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4149" r:id="rId3"/>
    <p:sldId id="4169" r:id="rId4"/>
    <p:sldId id="4153" r:id="rId5"/>
    <p:sldId id="4156" r:id="rId6"/>
    <p:sldId id="4176" r:id="rId7"/>
    <p:sldId id="4177" r:id="rId8"/>
    <p:sldId id="4178" r:id="rId9"/>
    <p:sldId id="4180" r:id="rId10"/>
    <p:sldId id="4142" r:id="rId11"/>
    <p:sldId id="4181" r:id="rId12"/>
    <p:sldId id="4195" r:id="rId13"/>
    <p:sldId id="4194" r:id="rId14"/>
    <p:sldId id="4188" r:id="rId15"/>
    <p:sldId id="4190" r:id="rId16"/>
    <p:sldId id="4189" r:id="rId17"/>
    <p:sldId id="4191" r:id="rId18"/>
    <p:sldId id="4192" r:id="rId19"/>
    <p:sldId id="4171" r:id="rId20"/>
    <p:sldId id="4183" r:id="rId21"/>
    <p:sldId id="4184" r:id="rId22"/>
    <p:sldId id="4182" r:id="rId23"/>
    <p:sldId id="4185" r:id="rId24"/>
  </p:sldIdLst>
  <p:sldSz cx="9144000" cy="5715000" type="screen16x1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" userDrawn="1">
          <p15:clr>
            <a:srgbClr val="A4A3A4"/>
          </p15:clr>
        </p15:guide>
        <p15:guide id="3" orient="horz" pos="54" userDrawn="1">
          <p15:clr>
            <a:srgbClr val="A4A3A4"/>
          </p15:clr>
        </p15:guide>
        <p15:guide id="4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NG" initials="P" lastIdx="1" clrIdx="0">
    <p:extLst>
      <p:ext uri="{19B8F6BF-5375-455C-9EA6-DF929625EA0E}">
        <p15:presenceInfo xmlns:p15="http://schemas.microsoft.com/office/powerpoint/2012/main" userId="PE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E70011"/>
    <a:srgbClr val="1F497D"/>
    <a:srgbClr val="4F81BD"/>
    <a:srgbClr val="E46C0A"/>
    <a:srgbClr val="9BBB59"/>
    <a:srgbClr val="36819A"/>
    <a:srgbClr val="E50112"/>
    <a:srgbClr val="E9EDF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2" autoAdjust="0"/>
    <p:restoredTop sz="95000" autoAdjust="0"/>
  </p:normalViewPr>
  <p:slideViewPr>
    <p:cSldViewPr snapToGrid="0" snapToObjects="1">
      <p:cViewPr varScale="1">
        <p:scale>
          <a:sx n="129" d="100"/>
          <a:sy n="129" d="100"/>
        </p:scale>
        <p:origin x="294" y="120"/>
      </p:cViewPr>
      <p:guideLst>
        <p:guide orient="horz" pos="76"/>
        <p:guide orient="horz" pos="54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2186E-C88A-48C8-B41B-504AF4C27A01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DFE0C-D3C4-4F67-87D1-BAAAA1316B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68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D35C7-7D5F-BE4C-BEB0-21B7BFC2696B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594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A5B7-EBDF-6049-9601-5DD78EA0F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7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</a:t>
            </a:r>
            <a:r>
              <a:rPr lang="en-US" altLang="zh-CN" dirty="0"/>
              <a:t>——</a:t>
            </a:r>
            <a:r>
              <a:rPr lang="zh-CN" altLang="en-US" dirty="0"/>
              <a:t>外部数据接入、线网优化数据扩大</a:t>
            </a:r>
            <a:endParaRPr lang="en-US" altLang="zh-CN" dirty="0"/>
          </a:p>
          <a:p>
            <a:r>
              <a:rPr lang="zh-CN" altLang="en-US" dirty="0"/>
              <a:t>数据产品</a:t>
            </a:r>
            <a:r>
              <a:rPr lang="en-US" altLang="zh-CN" dirty="0"/>
              <a:t>——</a:t>
            </a:r>
            <a:r>
              <a:rPr lang="zh-CN" altLang="en-US" dirty="0"/>
              <a:t>客流宝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7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、交通企业数据不可控，面对外部需求要有规范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、例如公交线网优化课题，需要联合多家数据，是否有渠道获取这些数据。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、卡公司承担数据展示平台，例如：供领导感性认知。交通卡支付占整个支付市场的比例，偏业务的讲起来比较抽象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展示企业经营管理</a:t>
            </a:r>
            <a:r>
              <a:rPr lang="en-US" altLang="zh-CN" dirty="0"/>
              <a:t>【</a:t>
            </a:r>
            <a:r>
              <a:rPr lang="zh-CN" altLang="en-US" dirty="0"/>
              <a:t>交通板块有哪些企业，公交有</a:t>
            </a:r>
            <a:r>
              <a:rPr lang="en-US" altLang="zh-CN" dirty="0"/>
              <a:t>X</a:t>
            </a:r>
            <a:r>
              <a:rPr lang="zh-CN" altLang="en-US" dirty="0"/>
              <a:t>线路，经营区域，占上海公交近半的份额；交通卡企业性质，业务占比；强生</a:t>
            </a:r>
            <a:r>
              <a:rPr lang="en-US" altLang="zh-CN" dirty="0"/>
              <a:t>…】- </a:t>
            </a:r>
            <a:r>
              <a:rPr lang="zh-CN" altLang="en-US" dirty="0"/>
              <a:t>集团展示久事资产</a:t>
            </a:r>
            <a:r>
              <a:rPr lang="en-US" altLang="zh-CN" dirty="0"/>
              <a:t>-</a:t>
            </a:r>
            <a:r>
              <a:rPr lang="zh-CN" altLang="en-US" dirty="0"/>
              <a:t>数字化赋能，纯数据的共享使用，业务共享。例如 体育赛事，苏州用户订票时可以预约强生出租，或者推送公交乘坐信息，业务共享模块。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2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、交通企业数据不可控，面对外部需求要有规范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、例如公交线网优化课题，需要联合多家数据，是否有渠道获取这些数据。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、卡公司承担数据展示平台，例如：供领导感性认知。交通卡支付占整个支付市场的比例，偏业务的讲起来比较抽象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展示企业经营管理</a:t>
            </a:r>
            <a:r>
              <a:rPr lang="en-US" altLang="zh-CN" dirty="0"/>
              <a:t>【</a:t>
            </a:r>
            <a:r>
              <a:rPr lang="zh-CN" altLang="en-US" dirty="0"/>
              <a:t>交通板块有哪些企业，公交有</a:t>
            </a:r>
            <a:r>
              <a:rPr lang="en-US" altLang="zh-CN" dirty="0"/>
              <a:t>X</a:t>
            </a:r>
            <a:r>
              <a:rPr lang="zh-CN" altLang="en-US" dirty="0"/>
              <a:t>线路，经营区域，占上海公交近半的份额；交通卡企业性质，业务占比；强生</a:t>
            </a:r>
            <a:r>
              <a:rPr lang="en-US" altLang="zh-CN" dirty="0"/>
              <a:t>…】- </a:t>
            </a:r>
            <a:r>
              <a:rPr lang="zh-CN" altLang="en-US" dirty="0"/>
              <a:t>集团展示久事资产</a:t>
            </a:r>
            <a:r>
              <a:rPr lang="en-US" altLang="zh-CN" dirty="0"/>
              <a:t>-</a:t>
            </a:r>
            <a:r>
              <a:rPr lang="zh-CN" altLang="en-US" dirty="0"/>
              <a:t>数字化赋能，纯数据的共享使用，业务共享。例如 体育赛事，苏州用户订票时可以预约强生出租，或者推送公交乘坐信息，业务共享模块。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3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2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65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3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01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9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16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59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54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02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</a:t>
            </a:r>
            <a:r>
              <a:rPr lang="en-US" altLang="zh-CN" dirty="0"/>
              <a:t>——</a:t>
            </a:r>
            <a:r>
              <a:rPr lang="zh-CN" altLang="en-US" dirty="0"/>
              <a:t>外部数据接入、线网优化数据扩大</a:t>
            </a:r>
            <a:endParaRPr lang="en-US" altLang="zh-CN" dirty="0"/>
          </a:p>
          <a:p>
            <a:r>
              <a:rPr lang="zh-CN" altLang="en-US" dirty="0"/>
              <a:t>数据产品</a:t>
            </a:r>
            <a:r>
              <a:rPr lang="en-US" altLang="zh-CN" dirty="0"/>
              <a:t>——</a:t>
            </a:r>
            <a:r>
              <a:rPr lang="zh-CN" altLang="en-US" dirty="0"/>
              <a:t>客流宝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7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243D8C2-5EA5-470E-B8AB-08591CFE52F0}"/>
              </a:ext>
            </a:extLst>
          </p:cNvPr>
          <p:cNvGrpSpPr/>
          <p:nvPr userDrawn="1"/>
        </p:nvGrpSpPr>
        <p:grpSpPr>
          <a:xfrm>
            <a:off x="0" y="0"/>
            <a:ext cx="7620000" cy="5715000"/>
            <a:chOff x="0" y="0"/>
            <a:chExt cx="7620000" cy="57150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620000" cy="57150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3120D05-7D12-4834-8E58-FC1CAC424FB8}"/>
                </a:ext>
              </a:extLst>
            </p:cNvPr>
            <p:cNvSpPr/>
            <p:nvPr userDrawn="1"/>
          </p:nvSpPr>
          <p:spPr>
            <a:xfrm>
              <a:off x="132735" y="5014452"/>
              <a:ext cx="1703439" cy="4716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Picture 2" descr="http://www.sptcc.com/img/logo.png">
            <a:extLst>
              <a:ext uri="{FF2B5EF4-FFF2-40B4-BE49-F238E27FC236}">
                <a16:creationId xmlns:a16="http://schemas.microsoft.com/office/drawing/2014/main" id="{9252AE30-E4AB-42C6-BE2D-AF60D48A8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124893"/>
            <a:ext cx="2443425" cy="40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4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714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64653"/>
            <a:ext cx="9144000" cy="70788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集团大数据中心运营年度工作方案汇报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2773" y="352493"/>
            <a:ext cx="2117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E0B45A-0CC9-3AA3-F246-FCCA66A659DE}"/>
              </a:ext>
            </a:extLst>
          </p:cNvPr>
          <p:cNvSpPr/>
          <p:nvPr/>
        </p:nvSpPr>
        <p:spPr>
          <a:xfrm>
            <a:off x="2633199" y="1457225"/>
            <a:ext cx="4575321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背景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EFEE902-4D30-B085-21A5-1856270D9E5C}"/>
              </a:ext>
            </a:extLst>
          </p:cNvPr>
          <p:cNvSpPr/>
          <p:nvPr/>
        </p:nvSpPr>
        <p:spPr>
          <a:xfrm>
            <a:off x="2629846" y="2238148"/>
            <a:ext cx="4582383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发力点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5CDE1CF-A997-5952-EF89-BF4459BF77D9}"/>
              </a:ext>
            </a:extLst>
          </p:cNvPr>
          <p:cNvSpPr/>
          <p:nvPr/>
        </p:nvSpPr>
        <p:spPr>
          <a:xfrm>
            <a:off x="2623096" y="3041931"/>
            <a:ext cx="4589540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年度工作思考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3249D40-AF3B-E294-DAE9-7BFBB4962432}"/>
              </a:ext>
            </a:extLst>
          </p:cNvPr>
          <p:cNvSpPr/>
          <p:nvPr/>
        </p:nvSpPr>
        <p:spPr>
          <a:xfrm>
            <a:off x="1945420" y="1457226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一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F1FDF6E-C261-2111-174E-B60B5F4A4E4E}"/>
              </a:ext>
            </a:extLst>
          </p:cNvPr>
          <p:cNvSpPr/>
          <p:nvPr/>
        </p:nvSpPr>
        <p:spPr>
          <a:xfrm>
            <a:off x="1945420" y="2238148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二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B3CCCB5-12AC-7E0C-C436-EABC68F20A64}"/>
              </a:ext>
            </a:extLst>
          </p:cNvPr>
          <p:cNvSpPr/>
          <p:nvPr/>
        </p:nvSpPr>
        <p:spPr>
          <a:xfrm>
            <a:off x="1939023" y="3041930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三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B8F11D5-49FB-C457-416C-A6391CAE1B6D}"/>
              </a:ext>
            </a:extLst>
          </p:cNvPr>
          <p:cNvSpPr/>
          <p:nvPr/>
        </p:nvSpPr>
        <p:spPr>
          <a:xfrm>
            <a:off x="2629846" y="3822850"/>
            <a:ext cx="4575321" cy="504000"/>
          </a:xfrm>
          <a:prstGeom prst="rect">
            <a:avLst/>
          </a:prstGeom>
          <a:solidFill>
            <a:srgbClr val="E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highlight>
                  <a:srgbClr val="E70011"/>
                </a:highlight>
                <a:cs typeface="+mn-ea"/>
                <a:sym typeface="+mn-lt"/>
              </a:rPr>
              <a:t>推进机制建议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498527BD-B4BB-080B-B5FE-DC52A65299E5}"/>
              </a:ext>
            </a:extLst>
          </p:cNvPr>
          <p:cNvSpPr/>
          <p:nvPr/>
        </p:nvSpPr>
        <p:spPr>
          <a:xfrm>
            <a:off x="1942067" y="3822851"/>
            <a:ext cx="504000" cy="50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四</a:t>
            </a:r>
          </a:p>
        </p:txBody>
      </p:sp>
    </p:spTree>
    <p:extLst>
      <p:ext uri="{BB962C8B-B14F-4D97-AF65-F5344CB8AC3E}">
        <p14:creationId xmlns:p14="http://schemas.microsoft.com/office/powerpoint/2010/main" val="97819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一、背景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4A873385-E867-D32B-2737-6C0595D78805}"/>
              </a:ext>
            </a:extLst>
          </p:cNvPr>
          <p:cNvSpPr txBox="1"/>
          <p:nvPr/>
        </p:nvSpPr>
        <p:spPr>
          <a:xfrm>
            <a:off x="280914" y="875772"/>
            <a:ext cx="8582171" cy="393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913765">
              <a:lnSpc>
                <a:spcPct val="150000"/>
              </a:lnSpc>
              <a:buSzPct val="25000"/>
              <a:defRPr sz="10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国资委层面：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2023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月，下发了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《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关于编制创新发展三年行动规划（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2023—2025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）的通知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》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，对企业数字化转型，提高数据服务能力提出了新的要求。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集团层面：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提出挖掘数据服务潜力，开发更多数据交易产品；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要求数字化赋能文体旅交产业协同，开拓数字运营多元新场景。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需求和供给层面：</a:t>
            </a:r>
            <a:endParaRPr lang="en-US" altLang="zh-CN" sz="1400" b="1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外部：对集团数据需求，如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GPS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数据、交通卡交易数据等。</a:t>
            </a:r>
            <a:endParaRPr lang="en-US" altLang="zh-CN" sz="1400" dirty="0">
              <a:solidFill>
                <a:schemeClr val="tx1">
                  <a:lumMod val="95000"/>
                  <a:lumOff val="5000"/>
                  <a:alpha val="8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内部：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、业务协同要求，由此引发的数据赋能需求，如汇聚客流、用户增值、交叉销售、协同创新等诉求。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  <a:alpha val="80000"/>
                  </a:schemeClr>
                </a:solidFill>
                <a:latin typeface="+mj-ea"/>
                <a:ea typeface="+mj-ea"/>
              </a:rPr>
              <a:t>、外部数据的需求，如全方式客流、车流数据、路况数据、信号灯数据等。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96CD3A-3C45-368C-13ED-4951D112F5B5}"/>
              </a:ext>
            </a:extLst>
          </p:cNvPr>
          <p:cNvSpPr txBox="1"/>
          <p:nvPr/>
        </p:nvSpPr>
        <p:spPr>
          <a:xfrm>
            <a:off x="3083423" y="334053"/>
            <a:ext cx="14226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现状</a:t>
            </a:r>
          </a:p>
        </p:txBody>
      </p:sp>
    </p:spTree>
    <p:extLst>
      <p:ext uri="{BB962C8B-B14F-4D97-AF65-F5344CB8AC3E}">
        <p14:creationId xmlns:p14="http://schemas.microsoft.com/office/powerpoint/2010/main" val="43976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一、背景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35C8444-0464-A22E-40D4-9BDABE8EAB57}"/>
              </a:ext>
            </a:extLst>
          </p:cNvPr>
          <p:cNvGrpSpPr/>
          <p:nvPr/>
        </p:nvGrpSpPr>
        <p:grpSpPr>
          <a:xfrm>
            <a:off x="585190" y="1196297"/>
            <a:ext cx="3054360" cy="3199803"/>
            <a:chOff x="650326" y="2275628"/>
            <a:chExt cx="3054360" cy="3199803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E771602-2949-E50F-1E69-FC76145EBCCC}"/>
                </a:ext>
              </a:extLst>
            </p:cNvPr>
            <p:cNvSpPr/>
            <p:nvPr/>
          </p:nvSpPr>
          <p:spPr>
            <a:xfrm>
              <a:off x="650326" y="2275628"/>
              <a:ext cx="2576228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E57E0CFE-8FA4-17E7-C681-9AA37CAA5A5F}"/>
                </a:ext>
              </a:extLst>
            </p:cNvPr>
            <p:cNvSpPr txBox="1"/>
            <p:nvPr/>
          </p:nvSpPr>
          <p:spPr>
            <a:xfrm>
              <a:off x="1503532" y="3127951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数字底座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014017AB-4B40-76DC-30D0-E08C31054E00}"/>
                </a:ext>
              </a:extLst>
            </p:cNvPr>
            <p:cNvSpPr txBox="1"/>
            <p:nvPr/>
          </p:nvSpPr>
          <p:spPr>
            <a:xfrm>
              <a:off x="1291171" y="2275628"/>
              <a:ext cx="16295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000" b="1" i="0" u="none" strike="noStrike" cap="none" spc="0" normalizeH="0" baseline="0">
                  <a:ln>
                    <a:noFill/>
                  </a:ln>
                  <a:solidFill>
                    <a:srgbClr val="FFFFFF">
                      <a:alpha val="90000"/>
                    </a:srgb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O1</a:t>
              </a: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20790260-56F9-A400-BF0D-DF163A2EBC1E}"/>
                </a:ext>
              </a:extLst>
            </p:cNvPr>
            <p:cNvSpPr txBox="1"/>
            <p:nvPr/>
          </p:nvSpPr>
          <p:spPr>
            <a:xfrm>
              <a:off x="711990" y="3617999"/>
              <a:ext cx="2556115" cy="185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kern="100" dirty="0">
                  <a:latin typeface="+mj-ea"/>
                  <a:ea typeface="+mj-ea"/>
                  <a:cs typeface="Times New Roman" panose="02020603050405020304" pitchFamily="18" charset="0"/>
                </a:rPr>
                <a:t>没有夯实数字底座建设。虽然归集了大量业务数据，但是数据治理和加工能力不足以满足行业或外部单位的需求，在数据供给层面相对被动，未能真正实现数据从资源向资产的转变。</a:t>
              </a:r>
              <a:endParaRPr lang="en-US" altLang="zh-CN" sz="1300" kern="100" dirty="0"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0212A92-7FEB-33A8-C11A-0FC948EA34A6}"/>
              </a:ext>
            </a:extLst>
          </p:cNvPr>
          <p:cNvGrpSpPr/>
          <p:nvPr/>
        </p:nvGrpSpPr>
        <p:grpSpPr>
          <a:xfrm>
            <a:off x="3507703" y="1196295"/>
            <a:ext cx="3004693" cy="3194147"/>
            <a:chOff x="3416873" y="2275993"/>
            <a:chExt cx="3004693" cy="319414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2D7C987-CC00-1F20-5653-254CEF1A557D}"/>
                </a:ext>
              </a:extLst>
            </p:cNvPr>
            <p:cNvSpPr/>
            <p:nvPr/>
          </p:nvSpPr>
          <p:spPr>
            <a:xfrm>
              <a:off x="3416873" y="2275993"/>
              <a:ext cx="2576228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26523961-CCE1-88A7-5FB6-FE3FF1FBF940}"/>
                </a:ext>
              </a:extLst>
            </p:cNvPr>
            <p:cNvSpPr txBox="1"/>
            <p:nvPr/>
          </p:nvSpPr>
          <p:spPr>
            <a:xfrm>
              <a:off x="4220412" y="3129474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服务载体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4726C9DC-558F-BB05-F08A-BB7D4E4D182E}"/>
                </a:ext>
              </a:extLst>
            </p:cNvPr>
            <p:cNvSpPr txBox="1"/>
            <p:nvPr/>
          </p:nvSpPr>
          <p:spPr>
            <a:xfrm>
              <a:off x="4035370" y="2357559"/>
              <a:ext cx="144797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600" b="1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  <a:alpha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O2</a:t>
              </a: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D295C051-7609-D625-8F84-19EAF3ABEC79}"/>
                </a:ext>
              </a:extLst>
            </p:cNvPr>
            <p:cNvSpPr txBox="1"/>
            <p:nvPr/>
          </p:nvSpPr>
          <p:spPr>
            <a:xfrm>
              <a:off x="3519133" y="3617999"/>
              <a:ext cx="2447708" cy="155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kern="100" dirty="0">
                  <a:latin typeface="+mj-ea"/>
                  <a:ea typeface="+mj-ea"/>
                  <a:cs typeface="Times New Roman" panose="02020603050405020304" pitchFamily="18" charset="0"/>
                </a:rPr>
                <a:t>缺少统一的数据服务载体。没有满足业务人员的日常使用需求，导致大数据平台的使用频次较低，没有很好地挖掘数据价值。</a:t>
              </a:r>
              <a:endParaRPr lang="en-US" altLang="zh-CN" sz="1300" kern="100" dirty="0"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CB670A9-C28B-F9F4-0017-48436D5A4445}"/>
              </a:ext>
            </a:extLst>
          </p:cNvPr>
          <p:cNvGrpSpPr/>
          <p:nvPr/>
        </p:nvGrpSpPr>
        <p:grpSpPr>
          <a:xfrm>
            <a:off x="6430216" y="1196297"/>
            <a:ext cx="2858515" cy="3194147"/>
            <a:chOff x="6258336" y="2275627"/>
            <a:chExt cx="2858515" cy="319414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DFAC382-8A39-A482-0069-86ABA7458C20}"/>
                </a:ext>
              </a:extLst>
            </p:cNvPr>
            <p:cNvSpPr/>
            <p:nvPr/>
          </p:nvSpPr>
          <p:spPr>
            <a:xfrm>
              <a:off x="6258336" y="2275627"/>
              <a:ext cx="2173673" cy="31941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5490637F-7B74-ADEE-820E-114051134FF5}"/>
                </a:ext>
              </a:extLst>
            </p:cNvPr>
            <p:cNvSpPr txBox="1"/>
            <p:nvPr/>
          </p:nvSpPr>
          <p:spPr>
            <a:xfrm>
              <a:off x="6915697" y="3127950"/>
              <a:ext cx="2201154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kern="100" dirty="0">
                  <a:latin typeface="+mj-ea"/>
                  <a:ea typeface="+mj-ea"/>
                  <a:cs typeface="Times New Roman" panose="02020603050405020304" pitchFamily="18" charset="0"/>
                </a:rPr>
                <a:t>协同创新</a:t>
              </a:r>
              <a:endParaRPr lang="en-US" altLang="zh-CN" sz="1600" dirty="0">
                <a:latin typeface="+mj-ea"/>
                <a:ea typeface="+mj-ea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7055DEBC-E3EC-0930-E1C8-419B4CC66304}"/>
                </a:ext>
              </a:extLst>
            </p:cNvPr>
            <p:cNvSpPr txBox="1"/>
            <p:nvPr/>
          </p:nvSpPr>
          <p:spPr>
            <a:xfrm>
              <a:off x="6730958" y="2364145"/>
              <a:ext cx="177585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6600" b="1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  <a:alpha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sz="5400" dirty="0">
                  <a:solidFill>
                    <a:schemeClr val="accent1"/>
                  </a:solidFill>
                  <a:latin typeface="+mj-ea"/>
                  <a:ea typeface="+mj-ea"/>
                </a:rPr>
                <a:t>O3</a:t>
              </a: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8428555E-678C-F2F8-3E6D-B55D90ECA1A5}"/>
                </a:ext>
              </a:extLst>
            </p:cNvPr>
            <p:cNvSpPr txBox="1"/>
            <p:nvPr/>
          </p:nvSpPr>
          <p:spPr>
            <a:xfrm>
              <a:off x="6419411" y="3619085"/>
              <a:ext cx="1980647" cy="155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05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300" dirty="0">
                  <a:latin typeface="+mj-ea"/>
                  <a:ea typeface="+mj-ea"/>
                </a:rPr>
                <a:t>通过数据引领业务协同的能力不足，直属企业之间的数据互相不可见，没有形成数据资源的有效共享和利用。</a:t>
              </a:r>
              <a:endParaRPr lang="en-US" altLang="zh-CN" sz="1300" dirty="0">
                <a:latin typeface="+mj-ea"/>
                <a:ea typeface="+mj-ea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64DC4F6-3DB4-1BB7-CA13-65D41C2745CA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问题</a:t>
            </a:r>
          </a:p>
        </p:txBody>
      </p:sp>
    </p:spTree>
    <p:extLst>
      <p:ext uri="{BB962C8B-B14F-4D97-AF65-F5344CB8AC3E}">
        <p14:creationId xmlns:p14="http://schemas.microsoft.com/office/powerpoint/2010/main" val="102315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4315018" y="996385"/>
            <a:ext cx="4828981" cy="3912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能力： 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集团数据的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SaaS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级服务能力</a:t>
            </a:r>
            <a:endParaRPr lang="en-US" altLang="zh-CN" sz="1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数据（产品）、服务工具、服务载体</a:t>
            </a: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机制：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数据共同开发机制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数据治理机制   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数据安全机制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场景：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对内服务场景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集团内数据拉通、外部数据需求等</a:t>
            </a: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对外服务场景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                 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Roboto" panose="02000000000000000000" pitchFamily="2" charset="0"/>
              </a:rPr>
              <a:t>“久事客流宝”数据产品、数据实验室等</a:t>
            </a:r>
            <a:endParaRPr lang="en-US" altLang="zh-CN" sz="1400" dirty="0">
              <a:solidFill>
                <a:srgbClr val="C0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Roboto" panose="02000000000000000000" pitchFamily="2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二、发力点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F283D67-6693-2B98-FA3E-99C92AF9EF59}"/>
              </a:ext>
            </a:extLst>
          </p:cNvPr>
          <p:cNvGrpSpPr/>
          <p:nvPr/>
        </p:nvGrpSpPr>
        <p:grpSpPr>
          <a:xfrm>
            <a:off x="365384" y="1097491"/>
            <a:ext cx="3694870" cy="3326731"/>
            <a:chOff x="1016831" y="1311066"/>
            <a:chExt cx="4926494" cy="4435641"/>
          </a:xfrm>
        </p:grpSpPr>
        <p:sp>
          <p:nvSpPr>
            <p:cNvPr id="5" name="íş1ïḓè">
              <a:extLst>
                <a:ext uri="{FF2B5EF4-FFF2-40B4-BE49-F238E27FC236}">
                  <a16:creationId xmlns:a16="http://schemas.microsoft.com/office/drawing/2014/main" id="{76BFC394-314A-3CAF-C84B-B328AA7BC617}"/>
                </a:ext>
              </a:extLst>
            </p:cNvPr>
            <p:cNvSpPr/>
            <p:nvPr/>
          </p:nvSpPr>
          <p:spPr>
            <a:xfrm>
              <a:off x="1331050" y="1924928"/>
              <a:ext cx="3719987" cy="3719985"/>
            </a:xfrm>
            <a:prstGeom prst="donut">
              <a:avLst>
                <a:gd name="adj" fmla="val 771"/>
              </a:avLst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î$1îḓe">
              <a:extLst>
                <a:ext uri="{FF2B5EF4-FFF2-40B4-BE49-F238E27FC236}">
                  <a16:creationId xmlns:a16="http://schemas.microsoft.com/office/drawing/2014/main" id="{1431241C-0F18-1F41-CF2C-C148739A5449}"/>
                </a:ext>
              </a:extLst>
            </p:cNvPr>
            <p:cNvSpPr/>
            <p:nvPr/>
          </p:nvSpPr>
          <p:spPr>
            <a:xfrm rot="659" flipH="1">
              <a:off x="2139871" y="2733752"/>
              <a:ext cx="2102340" cy="21023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数据运营</a:t>
              </a:r>
              <a:endParaRPr kumimoji="1" lang="en-US" altLang="zh-CN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îṣḷiḋê">
              <a:extLst>
                <a:ext uri="{FF2B5EF4-FFF2-40B4-BE49-F238E27FC236}">
                  <a16:creationId xmlns:a16="http://schemas.microsoft.com/office/drawing/2014/main" id="{1FE05B82-A1E3-0441-47C4-9D899CB9D53B}"/>
                </a:ext>
              </a:extLst>
            </p:cNvPr>
            <p:cNvSpPr/>
            <p:nvPr/>
          </p:nvSpPr>
          <p:spPr>
            <a:xfrm>
              <a:off x="4680949" y="2969564"/>
              <a:ext cx="1262376" cy="12623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场景</a:t>
              </a:r>
              <a:endParaRPr kumimoji="1"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iśḻíḓè">
              <a:extLst>
                <a:ext uri="{FF2B5EF4-FFF2-40B4-BE49-F238E27FC236}">
                  <a16:creationId xmlns:a16="http://schemas.microsoft.com/office/drawing/2014/main" id="{C2F23036-4429-88C1-C3F7-2E20C5FEA358}"/>
                </a:ext>
              </a:extLst>
            </p:cNvPr>
            <p:cNvSpPr/>
            <p:nvPr/>
          </p:nvSpPr>
          <p:spPr>
            <a:xfrm rot="10800000" flipH="1" flipV="1">
              <a:off x="1331050" y="1311066"/>
              <a:ext cx="1262376" cy="12623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能力</a:t>
              </a:r>
              <a:endParaRPr kumimoji="1"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í$ḻíḋé">
              <a:extLst>
                <a:ext uri="{FF2B5EF4-FFF2-40B4-BE49-F238E27FC236}">
                  <a16:creationId xmlns:a16="http://schemas.microsoft.com/office/drawing/2014/main" id="{D4AB4231-BDAE-1042-0CCB-018C80289A7E}"/>
                </a:ext>
              </a:extLst>
            </p:cNvPr>
            <p:cNvSpPr/>
            <p:nvPr/>
          </p:nvSpPr>
          <p:spPr>
            <a:xfrm>
              <a:off x="1016831" y="4484331"/>
              <a:ext cx="1262376" cy="12623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机制</a:t>
              </a:r>
              <a:endParaRPr kumimoji="1" lang="en-US" altLang="zh-CN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努力方向</a:t>
            </a:r>
          </a:p>
        </p:txBody>
      </p:sp>
    </p:spTree>
    <p:extLst>
      <p:ext uri="{BB962C8B-B14F-4D97-AF65-F5344CB8AC3E}">
        <p14:creationId xmlns:p14="http://schemas.microsoft.com/office/powerpoint/2010/main" val="38474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二、发力点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需求排摸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27B9A68-B321-C761-52F5-315CD762455C}"/>
              </a:ext>
            </a:extLst>
          </p:cNvPr>
          <p:cNvGrpSpPr/>
          <p:nvPr/>
        </p:nvGrpSpPr>
        <p:grpSpPr>
          <a:xfrm>
            <a:off x="757238" y="1280199"/>
            <a:ext cx="7694784" cy="3012492"/>
            <a:chOff x="1314450" y="1625192"/>
            <a:chExt cx="10259712" cy="4016655"/>
          </a:xfrm>
        </p:grpSpPr>
        <p:sp>
          <p:nvSpPr>
            <p:cNvPr id="12" name="îŝļiďe">
              <a:extLst>
                <a:ext uri="{FF2B5EF4-FFF2-40B4-BE49-F238E27FC236}">
                  <a16:creationId xmlns:a16="http://schemas.microsoft.com/office/drawing/2014/main" id="{7E4223EF-C233-B21E-2C16-6D69596E76F5}"/>
                </a:ext>
              </a:extLst>
            </p:cNvPr>
            <p:cNvSpPr/>
            <p:nvPr/>
          </p:nvSpPr>
          <p:spPr>
            <a:xfrm>
              <a:off x="1314450" y="2472696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BD374A">
                    <a:lumMod val="60000"/>
                    <a:lumOff val="40000"/>
                  </a:srgbClr>
                </a:gs>
                <a:gs pos="50000">
                  <a:srgbClr val="BD374A"/>
                </a:gs>
              </a:gsLst>
              <a:lin ang="2700000" scaled="0"/>
            </a:gradFill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îṥlïḓé">
              <a:extLst>
                <a:ext uri="{FF2B5EF4-FFF2-40B4-BE49-F238E27FC236}">
                  <a16:creationId xmlns:a16="http://schemas.microsoft.com/office/drawing/2014/main" id="{BB96A2B9-DB17-A076-13F3-064BBE9B63F7}"/>
                </a:ext>
              </a:extLst>
            </p:cNvPr>
            <p:cNvGrpSpPr/>
            <p:nvPr/>
          </p:nvGrpSpPr>
          <p:grpSpPr>
            <a:xfrm>
              <a:off x="4810125" y="1625192"/>
              <a:ext cx="6764037" cy="4016655"/>
              <a:chOff x="4810125" y="1625192"/>
              <a:chExt cx="6764037" cy="4016655"/>
            </a:xfrm>
          </p:grpSpPr>
          <p:grpSp>
            <p:nvGrpSpPr>
              <p:cNvPr id="18" name="í$ḷiḍè">
                <a:extLst>
                  <a:ext uri="{FF2B5EF4-FFF2-40B4-BE49-F238E27FC236}">
                    <a16:creationId xmlns:a16="http://schemas.microsoft.com/office/drawing/2014/main" id="{916FDBFC-ABAE-656E-0312-12F893FC899D}"/>
                  </a:ext>
                </a:extLst>
              </p:cNvPr>
              <p:cNvGrpSpPr/>
              <p:nvPr/>
            </p:nvGrpSpPr>
            <p:grpSpPr>
              <a:xfrm>
                <a:off x="4810125" y="1625192"/>
                <a:ext cx="6764035" cy="899355"/>
                <a:chOff x="5153025" y="1295161"/>
                <a:chExt cx="6764035" cy="899355"/>
              </a:xfrm>
            </p:grpSpPr>
            <p:sp>
              <p:nvSpPr>
                <p:cNvPr id="25" name="í$ľiďè">
                  <a:extLst>
                    <a:ext uri="{FF2B5EF4-FFF2-40B4-BE49-F238E27FC236}">
                      <a16:creationId xmlns:a16="http://schemas.microsoft.com/office/drawing/2014/main" id="{E1A42BC7-DB07-2078-EE84-174B12E63520}"/>
                    </a:ext>
                  </a:extLst>
                </p:cNvPr>
                <p:cNvSpPr/>
                <p:nvPr/>
              </p:nvSpPr>
              <p:spPr>
                <a:xfrm>
                  <a:off x="5153025" y="1470335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31778E">
                        <a:lumMod val="60000"/>
                        <a:lumOff val="40000"/>
                      </a:srgbClr>
                    </a:gs>
                    <a:gs pos="50000">
                      <a:srgbClr val="31778E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数据治理需求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íṩļide">
                  <a:extLst>
                    <a:ext uri="{FF2B5EF4-FFF2-40B4-BE49-F238E27FC236}">
                      <a16:creationId xmlns:a16="http://schemas.microsoft.com/office/drawing/2014/main" id="{E0C87F3F-715C-8709-8752-05FDC49110C4}"/>
                    </a:ext>
                  </a:extLst>
                </p:cNvPr>
                <p:cNvSpPr/>
                <p:nvPr/>
              </p:nvSpPr>
              <p:spPr>
                <a:xfrm>
                  <a:off x="7191374" y="1295161"/>
                  <a:ext cx="4725686" cy="89935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微软雅黑"/>
                      <a:cs typeface="+mn-cs"/>
                    </a:rPr>
                    <a:t>有制定数据标准、进行数据资产梳理的需求，但入手和方向不明晰。</a:t>
                  </a:r>
                  <a:endParaRPr kumimoji="1" lang="en-US" altLang="zh-CN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9" name="ïṥlíḋê">
                <a:extLst>
                  <a:ext uri="{FF2B5EF4-FFF2-40B4-BE49-F238E27FC236}">
                    <a16:creationId xmlns:a16="http://schemas.microsoft.com/office/drawing/2014/main" id="{F0FFB887-96D2-8562-ABC6-BF4CD2D42693}"/>
                  </a:ext>
                </a:extLst>
              </p:cNvPr>
              <p:cNvGrpSpPr/>
              <p:nvPr/>
            </p:nvGrpSpPr>
            <p:grpSpPr>
              <a:xfrm>
                <a:off x="4810125" y="3044074"/>
                <a:ext cx="6764037" cy="1219442"/>
                <a:chOff x="5153025" y="2314445"/>
                <a:chExt cx="6764037" cy="1219442"/>
              </a:xfrm>
            </p:grpSpPr>
            <p:sp>
              <p:nvSpPr>
                <p:cNvPr id="23" name="íšlïḓè">
                  <a:extLst>
                    <a:ext uri="{FF2B5EF4-FFF2-40B4-BE49-F238E27FC236}">
                      <a16:creationId xmlns:a16="http://schemas.microsoft.com/office/drawing/2014/main" id="{4CCF9BF8-EC26-870B-24F4-0A42F374676D}"/>
                    </a:ext>
                  </a:extLst>
                </p:cNvPr>
                <p:cNvSpPr/>
                <p:nvPr/>
              </p:nvSpPr>
              <p:spPr>
                <a:xfrm>
                  <a:off x="5153025" y="2628527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6A868F">
                        <a:lumMod val="60000"/>
                        <a:lumOff val="40000"/>
                      </a:srgbClr>
                    </a:gs>
                    <a:gs pos="50000">
                      <a:srgbClr val="6A868F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数据枢纽需求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4" name="íṣḻîḋê">
                  <a:extLst>
                    <a:ext uri="{FF2B5EF4-FFF2-40B4-BE49-F238E27FC236}">
                      <a16:creationId xmlns:a16="http://schemas.microsoft.com/office/drawing/2014/main" id="{B18278AD-9BDD-D923-EE24-48F6D4151CD5}"/>
                    </a:ext>
                  </a:extLst>
                </p:cNvPr>
                <p:cNvSpPr/>
                <p:nvPr/>
              </p:nvSpPr>
              <p:spPr>
                <a:xfrm>
                  <a:off x="7191376" y="2314445"/>
                  <a:ext cx="4725686" cy="1219442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微软雅黑"/>
                      <a:cs typeface="+mn-cs"/>
                    </a:rPr>
                    <a:t>希望发挥集团大数据中心枢纽和战略作用，对接外部数据，赋能下属企业，比如全方式客流数据、信号灯数据、路况数据。</a:t>
                  </a:r>
                  <a:endParaRPr kumimoji="1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" name="íṩliḓê">
                <a:extLst>
                  <a:ext uri="{FF2B5EF4-FFF2-40B4-BE49-F238E27FC236}">
                    <a16:creationId xmlns:a16="http://schemas.microsoft.com/office/drawing/2014/main" id="{8E42ECB8-32FC-6405-FF4E-EA5649566041}"/>
                  </a:ext>
                </a:extLst>
              </p:cNvPr>
              <p:cNvGrpSpPr/>
              <p:nvPr/>
            </p:nvGrpSpPr>
            <p:grpSpPr>
              <a:xfrm>
                <a:off x="4810125" y="4742492"/>
                <a:ext cx="6764035" cy="899355"/>
                <a:chOff x="5153025" y="4783544"/>
                <a:chExt cx="6764035" cy="899355"/>
              </a:xfrm>
            </p:grpSpPr>
            <p:sp>
              <p:nvSpPr>
                <p:cNvPr id="21" name="ïşľídê">
                  <a:extLst>
                    <a:ext uri="{FF2B5EF4-FFF2-40B4-BE49-F238E27FC236}">
                      <a16:creationId xmlns:a16="http://schemas.microsoft.com/office/drawing/2014/main" id="{6A8F6354-39AF-C996-4453-336F19C9AAFD}"/>
                    </a:ext>
                  </a:extLst>
                </p:cNvPr>
                <p:cNvSpPr/>
                <p:nvPr/>
              </p:nvSpPr>
              <p:spPr>
                <a:xfrm>
                  <a:off x="5153025" y="4956997"/>
                  <a:ext cx="1885950" cy="55245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649EB2">
                        <a:lumMod val="60000"/>
                        <a:lumOff val="40000"/>
                      </a:srgbClr>
                    </a:gs>
                    <a:gs pos="50000">
                      <a:srgbClr val="649EB2"/>
                    </a:gs>
                  </a:gsLst>
                  <a:lin ang="2700000" scaled="0"/>
                </a:gra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数据应用需求</a:t>
                  </a:r>
                  <a:endParaRPr kumimoji="1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" name="iṥļiďe">
                  <a:extLst>
                    <a:ext uri="{FF2B5EF4-FFF2-40B4-BE49-F238E27FC236}">
                      <a16:creationId xmlns:a16="http://schemas.microsoft.com/office/drawing/2014/main" id="{5A2C0F20-B02A-0E36-0A9B-235695B56286}"/>
                    </a:ext>
                  </a:extLst>
                </p:cNvPr>
                <p:cNvSpPr/>
                <p:nvPr/>
              </p:nvSpPr>
              <p:spPr>
                <a:xfrm>
                  <a:off x="7191373" y="4783544"/>
                  <a:ext cx="4725687" cy="89935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dirty="0">
                      <a:solidFill>
                        <a:srgbClr val="000000"/>
                      </a:solidFill>
                      <a:latin typeface="Arial"/>
                      <a:ea typeface="微软雅黑"/>
                    </a:rPr>
                    <a:t>解决指标数据多口径、多渠道的问题，形成统一报表，数据统一出口。</a:t>
                  </a:r>
                  <a:endParaRPr kumimoji="1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grpSp>
          <p:nvGrpSpPr>
            <p:cNvPr id="14" name="íš1ïḓè">
              <a:extLst>
                <a:ext uri="{FF2B5EF4-FFF2-40B4-BE49-F238E27FC236}">
                  <a16:creationId xmlns:a16="http://schemas.microsoft.com/office/drawing/2014/main" id="{C97A6679-FFF7-F922-BF8C-4AF64F35D6CE}"/>
                </a:ext>
              </a:extLst>
            </p:cNvPr>
            <p:cNvGrpSpPr/>
            <p:nvPr/>
          </p:nvGrpSpPr>
          <p:grpSpPr>
            <a:xfrm>
              <a:off x="3448050" y="2149300"/>
              <a:ext cx="1209675" cy="3042871"/>
              <a:chOff x="3448050" y="2149300"/>
              <a:chExt cx="1209675" cy="3042871"/>
            </a:xfrm>
          </p:grpSpPr>
          <p:cxnSp>
            <p:nvCxnSpPr>
              <p:cNvPr id="15" name="iṣļïďè">
                <a:extLst>
                  <a:ext uri="{FF2B5EF4-FFF2-40B4-BE49-F238E27FC236}">
                    <a16:creationId xmlns:a16="http://schemas.microsoft.com/office/drawing/2014/main" id="{15C2F125-7AFE-7A3B-9D45-DFA10CCD1F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8050" y="2149300"/>
                <a:ext cx="1209675" cy="7145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16" name="îṧlîḓé">
                <a:extLst>
                  <a:ext uri="{FF2B5EF4-FFF2-40B4-BE49-F238E27FC236}">
                    <a16:creationId xmlns:a16="http://schemas.microsoft.com/office/drawing/2014/main" id="{D61CB45D-5555-EA59-26DB-3AF082031F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950" y="3634381"/>
                <a:ext cx="866775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17" name="îṧḷîḑè">
                <a:extLst>
                  <a:ext uri="{FF2B5EF4-FFF2-40B4-BE49-F238E27FC236}">
                    <a16:creationId xmlns:a16="http://schemas.microsoft.com/office/drawing/2014/main" id="{5BD482C0-DE12-F6AF-7E2B-7157FE2D32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8050" y="4477621"/>
                <a:ext cx="1209675" cy="7145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778495">
                    <a:alpha val="60000"/>
                  </a:srgbClr>
                </a:solidFill>
                <a:prstDash val="solid"/>
                <a:tailEnd type="triangle"/>
              </a:ln>
              <a:effectLst/>
            </p:spPr>
          </p:cxnSp>
        </p:grp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0065DE4-0BEB-E9C1-96A3-7E8A5F0CA301}"/>
              </a:ext>
            </a:extLst>
          </p:cNvPr>
          <p:cNvSpPr txBox="1"/>
          <p:nvPr/>
        </p:nvSpPr>
        <p:spPr>
          <a:xfrm flipH="1">
            <a:off x="1066198" y="2325426"/>
            <a:ext cx="1153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加强集团大数据中心功能性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87F2274-F976-2E25-876A-ED4243F8361B}"/>
              </a:ext>
            </a:extLst>
          </p:cNvPr>
          <p:cNvSpPr txBox="1"/>
          <p:nvPr/>
        </p:nvSpPr>
        <p:spPr>
          <a:xfrm>
            <a:off x="6316980" y="4594860"/>
            <a:ext cx="2713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需求排摸还在进行中</a:t>
            </a:r>
            <a:r>
              <a:rPr lang="en-US" altLang="zh-CN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……</a:t>
            </a:r>
            <a:endParaRPr lang="zh-CN" altLang="en-US" dirty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755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472190" y="938700"/>
            <a:ext cx="6820525" cy="3957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工作目标：</a:t>
            </a: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以提升大数据中心</a:t>
            </a: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功能性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为核心目标，以集团内外的业务需求为</a:t>
            </a: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小切口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，从场景落地、能力建设、机制建设三个方面，同步发力，实现大数据中心数据服务的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0-1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突破。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拟发力的方向：</a:t>
            </a:r>
            <a:endParaRPr lang="en-US" altLang="zh-CN" sz="13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对内：大数据中心作为集团内数据中枢的能力建设</a:t>
            </a:r>
            <a:endParaRPr lang="en-US" altLang="zh-CN" sz="1300" b="1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不同板块之间数据拉通、业务协同需求，如体育和交通业务的数据拉通场景。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集团内领导、业务部门的数据分析场景等，如统一报表场景。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数据资产化的上下协同机制、模式建设，如数据资源目录梳理、数据标准建设。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集团外数据产品需求场景。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对外：数据产品应用场景拓展</a:t>
            </a:r>
            <a:endParaRPr lang="en-US" altLang="zh-CN" sz="1300" b="1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客流宝、数据实验室等数据产品、数据应用载体的开发和应用。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三、年度工作思考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工作目标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72FF573-B06A-7667-8515-0888C31BE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973" y="703385"/>
            <a:ext cx="1376013" cy="116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18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三、年度工作思考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主要任务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AE3D5CF7-D756-F6D4-DD7E-4A843DEC01CB}"/>
              </a:ext>
            </a:extLst>
          </p:cNvPr>
          <p:cNvGrpSpPr/>
          <p:nvPr/>
        </p:nvGrpSpPr>
        <p:grpSpPr>
          <a:xfrm>
            <a:off x="348180" y="2007266"/>
            <a:ext cx="8154066" cy="1738154"/>
            <a:chOff x="646810" y="3675237"/>
            <a:chExt cx="10872090" cy="231753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3F3CD199-169E-D795-A0B6-DA5F0B0CAB28}"/>
                </a:ext>
              </a:extLst>
            </p:cNvPr>
            <p:cNvGrpSpPr/>
            <p:nvPr/>
          </p:nvGrpSpPr>
          <p:grpSpPr>
            <a:xfrm>
              <a:off x="646810" y="3675237"/>
              <a:ext cx="2317549" cy="2317539"/>
              <a:chOff x="646810" y="3675237"/>
              <a:chExt cx="2317549" cy="2317539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2134AF03-3E9A-BB69-379D-715B1F662BEC}"/>
                  </a:ext>
                </a:extLst>
              </p:cNvPr>
              <p:cNvSpPr/>
              <p:nvPr/>
            </p:nvSpPr>
            <p:spPr>
              <a:xfrm>
                <a:off x="646810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7035DF9E-95A3-1AB7-A292-8C8653EFC8B8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583473" y="4069436"/>
                <a:ext cx="444222" cy="444220"/>
                <a:chOff x="7411002" y="566322"/>
                <a:chExt cx="444222" cy="444220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B7D2AC28-E60B-0BFD-19E5-6835C0FE4F0B}"/>
                    </a:ext>
                  </a:extLst>
                </p:cNvPr>
                <p:cNvSpPr/>
                <p:nvPr/>
              </p:nvSpPr>
              <p:spPr>
                <a:xfrm>
                  <a:off x="7411002" y="566322"/>
                  <a:ext cx="444222" cy="444220"/>
                </a:xfrm>
                <a:prstGeom prst="ellipse">
                  <a:avLst/>
                </a:prstGeom>
                <a:solidFill>
                  <a:schemeClr val="accent4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任意多边形 20">
                  <a:extLst>
                    <a:ext uri="{FF2B5EF4-FFF2-40B4-BE49-F238E27FC236}">
                      <a16:creationId xmlns:a16="http://schemas.microsoft.com/office/drawing/2014/main" id="{404DEA17-E611-6FFB-D59F-7612B10021B0}"/>
                    </a:ext>
                  </a:extLst>
                </p:cNvPr>
                <p:cNvSpPr/>
                <p:nvPr/>
              </p:nvSpPr>
              <p:spPr bwMode="auto">
                <a:xfrm>
                  <a:off x="7530332" y="706142"/>
                  <a:ext cx="205561" cy="188099"/>
                </a:xfrm>
                <a:custGeom>
                  <a:avLst/>
                  <a:gdLst>
                    <a:gd name="T0" fmla="*/ 1056 w 12800"/>
                    <a:gd name="T1" fmla="*/ 8512 h 11712"/>
                    <a:gd name="T2" fmla="*/ 11712 w 12800"/>
                    <a:gd name="T3" fmla="*/ 8512 h 11712"/>
                    <a:gd name="T4" fmla="*/ 11712 w 12800"/>
                    <a:gd name="T5" fmla="*/ 1056 h 11712"/>
                    <a:gd name="T6" fmla="*/ 1056 w 12800"/>
                    <a:gd name="T7" fmla="*/ 1056 h 11712"/>
                    <a:gd name="T8" fmla="*/ 1056 w 12800"/>
                    <a:gd name="T9" fmla="*/ 8512 h 11712"/>
                    <a:gd name="T10" fmla="*/ 0 w 12800"/>
                    <a:gd name="T11" fmla="*/ 1056 h 11712"/>
                    <a:gd name="T12" fmla="*/ 1056 w 12800"/>
                    <a:gd name="T13" fmla="*/ 0 h 11712"/>
                    <a:gd name="T14" fmla="*/ 11712 w 12800"/>
                    <a:gd name="T15" fmla="*/ 0 h 11712"/>
                    <a:gd name="T16" fmla="*/ 12800 w 12800"/>
                    <a:gd name="T17" fmla="*/ 1056 h 11712"/>
                    <a:gd name="T18" fmla="*/ 12800 w 12800"/>
                    <a:gd name="T19" fmla="*/ 8512 h 11712"/>
                    <a:gd name="T20" fmla="*/ 11744 w 12800"/>
                    <a:gd name="T21" fmla="*/ 9568 h 11712"/>
                    <a:gd name="T22" fmla="*/ 1056 w 12800"/>
                    <a:gd name="T23" fmla="*/ 9568 h 11712"/>
                    <a:gd name="T24" fmla="*/ 0 w 12800"/>
                    <a:gd name="T25" fmla="*/ 8512 h 11712"/>
                    <a:gd name="T26" fmla="*/ 0 w 12800"/>
                    <a:gd name="T27" fmla="*/ 1056 h 11712"/>
                    <a:gd name="T28" fmla="*/ 5856 w 12800"/>
                    <a:gd name="T29" fmla="*/ 8512 h 11712"/>
                    <a:gd name="T30" fmla="*/ 6912 w 12800"/>
                    <a:gd name="T31" fmla="*/ 8512 h 11712"/>
                    <a:gd name="T32" fmla="*/ 6912 w 12800"/>
                    <a:gd name="T33" fmla="*/ 11168 h 11712"/>
                    <a:gd name="T34" fmla="*/ 5856 w 12800"/>
                    <a:gd name="T35" fmla="*/ 11168 h 11712"/>
                    <a:gd name="T36" fmla="*/ 5856 w 12800"/>
                    <a:gd name="T37" fmla="*/ 8512 h 11712"/>
                    <a:gd name="T38" fmla="*/ 3744 w 12800"/>
                    <a:gd name="T39" fmla="*/ 10656 h 11712"/>
                    <a:gd name="T40" fmla="*/ 9088 w 12800"/>
                    <a:gd name="T41" fmla="*/ 10656 h 11712"/>
                    <a:gd name="T42" fmla="*/ 9088 w 12800"/>
                    <a:gd name="T43" fmla="*/ 11712 h 11712"/>
                    <a:gd name="T44" fmla="*/ 3744 w 12800"/>
                    <a:gd name="T45" fmla="*/ 11712 h 11712"/>
                    <a:gd name="T46" fmla="*/ 3744 w 12800"/>
                    <a:gd name="T47" fmla="*/ 10656 h 11712"/>
                    <a:gd name="T48" fmla="*/ 4864 w 12800"/>
                    <a:gd name="T49" fmla="*/ 3296 h 11712"/>
                    <a:gd name="T50" fmla="*/ 4864 w 12800"/>
                    <a:gd name="T51" fmla="*/ 6176 h 11712"/>
                    <a:gd name="T52" fmla="*/ 7936 w 12800"/>
                    <a:gd name="T53" fmla="*/ 4640 h 11712"/>
                    <a:gd name="T54" fmla="*/ 4864 w 12800"/>
                    <a:gd name="T55" fmla="*/ 3296 h 11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2800" h="11712">
                      <a:moveTo>
                        <a:pt x="1056" y="8512"/>
                      </a:moveTo>
                      <a:lnTo>
                        <a:pt x="11712" y="8512"/>
                      </a:lnTo>
                      <a:lnTo>
                        <a:pt x="11712" y="1056"/>
                      </a:lnTo>
                      <a:lnTo>
                        <a:pt x="1056" y="1056"/>
                      </a:lnTo>
                      <a:lnTo>
                        <a:pt x="1056" y="8512"/>
                      </a:lnTo>
                      <a:close/>
                      <a:moveTo>
                        <a:pt x="0" y="1056"/>
                      </a:moveTo>
                      <a:cubicBezTo>
                        <a:pt x="0" y="480"/>
                        <a:pt x="480" y="0"/>
                        <a:pt x="1056" y="0"/>
                      </a:cubicBezTo>
                      <a:lnTo>
                        <a:pt x="11712" y="0"/>
                      </a:lnTo>
                      <a:cubicBezTo>
                        <a:pt x="12320" y="0"/>
                        <a:pt x="12800" y="480"/>
                        <a:pt x="12800" y="1056"/>
                      </a:cubicBezTo>
                      <a:lnTo>
                        <a:pt x="12800" y="8512"/>
                      </a:lnTo>
                      <a:cubicBezTo>
                        <a:pt x="12800" y="9088"/>
                        <a:pt x="12320" y="9568"/>
                        <a:pt x="11744" y="9568"/>
                      </a:cubicBezTo>
                      <a:lnTo>
                        <a:pt x="1056" y="9568"/>
                      </a:lnTo>
                      <a:cubicBezTo>
                        <a:pt x="480" y="9568"/>
                        <a:pt x="0" y="9088"/>
                        <a:pt x="0" y="8512"/>
                      </a:cubicBezTo>
                      <a:lnTo>
                        <a:pt x="0" y="1056"/>
                      </a:lnTo>
                      <a:close/>
                      <a:moveTo>
                        <a:pt x="5856" y="8512"/>
                      </a:moveTo>
                      <a:lnTo>
                        <a:pt x="6912" y="8512"/>
                      </a:lnTo>
                      <a:lnTo>
                        <a:pt x="6912" y="11168"/>
                      </a:lnTo>
                      <a:lnTo>
                        <a:pt x="5856" y="11168"/>
                      </a:lnTo>
                      <a:lnTo>
                        <a:pt x="5856" y="8512"/>
                      </a:lnTo>
                      <a:close/>
                      <a:moveTo>
                        <a:pt x="3744" y="10656"/>
                      </a:moveTo>
                      <a:lnTo>
                        <a:pt x="9088" y="10656"/>
                      </a:lnTo>
                      <a:lnTo>
                        <a:pt x="9088" y="11712"/>
                      </a:lnTo>
                      <a:lnTo>
                        <a:pt x="3744" y="11712"/>
                      </a:lnTo>
                      <a:lnTo>
                        <a:pt x="3744" y="10656"/>
                      </a:lnTo>
                      <a:close/>
                      <a:moveTo>
                        <a:pt x="4864" y="3296"/>
                      </a:moveTo>
                      <a:lnTo>
                        <a:pt x="4864" y="6176"/>
                      </a:lnTo>
                      <a:lnTo>
                        <a:pt x="7936" y="4640"/>
                      </a:lnTo>
                      <a:lnTo>
                        <a:pt x="4864" y="32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1" name="文本框 34">
                <a:extLst>
                  <a:ext uri="{FF2B5EF4-FFF2-40B4-BE49-F238E27FC236}">
                    <a16:creationId xmlns:a16="http://schemas.microsoft.com/office/drawing/2014/main" id="{8F14327B-A59C-7119-4BF9-8FC8C78D57AF}"/>
                  </a:ext>
                </a:extLst>
              </p:cNvPr>
              <p:cNvSpPr txBox="1"/>
              <p:nvPr/>
            </p:nvSpPr>
            <p:spPr>
              <a:xfrm>
                <a:off x="1085438" y="4600338"/>
                <a:ext cx="1492863" cy="6565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300" b="1" dirty="0">
                    <a:solidFill>
                      <a:schemeClr val="tx1"/>
                    </a:solidFill>
                  </a:rPr>
                  <a:t>搭建数据服务平台</a:t>
                </a:r>
                <a:endParaRPr kumimoji="1" lang="en-US" altLang="zh-CN" sz="13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D13E2D6-D553-D23D-2FF9-913D6E4E1E47}"/>
                </a:ext>
              </a:extLst>
            </p:cNvPr>
            <p:cNvGrpSpPr/>
            <p:nvPr/>
          </p:nvGrpSpPr>
          <p:grpSpPr>
            <a:xfrm>
              <a:off x="3498324" y="3675237"/>
              <a:ext cx="2317549" cy="2317539"/>
              <a:chOff x="3593985" y="3675237"/>
              <a:chExt cx="2317549" cy="2317539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BE1D8581-B049-1912-4367-80CF35D9FA32}"/>
                  </a:ext>
                </a:extLst>
              </p:cNvPr>
              <p:cNvSpPr/>
              <p:nvPr/>
            </p:nvSpPr>
            <p:spPr>
              <a:xfrm>
                <a:off x="3593985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181995F6-1573-B914-23F5-4248E8EF896E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530648" y="4069436"/>
                <a:ext cx="444222" cy="444220"/>
                <a:chOff x="5804996" y="566322"/>
                <a:chExt cx="444222" cy="444220"/>
              </a:xfrm>
            </p:grpSpPr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0A70D008-E76A-43A3-8524-35658FAEB05D}"/>
                    </a:ext>
                  </a:extLst>
                </p:cNvPr>
                <p:cNvSpPr/>
                <p:nvPr/>
              </p:nvSpPr>
              <p:spPr>
                <a:xfrm>
                  <a:off x="5804996" y="566322"/>
                  <a:ext cx="444222" cy="444220"/>
                </a:xfrm>
                <a:prstGeom prst="ellipse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任意多边形 27">
                  <a:extLst>
                    <a:ext uri="{FF2B5EF4-FFF2-40B4-BE49-F238E27FC236}">
                      <a16:creationId xmlns:a16="http://schemas.microsoft.com/office/drawing/2014/main" id="{12B7DCBC-9B75-0EAF-BB85-443B76C4B1EA}"/>
                    </a:ext>
                  </a:extLst>
                </p:cNvPr>
                <p:cNvSpPr/>
                <p:nvPr/>
              </p:nvSpPr>
              <p:spPr bwMode="auto">
                <a:xfrm>
                  <a:off x="5924327" y="696071"/>
                  <a:ext cx="205561" cy="184720"/>
                </a:xfrm>
                <a:custGeom>
                  <a:avLst/>
                  <a:gdLst>
                    <a:gd name="T0" fmla="*/ 6258 w 6827"/>
                    <a:gd name="T1" fmla="*/ 4324 h 6144"/>
                    <a:gd name="T2" fmla="*/ 6258 w 6827"/>
                    <a:gd name="T3" fmla="*/ 2959 h 6144"/>
                    <a:gd name="T4" fmla="*/ 3755 w 6827"/>
                    <a:gd name="T5" fmla="*/ 2959 h 6144"/>
                    <a:gd name="T6" fmla="*/ 3755 w 6827"/>
                    <a:gd name="T7" fmla="*/ 2276 h 6144"/>
                    <a:gd name="T8" fmla="*/ 5575 w 6827"/>
                    <a:gd name="T9" fmla="*/ 2276 h 6144"/>
                    <a:gd name="T10" fmla="*/ 5575 w 6827"/>
                    <a:gd name="T11" fmla="*/ 0 h 6144"/>
                    <a:gd name="T12" fmla="*/ 1252 w 6827"/>
                    <a:gd name="T13" fmla="*/ 0 h 6144"/>
                    <a:gd name="T14" fmla="*/ 1252 w 6827"/>
                    <a:gd name="T15" fmla="*/ 2276 h 6144"/>
                    <a:gd name="T16" fmla="*/ 3072 w 6827"/>
                    <a:gd name="T17" fmla="*/ 2276 h 6144"/>
                    <a:gd name="T18" fmla="*/ 3072 w 6827"/>
                    <a:gd name="T19" fmla="*/ 2959 h 6144"/>
                    <a:gd name="T20" fmla="*/ 569 w 6827"/>
                    <a:gd name="T21" fmla="*/ 2959 h 6144"/>
                    <a:gd name="T22" fmla="*/ 569 w 6827"/>
                    <a:gd name="T23" fmla="*/ 4324 h 6144"/>
                    <a:gd name="T24" fmla="*/ 0 w 6827"/>
                    <a:gd name="T25" fmla="*/ 4324 h 6144"/>
                    <a:gd name="T26" fmla="*/ 0 w 6827"/>
                    <a:gd name="T27" fmla="*/ 6144 h 6144"/>
                    <a:gd name="T28" fmla="*/ 1820 w 6827"/>
                    <a:gd name="T29" fmla="*/ 6144 h 6144"/>
                    <a:gd name="T30" fmla="*/ 1820 w 6827"/>
                    <a:gd name="T31" fmla="*/ 4324 h 6144"/>
                    <a:gd name="T32" fmla="*/ 1252 w 6827"/>
                    <a:gd name="T33" fmla="*/ 4324 h 6144"/>
                    <a:gd name="T34" fmla="*/ 1252 w 6827"/>
                    <a:gd name="T35" fmla="*/ 3641 h 6144"/>
                    <a:gd name="T36" fmla="*/ 3072 w 6827"/>
                    <a:gd name="T37" fmla="*/ 3641 h 6144"/>
                    <a:gd name="T38" fmla="*/ 3072 w 6827"/>
                    <a:gd name="T39" fmla="*/ 4324 h 6144"/>
                    <a:gd name="T40" fmla="*/ 2503 w 6827"/>
                    <a:gd name="T41" fmla="*/ 4324 h 6144"/>
                    <a:gd name="T42" fmla="*/ 2503 w 6827"/>
                    <a:gd name="T43" fmla="*/ 6144 h 6144"/>
                    <a:gd name="T44" fmla="*/ 4324 w 6827"/>
                    <a:gd name="T45" fmla="*/ 6144 h 6144"/>
                    <a:gd name="T46" fmla="*/ 4324 w 6827"/>
                    <a:gd name="T47" fmla="*/ 4324 h 6144"/>
                    <a:gd name="T48" fmla="*/ 3755 w 6827"/>
                    <a:gd name="T49" fmla="*/ 4324 h 6144"/>
                    <a:gd name="T50" fmla="*/ 3755 w 6827"/>
                    <a:gd name="T51" fmla="*/ 3641 h 6144"/>
                    <a:gd name="T52" fmla="*/ 5575 w 6827"/>
                    <a:gd name="T53" fmla="*/ 3641 h 6144"/>
                    <a:gd name="T54" fmla="*/ 5575 w 6827"/>
                    <a:gd name="T55" fmla="*/ 4324 h 6144"/>
                    <a:gd name="T56" fmla="*/ 5006 w 6827"/>
                    <a:gd name="T57" fmla="*/ 4324 h 6144"/>
                    <a:gd name="T58" fmla="*/ 5006 w 6827"/>
                    <a:gd name="T59" fmla="*/ 6144 h 6144"/>
                    <a:gd name="T60" fmla="*/ 6827 w 6827"/>
                    <a:gd name="T61" fmla="*/ 6144 h 6144"/>
                    <a:gd name="T62" fmla="*/ 6827 w 6827"/>
                    <a:gd name="T63" fmla="*/ 4324 h 6144"/>
                    <a:gd name="T64" fmla="*/ 6258 w 6827"/>
                    <a:gd name="T65" fmla="*/ 4324 h 6144"/>
                    <a:gd name="T66" fmla="*/ 1138 w 6827"/>
                    <a:gd name="T67" fmla="*/ 5462 h 6144"/>
                    <a:gd name="T68" fmla="*/ 683 w 6827"/>
                    <a:gd name="T69" fmla="*/ 5462 h 6144"/>
                    <a:gd name="T70" fmla="*/ 683 w 6827"/>
                    <a:gd name="T71" fmla="*/ 5007 h 6144"/>
                    <a:gd name="T72" fmla="*/ 1138 w 6827"/>
                    <a:gd name="T73" fmla="*/ 5007 h 6144"/>
                    <a:gd name="T74" fmla="*/ 1138 w 6827"/>
                    <a:gd name="T75" fmla="*/ 5462 h 6144"/>
                    <a:gd name="T76" fmla="*/ 3641 w 6827"/>
                    <a:gd name="T77" fmla="*/ 5462 h 6144"/>
                    <a:gd name="T78" fmla="*/ 3186 w 6827"/>
                    <a:gd name="T79" fmla="*/ 5462 h 6144"/>
                    <a:gd name="T80" fmla="*/ 3186 w 6827"/>
                    <a:gd name="T81" fmla="*/ 5007 h 6144"/>
                    <a:gd name="T82" fmla="*/ 3641 w 6827"/>
                    <a:gd name="T83" fmla="*/ 5007 h 6144"/>
                    <a:gd name="T84" fmla="*/ 3641 w 6827"/>
                    <a:gd name="T85" fmla="*/ 5462 h 6144"/>
                    <a:gd name="T86" fmla="*/ 1934 w 6827"/>
                    <a:gd name="T87" fmla="*/ 1593 h 6144"/>
                    <a:gd name="T88" fmla="*/ 1934 w 6827"/>
                    <a:gd name="T89" fmla="*/ 683 h 6144"/>
                    <a:gd name="T90" fmla="*/ 4892 w 6827"/>
                    <a:gd name="T91" fmla="*/ 683 h 6144"/>
                    <a:gd name="T92" fmla="*/ 4892 w 6827"/>
                    <a:gd name="T93" fmla="*/ 1593 h 6144"/>
                    <a:gd name="T94" fmla="*/ 1934 w 6827"/>
                    <a:gd name="T95" fmla="*/ 1593 h 6144"/>
                    <a:gd name="T96" fmla="*/ 6144 w 6827"/>
                    <a:gd name="T97" fmla="*/ 5462 h 6144"/>
                    <a:gd name="T98" fmla="*/ 5689 w 6827"/>
                    <a:gd name="T99" fmla="*/ 5462 h 6144"/>
                    <a:gd name="T100" fmla="*/ 5689 w 6827"/>
                    <a:gd name="T101" fmla="*/ 5007 h 6144"/>
                    <a:gd name="T102" fmla="*/ 6144 w 6827"/>
                    <a:gd name="T103" fmla="*/ 5007 h 6144"/>
                    <a:gd name="T104" fmla="*/ 6144 w 6827"/>
                    <a:gd name="T105" fmla="*/ 5462 h 6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827" h="6144">
                      <a:moveTo>
                        <a:pt x="6258" y="4324"/>
                      </a:moveTo>
                      <a:lnTo>
                        <a:pt x="6258" y="2959"/>
                      </a:lnTo>
                      <a:lnTo>
                        <a:pt x="3755" y="2959"/>
                      </a:lnTo>
                      <a:lnTo>
                        <a:pt x="3755" y="2276"/>
                      </a:lnTo>
                      <a:lnTo>
                        <a:pt x="5575" y="2276"/>
                      </a:lnTo>
                      <a:lnTo>
                        <a:pt x="5575" y="0"/>
                      </a:lnTo>
                      <a:lnTo>
                        <a:pt x="1252" y="0"/>
                      </a:lnTo>
                      <a:lnTo>
                        <a:pt x="1252" y="2276"/>
                      </a:lnTo>
                      <a:lnTo>
                        <a:pt x="3072" y="2276"/>
                      </a:lnTo>
                      <a:lnTo>
                        <a:pt x="3072" y="2959"/>
                      </a:lnTo>
                      <a:lnTo>
                        <a:pt x="569" y="2959"/>
                      </a:lnTo>
                      <a:lnTo>
                        <a:pt x="569" y="4324"/>
                      </a:lnTo>
                      <a:lnTo>
                        <a:pt x="0" y="4324"/>
                      </a:lnTo>
                      <a:lnTo>
                        <a:pt x="0" y="6144"/>
                      </a:lnTo>
                      <a:lnTo>
                        <a:pt x="1820" y="6144"/>
                      </a:lnTo>
                      <a:lnTo>
                        <a:pt x="1820" y="4324"/>
                      </a:lnTo>
                      <a:lnTo>
                        <a:pt x="1252" y="4324"/>
                      </a:lnTo>
                      <a:lnTo>
                        <a:pt x="1252" y="3641"/>
                      </a:lnTo>
                      <a:lnTo>
                        <a:pt x="3072" y="3641"/>
                      </a:lnTo>
                      <a:lnTo>
                        <a:pt x="3072" y="4324"/>
                      </a:lnTo>
                      <a:lnTo>
                        <a:pt x="2503" y="4324"/>
                      </a:lnTo>
                      <a:lnTo>
                        <a:pt x="2503" y="6144"/>
                      </a:lnTo>
                      <a:lnTo>
                        <a:pt x="4324" y="6144"/>
                      </a:lnTo>
                      <a:lnTo>
                        <a:pt x="4324" y="4324"/>
                      </a:lnTo>
                      <a:lnTo>
                        <a:pt x="3755" y="4324"/>
                      </a:lnTo>
                      <a:lnTo>
                        <a:pt x="3755" y="3641"/>
                      </a:lnTo>
                      <a:lnTo>
                        <a:pt x="5575" y="3641"/>
                      </a:lnTo>
                      <a:lnTo>
                        <a:pt x="5575" y="4324"/>
                      </a:lnTo>
                      <a:lnTo>
                        <a:pt x="5006" y="4324"/>
                      </a:lnTo>
                      <a:lnTo>
                        <a:pt x="5006" y="6144"/>
                      </a:lnTo>
                      <a:lnTo>
                        <a:pt x="6827" y="6144"/>
                      </a:lnTo>
                      <a:lnTo>
                        <a:pt x="6827" y="4324"/>
                      </a:lnTo>
                      <a:lnTo>
                        <a:pt x="6258" y="4324"/>
                      </a:lnTo>
                      <a:close/>
                      <a:moveTo>
                        <a:pt x="1138" y="5462"/>
                      </a:moveTo>
                      <a:lnTo>
                        <a:pt x="683" y="5462"/>
                      </a:lnTo>
                      <a:lnTo>
                        <a:pt x="683" y="5007"/>
                      </a:lnTo>
                      <a:lnTo>
                        <a:pt x="1138" y="5007"/>
                      </a:lnTo>
                      <a:lnTo>
                        <a:pt x="1138" y="5462"/>
                      </a:lnTo>
                      <a:close/>
                      <a:moveTo>
                        <a:pt x="3641" y="5462"/>
                      </a:moveTo>
                      <a:lnTo>
                        <a:pt x="3186" y="5462"/>
                      </a:lnTo>
                      <a:lnTo>
                        <a:pt x="3186" y="5007"/>
                      </a:lnTo>
                      <a:lnTo>
                        <a:pt x="3641" y="5007"/>
                      </a:lnTo>
                      <a:lnTo>
                        <a:pt x="3641" y="5462"/>
                      </a:lnTo>
                      <a:close/>
                      <a:moveTo>
                        <a:pt x="1934" y="1593"/>
                      </a:moveTo>
                      <a:lnTo>
                        <a:pt x="1934" y="683"/>
                      </a:lnTo>
                      <a:lnTo>
                        <a:pt x="4892" y="683"/>
                      </a:lnTo>
                      <a:lnTo>
                        <a:pt x="4892" y="1593"/>
                      </a:lnTo>
                      <a:lnTo>
                        <a:pt x="1934" y="1593"/>
                      </a:lnTo>
                      <a:close/>
                      <a:moveTo>
                        <a:pt x="6144" y="5462"/>
                      </a:moveTo>
                      <a:lnTo>
                        <a:pt x="5689" y="5462"/>
                      </a:lnTo>
                      <a:lnTo>
                        <a:pt x="5689" y="5007"/>
                      </a:lnTo>
                      <a:lnTo>
                        <a:pt x="6144" y="5007"/>
                      </a:lnTo>
                      <a:lnTo>
                        <a:pt x="6144" y="54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EE944AE9-38E8-35FA-97B7-1BC8351D65EA}"/>
                  </a:ext>
                </a:extLst>
              </p:cNvPr>
              <p:cNvSpPr/>
              <p:nvPr/>
            </p:nvSpPr>
            <p:spPr>
              <a:xfrm flipH="1">
                <a:off x="4109108" y="5129861"/>
                <a:ext cx="1492863" cy="702072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数据共同开发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数据服务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6" name="文本框 28">
                <a:extLst>
                  <a:ext uri="{FF2B5EF4-FFF2-40B4-BE49-F238E27FC236}">
                    <a16:creationId xmlns:a16="http://schemas.microsoft.com/office/drawing/2014/main" id="{69F907EB-67F1-E826-0DCD-531A67445AB7}"/>
                  </a:ext>
                </a:extLst>
              </p:cNvPr>
              <p:cNvSpPr txBox="1"/>
              <p:nvPr/>
            </p:nvSpPr>
            <p:spPr>
              <a:xfrm>
                <a:off x="4031552" y="4519729"/>
                <a:ext cx="1492863" cy="6565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建设数据开发利用机制</a:t>
                </a:r>
                <a:endParaRPr lang="en-US" altLang="zh-CN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5889BF4-5C6C-078F-6DB3-83BF2DFF2B7E}"/>
                </a:ext>
              </a:extLst>
            </p:cNvPr>
            <p:cNvGrpSpPr/>
            <p:nvPr/>
          </p:nvGrpSpPr>
          <p:grpSpPr>
            <a:xfrm>
              <a:off x="6349838" y="3675237"/>
              <a:ext cx="2317549" cy="2317539"/>
              <a:chOff x="6541160" y="3675237"/>
              <a:chExt cx="2317549" cy="2317539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03DC087C-CA9C-0BA3-D79B-5A8AD78AA2D1}"/>
                  </a:ext>
                </a:extLst>
              </p:cNvPr>
              <p:cNvSpPr/>
              <p:nvPr/>
            </p:nvSpPr>
            <p:spPr>
              <a:xfrm>
                <a:off x="6541160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7B3ADA86-EEF2-B0DD-CDD3-EEE78238A492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477823" y="4069436"/>
                <a:ext cx="444222" cy="444220"/>
                <a:chOff x="6607999" y="566322"/>
                <a:chExt cx="444222" cy="444220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35517FD1-9EC6-A5E7-E2FC-371D2E27DC7B}"/>
                    </a:ext>
                  </a:extLst>
                </p:cNvPr>
                <p:cNvSpPr/>
                <p:nvPr/>
              </p:nvSpPr>
              <p:spPr>
                <a:xfrm>
                  <a:off x="6607999" y="566322"/>
                  <a:ext cx="444222" cy="444220"/>
                </a:xfrm>
                <a:prstGeom prst="ellipse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任意多边形 34">
                  <a:extLst>
                    <a:ext uri="{FF2B5EF4-FFF2-40B4-BE49-F238E27FC236}">
                      <a16:creationId xmlns:a16="http://schemas.microsoft.com/office/drawing/2014/main" id="{63604891-B0F6-AF81-95F2-90989FF78E9B}"/>
                    </a:ext>
                  </a:extLst>
                </p:cNvPr>
                <p:cNvSpPr/>
                <p:nvPr/>
              </p:nvSpPr>
              <p:spPr bwMode="auto">
                <a:xfrm>
                  <a:off x="6728200" y="685652"/>
                  <a:ext cx="203817" cy="205561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602346" h="607498">
                      <a:moveTo>
                        <a:pt x="221247" y="497044"/>
                      </a:moveTo>
                      <a:cubicBezTo>
                        <a:pt x="200966" y="497044"/>
                        <a:pt x="184373" y="513520"/>
                        <a:pt x="184373" y="533862"/>
                      </a:cubicBezTo>
                      <a:cubicBezTo>
                        <a:pt x="184373" y="554204"/>
                        <a:pt x="200966" y="570680"/>
                        <a:pt x="221247" y="570680"/>
                      </a:cubicBezTo>
                      <a:cubicBezTo>
                        <a:pt x="241620" y="570680"/>
                        <a:pt x="258122" y="554204"/>
                        <a:pt x="258122" y="533862"/>
                      </a:cubicBezTo>
                      <a:cubicBezTo>
                        <a:pt x="258122" y="513520"/>
                        <a:pt x="241620" y="497044"/>
                        <a:pt x="221247" y="497044"/>
                      </a:cubicBezTo>
                      <a:close/>
                      <a:moveTo>
                        <a:pt x="110624" y="497044"/>
                      </a:moveTo>
                      <a:lnTo>
                        <a:pt x="110624" y="570680"/>
                      </a:lnTo>
                      <a:lnTo>
                        <a:pt x="157454" y="570680"/>
                      </a:lnTo>
                      <a:cubicBezTo>
                        <a:pt x="151186" y="559819"/>
                        <a:pt x="147498" y="547301"/>
                        <a:pt x="147498" y="533862"/>
                      </a:cubicBezTo>
                      <a:cubicBezTo>
                        <a:pt x="147498" y="520424"/>
                        <a:pt x="151186" y="507905"/>
                        <a:pt x="157454" y="497044"/>
                      </a:cubicBezTo>
                      <a:close/>
                      <a:moveTo>
                        <a:pt x="36874" y="497044"/>
                      </a:moveTo>
                      <a:lnTo>
                        <a:pt x="36874" y="570680"/>
                      </a:lnTo>
                      <a:lnTo>
                        <a:pt x="73749" y="570680"/>
                      </a:lnTo>
                      <a:lnTo>
                        <a:pt x="73749" y="497044"/>
                      </a:lnTo>
                      <a:close/>
                      <a:moveTo>
                        <a:pt x="265128" y="125918"/>
                      </a:moveTo>
                      <a:lnTo>
                        <a:pt x="227424" y="132177"/>
                      </a:lnTo>
                      <a:lnTo>
                        <a:pt x="227424" y="150126"/>
                      </a:lnTo>
                      <a:lnTo>
                        <a:pt x="265128" y="156385"/>
                      </a:lnTo>
                      <a:cubicBezTo>
                        <a:pt x="264575" y="151322"/>
                        <a:pt x="264298" y="146260"/>
                        <a:pt x="264298" y="141105"/>
                      </a:cubicBezTo>
                      <a:cubicBezTo>
                        <a:pt x="264298" y="135951"/>
                        <a:pt x="264575" y="130888"/>
                        <a:pt x="265128" y="125918"/>
                      </a:cubicBezTo>
                      <a:close/>
                      <a:moveTo>
                        <a:pt x="405599" y="110478"/>
                      </a:moveTo>
                      <a:cubicBezTo>
                        <a:pt x="388724" y="110478"/>
                        <a:pt x="374893" y="124281"/>
                        <a:pt x="374893" y="141120"/>
                      </a:cubicBezTo>
                      <a:cubicBezTo>
                        <a:pt x="374893" y="158052"/>
                        <a:pt x="388724" y="171855"/>
                        <a:pt x="405599" y="171855"/>
                      </a:cubicBezTo>
                      <a:cubicBezTo>
                        <a:pt x="422566" y="171855"/>
                        <a:pt x="436398" y="158052"/>
                        <a:pt x="436398" y="141120"/>
                      </a:cubicBezTo>
                      <a:cubicBezTo>
                        <a:pt x="436398" y="124281"/>
                        <a:pt x="422566" y="110478"/>
                        <a:pt x="405599" y="110478"/>
                      </a:cubicBezTo>
                      <a:close/>
                      <a:moveTo>
                        <a:pt x="405599" y="73670"/>
                      </a:moveTo>
                      <a:cubicBezTo>
                        <a:pt x="442945" y="73670"/>
                        <a:pt x="473282" y="103945"/>
                        <a:pt x="473282" y="141120"/>
                      </a:cubicBezTo>
                      <a:cubicBezTo>
                        <a:pt x="473282" y="178388"/>
                        <a:pt x="442945" y="208662"/>
                        <a:pt x="405599" y="208662"/>
                      </a:cubicBezTo>
                      <a:cubicBezTo>
                        <a:pt x="368346" y="208662"/>
                        <a:pt x="338008" y="178388"/>
                        <a:pt x="338008" y="141120"/>
                      </a:cubicBezTo>
                      <a:cubicBezTo>
                        <a:pt x="338008" y="103945"/>
                        <a:pt x="368346" y="73670"/>
                        <a:pt x="405599" y="73670"/>
                      </a:cubicBezTo>
                      <a:close/>
                      <a:moveTo>
                        <a:pt x="405620" y="36818"/>
                      </a:moveTo>
                      <a:cubicBezTo>
                        <a:pt x="348004" y="36818"/>
                        <a:pt x="301173" y="83577"/>
                        <a:pt x="301173" y="141105"/>
                      </a:cubicBezTo>
                      <a:cubicBezTo>
                        <a:pt x="301173" y="198634"/>
                        <a:pt x="348004" y="245485"/>
                        <a:pt x="405620" y="245485"/>
                      </a:cubicBezTo>
                      <a:cubicBezTo>
                        <a:pt x="463237" y="245485"/>
                        <a:pt x="510160" y="198634"/>
                        <a:pt x="510160" y="141105"/>
                      </a:cubicBezTo>
                      <a:cubicBezTo>
                        <a:pt x="510160" y="83577"/>
                        <a:pt x="463237" y="36818"/>
                        <a:pt x="405620" y="36818"/>
                      </a:cubicBezTo>
                      <a:close/>
                      <a:moveTo>
                        <a:pt x="405620" y="0"/>
                      </a:moveTo>
                      <a:cubicBezTo>
                        <a:pt x="477341" y="0"/>
                        <a:pt x="536709" y="53570"/>
                        <a:pt x="545836" y="122696"/>
                      </a:cubicBezTo>
                      <a:lnTo>
                        <a:pt x="583909" y="122696"/>
                      </a:lnTo>
                      <a:lnTo>
                        <a:pt x="583909" y="159514"/>
                      </a:lnTo>
                      <a:lnTo>
                        <a:pt x="545836" y="159514"/>
                      </a:lnTo>
                      <a:cubicBezTo>
                        <a:pt x="536709" y="228732"/>
                        <a:pt x="477341" y="282303"/>
                        <a:pt x="405620" y="282303"/>
                      </a:cubicBezTo>
                      <a:cubicBezTo>
                        <a:pt x="346898" y="282303"/>
                        <a:pt x="296471" y="246313"/>
                        <a:pt x="275176" y="195320"/>
                      </a:cubicBezTo>
                      <a:lnTo>
                        <a:pt x="190549" y="181237"/>
                      </a:lnTo>
                      <a:lnTo>
                        <a:pt x="190549" y="159514"/>
                      </a:lnTo>
                      <a:lnTo>
                        <a:pt x="116800" y="159514"/>
                      </a:lnTo>
                      <a:cubicBezTo>
                        <a:pt x="72735" y="159514"/>
                        <a:pt x="36874" y="195320"/>
                        <a:pt x="36874" y="239318"/>
                      </a:cubicBezTo>
                      <a:cubicBezTo>
                        <a:pt x="36874" y="283315"/>
                        <a:pt x="72735" y="319121"/>
                        <a:pt x="116800" y="319121"/>
                      </a:cubicBezTo>
                      <a:lnTo>
                        <a:pt x="485546" y="319121"/>
                      </a:lnTo>
                      <a:cubicBezTo>
                        <a:pt x="549892" y="319121"/>
                        <a:pt x="602346" y="371402"/>
                        <a:pt x="602346" y="435650"/>
                      </a:cubicBezTo>
                      <a:cubicBezTo>
                        <a:pt x="602346" y="499989"/>
                        <a:pt x="549892" y="552271"/>
                        <a:pt x="485546" y="552271"/>
                      </a:cubicBezTo>
                      <a:lnTo>
                        <a:pt x="292692" y="552271"/>
                      </a:lnTo>
                      <a:cubicBezTo>
                        <a:pt x="284487" y="584027"/>
                        <a:pt x="255541" y="607498"/>
                        <a:pt x="221247" y="607498"/>
                      </a:cubicBezTo>
                      <a:lnTo>
                        <a:pt x="0" y="607498"/>
                      </a:lnTo>
                      <a:lnTo>
                        <a:pt x="0" y="460226"/>
                      </a:lnTo>
                      <a:lnTo>
                        <a:pt x="221247" y="460226"/>
                      </a:lnTo>
                      <a:cubicBezTo>
                        <a:pt x="255541" y="460226"/>
                        <a:pt x="284487" y="483698"/>
                        <a:pt x="292692" y="515453"/>
                      </a:cubicBezTo>
                      <a:lnTo>
                        <a:pt x="485546" y="515453"/>
                      </a:lnTo>
                      <a:cubicBezTo>
                        <a:pt x="529611" y="515453"/>
                        <a:pt x="565472" y="479648"/>
                        <a:pt x="565472" y="435650"/>
                      </a:cubicBezTo>
                      <a:cubicBezTo>
                        <a:pt x="565472" y="391652"/>
                        <a:pt x="529611" y="355939"/>
                        <a:pt x="485546" y="355939"/>
                      </a:cubicBezTo>
                      <a:lnTo>
                        <a:pt x="116800" y="355939"/>
                      </a:lnTo>
                      <a:cubicBezTo>
                        <a:pt x="52454" y="355939"/>
                        <a:pt x="0" y="303565"/>
                        <a:pt x="0" y="239318"/>
                      </a:cubicBezTo>
                      <a:cubicBezTo>
                        <a:pt x="0" y="175070"/>
                        <a:pt x="52454" y="122696"/>
                        <a:pt x="116800" y="122696"/>
                      </a:cubicBezTo>
                      <a:lnTo>
                        <a:pt x="190549" y="122696"/>
                      </a:lnTo>
                      <a:lnTo>
                        <a:pt x="190549" y="100974"/>
                      </a:lnTo>
                      <a:lnTo>
                        <a:pt x="275176" y="86891"/>
                      </a:lnTo>
                      <a:cubicBezTo>
                        <a:pt x="296471" y="35897"/>
                        <a:pt x="346898" y="0"/>
                        <a:pt x="405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7677873-EC83-2CB9-0984-7E73B095ABEF}"/>
                  </a:ext>
                </a:extLst>
              </p:cNvPr>
              <p:cNvSpPr/>
              <p:nvPr/>
            </p:nvSpPr>
            <p:spPr>
              <a:xfrm flipH="1">
                <a:off x="6953504" y="4938269"/>
                <a:ext cx="1652295" cy="700620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集团核心数据目录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000" dirty="0"/>
                  <a:t>数据标准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0" name="文本框 22">
                <a:extLst>
                  <a:ext uri="{FF2B5EF4-FFF2-40B4-BE49-F238E27FC236}">
                    <a16:creationId xmlns:a16="http://schemas.microsoft.com/office/drawing/2014/main" id="{26D76998-557B-D14A-8CA9-5FF0B94CB24C}"/>
                  </a:ext>
                </a:extLst>
              </p:cNvPr>
              <p:cNvSpPr txBox="1"/>
              <p:nvPr/>
            </p:nvSpPr>
            <p:spPr>
              <a:xfrm>
                <a:off x="6873784" y="4613957"/>
                <a:ext cx="1652297" cy="3898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盘点数据资产</a:t>
                </a:r>
                <a:endParaRPr lang="en-US" altLang="zh-CN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EB62CFC-2CAF-A5C4-73C5-8939DE9FEF99}"/>
                </a:ext>
              </a:extLst>
            </p:cNvPr>
            <p:cNvGrpSpPr/>
            <p:nvPr/>
          </p:nvGrpSpPr>
          <p:grpSpPr>
            <a:xfrm>
              <a:off x="9201351" y="3675237"/>
              <a:ext cx="2317549" cy="2317539"/>
              <a:chOff x="9201351" y="3675237"/>
              <a:chExt cx="2317549" cy="2317539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9E0D1808-A069-13D2-9839-7D43958B1941}"/>
                  </a:ext>
                </a:extLst>
              </p:cNvPr>
              <p:cNvSpPr/>
              <p:nvPr/>
            </p:nvSpPr>
            <p:spPr>
              <a:xfrm>
                <a:off x="9201351" y="3675237"/>
                <a:ext cx="2317549" cy="23175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3338F45D-7C1F-98D4-2F7C-C4996837775D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138014" y="4069436"/>
                <a:ext cx="444222" cy="444220"/>
                <a:chOff x="9017006" y="566322"/>
                <a:chExt cx="444222" cy="444220"/>
              </a:xfrm>
            </p:grpSpPr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687191F3-F7E8-4C3C-85F5-E1FFCE063B3D}"/>
                    </a:ext>
                  </a:extLst>
                </p:cNvPr>
                <p:cNvSpPr/>
                <p:nvPr/>
              </p:nvSpPr>
              <p:spPr>
                <a:xfrm>
                  <a:off x="9017006" y="566322"/>
                  <a:ext cx="444222" cy="444220"/>
                </a:xfrm>
                <a:prstGeom prst="ellipse">
                  <a:avLst/>
                </a:prstGeom>
                <a:solidFill>
                  <a:schemeClr val="accent6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6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任意多边形 41">
                  <a:extLst>
                    <a:ext uri="{FF2B5EF4-FFF2-40B4-BE49-F238E27FC236}">
                      <a16:creationId xmlns:a16="http://schemas.microsoft.com/office/drawing/2014/main" id="{3A600EFE-6038-F31B-B654-A14ED44103E3}"/>
                    </a:ext>
                  </a:extLst>
                </p:cNvPr>
                <p:cNvSpPr/>
                <p:nvPr/>
              </p:nvSpPr>
              <p:spPr bwMode="auto">
                <a:xfrm>
                  <a:off x="9136336" y="689921"/>
                  <a:ext cx="205561" cy="197021"/>
                </a:xfrm>
                <a:custGeom>
                  <a:avLst/>
                  <a:gdLst>
                    <a:gd name="T0" fmla="*/ 12787 w 12787"/>
                    <a:gd name="T1" fmla="*/ 10498 h 12254"/>
                    <a:gd name="T2" fmla="*/ 10091 w 12787"/>
                    <a:gd name="T3" fmla="*/ 6383 h 12254"/>
                    <a:gd name="T4" fmla="*/ 11360 w 12787"/>
                    <a:gd name="T5" fmla="*/ 3929 h 12254"/>
                    <a:gd name="T6" fmla="*/ 9161 w 12787"/>
                    <a:gd name="T7" fmla="*/ 1057 h 12254"/>
                    <a:gd name="T8" fmla="*/ 9127 w 12787"/>
                    <a:gd name="T9" fmla="*/ 1060 h 12254"/>
                    <a:gd name="T10" fmla="*/ 9084 w 12787"/>
                    <a:gd name="T11" fmla="*/ 1055 h 12254"/>
                    <a:gd name="T12" fmla="*/ 8597 w 12787"/>
                    <a:gd name="T13" fmla="*/ 1560 h 12254"/>
                    <a:gd name="T14" fmla="*/ 9008 w 12787"/>
                    <a:gd name="T15" fmla="*/ 2057 h 12254"/>
                    <a:gd name="T16" fmla="*/ 9106 w 12787"/>
                    <a:gd name="T17" fmla="*/ 2089 h 12254"/>
                    <a:gd name="T18" fmla="*/ 10362 w 12787"/>
                    <a:gd name="T19" fmla="*/ 3903 h 12254"/>
                    <a:gd name="T20" fmla="*/ 8846 w 12787"/>
                    <a:gd name="T21" fmla="*/ 5787 h 12254"/>
                    <a:gd name="T22" fmla="*/ 8842 w 12787"/>
                    <a:gd name="T23" fmla="*/ 5789 h 12254"/>
                    <a:gd name="T24" fmla="*/ 8328 w 12787"/>
                    <a:gd name="T25" fmla="*/ 6354 h 12254"/>
                    <a:gd name="T26" fmla="*/ 8855 w 12787"/>
                    <a:gd name="T27" fmla="*/ 6920 h 12254"/>
                    <a:gd name="T28" fmla="*/ 8861 w 12787"/>
                    <a:gd name="T29" fmla="*/ 6925 h 12254"/>
                    <a:gd name="T30" fmla="*/ 11824 w 12787"/>
                    <a:gd name="T31" fmla="*/ 10498 h 12254"/>
                    <a:gd name="T32" fmla="*/ 12305 w 12787"/>
                    <a:gd name="T33" fmla="*/ 10997 h 12254"/>
                    <a:gd name="T34" fmla="*/ 12785 w 12787"/>
                    <a:gd name="T35" fmla="*/ 10518 h 12254"/>
                    <a:gd name="T36" fmla="*/ 12787 w 12787"/>
                    <a:gd name="T37" fmla="*/ 10510 h 12254"/>
                    <a:gd name="T38" fmla="*/ 12787 w 12787"/>
                    <a:gd name="T39" fmla="*/ 10507 h 12254"/>
                    <a:gd name="T40" fmla="*/ 12787 w 12787"/>
                    <a:gd name="T41" fmla="*/ 10507 h 12254"/>
                    <a:gd name="T42" fmla="*/ 12787 w 12787"/>
                    <a:gd name="T43" fmla="*/ 10498 h 12254"/>
                    <a:gd name="T44" fmla="*/ 12787 w 12787"/>
                    <a:gd name="T45" fmla="*/ 10498 h 12254"/>
                    <a:gd name="T46" fmla="*/ 12787 w 12787"/>
                    <a:gd name="T47" fmla="*/ 10498 h 12254"/>
                    <a:gd name="T48" fmla="*/ 12787 w 12787"/>
                    <a:gd name="T49" fmla="*/ 10498 h 12254"/>
                    <a:gd name="T50" fmla="*/ 12787 w 12787"/>
                    <a:gd name="T51" fmla="*/ 10498 h 12254"/>
                    <a:gd name="T52" fmla="*/ 7014 w 12787"/>
                    <a:gd name="T53" fmla="*/ 6467 h 12254"/>
                    <a:gd name="T54" fmla="*/ 8529 w 12787"/>
                    <a:gd name="T55" fmla="*/ 3531 h 12254"/>
                    <a:gd name="T56" fmla="*/ 5119 w 12787"/>
                    <a:gd name="T57" fmla="*/ 0 h 12254"/>
                    <a:gd name="T58" fmla="*/ 1708 w 12787"/>
                    <a:gd name="T59" fmla="*/ 3531 h 12254"/>
                    <a:gd name="T60" fmla="*/ 3223 w 12787"/>
                    <a:gd name="T61" fmla="*/ 6467 h 12254"/>
                    <a:gd name="T62" fmla="*/ 0 w 12787"/>
                    <a:gd name="T63" fmla="*/ 11389 h 12254"/>
                    <a:gd name="T64" fmla="*/ 17 w 12787"/>
                    <a:gd name="T65" fmla="*/ 11762 h 12254"/>
                    <a:gd name="T66" fmla="*/ 17 w 12787"/>
                    <a:gd name="T67" fmla="*/ 11762 h 12254"/>
                    <a:gd name="T68" fmla="*/ 493 w 12787"/>
                    <a:gd name="T69" fmla="*/ 12254 h 12254"/>
                    <a:gd name="T70" fmla="*/ 968 w 12787"/>
                    <a:gd name="T71" fmla="*/ 11762 h 12254"/>
                    <a:gd name="T72" fmla="*/ 963 w 12787"/>
                    <a:gd name="T73" fmla="*/ 11717 h 12254"/>
                    <a:gd name="T74" fmla="*/ 947 w 12787"/>
                    <a:gd name="T75" fmla="*/ 11389 h 12254"/>
                    <a:gd name="T76" fmla="*/ 5118 w 12787"/>
                    <a:gd name="T77" fmla="*/ 7069 h 12254"/>
                    <a:gd name="T78" fmla="*/ 9290 w 12787"/>
                    <a:gd name="T79" fmla="*/ 11389 h 12254"/>
                    <a:gd name="T80" fmla="*/ 9273 w 12787"/>
                    <a:gd name="T81" fmla="*/ 11730 h 12254"/>
                    <a:gd name="T82" fmla="*/ 9271 w 12787"/>
                    <a:gd name="T83" fmla="*/ 11747 h 12254"/>
                    <a:gd name="T84" fmla="*/ 9271 w 12787"/>
                    <a:gd name="T85" fmla="*/ 11752 h 12254"/>
                    <a:gd name="T86" fmla="*/ 9271 w 12787"/>
                    <a:gd name="T87" fmla="*/ 11762 h 12254"/>
                    <a:gd name="T88" fmla="*/ 9273 w 12787"/>
                    <a:gd name="T89" fmla="*/ 11762 h 12254"/>
                    <a:gd name="T90" fmla="*/ 9746 w 12787"/>
                    <a:gd name="T91" fmla="*/ 12239 h 12254"/>
                    <a:gd name="T92" fmla="*/ 10220 w 12787"/>
                    <a:gd name="T93" fmla="*/ 11762 h 12254"/>
                    <a:gd name="T94" fmla="*/ 10221 w 12787"/>
                    <a:gd name="T95" fmla="*/ 11762 h 12254"/>
                    <a:gd name="T96" fmla="*/ 10236 w 12787"/>
                    <a:gd name="T97" fmla="*/ 11389 h 12254"/>
                    <a:gd name="T98" fmla="*/ 7014 w 12787"/>
                    <a:gd name="T99" fmla="*/ 6467 h 12254"/>
                    <a:gd name="T100" fmla="*/ 7014 w 12787"/>
                    <a:gd name="T101" fmla="*/ 6467 h 12254"/>
                    <a:gd name="T102" fmla="*/ 5119 w 12787"/>
                    <a:gd name="T103" fmla="*/ 6068 h 12254"/>
                    <a:gd name="T104" fmla="*/ 2669 w 12787"/>
                    <a:gd name="T105" fmla="*/ 3531 h 12254"/>
                    <a:gd name="T106" fmla="*/ 5119 w 12787"/>
                    <a:gd name="T107" fmla="*/ 995 h 12254"/>
                    <a:gd name="T108" fmla="*/ 7568 w 12787"/>
                    <a:gd name="T109" fmla="*/ 3531 h 12254"/>
                    <a:gd name="T110" fmla="*/ 5119 w 12787"/>
                    <a:gd name="T111" fmla="*/ 6068 h 12254"/>
                    <a:gd name="T112" fmla="*/ 5119 w 12787"/>
                    <a:gd name="T113" fmla="*/ 6068 h 12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2787" h="12254">
                      <a:moveTo>
                        <a:pt x="12787" y="10498"/>
                      </a:moveTo>
                      <a:cubicBezTo>
                        <a:pt x="12787" y="8631"/>
                        <a:pt x="11670" y="7035"/>
                        <a:pt x="10091" y="6383"/>
                      </a:cubicBezTo>
                      <a:cubicBezTo>
                        <a:pt x="10856" y="5854"/>
                        <a:pt x="11360" y="4953"/>
                        <a:pt x="11360" y="3929"/>
                      </a:cubicBezTo>
                      <a:cubicBezTo>
                        <a:pt x="11360" y="2531"/>
                        <a:pt x="10421" y="1361"/>
                        <a:pt x="9161" y="1057"/>
                      </a:cubicBezTo>
                      <a:cubicBezTo>
                        <a:pt x="9149" y="1054"/>
                        <a:pt x="9138" y="1055"/>
                        <a:pt x="9127" y="1060"/>
                      </a:cubicBezTo>
                      <a:cubicBezTo>
                        <a:pt x="9113" y="1058"/>
                        <a:pt x="9099" y="1055"/>
                        <a:pt x="9084" y="1055"/>
                      </a:cubicBezTo>
                      <a:cubicBezTo>
                        <a:pt x="8815" y="1055"/>
                        <a:pt x="8597" y="1281"/>
                        <a:pt x="8597" y="1560"/>
                      </a:cubicBezTo>
                      <a:cubicBezTo>
                        <a:pt x="8597" y="1812"/>
                        <a:pt x="8775" y="2019"/>
                        <a:pt x="9008" y="2057"/>
                      </a:cubicBezTo>
                      <a:cubicBezTo>
                        <a:pt x="9050" y="2075"/>
                        <a:pt x="9104" y="2088"/>
                        <a:pt x="9106" y="2089"/>
                      </a:cubicBezTo>
                      <a:cubicBezTo>
                        <a:pt x="9836" y="2345"/>
                        <a:pt x="10362" y="3060"/>
                        <a:pt x="10362" y="3903"/>
                      </a:cubicBezTo>
                      <a:cubicBezTo>
                        <a:pt x="10362" y="4842"/>
                        <a:pt x="9708" y="5623"/>
                        <a:pt x="8846" y="5787"/>
                      </a:cubicBezTo>
                      <a:cubicBezTo>
                        <a:pt x="8844" y="5787"/>
                        <a:pt x="8844" y="5789"/>
                        <a:pt x="8842" y="5789"/>
                      </a:cubicBezTo>
                      <a:cubicBezTo>
                        <a:pt x="8556" y="5808"/>
                        <a:pt x="8328" y="6053"/>
                        <a:pt x="8328" y="6354"/>
                      </a:cubicBezTo>
                      <a:cubicBezTo>
                        <a:pt x="8328" y="6660"/>
                        <a:pt x="8562" y="6908"/>
                        <a:pt x="8855" y="6920"/>
                      </a:cubicBezTo>
                      <a:cubicBezTo>
                        <a:pt x="8857" y="6921"/>
                        <a:pt x="8859" y="6925"/>
                        <a:pt x="8861" y="6925"/>
                      </a:cubicBezTo>
                      <a:cubicBezTo>
                        <a:pt x="10594" y="7108"/>
                        <a:pt x="11824" y="8637"/>
                        <a:pt x="11824" y="10498"/>
                      </a:cubicBezTo>
                      <a:cubicBezTo>
                        <a:pt x="11824" y="10773"/>
                        <a:pt x="12039" y="10997"/>
                        <a:pt x="12305" y="10997"/>
                      </a:cubicBezTo>
                      <a:cubicBezTo>
                        <a:pt x="12565" y="10997"/>
                        <a:pt x="12775" y="10784"/>
                        <a:pt x="12785" y="10518"/>
                      </a:cubicBezTo>
                      <a:cubicBezTo>
                        <a:pt x="12785" y="10515"/>
                        <a:pt x="12787" y="10513"/>
                        <a:pt x="12787" y="10510"/>
                      </a:cubicBezTo>
                      <a:cubicBezTo>
                        <a:pt x="12787" y="10509"/>
                        <a:pt x="12787" y="10509"/>
                        <a:pt x="12787" y="10507"/>
                      </a:cubicBezTo>
                      <a:lnTo>
                        <a:pt x="12787" y="10507"/>
                      </a:lnTo>
                      <a:cubicBezTo>
                        <a:pt x="12787" y="10504"/>
                        <a:pt x="12787" y="10501"/>
                        <a:pt x="12787" y="10498"/>
                      </a:cubicBezTo>
                      <a:lnTo>
                        <a:pt x="12787" y="10498"/>
                      </a:lnTo>
                      <a:lnTo>
                        <a:pt x="12787" y="10498"/>
                      </a:lnTo>
                      <a:lnTo>
                        <a:pt x="12787" y="10498"/>
                      </a:lnTo>
                      <a:lnTo>
                        <a:pt x="12787" y="10498"/>
                      </a:lnTo>
                      <a:close/>
                      <a:moveTo>
                        <a:pt x="7014" y="6467"/>
                      </a:moveTo>
                      <a:cubicBezTo>
                        <a:pt x="7927" y="5833"/>
                        <a:pt x="8529" y="4755"/>
                        <a:pt x="8529" y="3531"/>
                      </a:cubicBezTo>
                      <a:cubicBezTo>
                        <a:pt x="8529" y="1581"/>
                        <a:pt x="7002" y="0"/>
                        <a:pt x="5119" y="0"/>
                      </a:cubicBezTo>
                      <a:cubicBezTo>
                        <a:pt x="3235" y="0"/>
                        <a:pt x="1708" y="1581"/>
                        <a:pt x="1708" y="3531"/>
                      </a:cubicBezTo>
                      <a:cubicBezTo>
                        <a:pt x="1708" y="4756"/>
                        <a:pt x="2310" y="5833"/>
                        <a:pt x="3223" y="6467"/>
                      </a:cubicBezTo>
                      <a:cubicBezTo>
                        <a:pt x="1335" y="7246"/>
                        <a:pt x="0" y="9156"/>
                        <a:pt x="0" y="11389"/>
                      </a:cubicBezTo>
                      <a:cubicBezTo>
                        <a:pt x="0" y="11515"/>
                        <a:pt x="7" y="11639"/>
                        <a:pt x="17" y="11762"/>
                      </a:cubicBezTo>
                      <a:lnTo>
                        <a:pt x="17" y="11762"/>
                      </a:lnTo>
                      <a:cubicBezTo>
                        <a:pt x="17" y="12034"/>
                        <a:pt x="230" y="12254"/>
                        <a:pt x="493" y="12254"/>
                      </a:cubicBezTo>
                      <a:cubicBezTo>
                        <a:pt x="755" y="12254"/>
                        <a:pt x="968" y="12034"/>
                        <a:pt x="968" y="11762"/>
                      </a:cubicBezTo>
                      <a:cubicBezTo>
                        <a:pt x="968" y="11747"/>
                        <a:pt x="965" y="11732"/>
                        <a:pt x="963" y="11717"/>
                      </a:cubicBezTo>
                      <a:cubicBezTo>
                        <a:pt x="954" y="11609"/>
                        <a:pt x="947" y="11500"/>
                        <a:pt x="947" y="11389"/>
                      </a:cubicBezTo>
                      <a:cubicBezTo>
                        <a:pt x="947" y="9003"/>
                        <a:pt x="2814" y="7069"/>
                        <a:pt x="5118" y="7069"/>
                      </a:cubicBezTo>
                      <a:cubicBezTo>
                        <a:pt x="7423" y="7069"/>
                        <a:pt x="9290" y="9003"/>
                        <a:pt x="9290" y="11389"/>
                      </a:cubicBezTo>
                      <a:cubicBezTo>
                        <a:pt x="9290" y="11504"/>
                        <a:pt x="9283" y="11618"/>
                        <a:pt x="9273" y="11730"/>
                      </a:cubicBezTo>
                      <a:cubicBezTo>
                        <a:pt x="9273" y="11736"/>
                        <a:pt x="9271" y="11741"/>
                        <a:pt x="9271" y="11747"/>
                      </a:cubicBezTo>
                      <a:cubicBezTo>
                        <a:pt x="9271" y="11749"/>
                        <a:pt x="9271" y="11750"/>
                        <a:pt x="9271" y="11752"/>
                      </a:cubicBezTo>
                      <a:cubicBezTo>
                        <a:pt x="9271" y="11755"/>
                        <a:pt x="9271" y="11759"/>
                        <a:pt x="9271" y="11762"/>
                      </a:cubicBezTo>
                      <a:lnTo>
                        <a:pt x="9273" y="11762"/>
                      </a:lnTo>
                      <a:cubicBezTo>
                        <a:pt x="9281" y="12026"/>
                        <a:pt x="9489" y="12239"/>
                        <a:pt x="9746" y="12239"/>
                      </a:cubicBezTo>
                      <a:cubicBezTo>
                        <a:pt x="10004" y="12239"/>
                        <a:pt x="10212" y="12026"/>
                        <a:pt x="10220" y="11762"/>
                      </a:cubicBezTo>
                      <a:lnTo>
                        <a:pt x="10221" y="11762"/>
                      </a:lnTo>
                      <a:cubicBezTo>
                        <a:pt x="10230" y="11639"/>
                        <a:pt x="10236" y="11515"/>
                        <a:pt x="10236" y="11389"/>
                      </a:cubicBezTo>
                      <a:cubicBezTo>
                        <a:pt x="10237" y="9156"/>
                        <a:pt x="8902" y="7246"/>
                        <a:pt x="7014" y="6467"/>
                      </a:cubicBezTo>
                      <a:lnTo>
                        <a:pt x="7014" y="6467"/>
                      </a:lnTo>
                      <a:close/>
                      <a:moveTo>
                        <a:pt x="5119" y="6068"/>
                      </a:moveTo>
                      <a:cubicBezTo>
                        <a:pt x="3765" y="6068"/>
                        <a:pt x="2669" y="4932"/>
                        <a:pt x="2669" y="3531"/>
                      </a:cubicBezTo>
                      <a:cubicBezTo>
                        <a:pt x="2669" y="2131"/>
                        <a:pt x="3765" y="995"/>
                        <a:pt x="5119" y="995"/>
                      </a:cubicBezTo>
                      <a:cubicBezTo>
                        <a:pt x="6472" y="995"/>
                        <a:pt x="7568" y="2131"/>
                        <a:pt x="7568" y="3531"/>
                      </a:cubicBezTo>
                      <a:cubicBezTo>
                        <a:pt x="7568" y="4932"/>
                        <a:pt x="6472" y="6068"/>
                        <a:pt x="5119" y="6068"/>
                      </a:cubicBezTo>
                      <a:lnTo>
                        <a:pt x="5119" y="60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B934D17-766F-D4C3-355D-4C001FCB7373}"/>
                  </a:ext>
                </a:extLst>
              </p:cNvPr>
              <p:cNvSpPr/>
              <p:nvPr/>
            </p:nvSpPr>
            <p:spPr>
              <a:xfrm flipH="1">
                <a:off x="9529979" y="4938269"/>
                <a:ext cx="1618934" cy="702072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内部：数据拉通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000" dirty="0"/>
                  <a:t>外部：场景寻找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14" name="文本框 16">
                <a:extLst>
                  <a:ext uri="{FF2B5EF4-FFF2-40B4-BE49-F238E27FC236}">
                    <a16:creationId xmlns:a16="http://schemas.microsoft.com/office/drawing/2014/main" id="{C351FA6F-4972-4F4D-C349-C50DE3F2E075}"/>
                  </a:ext>
                </a:extLst>
              </p:cNvPr>
              <p:cNvSpPr txBox="1"/>
              <p:nvPr/>
            </p:nvSpPr>
            <p:spPr>
              <a:xfrm>
                <a:off x="9550656" y="4635169"/>
                <a:ext cx="1618934" cy="3898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en-US"/>
                </a:defPPr>
                <a:lvl1pPr algn="ctr">
                  <a:defRPr kumimoji="1" sz="1300" b="1"/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寻找服务需求</a:t>
                </a:r>
                <a:endParaRPr lang="en-US" altLang="zh-CN" dirty="0"/>
              </a:p>
            </p:txBody>
          </p:sp>
        </p:grp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6BD70576-6DCC-B2FB-6541-AFA3673134A4}"/>
              </a:ext>
            </a:extLst>
          </p:cNvPr>
          <p:cNvSpPr/>
          <p:nvPr/>
        </p:nvSpPr>
        <p:spPr>
          <a:xfrm flipH="1">
            <a:off x="669470" y="3182590"/>
            <a:ext cx="1119647" cy="294632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具备服务能力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F8D1ECE9-65C4-FB9A-0CA1-9DBEA0B9D983}"/>
              </a:ext>
            </a:extLst>
          </p:cNvPr>
          <p:cNvSpPr/>
          <p:nvPr/>
        </p:nvSpPr>
        <p:spPr>
          <a:xfrm>
            <a:off x="809837" y="1195106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1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FA42BCF0-4729-C763-8CFB-B394E14919F8}"/>
              </a:ext>
            </a:extLst>
          </p:cNvPr>
          <p:cNvSpPr/>
          <p:nvPr/>
        </p:nvSpPr>
        <p:spPr>
          <a:xfrm>
            <a:off x="3128170" y="1216272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2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F77DA630-6C5F-C12C-722F-EFFC9C6B4147}"/>
              </a:ext>
            </a:extLst>
          </p:cNvPr>
          <p:cNvSpPr/>
          <p:nvPr/>
        </p:nvSpPr>
        <p:spPr>
          <a:xfrm>
            <a:off x="5230913" y="1170419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3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3B7C97B-FE29-C373-9DAD-0418FD1C229F}"/>
              </a:ext>
            </a:extLst>
          </p:cNvPr>
          <p:cNvSpPr/>
          <p:nvPr/>
        </p:nvSpPr>
        <p:spPr>
          <a:xfrm>
            <a:off x="7389932" y="1159240"/>
            <a:ext cx="45544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500" b="0" i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4</a:t>
            </a:r>
            <a:endParaRPr lang="zh-CN" altLang="en-US" sz="4500" b="0" i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三、年度工作思考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92A9A6-91A9-5319-E6C4-9F61457B4F2B}"/>
              </a:ext>
            </a:extLst>
          </p:cNvPr>
          <p:cNvSpPr txBox="1"/>
          <p:nvPr/>
        </p:nvSpPr>
        <p:spPr>
          <a:xfrm>
            <a:off x="2910345" y="327268"/>
            <a:ext cx="235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主要任务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7B40ECA-5498-571F-33B7-FA216065C144}"/>
              </a:ext>
            </a:extLst>
          </p:cNvPr>
          <p:cNvSpPr txBox="1"/>
          <p:nvPr/>
        </p:nvSpPr>
        <p:spPr>
          <a:xfrm>
            <a:off x="247459" y="962805"/>
            <a:ext cx="3207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（一）搭建数据服务平台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0795A9-2C15-60AC-A33F-6757D0AD9A64}"/>
              </a:ext>
            </a:extLst>
          </p:cNvPr>
          <p:cNvSpPr/>
          <p:nvPr/>
        </p:nvSpPr>
        <p:spPr>
          <a:xfrm>
            <a:off x="1030367" y="1776605"/>
            <a:ext cx="6269964" cy="5089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数据服务平台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CN" altLang="en-US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数据处理、数据服务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endParaRPr lang="zh-CN" altLang="en-US" sz="11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5D2A203-10B0-2C5E-3857-E30B069D39EC}"/>
              </a:ext>
            </a:extLst>
          </p:cNvPr>
          <p:cNvSpPr/>
          <p:nvPr/>
        </p:nvSpPr>
        <p:spPr>
          <a:xfrm>
            <a:off x="1057047" y="2599853"/>
            <a:ext cx="6269964" cy="63957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久事大数据平台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CN" altLang="en-US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数据归集</a:t>
            </a:r>
            <a:r>
              <a:rPr lang="en-US" altLang="zh-CN" sz="1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endParaRPr lang="zh-CN" alt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3BF59DC-5E14-BD7E-CA21-53518BE10AA4}"/>
              </a:ext>
            </a:extLst>
          </p:cNvPr>
          <p:cNvSpPr/>
          <p:nvPr/>
        </p:nvSpPr>
        <p:spPr>
          <a:xfrm>
            <a:off x="2239597" y="3958929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久事公交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7DB65AE-AA91-44C8-526F-BB7DF19A0585}"/>
              </a:ext>
            </a:extLst>
          </p:cNvPr>
          <p:cNvSpPr/>
          <p:nvPr/>
        </p:nvSpPr>
        <p:spPr>
          <a:xfrm>
            <a:off x="1030367" y="3960594"/>
            <a:ext cx="1098358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交通卡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6BE0700-A74E-7DD2-E862-1A52BFD6C92D}"/>
              </a:ext>
            </a:extLst>
          </p:cNvPr>
          <p:cNvSpPr/>
          <p:nvPr/>
        </p:nvSpPr>
        <p:spPr>
          <a:xfrm>
            <a:off x="4816984" y="3960594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久事体育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DCE63AF-A968-EEB5-4E25-F90B308E12CF}"/>
              </a:ext>
            </a:extLst>
          </p:cNvPr>
          <p:cNvSpPr/>
          <p:nvPr/>
        </p:nvSpPr>
        <p:spPr>
          <a:xfrm>
            <a:off x="3607754" y="3962259"/>
            <a:ext cx="1098358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强生交通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FEFC905-7DB0-1EDB-6F62-5EC8BF0F2783}"/>
              </a:ext>
            </a:extLst>
          </p:cNvPr>
          <p:cNvSpPr/>
          <p:nvPr/>
        </p:nvSpPr>
        <p:spPr>
          <a:xfrm>
            <a:off x="6140340" y="3962259"/>
            <a:ext cx="1215757" cy="4530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久事置业</a:t>
            </a: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33336F4F-6348-D8F0-FFA9-3D4788D3BFFE}"/>
              </a:ext>
            </a:extLst>
          </p:cNvPr>
          <p:cNvSpPr/>
          <p:nvPr/>
        </p:nvSpPr>
        <p:spPr>
          <a:xfrm>
            <a:off x="892036" y="3840506"/>
            <a:ext cx="6588177" cy="727023"/>
          </a:xfrm>
          <a:prstGeom prst="roundRect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3D3FA1F6-45B7-FBDF-0E60-7D36311B410C}"/>
              </a:ext>
            </a:extLst>
          </p:cNvPr>
          <p:cNvSpPr/>
          <p:nvPr/>
        </p:nvSpPr>
        <p:spPr>
          <a:xfrm>
            <a:off x="892036" y="1631501"/>
            <a:ext cx="6588177" cy="1790779"/>
          </a:xfrm>
          <a:prstGeom prst="roundRect">
            <a:avLst/>
          </a:prstGeom>
          <a:noFill/>
          <a:ln w="12700">
            <a:solidFill>
              <a:srgbClr val="E7001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上 43">
            <a:extLst>
              <a:ext uri="{FF2B5EF4-FFF2-40B4-BE49-F238E27FC236}">
                <a16:creationId xmlns:a16="http://schemas.microsoft.com/office/drawing/2014/main" id="{C05AB7BF-8B35-8003-9B83-FA9BF6ABCB8F}"/>
              </a:ext>
            </a:extLst>
          </p:cNvPr>
          <p:cNvSpPr/>
          <p:nvPr/>
        </p:nvSpPr>
        <p:spPr>
          <a:xfrm>
            <a:off x="3830108" y="3461808"/>
            <a:ext cx="712032" cy="290276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箭头: 上 47">
            <a:extLst>
              <a:ext uri="{FF2B5EF4-FFF2-40B4-BE49-F238E27FC236}">
                <a16:creationId xmlns:a16="http://schemas.microsoft.com/office/drawing/2014/main" id="{D27659F5-A29E-801A-A489-1FF7F97C2AFF}"/>
              </a:ext>
            </a:extLst>
          </p:cNvPr>
          <p:cNvSpPr/>
          <p:nvPr/>
        </p:nvSpPr>
        <p:spPr>
          <a:xfrm>
            <a:off x="3800917" y="2275905"/>
            <a:ext cx="712032" cy="290276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3214312-7D30-A5DD-CE8D-057965050DDF}"/>
              </a:ext>
            </a:extLst>
          </p:cNvPr>
          <p:cNvSpPr txBox="1"/>
          <p:nvPr/>
        </p:nvSpPr>
        <p:spPr>
          <a:xfrm>
            <a:off x="7767098" y="1773624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助管理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4E54D8E-2080-819F-7528-A2B89338DD92}"/>
              </a:ext>
            </a:extLst>
          </p:cNvPr>
          <p:cNvSpPr txBox="1"/>
          <p:nvPr/>
        </p:nvSpPr>
        <p:spPr>
          <a:xfrm>
            <a:off x="7767098" y="2903225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提效率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7F5499-5C90-05B4-4BE5-76DAEA606757}"/>
              </a:ext>
            </a:extLst>
          </p:cNvPr>
          <p:cNvSpPr txBox="1"/>
          <p:nvPr/>
        </p:nvSpPr>
        <p:spPr>
          <a:xfrm>
            <a:off x="7767098" y="4040765"/>
            <a:ext cx="1106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微软雅黑" panose="020B0503020204020204" pitchFamily="34" charset="-122"/>
              </a:rPr>
              <a:t>促合作</a:t>
            </a:r>
          </a:p>
        </p:txBody>
      </p:sp>
    </p:spTree>
    <p:extLst>
      <p:ext uri="{BB962C8B-B14F-4D97-AF65-F5344CB8AC3E}">
        <p14:creationId xmlns:p14="http://schemas.microsoft.com/office/powerpoint/2010/main" val="857099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三、年度工作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EB4E73F-D780-E437-3933-A07C256A5883}"/>
              </a:ext>
            </a:extLst>
          </p:cNvPr>
          <p:cNvGrpSpPr/>
          <p:nvPr/>
        </p:nvGrpSpPr>
        <p:grpSpPr>
          <a:xfrm>
            <a:off x="969228" y="1112892"/>
            <a:ext cx="7326587" cy="4002691"/>
            <a:chOff x="776028" y="974252"/>
            <a:chExt cx="7326587" cy="4002691"/>
          </a:xfrm>
        </p:grpSpPr>
        <p:sp>
          <p:nvSpPr>
            <p:cNvPr id="4" name="pastor-silhouette-with-cross_33850">
              <a:extLst>
                <a:ext uri="{FF2B5EF4-FFF2-40B4-BE49-F238E27FC236}">
                  <a16:creationId xmlns:a16="http://schemas.microsoft.com/office/drawing/2014/main" id="{F3085BAA-7759-C0FB-8FF1-77B04A18CC5D}"/>
                </a:ext>
              </a:extLst>
            </p:cNvPr>
            <p:cNvSpPr/>
            <p:nvPr/>
          </p:nvSpPr>
          <p:spPr>
            <a:xfrm>
              <a:off x="1100885" y="3788605"/>
              <a:ext cx="447981" cy="509903"/>
            </a:xfrm>
            <a:custGeom>
              <a:avLst/>
              <a:gdLst>
                <a:gd name="connsiteX0" fmla="*/ 483753 w 531460"/>
                <a:gd name="connsiteY0" fmla="*/ 362999 h 604920"/>
                <a:gd name="connsiteX1" fmla="*/ 520866 w 531460"/>
                <a:gd name="connsiteY1" fmla="*/ 372547 h 604920"/>
                <a:gd name="connsiteX2" fmla="*/ 525449 w 531460"/>
                <a:gd name="connsiteY2" fmla="*/ 374695 h 604920"/>
                <a:gd name="connsiteX3" fmla="*/ 530220 w 531460"/>
                <a:gd name="connsiteY3" fmla="*/ 388701 h 604920"/>
                <a:gd name="connsiteX4" fmla="*/ 521708 w 531460"/>
                <a:gd name="connsiteY4" fmla="*/ 408310 h 604920"/>
                <a:gd name="connsiteX5" fmla="*/ 509641 w 531460"/>
                <a:gd name="connsiteY5" fmla="*/ 414287 h 604920"/>
                <a:gd name="connsiteX6" fmla="*/ 485040 w 531460"/>
                <a:gd name="connsiteY6" fmla="*/ 408124 h 604920"/>
                <a:gd name="connsiteX7" fmla="*/ 433592 w 531460"/>
                <a:gd name="connsiteY7" fmla="*/ 411112 h 604920"/>
                <a:gd name="connsiteX8" fmla="*/ 404127 w 531460"/>
                <a:gd name="connsiteY8" fmla="*/ 441646 h 604920"/>
                <a:gd name="connsiteX9" fmla="*/ 404033 w 531460"/>
                <a:gd name="connsiteY9" fmla="*/ 442113 h 604920"/>
                <a:gd name="connsiteX10" fmla="*/ 454358 w 531460"/>
                <a:gd name="connsiteY10" fmla="*/ 442113 h 604920"/>
                <a:gd name="connsiteX11" fmla="*/ 461842 w 531460"/>
                <a:gd name="connsiteY11" fmla="*/ 449583 h 604920"/>
                <a:gd name="connsiteX12" fmla="*/ 461842 w 531460"/>
                <a:gd name="connsiteY12" fmla="*/ 466205 h 604920"/>
                <a:gd name="connsiteX13" fmla="*/ 454358 w 531460"/>
                <a:gd name="connsiteY13" fmla="*/ 473675 h 604920"/>
                <a:gd name="connsiteX14" fmla="*/ 396644 w 531460"/>
                <a:gd name="connsiteY14" fmla="*/ 473675 h 604920"/>
                <a:gd name="connsiteX15" fmla="*/ 396644 w 531460"/>
                <a:gd name="connsiteY15" fmla="*/ 487121 h 604920"/>
                <a:gd name="connsiteX16" fmla="*/ 454545 w 531460"/>
                <a:gd name="connsiteY16" fmla="*/ 487121 h 604920"/>
                <a:gd name="connsiteX17" fmla="*/ 462029 w 531460"/>
                <a:gd name="connsiteY17" fmla="*/ 494591 h 604920"/>
                <a:gd name="connsiteX18" fmla="*/ 462029 w 531460"/>
                <a:gd name="connsiteY18" fmla="*/ 511119 h 604920"/>
                <a:gd name="connsiteX19" fmla="*/ 454545 w 531460"/>
                <a:gd name="connsiteY19" fmla="*/ 518589 h 604920"/>
                <a:gd name="connsiteX20" fmla="*/ 401788 w 531460"/>
                <a:gd name="connsiteY20" fmla="*/ 518589 h 604920"/>
                <a:gd name="connsiteX21" fmla="*/ 437895 w 531460"/>
                <a:gd name="connsiteY21" fmla="*/ 556968 h 604920"/>
                <a:gd name="connsiteX22" fmla="*/ 484946 w 531460"/>
                <a:gd name="connsiteY22" fmla="*/ 558275 h 604920"/>
                <a:gd name="connsiteX23" fmla="*/ 509267 w 531460"/>
                <a:gd name="connsiteY23" fmla="*/ 552299 h 604920"/>
                <a:gd name="connsiteX24" fmla="*/ 521708 w 531460"/>
                <a:gd name="connsiteY24" fmla="*/ 558462 h 604920"/>
                <a:gd name="connsiteX25" fmla="*/ 530220 w 531460"/>
                <a:gd name="connsiteY25" fmla="*/ 578351 h 604920"/>
                <a:gd name="connsiteX26" fmla="*/ 524888 w 531460"/>
                <a:gd name="connsiteY26" fmla="*/ 592264 h 604920"/>
                <a:gd name="connsiteX27" fmla="*/ 504777 w 531460"/>
                <a:gd name="connsiteY27" fmla="*/ 599548 h 604920"/>
                <a:gd name="connsiteX28" fmla="*/ 426296 w 531460"/>
                <a:gd name="connsiteY28" fmla="*/ 598521 h 604920"/>
                <a:gd name="connsiteX29" fmla="*/ 361472 w 531460"/>
                <a:gd name="connsiteY29" fmla="*/ 536891 h 604920"/>
                <a:gd name="connsiteX30" fmla="*/ 355579 w 531460"/>
                <a:gd name="connsiteY30" fmla="*/ 518870 h 604920"/>
                <a:gd name="connsiteX31" fmla="*/ 330884 w 531460"/>
                <a:gd name="connsiteY31" fmla="*/ 518870 h 604920"/>
                <a:gd name="connsiteX32" fmla="*/ 323401 w 531460"/>
                <a:gd name="connsiteY32" fmla="*/ 511399 h 604920"/>
                <a:gd name="connsiteX33" fmla="*/ 323401 w 531460"/>
                <a:gd name="connsiteY33" fmla="*/ 494778 h 604920"/>
                <a:gd name="connsiteX34" fmla="*/ 330884 w 531460"/>
                <a:gd name="connsiteY34" fmla="*/ 487308 h 604920"/>
                <a:gd name="connsiteX35" fmla="*/ 351370 w 531460"/>
                <a:gd name="connsiteY35" fmla="*/ 487308 h 604920"/>
                <a:gd name="connsiteX36" fmla="*/ 351370 w 531460"/>
                <a:gd name="connsiteY36" fmla="*/ 473862 h 604920"/>
                <a:gd name="connsiteX37" fmla="*/ 330884 w 531460"/>
                <a:gd name="connsiteY37" fmla="*/ 473862 h 604920"/>
                <a:gd name="connsiteX38" fmla="*/ 323401 w 531460"/>
                <a:gd name="connsiteY38" fmla="*/ 466391 h 604920"/>
                <a:gd name="connsiteX39" fmla="*/ 323401 w 531460"/>
                <a:gd name="connsiteY39" fmla="*/ 449864 h 604920"/>
                <a:gd name="connsiteX40" fmla="*/ 330884 w 531460"/>
                <a:gd name="connsiteY40" fmla="*/ 442393 h 604920"/>
                <a:gd name="connsiteX41" fmla="*/ 356982 w 531460"/>
                <a:gd name="connsiteY41" fmla="*/ 442393 h 604920"/>
                <a:gd name="connsiteX42" fmla="*/ 357824 w 531460"/>
                <a:gd name="connsiteY42" fmla="*/ 439779 h 604920"/>
                <a:gd name="connsiteX43" fmla="*/ 395428 w 531460"/>
                <a:gd name="connsiteY43" fmla="*/ 384219 h 604920"/>
                <a:gd name="connsiteX44" fmla="*/ 445378 w 531460"/>
                <a:gd name="connsiteY44" fmla="*/ 363676 h 604920"/>
                <a:gd name="connsiteX45" fmla="*/ 483753 w 531460"/>
                <a:gd name="connsiteY45" fmla="*/ 362999 h 604920"/>
                <a:gd name="connsiteX46" fmla="*/ 280413 w 531460"/>
                <a:gd name="connsiteY46" fmla="*/ 280371 h 604920"/>
                <a:gd name="connsiteX47" fmla="*/ 374228 w 531460"/>
                <a:gd name="connsiteY47" fmla="*/ 332196 h 604920"/>
                <a:gd name="connsiteX48" fmla="*/ 393402 w 531460"/>
                <a:gd name="connsiteY48" fmla="*/ 347230 h 604920"/>
                <a:gd name="connsiteX49" fmla="*/ 375724 w 531460"/>
                <a:gd name="connsiteY49" fmla="*/ 358716 h 604920"/>
                <a:gd name="connsiteX50" fmla="*/ 334944 w 531460"/>
                <a:gd name="connsiteY50" fmla="*/ 410167 h 604920"/>
                <a:gd name="connsiteX51" fmla="*/ 330922 w 531460"/>
                <a:gd name="connsiteY51" fmla="*/ 410167 h 604920"/>
                <a:gd name="connsiteX52" fmla="*/ 291450 w 531460"/>
                <a:gd name="connsiteY52" fmla="*/ 449760 h 604920"/>
                <a:gd name="connsiteX53" fmla="*/ 291450 w 531460"/>
                <a:gd name="connsiteY53" fmla="*/ 466288 h 604920"/>
                <a:gd name="connsiteX54" fmla="*/ 294069 w 531460"/>
                <a:gd name="connsiteY54" fmla="*/ 480481 h 604920"/>
                <a:gd name="connsiteX55" fmla="*/ 291450 w 531460"/>
                <a:gd name="connsiteY55" fmla="*/ 494675 h 604920"/>
                <a:gd name="connsiteX56" fmla="*/ 291450 w 531460"/>
                <a:gd name="connsiteY56" fmla="*/ 511203 h 604920"/>
                <a:gd name="connsiteX57" fmla="*/ 292199 w 531460"/>
                <a:gd name="connsiteY57" fmla="*/ 518580 h 604920"/>
                <a:gd name="connsiteX58" fmla="*/ 207083 w 531460"/>
                <a:gd name="connsiteY58" fmla="*/ 518580 h 604920"/>
                <a:gd name="connsiteX59" fmla="*/ 187 w 531460"/>
                <a:gd name="connsiteY59" fmla="*/ 518953 h 604920"/>
                <a:gd name="connsiteX60" fmla="*/ 0 w 531460"/>
                <a:gd name="connsiteY60" fmla="*/ 408393 h 604920"/>
                <a:gd name="connsiteX61" fmla="*/ 40406 w 531460"/>
                <a:gd name="connsiteY61" fmla="*/ 332289 h 604920"/>
                <a:gd name="connsiteX62" fmla="*/ 134127 w 531460"/>
                <a:gd name="connsiteY62" fmla="*/ 280558 h 604920"/>
                <a:gd name="connsiteX63" fmla="*/ 173598 w 531460"/>
                <a:gd name="connsiteY63" fmla="*/ 404751 h 604920"/>
                <a:gd name="connsiteX64" fmla="*/ 196514 w 531460"/>
                <a:gd name="connsiteY64" fmla="*/ 339666 h 604920"/>
                <a:gd name="connsiteX65" fmla="*/ 207083 w 531460"/>
                <a:gd name="connsiteY65" fmla="*/ 280558 h 604920"/>
                <a:gd name="connsiteX66" fmla="*/ 207364 w 531460"/>
                <a:gd name="connsiteY66" fmla="*/ 280558 h 604920"/>
                <a:gd name="connsiteX67" fmla="*/ 207644 w 531460"/>
                <a:gd name="connsiteY67" fmla="*/ 280558 h 604920"/>
                <a:gd name="connsiteX68" fmla="*/ 218214 w 531460"/>
                <a:gd name="connsiteY68" fmla="*/ 339666 h 604920"/>
                <a:gd name="connsiteX69" fmla="*/ 241036 w 531460"/>
                <a:gd name="connsiteY69" fmla="*/ 404658 h 604920"/>
                <a:gd name="connsiteX70" fmla="*/ 207639 w 531460"/>
                <a:gd name="connsiteY70" fmla="*/ 51 h 604920"/>
                <a:gd name="connsiteX71" fmla="*/ 305252 w 531460"/>
                <a:gd name="connsiteY71" fmla="*/ 99871 h 604920"/>
                <a:gd name="connsiteX72" fmla="*/ 208200 w 531460"/>
                <a:gd name="connsiteY72" fmla="*/ 252356 h 604920"/>
                <a:gd name="connsiteX73" fmla="*/ 207639 w 531460"/>
                <a:gd name="connsiteY73" fmla="*/ 252356 h 604920"/>
                <a:gd name="connsiteX74" fmla="*/ 206984 w 531460"/>
                <a:gd name="connsiteY74" fmla="*/ 252356 h 604920"/>
                <a:gd name="connsiteX75" fmla="*/ 110026 w 531460"/>
                <a:gd name="connsiteY75" fmla="*/ 99871 h 604920"/>
                <a:gd name="connsiteX76" fmla="*/ 207639 w 531460"/>
                <a:gd name="connsiteY76" fmla="*/ 51 h 60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531460" h="604920">
                  <a:moveTo>
                    <a:pt x="483753" y="362999"/>
                  </a:moveTo>
                  <a:cubicBezTo>
                    <a:pt x="496335" y="364563"/>
                    <a:pt x="508705" y="367831"/>
                    <a:pt x="520866" y="372547"/>
                  </a:cubicBezTo>
                  <a:cubicBezTo>
                    <a:pt x="522456" y="373014"/>
                    <a:pt x="523953" y="373761"/>
                    <a:pt x="525449" y="374695"/>
                  </a:cubicBezTo>
                  <a:cubicBezTo>
                    <a:pt x="531342" y="378150"/>
                    <a:pt x="532839" y="382538"/>
                    <a:pt x="530220" y="388701"/>
                  </a:cubicBezTo>
                  <a:cubicBezTo>
                    <a:pt x="527507" y="395238"/>
                    <a:pt x="524701" y="401774"/>
                    <a:pt x="521708" y="408310"/>
                  </a:cubicBezTo>
                  <a:cubicBezTo>
                    <a:pt x="519089" y="413913"/>
                    <a:pt x="515628" y="415594"/>
                    <a:pt x="509641" y="414287"/>
                  </a:cubicBezTo>
                  <a:cubicBezTo>
                    <a:pt x="501409" y="412419"/>
                    <a:pt x="493271" y="409805"/>
                    <a:pt x="485040" y="408124"/>
                  </a:cubicBezTo>
                  <a:cubicBezTo>
                    <a:pt x="467735" y="404669"/>
                    <a:pt x="450430" y="404389"/>
                    <a:pt x="433592" y="411112"/>
                  </a:cubicBezTo>
                  <a:cubicBezTo>
                    <a:pt x="419093" y="416901"/>
                    <a:pt x="410113" y="427826"/>
                    <a:pt x="404127" y="441646"/>
                  </a:cubicBezTo>
                  <a:cubicBezTo>
                    <a:pt x="404033" y="441740"/>
                    <a:pt x="404033" y="441926"/>
                    <a:pt x="404033" y="442113"/>
                  </a:cubicBezTo>
                  <a:lnTo>
                    <a:pt x="454358" y="442113"/>
                  </a:lnTo>
                  <a:cubicBezTo>
                    <a:pt x="458474" y="442113"/>
                    <a:pt x="461842" y="445475"/>
                    <a:pt x="461842" y="449583"/>
                  </a:cubicBezTo>
                  <a:lnTo>
                    <a:pt x="461842" y="466205"/>
                  </a:lnTo>
                  <a:cubicBezTo>
                    <a:pt x="461842" y="470313"/>
                    <a:pt x="458474" y="473675"/>
                    <a:pt x="454358" y="473675"/>
                  </a:cubicBezTo>
                  <a:lnTo>
                    <a:pt x="396644" y="473675"/>
                  </a:lnTo>
                  <a:lnTo>
                    <a:pt x="396644" y="487121"/>
                  </a:lnTo>
                  <a:lnTo>
                    <a:pt x="454545" y="487121"/>
                  </a:lnTo>
                  <a:cubicBezTo>
                    <a:pt x="458661" y="487121"/>
                    <a:pt x="462029" y="490483"/>
                    <a:pt x="462029" y="494591"/>
                  </a:cubicBezTo>
                  <a:lnTo>
                    <a:pt x="462029" y="511119"/>
                  </a:lnTo>
                  <a:cubicBezTo>
                    <a:pt x="462029" y="515228"/>
                    <a:pt x="458661" y="518589"/>
                    <a:pt x="454545" y="518589"/>
                  </a:cubicBezTo>
                  <a:lnTo>
                    <a:pt x="401788" y="518589"/>
                  </a:lnTo>
                  <a:cubicBezTo>
                    <a:pt x="408149" y="536798"/>
                    <a:pt x="418439" y="550805"/>
                    <a:pt x="437895" y="556968"/>
                  </a:cubicBezTo>
                  <a:cubicBezTo>
                    <a:pt x="453516" y="561917"/>
                    <a:pt x="469231" y="561543"/>
                    <a:pt x="484946" y="558275"/>
                  </a:cubicBezTo>
                  <a:cubicBezTo>
                    <a:pt x="493178" y="556688"/>
                    <a:pt x="501129" y="554166"/>
                    <a:pt x="509267" y="552299"/>
                  </a:cubicBezTo>
                  <a:cubicBezTo>
                    <a:pt x="515628" y="550805"/>
                    <a:pt x="519089" y="552579"/>
                    <a:pt x="521708" y="558462"/>
                  </a:cubicBezTo>
                  <a:cubicBezTo>
                    <a:pt x="524701" y="564998"/>
                    <a:pt x="527507" y="571628"/>
                    <a:pt x="530220" y="578351"/>
                  </a:cubicBezTo>
                  <a:cubicBezTo>
                    <a:pt x="532746" y="584327"/>
                    <a:pt x="531062" y="589183"/>
                    <a:pt x="524888" y="592264"/>
                  </a:cubicBezTo>
                  <a:cubicBezTo>
                    <a:pt x="518340" y="595159"/>
                    <a:pt x="511605" y="597680"/>
                    <a:pt x="504777" y="599548"/>
                  </a:cubicBezTo>
                  <a:cubicBezTo>
                    <a:pt x="478585" y="606738"/>
                    <a:pt x="452394" y="607018"/>
                    <a:pt x="426296" y="598521"/>
                  </a:cubicBezTo>
                  <a:cubicBezTo>
                    <a:pt x="394866" y="588343"/>
                    <a:pt x="373913" y="566866"/>
                    <a:pt x="361472" y="536891"/>
                  </a:cubicBezTo>
                  <a:cubicBezTo>
                    <a:pt x="358947" y="531009"/>
                    <a:pt x="357450" y="524939"/>
                    <a:pt x="355579" y="518870"/>
                  </a:cubicBezTo>
                  <a:lnTo>
                    <a:pt x="330884" y="518870"/>
                  </a:lnTo>
                  <a:cubicBezTo>
                    <a:pt x="326769" y="518870"/>
                    <a:pt x="323401" y="515508"/>
                    <a:pt x="323401" y="511399"/>
                  </a:cubicBezTo>
                  <a:lnTo>
                    <a:pt x="323401" y="494778"/>
                  </a:lnTo>
                  <a:cubicBezTo>
                    <a:pt x="323401" y="490670"/>
                    <a:pt x="326769" y="487308"/>
                    <a:pt x="330884" y="487308"/>
                  </a:cubicBezTo>
                  <a:lnTo>
                    <a:pt x="351370" y="487308"/>
                  </a:lnTo>
                  <a:lnTo>
                    <a:pt x="351370" y="473862"/>
                  </a:lnTo>
                  <a:lnTo>
                    <a:pt x="330884" y="473862"/>
                  </a:lnTo>
                  <a:cubicBezTo>
                    <a:pt x="326769" y="473862"/>
                    <a:pt x="323401" y="470500"/>
                    <a:pt x="323401" y="466391"/>
                  </a:cubicBezTo>
                  <a:lnTo>
                    <a:pt x="323401" y="449864"/>
                  </a:lnTo>
                  <a:cubicBezTo>
                    <a:pt x="323401" y="445755"/>
                    <a:pt x="326769" y="442393"/>
                    <a:pt x="330884" y="442393"/>
                  </a:cubicBezTo>
                  <a:lnTo>
                    <a:pt x="356982" y="442393"/>
                  </a:lnTo>
                  <a:lnTo>
                    <a:pt x="357824" y="439779"/>
                  </a:lnTo>
                  <a:cubicBezTo>
                    <a:pt x="364840" y="417462"/>
                    <a:pt x="376813" y="398599"/>
                    <a:pt x="395428" y="384219"/>
                  </a:cubicBezTo>
                  <a:cubicBezTo>
                    <a:pt x="410113" y="372920"/>
                    <a:pt x="427231" y="366571"/>
                    <a:pt x="445378" y="363676"/>
                  </a:cubicBezTo>
                  <a:cubicBezTo>
                    <a:pt x="458381" y="361575"/>
                    <a:pt x="471172" y="361435"/>
                    <a:pt x="483753" y="362999"/>
                  </a:cubicBezTo>
                  <a:close/>
                  <a:moveTo>
                    <a:pt x="280413" y="280371"/>
                  </a:moveTo>
                  <a:cubicBezTo>
                    <a:pt x="280413" y="280371"/>
                    <a:pt x="329986" y="304463"/>
                    <a:pt x="374228" y="332196"/>
                  </a:cubicBezTo>
                  <a:cubicBezTo>
                    <a:pt x="382085" y="337145"/>
                    <a:pt x="388351" y="342188"/>
                    <a:pt x="393402" y="347230"/>
                  </a:cubicBezTo>
                  <a:cubicBezTo>
                    <a:pt x="387229" y="350592"/>
                    <a:pt x="381243" y="354513"/>
                    <a:pt x="375724" y="358716"/>
                  </a:cubicBezTo>
                  <a:cubicBezTo>
                    <a:pt x="358233" y="372442"/>
                    <a:pt x="344578" y="389624"/>
                    <a:pt x="334944" y="410167"/>
                  </a:cubicBezTo>
                  <a:lnTo>
                    <a:pt x="330922" y="410167"/>
                  </a:lnTo>
                  <a:cubicBezTo>
                    <a:pt x="309222" y="410167"/>
                    <a:pt x="291544" y="427816"/>
                    <a:pt x="291450" y="449760"/>
                  </a:cubicBezTo>
                  <a:lnTo>
                    <a:pt x="291450" y="466288"/>
                  </a:lnTo>
                  <a:cubicBezTo>
                    <a:pt x="291450" y="471237"/>
                    <a:pt x="292292" y="476092"/>
                    <a:pt x="294069" y="480481"/>
                  </a:cubicBezTo>
                  <a:cubicBezTo>
                    <a:pt x="292386" y="484870"/>
                    <a:pt x="291450" y="489726"/>
                    <a:pt x="291450" y="494675"/>
                  </a:cubicBezTo>
                  <a:lnTo>
                    <a:pt x="291450" y="511203"/>
                  </a:lnTo>
                  <a:cubicBezTo>
                    <a:pt x="291450" y="513724"/>
                    <a:pt x="291637" y="516245"/>
                    <a:pt x="292199" y="518580"/>
                  </a:cubicBezTo>
                  <a:lnTo>
                    <a:pt x="207083" y="518580"/>
                  </a:lnTo>
                  <a:lnTo>
                    <a:pt x="187" y="518953"/>
                  </a:lnTo>
                  <a:lnTo>
                    <a:pt x="0" y="408393"/>
                  </a:lnTo>
                  <a:cubicBezTo>
                    <a:pt x="935" y="375804"/>
                    <a:pt x="7108" y="353206"/>
                    <a:pt x="40406" y="332289"/>
                  </a:cubicBezTo>
                  <a:cubicBezTo>
                    <a:pt x="84648" y="304556"/>
                    <a:pt x="134127" y="280558"/>
                    <a:pt x="134127" y="280558"/>
                  </a:cubicBezTo>
                  <a:lnTo>
                    <a:pt x="173598" y="404751"/>
                  </a:lnTo>
                  <a:lnTo>
                    <a:pt x="196514" y="339666"/>
                  </a:lnTo>
                  <a:cubicBezTo>
                    <a:pt x="156201" y="283359"/>
                    <a:pt x="199413" y="280651"/>
                    <a:pt x="207083" y="280558"/>
                  </a:cubicBezTo>
                  <a:lnTo>
                    <a:pt x="207364" y="280558"/>
                  </a:lnTo>
                  <a:lnTo>
                    <a:pt x="207644" y="280558"/>
                  </a:lnTo>
                  <a:cubicBezTo>
                    <a:pt x="215314" y="280558"/>
                    <a:pt x="258620" y="283359"/>
                    <a:pt x="218214" y="339666"/>
                  </a:cubicBezTo>
                  <a:lnTo>
                    <a:pt x="241036" y="404658"/>
                  </a:lnTo>
                  <a:close/>
                  <a:moveTo>
                    <a:pt x="207639" y="51"/>
                  </a:moveTo>
                  <a:cubicBezTo>
                    <a:pt x="215960" y="-322"/>
                    <a:pt x="300577" y="-1256"/>
                    <a:pt x="305252" y="99871"/>
                  </a:cubicBezTo>
                  <a:cubicBezTo>
                    <a:pt x="305252" y="99871"/>
                    <a:pt x="321708" y="251142"/>
                    <a:pt x="208200" y="252356"/>
                  </a:cubicBezTo>
                  <a:lnTo>
                    <a:pt x="207639" y="252356"/>
                  </a:lnTo>
                  <a:lnTo>
                    <a:pt x="206984" y="252356"/>
                  </a:lnTo>
                  <a:cubicBezTo>
                    <a:pt x="93570" y="251142"/>
                    <a:pt x="110026" y="99871"/>
                    <a:pt x="110026" y="99871"/>
                  </a:cubicBezTo>
                  <a:cubicBezTo>
                    <a:pt x="114607" y="-1069"/>
                    <a:pt x="199224" y="-322"/>
                    <a:pt x="207639" y="5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iconfont-11442-3457013">
              <a:extLst>
                <a:ext uri="{FF2B5EF4-FFF2-40B4-BE49-F238E27FC236}">
                  <a16:creationId xmlns:a16="http://schemas.microsoft.com/office/drawing/2014/main" id="{A3CCFADD-E10F-9417-8F03-DC2654F77BE5}"/>
                </a:ext>
              </a:extLst>
            </p:cNvPr>
            <p:cNvSpPr/>
            <p:nvPr/>
          </p:nvSpPr>
          <p:spPr>
            <a:xfrm>
              <a:off x="1069307" y="2407124"/>
              <a:ext cx="378220" cy="441269"/>
            </a:xfrm>
            <a:custGeom>
              <a:avLst/>
              <a:gdLst>
                <a:gd name="T0" fmla="*/ 2147 w 10972"/>
                <a:gd name="T1" fmla="*/ 11498 h 12800"/>
                <a:gd name="T2" fmla="*/ 2594 w 10972"/>
                <a:gd name="T3" fmla="*/ 11380 h 12800"/>
                <a:gd name="T4" fmla="*/ 1807 w 10972"/>
                <a:gd name="T5" fmla="*/ 10681 h 12800"/>
                <a:gd name="T6" fmla="*/ 1957 w 10972"/>
                <a:gd name="T7" fmla="*/ 9427 h 12800"/>
                <a:gd name="T8" fmla="*/ 3030 w 10972"/>
                <a:gd name="T9" fmla="*/ 10154 h 12800"/>
                <a:gd name="T10" fmla="*/ 2308 w 10972"/>
                <a:gd name="T11" fmla="*/ 9840 h 12800"/>
                <a:gd name="T12" fmla="*/ 2168 w 10972"/>
                <a:gd name="T13" fmla="*/ 10181 h 12800"/>
                <a:gd name="T14" fmla="*/ 3018 w 10972"/>
                <a:gd name="T15" fmla="*/ 10843 h 12800"/>
                <a:gd name="T16" fmla="*/ 2754 w 10972"/>
                <a:gd name="T17" fmla="*/ 12103 h 12800"/>
                <a:gd name="T18" fmla="*/ 1604 w 10972"/>
                <a:gd name="T19" fmla="*/ 11244 h 12800"/>
                <a:gd name="T20" fmla="*/ 4754 w 10972"/>
                <a:gd name="T21" fmla="*/ 10058 h 12800"/>
                <a:gd name="T22" fmla="*/ 3736 w 10972"/>
                <a:gd name="T23" fmla="*/ 12173 h 12800"/>
                <a:gd name="T24" fmla="*/ 3222 w 10972"/>
                <a:gd name="T25" fmla="*/ 9365 h 12800"/>
                <a:gd name="T26" fmla="*/ 5179 w 10972"/>
                <a:gd name="T27" fmla="*/ 12173 h 12800"/>
                <a:gd name="T28" fmla="*/ 5827 w 10972"/>
                <a:gd name="T29" fmla="*/ 9365 h 12800"/>
                <a:gd name="T30" fmla="*/ 5831 w 10972"/>
                <a:gd name="T31" fmla="*/ 11709 h 12800"/>
                <a:gd name="T32" fmla="*/ 5368 w 10972"/>
                <a:gd name="T33" fmla="*/ 11102 h 12800"/>
                <a:gd name="T34" fmla="*/ 7849 w 10972"/>
                <a:gd name="T35" fmla="*/ 9365 h 12800"/>
                <a:gd name="T36" fmla="*/ 7109 w 10972"/>
                <a:gd name="T37" fmla="*/ 10458 h 12800"/>
                <a:gd name="T38" fmla="*/ 7109 w 10972"/>
                <a:gd name="T39" fmla="*/ 11025 h 12800"/>
                <a:gd name="T40" fmla="*/ 6602 w 10972"/>
                <a:gd name="T41" fmla="*/ 9365 h 12800"/>
                <a:gd name="T42" fmla="*/ 9368 w 10972"/>
                <a:gd name="T43" fmla="*/ 9968 h 12800"/>
                <a:gd name="T44" fmla="*/ 9260 w 10972"/>
                <a:gd name="T45" fmla="*/ 10458 h 12800"/>
                <a:gd name="T46" fmla="*/ 8628 w 10972"/>
                <a:gd name="T47" fmla="*/ 12173 h 12800"/>
                <a:gd name="T48" fmla="*/ 808 w 10972"/>
                <a:gd name="T49" fmla="*/ 9047 h 12800"/>
                <a:gd name="T50" fmla="*/ 1730 w 10972"/>
                <a:gd name="T51" fmla="*/ 8150 h 12800"/>
                <a:gd name="T52" fmla="*/ 3687 w 10972"/>
                <a:gd name="T53" fmla="*/ 7380 h 12800"/>
                <a:gd name="T54" fmla="*/ 4263 w 10972"/>
                <a:gd name="T55" fmla="*/ 6729 h 12800"/>
                <a:gd name="T56" fmla="*/ 4397 w 10972"/>
                <a:gd name="T57" fmla="*/ 6449 h 12800"/>
                <a:gd name="T58" fmla="*/ 4435 w 10972"/>
                <a:gd name="T59" fmla="*/ 6208 h 12800"/>
                <a:gd name="T60" fmla="*/ 4419 w 10972"/>
                <a:gd name="T61" fmla="*/ 6131 h 12800"/>
                <a:gd name="T62" fmla="*/ 4323 w 10972"/>
                <a:gd name="T63" fmla="*/ 5961 h 12800"/>
                <a:gd name="T64" fmla="*/ 3498 w 10972"/>
                <a:gd name="T65" fmla="*/ 3075 h 12800"/>
                <a:gd name="T66" fmla="*/ 6280 w 10972"/>
                <a:gd name="T67" fmla="*/ 1076 h 12800"/>
                <a:gd name="T68" fmla="*/ 6457 w 10972"/>
                <a:gd name="T69" fmla="*/ 5961 h 12800"/>
                <a:gd name="T70" fmla="*/ 6340 w 10972"/>
                <a:gd name="T71" fmla="*/ 6258 h 12800"/>
                <a:gd name="T72" fmla="*/ 6349 w 10972"/>
                <a:gd name="T73" fmla="*/ 6343 h 12800"/>
                <a:gd name="T74" fmla="*/ 6382 w 10972"/>
                <a:gd name="T75" fmla="*/ 6449 h 12800"/>
                <a:gd name="T76" fmla="*/ 7092 w 10972"/>
                <a:gd name="T77" fmla="*/ 7380 h 12800"/>
                <a:gd name="T78" fmla="*/ 8436 w 10972"/>
                <a:gd name="T79" fmla="*/ 7888 h 12800"/>
                <a:gd name="T80" fmla="*/ 9394 w 10972"/>
                <a:gd name="T81" fmla="*/ 8278 h 12800"/>
                <a:gd name="T82" fmla="*/ 9978 w 10972"/>
                <a:gd name="T83" fmla="*/ 12800 h 12800"/>
                <a:gd name="T84" fmla="*/ 10950 w 10972"/>
                <a:gd name="T85" fmla="*/ 8489 h 12800"/>
                <a:gd name="T86" fmla="*/ 9493 w 10972"/>
                <a:gd name="T87" fmla="*/ 7328 h 12800"/>
                <a:gd name="T88" fmla="*/ 7910 w 10972"/>
                <a:gd name="T89" fmla="*/ 6655 h 12800"/>
                <a:gd name="T90" fmla="*/ 7409 w 10972"/>
                <a:gd name="T91" fmla="*/ 6329 h 12800"/>
                <a:gd name="T92" fmla="*/ 7373 w 10972"/>
                <a:gd name="T93" fmla="*/ 710 h 12800"/>
                <a:gd name="T94" fmla="*/ 2713 w 10972"/>
                <a:gd name="T95" fmla="*/ 2928 h 12800"/>
                <a:gd name="T96" fmla="*/ 2712 w 10972"/>
                <a:gd name="T97" fmla="*/ 4288 h 12800"/>
                <a:gd name="T98" fmla="*/ 2906 w 10972"/>
                <a:gd name="T99" fmla="*/ 5109 h 12800"/>
                <a:gd name="T100" fmla="*/ 3551 w 10972"/>
                <a:gd name="T101" fmla="*/ 6352 h 12800"/>
                <a:gd name="T102" fmla="*/ 3492 w 10972"/>
                <a:gd name="T103" fmla="*/ 6461 h 12800"/>
                <a:gd name="T104" fmla="*/ 3441 w 10972"/>
                <a:gd name="T105" fmla="*/ 6543 h 12800"/>
                <a:gd name="T106" fmla="*/ 3114 w 10972"/>
                <a:gd name="T107" fmla="*/ 6638 h 12800"/>
                <a:gd name="T108" fmla="*/ 1479 w 10972"/>
                <a:gd name="T109" fmla="*/ 7328 h 12800"/>
                <a:gd name="T110" fmla="*/ 22 w 10972"/>
                <a:gd name="T111" fmla="*/ 8489 h 12800"/>
                <a:gd name="T112" fmla="*/ 801 w 10972"/>
                <a:gd name="T113" fmla="*/ 1280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972" h="12800">
                  <a:moveTo>
                    <a:pt x="1604" y="11244"/>
                  </a:moveTo>
                  <a:lnTo>
                    <a:pt x="2083" y="11192"/>
                  </a:lnTo>
                  <a:cubicBezTo>
                    <a:pt x="2094" y="11326"/>
                    <a:pt x="2115" y="11428"/>
                    <a:pt x="2147" y="11498"/>
                  </a:cubicBezTo>
                  <a:cubicBezTo>
                    <a:pt x="2199" y="11612"/>
                    <a:pt x="2273" y="11669"/>
                    <a:pt x="2369" y="11669"/>
                  </a:cubicBezTo>
                  <a:cubicBezTo>
                    <a:pt x="2441" y="11669"/>
                    <a:pt x="2497" y="11640"/>
                    <a:pt x="2535" y="11582"/>
                  </a:cubicBezTo>
                  <a:cubicBezTo>
                    <a:pt x="2574" y="11524"/>
                    <a:pt x="2594" y="11456"/>
                    <a:pt x="2594" y="11380"/>
                  </a:cubicBezTo>
                  <a:cubicBezTo>
                    <a:pt x="2594" y="11307"/>
                    <a:pt x="2575" y="11242"/>
                    <a:pt x="2538" y="11184"/>
                  </a:cubicBezTo>
                  <a:cubicBezTo>
                    <a:pt x="2501" y="11127"/>
                    <a:pt x="2415" y="11073"/>
                    <a:pt x="2280" y="11021"/>
                  </a:cubicBezTo>
                  <a:cubicBezTo>
                    <a:pt x="2059" y="10936"/>
                    <a:pt x="1901" y="10822"/>
                    <a:pt x="1807" y="10681"/>
                  </a:cubicBezTo>
                  <a:cubicBezTo>
                    <a:pt x="1712" y="10539"/>
                    <a:pt x="1665" y="10358"/>
                    <a:pt x="1665" y="10139"/>
                  </a:cubicBezTo>
                  <a:cubicBezTo>
                    <a:pt x="1665" y="9994"/>
                    <a:pt x="1689" y="9858"/>
                    <a:pt x="1738" y="9730"/>
                  </a:cubicBezTo>
                  <a:cubicBezTo>
                    <a:pt x="1786" y="9601"/>
                    <a:pt x="1859" y="9500"/>
                    <a:pt x="1957" y="9427"/>
                  </a:cubicBezTo>
                  <a:cubicBezTo>
                    <a:pt x="2054" y="9354"/>
                    <a:pt x="2188" y="9317"/>
                    <a:pt x="2358" y="9317"/>
                  </a:cubicBezTo>
                  <a:cubicBezTo>
                    <a:pt x="2566" y="9317"/>
                    <a:pt x="2725" y="9384"/>
                    <a:pt x="2835" y="9517"/>
                  </a:cubicBezTo>
                  <a:cubicBezTo>
                    <a:pt x="2944" y="9650"/>
                    <a:pt x="3009" y="9863"/>
                    <a:pt x="3030" y="10154"/>
                  </a:cubicBezTo>
                  <a:lnTo>
                    <a:pt x="2555" y="10202"/>
                  </a:lnTo>
                  <a:cubicBezTo>
                    <a:pt x="2542" y="10075"/>
                    <a:pt x="2516" y="9983"/>
                    <a:pt x="2475" y="9926"/>
                  </a:cubicBezTo>
                  <a:cubicBezTo>
                    <a:pt x="2435" y="9868"/>
                    <a:pt x="2379" y="9840"/>
                    <a:pt x="2308" y="9840"/>
                  </a:cubicBezTo>
                  <a:cubicBezTo>
                    <a:pt x="2249" y="9840"/>
                    <a:pt x="2205" y="9861"/>
                    <a:pt x="2176" y="9904"/>
                  </a:cubicBezTo>
                  <a:cubicBezTo>
                    <a:pt x="2146" y="9947"/>
                    <a:pt x="2131" y="9999"/>
                    <a:pt x="2131" y="10060"/>
                  </a:cubicBezTo>
                  <a:cubicBezTo>
                    <a:pt x="2131" y="10105"/>
                    <a:pt x="2143" y="10145"/>
                    <a:pt x="2168" y="10181"/>
                  </a:cubicBezTo>
                  <a:cubicBezTo>
                    <a:pt x="2191" y="10218"/>
                    <a:pt x="2248" y="10252"/>
                    <a:pt x="2337" y="10284"/>
                  </a:cubicBezTo>
                  <a:cubicBezTo>
                    <a:pt x="2557" y="10366"/>
                    <a:pt x="2715" y="10448"/>
                    <a:pt x="2810" y="10532"/>
                  </a:cubicBezTo>
                  <a:cubicBezTo>
                    <a:pt x="2906" y="10616"/>
                    <a:pt x="2975" y="10720"/>
                    <a:pt x="3018" y="10843"/>
                  </a:cubicBezTo>
                  <a:cubicBezTo>
                    <a:pt x="3062" y="10967"/>
                    <a:pt x="3083" y="11106"/>
                    <a:pt x="3083" y="11259"/>
                  </a:cubicBezTo>
                  <a:cubicBezTo>
                    <a:pt x="3083" y="11439"/>
                    <a:pt x="3054" y="11605"/>
                    <a:pt x="2997" y="11757"/>
                  </a:cubicBezTo>
                  <a:cubicBezTo>
                    <a:pt x="2939" y="11909"/>
                    <a:pt x="2858" y="12024"/>
                    <a:pt x="2754" y="12103"/>
                  </a:cubicBezTo>
                  <a:cubicBezTo>
                    <a:pt x="2650" y="12181"/>
                    <a:pt x="2519" y="12220"/>
                    <a:pt x="2361" y="12220"/>
                  </a:cubicBezTo>
                  <a:cubicBezTo>
                    <a:pt x="2084" y="12220"/>
                    <a:pt x="1892" y="12129"/>
                    <a:pt x="1785" y="11945"/>
                  </a:cubicBezTo>
                  <a:cubicBezTo>
                    <a:pt x="1678" y="11761"/>
                    <a:pt x="1618" y="11527"/>
                    <a:pt x="1604" y="11244"/>
                  </a:cubicBezTo>
                  <a:close/>
                  <a:moveTo>
                    <a:pt x="3222" y="9365"/>
                  </a:moveTo>
                  <a:lnTo>
                    <a:pt x="4754" y="9365"/>
                  </a:lnTo>
                  <a:lnTo>
                    <a:pt x="4754" y="10058"/>
                  </a:lnTo>
                  <a:lnTo>
                    <a:pt x="4240" y="10058"/>
                  </a:lnTo>
                  <a:lnTo>
                    <a:pt x="4240" y="12173"/>
                  </a:lnTo>
                  <a:lnTo>
                    <a:pt x="3736" y="12173"/>
                  </a:lnTo>
                  <a:lnTo>
                    <a:pt x="3736" y="10058"/>
                  </a:lnTo>
                  <a:lnTo>
                    <a:pt x="3222" y="10058"/>
                  </a:lnTo>
                  <a:lnTo>
                    <a:pt x="3222" y="9365"/>
                  </a:lnTo>
                  <a:close/>
                  <a:moveTo>
                    <a:pt x="5831" y="11709"/>
                  </a:moveTo>
                  <a:lnTo>
                    <a:pt x="5258" y="11709"/>
                  </a:lnTo>
                  <a:lnTo>
                    <a:pt x="5179" y="12173"/>
                  </a:lnTo>
                  <a:lnTo>
                    <a:pt x="4664" y="12173"/>
                  </a:lnTo>
                  <a:lnTo>
                    <a:pt x="5277" y="9365"/>
                  </a:lnTo>
                  <a:lnTo>
                    <a:pt x="5827" y="9365"/>
                  </a:lnTo>
                  <a:lnTo>
                    <a:pt x="6440" y="12173"/>
                  </a:lnTo>
                  <a:lnTo>
                    <a:pt x="5912" y="12173"/>
                  </a:lnTo>
                  <a:lnTo>
                    <a:pt x="5831" y="11709"/>
                  </a:lnTo>
                  <a:close/>
                  <a:moveTo>
                    <a:pt x="5726" y="11102"/>
                  </a:moveTo>
                  <a:lnTo>
                    <a:pt x="5546" y="10093"/>
                  </a:lnTo>
                  <a:lnTo>
                    <a:pt x="5368" y="11102"/>
                  </a:lnTo>
                  <a:lnTo>
                    <a:pt x="5726" y="11102"/>
                  </a:lnTo>
                  <a:close/>
                  <a:moveTo>
                    <a:pt x="6602" y="9365"/>
                  </a:moveTo>
                  <a:lnTo>
                    <a:pt x="7849" y="9365"/>
                  </a:lnTo>
                  <a:lnTo>
                    <a:pt x="7849" y="9968"/>
                  </a:lnTo>
                  <a:lnTo>
                    <a:pt x="7109" y="9968"/>
                  </a:lnTo>
                  <a:lnTo>
                    <a:pt x="7109" y="10458"/>
                  </a:lnTo>
                  <a:lnTo>
                    <a:pt x="7741" y="10458"/>
                  </a:lnTo>
                  <a:lnTo>
                    <a:pt x="7741" y="11025"/>
                  </a:lnTo>
                  <a:lnTo>
                    <a:pt x="7109" y="11025"/>
                  </a:lnTo>
                  <a:lnTo>
                    <a:pt x="7109" y="12173"/>
                  </a:lnTo>
                  <a:lnTo>
                    <a:pt x="6602" y="12173"/>
                  </a:lnTo>
                  <a:lnTo>
                    <a:pt x="6602" y="9365"/>
                  </a:lnTo>
                  <a:close/>
                  <a:moveTo>
                    <a:pt x="8122" y="9365"/>
                  </a:moveTo>
                  <a:lnTo>
                    <a:pt x="9368" y="9365"/>
                  </a:lnTo>
                  <a:lnTo>
                    <a:pt x="9368" y="9968"/>
                  </a:lnTo>
                  <a:lnTo>
                    <a:pt x="8628" y="9968"/>
                  </a:lnTo>
                  <a:lnTo>
                    <a:pt x="8628" y="10458"/>
                  </a:lnTo>
                  <a:lnTo>
                    <a:pt x="9260" y="10458"/>
                  </a:lnTo>
                  <a:lnTo>
                    <a:pt x="9260" y="11025"/>
                  </a:lnTo>
                  <a:lnTo>
                    <a:pt x="8628" y="11025"/>
                  </a:lnTo>
                  <a:lnTo>
                    <a:pt x="8628" y="12173"/>
                  </a:lnTo>
                  <a:lnTo>
                    <a:pt x="8122" y="12173"/>
                  </a:lnTo>
                  <a:lnTo>
                    <a:pt x="8122" y="9365"/>
                  </a:lnTo>
                  <a:close/>
                  <a:moveTo>
                    <a:pt x="808" y="9047"/>
                  </a:moveTo>
                  <a:cubicBezTo>
                    <a:pt x="812" y="8871"/>
                    <a:pt x="816" y="8709"/>
                    <a:pt x="818" y="8583"/>
                  </a:cubicBezTo>
                  <a:cubicBezTo>
                    <a:pt x="891" y="8461"/>
                    <a:pt x="1065" y="8389"/>
                    <a:pt x="1385" y="8278"/>
                  </a:cubicBezTo>
                  <a:cubicBezTo>
                    <a:pt x="1497" y="8239"/>
                    <a:pt x="1613" y="8199"/>
                    <a:pt x="1730" y="8150"/>
                  </a:cubicBezTo>
                  <a:cubicBezTo>
                    <a:pt x="1928" y="8066"/>
                    <a:pt x="2136" y="7977"/>
                    <a:pt x="2345" y="7887"/>
                  </a:cubicBezTo>
                  <a:cubicBezTo>
                    <a:pt x="2657" y="7753"/>
                    <a:pt x="2980" y="7614"/>
                    <a:pt x="3279" y="7491"/>
                  </a:cubicBezTo>
                  <a:lnTo>
                    <a:pt x="3687" y="7380"/>
                  </a:lnTo>
                  <a:cubicBezTo>
                    <a:pt x="3735" y="7367"/>
                    <a:pt x="3781" y="7345"/>
                    <a:pt x="3822" y="7317"/>
                  </a:cubicBezTo>
                  <a:cubicBezTo>
                    <a:pt x="3988" y="7203"/>
                    <a:pt x="4116" y="7011"/>
                    <a:pt x="4233" y="6789"/>
                  </a:cubicBezTo>
                  <a:cubicBezTo>
                    <a:pt x="4243" y="6770"/>
                    <a:pt x="4253" y="6749"/>
                    <a:pt x="4263" y="6729"/>
                  </a:cubicBezTo>
                  <a:cubicBezTo>
                    <a:pt x="4268" y="6718"/>
                    <a:pt x="4274" y="6708"/>
                    <a:pt x="4279" y="6697"/>
                  </a:cubicBezTo>
                  <a:cubicBezTo>
                    <a:pt x="4313" y="6629"/>
                    <a:pt x="4346" y="6561"/>
                    <a:pt x="4377" y="6492"/>
                  </a:cubicBezTo>
                  <a:lnTo>
                    <a:pt x="4397" y="6449"/>
                  </a:lnTo>
                  <a:cubicBezTo>
                    <a:pt x="4425" y="6389"/>
                    <a:pt x="4439" y="6326"/>
                    <a:pt x="4439" y="6262"/>
                  </a:cubicBezTo>
                  <a:cubicBezTo>
                    <a:pt x="4439" y="6261"/>
                    <a:pt x="4439" y="6260"/>
                    <a:pt x="4439" y="6258"/>
                  </a:cubicBezTo>
                  <a:cubicBezTo>
                    <a:pt x="4439" y="6242"/>
                    <a:pt x="4437" y="6225"/>
                    <a:pt x="4435" y="6208"/>
                  </a:cubicBezTo>
                  <a:cubicBezTo>
                    <a:pt x="4435" y="6203"/>
                    <a:pt x="4435" y="6199"/>
                    <a:pt x="4434" y="6194"/>
                  </a:cubicBezTo>
                  <a:cubicBezTo>
                    <a:pt x="4432" y="6181"/>
                    <a:pt x="4428" y="6168"/>
                    <a:pt x="4425" y="6155"/>
                  </a:cubicBezTo>
                  <a:cubicBezTo>
                    <a:pt x="4423" y="6147"/>
                    <a:pt x="4422" y="6139"/>
                    <a:pt x="4419" y="6131"/>
                  </a:cubicBezTo>
                  <a:cubicBezTo>
                    <a:pt x="4415" y="6117"/>
                    <a:pt x="4409" y="6103"/>
                    <a:pt x="4403" y="6089"/>
                  </a:cubicBezTo>
                  <a:cubicBezTo>
                    <a:pt x="4401" y="6083"/>
                    <a:pt x="4399" y="6076"/>
                    <a:pt x="4396" y="6070"/>
                  </a:cubicBezTo>
                  <a:cubicBezTo>
                    <a:pt x="4377" y="6030"/>
                    <a:pt x="4352" y="5993"/>
                    <a:pt x="4323" y="5961"/>
                  </a:cubicBezTo>
                  <a:cubicBezTo>
                    <a:pt x="3855" y="5448"/>
                    <a:pt x="3553" y="4747"/>
                    <a:pt x="3485" y="4037"/>
                  </a:cubicBezTo>
                  <a:cubicBezTo>
                    <a:pt x="3475" y="3936"/>
                    <a:pt x="3470" y="3835"/>
                    <a:pt x="3470" y="3733"/>
                  </a:cubicBezTo>
                  <a:cubicBezTo>
                    <a:pt x="3470" y="3494"/>
                    <a:pt x="3480" y="3275"/>
                    <a:pt x="3498" y="3075"/>
                  </a:cubicBezTo>
                  <a:cubicBezTo>
                    <a:pt x="3625" y="1669"/>
                    <a:pt x="4168" y="1155"/>
                    <a:pt x="4742" y="978"/>
                  </a:cubicBezTo>
                  <a:cubicBezTo>
                    <a:pt x="4961" y="911"/>
                    <a:pt x="5184" y="892"/>
                    <a:pt x="5390" y="892"/>
                  </a:cubicBezTo>
                  <a:cubicBezTo>
                    <a:pt x="5673" y="892"/>
                    <a:pt x="5988" y="927"/>
                    <a:pt x="6280" y="1076"/>
                  </a:cubicBezTo>
                  <a:cubicBezTo>
                    <a:pt x="6837" y="1361"/>
                    <a:pt x="7309" y="2062"/>
                    <a:pt x="7309" y="3733"/>
                  </a:cubicBezTo>
                  <a:cubicBezTo>
                    <a:pt x="7309" y="4288"/>
                    <a:pt x="7159" y="4854"/>
                    <a:pt x="6893" y="5344"/>
                  </a:cubicBezTo>
                  <a:cubicBezTo>
                    <a:pt x="6771" y="5568"/>
                    <a:pt x="6624" y="5777"/>
                    <a:pt x="6457" y="5961"/>
                  </a:cubicBezTo>
                  <a:cubicBezTo>
                    <a:pt x="6427" y="5993"/>
                    <a:pt x="6402" y="6030"/>
                    <a:pt x="6383" y="6070"/>
                  </a:cubicBezTo>
                  <a:cubicBezTo>
                    <a:pt x="6356" y="6128"/>
                    <a:pt x="6341" y="6191"/>
                    <a:pt x="6340" y="6254"/>
                  </a:cubicBezTo>
                  <a:cubicBezTo>
                    <a:pt x="6340" y="6256"/>
                    <a:pt x="6340" y="6257"/>
                    <a:pt x="6340" y="6258"/>
                  </a:cubicBezTo>
                  <a:cubicBezTo>
                    <a:pt x="6340" y="6272"/>
                    <a:pt x="6342" y="6285"/>
                    <a:pt x="6343" y="6299"/>
                  </a:cubicBezTo>
                  <a:cubicBezTo>
                    <a:pt x="6343" y="6307"/>
                    <a:pt x="6343" y="6315"/>
                    <a:pt x="6344" y="6323"/>
                  </a:cubicBezTo>
                  <a:cubicBezTo>
                    <a:pt x="6345" y="6330"/>
                    <a:pt x="6348" y="6336"/>
                    <a:pt x="6349" y="6343"/>
                  </a:cubicBezTo>
                  <a:cubicBezTo>
                    <a:pt x="6352" y="6358"/>
                    <a:pt x="6354" y="6373"/>
                    <a:pt x="6358" y="6387"/>
                  </a:cubicBezTo>
                  <a:cubicBezTo>
                    <a:pt x="6359" y="6388"/>
                    <a:pt x="6359" y="6389"/>
                    <a:pt x="6359" y="6389"/>
                  </a:cubicBezTo>
                  <a:cubicBezTo>
                    <a:pt x="6365" y="6410"/>
                    <a:pt x="6373" y="6430"/>
                    <a:pt x="6382" y="6449"/>
                  </a:cubicBezTo>
                  <a:lnTo>
                    <a:pt x="6402" y="6492"/>
                  </a:lnTo>
                  <a:cubicBezTo>
                    <a:pt x="6559" y="6834"/>
                    <a:pt x="6721" y="7154"/>
                    <a:pt x="6957" y="7317"/>
                  </a:cubicBezTo>
                  <a:cubicBezTo>
                    <a:pt x="6998" y="7345"/>
                    <a:pt x="7044" y="7367"/>
                    <a:pt x="7092" y="7380"/>
                  </a:cubicBezTo>
                  <a:lnTo>
                    <a:pt x="7500" y="7491"/>
                  </a:lnTo>
                  <a:cubicBezTo>
                    <a:pt x="7758" y="7597"/>
                    <a:pt x="8033" y="7715"/>
                    <a:pt x="8305" y="7831"/>
                  </a:cubicBezTo>
                  <a:cubicBezTo>
                    <a:pt x="8348" y="7850"/>
                    <a:pt x="8392" y="7869"/>
                    <a:pt x="8436" y="7888"/>
                  </a:cubicBezTo>
                  <a:lnTo>
                    <a:pt x="8436" y="7888"/>
                  </a:lnTo>
                  <a:cubicBezTo>
                    <a:pt x="8644" y="7978"/>
                    <a:pt x="8851" y="8066"/>
                    <a:pt x="9050" y="8150"/>
                  </a:cubicBezTo>
                  <a:cubicBezTo>
                    <a:pt x="9166" y="8199"/>
                    <a:pt x="9282" y="8239"/>
                    <a:pt x="9394" y="8278"/>
                  </a:cubicBezTo>
                  <a:cubicBezTo>
                    <a:pt x="9714" y="8389"/>
                    <a:pt x="9888" y="8461"/>
                    <a:pt x="9962" y="8583"/>
                  </a:cubicBezTo>
                  <a:cubicBezTo>
                    <a:pt x="9963" y="8709"/>
                    <a:pt x="9967" y="8871"/>
                    <a:pt x="9971" y="9047"/>
                  </a:cubicBezTo>
                  <a:cubicBezTo>
                    <a:pt x="9974" y="9149"/>
                    <a:pt x="9976" y="11135"/>
                    <a:pt x="9978" y="12800"/>
                  </a:cubicBezTo>
                  <a:lnTo>
                    <a:pt x="10972" y="12800"/>
                  </a:lnTo>
                  <a:cubicBezTo>
                    <a:pt x="10969" y="11106"/>
                    <a:pt x="10964" y="9218"/>
                    <a:pt x="10960" y="9026"/>
                  </a:cubicBezTo>
                  <a:cubicBezTo>
                    <a:pt x="10954" y="8811"/>
                    <a:pt x="10950" y="8616"/>
                    <a:pt x="10950" y="8489"/>
                  </a:cubicBezTo>
                  <a:cubicBezTo>
                    <a:pt x="10950" y="8439"/>
                    <a:pt x="10941" y="8390"/>
                    <a:pt x="10925" y="8343"/>
                  </a:cubicBezTo>
                  <a:cubicBezTo>
                    <a:pt x="10724" y="7762"/>
                    <a:pt x="10202" y="7581"/>
                    <a:pt x="9783" y="7435"/>
                  </a:cubicBezTo>
                  <a:cubicBezTo>
                    <a:pt x="9680" y="7400"/>
                    <a:pt x="9582" y="7366"/>
                    <a:pt x="9493" y="7328"/>
                  </a:cubicBezTo>
                  <a:cubicBezTo>
                    <a:pt x="9296" y="7245"/>
                    <a:pt x="9090" y="7156"/>
                    <a:pt x="8883" y="7067"/>
                  </a:cubicBezTo>
                  <a:cubicBezTo>
                    <a:pt x="8865" y="7060"/>
                    <a:pt x="8846" y="7052"/>
                    <a:pt x="8828" y="7044"/>
                  </a:cubicBezTo>
                  <a:cubicBezTo>
                    <a:pt x="8520" y="6912"/>
                    <a:pt x="8206" y="6776"/>
                    <a:pt x="7910" y="6655"/>
                  </a:cubicBezTo>
                  <a:cubicBezTo>
                    <a:pt x="7893" y="6648"/>
                    <a:pt x="7876" y="6642"/>
                    <a:pt x="7858" y="6638"/>
                  </a:cubicBezTo>
                  <a:lnTo>
                    <a:pt x="7536" y="6550"/>
                  </a:lnTo>
                  <a:cubicBezTo>
                    <a:pt x="7497" y="6496"/>
                    <a:pt x="7451" y="6412"/>
                    <a:pt x="7409" y="6329"/>
                  </a:cubicBezTo>
                  <a:cubicBezTo>
                    <a:pt x="7498" y="6214"/>
                    <a:pt x="7581" y="6094"/>
                    <a:pt x="7657" y="5971"/>
                  </a:cubicBezTo>
                  <a:cubicBezTo>
                    <a:pt x="8069" y="5307"/>
                    <a:pt x="8298" y="4523"/>
                    <a:pt x="8298" y="3733"/>
                  </a:cubicBezTo>
                  <a:cubicBezTo>
                    <a:pt x="8298" y="2190"/>
                    <a:pt x="7916" y="1257"/>
                    <a:pt x="7373" y="710"/>
                  </a:cubicBezTo>
                  <a:cubicBezTo>
                    <a:pt x="6830" y="162"/>
                    <a:pt x="6127" y="0"/>
                    <a:pt x="5486" y="0"/>
                  </a:cubicBezTo>
                  <a:lnTo>
                    <a:pt x="5486" y="0"/>
                  </a:lnTo>
                  <a:cubicBezTo>
                    <a:pt x="4323" y="0"/>
                    <a:pt x="2959" y="532"/>
                    <a:pt x="2713" y="2928"/>
                  </a:cubicBezTo>
                  <a:cubicBezTo>
                    <a:pt x="2688" y="3176"/>
                    <a:pt x="2674" y="3444"/>
                    <a:pt x="2674" y="3733"/>
                  </a:cubicBezTo>
                  <a:cubicBezTo>
                    <a:pt x="2674" y="3792"/>
                    <a:pt x="2676" y="3850"/>
                    <a:pt x="2678" y="3909"/>
                  </a:cubicBezTo>
                  <a:cubicBezTo>
                    <a:pt x="2683" y="4036"/>
                    <a:pt x="2695" y="4162"/>
                    <a:pt x="2712" y="4288"/>
                  </a:cubicBezTo>
                  <a:cubicBezTo>
                    <a:pt x="2734" y="4452"/>
                    <a:pt x="2765" y="4615"/>
                    <a:pt x="2806" y="4774"/>
                  </a:cubicBezTo>
                  <a:cubicBezTo>
                    <a:pt x="2833" y="4881"/>
                    <a:pt x="2865" y="4986"/>
                    <a:pt x="2900" y="5091"/>
                  </a:cubicBezTo>
                  <a:cubicBezTo>
                    <a:pt x="2902" y="5097"/>
                    <a:pt x="2904" y="5103"/>
                    <a:pt x="2906" y="5109"/>
                  </a:cubicBezTo>
                  <a:cubicBezTo>
                    <a:pt x="2912" y="5126"/>
                    <a:pt x="2918" y="5143"/>
                    <a:pt x="2924" y="5160"/>
                  </a:cubicBezTo>
                  <a:cubicBezTo>
                    <a:pt x="3075" y="5582"/>
                    <a:pt x="3290" y="5979"/>
                    <a:pt x="3563" y="6329"/>
                  </a:cubicBezTo>
                  <a:cubicBezTo>
                    <a:pt x="3559" y="6337"/>
                    <a:pt x="3555" y="6344"/>
                    <a:pt x="3551" y="6352"/>
                  </a:cubicBezTo>
                  <a:cubicBezTo>
                    <a:pt x="3543" y="6367"/>
                    <a:pt x="3536" y="6381"/>
                    <a:pt x="3529" y="6395"/>
                  </a:cubicBezTo>
                  <a:cubicBezTo>
                    <a:pt x="3525" y="6401"/>
                    <a:pt x="3522" y="6407"/>
                    <a:pt x="3519" y="6413"/>
                  </a:cubicBezTo>
                  <a:cubicBezTo>
                    <a:pt x="3510" y="6429"/>
                    <a:pt x="3501" y="6446"/>
                    <a:pt x="3492" y="6461"/>
                  </a:cubicBezTo>
                  <a:cubicBezTo>
                    <a:pt x="3486" y="6471"/>
                    <a:pt x="3480" y="6481"/>
                    <a:pt x="3475" y="6491"/>
                  </a:cubicBezTo>
                  <a:cubicBezTo>
                    <a:pt x="3473" y="6494"/>
                    <a:pt x="3471" y="6497"/>
                    <a:pt x="3469" y="6500"/>
                  </a:cubicBezTo>
                  <a:cubicBezTo>
                    <a:pt x="3460" y="6514"/>
                    <a:pt x="3451" y="6529"/>
                    <a:pt x="3441" y="6543"/>
                  </a:cubicBezTo>
                  <a:lnTo>
                    <a:pt x="3441" y="6543"/>
                  </a:lnTo>
                  <a:cubicBezTo>
                    <a:pt x="3440" y="6545"/>
                    <a:pt x="3438" y="6548"/>
                    <a:pt x="3437" y="6550"/>
                  </a:cubicBezTo>
                  <a:lnTo>
                    <a:pt x="3114" y="6638"/>
                  </a:lnTo>
                  <a:cubicBezTo>
                    <a:pt x="3097" y="6642"/>
                    <a:pt x="3079" y="6648"/>
                    <a:pt x="3062" y="6655"/>
                  </a:cubicBezTo>
                  <a:cubicBezTo>
                    <a:pt x="2749" y="6784"/>
                    <a:pt x="2414" y="6928"/>
                    <a:pt x="2089" y="7067"/>
                  </a:cubicBezTo>
                  <a:cubicBezTo>
                    <a:pt x="1882" y="7156"/>
                    <a:pt x="1676" y="7245"/>
                    <a:pt x="1479" y="7328"/>
                  </a:cubicBezTo>
                  <a:cubicBezTo>
                    <a:pt x="1390" y="7366"/>
                    <a:pt x="1292" y="7400"/>
                    <a:pt x="1189" y="7435"/>
                  </a:cubicBezTo>
                  <a:cubicBezTo>
                    <a:pt x="770" y="7581"/>
                    <a:pt x="248" y="7762"/>
                    <a:pt x="47" y="8343"/>
                  </a:cubicBezTo>
                  <a:cubicBezTo>
                    <a:pt x="31" y="8390"/>
                    <a:pt x="22" y="8439"/>
                    <a:pt x="22" y="8489"/>
                  </a:cubicBezTo>
                  <a:cubicBezTo>
                    <a:pt x="22" y="8616"/>
                    <a:pt x="18" y="8811"/>
                    <a:pt x="12" y="9026"/>
                  </a:cubicBezTo>
                  <a:cubicBezTo>
                    <a:pt x="8" y="9218"/>
                    <a:pt x="3" y="11106"/>
                    <a:pt x="0" y="12800"/>
                  </a:cubicBezTo>
                  <a:lnTo>
                    <a:pt x="801" y="12800"/>
                  </a:lnTo>
                  <a:cubicBezTo>
                    <a:pt x="803" y="11135"/>
                    <a:pt x="806" y="9149"/>
                    <a:pt x="808" y="904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confont-10047-4935754">
              <a:extLst>
                <a:ext uri="{FF2B5EF4-FFF2-40B4-BE49-F238E27FC236}">
                  <a16:creationId xmlns:a16="http://schemas.microsoft.com/office/drawing/2014/main" id="{D7DE3F34-CF3B-5091-7DAA-4EC415F63FFA}"/>
                </a:ext>
              </a:extLst>
            </p:cNvPr>
            <p:cNvSpPr/>
            <p:nvPr/>
          </p:nvSpPr>
          <p:spPr>
            <a:xfrm>
              <a:off x="1019922" y="1479087"/>
              <a:ext cx="482400" cy="461578"/>
            </a:xfrm>
            <a:custGeom>
              <a:avLst/>
              <a:gdLst>
                <a:gd name="T0" fmla="*/ 7871 w 11273"/>
                <a:gd name="T1" fmla="*/ 5378 h 11213"/>
                <a:gd name="T2" fmla="*/ 8790 w 11273"/>
                <a:gd name="T3" fmla="*/ 3154 h 11213"/>
                <a:gd name="T4" fmla="*/ 5636 w 11273"/>
                <a:gd name="T5" fmla="*/ 0 h 11213"/>
                <a:gd name="T6" fmla="*/ 2483 w 11273"/>
                <a:gd name="T7" fmla="*/ 3153 h 11213"/>
                <a:gd name="T8" fmla="*/ 3401 w 11273"/>
                <a:gd name="T9" fmla="*/ 5377 h 11213"/>
                <a:gd name="T10" fmla="*/ 0 w 11273"/>
                <a:gd name="T11" fmla="*/ 10551 h 11213"/>
                <a:gd name="T12" fmla="*/ 40 w 11273"/>
                <a:gd name="T13" fmla="*/ 11212 h 11213"/>
                <a:gd name="T14" fmla="*/ 1530 w 11273"/>
                <a:gd name="T15" fmla="*/ 11212 h 11213"/>
                <a:gd name="T16" fmla="*/ 1478 w 11273"/>
                <a:gd name="T17" fmla="*/ 10551 h 11213"/>
                <a:gd name="T18" fmla="*/ 4648 w 11273"/>
                <a:gd name="T19" fmla="*/ 6511 h 11213"/>
                <a:gd name="T20" fmla="*/ 5169 w 11273"/>
                <a:gd name="T21" fmla="*/ 7414 h 11213"/>
                <a:gd name="T22" fmla="*/ 4511 w 11273"/>
                <a:gd name="T23" fmla="*/ 9867 h 11213"/>
                <a:gd name="T24" fmla="*/ 5670 w 11273"/>
                <a:gd name="T25" fmla="*/ 11208 h 11213"/>
                <a:gd name="T26" fmla="*/ 6816 w 11273"/>
                <a:gd name="T27" fmla="*/ 9867 h 11213"/>
                <a:gd name="T28" fmla="*/ 6159 w 11273"/>
                <a:gd name="T29" fmla="*/ 7414 h 11213"/>
                <a:gd name="T30" fmla="*/ 6674 w 11273"/>
                <a:gd name="T31" fmla="*/ 6522 h 11213"/>
                <a:gd name="T32" fmla="*/ 9796 w 11273"/>
                <a:gd name="T33" fmla="*/ 10552 h 11213"/>
                <a:gd name="T34" fmla="*/ 9744 w 11273"/>
                <a:gd name="T35" fmla="*/ 11213 h 11213"/>
                <a:gd name="T36" fmla="*/ 11233 w 11273"/>
                <a:gd name="T37" fmla="*/ 11213 h 11213"/>
                <a:gd name="T38" fmla="*/ 11273 w 11273"/>
                <a:gd name="T39" fmla="*/ 10552 h 11213"/>
                <a:gd name="T40" fmla="*/ 7871 w 11273"/>
                <a:gd name="T41" fmla="*/ 5378 h 11213"/>
                <a:gd name="T42" fmla="*/ 5636 w 11273"/>
                <a:gd name="T43" fmla="*/ 1477 h 11213"/>
                <a:gd name="T44" fmla="*/ 7314 w 11273"/>
                <a:gd name="T45" fmla="*/ 3154 h 11213"/>
                <a:gd name="T46" fmla="*/ 5636 w 11273"/>
                <a:gd name="T47" fmla="*/ 4832 h 11213"/>
                <a:gd name="T48" fmla="*/ 3959 w 11273"/>
                <a:gd name="T49" fmla="*/ 3154 h 11213"/>
                <a:gd name="T50" fmla="*/ 5636 w 11273"/>
                <a:gd name="T51" fmla="*/ 1477 h 1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73" h="11213">
                  <a:moveTo>
                    <a:pt x="7871" y="5378"/>
                  </a:moveTo>
                  <a:cubicBezTo>
                    <a:pt x="8439" y="4808"/>
                    <a:pt x="8790" y="4022"/>
                    <a:pt x="8790" y="3154"/>
                  </a:cubicBezTo>
                  <a:cubicBezTo>
                    <a:pt x="8790" y="1413"/>
                    <a:pt x="7379" y="0"/>
                    <a:pt x="5636" y="0"/>
                  </a:cubicBezTo>
                  <a:cubicBezTo>
                    <a:pt x="3894" y="0"/>
                    <a:pt x="2483" y="1412"/>
                    <a:pt x="2483" y="3153"/>
                  </a:cubicBezTo>
                  <a:cubicBezTo>
                    <a:pt x="2483" y="4020"/>
                    <a:pt x="2834" y="4807"/>
                    <a:pt x="3401" y="5377"/>
                  </a:cubicBezTo>
                  <a:cubicBezTo>
                    <a:pt x="1401" y="6242"/>
                    <a:pt x="0" y="8233"/>
                    <a:pt x="0" y="10551"/>
                  </a:cubicBezTo>
                  <a:cubicBezTo>
                    <a:pt x="0" y="10774"/>
                    <a:pt x="15" y="10994"/>
                    <a:pt x="40" y="11212"/>
                  </a:cubicBezTo>
                  <a:lnTo>
                    <a:pt x="1530" y="11212"/>
                  </a:lnTo>
                  <a:cubicBezTo>
                    <a:pt x="1495" y="10997"/>
                    <a:pt x="1478" y="10776"/>
                    <a:pt x="1478" y="10551"/>
                  </a:cubicBezTo>
                  <a:cubicBezTo>
                    <a:pt x="1478" y="8598"/>
                    <a:pt x="2830" y="6956"/>
                    <a:pt x="4648" y="6511"/>
                  </a:cubicBezTo>
                  <a:lnTo>
                    <a:pt x="5169" y="7414"/>
                  </a:lnTo>
                  <a:lnTo>
                    <a:pt x="4511" y="9867"/>
                  </a:lnTo>
                  <a:lnTo>
                    <a:pt x="5670" y="11208"/>
                  </a:lnTo>
                  <a:lnTo>
                    <a:pt x="6816" y="9867"/>
                  </a:lnTo>
                  <a:lnTo>
                    <a:pt x="6159" y="7414"/>
                  </a:lnTo>
                  <a:lnTo>
                    <a:pt x="6674" y="6522"/>
                  </a:lnTo>
                  <a:cubicBezTo>
                    <a:pt x="8466" y="6986"/>
                    <a:pt x="9796" y="8617"/>
                    <a:pt x="9796" y="10552"/>
                  </a:cubicBezTo>
                  <a:cubicBezTo>
                    <a:pt x="9796" y="10777"/>
                    <a:pt x="9778" y="10998"/>
                    <a:pt x="9744" y="11213"/>
                  </a:cubicBezTo>
                  <a:lnTo>
                    <a:pt x="11233" y="11213"/>
                  </a:lnTo>
                  <a:cubicBezTo>
                    <a:pt x="11258" y="10996"/>
                    <a:pt x="11273" y="10776"/>
                    <a:pt x="11273" y="10552"/>
                  </a:cubicBezTo>
                  <a:cubicBezTo>
                    <a:pt x="11271" y="8234"/>
                    <a:pt x="9871" y="6243"/>
                    <a:pt x="7871" y="5378"/>
                  </a:cubicBezTo>
                  <a:close/>
                  <a:moveTo>
                    <a:pt x="5636" y="1477"/>
                  </a:moveTo>
                  <a:cubicBezTo>
                    <a:pt x="6561" y="1477"/>
                    <a:pt x="7314" y="2229"/>
                    <a:pt x="7314" y="3154"/>
                  </a:cubicBezTo>
                  <a:cubicBezTo>
                    <a:pt x="7314" y="4079"/>
                    <a:pt x="6561" y="4832"/>
                    <a:pt x="5636" y="4832"/>
                  </a:cubicBezTo>
                  <a:cubicBezTo>
                    <a:pt x="4711" y="4832"/>
                    <a:pt x="3959" y="4079"/>
                    <a:pt x="3959" y="3154"/>
                  </a:cubicBezTo>
                  <a:cubicBezTo>
                    <a:pt x="3959" y="2229"/>
                    <a:pt x="4711" y="1477"/>
                    <a:pt x="5636" y="147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D3672EA-3A98-AAA3-2DF8-942F2BAA23D3}"/>
                </a:ext>
              </a:extLst>
            </p:cNvPr>
            <p:cNvSpPr txBox="1"/>
            <p:nvPr/>
          </p:nvSpPr>
          <p:spPr>
            <a:xfrm>
              <a:off x="811689" y="1956851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集团领导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0062826-8E6E-20A5-5AC2-52B7CCF379E3}"/>
                </a:ext>
              </a:extLst>
            </p:cNvPr>
            <p:cNvSpPr txBox="1"/>
            <p:nvPr/>
          </p:nvSpPr>
          <p:spPr>
            <a:xfrm>
              <a:off x="6995810" y="1582818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助管理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4" name="右箭头 48">
              <a:extLst>
                <a:ext uri="{FF2B5EF4-FFF2-40B4-BE49-F238E27FC236}">
                  <a16:creationId xmlns:a16="http://schemas.microsoft.com/office/drawing/2014/main" id="{905F4D3C-DF5D-872D-5649-AE17D95DFBFE}"/>
                </a:ext>
              </a:extLst>
            </p:cNvPr>
            <p:cNvSpPr/>
            <p:nvPr/>
          </p:nvSpPr>
          <p:spPr>
            <a:xfrm>
              <a:off x="1806771" y="1607635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8BFEB74-A9EA-D6F0-9540-0DDA8B431404}"/>
                </a:ext>
              </a:extLst>
            </p:cNvPr>
            <p:cNvSpPr txBox="1"/>
            <p:nvPr/>
          </p:nvSpPr>
          <p:spPr>
            <a:xfrm>
              <a:off x="776028" y="2877649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业务人员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49B32E2-F9DE-2C52-AA82-B04DD570D28C}"/>
                </a:ext>
              </a:extLst>
            </p:cNvPr>
            <p:cNvSpPr txBox="1"/>
            <p:nvPr/>
          </p:nvSpPr>
          <p:spPr>
            <a:xfrm>
              <a:off x="811689" y="4314073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外部单位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5E477B5-AFC5-D5AC-3471-EEFE342D6CD6}"/>
                </a:ext>
              </a:extLst>
            </p:cNvPr>
            <p:cNvSpPr/>
            <p:nvPr/>
          </p:nvSpPr>
          <p:spPr>
            <a:xfrm>
              <a:off x="2542732" y="1554669"/>
              <a:ext cx="1446244" cy="44784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集团数据工作进展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0CA9C45-A624-3A83-7B03-75967E0A70A9}"/>
                </a:ext>
              </a:extLst>
            </p:cNvPr>
            <p:cNvSpPr txBox="1"/>
            <p:nvPr/>
          </p:nvSpPr>
          <p:spPr>
            <a:xfrm>
              <a:off x="6995810" y="2712419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提效率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630E48C-E87A-7F6F-061A-857E721FDFA2}"/>
                </a:ext>
              </a:extLst>
            </p:cNvPr>
            <p:cNvSpPr txBox="1"/>
            <p:nvPr/>
          </p:nvSpPr>
          <p:spPr>
            <a:xfrm>
              <a:off x="6995810" y="3849959"/>
              <a:ext cx="11068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促合作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2D61719-F65A-1874-4B71-6816AAD2604C}"/>
                </a:ext>
              </a:extLst>
            </p:cNvPr>
            <p:cNvSpPr/>
            <p:nvPr/>
          </p:nvSpPr>
          <p:spPr>
            <a:xfrm>
              <a:off x="2542732" y="2369394"/>
              <a:ext cx="1446244" cy="4478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查询业务数据报表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8F2DE34-6158-69C0-D56F-1A716D985B73}"/>
                </a:ext>
              </a:extLst>
            </p:cNvPr>
            <p:cNvSpPr/>
            <p:nvPr/>
          </p:nvSpPr>
          <p:spPr>
            <a:xfrm>
              <a:off x="2542732" y="3720237"/>
              <a:ext cx="1446244" cy="447844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公共数据共享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FB4145C-047B-7C24-E2B5-1299EAF00901}"/>
                </a:ext>
              </a:extLst>
            </p:cNvPr>
            <p:cNvSpPr/>
            <p:nvPr/>
          </p:nvSpPr>
          <p:spPr>
            <a:xfrm>
              <a:off x="2542732" y="4298508"/>
              <a:ext cx="1446244" cy="492668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“可用不可见”</a:t>
              </a:r>
              <a:endParaRPr lang="en-US" altLang="zh-CN" sz="1200" b="1" dirty="0"/>
            </a:p>
            <a:p>
              <a:pPr algn="ctr"/>
              <a:r>
                <a:rPr lang="zh-CN" altLang="en-US" sz="1200" b="1" dirty="0"/>
                <a:t>数据加工环境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D8D31CD-15FC-F929-D069-EEB6B249FF49}"/>
                </a:ext>
              </a:extLst>
            </p:cNvPr>
            <p:cNvSpPr/>
            <p:nvPr/>
          </p:nvSpPr>
          <p:spPr>
            <a:xfrm>
              <a:off x="2287933" y="1276858"/>
              <a:ext cx="2023431" cy="3700085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0" name="右箭头 48">
              <a:extLst>
                <a:ext uri="{FF2B5EF4-FFF2-40B4-BE49-F238E27FC236}">
                  <a16:creationId xmlns:a16="http://schemas.microsoft.com/office/drawing/2014/main" id="{8B338E99-9DDE-66D4-6623-770E8E68C0C6}"/>
                </a:ext>
              </a:extLst>
            </p:cNvPr>
            <p:cNvSpPr/>
            <p:nvPr/>
          </p:nvSpPr>
          <p:spPr>
            <a:xfrm>
              <a:off x="1806771" y="4051002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右箭头 48">
              <a:extLst>
                <a:ext uri="{FF2B5EF4-FFF2-40B4-BE49-F238E27FC236}">
                  <a16:creationId xmlns:a16="http://schemas.microsoft.com/office/drawing/2014/main" id="{88F2EBEC-C09F-67DE-13F2-E360DDF9B290}"/>
                </a:ext>
              </a:extLst>
            </p:cNvPr>
            <p:cNvSpPr/>
            <p:nvPr/>
          </p:nvSpPr>
          <p:spPr>
            <a:xfrm>
              <a:off x="1806771" y="2744557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CEA3294-DB84-4C6F-37A0-FBEFAC5D4CB4}"/>
                </a:ext>
              </a:extLst>
            </p:cNvPr>
            <p:cNvSpPr txBox="1"/>
            <p:nvPr/>
          </p:nvSpPr>
          <p:spPr>
            <a:xfrm>
              <a:off x="2744712" y="974252"/>
              <a:ext cx="957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用户需求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03174135-9A94-96D6-3A04-DFFECB6922CF}"/>
                </a:ext>
              </a:extLst>
            </p:cNvPr>
            <p:cNvSpPr/>
            <p:nvPr/>
          </p:nvSpPr>
          <p:spPr>
            <a:xfrm>
              <a:off x="4935454" y="1544537"/>
              <a:ext cx="1446244" cy="44784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数据资产大屏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9D13473-F5AF-CC93-83EC-C10B73420802}"/>
                </a:ext>
              </a:extLst>
            </p:cNvPr>
            <p:cNvSpPr/>
            <p:nvPr/>
          </p:nvSpPr>
          <p:spPr>
            <a:xfrm>
              <a:off x="4924301" y="2510242"/>
              <a:ext cx="1446244" cy="84860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数据地图</a:t>
              </a:r>
              <a:endParaRPr lang="en-US" altLang="zh-CN" sz="1200" b="1" dirty="0"/>
            </a:p>
            <a:p>
              <a:pPr algn="ctr"/>
              <a:r>
                <a:rPr lang="en-US" altLang="zh-CN" sz="1200" b="1" dirty="0"/>
                <a:t>&amp;</a:t>
              </a:r>
            </a:p>
            <a:p>
              <a:pPr algn="ctr"/>
              <a:r>
                <a:rPr lang="zh-CN" altLang="en-US" sz="1200" b="1" dirty="0"/>
                <a:t>数据查询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17FF00A-59E5-66B1-5C1F-64283637FC02}"/>
                </a:ext>
              </a:extLst>
            </p:cNvPr>
            <p:cNvSpPr/>
            <p:nvPr/>
          </p:nvSpPr>
          <p:spPr>
            <a:xfrm>
              <a:off x="4935454" y="3921616"/>
              <a:ext cx="1446244" cy="753784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数据接口服务</a:t>
              </a:r>
              <a:endParaRPr lang="en-US" altLang="zh-CN" sz="1200" b="1" dirty="0"/>
            </a:p>
            <a:p>
              <a:pPr algn="ctr"/>
              <a:r>
                <a:rPr lang="en-US" altLang="zh-CN" sz="1200" b="1" dirty="0"/>
                <a:t>&amp;</a:t>
              </a:r>
            </a:p>
            <a:p>
              <a:pPr algn="ctr"/>
              <a:r>
                <a:rPr lang="zh-CN" altLang="en-US" sz="1200" b="1" dirty="0"/>
                <a:t>数据实验室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6A8434B-A8AF-45BD-9D1E-78BAE5C4A886}"/>
                </a:ext>
              </a:extLst>
            </p:cNvPr>
            <p:cNvSpPr/>
            <p:nvPr/>
          </p:nvSpPr>
          <p:spPr>
            <a:xfrm>
              <a:off x="4651954" y="1276858"/>
              <a:ext cx="2024947" cy="3700085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0A5FF64-C731-0A64-8C1F-110FA1FD214E}"/>
                </a:ext>
              </a:extLst>
            </p:cNvPr>
            <p:cNvSpPr txBox="1"/>
            <p:nvPr/>
          </p:nvSpPr>
          <p:spPr>
            <a:xfrm>
              <a:off x="4907222" y="977233"/>
              <a:ext cx="194537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/>
                  <a:ea typeface="微软雅黑" panose="020B0503020204020204" pitchFamily="34" charset="-122"/>
                </a:rPr>
                <a:t>对应平台功能设计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38" name="右箭头 48">
              <a:extLst>
                <a:ext uri="{FF2B5EF4-FFF2-40B4-BE49-F238E27FC236}">
                  <a16:creationId xmlns:a16="http://schemas.microsoft.com/office/drawing/2014/main" id="{38F46FCD-ABCE-4412-2D45-4BCCFEB95E72}"/>
                </a:ext>
              </a:extLst>
            </p:cNvPr>
            <p:cNvSpPr/>
            <p:nvPr/>
          </p:nvSpPr>
          <p:spPr>
            <a:xfrm>
              <a:off x="4392252" y="1578930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右箭头 48">
              <a:extLst>
                <a:ext uri="{FF2B5EF4-FFF2-40B4-BE49-F238E27FC236}">
                  <a16:creationId xmlns:a16="http://schemas.microsoft.com/office/drawing/2014/main" id="{8B47A0D8-6E6B-711A-DD55-8FA437C3B14F}"/>
                </a:ext>
              </a:extLst>
            </p:cNvPr>
            <p:cNvSpPr/>
            <p:nvPr/>
          </p:nvSpPr>
          <p:spPr>
            <a:xfrm>
              <a:off x="4392252" y="4079965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右箭头 48">
              <a:extLst>
                <a:ext uri="{FF2B5EF4-FFF2-40B4-BE49-F238E27FC236}">
                  <a16:creationId xmlns:a16="http://schemas.microsoft.com/office/drawing/2014/main" id="{D401CEF5-0DBC-A732-93C6-A7BF6D010B54}"/>
                </a:ext>
              </a:extLst>
            </p:cNvPr>
            <p:cNvSpPr/>
            <p:nvPr/>
          </p:nvSpPr>
          <p:spPr>
            <a:xfrm>
              <a:off x="4392252" y="2740568"/>
              <a:ext cx="320636" cy="369681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E1DA4CF-E778-F24F-4C86-ADADBECE50B7}"/>
                </a:ext>
              </a:extLst>
            </p:cNvPr>
            <p:cNvSpPr/>
            <p:nvPr/>
          </p:nvSpPr>
          <p:spPr>
            <a:xfrm>
              <a:off x="2542732" y="2947665"/>
              <a:ext cx="1446244" cy="4478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/>
                <a:t>集团内数据交互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6C0CFD2D-C606-B70C-05C5-B4F3E81FE6E5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主要任务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A72053-C281-E9E0-3A4F-5AC063671D62}"/>
              </a:ext>
            </a:extLst>
          </p:cNvPr>
          <p:cNvSpPr txBox="1"/>
          <p:nvPr/>
        </p:nvSpPr>
        <p:spPr>
          <a:xfrm>
            <a:off x="91574" y="829882"/>
            <a:ext cx="3207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spcAft>
                <a:spcPts val="600"/>
              </a:spcAft>
              <a:defRPr sz="1600" b="1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defRPr>
            </a:lvl1pPr>
          </a:lstStyle>
          <a:p>
            <a:r>
              <a:rPr lang="zh-CN" altLang="en-US" dirty="0"/>
              <a:t>（一）搭建数据服务平台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2184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三、年度工作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0CFD2D-C606-B70C-05C5-B4F3E81FE6E5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主要任务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A72053-C281-E9E0-3A4F-5AC063671D62}"/>
              </a:ext>
            </a:extLst>
          </p:cNvPr>
          <p:cNvSpPr txBox="1"/>
          <p:nvPr/>
        </p:nvSpPr>
        <p:spPr>
          <a:xfrm>
            <a:off x="91574" y="731026"/>
            <a:ext cx="3207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spcAft>
                <a:spcPts val="600"/>
              </a:spcAft>
              <a:defRPr sz="1600" b="1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defRPr>
            </a:lvl1pPr>
          </a:lstStyle>
          <a:p>
            <a:r>
              <a:rPr lang="zh-CN" altLang="en-US" dirty="0"/>
              <a:t>（一）搭建数据服务平台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F1ABD4-5306-8863-689C-BBC8C3094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97" y="1166122"/>
            <a:ext cx="8361406" cy="4357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899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CB2942A6-C942-4EFD-83BA-4D6E69DFE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0"/>
            <a:ext cx="9144000" cy="51435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62146D0-2B13-4FB8-817B-DD17EF8A21E4}"/>
              </a:ext>
            </a:extLst>
          </p:cNvPr>
          <p:cNvSpPr txBox="1"/>
          <p:nvPr/>
        </p:nvSpPr>
        <p:spPr>
          <a:xfrm>
            <a:off x="6463620" y="2480408"/>
            <a:ext cx="2557110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平台有多少数据资源？</a:t>
            </a:r>
            <a:b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每个数据源有多少表、字段等？</a:t>
            </a:r>
            <a:b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这些表、字段里面都是啥情况？</a:t>
            </a:r>
            <a:b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我怎么能找到这些数据？</a:t>
            </a:r>
            <a:b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5&gt;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我怎么理解这些数据？</a:t>
            </a:r>
          </a:p>
        </p:txBody>
      </p:sp>
    </p:spTree>
    <p:extLst>
      <p:ext uri="{BB962C8B-B14F-4D97-AF65-F5344CB8AC3E}">
        <p14:creationId xmlns:p14="http://schemas.microsoft.com/office/powerpoint/2010/main" val="4117710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68D7B3F9-BAFA-48F7-A302-0EF91F3F6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0"/>
            <a:ext cx="9144000" cy="51435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AF37DE9-2F12-4493-9729-263178EA4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102" y="2151990"/>
            <a:ext cx="5322523" cy="321000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DCACFA9-B331-417A-82D0-120554335C32}"/>
              </a:ext>
            </a:extLst>
          </p:cNvPr>
          <p:cNvSpPr txBox="1"/>
          <p:nvPr/>
        </p:nvSpPr>
        <p:spPr>
          <a:xfrm>
            <a:off x="6463620" y="2480408"/>
            <a:ext cx="2557110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平台有多少数据资源？</a:t>
            </a:r>
            <a:b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每个数据源有多少表、字段等？</a:t>
            </a:r>
            <a:b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这些表、字段里面都是啥情况？</a:t>
            </a:r>
            <a:b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我怎么能找到这些数据？</a:t>
            </a:r>
            <a:b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zh-CN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5&gt; </a:t>
            </a:r>
            <a:r>
              <a:rPr lang="zh-CN" alt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我怎么理解这些数据？</a:t>
            </a:r>
          </a:p>
        </p:txBody>
      </p:sp>
    </p:spTree>
    <p:extLst>
      <p:ext uri="{BB962C8B-B14F-4D97-AF65-F5344CB8AC3E}">
        <p14:creationId xmlns:p14="http://schemas.microsoft.com/office/powerpoint/2010/main" val="2651546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02EC94FB-0E17-4A88-81A8-3B35445B7453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四、门户页面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7F54C9-30D6-4C69-B1DC-099A57B59BD0}"/>
              </a:ext>
            </a:extLst>
          </p:cNvPr>
          <p:cNvSpPr txBox="1"/>
          <p:nvPr/>
        </p:nvSpPr>
        <p:spPr>
          <a:xfrm>
            <a:off x="2979366" y="334053"/>
            <a:ext cx="334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数据目录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79587FB-452E-535D-0CDF-73A834044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14961" cy="560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89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0B72BEF-3261-4A6D-A0FC-0379FC107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8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61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2DD9925-1FA6-4D8B-B6F6-8D649ECA2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3226" cy="599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78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A44A4C3-2A10-907D-FD77-B61ABF949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68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0EB7E8B-D782-7B2F-317C-1BF94D5E2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129"/>
            <a:ext cx="9154696" cy="514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26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（二）建设集团数据开发利用机制。</a:t>
            </a:r>
            <a:endParaRPr lang="en-US" altLang="zh-CN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337980-9709-0B31-B78C-687191529009}"/>
              </a:ext>
            </a:extLst>
          </p:cNvPr>
          <p:cNvSpPr txBox="1"/>
          <p:nvPr/>
        </p:nvSpPr>
        <p:spPr>
          <a:xfrm>
            <a:off x="914400" y="1607344"/>
            <a:ext cx="7315200" cy="263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1</a:t>
            </a:r>
            <a:r>
              <a:rPr lang="zh-CN" altLang="en-US" sz="1400" b="1" dirty="0">
                <a:solidFill>
                  <a:srgbClr val="C0504D"/>
                </a:solidFill>
              </a:rPr>
              <a:t>、建立集团数据共同开发利用机制</a:t>
            </a:r>
            <a:r>
              <a:rPr lang="zh-CN" altLang="en-US" sz="1400" dirty="0"/>
              <a:t>。建议集团牵头，可参考市公共数据开发利用机制，建立集团内数据共同开发利用机制。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C0504D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公共数据委托授权开发利用机制：</a:t>
            </a:r>
            <a:r>
              <a:rPr lang="zh-CN" altLang="en-US" sz="1400" dirty="0">
                <a:solidFill>
                  <a:srgbClr val="C0504D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公共数据归属为市大数据中心，开发利用为数据集团，数据集团提出数据利用需求，提出数据使用申请，市大数据中心召集数据所属委办局，召集开会确定是否授权，若同意，则数据集团可进行开发利用。</a:t>
            </a:r>
            <a:endParaRPr lang="en-US" altLang="zh-CN" sz="1400" dirty="0">
              <a:solidFill>
                <a:srgbClr val="C0504D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rgbClr val="C0504D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2</a:t>
            </a:r>
            <a:r>
              <a:rPr lang="zh-CN" altLang="en-US" sz="1400" b="1" dirty="0">
                <a:solidFill>
                  <a:srgbClr val="C0504D"/>
                </a:solidFill>
              </a:rPr>
              <a:t>、建设数据对外服务机制。</a:t>
            </a:r>
            <a:r>
              <a:rPr lang="zh-CN" altLang="en-US" sz="1400" dirty="0"/>
              <a:t>建议集团牵头，明确集团数据统一出口机制，形成数据对外服务机制。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731094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E74BE4C3-7B86-A656-9E33-531D23CDD980}"/>
              </a:ext>
            </a:extLst>
          </p:cNvPr>
          <p:cNvSpPr txBox="1"/>
          <p:nvPr/>
        </p:nvSpPr>
        <p:spPr>
          <a:xfrm>
            <a:off x="914400" y="1607344"/>
            <a:ext cx="7315200" cy="263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1</a:t>
            </a:r>
            <a:r>
              <a:rPr lang="zh-CN" altLang="en-US" sz="1400" b="1" dirty="0">
                <a:solidFill>
                  <a:srgbClr val="C0504D"/>
                </a:solidFill>
              </a:rPr>
              <a:t>、编制数据资源目录：</a:t>
            </a:r>
            <a:r>
              <a:rPr lang="zh-CN" altLang="en-US" sz="1400" dirty="0"/>
              <a:t>建议集团牵头，结合各家数据情况以及数据中台项目的推进情况，编制集团核心数据资源目录</a:t>
            </a:r>
            <a:r>
              <a:rPr lang="en-US" altLang="zh-CN" sz="1400" dirty="0"/>
              <a:t>1.0</a:t>
            </a:r>
            <a:r>
              <a:rPr lang="zh-CN" altLang="en-US" sz="1400" dirty="0"/>
              <a:t>。</a:t>
            </a:r>
            <a:endParaRPr lang="en-US" altLang="zh-CN" sz="1400" dirty="0"/>
          </a:p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2</a:t>
            </a:r>
            <a:r>
              <a:rPr lang="zh-CN" altLang="en-US" sz="1400" b="1" dirty="0">
                <a:solidFill>
                  <a:srgbClr val="C0504D"/>
                </a:solidFill>
              </a:rPr>
              <a:t>、建设数据治理制度：</a:t>
            </a:r>
            <a:r>
              <a:rPr lang="zh-CN" altLang="en-US" sz="1400" dirty="0"/>
              <a:t>建议集团牵头，明确各家公司每项数据资源的负责人，推进数据标准和规范建设，推动数据资源向数据资产转变。</a:t>
            </a:r>
            <a:endParaRPr lang="en-US" altLang="zh-CN" sz="1400" dirty="0"/>
          </a:p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3</a:t>
            </a:r>
            <a:r>
              <a:rPr lang="zh-CN" altLang="en-US" sz="1400" b="1" dirty="0">
                <a:solidFill>
                  <a:srgbClr val="C0504D"/>
                </a:solidFill>
              </a:rPr>
              <a:t>、完善数据资产分类分级管理：</a:t>
            </a:r>
            <a:r>
              <a:rPr lang="zh-CN" altLang="en-US" sz="1400" dirty="0"/>
              <a:t>建议集团牵头，构建企业级数据分类分级方案，对各家数据进行精细化管理。</a:t>
            </a:r>
            <a:endParaRPr lang="en-US" altLang="zh-CN" sz="1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CA9FA7D-2473-5FE2-2045-443654346564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（三）启动数据资产盘点。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58577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20B7E51-ABEC-6D24-71FF-749D7B9CF510}"/>
              </a:ext>
            </a:extLst>
          </p:cNvPr>
          <p:cNvSpPr txBox="1"/>
          <p:nvPr/>
        </p:nvSpPr>
        <p:spPr>
          <a:xfrm>
            <a:off x="686265" y="953719"/>
            <a:ext cx="5632405" cy="41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panose="02000000000000000000" pitchFamily="2" charset="0"/>
              </a:rPr>
              <a:t>（四）寻找服务需求，落实服务场景。</a:t>
            </a:r>
            <a:endParaRPr lang="en-US" altLang="zh-CN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三、年度工作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2DB037-6B82-260A-0ED3-1A5D48071DC2}"/>
              </a:ext>
            </a:extLst>
          </p:cNvPr>
          <p:cNvSpPr txBox="1"/>
          <p:nvPr/>
        </p:nvSpPr>
        <p:spPr>
          <a:xfrm>
            <a:off x="3017520" y="366557"/>
            <a:ext cx="141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主要任务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337980-9709-0B31-B78C-687191529009}"/>
              </a:ext>
            </a:extLst>
          </p:cNvPr>
          <p:cNvSpPr txBox="1"/>
          <p:nvPr/>
        </p:nvSpPr>
        <p:spPr>
          <a:xfrm>
            <a:off x="914400" y="1607344"/>
            <a:ext cx="7315200" cy="218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1</a:t>
            </a:r>
            <a:r>
              <a:rPr lang="zh-CN" altLang="en-US" sz="1400" b="1" dirty="0">
                <a:solidFill>
                  <a:srgbClr val="C0504D"/>
                </a:solidFill>
              </a:rPr>
              <a:t>、面向集团内部及下属企业：</a:t>
            </a:r>
            <a:r>
              <a:rPr lang="zh-CN" altLang="en-US" sz="1400" dirty="0"/>
              <a:t>建议集团牵头，对职能部门、下属企业需求进行排摸，以数据服务平台为载体，对成熟度高的数据服务需求进行落地。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【</a:t>
            </a:r>
            <a:r>
              <a:rPr lang="zh-CN" altLang="en-US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如报表需求，数据拉通、外部数据需求等</a:t>
            </a:r>
            <a:r>
              <a:rPr lang="en-US" altLang="zh-CN" sz="1400" dirty="0">
                <a:solidFill>
                  <a:srgbClr val="C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C0504D"/>
                </a:solidFill>
              </a:rPr>
              <a:t>2</a:t>
            </a:r>
            <a:r>
              <a:rPr lang="zh-CN" altLang="en-US" sz="1400" b="1" dirty="0">
                <a:solidFill>
                  <a:srgbClr val="C0504D"/>
                </a:solidFill>
              </a:rPr>
              <a:t>、面向外部企业：</a:t>
            </a:r>
            <a:r>
              <a:rPr lang="zh-CN" altLang="en-US" sz="1400" dirty="0"/>
              <a:t>以数据服务平台为载体，推广客流宝、数据实验室应用场景，进一步了解数据产品需求，适时研发新产品。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1649294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7055A0-F0C7-B283-E33A-73909B154E92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四、推进机制建议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EB92BB-105B-BB76-CCDA-E92AB89BC861}"/>
              </a:ext>
            </a:extLst>
          </p:cNvPr>
          <p:cNvSpPr txBox="1"/>
          <p:nvPr/>
        </p:nvSpPr>
        <p:spPr>
          <a:xfrm>
            <a:off x="366586" y="1260782"/>
            <a:ext cx="8170985" cy="1156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建议成立工作协同推进小组，由集团产业科技部主要负责人牵头，产业科技部、卡公司核心人员共同形成工作小组，集团主要负责协调推进，对外沟通协调；交通卡公司负责细化工作任务，具体推进实施。双方形成例会制度，对工作推进进度进行把控。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6026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3875"/>
            <a:ext cx="9144000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汇报结束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739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1090;#44018;#399141;#37075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1090;#44018;#399141;#370754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sqeapw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演示文稿2" id="{905EBEFA-0605-4DCD-8746-6A31917A3834}" vid="{3A891ED2-B6F8-4629-A2B4-09291B6A0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4D4D"/>
    </a:accent1>
    <a:accent2>
      <a:srgbClr val="FF6B42"/>
    </a:accent2>
    <a:accent3>
      <a:srgbClr val="5BA3EB"/>
    </a:accent3>
    <a:accent4>
      <a:srgbClr val="06BB9A"/>
    </a:accent4>
    <a:accent5>
      <a:srgbClr val="8E7EF0"/>
    </a:accent5>
    <a:accent6>
      <a:srgbClr val="F4B91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5366</TotalTime>
  <Words>1689</Words>
  <Application>Microsoft Office PowerPoint</Application>
  <PresentationFormat>全屏显示(16:10)</PresentationFormat>
  <Paragraphs>186</Paragraphs>
  <Slides>23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Roboto</vt:lpstr>
      <vt:lpstr>方正舒体</vt:lpstr>
      <vt:lpstr>仿宋_GB2312</vt:lpstr>
      <vt:lpstr>楷体_GB2312</vt:lpstr>
      <vt:lpstr>宋体</vt:lpstr>
      <vt:lpstr>微软雅黑</vt:lpstr>
      <vt:lpstr>Arial</vt:lpstr>
      <vt:lpstr>Arial Black</vt:lpstr>
      <vt:lpstr>Calibri</vt:lpstr>
      <vt:lpstr>Century Gothic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 shen</dc:creator>
  <cp:lastModifiedBy>shu_kai@jiuyv.com</cp:lastModifiedBy>
  <cp:revision>154</cp:revision>
  <dcterms:created xsi:type="dcterms:W3CDTF">2021-03-08T03:30:00Z</dcterms:created>
  <dcterms:modified xsi:type="dcterms:W3CDTF">2023-02-20T06:37:11Z</dcterms:modified>
</cp:coreProperties>
</file>