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handoutMasterIdLst>
    <p:handoutMasterId r:id="rId17"/>
  </p:handoutMasterIdLst>
  <p:sldIdLst>
    <p:sldId id="256" r:id="rId2"/>
    <p:sldId id="317" r:id="rId3"/>
    <p:sldId id="316" r:id="rId4"/>
    <p:sldId id="4110" r:id="rId5"/>
    <p:sldId id="4099" r:id="rId6"/>
    <p:sldId id="4100" r:id="rId7"/>
    <p:sldId id="4101" r:id="rId8"/>
    <p:sldId id="4103" r:id="rId9"/>
    <p:sldId id="4105" r:id="rId10"/>
    <p:sldId id="4109" r:id="rId11"/>
    <p:sldId id="4077" r:id="rId12"/>
    <p:sldId id="4111" r:id="rId13"/>
    <p:sldId id="4106" r:id="rId14"/>
    <p:sldId id="4107" r:id="rId15"/>
  </p:sldIdLst>
  <p:sldSz cx="9144000" cy="5715000" type="screen16x10"/>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orient="horz" pos="180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浅色样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E8034E78-7F5D-4C2E-B375-FC64B27BC917}" styleName="深色样式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16DA210-FB5B-4158-B5E0-FEB733F419BA}" styleName="浅色样式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793D81CF-94F2-401A-BA57-92F5A7B2D0C5}" styleName="中度样式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2C8C85-51F0-491E-9774-3900AFEF0FD7}" styleName="浅色样式 2 - 强调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85" autoAdjust="0"/>
    <p:restoredTop sz="89975" autoAdjust="0"/>
  </p:normalViewPr>
  <p:slideViewPr>
    <p:cSldViewPr snapToGrid="0" snapToObjects="1">
      <p:cViewPr varScale="1">
        <p:scale>
          <a:sx n="136" d="100"/>
          <a:sy n="136" d="100"/>
        </p:scale>
        <p:origin x="810" y="114"/>
      </p:cViewPr>
      <p:guideLst>
        <p:guide orient="horz" pos="2160"/>
        <p:guide pos="2880"/>
        <p:guide orient="horz" pos="180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28575" cap="rnd">
              <a:solidFill>
                <a:schemeClr val="accent1"/>
              </a:solidFill>
              <a:round/>
            </a:ln>
            <a:effectLst/>
          </c:spPr>
          <c:marker>
            <c:symbol val="none"/>
          </c:marker>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mooth val="0"/>
          <c:extLst>
            <c:ext xmlns:c16="http://schemas.microsoft.com/office/drawing/2014/chart" uri="{C3380CC4-5D6E-409C-BE32-E72D297353CC}">
              <c16:uniqueId val="{00000000-927B-488A-8E8A-BB1991BF85B7}"/>
            </c:ext>
          </c:extLst>
        </c:ser>
        <c:ser>
          <c:idx val="1"/>
          <c:order val="1"/>
          <c:tx>
            <c:strRef>
              <c:f>Sheet1!$C$1</c:f>
              <c:strCache>
                <c:ptCount val="1"/>
                <c:pt idx="0">
                  <c:v>系列 2</c:v>
                </c:pt>
              </c:strCache>
            </c:strRef>
          </c:tx>
          <c:spPr>
            <a:ln w="28575" cap="rnd">
              <a:solidFill>
                <a:schemeClr val="accent2"/>
              </a:solidFill>
              <a:round/>
            </a:ln>
            <a:effectLst/>
          </c:spPr>
          <c:marker>
            <c:symbol val="none"/>
          </c:marker>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mooth val="0"/>
          <c:extLst>
            <c:ext xmlns:c16="http://schemas.microsoft.com/office/drawing/2014/chart" uri="{C3380CC4-5D6E-409C-BE32-E72D297353CC}">
              <c16:uniqueId val="{00000001-927B-488A-8E8A-BB1991BF85B7}"/>
            </c:ext>
          </c:extLst>
        </c:ser>
        <c:ser>
          <c:idx val="2"/>
          <c:order val="2"/>
          <c:tx>
            <c:strRef>
              <c:f>Sheet1!$D$1</c:f>
              <c:strCache>
                <c:ptCount val="1"/>
                <c:pt idx="0">
                  <c:v>系列 3</c:v>
                </c:pt>
              </c:strCache>
            </c:strRef>
          </c:tx>
          <c:spPr>
            <a:ln w="28575" cap="rnd">
              <a:solidFill>
                <a:schemeClr val="accent3"/>
              </a:solidFill>
              <a:round/>
            </a:ln>
            <a:effectLst/>
          </c:spPr>
          <c:marker>
            <c:symbol val="none"/>
          </c:marker>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mooth val="0"/>
          <c:extLst>
            <c:ext xmlns:c16="http://schemas.microsoft.com/office/drawing/2014/chart" uri="{C3380CC4-5D6E-409C-BE32-E72D297353CC}">
              <c16:uniqueId val="{00000002-927B-488A-8E8A-BB1991BF85B7}"/>
            </c:ext>
          </c:extLst>
        </c:ser>
        <c:dLbls>
          <c:showLegendKey val="0"/>
          <c:showVal val="0"/>
          <c:showCatName val="0"/>
          <c:showSerName val="0"/>
          <c:showPercent val="0"/>
          <c:showBubbleSize val="0"/>
        </c:dLbls>
        <c:smooth val="0"/>
        <c:axId val="563501887"/>
        <c:axId val="563502719"/>
      </c:lineChart>
      <c:catAx>
        <c:axId val="56350188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563502719"/>
        <c:crosses val="autoZero"/>
        <c:auto val="1"/>
        <c:lblAlgn val="ctr"/>
        <c:lblOffset val="100"/>
        <c:noMultiLvlLbl val="0"/>
      </c:catAx>
      <c:valAx>
        <c:axId val="56350271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56350188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2" y="0"/>
            <a:ext cx="2949786" cy="496967"/>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55840" y="0"/>
            <a:ext cx="2949786" cy="496967"/>
          </a:xfrm>
          <a:prstGeom prst="rect">
            <a:avLst/>
          </a:prstGeom>
        </p:spPr>
        <p:txBody>
          <a:bodyPr vert="horz" lIns="91440" tIns="45720" rIns="91440" bIns="45720" rtlCol="0"/>
          <a:lstStyle>
            <a:lvl1pPr algn="r">
              <a:defRPr sz="1200"/>
            </a:lvl1pPr>
          </a:lstStyle>
          <a:p>
            <a:fld id="{7622186E-C88A-48C8-B41B-504AF4C27A01}" type="datetimeFigureOut">
              <a:rPr lang="zh-CN" altLang="en-US" smtClean="0"/>
              <a:pPr/>
              <a:t>2023/2/7</a:t>
            </a:fld>
            <a:endParaRPr lang="zh-CN" altLang="en-US"/>
          </a:p>
        </p:txBody>
      </p:sp>
      <p:sp>
        <p:nvSpPr>
          <p:cNvPr id="4" name="页脚占位符 3"/>
          <p:cNvSpPr>
            <a:spLocks noGrp="1"/>
          </p:cNvSpPr>
          <p:nvPr>
            <p:ph type="ftr" sz="quarter" idx="2"/>
          </p:nvPr>
        </p:nvSpPr>
        <p:spPr>
          <a:xfrm>
            <a:off x="2" y="9440646"/>
            <a:ext cx="2949786" cy="49696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55840" y="9440646"/>
            <a:ext cx="2949786" cy="496967"/>
          </a:xfrm>
          <a:prstGeom prst="rect">
            <a:avLst/>
          </a:prstGeom>
        </p:spPr>
        <p:txBody>
          <a:bodyPr vert="horz" lIns="91440" tIns="45720" rIns="91440" bIns="45720" rtlCol="0" anchor="b"/>
          <a:lstStyle>
            <a:lvl1pPr algn="r">
              <a:defRPr sz="1200"/>
            </a:lvl1pPr>
          </a:lstStyle>
          <a:p>
            <a:fld id="{9ACDFE0C-D3C4-4F67-87D1-BAAAA1316BAB}" type="slidenum">
              <a:rPr lang="zh-CN" altLang="en-US" smtClean="0"/>
              <a:pPr/>
              <a:t>‹#›</a:t>
            </a:fld>
            <a:endParaRPr lang="zh-CN" altLang="en-US"/>
          </a:p>
        </p:txBody>
      </p:sp>
    </p:spTree>
    <p:extLst>
      <p:ext uri="{BB962C8B-B14F-4D97-AF65-F5344CB8AC3E}">
        <p14:creationId xmlns:p14="http://schemas.microsoft.com/office/powerpoint/2010/main" val="4996857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2949786" cy="496967"/>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5840" y="0"/>
            <a:ext cx="2949786" cy="496967"/>
          </a:xfrm>
          <a:prstGeom prst="rect">
            <a:avLst/>
          </a:prstGeom>
        </p:spPr>
        <p:txBody>
          <a:bodyPr vert="horz" lIns="91440" tIns="45720" rIns="91440" bIns="45720" rtlCol="0"/>
          <a:lstStyle>
            <a:lvl1pPr algn="r">
              <a:defRPr sz="1200"/>
            </a:lvl1pPr>
          </a:lstStyle>
          <a:p>
            <a:fld id="{12FD35C7-7D5F-BE4C-BEB0-21B7BFC2696B}" type="datetimeFigureOut">
              <a:rPr lang="en-US" smtClean="0"/>
              <a:pPr/>
              <a:t>2/7/2023</a:t>
            </a:fld>
            <a:endParaRPr lang="en-US"/>
          </a:p>
        </p:txBody>
      </p:sp>
      <p:sp>
        <p:nvSpPr>
          <p:cNvPr id="4" name="Slide Image Placeholder 3"/>
          <p:cNvSpPr>
            <a:spLocks noGrp="1" noRot="1" noChangeAspect="1"/>
          </p:cNvSpPr>
          <p:nvPr>
            <p:ph type="sldImg" idx="2"/>
          </p:nvPr>
        </p:nvSpPr>
        <p:spPr>
          <a:xfrm>
            <a:off x="423863" y="746125"/>
            <a:ext cx="5959475" cy="372586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0721" y="4721186"/>
            <a:ext cx="5445760" cy="4472702"/>
          </a:xfrm>
          <a:prstGeom prst="rect">
            <a:avLst/>
          </a:prstGeom>
        </p:spPr>
        <p:txBody>
          <a:bodyPr vert="horz" lIns="91440" tIns="45720" rIns="91440" bIns="45720" rtlCol="0">
            <a:normAutofit/>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a:p>
        </p:txBody>
      </p:sp>
      <p:sp>
        <p:nvSpPr>
          <p:cNvPr id="6" name="Footer Placeholder 5"/>
          <p:cNvSpPr>
            <a:spLocks noGrp="1"/>
          </p:cNvSpPr>
          <p:nvPr>
            <p:ph type="ftr" sz="quarter" idx="4"/>
          </p:nvPr>
        </p:nvSpPr>
        <p:spPr>
          <a:xfrm>
            <a:off x="2" y="9440646"/>
            <a:ext cx="2949786" cy="49696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5840" y="9440646"/>
            <a:ext cx="2949786" cy="496967"/>
          </a:xfrm>
          <a:prstGeom prst="rect">
            <a:avLst/>
          </a:prstGeom>
        </p:spPr>
        <p:txBody>
          <a:bodyPr vert="horz" lIns="91440" tIns="45720" rIns="91440" bIns="45720" rtlCol="0" anchor="b"/>
          <a:lstStyle>
            <a:lvl1pPr algn="r">
              <a:defRPr sz="1200"/>
            </a:lvl1pPr>
          </a:lstStyle>
          <a:p>
            <a:fld id="{EBD9A5B7-EBDF-6049-9601-5DD78EA0FE75}" type="slidenum">
              <a:rPr lang="en-US" smtClean="0"/>
              <a:pPr/>
              <a:t>‹#›</a:t>
            </a:fld>
            <a:endParaRPr lang="en-US"/>
          </a:p>
        </p:txBody>
      </p:sp>
    </p:spTree>
    <p:extLst>
      <p:ext uri="{BB962C8B-B14F-4D97-AF65-F5344CB8AC3E}">
        <p14:creationId xmlns:p14="http://schemas.microsoft.com/office/powerpoint/2010/main" val="69077416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a:p>
            <a:endParaRPr lang="zh-CN" altLang="en-US" dirty="0"/>
          </a:p>
        </p:txBody>
      </p:sp>
      <p:sp>
        <p:nvSpPr>
          <p:cNvPr id="4" name="灯片编号占位符 3"/>
          <p:cNvSpPr>
            <a:spLocks noGrp="1"/>
          </p:cNvSpPr>
          <p:nvPr>
            <p:ph type="sldNum" sz="quarter" idx="5"/>
          </p:nvPr>
        </p:nvSpPr>
        <p:spPr/>
        <p:txBody>
          <a:bodyPr/>
          <a:lstStyle/>
          <a:p>
            <a:fld id="{EBD9A5B7-EBDF-6049-9601-5DD78EA0FE75}" type="slidenum">
              <a:rPr lang="en-US" smtClean="0"/>
              <a:pPr/>
              <a:t>1</a:t>
            </a:fld>
            <a:endParaRPr lang="en-US"/>
          </a:p>
        </p:txBody>
      </p:sp>
    </p:spTree>
    <p:extLst>
      <p:ext uri="{BB962C8B-B14F-4D97-AF65-F5344CB8AC3E}">
        <p14:creationId xmlns:p14="http://schemas.microsoft.com/office/powerpoint/2010/main" val="12743714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CB2E006A-D96E-4706-8CC2-5A8C9360D41D}" type="slidenum">
              <a:rPr lang="zh-CN" altLang="en-US" smtClean="0"/>
              <a:t>11</a:t>
            </a:fld>
            <a:endParaRPr lang="en-US" altLang="zh-CN"/>
          </a:p>
        </p:txBody>
      </p:sp>
    </p:spTree>
    <p:extLst>
      <p:ext uri="{BB962C8B-B14F-4D97-AF65-F5344CB8AC3E}">
        <p14:creationId xmlns:p14="http://schemas.microsoft.com/office/powerpoint/2010/main" val="33910327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75355"/>
            <a:ext cx="7772400" cy="1225021"/>
          </a:xfrm>
          <a:prstGeom prst="rect">
            <a:avLst/>
          </a:prstGeom>
        </p:spPr>
        <p:txBody>
          <a:bodyPr/>
          <a:lstStyle/>
          <a:p>
            <a:r>
              <a:rPr lang="zh-CN" altLang="en-US"/>
              <a:t>单击此处编辑母版标题样式</a:t>
            </a:r>
            <a:endParaRPr lang="en-US"/>
          </a:p>
        </p:txBody>
      </p:sp>
      <p:sp>
        <p:nvSpPr>
          <p:cNvPr id="3" name="Subtitle 2"/>
          <p:cNvSpPr>
            <a:spLocks noGrp="1"/>
          </p:cNvSpPr>
          <p:nvPr>
            <p:ph type="subTitle" idx="1"/>
          </p:nvPr>
        </p:nvSpPr>
        <p:spPr>
          <a:xfrm>
            <a:off x="1371600" y="3238500"/>
            <a:ext cx="6400800" cy="14605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en-US"/>
          </a:p>
        </p:txBody>
      </p:sp>
      <p:sp>
        <p:nvSpPr>
          <p:cNvPr id="4" name="Date Placeholder 3"/>
          <p:cNvSpPr>
            <a:spLocks noGrp="1"/>
          </p:cNvSpPr>
          <p:nvPr>
            <p:ph type="dt" sz="half" idx="10"/>
          </p:nvPr>
        </p:nvSpPr>
        <p:spPr>
          <a:xfrm>
            <a:off x="457200" y="5296959"/>
            <a:ext cx="2133600" cy="304271"/>
          </a:xfrm>
          <a:prstGeom prst="rect">
            <a:avLst/>
          </a:prstGeom>
        </p:spPr>
        <p:txBody>
          <a:bodyPr/>
          <a:lstStyle/>
          <a:p>
            <a:fld id="{10F36B48-2843-5A42-8E32-153935BA6A06}" type="datetimeFigureOut">
              <a:rPr lang="en-US" smtClean="0"/>
              <a:pPr/>
              <a:t>2/7/2023</a:t>
            </a:fld>
            <a:endParaRPr lang="en-US"/>
          </a:p>
        </p:txBody>
      </p:sp>
      <p:sp>
        <p:nvSpPr>
          <p:cNvPr id="5" name="Footer Placeholder 4"/>
          <p:cNvSpPr>
            <a:spLocks noGrp="1"/>
          </p:cNvSpPr>
          <p:nvPr>
            <p:ph type="ftr" sz="quarter" idx="11"/>
          </p:nvPr>
        </p:nvSpPr>
        <p:spPr>
          <a:xfrm>
            <a:off x="3124200" y="5296959"/>
            <a:ext cx="2895600" cy="304271"/>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5296959"/>
            <a:ext cx="2133600" cy="304271"/>
          </a:xfrm>
          <a:prstGeom prst="rect">
            <a:avLst/>
          </a:prstGeom>
        </p:spPr>
        <p:txBody>
          <a:bodyPr/>
          <a:lstStyle/>
          <a:p>
            <a:fld id="{939F6599-3FD7-EB49-8B49-FC172F882B3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5"/>
            <a:ext cx="8229600" cy="952500"/>
          </a:xfrm>
          <a:prstGeom prst="rect">
            <a:avLst/>
          </a:prstGeom>
        </p:spPr>
        <p:txBody>
          <a:bodyPr/>
          <a:lstStyle/>
          <a:p>
            <a:r>
              <a:rPr lang="zh-CN" altLang="en-US"/>
              <a:t>单击此处编辑母版标题样式</a:t>
            </a:r>
            <a:endParaRPr lang="en-US"/>
          </a:p>
        </p:txBody>
      </p:sp>
      <p:sp>
        <p:nvSpPr>
          <p:cNvPr id="3" name="Content Placeholder 2"/>
          <p:cNvSpPr>
            <a:spLocks noGrp="1"/>
          </p:cNvSpPr>
          <p:nvPr>
            <p:ph idx="1"/>
          </p:nvPr>
        </p:nvSpPr>
        <p:spPr>
          <a:xfrm>
            <a:off x="457200" y="1333500"/>
            <a:ext cx="8229600" cy="3771636"/>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Date Placeholder 3"/>
          <p:cNvSpPr>
            <a:spLocks noGrp="1"/>
          </p:cNvSpPr>
          <p:nvPr>
            <p:ph type="dt" sz="half" idx="10"/>
          </p:nvPr>
        </p:nvSpPr>
        <p:spPr>
          <a:xfrm>
            <a:off x="457200" y="5296959"/>
            <a:ext cx="2133600" cy="304271"/>
          </a:xfrm>
          <a:prstGeom prst="rect">
            <a:avLst/>
          </a:prstGeom>
        </p:spPr>
        <p:txBody>
          <a:bodyPr/>
          <a:lstStyle/>
          <a:p>
            <a:fld id="{10F36B48-2843-5A42-8E32-153935BA6A06}" type="datetimeFigureOut">
              <a:rPr lang="en-US" smtClean="0"/>
              <a:pPr/>
              <a:t>2/7/2023</a:t>
            </a:fld>
            <a:endParaRPr lang="en-US"/>
          </a:p>
        </p:txBody>
      </p:sp>
      <p:sp>
        <p:nvSpPr>
          <p:cNvPr id="5" name="Footer Placeholder 4"/>
          <p:cNvSpPr>
            <a:spLocks noGrp="1"/>
          </p:cNvSpPr>
          <p:nvPr>
            <p:ph type="ftr" sz="quarter" idx="11"/>
          </p:nvPr>
        </p:nvSpPr>
        <p:spPr>
          <a:xfrm>
            <a:off x="3124200" y="5296959"/>
            <a:ext cx="2895600" cy="304271"/>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5296959"/>
            <a:ext cx="2133600" cy="304271"/>
          </a:xfrm>
          <a:prstGeom prst="rect">
            <a:avLst/>
          </a:prstGeom>
        </p:spPr>
        <p:txBody>
          <a:bodyPr/>
          <a:lstStyle/>
          <a:p>
            <a:fld id="{939F6599-3FD7-EB49-8B49-FC172F882B3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722313" y="3672417"/>
            <a:ext cx="7772400" cy="1135063"/>
          </a:xfrm>
          <a:prstGeom prst="rect">
            <a:avLst/>
          </a:prstGeom>
        </p:spPr>
        <p:txBody>
          <a:bodyPr anchor="t"/>
          <a:lstStyle>
            <a:lvl1pPr algn="l">
              <a:defRPr sz="4000" b="1" cap="all"/>
            </a:lvl1pPr>
          </a:lstStyle>
          <a:p>
            <a:r>
              <a:rPr lang="zh-CN" altLang="en-US"/>
              <a:t>单击此处编辑母版标题样式</a:t>
            </a:r>
            <a:endParaRPr lang="en-US"/>
          </a:p>
        </p:txBody>
      </p:sp>
      <p:sp>
        <p:nvSpPr>
          <p:cNvPr id="3" name="Text Placeholder 2"/>
          <p:cNvSpPr>
            <a:spLocks noGrp="1"/>
          </p:cNvSpPr>
          <p:nvPr>
            <p:ph type="body" idx="1"/>
          </p:nvPr>
        </p:nvSpPr>
        <p:spPr>
          <a:xfrm>
            <a:off x="722313" y="2422261"/>
            <a:ext cx="7772400" cy="1250156"/>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a:xfrm>
            <a:off x="457200" y="5296959"/>
            <a:ext cx="2133600" cy="304271"/>
          </a:xfrm>
          <a:prstGeom prst="rect">
            <a:avLst/>
          </a:prstGeom>
        </p:spPr>
        <p:txBody>
          <a:bodyPr/>
          <a:lstStyle/>
          <a:p>
            <a:fld id="{10F36B48-2843-5A42-8E32-153935BA6A06}" type="datetimeFigureOut">
              <a:rPr lang="en-US" smtClean="0"/>
              <a:pPr/>
              <a:t>2/7/2023</a:t>
            </a:fld>
            <a:endParaRPr lang="en-US"/>
          </a:p>
        </p:txBody>
      </p:sp>
      <p:sp>
        <p:nvSpPr>
          <p:cNvPr id="5" name="Footer Placeholder 4"/>
          <p:cNvSpPr>
            <a:spLocks noGrp="1"/>
          </p:cNvSpPr>
          <p:nvPr>
            <p:ph type="ftr" sz="quarter" idx="11"/>
          </p:nvPr>
        </p:nvSpPr>
        <p:spPr>
          <a:xfrm>
            <a:off x="3124200" y="5296959"/>
            <a:ext cx="2895600" cy="304271"/>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5296959"/>
            <a:ext cx="2133600" cy="304271"/>
          </a:xfrm>
          <a:prstGeom prst="rect">
            <a:avLst/>
          </a:prstGeom>
        </p:spPr>
        <p:txBody>
          <a:bodyPr/>
          <a:lstStyle/>
          <a:p>
            <a:fld id="{939F6599-3FD7-EB49-8B49-FC172F882B3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5"/>
            <a:ext cx="8229600" cy="952500"/>
          </a:xfrm>
          <a:prstGeom prst="rect">
            <a:avLst/>
          </a:prstGeom>
        </p:spPr>
        <p:txBody>
          <a:bodyPr/>
          <a:lstStyle/>
          <a:p>
            <a:r>
              <a:rPr lang="zh-CN" altLang="en-US"/>
              <a:t>单击此处编辑母版标题样式</a:t>
            </a:r>
            <a:endParaRPr lang="en-US"/>
          </a:p>
        </p:txBody>
      </p:sp>
      <p:sp>
        <p:nvSpPr>
          <p:cNvPr id="3" name="Content Placeholder 2"/>
          <p:cNvSpPr>
            <a:spLocks noGrp="1"/>
          </p:cNvSpPr>
          <p:nvPr>
            <p:ph sz="half" idx="1"/>
          </p:nvPr>
        </p:nvSpPr>
        <p:spPr>
          <a:xfrm>
            <a:off x="457200" y="1333500"/>
            <a:ext cx="4038600" cy="377163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Content Placeholder 3"/>
          <p:cNvSpPr>
            <a:spLocks noGrp="1"/>
          </p:cNvSpPr>
          <p:nvPr>
            <p:ph sz="half" idx="2"/>
          </p:nvPr>
        </p:nvSpPr>
        <p:spPr>
          <a:xfrm>
            <a:off x="4648200" y="1333500"/>
            <a:ext cx="4038600" cy="377163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5" name="Date Placeholder 4"/>
          <p:cNvSpPr>
            <a:spLocks noGrp="1"/>
          </p:cNvSpPr>
          <p:nvPr>
            <p:ph type="dt" sz="half" idx="10"/>
          </p:nvPr>
        </p:nvSpPr>
        <p:spPr>
          <a:xfrm>
            <a:off x="457200" y="5296959"/>
            <a:ext cx="2133600" cy="304271"/>
          </a:xfrm>
          <a:prstGeom prst="rect">
            <a:avLst/>
          </a:prstGeom>
        </p:spPr>
        <p:txBody>
          <a:bodyPr/>
          <a:lstStyle/>
          <a:p>
            <a:fld id="{10F36B48-2843-5A42-8E32-153935BA6A06}" type="datetimeFigureOut">
              <a:rPr lang="en-US" smtClean="0"/>
              <a:pPr/>
              <a:t>2/7/2023</a:t>
            </a:fld>
            <a:endParaRPr lang="en-US"/>
          </a:p>
        </p:txBody>
      </p:sp>
      <p:sp>
        <p:nvSpPr>
          <p:cNvPr id="6" name="Footer Placeholder 5"/>
          <p:cNvSpPr>
            <a:spLocks noGrp="1"/>
          </p:cNvSpPr>
          <p:nvPr>
            <p:ph type="ftr" sz="quarter" idx="11"/>
          </p:nvPr>
        </p:nvSpPr>
        <p:spPr>
          <a:xfrm>
            <a:off x="3124200" y="5296959"/>
            <a:ext cx="2895600" cy="304271"/>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5296959"/>
            <a:ext cx="2133600" cy="304271"/>
          </a:xfrm>
          <a:prstGeom prst="rect">
            <a:avLst/>
          </a:prstGeom>
        </p:spPr>
        <p:txBody>
          <a:bodyPr/>
          <a:lstStyle/>
          <a:p>
            <a:fld id="{939F6599-3FD7-EB49-8B49-FC172F882B3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5"/>
            <a:ext cx="8229600" cy="952500"/>
          </a:xfrm>
          <a:prstGeom prst="rect">
            <a:avLst/>
          </a:prstGeom>
        </p:spPr>
        <p:txBody>
          <a:bodyPr/>
          <a:lstStyle>
            <a:lvl1pPr>
              <a:defRPr/>
            </a:lvl1pPr>
          </a:lstStyle>
          <a:p>
            <a:r>
              <a:rPr lang="zh-CN" altLang="en-US"/>
              <a:t>单击此处编辑母版标题样式</a:t>
            </a:r>
            <a:endParaRPr lang="en-US"/>
          </a:p>
        </p:txBody>
      </p:sp>
      <p:sp>
        <p:nvSpPr>
          <p:cNvPr id="3" name="Text Placeholder 2"/>
          <p:cNvSpPr>
            <a:spLocks noGrp="1"/>
          </p:cNvSpPr>
          <p:nvPr>
            <p:ph type="body" idx="1"/>
          </p:nvPr>
        </p:nvSpPr>
        <p:spPr>
          <a:xfrm>
            <a:off x="457200" y="1279261"/>
            <a:ext cx="4040188" cy="53313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Content Placeholder 3"/>
          <p:cNvSpPr>
            <a:spLocks noGrp="1"/>
          </p:cNvSpPr>
          <p:nvPr>
            <p:ph sz="half" idx="2"/>
          </p:nvPr>
        </p:nvSpPr>
        <p:spPr>
          <a:xfrm>
            <a:off x="457200" y="1812396"/>
            <a:ext cx="4040188" cy="329274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5" name="Text Placeholder 4"/>
          <p:cNvSpPr>
            <a:spLocks noGrp="1"/>
          </p:cNvSpPr>
          <p:nvPr>
            <p:ph type="body" sz="quarter" idx="3"/>
          </p:nvPr>
        </p:nvSpPr>
        <p:spPr>
          <a:xfrm>
            <a:off x="4645026" y="1279261"/>
            <a:ext cx="4041775" cy="53313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Content Placeholder 5"/>
          <p:cNvSpPr>
            <a:spLocks noGrp="1"/>
          </p:cNvSpPr>
          <p:nvPr>
            <p:ph sz="quarter" idx="4"/>
          </p:nvPr>
        </p:nvSpPr>
        <p:spPr>
          <a:xfrm>
            <a:off x="4645026" y="1812396"/>
            <a:ext cx="4041775" cy="329274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7" name="Date Placeholder 6"/>
          <p:cNvSpPr>
            <a:spLocks noGrp="1"/>
          </p:cNvSpPr>
          <p:nvPr>
            <p:ph type="dt" sz="half" idx="10"/>
          </p:nvPr>
        </p:nvSpPr>
        <p:spPr>
          <a:xfrm>
            <a:off x="457200" y="5296959"/>
            <a:ext cx="2133600" cy="304271"/>
          </a:xfrm>
          <a:prstGeom prst="rect">
            <a:avLst/>
          </a:prstGeom>
        </p:spPr>
        <p:txBody>
          <a:bodyPr/>
          <a:lstStyle/>
          <a:p>
            <a:fld id="{10F36B48-2843-5A42-8E32-153935BA6A06}" type="datetimeFigureOut">
              <a:rPr lang="en-US" smtClean="0"/>
              <a:pPr/>
              <a:t>2/7/2023</a:t>
            </a:fld>
            <a:endParaRPr lang="en-US"/>
          </a:p>
        </p:txBody>
      </p:sp>
      <p:sp>
        <p:nvSpPr>
          <p:cNvPr id="8" name="Footer Placeholder 7"/>
          <p:cNvSpPr>
            <a:spLocks noGrp="1"/>
          </p:cNvSpPr>
          <p:nvPr>
            <p:ph type="ftr" sz="quarter" idx="11"/>
          </p:nvPr>
        </p:nvSpPr>
        <p:spPr>
          <a:xfrm>
            <a:off x="3124200" y="5296959"/>
            <a:ext cx="2895600" cy="304271"/>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5296959"/>
            <a:ext cx="2133600" cy="304271"/>
          </a:xfrm>
          <a:prstGeom prst="rect">
            <a:avLst/>
          </a:prstGeom>
        </p:spPr>
        <p:txBody>
          <a:bodyPr/>
          <a:lstStyle/>
          <a:p>
            <a:fld id="{939F6599-3FD7-EB49-8B49-FC172F882B3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5"/>
            <a:ext cx="8229600" cy="952500"/>
          </a:xfrm>
          <a:prstGeom prst="rect">
            <a:avLst/>
          </a:prstGeom>
        </p:spPr>
        <p:txBody>
          <a:bodyPr/>
          <a:lstStyle/>
          <a:p>
            <a:r>
              <a:rPr lang="zh-CN" altLang="en-US"/>
              <a:t>单击此处编辑母版标题样式</a:t>
            </a:r>
            <a:endParaRPr lang="en-US"/>
          </a:p>
        </p:txBody>
      </p:sp>
      <p:sp>
        <p:nvSpPr>
          <p:cNvPr id="3" name="Date Placeholder 2"/>
          <p:cNvSpPr>
            <a:spLocks noGrp="1"/>
          </p:cNvSpPr>
          <p:nvPr>
            <p:ph type="dt" sz="half" idx="10"/>
          </p:nvPr>
        </p:nvSpPr>
        <p:spPr>
          <a:xfrm>
            <a:off x="457200" y="5296959"/>
            <a:ext cx="2133600" cy="304271"/>
          </a:xfrm>
          <a:prstGeom prst="rect">
            <a:avLst/>
          </a:prstGeom>
        </p:spPr>
        <p:txBody>
          <a:bodyPr/>
          <a:lstStyle/>
          <a:p>
            <a:fld id="{10F36B48-2843-5A42-8E32-153935BA6A06}" type="datetimeFigureOut">
              <a:rPr lang="en-US" smtClean="0"/>
              <a:pPr/>
              <a:t>2/7/2023</a:t>
            </a:fld>
            <a:endParaRPr lang="en-US"/>
          </a:p>
        </p:txBody>
      </p:sp>
      <p:sp>
        <p:nvSpPr>
          <p:cNvPr id="4" name="Footer Placeholder 3"/>
          <p:cNvSpPr>
            <a:spLocks noGrp="1"/>
          </p:cNvSpPr>
          <p:nvPr>
            <p:ph type="ftr" sz="quarter" idx="11"/>
          </p:nvPr>
        </p:nvSpPr>
        <p:spPr>
          <a:xfrm>
            <a:off x="3124200" y="5296959"/>
            <a:ext cx="2895600" cy="304271"/>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5296959"/>
            <a:ext cx="2133600" cy="304271"/>
          </a:xfrm>
          <a:prstGeom prst="rect">
            <a:avLst/>
          </a:prstGeom>
        </p:spPr>
        <p:txBody>
          <a:bodyPr/>
          <a:lstStyle/>
          <a:p>
            <a:fld id="{939F6599-3FD7-EB49-8B49-FC172F882B3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5296959"/>
            <a:ext cx="2133600" cy="304271"/>
          </a:xfrm>
          <a:prstGeom prst="rect">
            <a:avLst/>
          </a:prstGeom>
        </p:spPr>
        <p:txBody>
          <a:bodyPr/>
          <a:lstStyle/>
          <a:p>
            <a:fld id="{10F36B48-2843-5A42-8E32-153935BA6A06}" type="datetimeFigureOut">
              <a:rPr lang="en-US" smtClean="0"/>
              <a:pPr/>
              <a:t>2/7/2023</a:t>
            </a:fld>
            <a:endParaRPr lang="en-US"/>
          </a:p>
        </p:txBody>
      </p:sp>
      <p:sp>
        <p:nvSpPr>
          <p:cNvPr id="3" name="Footer Placeholder 2"/>
          <p:cNvSpPr>
            <a:spLocks noGrp="1"/>
          </p:cNvSpPr>
          <p:nvPr>
            <p:ph type="ftr" sz="quarter" idx="11"/>
          </p:nvPr>
        </p:nvSpPr>
        <p:spPr>
          <a:xfrm>
            <a:off x="3124200" y="5296959"/>
            <a:ext cx="2895600" cy="304271"/>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5296959"/>
            <a:ext cx="2133600" cy="304271"/>
          </a:xfrm>
          <a:prstGeom prst="rect">
            <a:avLst/>
          </a:prstGeom>
        </p:spPr>
        <p:txBody>
          <a:bodyPr/>
          <a:lstStyle/>
          <a:p>
            <a:fld id="{939F6599-3FD7-EB49-8B49-FC172F882B3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457201" y="227542"/>
            <a:ext cx="3008313" cy="968375"/>
          </a:xfrm>
          <a:prstGeom prst="rect">
            <a:avLst/>
          </a:prstGeom>
        </p:spPr>
        <p:txBody>
          <a:bodyPr anchor="b"/>
          <a:lstStyle>
            <a:lvl1pPr algn="l">
              <a:defRPr sz="2000" b="1"/>
            </a:lvl1pPr>
          </a:lstStyle>
          <a:p>
            <a:r>
              <a:rPr lang="zh-CN" altLang="en-US"/>
              <a:t>单击此处编辑母版标题样式</a:t>
            </a:r>
            <a:endParaRPr lang="en-US"/>
          </a:p>
        </p:txBody>
      </p:sp>
      <p:sp>
        <p:nvSpPr>
          <p:cNvPr id="3" name="Content Placeholder 2"/>
          <p:cNvSpPr>
            <a:spLocks noGrp="1"/>
          </p:cNvSpPr>
          <p:nvPr>
            <p:ph idx="1"/>
          </p:nvPr>
        </p:nvSpPr>
        <p:spPr>
          <a:xfrm>
            <a:off x="3575050" y="227542"/>
            <a:ext cx="5111750" cy="4877594"/>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Text Placeholder 3"/>
          <p:cNvSpPr>
            <a:spLocks noGrp="1"/>
          </p:cNvSpPr>
          <p:nvPr>
            <p:ph type="body" sz="half" idx="2"/>
          </p:nvPr>
        </p:nvSpPr>
        <p:spPr>
          <a:xfrm>
            <a:off x="457201" y="1195917"/>
            <a:ext cx="3008313" cy="3909219"/>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编辑母版文本样式</a:t>
            </a:r>
          </a:p>
        </p:txBody>
      </p:sp>
      <p:sp>
        <p:nvSpPr>
          <p:cNvPr id="5" name="Date Placeholder 4"/>
          <p:cNvSpPr>
            <a:spLocks noGrp="1"/>
          </p:cNvSpPr>
          <p:nvPr>
            <p:ph type="dt" sz="half" idx="10"/>
          </p:nvPr>
        </p:nvSpPr>
        <p:spPr>
          <a:xfrm>
            <a:off x="457200" y="5296959"/>
            <a:ext cx="2133600" cy="304271"/>
          </a:xfrm>
          <a:prstGeom prst="rect">
            <a:avLst/>
          </a:prstGeom>
        </p:spPr>
        <p:txBody>
          <a:bodyPr/>
          <a:lstStyle/>
          <a:p>
            <a:fld id="{10F36B48-2843-5A42-8E32-153935BA6A06}" type="datetimeFigureOut">
              <a:rPr lang="en-US" smtClean="0"/>
              <a:pPr/>
              <a:t>2/7/2023</a:t>
            </a:fld>
            <a:endParaRPr lang="en-US"/>
          </a:p>
        </p:txBody>
      </p:sp>
      <p:sp>
        <p:nvSpPr>
          <p:cNvPr id="6" name="Footer Placeholder 5"/>
          <p:cNvSpPr>
            <a:spLocks noGrp="1"/>
          </p:cNvSpPr>
          <p:nvPr>
            <p:ph type="ftr" sz="quarter" idx="11"/>
          </p:nvPr>
        </p:nvSpPr>
        <p:spPr>
          <a:xfrm>
            <a:off x="3124200" y="5296959"/>
            <a:ext cx="2895600" cy="304271"/>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5296959"/>
            <a:ext cx="2133600" cy="304271"/>
          </a:xfrm>
          <a:prstGeom prst="rect">
            <a:avLst/>
          </a:prstGeom>
        </p:spPr>
        <p:txBody>
          <a:bodyPr/>
          <a:lstStyle/>
          <a:p>
            <a:fld id="{939F6599-3FD7-EB49-8B49-FC172F882B3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1792288" y="4000500"/>
            <a:ext cx="5486400" cy="472282"/>
          </a:xfrm>
          <a:prstGeom prst="rect">
            <a:avLst/>
          </a:prstGeom>
        </p:spPr>
        <p:txBody>
          <a:bodyPr anchor="b"/>
          <a:lstStyle>
            <a:lvl1pPr algn="l">
              <a:defRPr sz="2000" b="1"/>
            </a:lvl1pPr>
          </a:lstStyle>
          <a:p>
            <a:r>
              <a:rPr lang="zh-CN" altLang="en-US"/>
              <a:t>单击此处编辑母版标题样式</a:t>
            </a:r>
            <a:endParaRPr lang="en-US"/>
          </a:p>
        </p:txBody>
      </p:sp>
      <p:sp>
        <p:nvSpPr>
          <p:cNvPr id="3" name="Picture Placeholder 2"/>
          <p:cNvSpPr>
            <a:spLocks noGrp="1"/>
          </p:cNvSpPr>
          <p:nvPr>
            <p:ph type="pic" idx="1"/>
          </p:nvPr>
        </p:nvSpPr>
        <p:spPr>
          <a:xfrm>
            <a:off x="1792288" y="510646"/>
            <a:ext cx="5486400" cy="34290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a:p>
        </p:txBody>
      </p:sp>
      <p:sp>
        <p:nvSpPr>
          <p:cNvPr id="4" name="Text Placeholder 3"/>
          <p:cNvSpPr>
            <a:spLocks noGrp="1"/>
          </p:cNvSpPr>
          <p:nvPr>
            <p:ph type="body" sz="half" idx="2"/>
          </p:nvPr>
        </p:nvSpPr>
        <p:spPr>
          <a:xfrm>
            <a:off x="1792288" y="4472782"/>
            <a:ext cx="5486400" cy="670718"/>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编辑母版文本样式</a:t>
            </a:r>
          </a:p>
        </p:txBody>
      </p:sp>
      <p:sp>
        <p:nvSpPr>
          <p:cNvPr id="5" name="Date Placeholder 4"/>
          <p:cNvSpPr>
            <a:spLocks noGrp="1"/>
          </p:cNvSpPr>
          <p:nvPr>
            <p:ph type="dt" sz="half" idx="10"/>
          </p:nvPr>
        </p:nvSpPr>
        <p:spPr>
          <a:xfrm>
            <a:off x="457200" y="5296959"/>
            <a:ext cx="2133600" cy="304271"/>
          </a:xfrm>
          <a:prstGeom prst="rect">
            <a:avLst/>
          </a:prstGeom>
        </p:spPr>
        <p:txBody>
          <a:bodyPr/>
          <a:lstStyle/>
          <a:p>
            <a:fld id="{10F36B48-2843-5A42-8E32-153935BA6A06}" type="datetimeFigureOut">
              <a:rPr lang="en-US" smtClean="0"/>
              <a:pPr/>
              <a:t>2/7/2023</a:t>
            </a:fld>
            <a:endParaRPr lang="en-US"/>
          </a:p>
        </p:txBody>
      </p:sp>
      <p:sp>
        <p:nvSpPr>
          <p:cNvPr id="6" name="Footer Placeholder 5"/>
          <p:cNvSpPr>
            <a:spLocks noGrp="1"/>
          </p:cNvSpPr>
          <p:nvPr>
            <p:ph type="ftr" sz="quarter" idx="11"/>
          </p:nvPr>
        </p:nvSpPr>
        <p:spPr>
          <a:xfrm>
            <a:off x="3124200" y="5296959"/>
            <a:ext cx="2895600" cy="304271"/>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5296959"/>
            <a:ext cx="2133600" cy="304271"/>
          </a:xfrm>
          <a:prstGeom prst="rect">
            <a:avLst/>
          </a:prstGeom>
        </p:spPr>
        <p:txBody>
          <a:bodyPr/>
          <a:lstStyle/>
          <a:p>
            <a:fld id="{939F6599-3FD7-EB49-8B49-FC172F882B3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5"/>
            <a:ext cx="8229600" cy="952500"/>
          </a:xfrm>
          <a:prstGeom prst="rect">
            <a:avLst/>
          </a:prstGeom>
        </p:spPr>
        <p:txBody>
          <a:bodyPr/>
          <a:lstStyle/>
          <a:p>
            <a:r>
              <a:rPr lang="zh-CN" altLang="en-US"/>
              <a:t>单击此处编辑母版标题样式</a:t>
            </a:r>
            <a:endParaRPr lang="en-US"/>
          </a:p>
        </p:txBody>
      </p:sp>
      <p:sp>
        <p:nvSpPr>
          <p:cNvPr id="3" name="Vertical Text Placeholder 2"/>
          <p:cNvSpPr>
            <a:spLocks noGrp="1"/>
          </p:cNvSpPr>
          <p:nvPr>
            <p:ph type="body" orient="vert" idx="1"/>
          </p:nvPr>
        </p:nvSpPr>
        <p:spPr>
          <a:xfrm>
            <a:off x="457200" y="1333500"/>
            <a:ext cx="8229600" cy="3771636"/>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Date Placeholder 3"/>
          <p:cNvSpPr>
            <a:spLocks noGrp="1"/>
          </p:cNvSpPr>
          <p:nvPr>
            <p:ph type="dt" sz="half" idx="10"/>
          </p:nvPr>
        </p:nvSpPr>
        <p:spPr>
          <a:xfrm>
            <a:off x="457200" y="5296959"/>
            <a:ext cx="2133600" cy="304271"/>
          </a:xfrm>
          <a:prstGeom prst="rect">
            <a:avLst/>
          </a:prstGeom>
        </p:spPr>
        <p:txBody>
          <a:bodyPr/>
          <a:lstStyle/>
          <a:p>
            <a:fld id="{10F36B48-2843-5A42-8E32-153935BA6A06}" type="datetimeFigureOut">
              <a:rPr lang="en-US" smtClean="0"/>
              <a:pPr/>
              <a:t>2/7/2023</a:t>
            </a:fld>
            <a:endParaRPr lang="en-US"/>
          </a:p>
        </p:txBody>
      </p:sp>
      <p:sp>
        <p:nvSpPr>
          <p:cNvPr id="5" name="Footer Placeholder 4"/>
          <p:cNvSpPr>
            <a:spLocks noGrp="1"/>
          </p:cNvSpPr>
          <p:nvPr>
            <p:ph type="ftr" sz="quarter" idx="11"/>
          </p:nvPr>
        </p:nvSpPr>
        <p:spPr>
          <a:xfrm>
            <a:off x="3124200" y="5296959"/>
            <a:ext cx="2895600" cy="304271"/>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5296959"/>
            <a:ext cx="2133600" cy="304271"/>
          </a:xfrm>
          <a:prstGeom prst="rect">
            <a:avLst/>
          </a:prstGeom>
        </p:spPr>
        <p:txBody>
          <a:bodyPr/>
          <a:lstStyle/>
          <a:p>
            <a:fld id="{939F6599-3FD7-EB49-8B49-FC172F882B3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28865"/>
            <a:ext cx="2057400" cy="4876271"/>
          </a:xfrm>
          <a:prstGeom prst="rect">
            <a:avLst/>
          </a:prstGeom>
        </p:spPr>
        <p:txBody>
          <a:bodyPr vert="eaVert"/>
          <a:lstStyle/>
          <a:p>
            <a:r>
              <a:rPr lang="zh-CN" altLang="en-US"/>
              <a:t>单击此处编辑母版标题样式</a:t>
            </a:r>
            <a:endParaRPr lang="en-US"/>
          </a:p>
        </p:txBody>
      </p:sp>
      <p:sp>
        <p:nvSpPr>
          <p:cNvPr id="3" name="Vertical Text Placeholder 2"/>
          <p:cNvSpPr>
            <a:spLocks noGrp="1"/>
          </p:cNvSpPr>
          <p:nvPr>
            <p:ph type="body" orient="vert" idx="1"/>
          </p:nvPr>
        </p:nvSpPr>
        <p:spPr>
          <a:xfrm>
            <a:off x="457200" y="228865"/>
            <a:ext cx="6019800" cy="4876271"/>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Date Placeholder 3"/>
          <p:cNvSpPr>
            <a:spLocks noGrp="1"/>
          </p:cNvSpPr>
          <p:nvPr>
            <p:ph type="dt" sz="half" idx="10"/>
          </p:nvPr>
        </p:nvSpPr>
        <p:spPr>
          <a:xfrm>
            <a:off x="457200" y="5296959"/>
            <a:ext cx="2133600" cy="304271"/>
          </a:xfrm>
          <a:prstGeom prst="rect">
            <a:avLst/>
          </a:prstGeom>
        </p:spPr>
        <p:txBody>
          <a:bodyPr/>
          <a:lstStyle/>
          <a:p>
            <a:fld id="{10F36B48-2843-5A42-8E32-153935BA6A06}" type="datetimeFigureOut">
              <a:rPr lang="en-US" smtClean="0"/>
              <a:pPr/>
              <a:t>2/7/2023</a:t>
            </a:fld>
            <a:endParaRPr lang="en-US"/>
          </a:p>
        </p:txBody>
      </p:sp>
      <p:sp>
        <p:nvSpPr>
          <p:cNvPr id="5" name="Footer Placeholder 4"/>
          <p:cNvSpPr>
            <a:spLocks noGrp="1"/>
          </p:cNvSpPr>
          <p:nvPr>
            <p:ph type="ftr" sz="quarter" idx="11"/>
          </p:nvPr>
        </p:nvSpPr>
        <p:spPr>
          <a:xfrm>
            <a:off x="3124200" y="5296959"/>
            <a:ext cx="2895600" cy="304271"/>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5296959"/>
            <a:ext cx="2133600" cy="304271"/>
          </a:xfrm>
          <a:prstGeom prst="rect">
            <a:avLst/>
          </a:prstGeom>
        </p:spPr>
        <p:txBody>
          <a:bodyPr/>
          <a:lstStyle/>
          <a:p>
            <a:fld id="{939F6599-3FD7-EB49-8B49-FC172F882B3F}"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Vertical Title and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457200" y="228865"/>
            <a:ext cx="6019800" cy="4876271"/>
          </a:xfrm>
          <a:prstGeom prst="rect">
            <a:avLst/>
          </a:prstGeom>
        </p:spPr>
        <p:txBody>
          <a:bodyPr vert="eaVert"/>
          <a:lstStyle/>
          <a:p>
            <a:pPr lvl="0"/>
            <a:r>
              <a:rPr lang="en-US" altLang="zh-CN" dirty="0"/>
              <a:t>Click to edit Master text styles</a:t>
            </a:r>
          </a:p>
          <a:p>
            <a:pPr lvl="1"/>
            <a:r>
              <a:rPr lang="en-US" altLang="zh-CN" dirty="0"/>
              <a:t>Second level</a:t>
            </a:r>
          </a:p>
          <a:p>
            <a:pPr lvl="2"/>
            <a:r>
              <a:rPr lang="en-US" altLang="zh-CN" dirty="0"/>
              <a:t>Third level</a:t>
            </a:r>
          </a:p>
          <a:p>
            <a:pPr lvl="3"/>
            <a:r>
              <a:rPr lang="en-US" altLang="zh-CN" dirty="0"/>
              <a:t>Fourth level</a:t>
            </a:r>
          </a:p>
          <a:p>
            <a:pPr lvl="4"/>
            <a:r>
              <a:rPr lang="en-US" altLang="zh-CN" dirty="0"/>
              <a:t>Fifth level</a:t>
            </a:r>
            <a:endParaRPr lang="en-US" dirty="0"/>
          </a:p>
        </p:txBody>
      </p:sp>
      <p:sp>
        <p:nvSpPr>
          <p:cNvPr id="4" name="Date Placeholder 3"/>
          <p:cNvSpPr>
            <a:spLocks noGrp="1"/>
          </p:cNvSpPr>
          <p:nvPr>
            <p:ph type="dt" sz="half" idx="10"/>
          </p:nvPr>
        </p:nvSpPr>
        <p:spPr>
          <a:xfrm>
            <a:off x="457200" y="5296959"/>
            <a:ext cx="2133600" cy="304271"/>
          </a:xfrm>
          <a:prstGeom prst="rect">
            <a:avLst/>
          </a:prstGeom>
        </p:spPr>
        <p:txBody>
          <a:bodyPr/>
          <a:lstStyle/>
          <a:p>
            <a:fld id="{10F36B48-2843-5A42-8E32-153935BA6A06}" type="datetimeFigureOut">
              <a:rPr lang="en-US" smtClean="0"/>
              <a:pPr/>
              <a:t>2/7/2023</a:t>
            </a:fld>
            <a:endParaRPr lang="en-US"/>
          </a:p>
        </p:txBody>
      </p:sp>
      <p:sp>
        <p:nvSpPr>
          <p:cNvPr id="5" name="Footer Placeholder 4"/>
          <p:cNvSpPr>
            <a:spLocks noGrp="1"/>
          </p:cNvSpPr>
          <p:nvPr>
            <p:ph type="ftr" sz="quarter" idx="11"/>
          </p:nvPr>
        </p:nvSpPr>
        <p:spPr>
          <a:xfrm>
            <a:off x="3124200" y="5296959"/>
            <a:ext cx="2895600" cy="304271"/>
          </a:xfrm>
          <a:prstGeom prst="rect">
            <a:avLst/>
          </a:prstGeom>
        </p:spPr>
        <p:txBody>
          <a:bodyPr/>
          <a:lstStyle/>
          <a:p>
            <a:endParaRPr lang="en-US"/>
          </a:p>
        </p:txBody>
      </p:sp>
      <p:grpSp>
        <p:nvGrpSpPr>
          <p:cNvPr id="9" name="组合 8">
            <a:extLst>
              <a:ext uri="{FF2B5EF4-FFF2-40B4-BE49-F238E27FC236}">
                <a16:creationId xmlns:a16="http://schemas.microsoft.com/office/drawing/2014/main" id="{6243D8C2-5EA5-470E-B8AB-08591CFE52F0}"/>
              </a:ext>
            </a:extLst>
          </p:cNvPr>
          <p:cNvGrpSpPr/>
          <p:nvPr userDrawn="1"/>
        </p:nvGrpSpPr>
        <p:grpSpPr>
          <a:xfrm>
            <a:off x="0" y="0"/>
            <a:ext cx="7620000" cy="5715000"/>
            <a:chOff x="0" y="0"/>
            <a:chExt cx="7620000" cy="5715000"/>
          </a:xfrm>
        </p:grpSpPr>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7620000" cy="5715000"/>
            </a:xfrm>
            <a:prstGeom prst="rect">
              <a:avLst/>
            </a:prstGeom>
          </p:spPr>
        </p:pic>
        <p:sp>
          <p:nvSpPr>
            <p:cNvPr id="8" name="矩形 7">
              <a:extLst>
                <a:ext uri="{FF2B5EF4-FFF2-40B4-BE49-F238E27FC236}">
                  <a16:creationId xmlns:a16="http://schemas.microsoft.com/office/drawing/2014/main" id="{A3120D05-7D12-4834-8E58-FC1CAC424FB8}"/>
                </a:ext>
              </a:extLst>
            </p:cNvPr>
            <p:cNvSpPr/>
            <p:nvPr userDrawn="1"/>
          </p:nvSpPr>
          <p:spPr>
            <a:xfrm>
              <a:off x="132735" y="5014452"/>
              <a:ext cx="1703439" cy="471683"/>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grpSp>
      <p:pic>
        <p:nvPicPr>
          <p:cNvPr id="10" name="Picture 2" descr="http://www.sptcc.com/img/logo.png">
            <a:extLst>
              <a:ext uri="{FF2B5EF4-FFF2-40B4-BE49-F238E27FC236}">
                <a16:creationId xmlns:a16="http://schemas.microsoft.com/office/drawing/2014/main" id="{9252AE30-E4AB-42C6-BE2D-AF60D48A808D}"/>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033828" y="4710739"/>
            <a:ext cx="2806769" cy="4643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1497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srcRect/>
          <a:stretch>
            <a:fillRect/>
          </a:stretch>
        </a:blipFill>
        <a:effectLst/>
      </p:bgPr>
    </p:bg>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0" y="1"/>
            <a:ext cx="9144000" cy="5714999"/>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12.xml"/><Relationship Id="rId4" Type="http://schemas.openxmlformats.org/officeDocument/2006/relationships/chart" Target="../charts/chart1.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1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715000"/>
          </a:xfrm>
          <a:prstGeom prst="rect">
            <a:avLst/>
          </a:prstGeom>
        </p:spPr>
      </p:pic>
      <p:sp>
        <p:nvSpPr>
          <p:cNvPr id="8" name="TextBox 7"/>
          <p:cNvSpPr txBox="1"/>
          <p:nvPr/>
        </p:nvSpPr>
        <p:spPr>
          <a:xfrm>
            <a:off x="2641973" y="4071052"/>
            <a:ext cx="3701344" cy="400110"/>
          </a:xfrm>
          <a:prstGeom prst="rect">
            <a:avLst/>
          </a:prstGeom>
          <a:noFill/>
        </p:spPr>
        <p:txBody>
          <a:bodyPr wrap="square" rtlCol="0">
            <a:spAutoFit/>
          </a:bodyPr>
          <a:lstStyle/>
          <a:p>
            <a:pPr algn="ct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cs typeface="+mn-ea"/>
              </a:rPr>
              <a:t>2022</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mn-ea"/>
              </a:rPr>
              <a:t>年</a:t>
            </a: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cs typeface="+mn-ea"/>
              </a:rPr>
              <a:t>2</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mn-ea"/>
              </a:rPr>
              <a:t>月</a:t>
            </a:r>
            <a:endParaRPr lang="en-US" sz="2000" dirty="0">
              <a:solidFill>
                <a:schemeClr val="tx1">
                  <a:lumMod val="75000"/>
                  <a:lumOff val="25000"/>
                </a:schemeClr>
              </a:solidFill>
              <a:latin typeface="微软雅黑" panose="020B0503020204020204" pitchFamily="34" charset="-122"/>
              <a:ea typeface="微软雅黑" panose="020B0503020204020204" pitchFamily="34" charset="-122"/>
              <a:cs typeface="+mn-ea"/>
            </a:endParaRPr>
          </a:p>
        </p:txBody>
      </p:sp>
      <p:sp>
        <p:nvSpPr>
          <p:cNvPr id="5" name="TextBox 4"/>
          <p:cNvSpPr txBox="1"/>
          <p:nvPr/>
        </p:nvSpPr>
        <p:spPr>
          <a:xfrm>
            <a:off x="0" y="2383091"/>
            <a:ext cx="9144000" cy="871008"/>
          </a:xfrm>
          <a:prstGeom prst="rect">
            <a:avLst/>
          </a:prstGeom>
          <a:noFill/>
        </p:spPr>
        <p:txBody>
          <a:bodyPr wrap="square" rtlCol="0" anchor="ctr" anchorCtr="1">
            <a:spAutoFit/>
          </a:bodyPr>
          <a:lstStyle/>
          <a:p>
            <a:pPr algn="ctr">
              <a:lnSpc>
                <a:spcPts val="6700"/>
              </a:lnSpc>
            </a:pPr>
            <a:r>
              <a:rPr lang="zh-CN" altLang="en-US" sz="4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rPr>
              <a:t>久事数据服务平台开发方案</a:t>
            </a:r>
          </a:p>
        </p:txBody>
      </p:sp>
      <p:pic>
        <p:nvPicPr>
          <p:cNvPr id="6" name="Picture 2" descr="http://www.sptcc.com/img/logo.png">
            <a:extLst>
              <a:ext uri="{FF2B5EF4-FFF2-40B4-BE49-F238E27FC236}">
                <a16:creationId xmlns:a16="http://schemas.microsoft.com/office/drawing/2014/main" id="{A74E62EF-E642-456D-909F-71C78535D61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33828" y="4710739"/>
            <a:ext cx="2806769" cy="46435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262B7834-51CC-41EE-97FB-6643630AC086}"/>
              </a:ext>
            </a:extLst>
          </p:cNvPr>
          <p:cNvSpPr txBox="1"/>
          <p:nvPr/>
        </p:nvSpPr>
        <p:spPr>
          <a:xfrm>
            <a:off x="211014" y="334053"/>
            <a:ext cx="2352432"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一、背景</a:t>
            </a:r>
          </a:p>
        </p:txBody>
      </p:sp>
      <p:sp>
        <p:nvSpPr>
          <p:cNvPr id="2" name="文本框 1">
            <a:extLst>
              <a:ext uri="{FF2B5EF4-FFF2-40B4-BE49-F238E27FC236}">
                <a16:creationId xmlns:a16="http://schemas.microsoft.com/office/drawing/2014/main" id="{95A8390C-B2A8-816D-2507-18DE5235EE79}"/>
              </a:ext>
            </a:extLst>
          </p:cNvPr>
          <p:cNvSpPr txBox="1"/>
          <p:nvPr/>
        </p:nvSpPr>
        <p:spPr>
          <a:xfrm>
            <a:off x="109414" y="1123978"/>
            <a:ext cx="4665786" cy="4111510"/>
          </a:xfrm>
          <a:prstGeom prst="rect">
            <a:avLst/>
          </a:prstGeom>
          <a:noFill/>
        </p:spPr>
        <p:txBody>
          <a:bodyPr wrap="square">
            <a:spAutoFit/>
          </a:bodyPr>
          <a:lstStyle/>
          <a:p>
            <a:pPr marL="342900" indent="-342900">
              <a:lnSpc>
                <a:spcPct val="150000"/>
              </a:lnSpc>
              <a:buFont typeface="Arial" panose="020B0604020202020204" pitchFamily="34" charset="0"/>
              <a:buChar char="•"/>
            </a:pPr>
            <a:r>
              <a:rPr lang="zh-CN" altLang="en-US" sz="1600" dirty="0">
                <a:latin typeface="微软雅黑" panose="020B0503020204020204" pitchFamily="34" charset="-122"/>
                <a:ea typeface="微软雅黑" panose="020B0503020204020204" pitchFamily="34" charset="-122"/>
              </a:rPr>
              <a:t>久事集团通过</a:t>
            </a:r>
            <a:r>
              <a:rPr lang="zh-CN" altLang="en-US" sz="1600" b="1" dirty="0">
                <a:latin typeface="微软雅黑" panose="020B0503020204020204" pitchFamily="34" charset="-122"/>
                <a:ea typeface="微软雅黑" panose="020B0503020204020204" pitchFamily="34" charset="-122"/>
              </a:rPr>
              <a:t>大数据平台</a:t>
            </a:r>
            <a:r>
              <a:rPr lang="zh-CN" altLang="en-US" sz="1600" dirty="0">
                <a:latin typeface="微软雅黑" panose="020B0503020204020204" pitchFamily="34" charset="-122"/>
                <a:ea typeface="微软雅黑" panose="020B0503020204020204" pitchFamily="34" charset="-122"/>
              </a:rPr>
              <a:t>对下属各公司的数据进行统一整合和归集，但是目前大数据平台使用频次比较低，没能很好地挖掘数据价值。</a:t>
            </a:r>
            <a:endParaRPr lang="en-US" altLang="zh-CN" sz="1600" dirty="0">
              <a:latin typeface="微软雅黑" panose="020B0503020204020204" pitchFamily="34" charset="-122"/>
              <a:ea typeface="微软雅黑" panose="020B0503020204020204" pitchFamily="34" charset="-122"/>
            </a:endParaRPr>
          </a:p>
          <a:p>
            <a:pPr marL="342900" indent="-342900">
              <a:lnSpc>
                <a:spcPct val="150000"/>
              </a:lnSpc>
              <a:buFont typeface="Arial" panose="020B0604020202020204" pitchFamily="34" charset="0"/>
              <a:buChar char="•"/>
            </a:pPr>
            <a:r>
              <a:rPr lang="en-US" altLang="zh-CN" sz="1600" dirty="0">
                <a:highlight>
                  <a:srgbClr val="FFFF00"/>
                </a:highlight>
                <a:latin typeface="微软雅黑" panose="020B0503020204020204" pitchFamily="34" charset="-122"/>
                <a:ea typeface="微软雅黑" panose="020B0503020204020204" pitchFamily="34" charset="-122"/>
              </a:rPr>
              <a:t>#</a:t>
            </a:r>
            <a:r>
              <a:rPr lang="zh-CN" altLang="en-US" sz="1600" dirty="0">
                <a:highlight>
                  <a:srgbClr val="FFFF00"/>
                </a:highlight>
                <a:latin typeface="微软雅黑" panose="020B0503020204020204" pitchFamily="34" charset="-122"/>
                <a:ea typeface="微软雅黑" panose="020B0503020204020204" pitchFamily="34" charset="-122"/>
              </a:rPr>
              <a:t>没有服务载体，有数据服务的需求</a:t>
            </a:r>
            <a:endParaRPr lang="en-US" altLang="zh-CN" sz="1600" dirty="0">
              <a:highlight>
                <a:srgbClr val="FFFF00"/>
              </a:highlight>
              <a:latin typeface="微软雅黑" panose="020B0503020204020204" pitchFamily="34" charset="-122"/>
              <a:ea typeface="微软雅黑" panose="020B0503020204020204" pitchFamily="34" charset="-122"/>
            </a:endParaRPr>
          </a:p>
          <a:p>
            <a:pPr marL="342900" indent="-342900">
              <a:lnSpc>
                <a:spcPct val="150000"/>
              </a:lnSpc>
              <a:buFont typeface="Arial" panose="020B0604020202020204" pitchFamily="34" charset="0"/>
              <a:buChar char="•"/>
            </a:pPr>
            <a:r>
              <a:rPr lang="zh-CN" altLang="en-US" sz="1600" dirty="0">
                <a:latin typeface="微软雅黑" panose="020B0503020204020204" pitchFamily="34" charset="-122"/>
                <a:ea typeface="微软雅黑" panose="020B0503020204020204" pitchFamily="34" charset="-122"/>
              </a:rPr>
              <a:t>去年在集团牵头下，交通卡公司和久事公交联合通过“久事客流宝”数据产品的研发过程对大数据平台上的卡交易数据和公交运营数据进行了融合利用。</a:t>
            </a:r>
            <a:endParaRPr lang="en-US" altLang="zh-CN" sz="1600" dirty="0">
              <a:latin typeface="微软雅黑" panose="020B0503020204020204" pitchFamily="34" charset="-122"/>
              <a:ea typeface="微软雅黑" panose="020B0503020204020204" pitchFamily="34" charset="-122"/>
            </a:endParaRPr>
          </a:p>
          <a:p>
            <a:pPr marL="342900" indent="-342900">
              <a:lnSpc>
                <a:spcPct val="150000"/>
              </a:lnSpc>
              <a:buFont typeface="Arial" panose="020B0604020202020204" pitchFamily="34" charset="0"/>
              <a:buChar char="•"/>
            </a:pPr>
            <a:r>
              <a:rPr lang="zh-CN" altLang="en-US" sz="1600" dirty="0">
                <a:latin typeface="微软雅黑" panose="020B0503020204020204" pitchFamily="34" charset="-122"/>
                <a:ea typeface="微软雅黑" panose="020B0503020204020204" pitchFamily="34" charset="-122"/>
              </a:rPr>
              <a:t>今年考虑在此基础上更进一步，构建久事数据服务平台，对集团</a:t>
            </a:r>
            <a:r>
              <a:rPr lang="zh-CN" altLang="en-US" sz="1600" b="1" dirty="0">
                <a:latin typeface="微软雅黑" panose="020B0503020204020204" pitchFamily="34" charset="-122"/>
                <a:ea typeface="微软雅黑" panose="020B0503020204020204" pitchFamily="34" charset="-122"/>
              </a:rPr>
              <a:t>数据资源</a:t>
            </a:r>
            <a:r>
              <a:rPr lang="zh-CN" altLang="en-US" sz="1600" dirty="0">
                <a:latin typeface="微软雅黑" panose="020B0503020204020204" pitchFamily="34" charset="-122"/>
                <a:ea typeface="微软雅黑" panose="020B0503020204020204" pitchFamily="34" charset="-122"/>
              </a:rPr>
              <a:t>进行盘点，同时集成已有的</a:t>
            </a:r>
            <a:r>
              <a:rPr lang="zh-CN" altLang="en-US" sz="1600" b="1" dirty="0">
                <a:latin typeface="微软雅黑" panose="020B0503020204020204" pitchFamily="34" charset="-122"/>
                <a:ea typeface="微软雅黑" panose="020B0503020204020204" pitchFamily="34" charset="-122"/>
              </a:rPr>
              <a:t>数据产品</a:t>
            </a:r>
            <a:r>
              <a:rPr lang="zh-CN" altLang="en-US" sz="1600" dirty="0">
                <a:latin typeface="微软雅黑" panose="020B0503020204020204" pitchFamily="34" charset="-122"/>
                <a:ea typeface="微软雅黑" panose="020B0503020204020204" pitchFamily="34" charset="-122"/>
              </a:rPr>
              <a:t>，沉淀集团</a:t>
            </a:r>
            <a:r>
              <a:rPr lang="zh-CN" altLang="en-US" sz="1600" b="1" dirty="0">
                <a:latin typeface="微软雅黑" panose="020B0503020204020204" pitchFamily="34" charset="-122"/>
                <a:ea typeface="微软雅黑" panose="020B0503020204020204" pitchFamily="34" charset="-122"/>
              </a:rPr>
              <a:t>数据资产</a:t>
            </a:r>
            <a:r>
              <a:rPr lang="zh-CN" altLang="en-US" sz="1600" dirty="0">
                <a:latin typeface="微软雅黑" panose="020B0503020204020204" pitchFamily="34" charset="-122"/>
                <a:ea typeface="微软雅黑" panose="020B0503020204020204" pitchFamily="34" charset="-122"/>
              </a:rPr>
              <a:t>。</a:t>
            </a:r>
          </a:p>
        </p:txBody>
      </p:sp>
      <p:pic>
        <p:nvPicPr>
          <p:cNvPr id="28" name="图片 27">
            <a:extLst>
              <a:ext uri="{FF2B5EF4-FFF2-40B4-BE49-F238E27FC236}">
                <a16:creationId xmlns:a16="http://schemas.microsoft.com/office/drawing/2014/main" id="{8D066268-AF9C-B848-C8C4-28DFD363971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25222"/>
          <a:stretch/>
        </p:blipFill>
        <p:spPr>
          <a:xfrm>
            <a:off x="4775200" y="2085684"/>
            <a:ext cx="3860641" cy="2188097"/>
          </a:xfrm>
          <a:prstGeom prst="rect">
            <a:avLst/>
          </a:prstGeom>
        </p:spPr>
      </p:pic>
    </p:spTree>
    <p:extLst>
      <p:ext uri="{BB962C8B-B14F-4D97-AF65-F5344CB8AC3E}">
        <p14:creationId xmlns:p14="http://schemas.microsoft.com/office/powerpoint/2010/main" val="14530387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A2F35FDB-D7A8-4C30-A16B-F6381621BDBD}"/>
              </a:ext>
            </a:extLst>
          </p:cNvPr>
          <p:cNvSpPr txBox="1"/>
          <p:nvPr/>
        </p:nvSpPr>
        <p:spPr>
          <a:xfrm>
            <a:off x="211014" y="334053"/>
            <a:ext cx="3345176"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二、建设目标</a:t>
            </a:r>
          </a:p>
        </p:txBody>
      </p:sp>
      <p:sp>
        <p:nvSpPr>
          <p:cNvPr id="6" name="文本框 5">
            <a:extLst>
              <a:ext uri="{FF2B5EF4-FFF2-40B4-BE49-F238E27FC236}">
                <a16:creationId xmlns:a16="http://schemas.microsoft.com/office/drawing/2014/main" id="{794CA84B-7226-7FFA-8F49-617E6A473199}"/>
              </a:ext>
            </a:extLst>
          </p:cNvPr>
          <p:cNvSpPr txBox="1"/>
          <p:nvPr/>
        </p:nvSpPr>
        <p:spPr>
          <a:xfrm>
            <a:off x="343272" y="1267499"/>
            <a:ext cx="4608512" cy="1477328"/>
          </a:xfrm>
          <a:prstGeom prst="rect">
            <a:avLst/>
          </a:prstGeom>
          <a:noFill/>
        </p:spPr>
        <p:txBody>
          <a:bodyPr wrap="square" rtlCol="0">
            <a:spAutoFit/>
          </a:bodyPr>
          <a:lstStyle/>
          <a:p>
            <a:r>
              <a:rPr lang="zh-CN" altLang="en-US" dirty="0"/>
              <a:t>总体目标：打造久事数据服务平台</a:t>
            </a:r>
            <a:endParaRPr lang="en-US" altLang="zh-CN" dirty="0"/>
          </a:p>
          <a:p>
            <a:r>
              <a:rPr lang="zh-CN" altLang="en-US" dirty="0"/>
              <a:t>交通</a:t>
            </a:r>
            <a:r>
              <a:rPr lang="en-US" altLang="zh-CN" dirty="0"/>
              <a:t>-》</a:t>
            </a:r>
            <a:r>
              <a:rPr lang="zh-CN" altLang="en-US" dirty="0"/>
              <a:t>体育</a:t>
            </a:r>
            <a:r>
              <a:rPr lang="en-US" altLang="zh-CN" dirty="0"/>
              <a:t>-》</a:t>
            </a:r>
            <a:r>
              <a:rPr lang="zh-CN" altLang="en-US" dirty="0"/>
              <a:t>久事整体布局</a:t>
            </a:r>
            <a:endParaRPr lang="en-US" altLang="zh-CN" dirty="0"/>
          </a:p>
          <a:p>
            <a:r>
              <a:rPr lang="zh-CN" altLang="en-US" dirty="0"/>
              <a:t>数字化转型</a:t>
            </a:r>
            <a:endParaRPr lang="en-US" altLang="zh-CN" dirty="0"/>
          </a:p>
          <a:p>
            <a:endParaRPr lang="en-US" altLang="zh-CN" dirty="0"/>
          </a:p>
          <a:p>
            <a:r>
              <a:rPr lang="zh-CN" altLang="en-US" dirty="0"/>
              <a:t>现阶段覆盖了</a:t>
            </a:r>
            <a:r>
              <a:rPr lang="en-US" altLang="zh-CN" dirty="0"/>
              <a:t>……</a:t>
            </a:r>
            <a:r>
              <a:rPr lang="zh-CN" altLang="en-US" dirty="0"/>
              <a:t>功能</a:t>
            </a:r>
          </a:p>
        </p:txBody>
      </p:sp>
      <p:sp>
        <p:nvSpPr>
          <p:cNvPr id="7" name="文本框 6">
            <a:extLst>
              <a:ext uri="{FF2B5EF4-FFF2-40B4-BE49-F238E27FC236}">
                <a16:creationId xmlns:a16="http://schemas.microsoft.com/office/drawing/2014/main" id="{24264AF0-3414-A036-8E31-5E6792B61ADA}"/>
              </a:ext>
            </a:extLst>
          </p:cNvPr>
          <p:cNvSpPr txBox="1"/>
          <p:nvPr/>
        </p:nvSpPr>
        <p:spPr>
          <a:xfrm>
            <a:off x="3126500" y="1938315"/>
            <a:ext cx="5349843" cy="2536400"/>
          </a:xfrm>
          <a:prstGeom prst="rect">
            <a:avLst/>
          </a:prstGeom>
          <a:noFill/>
        </p:spPr>
        <p:txBody>
          <a:bodyPr wrap="square">
            <a:spAutoFit/>
          </a:bodyPr>
          <a:lstStyle/>
          <a:p>
            <a:pPr marL="800100" lvl="2" indent="-342900">
              <a:lnSpc>
                <a:spcPct val="150000"/>
              </a:lnSpc>
              <a:spcBef>
                <a:spcPts val="0"/>
              </a:spcBef>
              <a:buFont typeface="Arial" panose="020B0604020202020204" pitchFamily="34" charset="0"/>
              <a:buChar char="•"/>
            </a:pPr>
            <a:r>
              <a:rPr lang="zh-CN" altLang="en-US" b="1" dirty="0">
                <a:latin typeface="微软雅黑" panose="020B0503020204020204" pitchFamily="34" charset="-122"/>
                <a:ea typeface="微软雅黑" panose="020B0503020204020204" pitchFamily="34" charset="-122"/>
              </a:rPr>
              <a:t>打造久事数据服务平台，覆盖以下功能</a:t>
            </a:r>
            <a:endParaRPr lang="en-US" altLang="zh-CN" b="1" dirty="0">
              <a:latin typeface="微软雅黑" panose="020B0503020204020204" pitchFamily="34" charset="-122"/>
              <a:ea typeface="微软雅黑" panose="020B0503020204020204" pitchFamily="34" charset="-122"/>
            </a:endParaRPr>
          </a:p>
          <a:p>
            <a:pPr marL="1257300" lvl="3" indent="-342900">
              <a:lnSpc>
                <a:spcPct val="150000"/>
              </a:lnSpc>
              <a:spcBef>
                <a:spcPts val="0"/>
              </a:spcBef>
              <a:buFont typeface="Arial" panose="020B0604020202020204" pitchFamily="34" charset="0"/>
              <a:buChar char="•"/>
            </a:pPr>
            <a:r>
              <a:rPr lang="zh-CN" altLang="en-US" b="1" dirty="0">
                <a:latin typeface="微软雅黑" panose="020B0503020204020204" pitchFamily="34" charset="-122"/>
                <a:ea typeface="微软雅黑" panose="020B0503020204020204" pitchFamily="34" charset="-122"/>
              </a:rPr>
              <a:t>数据资源盘点</a:t>
            </a:r>
            <a:endParaRPr lang="en-US" altLang="zh-CN" b="1" dirty="0">
              <a:latin typeface="微软雅黑" panose="020B0503020204020204" pitchFamily="34" charset="-122"/>
              <a:ea typeface="微软雅黑" panose="020B0503020204020204" pitchFamily="34" charset="-122"/>
            </a:endParaRPr>
          </a:p>
          <a:p>
            <a:pPr marL="1257300" lvl="3" indent="-342900">
              <a:lnSpc>
                <a:spcPct val="150000"/>
              </a:lnSpc>
              <a:spcBef>
                <a:spcPts val="0"/>
              </a:spcBef>
              <a:buFont typeface="Arial" panose="020B0604020202020204" pitchFamily="34" charset="0"/>
              <a:buChar char="•"/>
            </a:pPr>
            <a:r>
              <a:rPr lang="zh-CN" altLang="en-US" b="1" dirty="0">
                <a:latin typeface="微软雅黑" panose="020B0503020204020204" pitchFamily="34" charset="-122"/>
                <a:ea typeface="微软雅黑" panose="020B0503020204020204" pitchFamily="34" charset="-122"/>
              </a:rPr>
              <a:t>数据产品盘点</a:t>
            </a:r>
            <a:endParaRPr lang="en-US" altLang="zh-CN" b="1" dirty="0">
              <a:latin typeface="微软雅黑" panose="020B0503020204020204" pitchFamily="34" charset="-122"/>
              <a:ea typeface="微软雅黑" panose="020B0503020204020204" pitchFamily="34" charset="-122"/>
            </a:endParaRPr>
          </a:p>
          <a:p>
            <a:pPr marL="1257300" lvl="3" indent="-342900">
              <a:lnSpc>
                <a:spcPct val="150000"/>
              </a:lnSpc>
              <a:spcBef>
                <a:spcPts val="0"/>
              </a:spcBef>
              <a:buFont typeface="Arial" panose="020B0604020202020204" pitchFamily="34" charset="0"/>
              <a:buChar char="•"/>
            </a:pPr>
            <a:r>
              <a:rPr lang="zh-CN" altLang="en-US" b="1" dirty="0">
                <a:latin typeface="微软雅黑" panose="020B0503020204020204" pitchFamily="34" charset="-122"/>
                <a:ea typeface="微软雅黑" panose="020B0503020204020204" pitchFamily="34" charset="-122"/>
              </a:rPr>
              <a:t>数据对外服务</a:t>
            </a:r>
            <a:endParaRPr lang="en-US" altLang="zh-CN" b="1" dirty="0">
              <a:latin typeface="微软雅黑" panose="020B0503020204020204" pitchFamily="34" charset="-122"/>
              <a:ea typeface="微软雅黑" panose="020B0503020204020204" pitchFamily="34" charset="-122"/>
            </a:endParaRPr>
          </a:p>
          <a:p>
            <a:pPr marL="1714500" lvl="4" indent="-342900">
              <a:lnSpc>
                <a:spcPct val="150000"/>
              </a:lnSpc>
              <a:spcBef>
                <a:spcPts val="0"/>
              </a:spcBef>
              <a:buFont typeface="Arial" panose="020B0604020202020204" pitchFamily="34" charset="0"/>
              <a:buChar char="•"/>
            </a:pPr>
            <a:r>
              <a:rPr lang="en-US" altLang="zh-CN" b="1" dirty="0">
                <a:latin typeface="微软雅黑" panose="020B0503020204020204" pitchFamily="34" charset="-122"/>
                <a:ea typeface="微软雅黑" panose="020B0503020204020204" pitchFamily="34" charset="-122"/>
              </a:rPr>
              <a:t>API</a:t>
            </a:r>
            <a:r>
              <a:rPr lang="zh-CN" altLang="en-US" b="1" dirty="0">
                <a:latin typeface="微软雅黑" panose="020B0503020204020204" pitchFamily="34" charset="-122"/>
                <a:ea typeface="微软雅黑" panose="020B0503020204020204" pitchFamily="34" charset="-122"/>
              </a:rPr>
              <a:t>接口</a:t>
            </a:r>
            <a:endParaRPr lang="en-US" altLang="zh-CN" b="1" dirty="0">
              <a:latin typeface="微软雅黑" panose="020B0503020204020204" pitchFamily="34" charset="-122"/>
              <a:ea typeface="微软雅黑" panose="020B0503020204020204" pitchFamily="34" charset="-122"/>
            </a:endParaRPr>
          </a:p>
          <a:p>
            <a:pPr marL="1714500" lvl="4" indent="-342900">
              <a:lnSpc>
                <a:spcPct val="150000"/>
              </a:lnSpc>
              <a:spcBef>
                <a:spcPts val="0"/>
              </a:spcBef>
              <a:buFont typeface="Arial" panose="020B0604020202020204" pitchFamily="34" charset="0"/>
              <a:buChar char="•"/>
            </a:pPr>
            <a:r>
              <a:rPr lang="zh-CN" altLang="en-US" b="1" dirty="0">
                <a:latin typeface="微软雅黑" panose="020B0503020204020204" pitchFamily="34" charset="-122"/>
                <a:ea typeface="微软雅黑" panose="020B0503020204020204" pitchFamily="34" charset="-122"/>
              </a:rPr>
              <a:t>数据工坊</a:t>
            </a:r>
            <a:endParaRPr lang="en-US" altLang="zh-CN"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957004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椭圆 80">
            <a:extLst>
              <a:ext uri="{FF2B5EF4-FFF2-40B4-BE49-F238E27FC236}">
                <a16:creationId xmlns:a16="http://schemas.microsoft.com/office/drawing/2014/main" id="{9DE8B066-5853-416B-B570-275C59B692A6}"/>
              </a:ext>
            </a:extLst>
          </p:cNvPr>
          <p:cNvSpPr/>
          <p:nvPr/>
        </p:nvSpPr>
        <p:spPr>
          <a:xfrm>
            <a:off x="1839457" y="941821"/>
            <a:ext cx="916355" cy="916355"/>
          </a:xfrm>
          <a:prstGeom prst="ellipse">
            <a:avLst/>
          </a:prstGeom>
          <a:solidFill>
            <a:srgbClr val="2378C2">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600" dirty="0">
                <a:cs typeface="+mn-ea"/>
                <a:sym typeface="+mn-lt"/>
              </a:rPr>
              <a:t>数据目录</a:t>
            </a:r>
          </a:p>
        </p:txBody>
      </p:sp>
      <p:sp>
        <p:nvSpPr>
          <p:cNvPr id="82" name="椭圆 81">
            <a:extLst>
              <a:ext uri="{FF2B5EF4-FFF2-40B4-BE49-F238E27FC236}">
                <a16:creationId xmlns:a16="http://schemas.microsoft.com/office/drawing/2014/main" id="{A1BED97C-4F2F-4BD4-854A-DB70C1E65324}"/>
              </a:ext>
            </a:extLst>
          </p:cNvPr>
          <p:cNvSpPr/>
          <p:nvPr/>
        </p:nvSpPr>
        <p:spPr>
          <a:xfrm>
            <a:off x="1839457" y="4427242"/>
            <a:ext cx="916355" cy="916355"/>
          </a:xfrm>
          <a:prstGeom prst="ellipse">
            <a:avLst/>
          </a:prstGeom>
          <a:solidFill>
            <a:srgbClr val="2378C2">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600" dirty="0">
                <a:cs typeface="+mn-ea"/>
                <a:sym typeface="+mn-lt"/>
              </a:rPr>
              <a:t>接口服务</a:t>
            </a:r>
          </a:p>
        </p:txBody>
      </p:sp>
      <p:sp>
        <p:nvSpPr>
          <p:cNvPr id="83" name="椭圆 82">
            <a:extLst>
              <a:ext uri="{FF2B5EF4-FFF2-40B4-BE49-F238E27FC236}">
                <a16:creationId xmlns:a16="http://schemas.microsoft.com/office/drawing/2014/main" id="{2EBCCD68-2600-458D-BEFF-9F02F5B16DE5}"/>
              </a:ext>
            </a:extLst>
          </p:cNvPr>
          <p:cNvSpPr/>
          <p:nvPr/>
        </p:nvSpPr>
        <p:spPr>
          <a:xfrm>
            <a:off x="3582168" y="2684532"/>
            <a:ext cx="916355" cy="916355"/>
          </a:xfrm>
          <a:prstGeom prst="ellipse">
            <a:avLst/>
          </a:prstGeom>
          <a:solidFill>
            <a:srgbClr val="2378C2">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600" dirty="0">
                <a:cs typeface="+mn-ea"/>
                <a:sym typeface="+mn-lt"/>
              </a:rPr>
              <a:t>数据质量</a:t>
            </a:r>
          </a:p>
        </p:txBody>
      </p:sp>
      <p:sp>
        <p:nvSpPr>
          <p:cNvPr id="84" name="椭圆 83">
            <a:extLst>
              <a:ext uri="{FF2B5EF4-FFF2-40B4-BE49-F238E27FC236}">
                <a16:creationId xmlns:a16="http://schemas.microsoft.com/office/drawing/2014/main" id="{2D13B8BF-272F-4F40-B300-3403B5A08950}"/>
              </a:ext>
            </a:extLst>
          </p:cNvPr>
          <p:cNvSpPr/>
          <p:nvPr/>
        </p:nvSpPr>
        <p:spPr>
          <a:xfrm>
            <a:off x="96747" y="2684532"/>
            <a:ext cx="916355" cy="916355"/>
          </a:xfrm>
          <a:prstGeom prst="ellipse">
            <a:avLst/>
          </a:prstGeom>
          <a:solidFill>
            <a:srgbClr val="2378C2">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600" dirty="0">
                <a:cs typeface="+mn-ea"/>
                <a:sym typeface="+mn-lt"/>
              </a:rPr>
              <a:t>门户服务</a:t>
            </a:r>
          </a:p>
        </p:txBody>
      </p:sp>
      <p:sp>
        <p:nvSpPr>
          <p:cNvPr id="85" name="椭圆 84">
            <a:extLst>
              <a:ext uri="{FF2B5EF4-FFF2-40B4-BE49-F238E27FC236}">
                <a16:creationId xmlns:a16="http://schemas.microsoft.com/office/drawing/2014/main" id="{4F16C9E1-EC0F-4211-9A0D-9D43AFC85AFD}"/>
              </a:ext>
            </a:extLst>
          </p:cNvPr>
          <p:cNvSpPr/>
          <p:nvPr/>
        </p:nvSpPr>
        <p:spPr>
          <a:xfrm rot="2700000">
            <a:off x="3076805" y="1452249"/>
            <a:ext cx="916355" cy="916355"/>
          </a:xfrm>
          <a:prstGeom prst="ellipse">
            <a:avLst/>
          </a:prstGeom>
          <a:solidFill>
            <a:srgbClr val="55B5E2">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600" dirty="0">
                <a:cs typeface="+mn-ea"/>
                <a:sym typeface="+mn-lt"/>
              </a:rPr>
              <a:t>元数据管理</a:t>
            </a:r>
          </a:p>
        </p:txBody>
      </p:sp>
      <p:sp>
        <p:nvSpPr>
          <p:cNvPr id="86" name="椭圆 85">
            <a:extLst>
              <a:ext uri="{FF2B5EF4-FFF2-40B4-BE49-F238E27FC236}">
                <a16:creationId xmlns:a16="http://schemas.microsoft.com/office/drawing/2014/main" id="{AB43CBF3-1969-4AAF-B555-E105453B2E96}"/>
              </a:ext>
            </a:extLst>
          </p:cNvPr>
          <p:cNvSpPr/>
          <p:nvPr/>
        </p:nvSpPr>
        <p:spPr>
          <a:xfrm rot="2700000">
            <a:off x="612240" y="3916814"/>
            <a:ext cx="916355" cy="916355"/>
          </a:xfrm>
          <a:prstGeom prst="ellipse">
            <a:avLst/>
          </a:prstGeom>
          <a:solidFill>
            <a:srgbClr val="55B5E2">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600" dirty="0">
                <a:cs typeface="+mn-ea"/>
                <a:sym typeface="+mn-lt"/>
              </a:rPr>
              <a:t>数据实验室</a:t>
            </a:r>
          </a:p>
        </p:txBody>
      </p:sp>
      <p:sp>
        <p:nvSpPr>
          <p:cNvPr id="87" name="椭圆 86">
            <a:extLst>
              <a:ext uri="{FF2B5EF4-FFF2-40B4-BE49-F238E27FC236}">
                <a16:creationId xmlns:a16="http://schemas.microsoft.com/office/drawing/2014/main" id="{5ECB58EB-AAFF-416D-A4D6-9480B2E11236}"/>
              </a:ext>
            </a:extLst>
          </p:cNvPr>
          <p:cNvSpPr/>
          <p:nvPr/>
        </p:nvSpPr>
        <p:spPr>
          <a:xfrm rot="18900000">
            <a:off x="3076805" y="3916814"/>
            <a:ext cx="916355" cy="916355"/>
          </a:xfrm>
          <a:prstGeom prst="ellipse">
            <a:avLst/>
          </a:prstGeom>
          <a:solidFill>
            <a:srgbClr val="55B5E2">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600" dirty="0">
                <a:cs typeface="+mn-ea"/>
                <a:sym typeface="+mn-lt"/>
              </a:rPr>
              <a:t>数据产品</a:t>
            </a:r>
          </a:p>
        </p:txBody>
      </p:sp>
      <p:sp>
        <p:nvSpPr>
          <p:cNvPr id="88" name="椭圆 87">
            <a:extLst>
              <a:ext uri="{FF2B5EF4-FFF2-40B4-BE49-F238E27FC236}">
                <a16:creationId xmlns:a16="http://schemas.microsoft.com/office/drawing/2014/main" id="{98FAB225-DF6B-4CA5-BB49-267E5520C891}"/>
              </a:ext>
            </a:extLst>
          </p:cNvPr>
          <p:cNvSpPr/>
          <p:nvPr/>
        </p:nvSpPr>
        <p:spPr>
          <a:xfrm rot="18900000">
            <a:off x="612240" y="1452249"/>
            <a:ext cx="916355" cy="916355"/>
          </a:xfrm>
          <a:prstGeom prst="ellipse">
            <a:avLst/>
          </a:prstGeom>
          <a:solidFill>
            <a:srgbClr val="55B5E2">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600" dirty="0">
                <a:cs typeface="+mn-ea"/>
                <a:sym typeface="+mn-lt"/>
              </a:rPr>
              <a:t>监控管理</a:t>
            </a:r>
          </a:p>
        </p:txBody>
      </p:sp>
      <p:sp>
        <p:nvSpPr>
          <p:cNvPr id="89" name="等腰三角形 88">
            <a:extLst>
              <a:ext uri="{FF2B5EF4-FFF2-40B4-BE49-F238E27FC236}">
                <a16:creationId xmlns:a16="http://schemas.microsoft.com/office/drawing/2014/main" id="{16A0A486-56E9-4C22-8D3B-09250F401AE9}"/>
              </a:ext>
            </a:extLst>
          </p:cNvPr>
          <p:cNvSpPr/>
          <p:nvPr/>
        </p:nvSpPr>
        <p:spPr>
          <a:xfrm>
            <a:off x="2194509" y="1893949"/>
            <a:ext cx="206251" cy="205739"/>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mn-ea"/>
              <a:sym typeface="+mn-lt"/>
            </a:endParaRPr>
          </a:p>
        </p:txBody>
      </p:sp>
      <p:sp>
        <p:nvSpPr>
          <p:cNvPr id="90" name="等腰三角形 89">
            <a:extLst>
              <a:ext uri="{FF2B5EF4-FFF2-40B4-BE49-F238E27FC236}">
                <a16:creationId xmlns:a16="http://schemas.microsoft.com/office/drawing/2014/main" id="{9A688C9A-1686-4AE8-A1E2-FFB50CC183BC}"/>
              </a:ext>
            </a:extLst>
          </p:cNvPr>
          <p:cNvSpPr/>
          <p:nvPr/>
        </p:nvSpPr>
        <p:spPr>
          <a:xfrm flipV="1">
            <a:off x="2194509" y="4185730"/>
            <a:ext cx="206251" cy="205739"/>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mn-ea"/>
              <a:sym typeface="+mn-lt"/>
            </a:endParaRPr>
          </a:p>
        </p:txBody>
      </p:sp>
      <p:sp>
        <p:nvSpPr>
          <p:cNvPr id="91" name="等腰三角形 90">
            <a:extLst>
              <a:ext uri="{FF2B5EF4-FFF2-40B4-BE49-F238E27FC236}">
                <a16:creationId xmlns:a16="http://schemas.microsoft.com/office/drawing/2014/main" id="{D3F30157-A3F2-48B5-9873-AE38815832DF}"/>
              </a:ext>
            </a:extLst>
          </p:cNvPr>
          <p:cNvSpPr/>
          <p:nvPr/>
        </p:nvSpPr>
        <p:spPr>
          <a:xfrm rot="5400000">
            <a:off x="3340400" y="3039840"/>
            <a:ext cx="206251" cy="205739"/>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mn-ea"/>
              <a:sym typeface="+mn-lt"/>
            </a:endParaRPr>
          </a:p>
        </p:txBody>
      </p:sp>
      <p:sp>
        <p:nvSpPr>
          <p:cNvPr id="92" name="等腰三角形 91">
            <a:extLst>
              <a:ext uri="{FF2B5EF4-FFF2-40B4-BE49-F238E27FC236}">
                <a16:creationId xmlns:a16="http://schemas.microsoft.com/office/drawing/2014/main" id="{20376471-6A90-4696-A016-8120DF3591F7}"/>
              </a:ext>
            </a:extLst>
          </p:cNvPr>
          <p:cNvSpPr/>
          <p:nvPr/>
        </p:nvSpPr>
        <p:spPr>
          <a:xfrm rot="5400000" flipV="1">
            <a:off x="1048619" y="3039840"/>
            <a:ext cx="206251" cy="205739"/>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mn-ea"/>
              <a:sym typeface="+mn-lt"/>
            </a:endParaRPr>
          </a:p>
        </p:txBody>
      </p:sp>
      <p:sp>
        <p:nvSpPr>
          <p:cNvPr id="93" name="等腰三角形 92">
            <a:extLst>
              <a:ext uri="{FF2B5EF4-FFF2-40B4-BE49-F238E27FC236}">
                <a16:creationId xmlns:a16="http://schemas.microsoft.com/office/drawing/2014/main" id="{361D7FF9-5C62-45D5-B799-ABC3ED49B1EA}"/>
              </a:ext>
            </a:extLst>
          </p:cNvPr>
          <p:cNvSpPr/>
          <p:nvPr/>
        </p:nvSpPr>
        <p:spPr>
          <a:xfrm rot="2700000">
            <a:off x="3004775" y="2229573"/>
            <a:ext cx="206251" cy="205739"/>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mn-ea"/>
              <a:sym typeface="+mn-lt"/>
            </a:endParaRPr>
          </a:p>
        </p:txBody>
      </p:sp>
      <p:sp>
        <p:nvSpPr>
          <p:cNvPr id="94" name="等腰三角形 93">
            <a:extLst>
              <a:ext uri="{FF2B5EF4-FFF2-40B4-BE49-F238E27FC236}">
                <a16:creationId xmlns:a16="http://schemas.microsoft.com/office/drawing/2014/main" id="{B5929B65-1A97-4D5C-B174-013C07312BCE}"/>
              </a:ext>
            </a:extLst>
          </p:cNvPr>
          <p:cNvSpPr/>
          <p:nvPr/>
        </p:nvSpPr>
        <p:spPr>
          <a:xfrm rot="2700000" flipV="1">
            <a:off x="1384241" y="3850106"/>
            <a:ext cx="206251" cy="205739"/>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mn-ea"/>
              <a:sym typeface="+mn-lt"/>
            </a:endParaRPr>
          </a:p>
        </p:txBody>
      </p:sp>
      <p:sp>
        <p:nvSpPr>
          <p:cNvPr id="95" name="等腰三角形 94">
            <a:extLst>
              <a:ext uri="{FF2B5EF4-FFF2-40B4-BE49-F238E27FC236}">
                <a16:creationId xmlns:a16="http://schemas.microsoft.com/office/drawing/2014/main" id="{1337D9AC-5663-4C6B-8EC7-C0E6F7A9BA64}"/>
              </a:ext>
            </a:extLst>
          </p:cNvPr>
          <p:cNvSpPr/>
          <p:nvPr/>
        </p:nvSpPr>
        <p:spPr>
          <a:xfrm rot="8100000">
            <a:off x="3004775" y="3850106"/>
            <a:ext cx="206251" cy="205739"/>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mn-ea"/>
              <a:sym typeface="+mn-lt"/>
            </a:endParaRPr>
          </a:p>
        </p:txBody>
      </p:sp>
      <p:sp>
        <p:nvSpPr>
          <p:cNvPr id="96" name="等腰三角形 95">
            <a:extLst>
              <a:ext uri="{FF2B5EF4-FFF2-40B4-BE49-F238E27FC236}">
                <a16:creationId xmlns:a16="http://schemas.microsoft.com/office/drawing/2014/main" id="{205F8EE0-10F0-4765-AA4E-EE9C0CE6B5D6}"/>
              </a:ext>
            </a:extLst>
          </p:cNvPr>
          <p:cNvSpPr/>
          <p:nvPr/>
        </p:nvSpPr>
        <p:spPr>
          <a:xfrm rot="8100000" flipV="1">
            <a:off x="1384241" y="2229573"/>
            <a:ext cx="206251" cy="205739"/>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mn-ea"/>
              <a:sym typeface="+mn-lt"/>
            </a:endParaRPr>
          </a:p>
        </p:txBody>
      </p:sp>
      <p:sp>
        <p:nvSpPr>
          <p:cNvPr id="97" name="椭圆 96">
            <a:extLst>
              <a:ext uri="{FF2B5EF4-FFF2-40B4-BE49-F238E27FC236}">
                <a16:creationId xmlns:a16="http://schemas.microsoft.com/office/drawing/2014/main" id="{1C97A1DB-4CE6-409D-8FE9-7ED9192F1CFF}"/>
              </a:ext>
            </a:extLst>
          </p:cNvPr>
          <p:cNvSpPr/>
          <p:nvPr/>
        </p:nvSpPr>
        <p:spPr>
          <a:xfrm>
            <a:off x="1306859" y="2151933"/>
            <a:ext cx="1981552" cy="1981552"/>
          </a:xfrm>
          <a:prstGeom prst="ellipse">
            <a:avLst/>
          </a:prstGeom>
          <a:solidFill>
            <a:srgbClr val="2378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latin typeface="微软雅黑" panose="020B0503020204020204" pitchFamily="34" charset="-122"/>
                <a:ea typeface="微软雅黑" panose="020B0503020204020204" pitchFamily="34" charset="-122"/>
              </a:rPr>
              <a:t>久事数据服务平台</a:t>
            </a:r>
            <a:endParaRPr lang="zh-CN" altLang="en-US" sz="2400" dirty="0">
              <a:cs typeface="+mn-ea"/>
              <a:sym typeface="+mn-lt"/>
            </a:endParaRPr>
          </a:p>
        </p:txBody>
      </p:sp>
      <p:sp>
        <p:nvSpPr>
          <p:cNvPr id="115" name="文本框 114">
            <a:extLst>
              <a:ext uri="{FF2B5EF4-FFF2-40B4-BE49-F238E27FC236}">
                <a16:creationId xmlns:a16="http://schemas.microsoft.com/office/drawing/2014/main" id="{3661006B-FFC6-4D93-B48D-E0B3A1FCD1F4}"/>
              </a:ext>
            </a:extLst>
          </p:cNvPr>
          <p:cNvSpPr txBox="1"/>
          <p:nvPr/>
        </p:nvSpPr>
        <p:spPr>
          <a:xfrm>
            <a:off x="211014" y="334053"/>
            <a:ext cx="3345176"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二、建设目标</a:t>
            </a:r>
          </a:p>
        </p:txBody>
      </p:sp>
      <p:sp>
        <p:nvSpPr>
          <p:cNvPr id="116" name="矩形: 圆角 115">
            <a:extLst>
              <a:ext uri="{FF2B5EF4-FFF2-40B4-BE49-F238E27FC236}">
                <a16:creationId xmlns:a16="http://schemas.microsoft.com/office/drawing/2014/main" id="{0B0FF1CC-C73C-4372-94A5-FA2B57A9922D}"/>
              </a:ext>
            </a:extLst>
          </p:cNvPr>
          <p:cNvSpPr/>
          <p:nvPr/>
        </p:nvSpPr>
        <p:spPr>
          <a:xfrm>
            <a:off x="5195087" y="1272382"/>
            <a:ext cx="3369959" cy="91440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zh-CN" altLang="en-US" sz="1600" dirty="0">
                <a:latin typeface="微软雅黑" panose="020B0503020204020204" pitchFamily="34" charset="-122"/>
                <a:ea typeface="微软雅黑" panose="020B0503020204020204" pitchFamily="34" charset="-122"/>
              </a:rPr>
              <a:t>对集团下属公司数据资源进行盘点，同时集成已有的数据产品，沉淀集团数据资产。</a:t>
            </a:r>
            <a:endParaRPr lang="zh-CN" altLang="en-US" sz="1600" dirty="0"/>
          </a:p>
        </p:txBody>
      </p:sp>
      <p:grpSp>
        <p:nvGrpSpPr>
          <p:cNvPr id="102" name="组合 101">
            <a:extLst>
              <a:ext uri="{FF2B5EF4-FFF2-40B4-BE49-F238E27FC236}">
                <a16:creationId xmlns:a16="http://schemas.microsoft.com/office/drawing/2014/main" id="{56BAFEAA-C49A-4CD6-8E2F-B4DBCB126F0C}"/>
              </a:ext>
            </a:extLst>
          </p:cNvPr>
          <p:cNvGrpSpPr/>
          <p:nvPr/>
        </p:nvGrpSpPr>
        <p:grpSpPr>
          <a:xfrm>
            <a:off x="4674496" y="1555983"/>
            <a:ext cx="468061" cy="459733"/>
            <a:chOff x="3683368" y="2342383"/>
            <a:chExt cx="351046" cy="351046"/>
          </a:xfrm>
        </p:grpSpPr>
        <p:sp>
          <p:nvSpPr>
            <p:cNvPr id="103" name="椭圆 102">
              <a:extLst>
                <a:ext uri="{FF2B5EF4-FFF2-40B4-BE49-F238E27FC236}">
                  <a16:creationId xmlns:a16="http://schemas.microsoft.com/office/drawing/2014/main" id="{EA42DBED-11C2-4B13-A423-735D653949EB}"/>
                </a:ext>
              </a:extLst>
            </p:cNvPr>
            <p:cNvSpPr/>
            <p:nvPr/>
          </p:nvSpPr>
          <p:spPr>
            <a:xfrm>
              <a:off x="3683368" y="2342383"/>
              <a:ext cx="351046" cy="351046"/>
            </a:xfrm>
            <a:prstGeom prst="ellipse">
              <a:avLst/>
            </a:prstGeom>
            <a:solidFill>
              <a:srgbClr val="2378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mn-ea"/>
                <a:sym typeface="+mn-lt"/>
              </a:endParaRPr>
            </a:p>
          </p:txBody>
        </p:sp>
        <p:sp>
          <p:nvSpPr>
            <p:cNvPr id="104" name="TextBox 70">
              <a:extLst>
                <a:ext uri="{FF2B5EF4-FFF2-40B4-BE49-F238E27FC236}">
                  <a16:creationId xmlns:a16="http://schemas.microsoft.com/office/drawing/2014/main" id="{5674F620-DC1C-4F14-BF84-5626255DBF6B}"/>
                </a:ext>
              </a:extLst>
            </p:cNvPr>
            <p:cNvSpPr txBox="1"/>
            <p:nvPr/>
          </p:nvSpPr>
          <p:spPr>
            <a:xfrm>
              <a:off x="3786883" y="2348629"/>
              <a:ext cx="144016" cy="338507"/>
            </a:xfrm>
            <a:prstGeom prst="rect">
              <a:avLst/>
            </a:prstGeom>
            <a:noFill/>
          </p:spPr>
          <p:txBody>
            <a:bodyPr wrap="square" lIns="0" tIns="0" rIns="0" bIns="0" rtlCol="0">
              <a:spAutoFit/>
            </a:bodyPr>
            <a:lstStyle/>
            <a:p>
              <a:pPr algn="ctr"/>
              <a:r>
                <a:rPr lang="en-US" altLang="zh-CN" sz="2935" b="1" dirty="0">
                  <a:solidFill>
                    <a:schemeClr val="bg1"/>
                  </a:solidFill>
                  <a:cs typeface="+mn-ea"/>
                  <a:sym typeface="+mn-lt"/>
                </a:rPr>
                <a:t>1</a:t>
              </a:r>
              <a:endParaRPr lang="zh-CN" altLang="en-US" sz="2935" b="1" dirty="0">
                <a:solidFill>
                  <a:schemeClr val="bg1"/>
                </a:solidFill>
                <a:cs typeface="+mn-ea"/>
                <a:sym typeface="+mn-lt"/>
              </a:endParaRPr>
            </a:p>
          </p:txBody>
        </p:sp>
      </p:grpSp>
      <p:sp>
        <p:nvSpPr>
          <p:cNvPr id="117" name="矩形: 圆角 116">
            <a:extLst>
              <a:ext uri="{FF2B5EF4-FFF2-40B4-BE49-F238E27FC236}">
                <a16:creationId xmlns:a16="http://schemas.microsoft.com/office/drawing/2014/main" id="{F9F2DCA1-FD95-454E-8B81-7337EAACD1C4}"/>
              </a:ext>
            </a:extLst>
          </p:cNvPr>
          <p:cNvSpPr/>
          <p:nvPr/>
        </p:nvSpPr>
        <p:spPr>
          <a:xfrm>
            <a:off x="5195087" y="2708593"/>
            <a:ext cx="3369959" cy="91440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CN" altLang="en-US" sz="1600" dirty="0"/>
              <a:t>通过门户网站、接口服务、数据实验室提高数据的价值挖掘和利用。</a:t>
            </a:r>
          </a:p>
        </p:txBody>
      </p:sp>
      <p:sp>
        <p:nvSpPr>
          <p:cNvPr id="118" name="矩形: 圆角 117">
            <a:extLst>
              <a:ext uri="{FF2B5EF4-FFF2-40B4-BE49-F238E27FC236}">
                <a16:creationId xmlns:a16="http://schemas.microsoft.com/office/drawing/2014/main" id="{1B07C481-E722-48E6-B68A-EA33C9B25B8E}"/>
              </a:ext>
            </a:extLst>
          </p:cNvPr>
          <p:cNvSpPr/>
          <p:nvPr/>
        </p:nvSpPr>
        <p:spPr>
          <a:xfrm>
            <a:off x="5195087" y="4086438"/>
            <a:ext cx="3369959" cy="91440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zh-CN" altLang="en-US" sz="1600" dirty="0"/>
          </a:p>
        </p:txBody>
      </p:sp>
      <p:grpSp>
        <p:nvGrpSpPr>
          <p:cNvPr id="108" name="组合 107">
            <a:extLst>
              <a:ext uri="{FF2B5EF4-FFF2-40B4-BE49-F238E27FC236}">
                <a16:creationId xmlns:a16="http://schemas.microsoft.com/office/drawing/2014/main" id="{2B6C7727-50F6-43EC-B27E-173C47D994C3}"/>
              </a:ext>
            </a:extLst>
          </p:cNvPr>
          <p:cNvGrpSpPr/>
          <p:nvPr/>
        </p:nvGrpSpPr>
        <p:grpSpPr>
          <a:xfrm>
            <a:off x="4674496" y="4309639"/>
            <a:ext cx="468061" cy="468061"/>
            <a:chOff x="3683368" y="2342383"/>
            <a:chExt cx="351046" cy="351046"/>
          </a:xfrm>
        </p:grpSpPr>
        <p:sp>
          <p:nvSpPr>
            <p:cNvPr id="109" name="椭圆 108">
              <a:extLst>
                <a:ext uri="{FF2B5EF4-FFF2-40B4-BE49-F238E27FC236}">
                  <a16:creationId xmlns:a16="http://schemas.microsoft.com/office/drawing/2014/main" id="{1B0362D1-A716-43B7-9DDB-32F663B1B42A}"/>
                </a:ext>
              </a:extLst>
            </p:cNvPr>
            <p:cNvSpPr/>
            <p:nvPr/>
          </p:nvSpPr>
          <p:spPr>
            <a:xfrm>
              <a:off x="3683368" y="2342383"/>
              <a:ext cx="351046" cy="351046"/>
            </a:xfrm>
            <a:prstGeom prst="ellipse">
              <a:avLst/>
            </a:prstGeom>
            <a:solidFill>
              <a:srgbClr val="2378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mn-ea"/>
                <a:sym typeface="+mn-lt"/>
              </a:endParaRPr>
            </a:p>
          </p:txBody>
        </p:sp>
        <p:sp>
          <p:nvSpPr>
            <p:cNvPr id="110" name="TextBox 76">
              <a:extLst>
                <a:ext uri="{FF2B5EF4-FFF2-40B4-BE49-F238E27FC236}">
                  <a16:creationId xmlns:a16="http://schemas.microsoft.com/office/drawing/2014/main" id="{336AAB00-6756-4770-9F22-9D0B8D5691F2}"/>
                </a:ext>
              </a:extLst>
            </p:cNvPr>
            <p:cNvSpPr txBox="1"/>
            <p:nvPr/>
          </p:nvSpPr>
          <p:spPr>
            <a:xfrm>
              <a:off x="3786883" y="2348629"/>
              <a:ext cx="144016" cy="338507"/>
            </a:xfrm>
            <a:prstGeom prst="rect">
              <a:avLst/>
            </a:prstGeom>
            <a:noFill/>
          </p:spPr>
          <p:txBody>
            <a:bodyPr wrap="square" lIns="0" tIns="0" rIns="0" bIns="0" rtlCol="0">
              <a:spAutoFit/>
            </a:bodyPr>
            <a:lstStyle/>
            <a:p>
              <a:pPr algn="ctr"/>
              <a:r>
                <a:rPr lang="en-US" altLang="zh-CN" sz="2935" b="1" dirty="0">
                  <a:solidFill>
                    <a:schemeClr val="bg1"/>
                  </a:solidFill>
                  <a:cs typeface="+mn-ea"/>
                  <a:sym typeface="+mn-lt"/>
                </a:rPr>
                <a:t>3</a:t>
              </a:r>
              <a:endParaRPr lang="zh-CN" altLang="en-US" sz="2935" b="1" dirty="0">
                <a:solidFill>
                  <a:schemeClr val="bg1"/>
                </a:solidFill>
                <a:cs typeface="+mn-ea"/>
                <a:sym typeface="+mn-lt"/>
              </a:endParaRPr>
            </a:p>
          </p:txBody>
        </p:sp>
      </p:grpSp>
      <p:grpSp>
        <p:nvGrpSpPr>
          <p:cNvPr id="105" name="组合 104">
            <a:extLst>
              <a:ext uri="{FF2B5EF4-FFF2-40B4-BE49-F238E27FC236}">
                <a16:creationId xmlns:a16="http://schemas.microsoft.com/office/drawing/2014/main" id="{0DFEABCA-B0F9-4BA6-A21F-FD974F8967DA}"/>
              </a:ext>
            </a:extLst>
          </p:cNvPr>
          <p:cNvGrpSpPr/>
          <p:nvPr/>
        </p:nvGrpSpPr>
        <p:grpSpPr>
          <a:xfrm>
            <a:off x="4674496" y="2931794"/>
            <a:ext cx="468061" cy="468061"/>
            <a:chOff x="3683368" y="2342383"/>
            <a:chExt cx="351046" cy="351046"/>
          </a:xfrm>
        </p:grpSpPr>
        <p:sp>
          <p:nvSpPr>
            <p:cNvPr id="106" name="椭圆 105">
              <a:extLst>
                <a:ext uri="{FF2B5EF4-FFF2-40B4-BE49-F238E27FC236}">
                  <a16:creationId xmlns:a16="http://schemas.microsoft.com/office/drawing/2014/main" id="{E5B7055F-0841-41B0-8726-D21B5DD4AEE8}"/>
                </a:ext>
              </a:extLst>
            </p:cNvPr>
            <p:cNvSpPr/>
            <p:nvPr/>
          </p:nvSpPr>
          <p:spPr>
            <a:xfrm>
              <a:off x="3683368" y="2342383"/>
              <a:ext cx="351046" cy="351046"/>
            </a:xfrm>
            <a:prstGeom prst="ellipse">
              <a:avLst/>
            </a:prstGeom>
            <a:solidFill>
              <a:srgbClr val="2378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mn-ea"/>
                <a:sym typeface="+mn-lt"/>
              </a:endParaRPr>
            </a:p>
          </p:txBody>
        </p:sp>
        <p:sp>
          <p:nvSpPr>
            <p:cNvPr id="107" name="TextBox 73">
              <a:extLst>
                <a:ext uri="{FF2B5EF4-FFF2-40B4-BE49-F238E27FC236}">
                  <a16:creationId xmlns:a16="http://schemas.microsoft.com/office/drawing/2014/main" id="{58FA6897-45C2-4E46-BC51-DB65CA267D8F}"/>
                </a:ext>
              </a:extLst>
            </p:cNvPr>
            <p:cNvSpPr txBox="1"/>
            <p:nvPr/>
          </p:nvSpPr>
          <p:spPr>
            <a:xfrm>
              <a:off x="3786883" y="2348629"/>
              <a:ext cx="144016" cy="338507"/>
            </a:xfrm>
            <a:prstGeom prst="rect">
              <a:avLst/>
            </a:prstGeom>
            <a:noFill/>
          </p:spPr>
          <p:txBody>
            <a:bodyPr wrap="square" lIns="0" tIns="0" rIns="0" bIns="0" rtlCol="0">
              <a:spAutoFit/>
            </a:bodyPr>
            <a:lstStyle/>
            <a:p>
              <a:pPr algn="ctr"/>
              <a:r>
                <a:rPr lang="en-US" altLang="zh-CN" sz="2935" b="1" dirty="0">
                  <a:solidFill>
                    <a:schemeClr val="bg1"/>
                  </a:solidFill>
                  <a:cs typeface="+mn-ea"/>
                  <a:sym typeface="+mn-lt"/>
                </a:rPr>
                <a:t>2</a:t>
              </a:r>
              <a:endParaRPr lang="zh-CN" altLang="en-US" sz="2935" b="1" dirty="0">
                <a:solidFill>
                  <a:schemeClr val="bg1"/>
                </a:solidFill>
                <a:cs typeface="+mn-ea"/>
                <a:sym typeface="+mn-lt"/>
              </a:endParaRPr>
            </a:p>
          </p:txBody>
        </p:sp>
      </p:grpSp>
      <p:cxnSp>
        <p:nvCxnSpPr>
          <p:cNvPr id="124" name="直接连接符 123">
            <a:extLst>
              <a:ext uri="{FF2B5EF4-FFF2-40B4-BE49-F238E27FC236}">
                <a16:creationId xmlns:a16="http://schemas.microsoft.com/office/drawing/2014/main" id="{D3533926-1465-4518-9BBA-0590CD58A208}"/>
              </a:ext>
            </a:extLst>
          </p:cNvPr>
          <p:cNvCxnSpPr>
            <a:cxnSpLocks/>
          </p:cNvCxnSpPr>
          <p:nvPr/>
        </p:nvCxnSpPr>
        <p:spPr>
          <a:xfrm>
            <a:off x="4291562" y="1157109"/>
            <a:ext cx="4775066" cy="0"/>
          </a:xfrm>
          <a:prstGeom prst="line">
            <a:avLst/>
          </a:prstGeom>
          <a:ln w="0">
            <a:solidFill>
              <a:srgbClr val="00B0F0">
                <a:alpha val="60000"/>
              </a:srgbClr>
            </a:solidFill>
            <a:prstDash val="solid"/>
          </a:ln>
        </p:spPr>
        <p:style>
          <a:lnRef idx="1">
            <a:schemeClr val="accent1"/>
          </a:lnRef>
          <a:fillRef idx="0">
            <a:schemeClr val="accent1"/>
          </a:fillRef>
          <a:effectRef idx="0">
            <a:schemeClr val="accent1"/>
          </a:effectRef>
          <a:fontRef idx="minor">
            <a:schemeClr val="tx1"/>
          </a:fontRef>
        </p:style>
      </p:cxnSp>
      <p:cxnSp>
        <p:nvCxnSpPr>
          <p:cNvPr id="125" name="直接连接符 124">
            <a:extLst>
              <a:ext uri="{FF2B5EF4-FFF2-40B4-BE49-F238E27FC236}">
                <a16:creationId xmlns:a16="http://schemas.microsoft.com/office/drawing/2014/main" id="{6485DE21-09A1-4E90-AFCE-CD51E516D6F5}"/>
              </a:ext>
            </a:extLst>
          </p:cNvPr>
          <p:cNvCxnSpPr>
            <a:cxnSpLocks/>
          </p:cNvCxnSpPr>
          <p:nvPr/>
        </p:nvCxnSpPr>
        <p:spPr>
          <a:xfrm flipV="1">
            <a:off x="4572000" y="931039"/>
            <a:ext cx="0" cy="4477989"/>
          </a:xfrm>
          <a:prstGeom prst="line">
            <a:avLst/>
          </a:prstGeom>
          <a:ln w="0">
            <a:solidFill>
              <a:srgbClr val="00B0F0">
                <a:alpha val="40000"/>
              </a:srgbClr>
            </a:solidFill>
            <a:prstDash val="solid"/>
          </a:ln>
        </p:spPr>
        <p:style>
          <a:lnRef idx="1">
            <a:schemeClr val="accent1"/>
          </a:lnRef>
          <a:fillRef idx="0">
            <a:schemeClr val="accent1"/>
          </a:fillRef>
          <a:effectRef idx="0">
            <a:schemeClr val="accent1"/>
          </a:effectRef>
          <a:fontRef idx="minor">
            <a:schemeClr val="tx1"/>
          </a:fontRef>
        </p:style>
      </p:cxnSp>
      <p:sp>
        <p:nvSpPr>
          <p:cNvPr id="132" name="文本框 131">
            <a:extLst>
              <a:ext uri="{FF2B5EF4-FFF2-40B4-BE49-F238E27FC236}">
                <a16:creationId xmlns:a16="http://schemas.microsoft.com/office/drawing/2014/main" id="{66556366-A57D-4A0D-A57C-805589F02BCA}"/>
              </a:ext>
            </a:extLst>
          </p:cNvPr>
          <p:cNvSpPr txBox="1"/>
          <p:nvPr/>
        </p:nvSpPr>
        <p:spPr>
          <a:xfrm>
            <a:off x="4831003" y="765735"/>
            <a:ext cx="646331" cy="369332"/>
          </a:xfrm>
          <a:prstGeom prst="rect">
            <a:avLst/>
          </a:prstGeom>
          <a:noFill/>
        </p:spPr>
        <p:txBody>
          <a:bodyPr wrap="none" rtlCol="0">
            <a:spAutoFit/>
          </a:bodyPr>
          <a:lstStyle/>
          <a:p>
            <a:r>
              <a:rPr lang="zh-CN" altLang="en-US" dirty="0"/>
              <a:t>说明</a:t>
            </a:r>
          </a:p>
        </p:txBody>
      </p:sp>
    </p:spTree>
    <p:extLst>
      <p:ext uri="{BB962C8B-B14F-4D97-AF65-F5344CB8AC3E}">
        <p14:creationId xmlns:p14="http://schemas.microsoft.com/office/powerpoint/2010/main" val="3037435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7"/>
                                        </p:tgtEl>
                                        <p:attrNameLst>
                                          <p:attrName>style.visibility</p:attrName>
                                        </p:attrNameLst>
                                      </p:cBhvr>
                                      <p:to>
                                        <p:strVal val="visible"/>
                                      </p:to>
                                    </p:set>
                                    <p:anim calcmode="lin" valueType="num">
                                      <p:cBhvr>
                                        <p:cTn id="7" dur="500" fill="hold"/>
                                        <p:tgtEl>
                                          <p:spTgt spid="97"/>
                                        </p:tgtEl>
                                        <p:attrNameLst>
                                          <p:attrName>ppt_w</p:attrName>
                                        </p:attrNameLst>
                                      </p:cBhvr>
                                      <p:tavLst>
                                        <p:tav tm="0">
                                          <p:val>
                                            <p:fltVal val="0"/>
                                          </p:val>
                                        </p:tav>
                                        <p:tav tm="100000">
                                          <p:val>
                                            <p:strVal val="#ppt_w"/>
                                          </p:val>
                                        </p:tav>
                                      </p:tavLst>
                                    </p:anim>
                                    <p:anim calcmode="lin" valueType="num">
                                      <p:cBhvr>
                                        <p:cTn id="8" dur="500" fill="hold"/>
                                        <p:tgtEl>
                                          <p:spTgt spid="97"/>
                                        </p:tgtEl>
                                        <p:attrNameLst>
                                          <p:attrName>ppt_h</p:attrName>
                                        </p:attrNameLst>
                                      </p:cBhvr>
                                      <p:tavLst>
                                        <p:tav tm="0">
                                          <p:val>
                                            <p:fltVal val="0"/>
                                          </p:val>
                                        </p:tav>
                                        <p:tav tm="100000">
                                          <p:val>
                                            <p:strVal val="#ppt_h"/>
                                          </p:val>
                                        </p:tav>
                                      </p:tavLst>
                                    </p:anim>
                                    <p:animEffect transition="in" filter="fade">
                                      <p:cBhvr>
                                        <p:cTn id="9" dur="500"/>
                                        <p:tgtEl>
                                          <p:spTgt spid="97"/>
                                        </p:tgtEl>
                                      </p:cBhvr>
                                    </p:animEffect>
                                  </p:childTnLst>
                                </p:cTn>
                              </p:par>
                            </p:childTnLst>
                          </p:cTn>
                        </p:par>
                        <p:par>
                          <p:cTn id="10" fill="hold">
                            <p:stCondLst>
                              <p:cond delay="500"/>
                            </p:stCondLst>
                            <p:childTnLst>
                              <p:par>
                                <p:cTn id="11" presetID="1" presetClass="entr" presetSubtype="0" fill="hold" grpId="0" nodeType="afterEffect">
                                  <p:stCondLst>
                                    <p:cond delay="0"/>
                                  </p:stCondLst>
                                  <p:childTnLst>
                                    <p:set>
                                      <p:cBhvr>
                                        <p:cTn id="12" dur="1" fill="hold">
                                          <p:stCondLst>
                                            <p:cond delay="0"/>
                                          </p:stCondLst>
                                        </p:cTn>
                                        <p:tgtEl>
                                          <p:spTgt spid="89"/>
                                        </p:tgtEl>
                                        <p:attrNameLst>
                                          <p:attrName>style.visibility</p:attrName>
                                        </p:attrNameLst>
                                      </p:cBhvr>
                                      <p:to>
                                        <p:strVal val="visible"/>
                                      </p:to>
                                    </p:set>
                                  </p:childTnLst>
                                </p:cTn>
                              </p:par>
                              <p:par>
                                <p:cTn id="13" presetID="64" presetClass="path" presetSubtype="0" accel="50000" decel="50000" fill="hold" grpId="1" nodeType="withEffect">
                                  <p:stCondLst>
                                    <p:cond delay="0"/>
                                  </p:stCondLst>
                                  <p:childTnLst>
                                    <p:animMotion origin="layout" path="M -1.66667E-6 0.12453 L -1.66667E-6 4.44444E-6 " pathEditMode="relative" rAng="0" ptsTypes="AA">
                                      <p:cBhvr>
                                        <p:cTn id="14" dur="500" fill="hold"/>
                                        <p:tgtEl>
                                          <p:spTgt spid="89"/>
                                        </p:tgtEl>
                                        <p:attrNameLst>
                                          <p:attrName>ppt_x</p:attrName>
                                          <p:attrName>ppt_y</p:attrName>
                                        </p:attrNameLst>
                                      </p:cBhvr>
                                      <p:rCtr x="0" y="-6227"/>
                                    </p:animMotion>
                                  </p:childTnLst>
                                </p:cTn>
                              </p:par>
                              <p:par>
                                <p:cTn id="15" presetID="1" presetClass="entr" presetSubtype="0" fill="hold" grpId="0" nodeType="withEffect">
                                  <p:stCondLst>
                                    <p:cond delay="200"/>
                                  </p:stCondLst>
                                  <p:childTnLst>
                                    <p:set>
                                      <p:cBhvr>
                                        <p:cTn id="16" dur="1" fill="hold">
                                          <p:stCondLst>
                                            <p:cond delay="0"/>
                                          </p:stCondLst>
                                        </p:cTn>
                                        <p:tgtEl>
                                          <p:spTgt spid="93"/>
                                        </p:tgtEl>
                                        <p:attrNameLst>
                                          <p:attrName>style.visibility</p:attrName>
                                        </p:attrNameLst>
                                      </p:cBhvr>
                                      <p:to>
                                        <p:strVal val="visible"/>
                                      </p:to>
                                    </p:set>
                                  </p:childTnLst>
                                </p:cTn>
                              </p:par>
                              <p:par>
                                <p:cTn id="17" presetID="64" presetClass="path" presetSubtype="0" accel="50000" decel="50000" fill="hold" grpId="1" nodeType="withEffect">
                                  <p:stCondLst>
                                    <p:cond delay="200"/>
                                  </p:stCondLst>
                                  <p:childTnLst>
                                    <p:animMotion origin="layout" path="M -0.04974 0.08889 L 2.08333E-6 3.7037E-7 " pathEditMode="relative" rAng="0" ptsTypes="AA">
                                      <p:cBhvr>
                                        <p:cTn id="18" dur="500" fill="hold"/>
                                        <p:tgtEl>
                                          <p:spTgt spid="93"/>
                                        </p:tgtEl>
                                        <p:attrNameLst>
                                          <p:attrName>ppt_x</p:attrName>
                                          <p:attrName>ppt_y</p:attrName>
                                        </p:attrNameLst>
                                      </p:cBhvr>
                                      <p:rCtr x="2487" y="-4444"/>
                                    </p:animMotion>
                                  </p:childTnLst>
                                </p:cTn>
                              </p:par>
                              <p:par>
                                <p:cTn id="19" presetID="1" presetClass="entr" presetSubtype="0" fill="hold" grpId="0" nodeType="withEffect">
                                  <p:stCondLst>
                                    <p:cond delay="400"/>
                                  </p:stCondLst>
                                  <p:childTnLst>
                                    <p:set>
                                      <p:cBhvr>
                                        <p:cTn id="20" dur="1" fill="hold">
                                          <p:stCondLst>
                                            <p:cond delay="0"/>
                                          </p:stCondLst>
                                        </p:cTn>
                                        <p:tgtEl>
                                          <p:spTgt spid="91"/>
                                        </p:tgtEl>
                                        <p:attrNameLst>
                                          <p:attrName>style.visibility</p:attrName>
                                        </p:attrNameLst>
                                      </p:cBhvr>
                                      <p:to>
                                        <p:strVal val="visible"/>
                                      </p:to>
                                    </p:set>
                                  </p:childTnLst>
                                </p:cTn>
                              </p:par>
                              <p:par>
                                <p:cTn id="21" presetID="64" presetClass="path" presetSubtype="0" accel="50000" decel="50000" fill="hold" grpId="1" nodeType="withEffect">
                                  <p:stCondLst>
                                    <p:cond delay="400"/>
                                  </p:stCondLst>
                                  <p:childTnLst>
                                    <p:animMotion origin="layout" path="M -0.0707 -0.00047 L -2.08333E-6 4.81481E-6 " pathEditMode="relative" rAng="0" ptsTypes="AA">
                                      <p:cBhvr>
                                        <p:cTn id="22" dur="500" fill="hold"/>
                                        <p:tgtEl>
                                          <p:spTgt spid="91"/>
                                        </p:tgtEl>
                                        <p:attrNameLst>
                                          <p:attrName>ppt_x</p:attrName>
                                          <p:attrName>ppt_y</p:attrName>
                                        </p:attrNameLst>
                                      </p:cBhvr>
                                      <p:rCtr x="3529" y="23"/>
                                    </p:animMotion>
                                  </p:childTnLst>
                                </p:cTn>
                              </p:par>
                              <p:par>
                                <p:cTn id="23" presetID="1" presetClass="entr" presetSubtype="0" fill="hold" grpId="0" nodeType="withEffect">
                                  <p:stCondLst>
                                    <p:cond delay="600"/>
                                  </p:stCondLst>
                                  <p:childTnLst>
                                    <p:set>
                                      <p:cBhvr>
                                        <p:cTn id="24" dur="1" fill="hold">
                                          <p:stCondLst>
                                            <p:cond delay="0"/>
                                          </p:stCondLst>
                                        </p:cTn>
                                        <p:tgtEl>
                                          <p:spTgt spid="95"/>
                                        </p:tgtEl>
                                        <p:attrNameLst>
                                          <p:attrName>style.visibility</p:attrName>
                                        </p:attrNameLst>
                                      </p:cBhvr>
                                      <p:to>
                                        <p:strVal val="visible"/>
                                      </p:to>
                                    </p:set>
                                  </p:childTnLst>
                                </p:cTn>
                              </p:par>
                              <p:par>
                                <p:cTn id="25" presetID="64" presetClass="path" presetSubtype="0" accel="50000" decel="50000" fill="hold" grpId="1" nodeType="withEffect">
                                  <p:stCondLst>
                                    <p:cond delay="600"/>
                                  </p:stCondLst>
                                  <p:childTnLst>
                                    <p:animMotion origin="layout" path="M -0.04974 -0.08912 L 2.08333E-6 -2.22222E-6 " pathEditMode="relative" rAng="0" ptsTypes="AA">
                                      <p:cBhvr>
                                        <p:cTn id="26" dur="500" fill="hold"/>
                                        <p:tgtEl>
                                          <p:spTgt spid="95"/>
                                        </p:tgtEl>
                                        <p:attrNameLst>
                                          <p:attrName>ppt_x</p:attrName>
                                          <p:attrName>ppt_y</p:attrName>
                                        </p:attrNameLst>
                                      </p:cBhvr>
                                      <p:rCtr x="2487" y="4444"/>
                                    </p:animMotion>
                                  </p:childTnLst>
                                </p:cTn>
                              </p:par>
                              <p:par>
                                <p:cTn id="27" presetID="1" presetClass="entr" presetSubtype="0" fill="hold" grpId="0" nodeType="withEffect">
                                  <p:stCondLst>
                                    <p:cond delay="800"/>
                                  </p:stCondLst>
                                  <p:childTnLst>
                                    <p:set>
                                      <p:cBhvr>
                                        <p:cTn id="28" dur="1" fill="hold">
                                          <p:stCondLst>
                                            <p:cond delay="0"/>
                                          </p:stCondLst>
                                        </p:cTn>
                                        <p:tgtEl>
                                          <p:spTgt spid="90"/>
                                        </p:tgtEl>
                                        <p:attrNameLst>
                                          <p:attrName>style.visibility</p:attrName>
                                        </p:attrNameLst>
                                      </p:cBhvr>
                                      <p:to>
                                        <p:strVal val="visible"/>
                                      </p:to>
                                    </p:set>
                                  </p:childTnLst>
                                </p:cTn>
                              </p:par>
                              <p:par>
                                <p:cTn id="29" presetID="64" presetClass="path" presetSubtype="0" accel="50000" decel="50000" fill="hold" grpId="1" nodeType="withEffect">
                                  <p:stCondLst>
                                    <p:cond delay="800"/>
                                  </p:stCondLst>
                                  <p:childTnLst>
                                    <p:animMotion origin="layout" path="M -0.00039 -0.12546 L -1.66667E-6 -4.81481E-6 " pathEditMode="relative" rAng="0" ptsTypes="AA">
                                      <p:cBhvr>
                                        <p:cTn id="30" dur="500" fill="hold"/>
                                        <p:tgtEl>
                                          <p:spTgt spid="90"/>
                                        </p:tgtEl>
                                        <p:attrNameLst>
                                          <p:attrName>ppt_x</p:attrName>
                                          <p:attrName>ppt_y</p:attrName>
                                        </p:attrNameLst>
                                      </p:cBhvr>
                                      <p:rCtr x="13" y="6273"/>
                                    </p:animMotion>
                                  </p:childTnLst>
                                </p:cTn>
                              </p:par>
                              <p:par>
                                <p:cTn id="31" presetID="1" presetClass="entr" presetSubtype="0" fill="hold" grpId="0" nodeType="withEffect">
                                  <p:stCondLst>
                                    <p:cond delay="1000"/>
                                  </p:stCondLst>
                                  <p:childTnLst>
                                    <p:set>
                                      <p:cBhvr>
                                        <p:cTn id="32" dur="1" fill="hold">
                                          <p:stCondLst>
                                            <p:cond delay="0"/>
                                          </p:stCondLst>
                                        </p:cTn>
                                        <p:tgtEl>
                                          <p:spTgt spid="94"/>
                                        </p:tgtEl>
                                        <p:attrNameLst>
                                          <p:attrName>style.visibility</p:attrName>
                                        </p:attrNameLst>
                                      </p:cBhvr>
                                      <p:to>
                                        <p:strVal val="visible"/>
                                      </p:to>
                                    </p:set>
                                  </p:childTnLst>
                                </p:cTn>
                              </p:par>
                              <p:par>
                                <p:cTn id="33" presetID="64" presetClass="path" presetSubtype="0" accel="50000" decel="50000" fill="hold" grpId="1" nodeType="withEffect">
                                  <p:stCondLst>
                                    <p:cond delay="1000"/>
                                  </p:stCondLst>
                                  <p:childTnLst>
                                    <p:animMotion origin="layout" path="M 0.04947 -0.08912 L 4.79167E-6 -2.22222E-6 " pathEditMode="relative" rAng="0" ptsTypes="AA">
                                      <p:cBhvr>
                                        <p:cTn id="34" dur="500" fill="hold"/>
                                        <p:tgtEl>
                                          <p:spTgt spid="94"/>
                                        </p:tgtEl>
                                        <p:attrNameLst>
                                          <p:attrName>ppt_x</p:attrName>
                                          <p:attrName>ppt_y</p:attrName>
                                        </p:attrNameLst>
                                      </p:cBhvr>
                                      <p:rCtr x="-2474" y="4444"/>
                                    </p:animMotion>
                                  </p:childTnLst>
                                </p:cTn>
                              </p:par>
                              <p:par>
                                <p:cTn id="35" presetID="1" presetClass="entr" presetSubtype="0" fill="hold" grpId="0" nodeType="withEffect">
                                  <p:stCondLst>
                                    <p:cond delay="1200"/>
                                  </p:stCondLst>
                                  <p:childTnLst>
                                    <p:set>
                                      <p:cBhvr>
                                        <p:cTn id="36" dur="1" fill="hold">
                                          <p:stCondLst>
                                            <p:cond delay="0"/>
                                          </p:stCondLst>
                                        </p:cTn>
                                        <p:tgtEl>
                                          <p:spTgt spid="92"/>
                                        </p:tgtEl>
                                        <p:attrNameLst>
                                          <p:attrName>style.visibility</p:attrName>
                                        </p:attrNameLst>
                                      </p:cBhvr>
                                      <p:to>
                                        <p:strVal val="visible"/>
                                      </p:to>
                                    </p:set>
                                  </p:childTnLst>
                                </p:cTn>
                              </p:par>
                              <p:par>
                                <p:cTn id="37" presetID="64" presetClass="path" presetSubtype="0" accel="50000" decel="50000" fill="hold" grpId="1" nodeType="withEffect">
                                  <p:stCondLst>
                                    <p:cond delay="1200"/>
                                  </p:stCondLst>
                                  <p:childTnLst>
                                    <p:animMotion origin="layout" path="M 0.07031 -0.00024 L -1.25E-6 4.81481E-6 " pathEditMode="relative" rAng="0" ptsTypes="AA">
                                      <p:cBhvr>
                                        <p:cTn id="38" dur="500" fill="hold"/>
                                        <p:tgtEl>
                                          <p:spTgt spid="92"/>
                                        </p:tgtEl>
                                        <p:attrNameLst>
                                          <p:attrName>ppt_x</p:attrName>
                                          <p:attrName>ppt_y</p:attrName>
                                        </p:attrNameLst>
                                      </p:cBhvr>
                                      <p:rCtr x="-3516" y="0"/>
                                    </p:animMotion>
                                  </p:childTnLst>
                                </p:cTn>
                              </p:par>
                              <p:par>
                                <p:cTn id="39" presetID="1" presetClass="entr" presetSubtype="0" fill="hold" grpId="0" nodeType="withEffect">
                                  <p:stCondLst>
                                    <p:cond delay="1400"/>
                                  </p:stCondLst>
                                  <p:childTnLst>
                                    <p:set>
                                      <p:cBhvr>
                                        <p:cTn id="40" dur="1" fill="hold">
                                          <p:stCondLst>
                                            <p:cond delay="0"/>
                                          </p:stCondLst>
                                        </p:cTn>
                                        <p:tgtEl>
                                          <p:spTgt spid="96"/>
                                        </p:tgtEl>
                                        <p:attrNameLst>
                                          <p:attrName>style.visibility</p:attrName>
                                        </p:attrNameLst>
                                      </p:cBhvr>
                                      <p:to>
                                        <p:strVal val="visible"/>
                                      </p:to>
                                    </p:set>
                                  </p:childTnLst>
                                </p:cTn>
                              </p:par>
                              <p:par>
                                <p:cTn id="41" presetID="64" presetClass="path" presetSubtype="0" accel="50000" decel="50000" fill="hold" grpId="1" nodeType="withEffect">
                                  <p:stCondLst>
                                    <p:cond delay="1400"/>
                                  </p:stCondLst>
                                  <p:childTnLst>
                                    <p:animMotion origin="layout" path="M 0.0496 0.08819 L 4.79167E-6 3.7037E-7 " pathEditMode="relative" rAng="0" ptsTypes="AA">
                                      <p:cBhvr>
                                        <p:cTn id="42" dur="500" fill="hold"/>
                                        <p:tgtEl>
                                          <p:spTgt spid="96"/>
                                        </p:tgtEl>
                                        <p:attrNameLst>
                                          <p:attrName>ppt_x</p:attrName>
                                          <p:attrName>ppt_y</p:attrName>
                                        </p:attrNameLst>
                                      </p:cBhvr>
                                      <p:rCtr x="-2487" y="-4421"/>
                                    </p:animMotion>
                                  </p:childTnLst>
                                </p:cTn>
                              </p:par>
                            </p:childTnLst>
                          </p:cTn>
                        </p:par>
                        <p:par>
                          <p:cTn id="43" fill="hold">
                            <p:stCondLst>
                              <p:cond delay="2400"/>
                            </p:stCondLst>
                            <p:childTnLst>
                              <p:par>
                                <p:cTn id="44" presetID="1" presetClass="entr" presetSubtype="0" fill="hold" grpId="1" nodeType="afterEffect">
                                  <p:stCondLst>
                                    <p:cond delay="0"/>
                                  </p:stCondLst>
                                  <p:childTnLst>
                                    <p:set>
                                      <p:cBhvr>
                                        <p:cTn id="45" dur="1" fill="hold">
                                          <p:stCondLst>
                                            <p:cond delay="0"/>
                                          </p:stCondLst>
                                        </p:cTn>
                                        <p:tgtEl>
                                          <p:spTgt spid="81"/>
                                        </p:tgtEl>
                                        <p:attrNameLst>
                                          <p:attrName>style.visibility</p:attrName>
                                        </p:attrNameLst>
                                      </p:cBhvr>
                                      <p:to>
                                        <p:strVal val="visible"/>
                                      </p:to>
                                    </p:set>
                                  </p:childTnLst>
                                </p:cTn>
                              </p:par>
                              <p:par>
                                <p:cTn id="46" presetID="64" presetClass="path" presetSubtype="0" accel="50000" decel="50000" fill="hold" grpId="0" nodeType="withEffect">
                                  <p:stCondLst>
                                    <p:cond delay="0"/>
                                  </p:stCondLst>
                                  <p:childTnLst>
                                    <p:animMotion origin="layout" path="M -1.66667E-6 0.19074 L -1.66667E-6 1.48148E-6 " pathEditMode="relative" rAng="0" ptsTypes="AA">
                                      <p:cBhvr>
                                        <p:cTn id="47" dur="500" fill="hold"/>
                                        <p:tgtEl>
                                          <p:spTgt spid="81"/>
                                        </p:tgtEl>
                                        <p:attrNameLst>
                                          <p:attrName>ppt_x</p:attrName>
                                          <p:attrName>ppt_y</p:attrName>
                                        </p:attrNameLst>
                                      </p:cBhvr>
                                      <p:rCtr x="0" y="-9537"/>
                                    </p:animMotion>
                                  </p:childTnLst>
                                </p:cTn>
                              </p:par>
                              <p:par>
                                <p:cTn id="48" presetID="1" presetClass="entr" presetSubtype="0" fill="hold" grpId="1" nodeType="withEffect">
                                  <p:stCondLst>
                                    <p:cond delay="200"/>
                                  </p:stCondLst>
                                  <p:childTnLst>
                                    <p:set>
                                      <p:cBhvr>
                                        <p:cTn id="49" dur="1" fill="hold">
                                          <p:stCondLst>
                                            <p:cond delay="0"/>
                                          </p:stCondLst>
                                        </p:cTn>
                                        <p:tgtEl>
                                          <p:spTgt spid="85"/>
                                        </p:tgtEl>
                                        <p:attrNameLst>
                                          <p:attrName>style.visibility</p:attrName>
                                        </p:attrNameLst>
                                      </p:cBhvr>
                                      <p:to>
                                        <p:strVal val="visible"/>
                                      </p:to>
                                    </p:set>
                                  </p:childTnLst>
                                </p:cTn>
                              </p:par>
                              <p:par>
                                <p:cTn id="50" presetID="64" presetClass="path" presetSubtype="0" accel="50000" decel="50000" fill="hold" grpId="0" nodeType="withEffect">
                                  <p:stCondLst>
                                    <p:cond delay="200"/>
                                  </p:stCondLst>
                                  <p:childTnLst>
                                    <p:animMotion origin="layout" path="M -0.07565 0.13495 L -3.95833E-6 4.44444E-6 " pathEditMode="relative" rAng="0" ptsTypes="AA">
                                      <p:cBhvr>
                                        <p:cTn id="51" dur="500" fill="hold"/>
                                        <p:tgtEl>
                                          <p:spTgt spid="85"/>
                                        </p:tgtEl>
                                        <p:attrNameLst>
                                          <p:attrName>ppt_x</p:attrName>
                                          <p:attrName>ppt_y</p:attrName>
                                        </p:attrNameLst>
                                      </p:cBhvr>
                                      <p:rCtr x="3776" y="-6759"/>
                                    </p:animMotion>
                                  </p:childTnLst>
                                </p:cTn>
                              </p:par>
                              <p:par>
                                <p:cTn id="52" presetID="1" presetClass="entr" presetSubtype="0" fill="hold" grpId="1" nodeType="withEffect">
                                  <p:stCondLst>
                                    <p:cond delay="400"/>
                                  </p:stCondLst>
                                  <p:childTnLst>
                                    <p:set>
                                      <p:cBhvr>
                                        <p:cTn id="53" dur="1" fill="hold">
                                          <p:stCondLst>
                                            <p:cond delay="0"/>
                                          </p:stCondLst>
                                        </p:cTn>
                                        <p:tgtEl>
                                          <p:spTgt spid="83"/>
                                        </p:tgtEl>
                                        <p:attrNameLst>
                                          <p:attrName>style.visibility</p:attrName>
                                        </p:attrNameLst>
                                      </p:cBhvr>
                                      <p:to>
                                        <p:strVal val="visible"/>
                                      </p:to>
                                    </p:set>
                                  </p:childTnLst>
                                </p:cTn>
                              </p:par>
                              <p:par>
                                <p:cTn id="54" presetID="64" presetClass="path" presetSubtype="0" accel="50000" decel="50000" fill="hold" grpId="0" nodeType="withEffect">
                                  <p:stCondLst>
                                    <p:cond delay="400"/>
                                  </p:stCondLst>
                                  <p:childTnLst>
                                    <p:animMotion origin="layout" path="M -0.1069 0.00023 L -2.08333E-7 4.81481E-6 " pathEditMode="relative" rAng="0" ptsTypes="AA">
                                      <p:cBhvr>
                                        <p:cTn id="55" dur="500" fill="hold"/>
                                        <p:tgtEl>
                                          <p:spTgt spid="83"/>
                                        </p:tgtEl>
                                        <p:attrNameLst>
                                          <p:attrName>ppt_x</p:attrName>
                                          <p:attrName>ppt_y</p:attrName>
                                        </p:attrNameLst>
                                      </p:cBhvr>
                                      <p:rCtr x="5339" y="-23"/>
                                    </p:animMotion>
                                  </p:childTnLst>
                                </p:cTn>
                              </p:par>
                              <p:par>
                                <p:cTn id="56" presetID="1" presetClass="entr" presetSubtype="0" fill="hold" grpId="1" nodeType="withEffect">
                                  <p:stCondLst>
                                    <p:cond delay="600"/>
                                  </p:stCondLst>
                                  <p:childTnLst>
                                    <p:set>
                                      <p:cBhvr>
                                        <p:cTn id="57" dur="1" fill="hold">
                                          <p:stCondLst>
                                            <p:cond delay="0"/>
                                          </p:stCondLst>
                                        </p:cTn>
                                        <p:tgtEl>
                                          <p:spTgt spid="87"/>
                                        </p:tgtEl>
                                        <p:attrNameLst>
                                          <p:attrName>style.visibility</p:attrName>
                                        </p:attrNameLst>
                                      </p:cBhvr>
                                      <p:to>
                                        <p:strVal val="visible"/>
                                      </p:to>
                                    </p:set>
                                  </p:childTnLst>
                                </p:cTn>
                              </p:par>
                              <p:par>
                                <p:cTn id="58" presetID="64" presetClass="path" presetSubtype="0" accel="50000" decel="50000" fill="hold" grpId="0" nodeType="withEffect">
                                  <p:stCondLst>
                                    <p:cond delay="600"/>
                                  </p:stCondLst>
                                  <p:childTnLst>
                                    <p:animMotion origin="layout" path="M -0.0763 -0.13495 L -3.95833E-6 -4.81481E-6 " pathEditMode="relative" rAng="0" ptsTypes="AA">
                                      <p:cBhvr>
                                        <p:cTn id="59" dur="500" fill="hold"/>
                                        <p:tgtEl>
                                          <p:spTgt spid="87"/>
                                        </p:tgtEl>
                                        <p:attrNameLst>
                                          <p:attrName>ppt_x</p:attrName>
                                          <p:attrName>ppt_y</p:attrName>
                                        </p:attrNameLst>
                                      </p:cBhvr>
                                      <p:rCtr x="3815" y="6736"/>
                                    </p:animMotion>
                                  </p:childTnLst>
                                </p:cTn>
                              </p:par>
                              <p:par>
                                <p:cTn id="60" presetID="1" presetClass="entr" presetSubtype="0" fill="hold" grpId="1" nodeType="withEffect">
                                  <p:stCondLst>
                                    <p:cond delay="800"/>
                                  </p:stCondLst>
                                  <p:childTnLst>
                                    <p:set>
                                      <p:cBhvr>
                                        <p:cTn id="61" dur="1" fill="hold">
                                          <p:stCondLst>
                                            <p:cond delay="0"/>
                                          </p:stCondLst>
                                        </p:cTn>
                                        <p:tgtEl>
                                          <p:spTgt spid="82"/>
                                        </p:tgtEl>
                                        <p:attrNameLst>
                                          <p:attrName>style.visibility</p:attrName>
                                        </p:attrNameLst>
                                      </p:cBhvr>
                                      <p:to>
                                        <p:strVal val="visible"/>
                                      </p:to>
                                    </p:set>
                                  </p:childTnLst>
                                </p:cTn>
                              </p:par>
                              <p:par>
                                <p:cTn id="62" presetID="64" presetClass="path" presetSubtype="0" accel="50000" decel="50000" fill="hold" grpId="0" nodeType="withEffect">
                                  <p:stCondLst>
                                    <p:cond delay="800"/>
                                  </p:stCondLst>
                                  <p:childTnLst>
                                    <p:animMotion origin="layout" path="M -0.00052 -0.19074 L -1.66667E-6 -1.85185E-6 " pathEditMode="relative" rAng="0" ptsTypes="AA">
                                      <p:cBhvr>
                                        <p:cTn id="63" dur="500" fill="hold"/>
                                        <p:tgtEl>
                                          <p:spTgt spid="82"/>
                                        </p:tgtEl>
                                        <p:attrNameLst>
                                          <p:attrName>ppt_x</p:attrName>
                                          <p:attrName>ppt_y</p:attrName>
                                        </p:attrNameLst>
                                      </p:cBhvr>
                                      <p:rCtr x="26" y="9537"/>
                                    </p:animMotion>
                                  </p:childTnLst>
                                </p:cTn>
                              </p:par>
                              <p:par>
                                <p:cTn id="64" presetID="1" presetClass="entr" presetSubtype="0" fill="hold" grpId="1" nodeType="withEffect">
                                  <p:stCondLst>
                                    <p:cond delay="1000"/>
                                  </p:stCondLst>
                                  <p:childTnLst>
                                    <p:set>
                                      <p:cBhvr>
                                        <p:cTn id="65" dur="1" fill="hold">
                                          <p:stCondLst>
                                            <p:cond delay="0"/>
                                          </p:stCondLst>
                                        </p:cTn>
                                        <p:tgtEl>
                                          <p:spTgt spid="86"/>
                                        </p:tgtEl>
                                        <p:attrNameLst>
                                          <p:attrName>style.visibility</p:attrName>
                                        </p:attrNameLst>
                                      </p:cBhvr>
                                      <p:to>
                                        <p:strVal val="visible"/>
                                      </p:to>
                                    </p:set>
                                  </p:childTnLst>
                                </p:cTn>
                              </p:par>
                              <p:par>
                                <p:cTn id="66" presetID="64" presetClass="path" presetSubtype="0" accel="50000" decel="50000" fill="hold" grpId="0" nodeType="withEffect">
                                  <p:stCondLst>
                                    <p:cond delay="1000"/>
                                  </p:stCondLst>
                                  <p:childTnLst>
                                    <p:animMotion origin="layout" path="M 0.07552 -0.13472 L -6.25E-7 -4.81481E-6 " pathEditMode="relative" rAng="0" ptsTypes="AA">
                                      <p:cBhvr>
                                        <p:cTn id="67" dur="500" fill="hold"/>
                                        <p:tgtEl>
                                          <p:spTgt spid="86"/>
                                        </p:tgtEl>
                                        <p:attrNameLst>
                                          <p:attrName>ppt_x</p:attrName>
                                          <p:attrName>ppt_y</p:attrName>
                                        </p:attrNameLst>
                                      </p:cBhvr>
                                      <p:rCtr x="-3776" y="6736"/>
                                    </p:animMotion>
                                  </p:childTnLst>
                                </p:cTn>
                              </p:par>
                              <p:par>
                                <p:cTn id="68" presetID="1" presetClass="entr" presetSubtype="0" fill="hold" grpId="1" nodeType="withEffect">
                                  <p:stCondLst>
                                    <p:cond delay="1200"/>
                                  </p:stCondLst>
                                  <p:childTnLst>
                                    <p:set>
                                      <p:cBhvr>
                                        <p:cTn id="69" dur="1" fill="hold">
                                          <p:stCondLst>
                                            <p:cond delay="0"/>
                                          </p:stCondLst>
                                        </p:cTn>
                                        <p:tgtEl>
                                          <p:spTgt spid="84"/>
                                        </p:tgtEl>
                                        <p:attrNameLst>
                                          <p:attrName>style.visibility</p:attrName>
                                        </p:attrNameLst>
                                      </p:cBhvr>
                                      <p:to>
                                        <p:strVal val="visible"/>
                                      </p:to>
                                    </p:set>
                                  </p:childTnLst>
                                </p:cTn>
                              </p:par>
                              <p:par>
                                <p:cTn id="70" presetID="64" presetClass="path" presetSubtype="0" accel="50000" decel="50000" fill="hold" grpId="0" nodeType="withEffect">
                                  <p:stCondLst>
                                    <p:cond delay="1200"/>
                                  </p:stCondLst>
                                  <p:childTnLst>
                                    <p:animMotion origin="layout" path="M 0.10625 -0.00024 L -2.91667E-6 4.81481E-6 " pathEditMode="relative" rAng="0" ptsTypes="AA">
                                      <p:cBhvr>
                                        <p:cTn id="71" dur="500" fill="hold"/>
                                        <p:tgtEl>
                                          <p:spTgt spid="84"/>
                                        </p:tgtEl>
                                        <p:attrNameLst>
                                          <p:attrName>ppt_x</p:attrName>
                                          <p:attrName>ppt_y</p:attrName>
                                        </p:attrNameLst>
                                      </p:cBhvr>
                                      <p:rCtr x="-5313" y="0"/>
                                    </p:animMotion>
                                  </p:childTnLst>
                                </p:cTn>
                              </p:par>
                              <p:par>
                                <p:cTn id="72" presetID="1" presetClass="entr" presetSubtype="0" fill="hold" grpId="1" nodeType="withEffect">
                                  <p:stCondLst>
                                    <p:cond delay="1400"/>
                                  </p:stCondLst>
                                  <p:childTnLst>
                                    <p:set>
                                      <p:cBhvr>
                                        <p:cTn id="73" dur="1" fill="hold">
                                          <p:stCondLst>
                                            <p:cond delay="0"/>
                                          </p:stCondLst>
                                        </p:cTn>
                                        <p:tgtEl>
                                          <p:spTgt spid="88"/>
                                        </p:tgtEl>
                                        <p:attrNameLst>
                                          <p:attrName>style.visibility</p:attrName>
                                        </p:attrNameLst>
                                      </p:cBhvr>
                                      <p:to>
                                        <p:strVal val="visible"/>
                                      </p:to>
                                    </p:set>
                                  </p:childTnLst>
                                </p:cTn>
                              </p:par>
                              <p:par>
                                <p:cTn id="74" presetID="64" presetClass="path" presetSubtype="0" accel="50000" decel="50000" fill="hold" grpId="0" nodeType="withEffect">
                                  <p:stCondLst>
                                    <p:cond delay="1400"/>
                                  </p:stCondLst>
                                  <p:childTnLst>
                                    <p:animMotion origin="layout" path="M 0.07513 0.13333 L -6.25E-7 4.44444E-6 " pathEditMode="relative" rAng="0" ptsTypes="AA">
                                      <p:cBhvr>
                                        <p:cTn id="75" dur="500" fill="hold"/>
                                        <p:tgtEl>
                                          <p:spTgt spid="88"/>
                                        </p:tgtEl>
                                        <p:attrNameLst>
                                          <p:attrName>ppt_x</p:attrName>
                                          <p:attrName>ppt_y</p:attrName>
                                        </p:attrNameLst>
                                      </p:cBhvr>
                                      <p:rCtr x="-3763" y="-6667"/>
                                    </p:animMotion>
                                  </p:childTnLst>
                                </p:cTn>
                              </p:par>
                              <p:par>
                                <p:cTn id="76" presetID="2" presetClass="entr" presetSubtype="2" fill="hold" nodeType="withEffect">
                                  <p:stCondLst>
                                    <p:cond delay="0"/>
                                  </p:stCondLst>
                                  <p:childTnLst>
                                    <p:set>
                                      <p:cBhvr>
                                        <p:cTn id="77" dur="1" fill="hold">
                                          <p:stCondLst>
                                            <p:cond delay="0"/>
                                          </p:stCondLst>
                                        </p:cTn>
                                        <p:tgtEl>
                                          <p:spTgt spid="102"/>
                                        </p:tgtEl>
                                        <p:attrNameLst>
                                          <p:attrName>style.visibility</p:attrName>
                                        </p:attrNameLst>
                                      </p:cBhvr>
                                      <p:to>
                                        <p:strVal val="visible"/>
                                      </p:to>
                                    </p:set>
                                    <p:anim calcmode="lin" valueType="num">
                                      <p:cBhvr additive="base">
                                        <p:cTn id="78" dur="500" fill="hold"/>
                                        <p:tgtEl>
                                          <p:spTgt spid="102"/>
                                        </p:tgtEl>
                                        <p:attrNameLst>
                                          <p:attrName>ppt_x</p:attrName>
                                        </p:attrNameLst>
                                      </p:cBhvr>
                                      <p:tavLst>
                                        <p:tav tm="0">
                                          <p:val>
                                            <p:strVal val="1+#ppt_w/2"/>
                                          </p:val>
                                        </p:tav>
                                        <p:tav tm="100000">
                                          <p:val>
                                            <p:strVal val="#ppt_x"/>
                                          </p:val>
                                        </p:tav>
                                      </p:tavLst>
                                    </p:anim>
                                    <p:anim calcmode="lin" valueType="num">
                                      <p:cBhvr additive="base">
                                        <p:cTn id="79" dur="500" fill="hold"/>
                                        <p:tgtEl>
                                          <p:spTgt spid="102"/>
                                        </p:tgtEl>
                                        <p:attrNameLst>
                                          <p:attrName>ppt_y</p:attrName>
                                        </p:attrNameLst>
                                      </p:cBhvr>
                                      <p:tavLst>
                                        <p:tav tm="0">
                                          <p:val>
                                            <p:strVal val="#ppt_y"/>
                                          </p:val>
                                        </p:tav>
                                        <p:tav tm="100000">
                                          <p:val>
                                            <p:strVal val="#ppt_y"/>
                                          </p:val>
                                        </p:tav>
                                      </p:tavLst>
                                    </p:anim>
                                  </p:childTnLst>
                                </p:cTn>
                              </p:par>
                              <p:par>
                                <p:cTn id="80" presetID="2" presetClass="entr" presetSubtype="2" fill="hold" nodeType="withEffect">
                                  <p:stCondLst>
                                    <p:cond delay="300"/>
                                  </p:stCondLst>
                                  <p:childTnLst>
                                    <p:set>
                                      <p:cBhvr>
                                        <p:cTn id="81" dur="1" fill="hold">
                                          <p:stCondLst>
                                            <p:cond delay="0"/>
                                          </p:stCondLst>
                                        </p:cTn>
                                        <p:tgtEl>
                                          <p:spTgt spid="105"/>
                                        </p:tgtEl>
                                        <p:attrNameLst>
                                          <p:attrName>style.visibility</p:attrName>
                                        </p:attrNameLst>
                                      </p:cBhvr>
                                      <p:to>
                                        <p:strVal val="visible"/>
                                      </p:to>
                                    </p:set>
                                    <p:anim calcmode="lin" valueType="num">
                                      <p:cBhvr additive="base">
                                        <p:cTn id="82" dur="500" fill="hold"/>
                                        <p:tgtEl>
                                          <p:spTgt spid="105"/>
                                        </p:tgtEl>
                                        <p:attrNameLst>
                                          <p:attrName>ppt_x</p:attrName>
                                        </p:attrNameLst>
                                      </p:cBhvr>
                                      <p:tavLst>
                                        <p:tav tm="0">
                                          <p:val>
                                            <p:strVal val="1+#ppt_w/2"/>
                                          </p:val>
                                        </p:tav>
                                        <p:tav tm="100000">
                                          <p:val>
                                            <p:strVal val="#ppt_x"/>
                                          </p:val>
                                        </p:tav>
                                      </p:tavLst>
                                    </p:anim>
                                    <p:anim calcmode="lin" valueType="num">
                                      <p:cBhvr additive="base">
                                        <p:cTn id="83" dur="500" fill="hold"/>
                                        <p:tgtEl>
                                          <p:spTgt spid="105"/>
                                        </p:tgtEl>
                                        <p:attrNameLst>
                                          <p:attrName>ppt_y</p:attrName>
                                        </p:attrNameLst>
                                      </p:cBhvr>
                                      <p:tavLst>
                                        <p:tav tm="0">
                                          <p:val>
                                            <p:strVal val="#ppt_y"/>
                                          </p:val>
                                        </p:tav>
                                        <p:tav tm="100000">
                                          <p:val>
                                            <p:strVal val="#ppt_y"/>
                                          </p:val>
                                        </p:tav>
                                      </p:tavLst>
                                    </p:anim>
                                  </p:childTnLst>
                                </p:cTn>
                              </p:par>
                              <p:par>
                                <p:cTn id="84" presetID="2" presetClass="entr" presetSubtype="2" fill="hold" nodeType="withEffect">
                                  <p:stCondLst>
                                    <p:cond delay="600"/>
                                  </p:stCondLst>
                                  <p:childTnLst>
                                    <p:set>
                                      <p:cBhvr>
                                        <p:cTn id="85" dur="1" fill="hold">
                                          <p:stCondLst>
                                            <p:cond delay="0"/>
                                          </p:stCondLst>
                                        </p:cTn>
                                        <p:tgtEl>
                                          <p:spTgt spid="108"/>
                                        </p:tgtEl>
                                        <p:attrNameLst>
                                          <p:attrName>style.visibility</p:attrName>
                                        </p:attrNameLst>
                                      </p:cBhvr>
                                      <p:to>
                                        <p:strVal val="visible"/>
                                      </p:to>
                                    </p:set>
                                    <p:anim calcmode="lin" valueType="num">
                                      <p:cBhvr additive="base">
                                        <p:cTn id="86" dur="500" fill="hold"/>
                                        <p:tgtEl>
                                          <p:spTgt spid="108"/>
                                        </p:tgtEl>
                                        <p:attrNameLst>
                                          <p:attrName>ppt_x</p:attrName>
                                        </p:attrNameLst>
                                      </p:cBhvr>
                                      <p:tavLst>
                                        <p:tav tm="0">
                                          <p:val>
                                            <p:strVal val="1+#ppt_w/2"/>
                                          </p:val>
                                        </p:tav>
                                        <p:tav tm="100000">
                                          <p:val>
                                            <p:strVal val="#ppt_x"/>
                                          </p:val>
                                        </p:tav>
                                      </p:tavLst>
                                    </p:anim>
                                    <p:anim calcmode="lin" valueType="num">
                                      <p:cBhvr additive="base">
                                        <p:cTn id="87" dur="500" fill="hold"/>
                                        <p:tgtEl>
                                          <p:spTgt spid="108"/>
                                        </p:tgtEl>
                                        <p:attrNameLst>
                                          <p:attrName>ppt_y</p:attrName>
                                        </p:attrNameLst>
                                      </p:cBhvr>
                                      <p:tavLst>
                                        <p:tav tm="0">
                                          <p:val>
                                            <p:strVal val="#ppt_y"/>
                                          </p:val>
                                        </p:tav>
                                        <p:tav tm="100000">
                                          <p:val>
                                            <p:strVal val="#ppt_y"/>
                                          </p:val>
                                        </p:tav>
                                      </p:tavLst>
                                    </p:anim>
                                  </p:childTnLst>
                                </p:cTn>
                              </p:par>
                            </p:childTnLst>
                          </p:cTn>
                        </p:par>
                        <p:par>
                          <p:cTn id="88" fill="hold">
                            <p:stCondLst>
                              <p:cond delay="4300"/>
                            </p:stCondLst>
                            <p:childTnLst>
                              <p:par>
                                <p:cTn id="89" presetID="2" presetClass="entr" presetSubtype="2" fill="hold" nodeType="afterEffect">
                                  <p:stCondLst>
                                    <p:cond delay="0"/>
                                  </p:stCondLst>
                                  <p:childTnLst>
                                    <p:set>
                                      <p:cBhvr>
                                        <p:cTn id="90" dur="1" fill="hold">
                                          <p:stCondLst>
                                            <p:cond delay="0"/>
                                          </p:stCondLst>
                                        </p:cTn>
                                        <p:tgtEl>
                                          <p:spTgt spid="124"/>
                                        </p:tgtEl>
                                        <p:attrNameLst>
                                          <p:attrName>style.visibility</p:attrName>
                                        </p:attrNameLst>
                                      </p:cBhvr>
                                      <p:to>
                                        <p:strVal val="visible"/>
                                      </p:to>
                                    </p:set>
                                    <p:anim calcmode="lin" valueType="num">
                                      <p:cBhvr additive="base">
                                        <p:cTn id="91" dur="500" fill="hold"/>
                                        <p:tgtEl>
                                          <p:spTgt spid="124"/>
                                        </p:tgtEl>
                                        <p:attrNameLst>
                                          <p:attrName>ppt_x</p:attrName>
                                        </p:attrNameLst>
                                      </p:cBhvr>
                                      <p:tavLst>
                                        <p:tav tm="0">
                                          <p:val>
                                            <p:strVal val="1+#ppt_w/2"/>
                                          </p:val>
                                        </p:tav>
                                        <p:tav tm="100000">
                                          <p:val>
                                            <p:strVal val="#ppt_x"/>
                                          </p:val>
                                        </p:tav>
                                      </p:tavLst>
                                    </p:anim>
                                    <p:anim calcmode="lin" valueType="num">
                                      <p:cBhvr additive="base">
                                        <p:cTn id="92" dur="500" fill="hold"/>
                                        <p:tgtEl>
                                          <p:spTgt spid="124"/>
                                        </p:tgtEl>
                                        <p:attrNameLst>
                                          <p:attrName>ppt_y</p:attrName>
                                        </p:attrNameLst>
                                      </p:cBhvr>
                                      <p:tavLst>
                                        <p:tav tm="0">
                                          <p:val>
                                            <p:strVal val="#ppt_y"/>
                                          </p:val>
                                        </p:tav>
                                        <p:tav tm="100000">
                                          <p:val>
                                            <p:strVal val="#ppt_y"/>
                                          </p:val>
                                        </p:tav>
                                      </p:tavLst>
                                    </p:anim>
                                  </p:childTnLst>
                                </p:cTn>
                              </p:par>
                              <p:par>
                                <p:cTn id="93" presetID="2" presetClass="entr" presetSubtype="4" fill="hold" nodeType="withEffect">
                                  <p:stCondLst>
                                    <p:cond delay="250"/>
                                  </p:stCondLst>
                                  <p:childTnLst>
                                    <p:set>
                                      <p:cBhvr>
                                        <p:cTn id="94" dur="1" fill="hold">
                                          <p:stCondLst>
                                            <p:cond delay="0"/>
                                          </p:stCondLst>
                                        </p:cTn>
                                        <p:tgtEl>
                                          <p:spTgt spid="125"/>
                                        </p:tgtEl>
                                        <p:attrNameLst>
                                          <p:attrName>style.visibility</p:attrName>
                                        </p:attrNameLst>
                                      </p:cBhvr>
                                      <p:to>
                                        <p:strVal val="visible"/>
                                      </p:to>
                                    </p:set>
                                    <p:anim calcmode="lin" valueType="num">
                                      <p:cBhvr additive="base">
                                        <p:cTn id="95" dur="500" fill="hold"/>
                                        <p:tgtEl>
                                          <p:spTgt spid="125"/>
                                        </p:tgtEl>
                                        <p:attrNameLst>
                                          <p:attrName>ppt_x</p:attrName>
                                        </p:attrNameLst>
                                      </p:cBhvr>
                                      <p:tavLst>
                                        <p:tav tm="0">
                                          <p:val>
                                            <p:strVal val="#ppt_x"/>
                                          </p:val>
                                        </p:tav>
                                        <p:tav tm="100000">
                                          <p:val>
                                            <p:strVal val="#ppt_x"/>
                                          </p:val>
                                        </p:tav>
                                      </p:tavLst>
                                    </p:anim>
                                    <p:anim calcmode="lin" valueType="num">
                                      <p:cBhvr additive="base">
                                        <p:cTn id="96" dur="500" fill="hold"/>
                                        <p:tgtEl>
                                          <p:spTgt spid="1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bldLvl="0" animBg="1"/>
      <p:bldP spid="81" grpId="1" bldLvl="0" animBg="1"/>
      <p:bldP spid="82" grpId="0" bldLvl="0" animBg="1"/>
      <p:bldP spid="82" grpId="1" bldLvl="0" animBg="1"/>
      <p:bldP spid="83" grpId="0" bldLvl="0" animBg="1"/>
      <p:bldP spid="83" grpId="1" bldLvl="0" animBg="1"/>
      <p:bldP spid="84" grpId="0" bldLvl="0" animBg="1"/>
      <p:bldP spid="84" grpId="1" bldLvl="0" animBg="1"/>
      <p:bldP spid="85" grpId="0" bldLvl="0" animBg="1"/>
      <p:bldP spid="85" grpId="1" bldLvl="0" animBg="1"/>
      <p:bldP spid="86" grpId="0" bldLvl="0" animBg="1"/>
      <p:bldP spid="86" grpId="1" bldLvl="0" animBg="1"/>
      <p:bldP spid="87" grpId="0" bldLvl="0" animBg="1"/>
      <p:bldP spid="87" grpId="1" bldLvl="0" animBg="1"/>
      <p:bldP spid="88" grpId="0" bldLvl="0" animBg="1"/>
      <p:bldP spid="88" grpId="1" bldLvl="0" animBg="1"/>
      <p:bldP spid="89" grpId="0" bldLvl="0" animBg="1"/>
      <p:bldP spid="89" grpId="1" bldLvl="0" animBg="1"/>
      <p:bldP spid="90" grpId="0" bldLvl="0" animBg="1"/>
      <p:bldP spid="90" grpId="1" bldLvl="0" animBg="1"/>
      <p:bldP spid="91" grpId="0" bldLvl="0" animBg="1"/>
      <p:bldP spid="91" grpId="1" bldLvl="0" animBg="1"/>
      <p:bldP spid="92" grpId="0" bldLvl="0" animBg="1"/>
      <p:bldP spid="92" grpId="1" bldLvl="0" animBg="1"/>
      <p:bldP spid="93" grpId="0" bldLvl="0" animBg="1"/>
      <p:bldP spid="93" grpId="1" bldLvl="0" animBg="1"/>
      <p:bldP spid="94" grpId="0" bldLvl="0" animBg="1"/>
      <p:bldP spid="94" grpId="1" bldLvl="0" animBg="1"/>
      <p:bldP spid="95" grpId="0" bldLvl="0" animBg="1"/>
      <p:bldP spid="95" grpId="1" bldLvl="0" animBg="1"/>
      <p:bldP spid="96" grpId="0" bldLvl="0" animBg="1"/>
      <p:bldP spid="96" grpId="1" bldLvl="0" animBg="1"/>
      <p:bldP spid="97"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矩形 88">
            <a:extLst>
              <a:ext uri="{FF2B5EF4-FFF2-40B4-BE49-F238E27FC236}">
                <a16:creationId xmlns:a16="http://schemas.microsoft.com/office/drawing/2014/main" id="{26A9F71D-C297-B425-2C22-92E82D50F7CE}"/>
              </a:ext>
            </a:extLst>
          </p:cNvPr>
          <p:cNvSpPr/>
          <p:nvPr/>
        </p:nvSpPr>
        <p:spPr>
          <a:xfrm>
            <a:off x="314559" y="982373"/>
            <a:ext cx="8424936" cy="4398574"/>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A2F35FDB-D7A8-4C30-A16B-F6381621BDBD}"/>
              </a:ext>
            </a:extLst>
          </p:cNvPr>
          <p:cNvSpPr txBox="1"/>
          <p:nvPr/>
        </p:nvSpPr>
        <p:spPr>
          <a:xfrm>
            <a:off x="211014" y="334053"/>
            <a:ext cx="3345176"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三、页面设计</a:t>
            </a:r>
          </a:p>
        </p:txBody>
      </p:sp>
      <p:sp>
        <p:nvSpPr>
          <p:cNvPr id="47" name="文本框 46">
            <a:extLst>
              <a:ext uri="{FF2B5EF4-FFF2-40B4-BE49-F238E27FC236}">
                <a16:creationId xmlns:a16="http://schemas.microsoft.com/office/drawing/2014/main" id="{22EBC52A-DF87-3F6D-52F1-9ED9D2CDB7F9}"/>
              </a:ext>
            </a:extLst>
          </p:cNvPr>
          <p:cNvSpPr txBox="1"/>
          <p:nvPr/>
        </p:nvSpPr>
        <p:spPr>
          <a:xfrm>
            <a:off x="314559" y="982373"/>
            <a:ext cx="8424936" cy="300082"/>
          </a:xfrm>
          <a:prstGeom prst="rect">
            <a:avLst/>
          </a:prstGeom>
          <a:noFill/>
          <a:ln>
            <a:solidFill>
              <a:schemeClr val="bg2">
                <a:lumMod val="50000"/>
              </a:schemeClr>
            </a:solidFill>
          </a:ln>
        </p:spPr>
        <p:txBody>
          <a:bodyPr wrap="square" rtlCol="0">
            <a:spAutoFit/>
          </a:bodyPr>
          <a:lstStyle/>
          <a:p>
            <a:endParaRPr lang="zh-CN" altLang="en-US" sz="1350" dirty="0"/>
          </a:p>
        </p:txBody>
      </p:sp>
      <p:sp>
        <p:nvSpPr>
          <p:cNvPr id="48" name="矩形 47">
            <a:extLst>
              <a:ext uri="{FF2B5EF4-FFF2-40B4-BE49-F238E27FC236}">
                <a16:creationId xmlns:a16="http://schemas.microsoft.com/office/drawing/2014/main" id="{807FE08C-174D-44EC-4319-6338370C6DCC}"/>
              </a:ext>
            </a:extLst>
          </p:cNvPr>
          <p:cNvSpPr/>
          <p:nvPr/>
        </p:nvSpPr>
        <p:spPr>
          <a:xfrm>
            <a:off x="594298" y="2716065"/>
            <a:ext cx="4158462" cy="1455928"/>
          </a:xfrm>
          <a:prstGeom prst="rect">
            <a:avLst/>
          </a:prstGeom>
          <a:solidFill>
            <a:schemeClr val="bg1">
              <a:lumMod val="85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lumMod val="85000"/>
                </a:schemeClr>
              </a:solidFill>
            </a:endParaRPr>
          </a:p>
        </p:txBody>
      </p:sp>
      <p:sp>
        <p:nvSpPr>
          <p:cNvPr id="49" name="矩形 48">
            <a:extLst>
              <a:ext uri="{FF2B5EF4-FFF2-40B4-BE49-F238E27FC236}">
                <a16:creationId xmlns:a16="http://schemas.microsoft.com/office/drawing/2014/main" id="{2D72807A-1244-3ACC-2705-ACC31CE80EBC}"/>
              </a:ext>
            </a:extLst>
          </p:cNvPr>
          <p:cNvSpPr/>
          <p:nvPr/>
        </p:nvSpPr>
        <p:spPr>
          <a:xfrm>
            <a:off x="314559" y="982373"/>
            <a:ext cx="8424936" cy="70207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621000"/>
            <a:r>
              <a:rPr lang="zh-CN" altLang="en-US" sz="1350" b="1" spc="75" dirty="0">
                <a:latin typeface="微软雅黑" panose="020B0503020204020204" pitchFamily="34" charset="-122"/>
                <a:ea typeface="微软雅黑" panose="020B0503020204020204" pitchFamily="34" charset="-122"/>
              </a:rPr>
              <a:t>久事数据服务平台</a:t>
            </a:r>
          </a:p>
        </p:txBody>
      </p:sp>
      <p:pic>
        <p:nvPicPr>
          <p:cNvPr id="50" name="Picture 4">
            <a:extLst>
              <a:ext uri="{FF2B5EF4-FFF2-40B4-BE49-F238E27FC236}">
                <a16:creationId xmlns:a16="http://schemas.microsoft.com/office/drawing/2014/main" id="{BED6A4C8-8B60-BDEB-2378-CA63A2F87756}"/>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10000" b="92813" l="10000" r="90000">
                        <a14:foregroundMark x1="42933" y1="41563" x2="42933" y2="41563"/>
                        <a14:foregroundMark x1="64800" y1="80313" x2="64800" y2="80313"/>
                        <a14:foregroundMark x1="42000" y1="92813" x2="42000" y2="92813"/>
                      </a14:backgroundRemoval>
                    </a14:imgEffect>
                  </a14:imgLayer>
                </a14:imgProps>
              </a:ext>
              <a:ext uri="{28A0092B-C50C-407E-A947-70E740481C1C}">
                <a14:useLocalDpi xmlns:a14="http://schemas.microsoft.com/office/drawing/2010/main" val="0"/>
              </a:ext>
            </a:extLst>
          </a:blip>
          <a:srcRect l="22788" r="22114"/>
          <a:stretch/>
        </p:blipFill>
        <p:spPr bwMode="auto">
          <a:xfrm>
            <a:off x="374083" y="1108400"/>
            <a:ext cx="497285" cy="385082"/>
          </a:xfrm>
          <a:prstGeom prst="rect">
            <a:avLst/>
          </a:prstGeom>
          <a:noFill/>
          <a:extLst>
            <a:ext uri="{909E8E84-426E-40DD-AFC4-6F175D3DCCD1}">
              <a14:hiddenFill xmlns:a14="http://schemas.microsoft.com/office/drawing/2010/main">
                <a:solidFill>
                  <a:srgbClr val="FFFFFF"/>
                </a:solidFill>
              </a14:hiddenFill>
            </a:ext>
          </a:extLst>
        </p:spPr>
      </p:pic>
      <p:sp>
        <p:nvSpPr>
          <p:cNvPr id="51" name="文本框 50">
            <a:extLst>
              <a:ext uri="{FF2B5EF4-FFF2-40B4-BE49-F238E27FC236}">
                <a16:creationId xmlns:a16="http://schemas.microsoft.com/office/drawing/2014/main" id="{B48F338E-E420-2A25-69C6-0E8F79DD6A84}"/>
              </a:ext>
            </a:extLst>
          </p:cNvPr>
          <p:cNvSpPr txBox="1"/>
          <p:nvPr/>
        </p:nvSpPr>
        <p:spPr>
          <a:xfrm>
            <a:off x="3054503" y="1183314"/>
            <a:ext cx="594066" cy="300082"/>
          </a:xfrm>
          <a:prstGeom prst="rect">
            <a:avLst/>
          </a:prstGeom>
          <a:noFill/>
        </p:spPr>
        <p:txBody>
          <a:bodyPr wrap="square" rtlCol="0">
            <a:spAutoFit/>
          </a:bodyPr>
          <a:lstStyle/>
          <a:p>
            <a:pPr algn="ctr"/>
            <a:r>
              <a:rPr lang="zh-CN" altLang="en-US" sz="1350" b="1" spc="75" dirty="0">
                <a:solidFill>
                  <a:schemeClr val="bg1"/>
                </a:solidFill>
                <a:latin typeface="微软雅黑" panose="020B0503020204020204" pitchFamily="34" charset="-122"/>
                <a:ea typeface="微软雅黑" panose="020B0503020204020204" pitchFamily="34" charset="-122"/>
              </a:rPr>
              <a:t>首页</a:t>
            </a:r>
          </a:p>
        </p:txBody>
      </p:sp>
      <p:sp>
        <p:nvSpPr>
          <p:cNvPr id="52" name="文本框 51">
            <a:extLst>
              <a:ext uri="{FF2B5EF4-FFF2-40B4-BE49-F238E27FC236}">
                <a16:creationId xmlns:a16="http://schemas.microsoft.com/office/drawing/2014/main" id="{63A6C8A9-3362-2B89-64FF-47BDB17D03A3}"/>
              </a:ext>
            </a:extLst>
          </p:cNvPr>
          <p:cNvSpPr txBox="1"/>
          <p:nvPr/>
        </p:nvSpPr>
        <p:spPr>
          <a:xfrm>
            <a:off x="4774140" y="1183314"/>
            <a:ext cx="1328430" cy="300082"/>
          </a:xfrm>
          <a:prstGeom prst="rect">
            <a:avLst/>
          </a:prstGeom>
          <a:noFill/>
        </p:spPr>
        <p:txBody>
          <a:bodyPr wrap="square" rtlCol="0">
            <a:spAutoFit/>
          </a:bodyPr>
          <a:lstStyle/>
          <a:p>
            <a:pPr algn="ctr"/>
            <a:r>
              <a:rPr lang="zh-CN" altLang="en-US" sz="1350" b="1" spc="75" dirty="0">
                <a:solidFill>
                  <a:schemeClr val="bg1"/>
                </a:solidFill>
                <a:latin typeface="微软雅黑" panose="020B0503020204020204" pitchFamily="34" charset="-122"/>
                <a:ea typeface="微软雅黑" panose="020B0503020204020204" pitchFamily="34" charset="-122"/>
              </a:rPr>
              <a:t>数据查询</a:t>
            </a:r>
          </a:p>
        </p:txBody>
      </p:sp>
      <p:sp>
        <p:nvSpPr>
          <p:cNvPr id="53" name="文本框 52">
            <a:extLst>
              <a:ext uri="{FF2B5EF4-FFF2-40B4-BE49-F238E27FC236}">
                <a16:creationId xmlns:a16="http://schemas.microsoft.com/office/drawing/2014/main" id="{D1CFDCAD-4795-326C-8CB9-380DDF3B40BD}"/>
              </a:ext>
            </a:extLst>
          </p:cNvPr>
          <p:cNvSpPr txBox="1"/>
          <p:nvPr/>
        </p:nvSpPr>
        <p:spPr>
          <a:xfrm>
            <a:off x="6129793" y="1183314"/>
            <a:ext cx="1049327" cy="300082"/>
          </a:xfrm>
          <a:prstGeom prst="rect">
            <a:avLst/>
          </a:prstGeom>
          <a:noFill/>
        </p:spPr>
        <p:txBody>
          <a:bodyPr wrap="square" rtlCol="0">
            <a:spAutoFit/>
          </a:bodyPr>
          <a:lstStyle/>
          <a:p>
            <a:pPr algn="ctr"/>
            <a:r>
              <a:rPr lang="en-US" altLang="zh-CN" sz="1350" b="1" spc="75" dirty="0">
                <a:solidFill>
                  <a:schemeClr val="bg1"/>
                </a:solidFill>
                <a:latin typeface="微软雅黑" panose="020B0503020204020204" pitchFamily="34" charset="-122"/>
                <a:ea typeface="微软雅黑" panose="020B0503020204020204" pitchFamily="34" charset="-122"/>
              </a:rPr>
              <a:t>API</a:t>
            </a:r>
            <a:r>
              <a:rPr lang="zh-CN" altLang="en-US" sz="1350" b="1" spc="75" dirty="0">
                <a:solidFill>
                  <a:schemeClr val="bg1"/>
                </a:solidFill>
                <a:latin typeface="微软雅黑" panose="020B0503020204020204" pitchFamily="34" charset="-122"/>
                <a:ea typeface="微软雅黑" panose="020B0503020204020204" pitchFamily="34" charset="-122"/>
              </a:rPr>
              <a:t>申请</a:t>
            </a:r>
          </a:p>
        </p:txBody>
      </p:sp>
      <p:sp>
        <p:nvSpPr>
          <p:cNvPr id="54" name="文本框 53">
            <a:extLst>
              <a:ext uri="{FF2B5EF4-FFF2-40B4-BE49-F238E27FC236}">
                <a16:creationId xmlns:a16="http://schemas.microsoft.com/office/drawing/2014/main" id="{B1BB1098-DD03-D376-4042-2F3BB8413C0C}"/>
              </a:ext>
            </a:extLst>
          </p:cNvPr>
          <p:cNvSpPr txBox="1"/>
          <p:nvPr/>
        </p:nvSpPr>
        <p:spPr>
          <a:xfrm>
            <a:off x="7242629" y="1183314"/>
            <a:ext cx="1292119" cy="300082"/>
          </a:xfrm>
          <a:prstGeom prst="rect">
            <a:avLst/>
          </a:prstGeom>
          <a:noFill/>
        </p:spPr>
        <p:txBody>
          <a:bodyPr wrap="square" rtlCol="0">
            <a:spAutoFit/>
          </a:bodyPr>
          <a:lstStyle/>
          <a:p>
            <a:pPr algn="ctr"/>
            <a:r>
              <a:rPr lang="zh-CN" altLang="en-US" sz="1350" b="1" spc="75" dirty="0">
                <a:solidFill>
                  <a:schemeClr val="bg1"/>
                </a:solidFill>
                <a:latin typeface="微软雅黑" panose="020B0503020204020204" pitchFamily="34" charset="-122"/>
                <a:ea typeface="微软雅黑" panose="020B0503020204020204" pitchFamily="34" charset="-122"/>
              </a:rPr>
              <a:t>数据实验室</a:t>
            </a:r>
          </a:p>
        </p:txBody>
      </p:sp>
      <p:grpSp>
        <p:nvGrpSpPr>
          <p:cNvPr id="55" name="组合 54">
            <a:extLst>
              <a:ext uri="{FF2B5EF4-FFF2-40B4-BE49-F238E27FC236}">
                <a16:creationId xmlns:a16="http://schemas.microsoft.com/office/drawing/2014/main" id="{86D52F40-616A-A5D5-572A-EBDC34ED18D1}"/>
              </a:ext>
            </a:extLst>
          </p:cNvPr>
          <p:cNvGrpSpPr/>
          <p:nvPr/>
        </p:nvGrpSpPr>
        <p:grpSpPr>
          <a:xfrm>
            <a:off x="622726" y="4373826"/>
            <a:ext cx="1384052" cy="648072"/>
            <a:chOff x="1234113" y="5461895"/>
            <a:chExt cx="1845402" cy="864096"/>
          </a:xfrm>
        </p:grpSpPr>
        <p:sp>
          <p:nvSpPr>
            <p:cNvPr id="56" name="任意多边形: 形状 55">
              <a:extLst>
                <a:ext uri="{FF2B5EF4-FFF2-40B4-BE49-F238E27FC236}">
                  <a16:creationId xmlns:a16="http://schemas.microsoft.com/office/drawing/2014/main" id="{6CB65DB8-D3A0-B2C6-41D3-2F4547B149C2}"/>
                </a:ext>
              </a:extLst>
            </p:cNvPr>
            <p:cNvSpPr/>
            <p:nvPr/>
          </p:nvSpPr>
          <p:spPr>
            <a:xfrm>
              <a:off x="1234113" y="5965951"/>
              <a:ext cx="1845402" cy="360040"/>
            </a:xfrm>
            <a:custGeom>
              <a:avLst/>
              <a:gdLst>
                <a:gd name="connsiteX0" fmla="*/ 0 w 2715638"/>
                <a:gd name="connsiteY0" fmla="*/ 0 h 360040"/>
                <a:gd name="connsiteX1" fmla="*/ 2715638 w 2715638"/>
                <a:gd name="connsiteY1" fmla="*/ 0 h 360040"/>
                <a:gd name="connsiteX2" fmla="*/ 2715638 w 2715638"/>
                <a:gd name="connsiteY2" fmla="*/ 216021 h 360040"/>
                <a:gd name="connsiteX3" fmla="*/ 2571619 w 2715638"/>
                <a:gd name="connsiteY3" fmla="*/ 360040 h 360040"/>
                <a:gd name="connsiteX4" fmla="*/ 144019 w 2715638"/>
                <a:gd name="connsiteY4" fmla="*/ 360040 h 360040"/>
                <a:gd name="connsiteX5" fmla="*/ 0 w 2715638"/>
                <a:gd name="connsiteY5" fmla="*/ 216021 h 360040"/>
                <a:gd name="connsiteX6" fmla="*/ 0 w 2715638"/>
                <a:gd name="connsiteY6"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15638" h="360040">
                  <a:moveTo>
                    <a:pt x="0" y="0"/>
                  </a:moveTo>
                  <a:lnTo>
                    <a:pt x="2715638" y="0"/>
                  </a:lnTo>
                  <a:lnTo>
                    <a:pt x="2715638" y="216021"/>
                  </a:lnTo>
                  <a:cubicBezTo>
                    <a:pt x="2715638" y="295560"/>
                    <a:pt x="2651158" y="360040"/>
                    <a:pt x="2571619" y="360040"/>
                  </a:cubicBezTo>
                  <a:lnTo>
                    <a:pt x="144019" y="360040"/>
                  </a:lnTo>
                  <a:cubicBezTo>
                    <a:pt x="64480" y="360040"/>
                    <a:pt x="0" y="295560"/>
                    <a:pt x="0" y="216021"/>
                  </a:cubicBez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altLang="en-US" sz="1200" b="1" dirty="0">
                  <a:latin typeface="微软雅黑" panose="020B0503020204020204" pitchFamily="34" charset="-122"/>
                  <a:ea typeface="微软雅黑" panose="020B0503020204020204" pitchFamily="34" charset="-122"/>
                </a:rPr>
                <a:t>平台访问量</a:t>
              </a:r>
            </a:p>
          </p:txBody>
        </p:sp>
        <p:sp>
          <p:nvSpPr>
            <p:cNvPr id="57" name="任意多边形: 形状 56">
              <a:extLst>
                <a:ext uri="{FF2B5EF4-FFF2-40B4-BE49-F238E27FC236}">
                  <a16:creationId xmlns:a16="http://schemas.microsoft.com/office/drawing/2014/main" id="{C000FBDE-4F18-8165-4D94-06B432A582E2}"/>
                </a:ext>
              </a:extLst>
            </p:cNvPr>
            <p:cNvSpPr/>
            <p:nvPr/>
          </p:nvSpPr>
          <p:spPr>
            <a:xfrm>
              <a:off x="1234113" y="5461895"/>
              <a:ext cx="1845402" cy="504056"/>
            </a:xfrm>
            <a:custGeom>
              <a:avLst/>
              <a:gdLst>
                <a:gd name="connsiteX0" fmla="*/ 144019 w 2715638"/>
                <a:gd name="connsiteY0" fmla="*/ 0 h 504056"/>
                <a:gd name="connsiteX1" fmla="*/ 2571619 w 2715638"/>
                <a:gd name="connsiteY1" fmla="*/ 0 h 504056"/>
                <a:gd name="connsiteX2" fmla="*/ 2715638 w 2715638"/>
                <a:gd name="connsiteY2" fmla="*/ 144019 h 504056"/>
                <a:gd name="connsiteX3" fmla="*/ 2715638 w 2715638"/>
                <a:gd name="connsiteY3" fmla="*/ 504056 h 504056"/>
                <a:gd name="connsiteX4" fmla="*/ 0 w 2715638"/>
                <a:gd name="connsiteY4" fmla="*/ 504056 h 504056"/>
                <a:gd name="connsiteX5" fmla="*/ 0 w 2715638"/>
                <a:gd name="connsiteY5" fmla="*/ 144019 h 504056"/>
                <a:gd name="connsiteX6" fmla="*/ 144019 w 2715638"/>
                <a:gd name="connsiteY6" fmla="*/ 0 h 504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15638" h="504056">
                  <a:moveTo>
                    <a:pt x="144019" y="0"/>
                  </a:moveTo>
                  <a:lnTo>
                    <a:pt x="2571619" y="0"/>
                  </a:lnTo>
                  <a:cubicBezTo>
                    <a:pt x="2651158" y="0"/>
                    <a:pt x="2715638" y="64480"/>
                    <a:pt x="2715638" y="144019"/>
                  </a:cubicBezTo>
                  <a:lnTo>
                    <a:pt x="2715638" y="504056"/>
                  </a:lnTo>
                  <a:lnTo>
                    <a:pt x="0" y="504056"/>
                  </a:lnTo>
                  <a:lnTo>
                    <a:pt x="0" y="144019"/>
                  </a:lnTo>
                  <a:cubicBezTo>
                    <a:pt x="0" y="64480"/>
                    <a:pt x="64480" y="0"/>
                    <a:pt x="144019" y="0"/>
                  </a:cubicBezTo>
                  <a:close/>
                </a:path>
              </a:pathLst>
            </a:custGeom>
            <a:solidFill>
              <a:schemeClr val="accent1">
                <a:lumMod val="75000"/>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ltLang="zh-CN" sz="1200" b="1" dirty="0">
                  <a:latin typeface="微软雅黑" panose="020B0503020204020204" pitchFamily="34" charset="-122"/>
                  <a:ea typeface="微软雅黑" panose="020B0503020204020204" pitchFamily="34" charset="-122"/>
                </a:rPr>
                <a:t>1,000,000</a:t>
              </a:r>
              <a:endParaRPr lang="zh-CN" altLang="en-US" sz="1200" b="1" dirty="0">
                <a:latin typeface="微软雅黑" panose="020B0503020204020204" pitchFamily="34" charset="-122"/>
                <a:ea typeface="微软雅黑" panose="020B0503020204020204" pitchFamily="34" charset="-122"/>
              </a:endParaRPr>
            </a:p>
          </p:txBody>
        </p:sp>
      </p:grpSp>
      <p:grpSp>
        <p:nvGrpSpPr>
          <p:cNvPr id="58" name="组合 57">
            <a:extLst>
              <a:ext uri="{FF2B5EF4-FFF2-40B4-BE49-F238E27FC236}">
                <a16:creationId xmlns:a16="http://schemas.microsoft.com/office/drawing/2014/main" id="{C285DC20-EC93-4416-DB6C-6D74805D7051}"/>
              </a:ext>
            </a:extLst>
          </p:cNvPr>
          <p:cNvGrpSpPr/>
          <p:nvPr/>
        </p:nvGrpSpPr>
        <p:grpSpPr>
          <a:xfrm>
            <a:off x="2690071" y="4374803"/>
            <a:ext cx="1385100" cy="648072"/>
            <a:chOff x="3806061" y="5464740"/>
            <a:chExt cx="1846800" cy="864096"/>
          </a:xfrm>
        </p:grpSpPr>
        <p:sp>
          <p:nvSpPr>
            <p:cNvPr id="59" name="任意多边形: 形状 58">
              <a:extLst>
                <a:ext uri="{FF2B5EF4-FFF2-40B4-BE49-F238E27FC236}">
                  <a16:creationId xmlns:a16="http://schemas.microsoft.com/office/drawing/2014/main" id="{4CD91112-D6A3-0447-FE5B-AD5ECE23405A}"/>
                </a:ext>
              </a:extLst>
            </p:cNvPr>
            <p:cNvSpPr/>
            <p:nvPr/>
          </p:nvSpPr>
          <p:spPr>
            <a:xfrm>
              <a:off x="3806061" y="5968796"/>
              <a:ext cx="1846800" cy="360040"/>
            </a:xfrm>
            <a:custGeom>
              <a:avLst/>
              <a:gdLst>
                <a:gd name="connsiteX0" fmla="*/ 0 w 2715638"/>
                <a:gd name="connsiteY0" fmla="*/ 0 h 360040"/>
                <a:gd name="connsiteX1" fmla="*/ 2715638 w 2715638"/>
                <a:gd name="connsiteY1" fmla="*/ 0 h 360040"/>
                <a:gd name="connsiteX2" fmla="*/ 2715638 w 2715638"/>
                <a:gd name="connsiteY2" fmla="*/ 216021 h 360040"/>
                <a:gd name="connsiteX3" fmla="*/ 2571619 w 2715638"/>
                <a:gd name="connsiteY3" fmla="*/ 360040 h 360040"/>
                <a:gd name="connsiteX4" fmla="*/ 144019 w 2715638"/>
                <a:gd name="connsiteY4" fmla="*/ 360040 h 360040"/>
                <a:gd name="connsiteX5" fmla="*/ 0 w 2715638"/>
                <a:gd name="connsiteY5" fmla="*/ 216021 h 360040"/>
                <a:gd name="connsiteX6" fmla="*/ 0 w 2715638"/>
                <a:gd name="connsiteY6"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15638" h="360040">
                  <a:moveTo>
                    <a:pt x="0" y="0"/>
                  </a:moveTo>
                  <a:lnTo>
                    <a:pt x="2715638" y="0"/>
                  </a:lnTo>
                  <a:lnTo>
                    <a:pt x="2715638" y="216021"/>
                  </a:lnTo>
                  <a:cubicBezTo>
                    <a:pt x="2715638" y="295560"/>
                    <a:pt x="2651158" y="360040"/>
                    <a:pt x="2571619" y="360040"/>
                  </a:cubicBezTo>
                  <a:lnTo>
                    <a:pt x="144019" y="360040"/>
                  </a:lnTo>
                  <a:cubicBezTo>
                    <a:pt x="64480" y="360040"/>
                    <a:pt x="0" y="295560"/>
                    <a:pt x="0" y="216021"/>
                  </a:cubicBezTo>
                  <a:lnTo>
                    <a:pt x="0"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altLang="en-US" sz="1200" b="1" dirty="0">
                  <a:latin typeface="微软雅黑" panose="020B0503020204020204" pitchFamily="34" charset="-122"/>
                  <a:ea typeface="微软雅黑" panose="020B0503020204020204" pitchFamily="34" charset="-122"/>
                </a:rPr>
                <a:t>数据下载量</a:t>
              </a:r>
            </a:p>
          </p:txBody>
        </p:sp>
        <p:sp>
          <p:nvSpPr>
            <p:cNvPr id="60" name="任意多边形: 形状 59">
              <a:extLst>
                <a:ext uri="{FF2B5EF4-FFF2-40B4-BE49-F238E27FC236}">
                  <a16:creationId xmlns:a16="http://schemas.microsoft.com/office/drawing/2014/main" id="{86352325-99A9-AA61-B19B-A1156D932F3E}"/>
                </a:ext>
              </a:extLst>
            </p:cNvPr>
            <p:cNvSpPr/>
            <p:nvPr/>
          </p:nvSpPr>
          <p:spPr>
            <a:xfrm>
              <a:off x="3806061" y="5464740"/>
              <a:ext cx="1846800" cy="504056"/>
            </a:xfrm>
            <a:custGeom>
              <a:avLst/>
              <a:gdLst>
                <a:gd name="connsiteX0" fmla="*/ 144019 w 2715638"/>
                <a:gd name="connsiteY0" fmla="*/ 0 h 504056"/>
                <a:gd name="connsiteX1" fmla="*/ 2571619 w 2715638"/>
                <a:gd name="connsiteY1" fmla="*/ 0 h 504056"/>
                <a:gd name="connsiteX2" fmla="*/ 2715638 w 2715638"/>
                <a:gd name="connsiteY2" fmla="*/ 144019 h 504056"/>
                <a:gd name="connsiteX3" fmla="*/ 2715638 w 2715638"/>
                <a:gd name="connsiteY3" fmla="*/ 504056 h 504056"/>
                <a:gd name="connsiteX4" fmla="*/ 0 w 2715638"/>
                <a:gd name="connsiteY4" fmla="*/ 504056 h 504056"/>
                <a:gd name="connsiteX5" fmla="*/ 0 w 2715638"/>
                <a:gd name="connsiteY5" fmla="*/ 144019 h 504056"/>
                <a:gd name="connsiteX6" fmla="*/ 144019 w 2715638"/>
                <a:gd name="connsiteY6" fmla="*/ 0 h 504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15638" h="504056">
                  <a:moveTo>
                    <a:pt x="144019" y="0"/>
                  </a:moveTo>
                  <a:lnTo>
                    <a:pt x="2571619" y="0"/>
                  </a:lnTo>
                  <a:cubicBezTo>
                    <a:pt x="2651158" y="0"/>
                    <a:pt x="2715638" y="64480"/>
                    <a:pt x="2715638" y="144019"/>
                  </a:cubicBezTo>
                  <a:lnTo>
                    <a:pt x="2715638" y="504056"/>
                  </a:lnTo>
                  <a:lnTo>
                    <a:pt x="0" y="504056"/>
                  </a:lnTo>
                  <a:lnTo>
                    <a:pt x="0" y="144019"/>
                  </a:lnTo>
                  <a:cubicBezTo>
                    <a:pt x="0" y="64480"/>
                    <a:pt x="64480" y="0"/>
                    <a:pt x="144019" y="0"/>
                  </a:cubicBezTo>
                  <a:close/>
                </a:path>
              </a:pathLst>
            </a:custGeom>
            <a:solidFill>
              <a:schemeClr val="accent2">
                <a:lumMod val="75000"/>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ltLang="zh-CN" sz="1200" b="1" dirty="0">
                  <a:latin typeface="微软雅黑" panose="020B0503020204020204" pitchFamily="34" charset="-122"/>
                  <a:ea typeface="微软雅黑" panose="020B0503020204020204" pitchFamily="34" charset="-122"/>
                </a:rPr>
                <a:t>2,000</a:t>
              </a:r>
              <a:endParaRPr lang="zh-CN" altLang="en-US" sz="1200" b="1" dirty="0">
                <a:latin typeface="微软雅黑" panose="020B0503020204020204" pitchFamily="34" charset="-122"/>
                <a:ea typeface="微软雅黑" panose="020B0503020204020204" pitchFamily="34" charset="-122"/>
              </a:endParaRPr>
            </a:p>
          </p:txBody>
        </p:sp>
      </p:grpSp>
      <p:grpSp>
        <p:nvGrpSpPr>
          <p:cNvPr id="61" name="组合 60">
            <a:extLst>
              <a:ext uri="{FF2B5EF4-FFF2-40B4-BE49-F238E27FC236}">
                <a16:creationId xmlns:a16="http://schemas.microsoft.com/office/drawing/2014/main" id="{4B14A501-CD8B-8225-62DF-F2B38AD7833B}"/>
              </a:ext>
            </a:extLst>
          </p:cNvPr>
          <p:cNvGrpSpPr/>
          <p:nvPr/>
        </p:nvGrpSpPr>
        <p:grpSpPr>
          <a:xfrm>
            <a:off x="4758464" y="4384305"/>
            <a:ext cx="1385100" cy="648072"/>
            <a:chOff x="6311056" y="5464740"/>
            <a:chExt cx="1846800" cy="864096"/>
          </a:xfrm>
        </p:grpSpPr>
        <p:sp>
          <p:nvSpPr>
            <p:cNvPr id="62" name="任意多边形: 形状 61">
              <a:extLst>
                <a:ext uri="{FF2B5EF4-FFF2-40B4-BE49-F238E27FC236}">
                  <a16:creationId xmlns:a16="http://schemas.microsoft.com/office/drawing/2014/main" id="{6B31147C-889E-1D2A-A8BC-0C185BB1613D}"/>
                </a:ext>
              </a:extLst>
            </p:cNvPr>
            <p:cNvSpPr/>
            <p:nvPr/>
          </p:nvSpPr>
          <p:spPr>
            <a:xfrm>
              <a:off x="6311056" y="5968796"/>
              <a:ext cx="1846800" cy="360040"/>
            </a:xfrm>
            <a:custGeom>
              <a:avLst/>
              <a:gdLst>
                <a:gd name="connsiteX0" fmla="*/ 0 w 2715638"/>
                <a:gd name="connsiteY0" fmla="*/ 0 h 360040"/>
                <a:gd name="connsiteX1" fmla="*/ 2715638 w 2715638"/>
                <a:gd name="connsiteY1" fmla="*/ 0 h 360040"/>
                <a:gd name="connsiteX2" fmla="*/ 2715638 w 2715638"/>
                <a:gd name="connsiteY2" fmla="*/ 216021 h 360040"/>
                <a:gd name="connsiteX3" fmla="*/ 2571619 w 2715638"/>
                <a:gd name="connsiteY3" fmla="*/ 360040 h 360040"/>
                <a:gd name="connsiteX4" fmla="*/ 144019 w 2715638"/>
                <a:gd name="connsiteY4" fmla="*/ 360040 h 360040"/>
                <a:gd name="connsiteX5" fmla="*/ 0 w 2715638"/>
                <a:gd name="connsiteY5" fmla="*/ 216021 h 360040"/>
                <a:gd name="connsiteX6" fmla="*/ 0 w 2715638"/>
                <a:gd name="connsiteY6"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15638" h="360040">
                  <a:moveTo>
                    <a:pt x="0" y="0"/>
                  </a:moveTo>
                  <a:lnTo>
                    <a:pt x="2715638" y="0"/>
                  </a:lnTo>
                  <a:lnTo>
                    <a:pt x="2715638" y="216021"/>
                  </a:lnTo>
                  <a:cubicBezTo>
                    <a:pt x="2715638" y="295560"/>
                    <a:pt x="2651158" y="360040"/>
                    <a:pt x="2571619" y="360040"/>
                  </a:cubicBezTo>
                  <a:lnTo>
                    <a:pt x="144019" y="360040"/>
                  </a:lnTo>
                  <a:cubicBezTo>
                    <a:pt x="64480" y="360040"/>
                    <a:pt x="0" y="295560"/>
                    <a:pt x="0" y="216021"/>
                  </a:cubicBezTo>
                  <a:lnTo>
                    <a:pt x="0" y="0"/>
                  </a:ln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altLang="en-US" sz="1200" b="1" dirty="0">
                  <a:latin typeface="微软雅黑" panose="020B0503020204020204" pitchFamily="34" charset="-122"/>
                  <a:ea typeface="微软雅黑" panose="020B0503020204020204" pitchFamily="34" charset="-122"/>
                </a:rPr>
                <a:t>接口调用量</a:t>
              </a:r>
            </a:p>
          </p:txBody>
        </p:sp>
        <p:sp>
          <p:nvSpPr>
            <p:cNvPr id="63" name="任意多边形: 形状 62">
              <a:extLst>
                <a:ext uri="{FF2B5EF4-FFF2-40B4-BE49-F238E27FC236}">
                  <a16:creationId xmlns:a16="http://schemas.microsoft.com/office/drawing/2014/main" id="{308B3D26-3B5A-E8D6-F430-B8B36384D955}"/>
                </a:ext>
              </a:extLst>
            </p:cNvPr>
            <p:cNvSpPr/>
            <p:nvPr/>
          </p:nvSpPr>
          <p:spPr>
            <a:xfrm>
              <a:off x="6311056" y="5464740"/>
              <a:ext cx="1846800" cy="504056"/>
            </a:xfrm>
            <a:custGeom>
              <a:avLst/>
              <a:gdLst>
                <a:gd name="connsiteX0" fmla="*/ 144019 w 2715638"/>
                <a:gd name="connsiteY0" fmla="*/ 0 h 504056"/>
                <a:gd name="connsiteX1" fmla="*/ 2571619 w 2715638"/>
                <a:gd name="connsiteY1" fmla="*/ 0 h 504056"/>
                <a:gd name="connsiteX2" fmla="*/ 2715638 w 2715638"/>
                <a:gd name="connsiteY2" fmla="*/ 144019 h 504056"/>
                <a:gd name="connsiteX3" fmla="*/ 2715638 w 2715638"/>
                <a:gd name="connsiteY3" fmla="*/ 504056 h 504056"/>
                <a:gd name="connsiteX4" fmla="*/ 0 w 2715638"/>
                <a:gd name="connsiteY4" fmla="*/ 504056 h 504056"/>
                <a:gd name="connsiteX5" fmla="*/ 0 w 2715638"/>
                <a:gd name="connsiteY5" fmla="*/ 144019 h 504056"/>
                <a:gd name="connsiteX6" fmla="*/ 144019 w 2715638"/>
                <a:gd name="connsiteY6" fmla="*/ 0 h 504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15638" h="504056">
                  <a:moveTo>
                    <a:pt x="144019" y="0"/>
                  </a:moveTo>
                  <a:lnTo>
                    <a:pt x="2571619" y="0"/>
                  </a:lnTo>
                  <a:cubicBezTo>
                    <a:pt x="2651158" y="0"/>
                    <a:pt x="2715638" y="64480"/>
                    <a:pt x="2715638" y="144019"/>
                  </a:cubicBezTo>
                  <a:lnTo>
                    <a:pt x="2715638" y="504056"/>
                  </a:lnTo>
                  <a:lnTo>
                    <a:pt x="0" y="504056"/>
                  </a:lnTo>
                  <a:lnTo>
                    <a:pt x="0" y="144019"/>
                  </a:lnTo>
                  <a:cubicBezTo>
                    <a:pt x="0" y="64480"/>
                    <a:pt x="64480" y="0"/>
                    <a:pt x="144019" y="0"/>
                  </a:cubicBezTo>
                  <a:close/>
                </a:path>
              </a:pathLst>
            </a:custGeom>
            <a:solidFill>
              <a:schemeClr val="accent6">
                <a:lumMod val="75000"/>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ltLang="zh-CN" sz="1200" b="1" dirty="0">
                  <a:latin typeface="微软雅黑" panose="020B0503020204020204" pitchFamily="34" charset="-122"/>
                  <a:ea typeface="微软雅黑" panose="020B0503020204020204" pitchFamily="34" charset="-122"/>
                </a:rPr>
                <a:t>2,120</a:t>
              </a:r>
              <a:endParaRPr lang="zh-CN" altLang="en-US" sz="1200" b="1" dirty="0">
                <a:latin typeface="微软雅黑" panose="020B0503020204020204" pitchFamily="34" charset="-122"/>
                <a:ea typeface="微软雅黑" panose="020B0503020204020204" pitchFamily="34" charset="-122"/>
              </a:endParaRPr>
            </a:p>
          </p:txBody>
        </p:sp>
      </p:grpSp>
      <p:grpSp>
        <p:nvGrpSpPr>
          <p:cNvPr id="64" name="组合 63">
            <a:extLst>
              <a:ext uri="{FF2B5EF4-FFF2-40B4-BE49-F238E27FC236}">
                <a16:creationId xmlns:a16="http://schemas.microsoft.com/office/drawing/2014/main" id="{2C1FAD58-DBB1-5B4A-1B0F-30C6AD3321B9}"/>
              </a:ext>
            </a:extLst>
          </p:cNvPr>
          <p:cNvGrpSpPr/>
          <p:nvPr/>
        </p:nvGrpSpPr>
        <p:grpSpPr>
          <a:xfrm>
            <a:off x="6826857" y="4385174"/>
            <a:ext cx="1385100" cy="648072"/>
            <a:chOff x="8827091" y="5461895"/>
            <a:chExt cx="1846800" cy="864096"/>
          </a:xfrm>
        </p:grpSpPr>
        <p:sp>
          <p:nvSpPr>
            <p:cNvPr id="65" name="任意多边形: 形状 64">
              <a:extLst>
                <a:ext uri="{FF2B5EF4-FFF2-40B4-BE49-F238E27FC236}">
                  <a16:creationId xmlns:a16="http://schemas.microsoft.com/office/drawing/2014/main" id="{633FA734-E124-FAE7-67EA-C5BDCEF6EB85}"/>
                </a:ext>
              </a:extLst>
            </p:cNvPr>
            <p:cNvSpPr/>
            <p:nvPr/>
          </p:nvSpPr>
          <p:spPr>
            <a:xfrm>
              <a:off x="8827091" y="5965951"/>
              <a:ext cx="1846800" cy="360040"/>
            </a:xfrm>
            <a:custGeom>
              <a:avLst/>
              <a:gdLst>
                <a:gd name="connsiteX0" fmla="*/ 0 w 2715638"/>
                <a:gd name="connsiteY0" fmla="*/ 0 h 360040"/>
                <a:gd name="connsiteX1" fmla="*/ 2715638 w 2715638"/>
                <a:gd name="connsiteY1" fmla="*/ 0 h 360040"/>
                <a:gd name="connsiteX2" fmla="*/ 2715638 w 2715638"/>
                <a:gd name="connsiteY2" fmla="*/ 216021 h 360040"/>
                <a:gd name="connsiteX3" fmla="*/ 2571619 w 2715638"/>
                <a:gd name="connsiteY3" fmla="*/ 360040 h 360040"/>
                <a:gd name="connsiteX4" fmla="*/ 144019 w 2715638"/>
                <a:gd name="connsiteY4" fmla="*/ 360040 h 360040"/>
                <a:gd name="connsiteX5" fmla="*/ 0 w 2715638"/>
                <a:gd name="connsiteY5" fmla="*/ 216021 h 360040"/>
                <a:gd name="connsiteX6" fmla="*/ 0 w 2715638"/>
                <a:gd name="connsiteY6"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15638" h="360040">
                  <a:moveTo>
                    <a:pt x="0" y="0"/>
                  </a:moveTo>
                  <a:lnTo>
                    <a:pt x="2715638" y="0"/>
                  </a:lnTo>
                  <a:lnTo>
                    <a:pt x="2715638" y="216021"/>
                  </a:lnTo>
                  <a:cubicBezTo>
                    <a:pt x="2715638" y="295560"/>
                    <a:pt x="2651158" y="360040"/>
                    <a:pt x="2571619" y="360040"/>
                  </a:cubicBezTo>
                  <a:lnTo>
                    <a:pt x="144019" y="360040"/>
                  </a:lnTo>
                  <a:cubicBezTo>
                    <a:pt x="64480" y="360040"/>
                    <a:pt x="0" y="295560"/>
                    <a:pt x="0" y="216021"/>
                  </a:cubicBezTo>
                  <a:lnTo>
                    <a:pt x="0" y="0"/>
                  </a:lnTo>
                  <a:close/>
                </a:path>
              </a:pathLst>
            </a:cu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altLang="en-US" sz="1200" b="1" dirty="0">
                  <a:latin typeface="微软雅黑" panose="020B0503020204020204" pitchFamily="34" charset="-122"/>
                  <a:ea typeface="微软雅黑" panose="020B0503020204020204" pitchFamily="34" charset="-122"/>
                </a:rPr>
                <a:t>数据产品量</a:t>
              </a:r>
            </a:p>
          </p:txBody>
        </p:sp>
        <p:sp>
          <p:nvSpPr>
            <p:cNvPr id="66" name="任意多边形: 形状 65">
              <a:extLst>
                <a:ext uri="{FF2B5EF4-FFF2-40B4-BE49-F238E27FC236}">
                  <a16:creationId xmlns:a16="http://schemas.microsoft.com/office/drawing/2014/main" id="{D5DEC71C-7472-55A1-1B08-726FDE2F73FE}"/>
                </a:ext>
              </a:extLst>
            </p:cNvPr>
            <p:cNvSpPr/>
            <p:nvPr/>
          </p:nvSpPr>
          <p:spPr>
            <a:xfrm>
              <a:off x="8827091" y="5461895"/>
              <a:ext cx="1846800" cy="504056"/>
            </a:xfrm>
            <a:custGeom>
              <a:avLst/>
              <a:gdLst>
                <a:gd name="connsiteX0" fmla="*/ 144019 w 2715638"/>
                <a:gd name="connsiteY0" fmla="*/ 0 h 504056"/>
                <a:gd name="connsiteX1" fmla="*/ 2571619 w 2715638"/>
                <a:gd name="connsiteY1" fmla="*/ 0 h 504056"/>
                <a:gd name="connsiteX2" fmla="*/ 2715638 w 2715638"/>
                <a:gd name="connsiteY2" fmla="*/ 144019 h 504056"/>
                <a:gd name="connsiteX3" fmla="*/ 2715638 w 2715638"/>
                <a:gd name="connsiteY3" fmla="*/ 504056 h 504056"/>
                <a:gd name="connsiteX4" fmla="*/ 0 w 2715638"/>
                <a:gd name="connsiteY4" fmla="*/ 504056 h 504056"/>
                <a:gd name="connsiteX5" fmla="*/ 0 w 2715638"/>
                <a:gd name="connsiteY5" fmla="*/ 144019 h 504056"/>
                <a:gd name="connsiteX6" fmla="*/ 144019 w 2715638"/>
                <a:gd name="connsiteY6" fmla="*/ 0 h 504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15638" h="504056">
                  <a:moveTo>
                    <a:pt x="144019" y="0"/>
                  </a:moveTo>
                  <a:lnTo>
                    <a:pt x="2571619" y="0"/>
                  </a:lnTo>
                  <a:cubicBezTo>
                    <a:pt x="2651158" y="0"/>
                    <a:pt x="2715638" y="64480"/>
                    <a:pt x="2715638" y="144019"/>
                  </a:cubicBezTo>
                  <a:lnTo>
                    <a:pt x="2715638" y="504056"/>
                  </a:lnTo>
                  <a:lnTo>
                    <a:pt x="0" y="504056"/>
                  </a:lnTo>
                  <a:lnTo>
                    <a:pt x="0" y="144019"/>
                  </a:lnTo>
                  <a:cubicBezTo>
                    <a:pt x="0" y="64480"/>
                    <a:pt x="64480" y="0"/>
                    <a:pt x="144019" y="0"/>
                  </a:cubicBezTo>
                  <a:close/>
                </a:path>
              </a:pathLst>
            </a:custGeom>
            <a:solidFill>
              <a:schemeClr val="accent4">
                <a:lumMod val="75000"/>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ltLang="zh-CN" sz="1200" b="1" dirty="0">
                  <a:latin typeface="微软雅黑" panose="020B0503020204020204" pitchFamily="34" charset="-122"/>
                  <a:ea typeface="微软雅黑" panose="020B0503020204020204" pitchFamily="34" charset="-122"/>
                </a:rPr>
                <a:t>12</a:t>
              </a:r>
              <a:endParaRPr lang="zh-CN" altLang="en-US" sz="1200" b="1" dirty="0">
                <a:latin typeface="微软雅黑" panose="020B0503020204020204" pitchFamily="34" charset="-122"/>
                <a:ea typeface="微软雅黑" panose="020B0503020204020204" pitchFamily="34" charset="-122"/>
              </a:endParaRPr>
            </a:p>
          </p:txBody>
        </p:sp>
      </p:grpSp>
      <p:sp>
        <p:nvSpPr>
          <p:cNvPr id="67" name="矩形 66">
            <a:extLst>
              <a:ext uri="{FF2B5EF4-FFF2-40B4-BE49-F238E27FC236}">
                <a16:creationId xmlns:a16="http://schemas.microsoft.com/office/drawing/2014/main" id="{888CF7CD-B150-5431-650F-1DF044A88F49}"/>
              </a:ext>
            </a:extLst>
          </p:cNvPr>
          <p:cNvSpPr/>
          <p:nvPr/>
        </p:nvSpPr>
        <p:spPr>
          <a:xfrm>
            <a:off x="712800" y="2692922"/>
            <a:ext cx="3391888" cy="16741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68" name="文本框 67">
            <a:extLst>
              <a:ext uri="{FF2B5EF4-FFF2-40B4-BE49-F238E27FC236}">
                <a16:creationId xmlns:a16="http://schemas.microsoft.com/office/drawing/2014/main" id="{563F89D0-6341-76A0-8F82-D017A482D3F6}"/>
              </a:ext>
            </a:extLst>
          </p:cNvPr>
          <p:cNvSpPr txBox="1"/>
          <p:nvPr/>
        </p:nvSpPr>
        <p:spPr>
          <a:xfrm>
            <a:off x="728906" y="2914812"/>
            <a:ext cx="3204899" cy="890693"/>
          </a:xfrm>
          <a:prstGeom prst="rect">
            <a:avLst/>
          </a:prstGeom>
          <a:noFill/>
        </p:spPr>
        <p:txBody>
          <a:bodyPr wrap="square" rtlCol="0">
            <a:spAutoFit/>
          </a:bodyPr>
          <a:lstStyle/>
          <a:p>
            <a:pPr marL="214313" indent="-214313">
              <a:lnSpc>
                <a:spcPct val="150000"/>
              </a:lnSpc>
              <a:buFont typeface="Arial" panose="020B0604020202020204" pitchFamily="34" charset="0"/>
              <a:buChar char="•"/>
            </a:pPr>
            <a:r>
              <a:rPr lang="en-US" altLang="zh-CN" sz="1200" dirty="0">
                <a:latin typeface="微软雅黑" panose="020B0503020204020204" pitchFamily="34" charset="-122"/>
                <a:ea typeface="微软雅黑" panose="020B0503020204020204" pitchFamily="34" charset="-122"/>
              </a:rPr>
              <a:t>2023</a:t>
            </a:r>
            <a:r>
              <a:rPr lang="zh-CN" altLang="en-US" sz="1200" dirty="0">
                <a:latin typeface="微软雅黑" panose="020B0503020204020204" pitchFamily="34" charset="-122"/>
                <a:ea typeface="微软雅黑" panose="020B0503020204020204" pitchFamily="34" charset="-122"/>
              </a:rPr>
              <a:t>年</a:t>
            </a:r>
            <a:r>
              <a:rPr lang="en-US" altLang="zh-CN" sz="1200" dirty="0">
                <a:latin typeface="微软雅黑" panose="020B0503020204020204" pitchFamily="34" charset="-122"/>
                <a:ea typeface="微软雅黑" panose="020B0503020204020204" pitchFamily="34" charset="-122"/>
              </a:rPr>
              <a:t>1</a:t>
            </a:r>
            <a:r>
              <a:rPr lang="zh-CN" altLang="en-US" sz="1200" dirty="0">
                <a:latin typeface="微软雅黑" panose="020B0503020204020204" pitchFamily="34" charset="-122"/>
                <a:ea typeface="微软雅黑" panose="020B0503020204020204" pitchFamily="34" charset="-122"/>
              </a:rPr>
              <a:t>月</a:t>
            </a:r>
            <a:r>
              <a:rPr lang="en-US" altLang="zh-CN" sz="1200" dirty="0">
                <a:latin typeface="微软雅黑" panose="020B0503020204020204" pitchFamily="34" charset="-122"/>
                <a:ea typeface="微软雅黑" panose="020B0503020204020204" pitchFamily="34" charset="-122"/>
              </a:rPr>
              <a:t>23</a:t>
            </a:r>
            <a:r>
              <a:rPr lang="zh-CN" altLang="en-US" sz="1200" dirty="0">
                <a:latin typeface="微软雅黑" panose="020B0503020204020204" pitchFamily="34" charset="-122"/>
                <a:ea typeface="微软雅黑" panose="020B0503020204020204" pitchFamily="34" charset="-122"/>
              </a:rPr>
              <a:t>日交通卡交易数据</a:t>
            </a:r>
            <a:endParaRPr lang="en-US" altLang="zh-CN" sz="1200" dirty="0">
              <a:latin typeface="微软雅黑" panose="020B0503020204020204" pitchFamily="34" charset="-122"/>
              <a:ea typeface="微软雅黑" panose="020B0503020204020204" pitchFamily="34" charset="-122"/>
            </a:endParaRPr>
          </a:p>
          <a:p>
            <a:pPr marL="214313" indent="-214313">
              <a:lnSpc>
                <a:spcPct val="150000"/>
              </a:lnSpc>
              <a:buFont typeface="Arial" panose="020B0604020202020204" pitchFamily="34" charset="0"/>
              <a:buChar char="•"/>
            </a:pPr>
            <a:r>
              <a:rPr lang="en-US" altLang="zh-CN" sz="1200" dirty="0">
                <a:latin typeface="微软雅黑" panose="020B0503020204020204" pitchFamily="34" charset="-122"/>
                <a:ea typeface="微软雅黑" panose="020B0503020204020204" pitchFamily="34" charset="-122"/>
              </a:rPr>
              <a:t>2023</a:t>
            </a:r>
            <a:r>
              <a:rPr lang="zh-CN" altLang="en-US" sz="1200" dirty="0">
                <a:latin typeface="微软雅黑" panose="020B0503020204020204" pitchFamily="34" charset="-122"/>
                <a:ea typeface="微软雅黑" panose="020B0503020204020204" pitchFamily="34" charset="-122"/>
              </a:rPr>
              <a:t>年</a:t>
            </a:r>
            <a:r>
              <a:rPr lang="en-US" altLang="zh-CN" sz="1200" dirty="0">
                <a:latin typeface="微软雅黑" panose="020B0503020204020204" pitchFamily="34" charset="-122"/>
                <a:ea typeface="微软雅黑" panose="020B0503020204020204" pitchFamily="34" charset="-122"/>
              </a:rPr>
              <a:t>1</a:t>
            </a:r>
            <a:r>
              <a:rPr lang="zh-CN" altLang="en-US" sz="1200" dirty="0">
                <a:latin typeface="微软雅黑" panose="020B0503020204020204" pitchFamily="34" charset="-122"/>
                <a:ea typeface="微软雅黑" panose="020B0503020204020204" pitchFamily="34" charset="-122"/>
              </a:rPr>
              <a:t>月</a:t>
            </a:r>
            <a:r>
              <a:rPr lang="en-US" altLang="zh-CN" sz="1200" dirty="0">
                <a:latin typeface="微软雅黑" panose="020B0503020204020204" pitchFamily="34" charset="-122"/>
                <a:ea typeface="微软雅黑" panose="020B0503020204020204" pitchFamily="34" charset="-122"/>
              </a:rPr>
              <a:t>20</a:t>
            </a:r>
            <a:r>
              <a:rPr lang="zh-CN" altLang="en-US" sz="1200" dirty="0">
                <a:latin typeface="微软雅黑" panose="020B0503020204020204" pitchFamily="34" charset="-122"/>
                <a:ea typeface="微软雅黑" panose="020B0503020204020204" pitchFamily="34" charset="-122"/>
              </a:rPr>
              <a:t>日公交电子路单数据</a:t>
            </a:r>
            <a:endParaRPr lang="en-US" altLang="zh-CN" sz="1200" dirty="0">
              <a:latin typeface="微软雅黑" panose="020B0503020204020204" pitchFamily="34" charset="-122"/>
              <a:ea typeface="微软雅黑" panose="020B0503020204020204" pitchFamily="34" charset="-122"/>
            </a:endParaRPr>
          </a:p>
          <a:p>
            <a:pPr marL="214313" indent="-214313">
              <a:lnSpc>
                <a:spcPct val="150000"/>
              </a:lnSpc>
              <a:buFont typeface="Arial" panose="020B0604020202020204" pitchFamily="34" charset="0"/>
              <a:buChar char="•"/>
            </a:pPr>
            <a:r>
              <a:rPr lang="en-US" altLang="zh-CN" sz="1200" dirty="0">
                <a:latin typeface="微软雅黑" panose="020B0503020204020204" pitchFamily="34" charset="-122"/>
                <a:ea typeface="微软雅黑" panose="020B0503020204020204" pitchFamily="34" charset="-122"/>
              </a:rPr>
              <a:t>2023</a:t>
            </a:r>
            <a:r>
              <a:rPr lang="zh-CN" altLang="en-US" sz="1200" dirty="0">
                <a:latin typeface="微软雅黑" panose="020B0503020204020204" pitchFamily="34" charset="-122"/>
                <a:ea typeface="微软雅黑" panose="020B0503020204020204" pitchFamily="34" charset="-122"/>
              </a:rPr>
              <a:t>年</a:t>
            </a:r>
            <a:r>
              <a:rPr lang="en-US" altLang="zh-CN" sz="1200" dirty="0">
                <a:latin typeface="微软雅黑" panose="020B0503020204020204" pitchFamily="34" charset="-122"/>
                <a:ea typeface="微软雅黑" panose="020B0503020204020204" pitchFamily="34" charset="-122"/>
              </a:rPr>
              <a:t>1</a:t>
            </a:r>
            <a:r>
              <a:rPr lang="zh-CN" altLang="en-US" sz="1200" dirty="0">
                <a:latin typeface="微软雅黑" panose="020B0503020204020204" pitchFamily="34" charset="-122"/>
                <a:ea typeface="微软雅黑" panose="020B0503020204020204" pitchFamily="34" charset="-122"/>
              </a:rPr>
              <a:t>月</a:t>
            </a:r>
            <a:r>
              <a:rPr lang="en-US" altLang="zh-CN" sz="1200" dirty="0">
                <a:latin typeface="微软雅黑" panose="020B0503020204020204" pitchFamily="34" charset="-122"/>
                <a:ea typeface="微软雅黑" panose="020B0503020204020204" pitchFamily="34" charset="-122"/>
              </a:rPr>
              <a:t>20</a:t>
            </a:r>
            <a:r>
              <a:rPr lang="zh-CN" altLang="en-US" sz="1200" dirty="0">
                <a:latin typeface="微软雅黑" panose="020B0503020204020204" pitchFamily="34" charset="-122"/>
                <a:ea typeface="微软雅黑" panose="020B0503020204020204" pitchFamily="34" charset="-122"/>
              </a:rPr>
              <a:t>日公交到离站数据</a:t>
            </a:r>
            <a:endParaRPr lang="zh-CN" altLang="en-US" sz="105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9" name="任意多边形: 形状 68">
            <a:extLst>
              <a:ext uri="{FF2B5EF4-FFF2-40B4-BE49-F238E27FC236}">
                <a16:creationId xmlns:a16="http://schemas.microsoft.com/office/drawing/2014/main" id="{ED63F654-7131-4C89-6F3E-3FBFA23DBE0F}"/>
              </a:ext>
            </a:extLst>
          </p:cNvPr>
          <p:cNvSpPr/>
          <p:nvPr/>
        </p:nvSpPr>
        <p:spPr>
          <a:xfrm>
            <a:off x="745613" y="2420758"/>
            <a:ext cx="928805" cy="295307"/>
          </a:xfrm>
          <a:custGeom>
            <a:avLst/>
            <a:gdLst>
              <a:gd name="connsiteX0" fmla="*/ 144019 w 2715638"/>
              <a:gd name="connsiteY0" fmla="*/ 0 h 504056"/>
              <a:gd name="connsiteX1" fmla="*/ 2571619 w 2715638"/>
              <a:gd name="connsiteY1" fmla="*/ 0 h 504056"/>
              <a:gd name="connsiteX2" fmla="*/ 2715638 w 2715638"/>
              <a:gd name="connsiteY2" fmla="*/ 144019 h 504056"/>
              <a:gd name="connsiteX3" fmla="*/ 2715638 w 2715638"/>
              <a:gd name="connsiteY3" fmla="*/ 504056 h 504056"/>
              <a:gd name="connsiteX4" fmla="*/ 0 w 2715638"/>
              <a:gd name="connsiteY4" fmla="*/ 504056 h 504056"/>
              <a:gd name="connsiteX5" fmla="*/ 0 w 2715638"/>
              <a:gd name="connsiteY5" fmla="*/ 144019 h 504056"/>
              <a:gd name="connsiteX6" fmla="*/ 144019 w 2715638"/>
              <a:gd name="connsiteY6" fmla="*/ 0 h 504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15638" h="504056">
                <a:moveTo>
                  <a:pt x="144019" y="0"/>
                </a:moveTo>
                <a:lnTo>
                  <a:pt x="2571619" y="0"/>
                </a:lnTo>
                <a:cubicBezTo>
                  <a:pt x="2651158" y="0"/>
                  <a:pt x="2715638" y="64480"/>
                  <a:pt x="2715638" y="144019"/>
                </a:cubicBezTo>
                <a:lnTo>
                  <a:pt x="2715638" y="504056"/>
                </a:lnTo>
                <a:lnTo>
                  <a:pt x="0" y="504056"/>
                </a:lnTo>
                <a:lnTo>
                  <a:pt x="0" y="144019"/>
                </a:lnTo>
                <a:cubicBezTo>
                  <a:pt x="0" y="64480"/>
                  <a:pt x="64480" y="0"/>
                  <a:pt x="144019" y="0"/>
                </a:cubicBezTo>
                <a:close/>
              </a:path>
            </a:pathLst>
          </a:custGeom>
          <a:solidFill>
            <a:schemeClr val="accent1">
              <a:lumMod val="75000"/>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altLang="en-US" sz="1050" b="1" dirty="0">
                <a:latin typeface="微软雅黑" panose="020B0503020204020204" pitchFamily="34" charset="-122"/>
                <a:ea typeface="微软雅黑" panose="020B0503020204020204" pitchFamily="34" charset="-122"/>
              </a:rPr>
              <a:t>最近更新</a:t>
            </a:r>
          </a:p>
        </p:txBody>
      </p:sp>
      <p:sp>
        <p:nvSpPr>
          <p:cNvPr id="70" name="等腰三角形 69">
            <a:extLst>
              <a:ext uri="{FF2B5EF4-FFF2-40B4-BE49-F238E27FC236}">
                <a16:creationId xmlns:a16="http://schemas.microsoft.com/office/drawing/2014/main" id="{6943497C-3D9D-8D3E-55D2-0460E89108AC}"/>
              </a:ext>
            </a:extLst>
          </p:cNvPr>
          <p:cNvSpPr/>
          <p:nvPr/>
        </p:nvSpPr>
        <p:spPr>
          <a:xfrm rot="10800000">
            <a:off x="1067783" y="2716065"/>
            <a:ext cx="284464" cy="123095"/>
          </a:xfrm>
          <a:prstGeom prst="triangle">
            <a:avLst/>
          </a:prstGeom>
          <a:solidFill>
            <a:srgbClr val="86AD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1" name="文本框 70">
            <a:extLst>
              <a:ext uri="{FF2B5EF4-FFF2-40B4-BE49-F238E27FC236}">
                <a16:creationId xmlns:a16="http://schemas.microsoft.com/office/drawing/2014/main" id="{EBAA2D27-BD01-F38D-9C9F-774E11BF144C}"/>
              </a:ext>
            </a:extLst>
          </p:cNvPr>
          <p:cNvSpPr txBox="1"/>
          <p:nvPr/>
        </p:nvSpPr>
        <p:spPr>
          <a:xfrm>
            <a:off x="1581544" y="2450758"/>
            <a:ext cx="1118385" cy="253916"/>
          </a:xfrm>
          <a:prstGeom prst="rect">
            <a:avLst/>
          </a:prstGeom>
          <a:noFill/>
        </p:spPr>
        <p:txBody>
          <a:bodyPr wrap="square" rtlCol="0">
            <a:spAutoFit/>
          </a:bodyPr>
          <a:lstStyle/>
          <a:p>
            <a:pPr algn="ctr"/>
            <a:r>
              <a:rPr lang="zh-CN" altLang="en-US" sz="1050" b="1" dirty="0">
                <a:latin typeface="微软雅黑" panose="020B0503020204020204" pitchFamily="34" charset="-122"/>
                <a:ea typeface="微软雅黑" panose="020B0503020204020204" pitchFamily="34" charset="-122"/>
              </a:rPr>
              <a:t>最多查看</a:t>
            </a:r>
          </a:p>
        </p:txBody>
      </p:sp>
      <p:sp>
        <p:nvSpPr>
          <p:cNvPr id="72" name="文本框 71">
            <a:extLst>
              <a:ext uri="{FF2B5EF4-FFF2-40B4-BE49-F238E27FC236}">
                <a16:creationId xmlns:a16="http://schemas.microsoft.com/office/drawing/2014/main" id="{8CD9CA61-B40E-BBA5-9D0D-D834B054AC01}"/>
              </a:ext>
            </a:extLst>
          </p:cNvPr>
          <p:cNvSpPr txBox="1"/>
          <p:nvPr/>
        </p:nvSpPr>
        <p:spPr>
          <a:xfrm>
            <a:off x="3341285" y="2525119"/>
            <a:ext cx="1118385" cy="230832"/>
          </a:xfrm>
          <a:prstGeom prst="rect">
            <a:avLst/>
          </a:prstGeom>
          <a:noFill/>
        </p:spPr>
        <p:txBody>
          <a:bodyPr wrap="square" rtlCol="0">
            <a:spAutoFit/>
          </a:bodyPr>
          <a:lstStyle/>
          <a:p>
            <a:pPr algn="ctr"/>
            <a:r>
              <a:rPr lang="en-US" altLang="zh-CN" sz="900" dirty="0">
                <a:solidFill>
                  <a:schemeClr val="bg1">
                    <a:lumMod val="50000"/>
                  </a:schemeClr>
                </a:solidFill>
                <a:latin typeface="微软雅黑" panose="020B0503020204020204" pitchFamily="34" charset="-122"/>
                <a:ea typeface="微软雅黑" panose="020B0503020204020204" pitchFamily="34" charset="-122"/>
              </a:rPr>
              <a:t>more&gt;&gt;&gt;</a:t>
            </a:r>
          </a:p>
        </p:txBody>
      </p:sp>
      <p:sp>
        <p:nvSpPr>
          <p:cNvPr id="73" name="文本框 72">
            <a:extLst>
              <a:ext uri="{FF2B5EF4-FFF2-40B4-BE49-F238E27FC236}">
                <a16:creationId xmlns:a16="http://schemas.microsoft.com/office/drawing/2014/main" id="{BF38D24C-F9E7-7298-50D6-3E77B1AD36C5}"/>
              </a:ext>
            </a:extLst>
          </p:cNvPr>
          <p:cNvSpPr txBox="1"/>
          <p:nvPr/>
        </p:nvSpPr>
        <p:spPr>
          <a:xfrm>
            <a:off x="3425999" y="2855963"/>
            <a:ext cx="1326761" cy="991938"/>
          </a:xfrm>
          <a:prstGeom prst="rect">
            <a:avLst/>
          </a:prstGeom>
          <a:noFill/>
        </p:spPr>
        <p:txBody>
          <a:bodyPr wrap="square" rtlCol="0">
            <a:spAutoFit/>
          </a:bodyPr>
          <a:lstStyle/>
          <a:p>
            <a:pPr>
              <a:lnSpc>
                <a:spcPct val="229000"/>
              </a:lnSpc>
            </a:pPr>
            <a:r>
              <a:rPr lang="en-US" altLang="zh-CN" sz="900" dirty="0">
                <a:solidFill>
                  <a:schemeClr val="bg1">
                    <a:lumMod val="50000"/>
                  </a:schemeClr>
                </a:solidFill>
                <a:latin typeface="微软雅黑" panose="020B0503020204020204" pitchFamily="34" charset="-122"/>
                <a:ea typeface="微软雅黑" panose="020B0503020204020204" pitchFamily="34" charset="-122"/>
              </a:rPr>
              <a:t>2023-01-24 15:23:23</a:t>
            </a:r>
            <a:endParaRPr lang="en-US" altLang="zh-CN" sz="1050" dirty="0">
              <a:solidFill>
                <a:schemeClr val="bg1">
                  <a:lumMod val="50000"/>
                </a:schemeClr>
              </a:solidFill>
              <a:latin typeface="微软雅黑" panose="020B0503020204020204" pitchFamily="34" charset="-122"/>
              <a:ea typeface="微软雅黑" panose="020B0503020204020204" pitchFamily="34" charset="-122"/>
            </a:endParaRPr>
          </a:p>
          <a:p>
            <a:pPr>
              <a:lnSpc>
                <a:spcPct val="229000"/>
              </a:lnSpc>
            </a:pPr>
            <a:r>
              <a:rPr lang="en-US" altLang="zh-CN" sz="900" dirty="0">
                <a:solidFill>
                  <a:schemeClr val="bg1">
                    <a:lumMod val="50000"/>
                  </a:schemeClr>
                </a:solidFill>
                <a:latin typeface="微软雅黑" panose="020B0503020204020204" pitchFamily="34" charset="-122"/>
                <a:ea typeface="微软雅黑" panose="020B0503020204020204" pitchFamily="34" charset="-122"/>
              </a:rPr>
              <a:t>2023-01-24 15:23:23</a:t>
            </a:r>
          </a:p>
          <a:p>
            <a:pPr>
              <a:lnSpc>
                <a:spcPct val="229000"/>
              </a:lnSpc>
            </a:pPr>
            <a:r>
              <a:rPr lang="en-US" altLang="zh-CN" sz="900" dirty="0">
                <a:solidFill>
                  <a:schemeClr val="bg1">
                    <a:lumMod val="50000"/>
                  </a:schemeClr>
                </a:solidFill>
                <a:latin typeface="微软雅黑" panose="020B0503020204020204" pitchFamily="34" charset="-122"/>
                <a:ea typeface="微软雅黑" panose="020B0503020204020204" pitchFamily="34" charset="-122"/>
              </a:rPr>
              <a:t>2023-01-24 15:23:23</a:t>
            </a:r>
            <a:endParaRPr lang="zh-CN" altLang="en-US"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4" name="任意多边形: 形状 73">
            <a:extLst>
              <a:ext uri="{FF2B5EF4-FFF2-40B4-BE49-F238E27FC236}">
                <a16:creationId xmlns:a16="http://schemas.microsoft.com/office/drawing/2014/main" id="{E7B1843A-2FE9-AF82-FB03-8496F3FDF215}"/>
              </a:ext>
            </a:extLst>
          </p:cNvPr>
          <p:cNvSpPr/>
          <p:nvPr/>
        </p:nvSpPr>
        <p:spPr>
          <a:xfrm>
            <a:off x="5660076" y="1818478"/>
            <a:ext cx="855212" cy="352238"/>
          </a:xfrm>
          <a:custGeom>
            <a:avLst/>
            <a:gdLst>
              <a:gd name="connsiteX0" fmla="*/ 0 w 2087412"/>
              <a:gd name="connsiteY0" fmla="*/ 0 h 469651"/>
              <a:gd name="connsiteX1" fmla="*/ 2009137 w 2087412"/>
              <a:gd name="connsiteY1" fmla="*/ 0 h 469651"/>
              <a:gd name="connsiteX2" fmla="*/ 2087412 w 2087412"/>
              <a:gd name="connsiteY2" fmla="*/ 78275 h 469651"/>
              <a:gd name="connsiteX3" fmla="*/ 2087412 w 2087412"/>
              <a:gd name="connsiteY3" fmla="*/ 391376 h 469651"/>
              <a:gd name="connsiteX4" fmla="*/ 2009137 w 2087412"/>
              <a:gd name="connsiteY4" fmla="*/ 469651 h 469651"/>
              <a:gd name="connsiteX5" fmla="*/ 0 w 2087412"/>
              <a:gd name="connsiteY5" fmla="*/ 469651 h 469651"/>
              <a:gd name="connsiteX6" fmla="*/ 0 w 2087412"/>
              <a:gd name="connsiteY6" fmla="*/ 0 h 46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87412" h="469651">
                <a:moveTo>
                  <a:pt x="0" y="0"/>
                </a:moveTo>
                <a:lnTo>
                  <a:pt x="2009137" y="0"/>
                </a:lnTo>
                <a:cubicBezTo>
                  <a:pt x="2052367" y="0"/>
                  <a:pt x="2087412" y="35045"/>
                  <a:pt x="2087412" y="78275"/>
                </a:cubicBezTo>
                <a:lnTo>
                  <a:pt x="2087412" y="391376"/>
                </a:lnTo>
                <a:cubicBezTo>
                  <a:pt x="2087412" y="434606"/>
                  <a:pt x="2052367" y="469651"/>
                  <a:pt x="2009137" y="469651"/>
                </a:cubicBezTo>
                <a:lnTo>
                  <a:pt x="0" y="469651"/>
                </a:lnTo>
                <a:lnTo>
                  <a:pt x="0" y="0"/>
                </a:lnTo>
                <a:close/>
              </a:path>
            </a:pathLst>
          </a:cu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350"/>
          </a:p>
        </p:txBody>
      </p:sp>
      <p:sp>
        <p:nvSpPr>
          <p:cNvPr id="75" name="文本框 74">
            <a:extLst>
              <a:ext uri="{FF2B5EF4-FFF2-40B4-BE49-F238E27FC236}">
                <a16:creationId xmlns:a16="http://schemas.microsoft.com/office/drawing/2014/main" id="{171532D6-BD75-ADF3-1472-132A1D1863FC}"/>
              </a:ext>
            </a:extLst>
          </p:cNvPr>
          <p:cNvSpPr txBox="1"/>
          <p:nvPr/>
        </p:nvSpPr>
        <p:spPr>
          <a:xfrm>
            <a:off x="5845888" y="1863381"/>
            <a:ext cx="764213" cy="300082"/>
          </a:xfrm>
          <a:prstGeom prst="rect">
            <a:avLst/>
          </a:prstGeom>
          <a:noFill/>
        </p:spPr>
        <p:txBody>
          <a:bodyPr wrap="square" rtlCol="0">
            <a:spAutoFit/>
          </a:bodyPr>
          <a:lstStyle/>
          <a:p>
            <a:r>
              <a:rPr lang="zh-CN" altLang="en-US" sz="1350" b="1" dirty="0">
                <a:solidFill>
                  <a:schemeClr val="bg1"/>
                </a:solidFill>
                <a:latin typeface="微软雅黑" panose="020B0503020204020204" pitchFamily="34" charset="-122"/>
                <a:ea typeface="微软雅黑" panose="020B0503020204020204" pitchFamily="34" charset="-122"/>
              </a:rPr>
              <a:t>搜索</a:t>
            </a:r>
          </a:p>
        </p:txBody>
      </p:sp>
      <p:sp>
        <p:nvSpPr>
          <p:cNvPr id="76" name="矩形: 圆角 75">
            <a:extLst>
              <a:ext uri="{FF2B5EF4-FFF2-40B4-BE49-F238E27FC236}">
                <a16:creationId xmlns:a16="http://schemas.microsoft.com/office/drawing/2014/main" id="{F7D566B2-7B15-C884-D308-7A270C249407}"/>
              </a:ext>
            </a:extLst>
          </p:cNvPr>
          <p:cNvSpPr/>
          <p:nvPr/>
        </p:nvSpPr>
        <p:spPr>
          <a:xfrm>
            <a:off x="6914968" y="1814617"/>
            <a:ext cx="1262824" cy="356099"/>
          </a:xfrm>
          <a:prstGeom prst="roundRect">
            <a:avLst/>
          </a:prstGeom>
          <a:solidFill>
            <a:srgbClr val="2F5597"/>
          </a:solidFill>
          <a:ln>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7" name="文本框 76">
            <a:extLst>
              <a:ext uri="{FF2B5EF4-FFF2-40B4-BE49-F238E27FC236}">
                <a16:creationId xmlns:a16="http://schemas.microsoft.com/office/drawing/2014/main" id="{0DF53BDC-EE88-7A55-7A0C-155F6CF4ACF1}"/>
              </a:ext>
            </a:extLst>
          </p:cNvPr>
          <p:cNvSpPr txBox="1"/>
          <p:nvPr/>
        </p:nvSpPr>
        <p:spPr>
          <a:xfrm>
            <a:off x="7132858" y="1864777"/>
            <a:ext cx="1262824" cy="300082"/>
          </a:xfrm>
          <a:prstGeom prst="rect">
            <a:avLst/>
          </a:prstGeom>
          <a:noFill/>
        </p:spPr>
        <p:txBody>
          <a:bodyPr wrap="square" rtlCol="0">
            <a:spAutoFit/>
          </a:bodyPr>
          <a:lstStyle/>
          <a:p>
            <a:r>
              <a:rPr lang="zh-CN" altLang="en-US" sz="1350" b="1" dirty="0">
                <a:solidFill>
                  <a:schemeClr val="bg1"/>
                </a:solidFill>
                <a:latin typeface="微软雅黑" panose="020B0503020204020204" pitchFamily="34" charset="-122"/>
                <a:ea typeface="微软雅黑" panose="020B0503020204020204" pitchFamily="34" charset="-122"/>
              </a:rPr>
              <a:t>高级搜索</a:t>
            </a:r>
          </a:p>
        </p:txBody>
      </p:sp>
      <p:sp>
        <p:nvSpPr>
          <p:cNvPr id="78" name="任意多边形: 形状 77">
            <a:extLst>
              <a:ext uri="{FF2B5EF4-FFF2-40B4-BE49-F238E27FC236}">
                <a16:creationId xmlns:a16="http://schemas.microsoft.com/office/drawing/2014/main" id="{B9ECC2A7-54BF-4BF7-1598-0E17FD88AD49}"/>
              </a:ext>
            </a:extLst>
          </p:cNvPr>
          <p:cNvSpPr/>
          <p:nvPr/>
        </p:nvSpPr>
        <p:spPr>
          <a:xfrm>
            <a:off x="622726" y="1818478"/>
            <a:ext cx="5037350" cy="352238"/>
          </a:xfrm>
          <a:custGeom>
            <a:avLst/>
            <a:gdLst>
              <a:gd name="connsiteX0" fmla="*/ 78275 w 7352366"/>
              <a:gd name="connsiteY0" fmla="*/ 0 h 469651"/>
              <a:gd name="connsiteX1" fmla="*/ 7352366 w 7352366"/>
              <a:gd name="connsiteY1" fmla="*/ 0 h 469651"/>
              <a:gd name="connsiteX2" fmla="*/ 7352366 w 7352366"/>
              <a:gd name="connsiteY2" fmla="*/ 469651 h 469651"/>
              <a:gd name="connsiteX3" fmla="*/ 78275 w 7352366"/>
              <a:gd name="connsiteY3" fmla="*/ 469651 h 469651"/>
              <a:gd name="connsiteX4" fmla="*/ 0 w 7352366"/>
              <a:gd name="connsiteY4" fmla="*/ 391376 h 469651"/>
              <a:gd name="connsiteX5" fmla="*/ 0 w 7352366"/>
              <a:gd name="connsiteY5" fmla="*/ 78275 h 469651"/>
              <a:gd name="connsiteX6" fmla="*/ 78275 w 7352366"/>
              <a:gd name="connsiteY6" fmla="*/ 0 h 46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52366" h="469651">
                <a:moveTo>
                  <a:pt x="78275" y="0"/>
                </a:moveTo>
                <a:lnTo>
                  <a:pt x="7352366" y="0"/>
                </a:lnTo>
                <a:lnTo>
                  <a:pt x="7352366" y="469651"/>
                </a:lnTo>
                <a:lnTo>
                  <a:pt x="78275" y="469651"/>
                </a:lnTo>
                <a:cubicBezTo>
                  <a:pt x="35045" y="469651"/>
                  <a:pt x="0" y="434606"/>
                  <a:pt x="0" y="391376"/>
                </a:cubicBezTo>
                <a:lnTo>
                  <a:pt x="0" y="78275"/>
                </a:lnTo>
                <a:cubicBezTo>
                  <a:pt x="0" y="35045"/>
                  <a:pt x="35045" y="0"/>
                  <a:pt x="78275" y="0"/>
                </a:cubicBezTo>
                <a:close/>
              </a:path>
            </a:pathLst>
          </a:custGeom>
          <a:noFill/>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350"/>
          </a:p>
        </p:txBody>
      </p:sp>
      <p:sp>
        <p:nvSpPr>
          <p:cNvPr id="79" name="文本框 78">
            <a:extLst>
              <a:ext uri="{FF2B5EF4-FFF2-40B4-BE49-F238E27FC236}">
                <a16:creationId xmlns:a16="http://schemas.microsoft.com/office/drawing/2014/main" id="{49AA3C55-65F7-F0D7-761F-EAF4C5BDE2C3}"/>
              </a:ext>
            </a:extLst>
          </p:cNvPr>
          <p:cNvSpPr txBox="1"/>
          <p:nvPr/>
        </p:nvSpPr>
        <p:spPr>
          <a:xfrm>
            <a:off x="745613" y="1864777"/>
            <a:ext cx="4614165" cy="276999"/>
          </a:xfrm>
          <a:prstGeom prst="rect">
            <a:avLst/>
          </a:prstGeom>
          <a:noFill/>
        </p:spPr>
        <p:txBody>
          <a:bodyPr wrap="square" rtlCol="0">
            <a:spAutoFit/>
          </a:bodyPr>
          <a:lstStyle/>
          <a:p>
            <a:r>
              <a:rPr lang="zh-CN" altLang="en-US" sz="1200" b="1" dirty="0">
                <a:solidFill>
                  <a:schemeClr val="bg1">
                    <a:lumMod val="75000"/>
                  </a:schemeClr>
                </a:solidFill>
                <a:latin typeface="微软雅黑" panose="020B0503020204020204" pitchFamily="34" charset="-122"/>
                <a:ea typeface="微软雅黑" panose="020B0503020204020204" pitchFamily="34" charset="-122"/>
              </a:rPr>
              <a:t>请输入搜索内容，可检索数据集、数据产品和</a:t>
            </a:r>
            <a:r>
              <a:rPr lang="en-US" altLang="zh-CN" sz="1200" b="1" dirty="0">
                <a:solidFill>
                  <a:schemeClr val="bg1">
                    <a:lumMod val="75000"/>
                  </a:schemeClr>
                </a:solidFill>
                <a:latin typeface="微软雅黑" panose="020B0503020204020204" pitchFamily="34" charset="-122"/>
                <a:ea typeface="微软雅黑" panose="020B0503020204020204" pitchFamily="34" charset="-122"/>
              </a:rPr>
              <a:t>API</a:t>
            </a:r>
            <a:r>
              <a:rPr lang="zh-CN" altLang="en-US" sz="1200" b="1" dirty="0">
                <a:solidFill>
                  <a:schemeClr val="bg1">
                    <a:lumMod val="75000"/>
                  </a:schemeClr>
                </a:solidFill>
                <a:latin typeface="微软雅黑" panose="020B0503020204020204" pitchFamily="34" charset="-122"/>
                <a:ea typeface="微软雅黑" panose="020B0503020204020204" pitchFamily="34" charset="-122"/>
              </a:rPr>
              <a:t>等</a:t>
            </a:r>
          </a:p>
        </p:txBody>
      </p:sp>
      <p:sp>
        <p:nvSpPr>
          <p:cNvPr id="80" name="文本框 79">
            <a:extLst>
              <a:ext uri="{FF2B5EF4-FFF2-40B4-BE49-F238E27FC236}">
                <a16:creationId xmlns:a16="http://schemas.microsoft.com/office/drawing/2014/main" id="{B0EFD659-D0A8-EC84-3303-988FCD6BE008}"/>
              </a:ext>
            </a:extLst>
          </p:cNvPr>
          <p:cNvSpPr txBox="1"/>
          <p:nvPr/>
        </p:nvSpPr>
        <p:spPr>
          <a:xfrm>
            <a:off x="3777390" y="1183314"/>
            <a:ext cx="962270" cy="300082"/>
          </a:xfrm>
          <a:prstGeom prst="rect">
            <a:avLst/>
          </a:prstGeom>
          <a:noFill/>
        </p:spPr>
        <p:txBody>
          <a:bodyPr wrap="square" rtlCol="0">
            <a:spAutoFit/>
          </a:bodyPr>
          <a:lstStyle/>
          <a:p>
            <a:pPr algn="ctr"/>
            <a:r>
              <a:rPr lang="zh-CN" altLang="en-US" sz="1350" b="1" spc="75" dirty="0">
                <a:solidFill>
                  <a:schemeClr val="bg1"/>
                </a:solidFill>
                <a:latin typeface="微软雅黑" panose="020B0503020204020204" pitchFamily="34" charset="-122"/>
                <a:ea typeface="微软雅黑" panose="020B0503020204020204" pitchFamily="34" charset="-122"/>
              </a:rPr>
              <a:t>数据资产</a:t>
            </a:r>
          </a:p>
        </p:txBody>
      </p:sp>
      <p:graphicFrame>
        <p:nvGraphicFramePr>
          <p:cNvPr id="81" name="图表 80">
            <a:extLst>
              <a:ext uri="{FF2B5EF4-FFF2-40B4-BE49-F238E27FC236}">
                <a16:creationId xmlns:a16="http://schemas.microsoft.com/office/drawing/2014/main" id="{DC5AC863-FDE2-5C1E-D3C5-63578461AB6F}"/>
              </a:ext>
            </a:extLst>
          </p:cNvPr>
          <p:cNvGraphicFramePr/>
          <p:nvPr/>
        </p:nvGraphicFramePr>
        <p:xfrm>
          <a:off x="5234661" y="2730141"/>
          <a:ext cx="2943131" cy="1393049"/>
        </p:xfrm>
        <a:graphic>
          <a:graphicData uri="http://schemas.openxmlformats.org/drawingml/2006/chart">
            <c:chart xmlns:c="http://schemas.openxmlformats.org/drawingml/2006/chart" xmlns:r="http://schemas.openxmlformats.org/officeDocument/2006/relationships" r:id="rId4"/>
          </a:graphicData>
        </a:graphic>
      </p:graphicFrame>
      <p:grpSp>
        <p:nvGrpSpPr>
          <p:cNvPr id="82" name="组合 81">
            <a:extLst>
              <a:ext uri="{FF2B5EF4-FFF2-40B4-BE49-F238E27FC236}">
                <a16:creationId xmlns:a16="http://schemas.microsoft.com/office/drawing/2014/main" id="{92FF38F6-C576-DD2F-8C2B-C759FB2372E3}"/>
              </a:ext>
            </a:extLst>
          </p:cNvPr>
          <p:cNvGrpSpPr/>
          <p:nvPr/>
        </p:nvGrpSpPr>
        <p:grpSpPr>
          <a:xfrm>
            <a:off x="6388374" y="4120011"/>
            <a:ext cx="744485" cy="154070"/>
            <a:chOff x="8378386" y="5083490"/>
            <a:chExt cx="1271537" cy="263141"/>
          </a:xfrm>
        </p:grpSpPr>
        <p:sp>
          <p:nvSpPr>
            <p:cNvPr id="83" name="矩形: 圆角 82">
              <a:extLst>
                <a:ext uri="{FF2B5EF4-FFF2-40B4-BE49-F238E27FC236}">
                  <a16:creationId xmlns:a16="http://schemas.microsoft.com/office/drawing/2014/main" id="{0D0375B6-333A-1492-A5F8-4C169DBB71F7}"/>
                </a:ext>
              </a:extLst>
            </p:cNvPr>
            <p:cNvSpPr/>
            <p:nvPr/>
          </p:nvSpPr>
          <p:spPr>
            <a:xfrm>
              <a:off x="8378386" y="5083490"/>
              <a:ext cx="1271537" cy="263141"/>
            </a:xfrm>
            <a:prstGeom prst="roundRect">
              <a:avLst>
                <a:gd name="adj" fmla="val 50000"/>
              </a:avLst>
            </a:prstGeom>
            <a:solidFill>
              <a:schemeClr val="bg2">
                <a:lumMod val="50000"/>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84" name="椭圆 83">
              <a:extLst>
                <a:ext uri="{FF2B5EF4-FFF2-40B4-BE49-F238E27FC236}">
                  <a16:creationId xmlns:a16="http://schemas.microsoft.com/office/drawing/2014/main" id="{0F3B1200-25E5-2813-726F-2D7004F18018}"/>
                </a:ext>
              </a:extLst>
            </p:cNvPr>
            <p:cNvSpPr/>
            <p:nvPr/>
          </p:nvSpPr>
          <p:spPr>
            <a:xfrm>
              <a:off x="8546551" y="5130226"/>
              <a:ext cx="180000" cy="1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85" name="椭圆 84">
              <a:extLst>
                <a:ext uri="{FF2B5EF4-FFF2-40B4-BE49-F238E27FC236}">
                  <a16:creationId xmlns:a16="http://schemas.microsoft.com/office/drawing/2014/main" id="{8FE614C5-42D2-A802-590F-91DA97C6CF7C}"/>
                </a:ext>
              </a:extLst>
            </p:cNvPr>
            <p:cNvSpPr/>
            <p:nvPr/>
          </p:nvSpPr>
          <p:spPr>
            <a:xfrm>
              <a:off x="8794692" y="5130226"/>
              <a:ext cx="180000" cy="1800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86" name="椭圆 85">
              <a:extLst>
                <a:ext uri="{FF2B5EF4-FFF2-40B4-BE49-F238E27FC236}">
                  <a16:creationId xmlns:a16="http://schemas.microsoft.com/office/drawing/2014/main" id="{1D83F094-AE22-6B2E-91C8-55E702D13B5F}"/>
                </a:ext>
              </a:extLst>
            </p:cNvPr>
            <p:cNvSpPr/>
            <p:nvPr/>
          </p:nvSpPr>
          <p:spPr>
            <a:xfrm>
              <a:off x="9046478" y="5130226"/>
              <a:ext cx="180000" cy="1800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87" name="椭圆 86">
              <a:extLst>
                <a:ext uri="{FF2B5EF4-FFF2-40B4-BE49-F238E27FC236}">
                  <a16:creationId xmlns:a16="http://schemas.microsoft.com/office/drawing/2014/main" id="{2112F4FD-A1BA-8BAD-AC89-8E50A99D7610}"/>
                </a:ext>
              </a:extLst>
            </p:cNvPr>
            <p:cNvSpPr/>
            <p:nvPr/>
          </p:nvSpPr>
          <p:spPr>
            <a:xfrm>
              <a:off x="9298264" y="5130226"/>
              <a:ext cx="180000" cy="1800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88" name="文本框 87">
            <a:extLst>
              <a:ext uri="{FF2B5EF4-FFF2-40B4-BE49-F238E27FC236}">
                <a16:creationId xmlns:a16="http://schemas.microsoft.com/office/drawing/2014/main" id="{8BA7ACB1-94BC-2F17-80DE-865B6CC49BA6}"/>
              </a:ext>
            </a:extLst>
          </p:cNvPr>
          <p:cNvSpPr txBox="1"/>
          <p:nvPr/>
        </p:nvSpPr>
        <p:spPr>
          <a:xfrm>
            <a:off x="5240906" y="2439297"/>
            <a:ext cx="2523364" cy="300082"/>
          </a:xfrm>
          <a:prstGeom prst="rect">
            <a:avLst/>
          </a:prstGeom>
          <a:noFill/>
        </p:spPr>
        <p:txBody>
          <a:bodyPr wrap="square" rtlCol="0">
            <a:spAutoFit/>
          </a:bodyPr>
          <a:lstStyle/>
          <a:p>
            <a:r>
              <a:rPr lang="zh-CN" altLang="en-US" sz="1350" b="1" dirty="0">
                <a:latin typeface="微软雅黑" panose="020B0503020204020204" pitchFamily="34" charset="-122"/>
                <a:ea typeface="微软雅黑" panose="020B0503020204020204" pitchFamily="34" charset="-122"/>
              </a:rPr>
              <a:t>数据更新趋势图</a:t>
            </a:r>
            <a:r>
              <a:rPr lang="en-US" altLang="zh-CN" sz="1350" b="1" dirty="0">
                <a:latin typeface="微软雅黑" panose="020B0503020204020204" pitchFamily="34" charset="-122"/>
                <a:ea typeface="微软雅黑" panose="020B0503020204020204" pitchFamily="34" charset="-122"/>
              </a:rPr>
              <a:t>/</a:t>
            </a:r>
            <a:r>
              <a:rPr lang="zh-CN" altLang="en-US" sz="1350" b="1" dirty="0">
                <a:latin typeface="微软雅黑" panose="020B0503020204020204" pitchFamily="34" charset="-122"/>
                <a:ea typeface="微软雅黑" panose="020B0503020204020204" pitchFamily="34" charset="-122"/>
              </a:rPr>
              <a:t>平台访问历史</a:t>
            </a:r>
          </a:p>
        </p:txBody>
      </p:sp>
    </p:spTree>
    <p:extLst>
      <p:ext uri="{BB962C8B-B14F-4D97-AF65-F5344CB8AC3E}">
        <p14:creationId xmlns:p14="http://schemas.microsoft.com/office/powerpoint/2010/main" val="8812467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矩形 88">
            <a:extLst>
              <a:ext uri="{FF2B5EF4-FFF2-40B4-BE49-F238E27FC236}">
                <a16:creationId xmlns:a16="http://schemas.microsoft.com/office/drawing/2014/main" id="{26A9F71D-C297-B425-2C22-92E82D50F7CE}"/>
              </a:ext>
            </a:extLst>
          </p:cNvPr>
          <p:cNvSpPr/>
          <p:nvPr/>
        </p:nvSpPr>
        <p:spPr>
          <a:xfrm>
            <a:off x="314559" y="982372"/>
            <a:ext cx="8424936" cy="4475449"/>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A2F35FDB-D7A8-4C30-A16B-F6381621BDBD}"/>
              </a:ext>
            </a:extLst>
          </p:cNvPr>
          <p:cNvSpPr txBox="1"/>
          <p:nvPr/>
        </p:nvSpPr>
        <p:spPr>
          <a:xfrm>
            <a:off x="211014" y="334053"/>
            <a:ext cx="3345176"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三、页面设计</a:t>
            </a:r>
          </a:p>
        </p:txBody>
      </p:sp>
      <p:sp>
        <p:nvSpPr>
          <p:cNvPr id="47" name="文本框 46">
            <a:extLst>
              <a:ext uri="{FF2B5EF4-FFF2-40B4-BE49-F238E27FC236}">
                <a16:creationId xmlns:a16="http://schemas.microsoft.com/office/drawing/2014/main" id="{22EBC52A-DF87-3F6D-52F1-9ED9D2CDB7F9}"/>
              </a:ext>
            </a:extLst>
          </p:cNvPr>
          <p:cNvSpPr txBox="1"/>
          <p:nvPr/>
        </p:nvSpPr>
        <p:spPr>
          <a:xfrm>
            <a:off x="314559" y="982373"/>
            <a:ext cx="8424936" cy="300082"/>
          </a:xfrm>
          <a:prstGeom prst="rect">
            <a:avLst/>
          </a:prstGeom>
          <a:noFill/>
          <a:ln>
            <a:solidFill>
              <a:schemeClr val="bg2">
                <a:lumMod val="50000"/>
              </a:schemeClr>
            </a:solidFill>
          </a:ln>
        </p:spPr>
        <p:txBody>
          <a:bodyPr wrap="square" rtlCol="0">
            <a:spAutoFit/>
          </a:bodyPr>
          <a:lstStyle/>
          <a:p>
            <a:endParaRPr lang="zh-CN" altLang="en-US" sz="1350" dirty="0"/>
          </a:p>
        </p:txBody>
      </p:sp>
      <p:sp>
        <p:nvSpPr>
          <p:cNvPr id="49" name="矩形 48">
            <a:extLst>
              <a:ext uri="{FF2B5EF4-FFF2-40B4-BE49-F238E27FC236}">
                <a16:creationId xmlns:a16="http://schemas.microsoft.com/office/drawing/2014/main" id="{2D72807A-1244-3ACC-2705-ACC31CE80EBC}"/>
              </a:ext>
            </a:extLst>
          </p:cNvPr>
          <p:cNvSpPr/>
          <p:nvPr/>
        </p:nvSpPr>
        <p:spPr>
          <a:xfrm>
            <a:off x="314559" y="982373"/>
            <a:ext cx="8424936" cy="70207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621000"/>
            <a:r>
              <a:rPr lang="zh-CN" altLang="en-US" sz="1350" b="1" spc="75" dirty="0">
                <a:latin typeface="微软雅黑" panose="020B0503020204020204" pitchFamily="34" charset="-122"/>
                <a:ea typeface="微软雅黑" panose="020B0503020204020204" pitchFamily="34" charset="-122"/>
              </a:rPr>
              <a:t>久事数据服务平台</a:t>
            </a:r>
          </a:p>
        </p:txBody>
      </p:sp>
      <p:pic>
        <p:nvPicPr>
          <p:cNvPr id="50" name="Picture 4">
            <a:extLst>
              <a:ext uri="{FF2B5EF4-FFF2-40B4-BE49-F238E27FC236}">
                <a16:creationId xmlns:a16="http://schemas.microsoft.com/office/drawing/2014/main" id="{BED6A4C8-8B60-BDEB-2378-CA63A2F87756}"/>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10000" b="92813" l="10000" r="90000">
                        <a14:foregroundMark x1="42933" y1="41563" x2="42933" y2="41563"/>
                        <a14:foregroundMark x1="64800" y1="80313" x2="64800" y2="80313"/>
                        <a14:foregroundMark x1="42000" y1="92813" x2="42000" y2="92813"/>
                      </a14:backgroundRemoval>
                    </a14:imgEffect>
                  </a14:imgLayer>
                </a14:imgProps>
              </a:ext>
              <a:ext uri="{28A0092B-C50C-407E-A947-70E740481C1C}">
                <a14:useLocalDpi xmlns:a14="http://schemas.microsoft.com/office/drawing/2010/main" val="0"/>
              </a:ext>
            </a:extLst>
          </a:blip>
          <a:srcRect l="22788" r="22114"/>
          <a:stretch/>
        </p:blipFill>
        <p:spPr bwMode="auto">
          <a:xfrm>
            <a:off x="374083" y="1108400"/>
            <a:ext cx="497285" cy="385082"/>
          </a:xfrm>
          <a:prstGeom prst="rect">
            <a:avLst/>
          </a:prstGeom>
          <a:noFill/>
          <a:extLst>
            <a:ext uri="{909E8E84-426E-40DD-AFC4-6F175D3DCCD1}">
              <a14:hiddenFill xmlns:a14="http://schemas.microsoft.com/office/drawing/2010/main">
                <a:solidFill>
                  <a:srgbClr val="FFFFFF"/>
                </a:solidFill>
              </a14:hiddenFill>
            </a:ext>
          </a:extLst>
        </p:spPr>
      </p:pic>
      <p:sp>
        <p:nvSpPr>
          <p:cNvPr id="51" name="文本框 50">
            <a:extLst>
              <a:ext uri="{FF2B5EF4-FFF2-40B4-BE49-F238E27FC236}">
                <a16:creationId xmlns:a16="http://schemas.microsoft.com/office/drawing/2014/main" id="{B48F338E-E420-2A25-69C6-0E8F79DD6A84}"/>
              </a:ext>
            </a:extLst>
          </p:cNvPr>
          <p:cNvSpPr txBox="1"/>
          <p:nvPr/>
        </p:nvSpPr>
        <p:spPr>
          <a:xfrm>
            <a:off x="3054503" y="1183314"/>
            <a:ext cx="594066" cy="300082"/>
          </a:xfrm>
          <a:prstGeom prst="rect">
            <a:avLst/>
          </a:prstGeom>
          <a:noFill/>
        </p:spPr>
        <p:txBody>
          <a:bodyPr wrap="square" rtlCol="0">
            <a:spAutoFit/>
          </a:bodyPr>
          <a:lstStyle/>
          <a:p>
            <a:pPr algn="ctr"/>
            <a:r>
              <a:rPr lang="zh-CN" altLang="en-US" sz="1350" b="1" spc="75" dirty="0">
                <a:solidFill>
                  <a:schemeClr val="bg1"/>
                </a:solidFill>
                <a:latin typeface="微软雅黑" panose="020B0503020204020204" pitchFamily="34" charset="-122"/>
                <a:ea typeface="微软雅黑" panose="020B0503020204020204" pitchFamily="34" charset="-122"/>
              </a:rPr>
              <a:t>首页</a:t>
            </a:r>
          </a:p>
        </p:txBody>
      </p:sp>
      <p:sp>
        <p:nvSpPr>
          <p:cNvPr id="52" name="文本框 51">
            <a:extLst>
              <a:ext uri="{FF2B5EF4-FFF2-40B4-BE49-F238E27FC236}">
                <a16:creationId xmlns:a16="http://schemas.microsoft.com/office/drawing/2014/main" id="{63A6C8A9-3362-2B89-64FF-47BDB17D03A3}"/>
              </a:ext>
            </a:extLst>
          </p:cNvPr>
          <p:cNvSpPr txBox="1"/>
          <p:nvPr/>
        </p:nvSpPr>
        <p:spPr>
          <a:xfrm>
            <a:off x="4774140" y="1183314"/>
            <a:ext cx="1328430" cy="300082"/>
          </a:xfrm>
          <a:prstGeom prst="rect">
            <a:avLst/>
          </a:prstGeom>
          <a:noFill/>
        </p:spPr>
        <p:txBody>
          <a:bodyPr wrap="square" rtlCol="0">
            <a:spAutoFit/>
          </a:bodyPr>
          <a:lstStyle/>
          <a:p>
            <a:pPr algn="ctr"/>
            <a:r>
              <a:rPr lang="zh-CN" altLang="en-US" sz="1350" b="1" spc="75" dirty="0">
                <a:solidFill>
                  <a:schemeClr val="bg1"/>
                </a:solidFill>
                <a:latin typeface="微软雅黑" panose="020B0503020204020204" pitchFamily="34" charset="-122"/>
                <a:ea typeface="微软雅黑" panose="020B0503020204020204" pitchFamily="34" charset="-122"/>
              </a:rPr>
              <a:t>数据查询</a:t>
            </a:r>
          </a:p>
        </p:txBody>
      </p:sp>
      <p:sp>
        <p:nvSpPr>
          <p:cNvPr id="53" name="文本框 52">
            <a:extLst>
              <a:ext uri="{FF2B5EF4-FFF2-40B4-BE49-F238E27FC236}">
                <a16:creationId xmlns:a16="http://schemas.microsoft.com/office/drawing/2014/main" id="{D1CFDCAD-4795-326C-8CB9-380DDF3B40BD}"/>
              </a:ext>
            </a:extLst>
          </p:cNvPr>
          <p:cNvSpPr txBox="1"/>
          <p:nvPr/>
        </p:nvSpPr>
        <p:spPr>
          <a:xfrm>
            <a:off x="6129793" y="1183314"/>
            <a:ext cx="1049327" cy="300082"/>
          </a:xfrm>
          <a:prstGeom prst="rect">
            <a:avLst/>
          </a:prstGeom>
          <a:noFill/>
        </p:spPr>
        <p:txBody>
          <a:bodyPr wrap="square" rtlCol="0">
            <a:spAutoFit/>
          </a:bodyPr>
          <a:lstStyle/>
          <a:p>
            <a:pPr algn="ctr"/>
            <a:r>
              <a:rPr lang="en-US" altLang="zh-CN" sz="1350" b="1" spc="75" dirty="0">
                <a:solidFill>
                  <a:schemeClr val="bg1"/>
                </a:solidFill>
                <a:latin typeface="微软雅黑" panose="020B0503020204020204" pitchFamily="34" charset="-122"/>
                <a:ea typeface="微软雅黑" panose="020B0503020204020204" pitchFamily="34" charset="-122"/>
              </a:rPr>
              <a:t>API</a:t>
            </a:r>
            <a:r>
              <a:rPr lang="zh-CN" altLang="en-US" sz="1350" b="1" spc="75" dirty="0">
                <a:solidFill>
                  <a:schemeClr val="bg1"/>
                </a:solidFill>
                <a:latin typeface="微软雅黑" panose="020B0503020204020204" pitchFamily="34" charset="-122"/>
                <a:ea typeface="微软雅黑" panose="020B0503020204020204" pitchFamily="34" charset="-122"/>
              </a:rPr>
              <a:t>申请</a:t>
            </a:r>
          </a:p>
        </p:txBody>
      </p:sp>
      <p:sp>
        <p:nvSpPr>
          <p:cNvPr id="54" name="文本框 53">
            <a:extLst>
              <a:ext uri="{FF2B5EF4-FFF2-40B4-BE49-F238E27FC236}">
                <a16:creationId xmlns:a16="http://schemas.microsoft.com/office/drawing/2014/main" id="{B1BB1098-DD03-D376-4042-2F3BB8413C0C}"/>
              </a:ext>
            </a:extLst>
          </p:cNvPr>
          <p:cNvSpPr txBox="1"/>
          <p:nvPr/>
        </p:nvSpPr>
        <p:spPr>
          <a:xfrm>
            <a:off x="7242629" y="1183314"/>
            <a:ext cx="1292119" cy="300082"/>
          </a:xfrm>
          <a:prstGeom prst="rect">
            <a:avLst/>
          </a:prstGeom>
          <a:noFill/>
        </p:spPr>
        <p:txBody>
          <a:bodyPr wrap="square" rtlCol="0">
            <a:spAutoFit/>
          </a:bodyPr>
          <a:lstStyle/>
          <a:p>
            <a:pPr algn="ctr"/>
            <a:r>
              <a:rPr lang="zh-CN" altLang="en-US" sz="1350" b="1" spc="75" dirty="0">
                <a:solidFill>
                  <a:schemeClr val="bg1"/>
                </a:solidFill>
                <a:latin typeface="微软雅黑" panose="020B0503020204020204" pitchFamily="34" charset="-122"/>
                <a:ea typeface="微软雅黑" panose="020B0503020204020204" pitchFamily="34" charset="-122"/>
              </a:rPr>
              <a:t>数据实验室</a:t>
            </a:r>
          </a:p>
        </p:txBody>
      </p:sp>
      <p:sp>
        <p:nvSpPr>
          <p:cNvPr id="3" name="矩形: 圆角 2">
            <a:extLst>
              <a:ext uri="{FF2B5EF4-FFF2-40B4-BE49-F238E27FC236}">
                <a16:creationId xmlns:a16="http://schemas.microsoft.com/office/drawing/2014/main" id="{08619552-4371-0E06-1E98-898F4B3A02B0}"/>
              </a:ext>
            </a:extLst>
          </p:cNvPr>
          <p:cNvSpPr/>
          <p:nvPr/>
        </p:nvSpPr>
        <p:spPr>
          <a:xfrm>
            <a:off x="3675792" y="1048126"/>
            <a:ext cx="1138944" cy="497599"/>
          </a:xfrm>
          <a:prstGeom prst="roundRect">
            <a:avLst>
              <a:gd name="adj" fmla="val 12952"/>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文本框 79">
            <a:extLst>
              <a:ext uri="{FF2B5EF4-FFF2-40B4-BE49-F238E27FC236}">
                <a16:creationId xmlns:a16="http://schemas.microsoft.com/office/drawing/2014/main" id="{B0EFD659-D0A8-EC84-3303-988FCD6BE008}"/>
              </a:ext>
            </a:extLst>
          </p:cNvPr>
          <p:cNvSpPr txBox="1"/>
          <p:nvPr/>
        </p:nvSpPr>
        <p:spPr>
          <a:xfrm>
            <a:off x="3777390" y="1183314"/>
            <a:ext cx="962270" cy="300082"/>
          </a:xfrm>
          <a:prstGeom prst="rect">
            <a:avLst/>
          </a:prstGeom>
          <a:noFill/>
        </p:spPr>
        <p:txBody>
          <a:bodyPr wrap="square" rtlCol="0">
            <a:spAutoFit/>
          </a:bodyPr>
          <a:lstStyle/>
          <a:p>
            <a:pPr algn="ctr"/>
            <a:r>
              <a:rPr lang="zh-CN" altLang="en-US" sz="1350" b="1" spc="75" dirty="0">
                <a:latin typeface="微软雅黑" panose="020B0503020204020204" pitchFamily="34" charset="-122"/>
                <a:ea typeface="微软雅黑" panose="020B0503020204020204" pitchFamily="34" charset="-122"/>
              </a:rPr>
              <a:t>数据资产</a:t>
            </a:r>
          </a:p>
        </p:txBody>
      </p:sp>
      <p:sp>
        <p:nvSpPr>
          <p:cNvPr id="5" name="矩形 4">
            <a:extLst>
              <a:ext uri="{FF2B5EF4-FFF2-40B4-BE49-F238E27FC236}">
                <a16:creationId xmlns:a16="http://schemas.microsoft.com/office/drawing/2014/main" id="{BB6B108F-9B10-36D5-26D5-A791FFDC412D}"/>
              </a:ext>
            </a:extLst>
          </p:cNvPr>
          <p:cNvSpPr/>
          <p:nvPr/>
        </p:nvSpPr>
        <p:spPr>
          <a:xfrm>
            <a:off x="3053716" y="1956982"/>
            <a:ext cx="5516684" cy="33913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微软雅黑" panose="020B0503020204020204" pitchFamily="34" charset="-122"/>
              <a:ea typeface="微软雅黑" panose="020B0503020204020204" pitchFamily="34" charset="-122"/>
            </a:endParaRPr>
          </a:p>
        </p:txBody>
      </p:sp>
      <p:sp>
        <p:nvSpPr>
          <p:cNvPr id="11" name="文本框 10">
            <a:extLst>
              <a:ext uri="{FF2B5EF4-FFF2-40B4-BE49-F238E27FC236}">
                <a16:creationId xmlns:a16="http://schemas.microsoft.com/office/drawing/2014/main" id="{F882A8BF-AF71-F14A-0500-C65C3021B60B}"/>
              </a:ext>
            </a:extLst>
          </p:cNvPr>
          <p:cNvSpPr txBox="1"/>
          <p:nvPr/>
        </p:nvSpPr>
        <p:spPr>
          <a:xfrm>
            <a:off x="3299320" y="2095714"/>
            <a:ext cx="2448615" cy="338554"/>
          </a:xfrm>
          <a:prstGeom prst="rect">
            <a:avLst/>
          </a:prstGeom>
          <a:noFill/>
        </p:spPr>
        <p:txBody>
          <a:bodyPr wrap="square" rtlCol="0">
            <a:spAutoFit/>
          </a:bodyPr>
          <a:lstStyle/>
          <a:p>
            <a:r>
              <a:rPr lang="zh-CN" altLang="en-US" sz="1600" dirty="0">
                <a:latin typeface="微软雅黑" panose="020B0503020204020204" pitchFamily="34" charset="-122"/>
                <a:ea typeface="微软雅黑" panose="020B0503020204020204" pitchFamily="34" charset="-122"/>
              </a:rPr>
              <a:t>共有</a:t>
            </a:r>
            <a:r>
              <a:rPr lang="en-US" altLang="zh-CN" sz="1600" dirty="0">
                <a:latin typeface="微软雅黑" panose="020B0503020204020204" pitchFamily="34" charset="-122"/>
                <a:ea typeface="微软雅黑" panose="020B0503020204020204" pitchFamily="34" charset="-122"/>
              </a:rPr>
              <a:t>8</a:t>
            </a:r>
            <a:r>
              <a:rPr lang="zh-CN" altLang="en-US" sz="1600" dirty="0">
                <a:latin typeface="微软雅黑" panose="020B0503020204020204" pitchFamily="34" charset="-122"/>
                <a:ea typeface="微软雅黑" panose="020B0503020204020204" pitchFamily="34" charset="-122"/>
              </a:rPr>
              <a:t>个数据集</a:t>
            </a:r>
          </a:p>
        </p:txBody>
      </p:sp>
      <p:sp>
        <p:nvSpPr>
          <p:cNvPr id="4" name="矩形 3">
            <a:extLst>
              <a:ext uri="{FF2B5EF4-FFF2-40B4-BE49-F238E27FC236}">
                <a16:creationId xmlns:a16="http://schemas.microsoft.com/office/drawing/2014/main" id="{F320447B-04BE-088F-A8A0-FD08BD8A33FF}"/>
              </a:ext>
            </a:extLst>
          </p:cNvPr>
          <p:cNvSpPr/>
          <p:nvPr/>
        </p:nvSpPr>
        <p:spPr>
          <a:xfrm>
            <a:off x="681380" y="1956981"/>
            <a:ext cx="2217618" cy="34239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latin typeface="微软雅黑" panose="020B0503020204020204" pitchFamily="34" charset="-122"/>
              <a:ea typeface="微软雅黑" panose="020B0503020204020204" pitchFamily="34" charset="-122"/>
            </a:endParaRPr>
          </a:p>
        </p:txBody>
      </p:sp>
      <p:sp>
        <p:nvSpPr>
          <p:cNvPr id="6" name="矩形 5">
            <a:extLst>
              <a:ext uri="{FF2B5EF4-FFF2-40B4-BE49-F238E27FC236}">
                <a16:creationId xmlns:a16="http://schemas.microsoft.com/office/drawing/2014/main" id="{09A34960-6C69-AD96-973C-CF1A2B6EB46A}"/>
              </a:ext>
            </a:extLst>
          </p:cNvPr>
          <p:cNvSpPr/>
          <p:nvPr/>
        </p:nvSpPr>
        <p:spPr>
          <a:xfrm>
            <a:off x="681380" y="1956982"/>
            <a:ext cx="2217618" cy="464153"/>
          </a:xfrm>
          <a:prstGeom prst="rect">
            <a:avLst/>
          </a:prstGeom>
          <a:solidFill>
            <a:srgbClr val="86AD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latin typeface="微软雅黑" panose="020B0503020204020204" pitchFamily="34" charset="-122"/>
                <a:ea typeface="微软雅黑" panose="020B0503020204020204" pitchFamily="34" charset="-122"/>
              </a:rPr>
              <a:t>下属企业</a:t>
            </a:r>
          </a:p>
        </p:txBody>
      </p:sp>
      <p:sp>
        <p:nvSpPr>
          <p:cNvPr id="7" name="矩形 6">
            <a:extLst>
              <a:ext uri="{FF2B5EF4-FFF2-40B4-BE49-F238E27FC236}">
                <a16:creationId xmlns:a16="http://schemas.microsoft.com/office/drawing/2014/main" id="{1FAC3583-4DDA-3ECE-40FB-4E1AF30709CD}"/>
              </a:ext>
            </a:extLst>
          </p:cNvPr>
          <p:cNvSpPr/>
          <p:nvPr/>
        </p:nvSpPr>
        <p:spPr>
          <a:xfrm>
            <a:off x="681722" y="3701334"/>
            <a:ext cx="2217618" cy="464153"/>
          </a:xfrm>
          <a:prstGeom prst="rect">
            <a:avLst/>
          </a:prstGeom>
          <a:solidFill>
            <a:srgbClr val="86AD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latin typeface="微软雅黑" panose="020B0503020204020204" pitchFamily="34" charset="-122"/>
                <a:ea typeface="微软雅黑" panose="020B0503020204020204" pitchFamily="34" charset="-122"/>
              </a:rPr>
              <a:t>业务专题</a:t>
            </a:r>
          </a:p>
        </p:txBody>
      </p:sp>
      <p:sp>
        <p:nvSpPr>
          <p:cNvPr id="8" name="矩形 7">
            <a:extLst>
              <a:ext uri="{FF2B5EF4-FFF2-40B4-BE49-F238E27FC236}">
                <a16:creationId xmlns:a16="http://schemas.microsoft.com/office/drawing/2014/main" id="{D8185812-FA1A-4A6A-69B4-037FC3DBF5B2}"/>
              </a:ext>
            </a:extLst>
          </p:cNvPr>
          <p:cNvSpPr/>
          <p:nvPr/>
        </p:nvSpPr>
        <p:spPr>
          <a:xfrm>
            <a:off x="836098" y="2512897"/>
            <a:ext cx="1908183" cy="1055354"/>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9" name="文本框 8">
            <a:extLst>
              <a:ext uri="{FF2B5EF4-FFF2-40B4-BE49-F238E27FC236}">
                <a16:creationId xmlns:a16="http://schemas.microsoft.com/office/drawing/2014/main" id="{F32C0287-147A-CA01-E6AA-DF575730254A}"/>
              </a:ext>
            </a:extLst>
          </p:cNvPr>
          <p:cNvSpPr txBox="1"/>
          <p:nvPr/>
        </p:nvSpPr>
        <p:spPr>
          <a:xfrm>
            <a:off x="996221" y="2561958"/>
            <a:ext cx="1533431" cy="1023742"/>
          </a:xfrm>
          <a:prstGeom prst="rect">
            <a:avLst/>
          </a:prstGeom>
          <a:noFill/>
        </p:spPr>
        <p:txBody>
          <a:bodyPr wrap="square" rtlCol="0">
            <a:spAutoFit/>
          </a:bodyPr>
          <a:lstStyle/>
          <a:p>
            <a:pPr>
              <a:lnSpc>
                <a:spcPct val="150000"/>
              </a:lnSpc>
            </a:pPr>
            <a:r>
              <a:rPr lang="zh-CN" altLang="en-US" sz="1400" dirty="0">
                <a:solidFill>
                  <a:schemeClr val="bg1">
                    <a:lumMod val="65000"/>
                  </a:schemeClr>
                </a:solidFill>
                <a:latin typeface="微软雅黑" panose="020B0503020204020204" pitchFamily="34" charset="-122"/>
                <a:ea typeface="微软雅黑" panose="020B0503020204020204" pitchFamily="34" charset="-122"/>
              </a:rPr>
              <a:t>全部</a:t>
            </a:r>
            <a:endParaRPr lang="en-US" altLang="zh-CN" sz="1400" dirty="0">
              <a:solidFill>
                <a:schemeClr val="bg1">
                  <a:lumMod val="65000"/>
                </a:schemeClr>
              </a:solidFill>
              <a:latin typeface="微软雅黑" panose="020B0503020204020204" pitchFamily="34" charset="-122"/>
              <a:ea typeface="微软雅黑" panose="020B0503020204020204" pitchFamily="34" charset="-122"/>
            </a:endParaRPr>
          </a:p>
          <a:p>
            <a:pPr>
              <a:lnSpc>
                <a:spcPct val="150000"/>
              </a:lnSpc>
            </a:pPr>
            <a:r>
              <a:rPr lang="zh-CN" altLang="en-US" sz="1400" dirty="0">
                <a:solidFill>
                  <a:schemeClr val="bg1">
                    <a:lumMod val="65000"/>
                  </a:schemeClr>
                </a:solidFill>
                <a:latin typeface="微软雅黑" panose="020B0503020204020204" pitchFamily="34" charset="-122"/>
                <a:ea typeface="微软雅黑" panose="020B0503020204020204" pitchFamily="34" charset="-122"/>
              </a:rPr>
              <a:t>久事公交</a:t>
            </a:r>
            <a:endParaRPr lang="en-US" altLang="zh-CN" sz="1400" dirty="0">
              <a:solidFill>
                <a:schemeClr val="bg1">
                  <a:lumMod val="65000"/>
                </a:schemeClr>
              </a:solidFill>
              <a:latin typeface="微软雅黑" panose="020B0503020204020204" pitchFamily="34" charset="-122"/>
              <a:ea typeface="微软雅黑" panose="020B0503020204020204" pitchFamily="34" charset="-122"/>
            </a:endParaRPr>
          </a:p>
          <a:p>
            <a:pPr>
              <a:lnSpc>
                <a:spcPct val="150000"/>
              </a:lnSpc>
            </a:pPr>
            <a:r>
              <a:rPr lang="zh-CN" altLang="en-US" sz="1400" dirty="0">
                <a:solidFill>
                  <a:schemeClr val="bg1">
                    <a:lumMod val="65000"/>
                  </a:schemeClr>
                </a:solidFill>
                <a:latin typeface="微软雅黑" panose="020B0503020204020204" pitchFamily="34" charset="-122"/>
                <a:ea typeface="微软雅黑" panose="020B0503020204020204" pitchFamily="34" charset="-122"/>
              </a:rPr>
              <a:t>交通卡公司</a:t>
            </a:r>
          </a:p>
        </p:txBody>
      </p:sp>
      <p:sp>
        <p:nvSpPr>
          <p:cNvPr id="10" name="文本框 9">
            <a:extLst>
              <a:ext uri="{FF2B5EF4-FFF2-40B4-BE49-F238E27FC236}">
                <a16:creationId xmlns:a16="http://schemas.microsoft.com/office/drawing/2014/main" id="{D9D26B1F-2ED0-4B63-B70D-0B6B763A1FB3}"/>
              </a:ext>
            </a:extLst>
          </p:cNvPr>
          <p:cNvSpPr txBox="1"/>
          <p:nvPr/>
        </p:nvSpPr>
        <p:spPr>
          <a:xfrm>
            <a:off x="2190486" y="2547343"/>
            <a:ext cx="410198" cy="1023742"/>
          </a:xfrm>
          <a:prstGeom prst="rect">
            <a:avLst/>
          </a:prstGeom>
          <a:noFill/>
        </p:spPr>
        <p:txBody>
          <a:bodyPr wrap="square" rtlCol="0">
            <a:spAutoFit/>
          </a:bodyPr>
          <a:lstStyle/>
          <a:p>
            <a:pPr>
              <a:lnSpc>
                <a:spcPct val="150000"/>
              </a:lnSpc>
            </a:pPr>
            <a:r>
              <a:rPr lang="en-US" altLang="zh-CN" sz="1400" dirty="0">
                <a:solidFill>
                  <a:schemeClr val="bg1">
                    <a:lumMod val="65000"/>
                  </a:schemeClr>
                </a:solidFill>
                <a:latin typeface="微软雅黑" panose="020B0503020204020204" pitchFamily="34" charset="-122"/>
                <a:ea typeface="微软雅黑" panose="020B0503020204020204" pitchFamily="34" charset="-122"/>
              </a:rPr>
              <a:t>(8)</a:t>
            </a:r>
          </a:p>
          <a:p>
            <a:pPr>
              <a:lnSpc>
                <a:spcPct val="150000"/>
              </a:lnSpc>
            </a:pPr>
            <a:r>
              <a:rPr lang="en-US" altLang="zh-CN" sz="1400" dirty="0">
                <a:solidFill>
                  <a:schemeClr val="bg1">
                    <a:lumMod val="65000"/>
                  </a:schemeClr>
                </a:solidFill>
                <a:latin typeface="微软雅黑" panose="020B0503020204020204" pitchFamily="34" charset="-122"/>
                <a:ea typeface="微软雅黑" panose="020B0503020204020204" pitchFamily="34" charset="-122"/>
              </a:rPr>
              <a:t>(5)</a:t>
            </a:r>
          </a:p>
          <a:p>
            <a:pPr>
              <a:lnSpc>
                <a:spcPct val="150000"/>
              </a:lnSpc>
            </a:pPr>
            <a:r>
              <a:rPr lang="en-US" altLang="zh-CN" sz="1400" dirty="0">
                <a:solidFill>
                  <a:schemeClr val="bg1">
                    <a:lumMod val="65000"/>
                  </a:schemeClr>
                </a:solidFill>
                <a:latin typeface="微软雅黑" panose="020B0503020204020204" pitchFamily="34" charset="-122"/>
                <a:ea typeface="微软雅黑" panose="020B0503020204020204" pitchFamily="34" charset="-122"/>
              </a:rPr>
              <a:t>(3)</a:t>
            </a:r>
          </a:p>
        </p:txBody>
      </p:sp>
      <p:sp>
        <p:nvSpPr>
          <p:cNvPr id="12" name="矩形 11">
            <a:extLst>
              <a:ext uri="{FF2B5EF4-FFF2-40B4-BE49-F238E27FC236}">
                <a16:creationId xmlns:a16="http://schemas.microsoft.com/office/drawing/2014/main" id="{C2B75445-07DD-ECE1-E677-FAA93F12DFE3}"/>
              </a:ext>
            </a:extLst>
          </p:cNvPr>
          <p:cNvSpPr/>
          <p:nvPr/>
        </p:nvSpPr>
        <p:spPr>
          <a:xfrm>
            <a:off x="836098" y="4280407"/>
            <a:ext cx="1908183" cy="1015493"/>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13" name="文本框 12">
            <a:extLst>
              <a:ext uri="{FF2B5EF4-FFF2-40B4-BE49-F238E27FC236}">
                <a16:creationId xmlns:a16="http://schemas.microsoft.com/office/drawing/2014/main" id="{8434666B-6D9D-7931-1DA3-95D3D69C58B9}"/>
              </a:ext>
            </a:extLst>
          </p:cNvPr>
          <p:cNvSpPr txBox="1"/>
          <p:nvPr/>
        </p:nvSpPr>
        <p:spPr>
          <a:xfrm>
            <a:off x="996221" y="4329469"/>
            <a:ext cx="1533431" cy="700576"/>
          </a:xfrm>
          <a:prstGeom prst="rect">
            <a:avLst/>
          </a:prstGeom>
          <a:noFill/>
        </p:spPr>
        <p:txBody>
          <a:bodyPr wrap="square" rtlCol="0">
            <a:spAutoFit/>
          </a:bodyPr>
          <a:lstStyle/>
          <a:p>
            <a:pPr>
              <a:lnSpc>
                <a:spcPct val="150000"/>
              </a:lnSpc>
            </a:pPr>
            <a:r>
              <a:rPr lang="zh-CN" altLang="en-US" sz="1400" dirty="0">
                <a:solidFill>
                  <a:schemeClr val="bg1">
                    <a:lumMod val="65000"/>
                  </a:schemeClr>
                </a:solidFill>
                <a:latin typeface="微软雅黑" panose="020B0503020204020204" pitchFamily="34" charset="-122"/>
                <a:ea typeface="微软雅黑" panose="020B0503020204020204" pitchFamily="34" charset="-122"/>
              </a:rPr>
              <a:t>公交运营</a:t>
            </a:r>
            <a:endParaRPr lang="en-US" altLang="zh-CN" sz="1400" dirty="0">
              <a:solidFill>
                <a:schemeClr val="bg1">
                  <a:lumMod val="65000"/>
                </a:schemeClr>
              </a:solidFill>
              <a:latin typeface="微软雅黑" panose="020B0503020204020204" pitchFamily="34" charset="-122"/>
              <a:ea typeface="微软雅黑" panose="020B0503020204020204" pitchFamily="34" charset="-122"/>
            </a:endParaRPr>
          </a:p>
          <a:p>
            <a:pPr>
              <a:lnSpc>
                <a:spcPct val="150000"/>
              </a:lnSpc>
            </a:pPr>
            <a:r>
              <a:rPr lang="zh-CN" altLang="en-US" sz="1400" dirty="0">
                <a:solidFill>
                  <a:schemeClr val="bg1">
                    <a:lumMod val="65000"/>
                  </a:schemeClr>
                </a:solidFill>
                <a:latin typeface="微软雅黑" panose="020B0503020204020204" pitchFamily="34" charset="-122"/>
                <a:ea typeface="微软雅黑" panose="020B0503020204020204" pitchFamily="34" charset="-122"/>
              </a:rPr>
              <a:t>公交客流</a:t>
            </a:r>
          </a:p>
        </p:txBody>
      </p:sp>
      <p:sp>
        <p:nvSpPr>
          <p:cNvPr id="14" name="文本框 13">
            <a:extLst>
              <a:ext uri="{FF2B5EF4-FFF2-40B4-BE49-F238E27FC236}">
                <a16:creationId xmlns:a16="http://schemas.microsoft.com/office/drawing/2014/main" id="{E913C4D6-F27A-DAF7-11EE-3E24FBDC6727}"/>
              </a:ext>
            </a:extLst>
          </p:cNvPr>
          <p:cNvSpPr txBox="1"/>
          <p:nvPr/>
        </p:nvSpPr>
        <p:spPr>
          <a:xfrm>
            <a:off x="2190486" y="4313848"/>
            <a:ext cx="410198" cy="700576"/>
          </a:xfrm>
          <a:prstGeom prst="rect">
            <a:avLst/>
          </a:prstGeom>
          <a:noFill/>
        </p:spPr>
        <p:txBody>
          <a:bodyPr wrap="square" rtlCol="0">
            <a:spAutoFit/>
          </a:bodyPr>
          <a:lstStyle/>
          <a:p>
            <a:pPr>
              <a:lnSpc>
                <a:spcPct val="150000"/>
              </a:lnSpc>
            </a:pPr>
            <a:r>
              <a:rPr lang="en-US" altLang="zh-CN" sz="1400" dirty="0">
                <a:solidFill>
                  <a:schemeClr val="bg1">
                    <a:lumMod val="65000"/>
                  </a:schemeClr>
                </a:solidFill>
                <a:latin typeface="微软雅黑" panose="020B0503020204020204" pitchFamily="34" charset="-122"/>
                <a:ea typeface="微软雅黑" panose="020B0503020204020204" pitchFamily="34" charset="-122"/>
              </a:rPr>
              <a:t>(8)</a:t>
            </a:r>
          </a:p>
          <a:p>
            <a:pPr>
              <a:lnSpc>
                <a:spcPct val="150000"/>
              </a:lnSpc>
            </a:pPr>
            <a:r>
              <a:rPr lang="en-US" altLang="zh-CN" sz="1400" dirty="0">
                <a:solidFill>
                  <a:schemeClr val="bg1">
                    <a:lumMod val="65000"/>
                  </a:schemeClr>
                </a:solidFill>
                <a:latin typeface="微软雅黑" panose="020B0503020204020204" pitchFamily="34" charset="-122"/>
                <a:ea typeface="微软雅黑" panose="020B0503020204020204" pitchFamily="34" charset="-122"/>
              </a:rPr>
              <a:t>(3)</a:t>
            </a:r>
          </a:p>
        </p:txBody>
      </p:sp>
      <p:cxnSp>
        <p:nvCxnSpPr>
          <p:cNvPr id="15" name="直接连接符 14">
            <a:extLst>
              <a:ext uri="{FF2B5EF4-FFF2-40B4-BE49-F238E27FC236}">
                <a16:creationId xmlns:a16="http://schemas.microsoft.com/office/drawing/2014/main" id="{DC786407-0213-E661-D084-AD2CE9BA398E}"/>
              </a:ext>
            </a:extLst>
          </p:cNvPr>
          <p:cNvCxnSpPr>
            <a:cxnSpLocks/>
          </p:cNvCxnSpPr>
          <p:nvPr/>
        </p:nvCxnSpPr>
        <p:spPr>
          <a:xfrm>
            <a:off x="3130542" y="2584946"/>
            <a:ext cx="533612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a16="http://schemas.microsoft.com/office/drawing/2014/main" id="{8001578D-AC54-0F76-71A4-3FF3A862EB9E}"/>
              </a:ext>
            </a:extLst>
          </p:cNvPr>
          <p:cNvCxnSpPr>
            <a:cxnSpLocks/>
          </p:cNvCxnSpPr>
          <p:nvPr/>
        </p:nvCxnSpPr>
        <p:spPr>
          <a:xfrm>
            <a:off x="3194740" y="4086711"/>
            <a:ext cx="5271931" cy="0"/>
          </a:xfrm>
          <a:prstGeom prst="line">
            <a:avLst/>
          </a:prstGeom>
        </p:spPr>
        <p:style>
          <a:lnRef idx="1">
            <a:schemeClr val="accent1"/>
          </a:lnRef>
          <a:fillRef idx="0">
            <a:schemeClr val="accent1"/>
          </a:fillRef>
          <a:effectRef idx="0">
            <a:schemeClr val="accent1"/>
          </a:effectRef>
          <a:fontRef idx="minor">
            <a:schemeClr val="tx1"/>
          </a:fontRef>
        </p:style>
      </p:cxnSp>
      <p:sp>
        <p:nvSpPr>
          <p:cNvPr id="17" name="文本框 16">
            <a:extLst>
              <a:ext uri="{FF2B5EF4-FFF2-40B4-BE49-F238E27FC236}">
                <a16:creationId xmlns:a16="http://schemas.microsoft.com/office/drawing/2014/main" id="{28620F04-FEF7-46C1-7A1E-EBBEA3346C37}"/>
              </a:ext>
            </a:extLst>
          </p:cNvPr>
          <p:cNvSpPr txBox="1"/>
          <p:nvPr/>
        </p:nvSpPr>
        <p:spPr>
          <a:xfrm>
            <a:off x="3334987" y="2781576"/>
            <a:ext cx="3312368" cy="338554"/>
          </a:xfrm>
          <a:prstGeom prst="rect">
            <a:avLst/>
          </a:prstGeom>
          <a:noFill/>
        </p:spPr>
        <p:txBody>
          <a:bodyPr wrap="square" rtlCol="0">
            <a:spAutoFit/>
          </a:bodyPr>
          <a:lstStyle/>
          <a:p>
            <a:r>
              <a:rPr lang="zh-CN" altLang="en-US" sz="1600" b="1" dirty="0">
                <a:solidFill>
                  <a:schemeClr val="accent1">
                    <a:lumMod val="75000"/>
                  </a:schemeClr>
                </a:solidFill>
                <a:latin typeface="微软雅黑" panose="020B0503020204020204" pitchFamily="34" charset="-122"/>
                <a:ea typeface="微软雅黑" panose="020B0503020204020204" pitchFamily="34" charset="-122"/>
              </a:rPr>
              <a:t>线路级公交刷卡量统计信息</a:t>
            </a:r>
          </a:p>
        </p:txBody>
      </p:sp>
      <p:sp>
        <p:nvSpPr>
          <p:cNvPr id="18" name="文本框 17">
            <a:extLst>
              <a:ext uri="{FF2B5EF4-FFF2-40B4-BE49-F238E27FC236}">
                <a16:creationId xmlns:a16="http://schemas.microsoft.com/office/drawing/2014/main" id="{DDF981C3-B908-9D07-8E12-C7520B742130}"/>
              </a:ext>
            </a:extLst>
          </p:cNvPr>
          <p:cNvSpPr txBox="1"/>
          <p:nvPr/>
        </p:nvSpPr>
        <p:spPr>
          <a:xfrm>
            <a:off x="3365764" y="3200649"/>
            <a:ext cx="3312368" cy="276999"/>
          </a:xfrm>
          <a:prstGeom prst="rect">
            <a:avLst/>
          </a:prstGeom>
          <a:noFill/>
        </p:spPr>
        <p:txBody>
          <a:bodyPr wrap="square"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数据描述：</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XXX</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文本框 18">
            <a:extLst>
              <a:ext uri="{FF2B5EF4-FFF2-40B4-BE49-F238E27FC236}">
                <a16:creationId xmlns:a16="http://schemas.microsoft.com/office/drawing/2014/main" id="{10FB84EE-C715-0BDA-0986-094468FB5C91}"/>
              </a:ext>
            </a:extLst>
          </p:cNvPr>
          <p:cNvSpPr txBox="1"/>
          <p:nvPr/>
        </p:nvSpPr>
        <p:spPr>
          <a:xfrm>
            <a:off x="3366636" y="3556907"/>
            <a:ext cx="5100035" cy="276999"/>
          </a:xfrm>
          <a:prstGeom prst="rect">
            <a:avLst/>
          </a:prstGeom>
          <a:noFill/>
        </p:spPr>
        <p:txBody>
          <a:bodyPr wrap="square"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数据提供方：</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XXX      </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更新时间：</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2023-1-23</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矩形: 圆角 19">
            <a:extLst>
              <a:ext uri="{FF2B5EF4-FFF2-40B4-BE49-F238E27FC236}">
                <a16:creationId xmlns:a16="http://schemas.microsoft.com/office/drawing/2014/main" id="{7A6130D1-BF57-03D3-DC2D-DB1045CDDDEA}"/>
              </a:ext>
            </a:extLst>
          </p:cNvPr>
          <p:cNvSpPr/>
          <p:nvPr/>
        </p:nvSpPr>
        <p:spPr>
          <a:xfrm>
            <a:off x="6622875" y="2104738"/>
            <a:ext cx="1548548" cy="387096"/>
          </a:xfrm>
          <a:prstGeom prst="roundRect">
            <a:avLst>
              <a:gd name="adj" fmla="val 50000"/>
            </a:avLst>
          </a:prstGeom>
          <a:solidFill>
            <a:srgbClr val="86AD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latin typeface="微软雅黑" panose="020B0503020204020204" pitchFamily="34" charset="-122"/>
                <a:ea typeface="微软雅黑" panose="020B0503020204020204" pitchFamily="34" charset="-122"/>
              </a:rPr>
              <a:t>下载数据集目录</a:t>
            </a:r>
          </a:p>
        </p:txBody>
      </p:sp>
      <p:sp>
        <p:nvSpPr>
          <p:cNvPr id="21" name="矩形: 圆角 20">
            <a:extLst>
              <a:ext uri="{FF2B5EF4-FFF2-40B4-BE49-F238E27FC236}">
                <a16:creationId xmlns:a16="http://schemas.microsoft.com/office/drawing/2014/main" id="{F8DAF071-CE7A-104B-513E-B3E46A1BEC70}"/>
              </a:ext>
            </a:extLst>
          </p:cNvPr>
          <p:cNvSpPr/>
          <p:nvPr/>
        </p:nvSpPr>
        <p:spPr>
          <a:xfrm>
            <a:off x="6976786" y="3532636"/>
            <a:ext cx="1169237" cy="387096"/>
          </a:xfrm>
          <a:prstGeom prst="roundRect">
            <a:avLst>
              <a:gd name="adj" fmla="val 50000"/>
            </a:avLst>
          </a:prstGeom>
          <a:solidFill>
            <a:srgbClr val="86AD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latin typeface="微软雅黑" panose="020B0503020204020204" pitchFamily="34" charset="-122"/>
                <a:ea typeface="微软雅黑" panose="020B0503020204020204" pitchFamily="34" charset="-122"/>
              </a:rPr>
              <a:t>数据预览</a:t>
            </a:r>
          </a:p>
        </p:txBody>
      </p:sp>
      <p:sp>
        <p:nvSpPr>
          <p:cNvPr id="23" name="文本框 22">
            <a:extLst>
              <a:ext uri="{FF2B5EF4-FFF2-40B4-BE49-F238E27FC236}">
                <a16:creationId xmlns:a16="http://schemas.microsoft.com/office/drawing/2014/main" id="{44B8E970-05E0-2577-F8A2-420BA253C4FF}"/>
              </a:ext>
            </a:extLst>
          </p:cNvPr>
          <p:cNvSpPr txBox="1"/>
          <p:nvPr/>
        </p:nvSpPr>
        <p:spPr>
          <a:xfrm>
            <a:off x="3362210" y="4265271"/>
            <a:ext cx="3312368" cy="338554"/>
          </a:xfrm>
          <a:prstGeom prst="rect">
            <a:avLst/>
          </a:prstGeom>
          <a:noFill/>
        </p:spPr>
        <p:txBody>
          <a:bodyPr wrap="square" rtlCol="0">
            <a:spAutoFit/>
          </a:bodyPr>
          <a:lstStyle/>
          <a:p>
            <a:r>
              <a:rPr lang="zh-CN" altLang="en-US" sz="1600" b="1" dirty="0">
                <a:solidFill>
                  <a:schemeClr val="accent1">
                    <a:lumMod val="75000"/>
                  </a:schemeClr>
                </a:solidFill>
                <a:latin typeface="微软雅黑" panose="020B0503020204020204" pitchFamily="34" charset="-122"/>
                <a:ea typeface="微软雅黑" panose="020B0503020204020204" pitchFamily="34" charset="-122"/>
              </a:rPr>
              <a:t>线路级公交刷卡量统计信息</a:t>
            </a:r>
          </a:p>
        </p:txBody>
      </p:sp>
      <p:sp>
        <p:nvSpPr>
          <p:cNvPr id="24" name="文本框 23">
            <a:extLst>
              <a:ext uri="{FF2B5EF4-FFF2-40B4-BE49-F238E27FC236}">
                <a16:creationId xmlns:a16="http://schemas.microsoft.com/office/drawing/2014/main" id="{E3C3423E-E452-03AB-5EED-C84961FF1213}"/>
              </a:ext>
            </a:extLst>
          </p:cNvPr>
          <p:cNvSpPr txBox="1"/>
          <p:nvPr/>
        </p:nvSpPr>
        <p:spPr>
          <a:xfrm>
            <a:off x="3392987" y="4684344"/>
            <a:ext cx="3312368" cy="276999"/>
          </a:xfrm>
          <a:prstGeom prst="rect">
            <a:avLst/>
          </a:prstGeom>
          <a:noFill/>
        </p:spPr>
        <p:txBody>
          <a:bodyPr wrap="square"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数据描述：</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XXX</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5" name="文本框 24">
            <a:extLst>
              <a:ext uri="{FF2B5EF4-FFF2-40B4-BE49-F238E27FC236}">
                <a16:creationId xmlns:a16="http://schemas.microsoft.com/office/drawing/2014/main" id="{77F3E0AD-23A4-FCD5-5A56-9C9C77AC120B}"/>
              </a:ext>
            </a:extLst>
          </p:cNvPr>
          <p:cNvSpPr txBox="1"/>
          <p:nvPr/>
        </p:nvSpPr>
        <p:spPr>
          <a:xfrm>
            <a:off x="3393859" y="5040602"/>
            <a:ext cx="5100035" cy="276999"/>
          </a:xfrm>
          <a:prstGeom prst="rect">
            <a:avLst/>
          </a:prstGeom>
          <a:noFill/>
        </p:spPr>
        <p:txBody>
          <a:bodyPr wrap="square"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数据提供方：</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XXX      </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更新时间：</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2023-1-23</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6" name="矩形: 圆角 25">
            <a:extLst>
              <a:ext uri="{FF2B5EF4-FFF2-40B4-BE49-F238E27FC236}">
                <a16:creationId xmlns:a16="http://schemas.microsoft.com/office/drawing/2014/main" id="{3EC8C708-D50E-F8E0-1E9A-5610D58C127F}"/>
              </a:ext>
            </a:extLst>
          </p:cNvPr>
          <p:cNvSpPr/>
          <p:nvPr/>
        </p:nvSpPr>
        <p:spPr>
          <a:xfrm>
            <a:off x="7021156" y="4892566"/>
            <a:ext cx="1169237" cy="387096"/>
          </a:xfrm>
          <a:prstGeom prst="roundRect">
            <a:avLst>
              <a:gd name="adj" fmla="val 50000"/>
            </a:avLst>
          </a:prstGeom>
          <a:solidFill>
            <a:srgbClr val="86AD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latin typeface="微软雅黑" panose="020B0503020204020204" pitchFamily="34" charset="-122"/>
                <a:ea typeface="微软雅黑" panose="020B0503020204020204" pitchFamily="34" charset="-122"/>
              </a:rPr>
              <a:t>数据预览</a:t>
            </a:r>
          </a:p>
        </p:txBody>
      </p:sp>
      <p:sp>
        <p:nvSpPr>
          <p:cNvPr id="35" name="矩形: 圆角 34">
            <a:extLst>
              <a:ext uri="{FF2B5EF4-FFF2-40B4-BE49-F238E27FC236}">
                <a16:creationId xmlns:a16="http://schemas.microsoft.com/office/drawing/2014/main" id="{CA826134-2608-46DA-9090-9B2111711115}"/>
              </a:ext>
            </a:extLst>
          </p:cNvPr>
          <p:cNvSpPr/>
          <p:nvPr/>
        </p:nvSpPr>
        <p:spPr>
          <a:xfrm>
            <a:off x="6953514" y="2771254"/>
            <a:ext cx="1169237" cy="387096"/>
          </a:xfrm>
          <a:prstGeom prst="roundRect">
            <a:avLst>
              <a:gd name="adj" fmla="val 50000"/>
            </a:avLst>
          </a:prstGeom>
          <a:solidFill>
            <a:srgbClr val="86AD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latin typeface="微软雅黑" panose="020B0503020204020204" pitchFamily="34" charset="-122"/>
                <a:ea typeface="微软雅黑" panose="020B0503020204020204" pitchFamily="34" charset="-122"/>
              </a:rPr>
              <a:t>申请</a:t>
            </a:r>
          </a:p>
        </p:txBody>
      </p:sp>
      <p:sp>
        <p:nvSpPr>
          <p:cNvPr id="37" name="矩形: 圆角 36">
            <a:extLst>
              <a:ext uri="{FF2B5EF4-FFF2-40B4-BE49-F238E27FC236}">
                <a16:creationId xmlns:a16="http://schemas.microsoft.com/office/drawing/2014/main" id="{37959CFA-BC3A-4117-8C53-FAA84B2AA4C5}"/>
              </a:ext>
            </a:extLst>
          </p:cNvPr>
          <p:cNvSpPr/>
          <p:nvPr/>
        </p:nvSpPr>
        <p:spPr>
          <a:xfrm>
            <a:off x="7002186" y="4203129"/>
            <a:ext cx="1169237" cy="387096"/>
          </a:xfrm>
          <a:prstGeom prst="roundRect">
            <a:avLst>
              <a:gd name="adj" fmla="val 50000"/>
            </a:avLst>
          </a:prstGeom>
          <a:solidFill>
            <a:srgbClr val="86AD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latin typeface="微软雅黑" panose="020B0503020204020204" pitchFamily="34" charset="-122"/>
                <a:ea typeface="微软雅黑" panose="020B0503020204020204" pitchFamily="34" charset="-122"/>
              </a:rPr>
              <a:t>申请</a:t>
            </a:r>
          </a:p>
        </p:txBody>
      </p:sp>
    </p:spTree>
    <p:extLst>
      <p:ext uri="{BB962C8B-B14F-4D97-AF65-F5344CB8AC3E}">
        <p14:creationId xmlns:p14="http://schemas.microsoft.com/office/powerpoint/2010/main" val="22723459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矩形 88">
            <a:extLst>
              <a:ext uri="{FF2B5EF4-FFF2-40B4-BE49-F238E27FC236}">
                <a16:creationId xmlns:a16="http://schemas.microsoft.com/office/drawing/2014/main" id="{26A9F71D-C297-B425-2C22-92E82D50F7CE}"/>
              </a:ext>
            </a:extLst>
          </p:cNvPr>
          <p:cNvSpPr/>
          <p:nvPr/>
        </p:nvSpPr>
        <p:spPr>
          <a:xfrm>
            <a:off x="314559" y="982372"/>
            <a:ext cx="8424936" cy="4475449"/>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A2F35FDB-D7A8-4C30-A16B-F6381621BDBD}"/>
              </a:ext>
            </a:extLst>
          </p:cNvPr>
          <p:cNvSpPr txBox="1"/>
          <p:nvPr/>
        </p:nvSpPr>
        <p:spPr>
          <a:xfrm>
            <a:off x="211014" y="334053"/>
            <a:ext cx="3345176"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三、页面设计</a:t>
            </a:r>
          </a:p>
        </p:txBody>
      </p:sp>
      <p:sp>
        <p:nvSpPr>
          <p:cNvPr id="47" name="文本框 46">
            <a:extLst>
              <a:ext uri="{FF2B5EF4-FFF2-40B4-BE49-F238E27FC236}">
                <a16:creationId xmlns:a16="http://schemas.microsoft.com/office/drawing/2014/main" id="{22EBC52A-DF87-3F6D-52F1-9ED9D2CDB7F9}"/>
              </a:ext>
            </a:extLst>
          </p:cNvPr>
          <p:cNvSpPr txBox="1"/>
          <p:nvPr/>
        </p:nvSpPr>
        <p:spPr>
          <a:xfrm>
            <a:off x="314559" y="982373"/>
            <a:ext cx="8424936" cy="300082"/>
          </a:xfrm>
          <a:prstGeom prst="rect">
            <a:avLst/>
          </a:prstGeom>
          <a:noFill/>
          <a:ln>
            <a:solidFill>
              <a:schemeClr val="bg2">
                <a:lumMod val="50000"/>
              </a:schemeClr>
            </a:solidFill>
          </a:ln>
        </p:spPr>
        <p:txBody>
          <a:bodyPr wrap="square" rtlCol="0">
            <a:spAutoFit/>
          </a:bodyPr>
          <a:lstStyle/>
          <a:p>
            <a:endParaRPr lang="zh-CN" altLang="en-US" sz="1350" dirty="0"/>
          </a:p>
        </p:txBody>
      </p:sp>
      <p:sp>
        <p:nvSpPr>
          <p:cNvPr id="49" name="矩形 48">
            <a:extLst>
              <a:ext uri="{FF2B5EF4-FFF2-40B4-BE49-F238E27FC236}">
                <a16:creationId xmlns:a16="http://schemas.microsoft.com/office/drawing/2014/main" id="{2D72807A-1244-3ACC-2705-ACC31CE80EBC}"/>
              </a:ext>
            </a:extLst>
          </p:cNvPr>
          <p:cNvSpPr/>
          <p:nvPr/>
        </p:nvSpPr>
        <p:spPr>
          <a:xfrm>
            <a:off x="314559" y="982373"/>
            <a:ext cx="8424936" cy="70207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621000"/>
            <a:r>
              <a:rPr lang="zh-CN" altLang="en-US" sz="1350" b="1" spc="75" dirty="0">
                <a:latin typeface="微软雅黑" panose="020B0503020204020204" pitchFamily="34" charset="-122"/>
                <a:ea typeface="微软雅黑" panose="020B0503020204020204" pitchFamily="34" charset="-122"/>
              </a:rPr>
              <a:t>久事数据服务平台</a:t>
            </a:r>
          </a:p>
        </p:txBody>
      </p:sp>
      <p:pic>
        <p:nvPicPr>
          <p:cNvPr id="50" name="Picture 4">
            <a:extLst>
              <a:ext uri="{FF2B5EF4-FFF2-40B4-BE49-F238E27FC236}">
                <a16:creationId xmlns:a16="http://schemas.microsoft.com/office/drawing/2014/main" id="{BED6A4C8-8B60-BDEB-2378-CA63A2F87756}"/>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10000" b="92813" l="10000" r="90000">
                        <a14:foregroundMark x1="42933" y1="41563" x2="42933" y2="41563"/>
                        <a14:foregroundMark x1="64800" y1="80313" x2="64800" y2="80313"/>
                        <a14:foregroundMark x1="42000" y1="92813" x2="42000" y2="92813"/>
                      </a14:backgroundRemoval>
                    </a14:imgEffect>
                  </a14:imgLayer>
                </a14:imgProps>
              </a:ext>
              <a:ext uri="{28A0092B-C50C-407E-A947-70E740481C1C}">
                <a14:useLocalDpi xmlns:a14="http://schemas.microsoft.com/office/drawing/2010/main" val="0"/>
              </a:ext>
            </a:extLst>
          </a:blip>
          <a:srcRect l="22788" r="22114"/>
          <a:stretch/>
        </p:blipFill>
        <p:spPr bwMode="auto">
          <a:xfrm>
            <a:off x="374083" y="1108400"/>
            <a:ext cx="497285" cy="385082"/>
          </a:xfrm>
          <a:prstGeom prst="rect">
            <a:avLst/>
          </a:prstGeom>
          <a:noFill/>
          <a:extLst>
            <a:ext uri="{909E8E84-426E-40DD-AFC4-6F175D3DCCD1}">
              <a14:hiddenFill xmlns:a14="http://schemas.microsoft.com/office/drawing/2010/main">
                <a:solidFill>
                  <a:srgbClr val="FFFFFF"/>
                </a:solidFill>
              </a14:hiddenFill>
            </a:ext>
          </a:extLst>
        </p:spPr>
      </p:pic>
      <p:sp>
        <p:nvSpPr>
          <p:cNvPr id="51" name="文本框 50">
            <a:extLst>
              <a:ext uri="{FF2B5EF4-FFF2-40B4-BE49-F238E27FC236}">
                <a16:creationId xmlns:a16="http://schemas.microsoft.com/office/drawing/2014/main" id="{B48F338E-E420-2A25-69C6-0E8F79DD6A84}"/>
              </a:ext>
            </a:extLst>
          </p:cNvPr>
          <p:cNvSpPr txBox="1"/>
          <p:nvPr/>
        </p:nvSpPr>
        <p:spPr>
          <a:xfrm>
            <a:off x="3054503" y="1183314"/>
            <a:ext cx="594066" cy="300082"/>
          </a:xfrm>
          <a:prstGeom prst="rect">
            <a:avLst/>
          </a:prstGeom>
          <a:noFill/>
        </p:spPr>
        <p:txBody>
          <a:bodyPr wrap="square" rtlCol="0">
            <a:spAutoFit/>
          </a:bodyPr>
          <a:lstStyle/>
          <a:p>
            <a:pPr algn="ctr"/>
            <a:r>
              <a:rPr lang="zh-CN" altLang="en-US" sz="1350" b="1" spc="75" dirty="0">
                <a:solidFill>
                  <a:schemeClr val="bg1"/>
                </a:solidFill>
                <a:latin typeface="微软雅黑" panose="020B0503020204020204" pitchFamily="34" charset="-122"/>
                <a:ea typeface="微软雅黑" panose="020B0503020204020204" pitchFamily="34" charset="-122"/>
              </a:rPr>
              <a:t>首页</a:t>
            </a:r>
          </a:p>
        </p:txBody>
      </p:sp>
      <p:sp>
        <p:nvSpPr>
          <p:cNvPr id="53" name="文本框 52">
            <a:extLst>
              <a:ext uri="{FF2B5EF4-FFF2-40B4-BE49-F238E27FC236}">
                <a16:creationId xmlns:a16="http://schemas.microsoft.com/office/drawing/2014/main" id="{D1CFDCAD-4795-326C-8CB9-380DDF3B40BD}"/>
              </a:ext>
            </a:extLst>
          </p:cNvPr>
          <p:cNvSpPr txBox="1"/>
          <p:nvPr/>
        </p:nvSpPr>
        <p:spPr>
          <a:xfrm>
            <a:off x="6129793" y="1183314"/>
            <a:ext cx="1049327" cy="300082"/>
          </a:xfrm>
          <a:prstGeom prst="rect">
            <a:avLst/>
          </a:prstGeom>
          <a:noFill/>
        </p:spPr>
        <p:txBody>
          <a:bodyPr wrap="square" rtlCol="0">
            <a:spAutoFit/>
          </a:bodyPr>
          <a:lstStyle/>
          <a:p>
            <a:pPr algn="ctr"/>
            <a:r>
              <a:rPr lang="en-US" altLang="zh-CN" sz="1350" b="1" spc="75" dirty="0">
                <a:solidFill>
                  <a:schemeClr val="bg1"/>
                </a:solidFill>
                <a:latin typeface="微软雅黑" panose="020B0503020204020204" pitchFamily="34" charset="-122"/>
                <a:ea typeface="微软雅黑" panose="020B0503020204020204" pitchFamily="34" charset="-122"/>
              </a:rPr>
              <a:t>API</a:t>
            </a:r>
            <a:r>
              <a:rPr lang="zh-CN" altLang="en-US" sz="1350" b="1" spc="75" dirty="0">
                <a:solidFill>
                  <a:schemeClr val="bg1"/>
                </a:solidFill>
                <a:latin typeface="微软雅黑" panose="020B0503020204020204" pitchFamily="34" charset="-122"/>
                <a:ea typeface="微软雅黑" panose="020B0503020204020204" pitchFamily="34" charset="-122"/>
              </a:rPr>
              <a:t>申请</a:t>
            </a:r>
          </a:p>
        </p:txBody>
      </p:sp>
      <p:sp>
        <p:nvSpPr>
          <p:cNvPr id="54" name="文本框 53">
            <a:extLst>
              <a:ext uri="{FF2B5EF4-FFF2-40B4-BE49-F238E27FC236}">
                <a16:creationId xmlns:a16="http://schemas.microsoft.com/office/drawing/2014/main" id="{B1BB1098-DD03-D376-4042-2F3BB8413C0C}"/>
              </a:ext>
            </a:extLst>
          </p:cNvPr>
          <p:cNvSpPr txBox="1"/>
          <p:nvPr/>
        </p:nvSpPr>
        <p:spPr>
          <a:xfrm>
            <a:off x="7242629" y="1183314"/>
            <a:ext cx="1292119" cy="300082"/>
          </a:xfrm>
          <a:prstGeom prst="rect">
            <a:avLst/>
          </a:prstGeom>
          <a:noFill/>
        </p:spPr>
        <p:txBody>
          <a:bodyPr wrap="square" rtlCol="0">
            <a:spAutoFit/>
          </a:bodyPr>
          <a:lstStyle/>
          <a:p>
            <a:pPr algn="ctr"/>
            <a:r>
              <a:rPr lang="zh-CN" altLang="en-US" sz="1350" b="1" spc="75" dirty="0">
                <a:solidFill>
                  <a:schemeClr val="bg1"/>
                </a:solidFill>
                <a:latin typeface="微软雅黑" panose="020B0503020204020204" pitchFamily="34" charset="-122"/>
                <a:ea typeface="微软雅黑" panose="020B0503020204020204" pitchFamily="34" charset="-122"/>
              </a:rPr>
              <a:t>数据实验室</a:t>
            </a:r>
          </a:p>
        </p:txBody>
      </p:sp>
      <p:sp>
        <p:nvSpPr>
          <p:cNvPr id="3" name="矩形: 圆角 2">
            <a:extLst>
              <a:ext uri="{FF2B5EF4-FFF2-40B4-BE49-F238E27FC236}">
                <a16:creationId xmlns:a16="http://schemas.microsoft.com/office/drawing/2014/main" id="{08619552-4371-0E06-1E98-898F4B3A02B0}"/>
              </a:ext>
            </a:extLst>
          </p:cNvPr>
          <p:cNvSpPr/>
          <p:nvPr/>
        </p:nvSpPr>
        <p:spPr>
          <a:xfrm>
            <a:off x="4869886" y="1083671"/>
            <a:ext cx="1138944" cy="497599"/>
          </a:xfrm>
          <a:prstGeom prst="roundRect">
            <a:avLst>
              <a:gd name="adj" fmla="val 12952"/>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文本框 79">
            <a:extLst>
              <a:ext uri="{FF2B5EF4-FFF2-40B4-BE49-F238E27FC236}">
                <a16:creationId xmlns:a16="http://schemas.microsoft.com/office/drawing/2014/main" id="{B0EFD659-D0A8-EC84-3303-988FCD6BE008}"/>
              </a:ext>
            </a:extLst>
          </p:cNvPr>
          <p:cNvSpPr txBox="1"/>
          <p:nvPr/>
        </p:nvSpPr>
        <p:spPr>
          <a:xfrm>
            <a:off x="3777390" y="1183314"/>
            <a:ext cx="962270" cy="300082"/>
          </a:xfrm>
          <a:prstGeom prst="rect">
            <a:avLst/>
          </a:prstGeom>
          <a:noFill/>
        </p:spPr>
        <p:txBody>
          <a:bodyPr wrap="square" rtlCol="0">
            <a:spAutoFit/>
          </a:bodyPr>
          <a:lstStyle/>
          <a:p>
            <a:pPr algn="ctr"/>
            <a:r>
              <a:rPr lang="zh-CN" altLang="en-US" sz="1350" b="1" spc="75" dirty="0">
                <a:solidFill>
                  <a:schemeClr val="bg1"/>
                </a:solidFill>
                <a:latin typeface="微软雅黑" panose="020B0503020204020204" pitchFamily="34" charset="-122"/>
                <a:ea typeface="微软雅黑" panose="020B0503020204020204" pitchFamily="34" charset="-122"/>
              </a:rPr>
              <a:t>数据资产</a:t>
            </a:r>
          </a:p>
        </p:txBody>
      </p:sp>
      <p:sp>
        <p:nvSpPr>
          <p:cNvPr id="52" name="文本框 51">
            <a:extLst>
              <a:ext uri="{FF2B5EF4-FFF2-40B4-BE49-F238E27FC236}">
                <a16:creationId xmlns:a16="http://schemas.microsoft.com/office/drawing/2014/main" id="{63A6C8A9-3362-2B89-64FF-47BDB17D03A3}"/>
              </a:ext>
            </a:extLst>
          </p:cNvPr>
          <p:cNvSpPr txBox="1"/>
          <p:nvPr/>
        </p:nvSpPr>
        <p:spPr>
          <a:xfrm>
            <a:off x="4774140" y="1183314"/>
            <a:ext cx="1328430" cy="300082"/>
          </a:xfrm>
          <a:prstGeom prst="rect">
            <a:avLst/>
          </a:prstGeom>
          <a:noFill/>
        </p:spPr>
        <p:txBody>
          <a:bodyPr wrap="square" rtlCol="0">
            <a:spAutoFit/>
          </a:bodyPr>
          <a:lstStyle/>
          <a:p>
            <a:pPr algn="ctr"/>
            <a:r>
              <a:rPr lang="zh-CN" altLang="en-US" sz="1350" b="1" spc="75" dirty="0">
                <a:latin typeface="微软雅黑" panose="020B0503020204020204" pitchFamily="34" charset="-122"/>
                <a:ea typeface="微软雅黑" panose="020B0503020204020204" pitchFamily="34" charset="-122"/>
              </a:rPr>
              <a:t>数据查询</a:t>
            </a:r>
          </a:p>
        </p:txBody>
      </p:sp>
      <p:sp>
        <p:nvSpPr>
          <p:cNvPr id="27" name="矩形 26">
            <a:extLst>
              <a:ext uri="{FF2B5EF4-FFF2-40B4-BE49-F238E27FC236}">
                <a16:creationId xmlns:a16="http://schemas.microsoft.com/office/drawing/2014/main" id="{D0692BAD-F231-AA1A-7BBE-72BAD36F0A05}"/>
              </a:ext>
            </a:extLst>
          </p:cNvPr>
          <p:cNvSpPr/>
          <p:nvPr/>
        </p:nvSpPr>
        <p:spPr>
          <a:xfrm>
            <a:off x="585936" y="2216438"/>
            <a:ext cx="7948811" cy="31645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28" name="矩形 27">
            <a:extLst>
              <a:ext uri="{FF2B5EF4-FFF2-40B4-BE49-F238E27FC236}">
                <a16:creationId xmlns:a16="http://schemas.microsoft.com/office/drawing/2014/main" id="{A4F688C4-2F2B-AF6B-D9B0-0F3B962E3AA4}"/>
              </a:ext>
            </a:extLst>
          </p:cNvPr>
          <p:cNvSpPr/>
          <p:nvPr/>
        </p:nvSpPr>
        <p:spPr>
          <a:xfrm>
            <a:off x="801961" y="2848715"/>
            <a:ext cx="2141050" cy="2332885"/>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9" name="文本框 28">
            <a:extLst>
              <a:ext uri="{FF2B5EF4-FFF2-40B4-BE49-F238E27FC236}">
                <a16:creationId xmlns:a16="http://schemas.microsoft.com/office/drawing/2014/main" id="{12AA0168-5D7C-D426-F9A0-E45711C5276F}"/>
              </a:ext>
            </a:extLst>
          </p:cNvPr>
          <p:cNvSpPr txBox="1"/>
          <p:nvPr/>
        </p:nvSpPr>
        <p:spPr>
          <a:xfrm>
            <a:off x="1191493" y="2399249"/>
            <a:ext cx="1351744" cy="418191"/>
          </a:xfrm>
          <a:prstGeom prst="rect">
            <a:avLst/>
          </a:prstGeom>
          <a:noFill/>
        </p:spPr>
        <p:txBody>
          <a:bodyPr wrap="square" rtlCol="0">
            <a:spAutoFit/>
          </a:bodyPr>
          <a:lstStyle/>
          <a:p>
            <a:pPr algn="ctr">
              <a:lnSpc>
                <a:spcPct val="150000"/>
              </a:lnSpc>
            </a:pPr>
            <a:r>
              <a:rPr lang="zh-CN" altLang="en-US" sz="1600" dirty="0">
                <a:solidFill>
                  <a:schemeClr val="bg1">
                    <a:lumMod val="65000"/>
                  </a:schemeClr>
                </a:solidFill>
                <a:latin typeface="微软雅黑" panose="020B0503020204020204" pitchFamily="34" charset="-122"/>
                <a:ea typeface="微软雅黑" panose="020B0503020204020204" pitchFamily="34" charset="-122"/>
              </a:rPr>
              <a:t>指标</a:t>
            </a:r>
          </a:p>
        </p:txBody>
      </p:sp>
      <p:sp>
        <p:nvSpPr>
          <p:cNvPr id="30" name="文本框 29">
            <a:extLst>
              <a:ext uri="{FF2B5EF4-FFF2-40B4-BE49-F238E27FC236}">
                <a16:creationId xmlns:a16="http://schemas.microsoft.com/office/drawing/2014/main" id="{DACB8E7C-32C6-3919-7D94-E414A3AEF4BC}"/>
              </a:ext>
            </a:extLst>
          </p:cNvPr>
          <p:cNvSpPr txBox="1"/>
          <p:nvPr/>
        </p:nvSpPr>
        <p:spPr>
          <a:xfrm>
            <a:off x="3226904" y="2472425"/>
            <a:ext cx="2232249" cy="307777"/>
          </a:xfrm>
          <a:prstGeom prst="rect">
            <a:avLst/>
          </a:prstGeom>
          <a:noFill/>
        </p:spPr>
        <p:txBody>
          <a:bodyPr wrap="square" rtlCol="0">
            <a:spAutoFit/>
          </a:bodyPr>
          <a:lstStyle/>
          <a:p>
            <a:r>
              <a:rPr lang="en-US" altLang="zh-CN" sz="1400" dirty="0">
                <a:latin typeface="微软雅黑" panose="020B0503020204020204" pitchFamily="34" charset="-122"/>
                <a:ea typeface="微软雅黑" panose="020B0503020204020204" pitchFamily="34" charset="-122"/>
              </a:rPr>
              <a:t> </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查询日期：</a:t>
            </a:r>
          </a:p>
        </p:txBody>
      </p:sp>
      <p:sp>
        <p:nvSpPr>
          <p:cNvPr id="31" name="矩形 30">
            <a:extLst>
              <a:ext uri="{FF2B5EF4-FFF2-40B4-BE49-F238E27FC236}">
                <a16:creationId xmlns:a16="http://schemas.microsoft.com/office/drawing/2014/main" id="{EFEEB04C-15B1-0EE1-BD3D-553E83852A1E}"/>
              </a:ext>
            </a:extLst>
          </p:cNvPr>
          <p:cNvSpPr/>
          <p:nvPr/>
        </p:nvSpPr>
        <p:spPr>
          <a:xfrm>
            <a:off x="4270834" y="2484022"/>
            <a:ext cx="1505804" cy="284582"/>
          </a:xfrm>
          <a:prstGeom prst="rect">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任意多边形: 形状 31">
            <a:extLst>
              <a:ext uri="{FF2B5EF4-FFF2-40B4-BE49-F238E27FC236}">
                <a16:creationId xmlns:a16="http://schemas.microsoft.com/office/drawing/2014/main" id="{15B9EB16-650C-9701-30E3-5C4F6462FE18}"/>
              </a:ext>
            </a:extLst>
          </p:cNvPr>
          <p:cNvSpPr/>
          <p:nvPr/>
        </p:nvSpPr>
        <p:spPr>
          <a:xfrm>
            <a:off x="586415" y="1822695"/>
            <a:ext cx="1238406" cy="393742"/>
          </a:xfrm>
          <a:custGeom>
            <a:avLst/>
            <a:gdLst>
              <a:gd name="connsiteX0" fmla="*/ 144019 w 2715638"/>
              <a:gd name="connsiteY0" fmla="*/ 0 h 504056"/>
              <a:gd name="connsiteX1" fmla="*/ 2571619 w 2715638"/>
              <a:gd name="connsiteY1" fmla="*/ 0 h 504056"/>
              <a:gd name="connsiteX2" fmla="*/ 2715638 w 2715638"/>
              <a:gd name="connsiteY2" fmla="*/ 144019 h 504056"/>
              <a:gd name="connsiteX3" fmla="*/ 2715638 w 2715638"/>
              <a:gd name="connsiteY3" fmla="*/ 504056 h 504056"/>
              <a:gd name="connsiteX4" fmla="*/ 0 w 2715638"/>
              <a:gd name="connsiteY4" fmla="*/ 504056 h 504056"/>
              <a:gd name="connsiteX5" fmla="*/ 0 w 2715638"/>
              <a:gd name="connsiteY5" fmla="*/ 144019 h 504056"/>
              <a:gd name="connsiteX6" fmla="*/ 144019 w 2715638"/>
              <a:gd name="connsiteY6" fmla="*/ 0 h 504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15638" h="504056">
                <a:moveTo>
                  <a:pt x="144019" y="0"/>
                </a:moveTo>
                <a:lnTo>
                  <a:pt x="2571619" y="0"/>
                </a:lnTo>
                <a:cubicBezTo>
                  <a:pt x="2651158" y="0"/>
                  <a:pt x="2715638" y="64480"/>
                  <a:pt x="2715638" y="144019"/>
                </a:cubicBezTo>
                <a:lnTo>
                  <a:pt x="2715638" y="504056"/>
                </a:lnTo>
                <a:lnTo>
                  <a:pt x="0" y="504056"/>
                </a:lnTo>
                <a:lnTo>
                  <a:pt x="0" y="144019"/>
                </a:lnTo>
                <a:cubicBezTo>
                  <a:pt x="0" y="64480"/>
                  <a:pt x="64480" y="0"/>
                  <a:pt x="144019" y="0"/>
                </a:cubicBezTo>
                <a:close/>
              </a:path>
            </a:pathLst>
          </a:custGeom>
          <a:solidFill>
            <a:schemeClr val="accent1">
              <a:lumMod val="75000"/>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altLang="en-US" sz="1400" b="1" dirty="0">
                <a:latin typeface="微软雅黑" panose="020B0503020204020204" pitchFamily="34" charset="-122"/>
                <a:ea typeface="微软雅黑" panose="020B0503020204020204" pitchFamily="34" charset="-122"/>
              </a:rPr>
              <a:t>久事客流宝</a:t>
            </a:r>
          </a:p>
        </p:txBody>
      </p:sp>
      <p:sp>
        <p:nvSpPr>
          <p:cNvPr id="33" name="矩形 32">
            <a:extLst>
              <a:ext uri="{FF2B5EF4-FFF2-40B4-BE49-F238E27FC236}">
                <a16:creationId xmlns:a16="http://schemas.microsoft.com/office/drawing/2014/main" id="{FC81F670-CB4A-C6BC-B883-2B30A4B2688A}"/>
              </a:ext>
            </a:extLst>
          </p:cNvPr>
          <p:cNvSpPr/>
          <p:nvPr/>
        </p:nvSpPr>
        <p:spPr>
          <a:xfrm>
            <a:off x="799244" y="2380563"/>
            <a:ext cx="2141050" cy="458907"/>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4" name="文本框 33">
            <a:extLst>
              <a:ext uri="{FF2B5EF4-FFF2-40B4-BE49-F238E27FC236}">
                <a16:creationId xmlns:a16="http://schemas.microsoft.com/office/drawing/2014/main" id="{D1C9DAC0-CE40-C476-3585-5055E653E457}"/>
              </a:ext>
            </a:extLst>
          </p:cNvPr>
          <p:cNvSpPr txBox="1"/>
          <p:nvPr/>
        </p:nvSpPr>
        <p:spPr>
          <a:xfrm>
            <a:off x="1050003" y="2879882"/>
            <a:ext cx="2033817" cy="1993238"/>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zh-CN" altLang="en-US" sz="1400" dirty="0">
                <a:solidFill>
                  <a:schemeClr val="bg1">
                    <a:lumMod val="65000"/>
                  </a:schemeClr>
                </a:solidFill>
                <a:latin typeface="微软雅黑" panose="020B0503020204020204" pitchFamily="34" charset="-122"/>
                <a:ea typeface="微软雅黑" panose="020B0503020204020204" pitchFamily="34" charset="-122"/>
              </a:rPr>
              <a:t>分时段客流统计</a:t>
            </a:r>
            <a:endParaRPr lang="en-US" altLang="zh-CN" sz="1400" dirty="0">
              <a:solidFill>
                <a:schemeClr val="bg1">
                  <a:lumMod val="65000"/>
                </a:schemeClr>
              </a:solidFill>
              <a:latin typeface="微软雅黑" panose="020B0503020204020204" pitchFamily="34" charset="-122"/>
              <a:ea typeface="微软雅黑" panose="020B0503020204020204" pitchFamily="34" charset="-122"/>
            </a:endParaRPr>
          </a:p>
          <a:p>
            <a:pPr marL="285750" indent="-285750">
              <a:lnSpc>
                <a:spcPct val="150000"/>
              </a:lnSpc>
              <a:buFont typeface="Arial" panose="020B0604020202020204" pitchFamily="34" charset="0"/>
              <a:buChar char="•"/>
            </a:pPr>
            <a:r>
              <a:rPr lang="zh-CN" altLang="en-US" sz="1400" dirty="0">
                <a:solidFill>
                  <a:schemeClr val="bg1">
                    <a:lumMod val="65000"/>
                  </a:schemeClr>
                </a:solidFill>
                <a:latin typeface="微软雅黑" panose="020B0503020204020204" pitchFamily="34" charset="-122"/>
                <a:ea typeface="微软雅黑" panose="020B0503020204020204" pitchFamily="34" charset="-122"/>
              </a:rPr>
              <a:t>营运公司客流统计</a:t>
            </a:r>
            <a:endParaRPr lang="en-US" altLang="zh-CN" sz="1400" dirty="0">
              <a:solidFill>
                <a:schemeClr val="bg1">
                  <a:lumMod val="65000"/>
                </a:schemeClr>
              </a:solidFill>
              <a:latin typeface="微软雅黑" panose="020B0503020204020204" pitchFamily="34" charset="-122"/>
              <a:ea typeface="微软雅黑" panose="020B0503020204020204" pitchFamily="34" charset="-122"/>
            </a:endParaRPr>
          </a:p>
          <a:p>
            <a:pPr marL="285750" indent="-285750">
              <a:lnSpc>
                <a:spcPct val="150000"/>
              </a:lnSpc>
              <a:buFont typeface="Arial" panose="020B0604020202020204" pitchFamily="34" charset="0"/>
              <a:buChar char="•"/>
            </a:pPr>
            <a:r>
              <a:rPr lang="zh-CN" altLang="en-US" sz="1400" dirty="0">
                <a:solidFill>
                  <a:schemeClr val="bg1">
                    <a:lumMod val="65000"/>
                  </a:schemeClr>
                </a:solidFill>
                <a:latin typeface="微软雅黑" panose="020B0503020204020204" pitchFamily="34" charset="-122"/>
                <a:ea typeface="微软雅黑" panose="020B0503020204020204" pitchFamily="34" charset="-122"/>
              </a:rPr>
              <a:t>线路客流统计</a:t>
            </a:r>
            <a:endParaRPr lang="en-US" altLang="zh-CN" sz="1400" dirty="0">
              <a:solidFill>
                <a:schemeClr val="bg1">
                  <a:lumMod val="65000"/>
                </a:schemeClr>
              </a:solidFill>
              <a:latin typeface="微软雅黑" panose="020B0503020204020204" pitchFamily="34" charset="-122"/>
              <a:ea typeface="微软雅黑" panose="020B0503020204020204" pitchFamily="34" charset="-122"/>
            </a:endParaRPr>
          </a:p>
          <a:p>
            <a:pPr marL="285750" indent="-285750">
              <a:lnSpc>
                <a:spcPct val="150000"/>
              </a:lnSpc>
              <a:buFont typeface="Arial" panose="020B0604020202020204" pitchFamily="34" charset="0"/>
              <a:buChar char="•"/>
            </a:pPr>
            <a:r>
              <a:rPr lang="zh-CN" altLang="en-US" sz="1400" dirty="0">
                <a:solidFill>
                  <a:schemeClr val="bg1">
                    <a:lumMod val="65000"/>
                  </a:schemeClr>
                </a:solidFill>
                <a:latin typeface="微软雅黑" panose="020B0503020204020204" pitchFamily="34" charset="-122"/>
                <a:ea typeface="微软雅黑" panose="020B0503020204020204" pitchFamily="34" charset="-122"/>
              </a:rPr>
              <a:t>站点客流统计</a:t>
            </a:r>
            <a:endParaRPr lang="en-US" altLang="zh-CN" sz="1400" dirty="0">
              <a:solidFill>
                <a:schemeClr val="bg1">
                  <a:lumMod val="65000"/>
                </a:schemeClr>
              </a:solidFill>
              <a:latin typeface="微软雅黑" panose="020B0503020204020204" pitchFamily="34" charset="-122"/>
              <a:ea typeface="微软雅黑" panose="020B0503020204020204" pitchFamily="34" charset="-122"/>
            </a:endParaRPr>
          </a:p>
          <a:p>
            <a:pPr marL="285750" indent="-285750">
              <a:lnSpc>
                <a:spcPct val="150000"/>
              </a:lnSpc>
              <a:buFont typeface="Arial" panose="020B0604020202020204" pitchFamily="34" charset="0"/>
              <a:buChar char="•"/>
            </a:pPr>
            <a:r>
              <a:rPr lang="zh-CN" altLang="en-US" sz="1400" dirty="0">
                <a:solidFill>
                  <a:schemeClr val="bg1">
                    <a:lumMod val="65000"/>
                  </a:schemeClr>
                </a:solidFill>
                <a:latin typeface="微软雅黑" panose="020B0503020204020204" pitchFamily="34" charset="-122"/>
                <a:ea typeface="微软雅黑" panose="020B0503020204020204" pitchFamily="34" charset="-122"/>
              </a:rPr>
              <a:t>高客流线路排名</a:t>
            </a:r>
            <a:endParaRPr lang="en-US" altLang="zh-CN" sz="1400" dirty="0">
              <a:solidFill>
                <a:schemeClr val="bg1">
                  <a:lumMod val="65000"/>
                </a:schemeClr>
              </a:solidFill>
              <a:latin typeface="微软雅黑" panose="020B0503020204020204" pitchFamily="34" charset="-122"/>
              <a:ea typeface="微软雅黑" panose="020B0503020204020204" pitchFamily="34" charset="-122"/>
            </a:endParaRPr>
          </a:p>
          <a:p>
            <a:pPr marL="285750" indent="-285750">
              <a:lnSpc>
                <a:spcPct val="150000"/>
              </a:lnSpc>
              <a:buFont typeface="Arial" panose="020B0604020202020204" pitchFamily="34" charset="0"/>
              <a:buChar char="•"/>
            </a:pPr>
            <a:r>
              <a:rPr lang="zh-CN" altLang="en-US" sz="1400" dirty="0">
                <a:solidFill>
                  <a:schemeClr val="bg1">
                    <a:lumMod val="65000"/>
                  </a:schemeClr>
                </a:solidFill>
                <a:latin typeface="微软雅黑" panose="020B0503020204020204" pitchFamily="34" charset="-122"/>
                <a:ea typeface="微软雅黑" panose="020B0503020204020204" pitchFamily="34" charset="-122"/>
              </a:rPr>
              <a:t>高客流站点排名</a:t>
            </a:r>
          </a:p>
        </p:txBody>
      </p:sp>
      <p:sp>
        <p:nvSpPr>
          <p:cNvPr id="36" name="矩形 35">
            <a:extLst>
              <a:ext uri="{FF2B5EF4-FFF2-40B4-BE49-F238E27FC236}">
                <a16:creationId xmlns:a16="http://schemas.microsoft.com/office/drawing/2014/main" id="{FFDEAC0E-3B10-21AD-29C1-4898697F56BA}"/>
              </a:ext>
            </a:extLst>
          </p:cNvPr>
          <p:cNvSpPr/>
          <p:nvPr/>
        </p:nvSpPr>
        <p:spPr>
          <a:xfrm>
            <a:off x="2956642" y="2870829"/>
            <a:ext cx="5385397" cy="2310771"/>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7" name="等腰三角形 36">
            <a:extLst>
              <a:ext uri="{FF2B5EF4-FFF2-40B4-BE49-F238E27FC236}">
                <a16:creationId xmlns:a16="http://schemas.microsoft.com/office/drawing/2014/main" id="{B54B66BA-4BE7-470E-8B2E-C6D794834B24}"/>
              </a:ext>
            </a:extLst>
          </p:cNvPr>
          <p:cNvSpPr/>
          <p:nvPr/>
        </p:nvSpPr>
        <p:spPr>
          <a:xfrm rot="10800000">
            <a:off x="5499348" y="2574650"/>
            <a:ext cx="189676" cy="119228"/>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a:extLst>
              <a:ext uri="{FF2B5EF4-FFF2-40B4-BE49-F238E27FC236}">
                <a16:creationId xmlns:a16="http://schemas.microsoft.com/office/drawing/2014/main" id="{1449798F-F378-FD81-1501-96B8CF7D2FBA}"/>
              </a:ext>
            </a:extLst>
          </p:cNvPr>
          <p:cNvSpPr/>
          <p:nvPr/>
        </p:nvSpPr>
        <p:spPr>
          <a:xfrm>
            <a:off x="2935404" y="2380564"/>
            <a:ext cx="5406635" cy="499318"/>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graphicFrame>
        <p:nvGraphicFramePr>
          <p:cNvPr id="39" name="表格 44">
            <a:extLst>
              <a:ext uri="{FF2B5EF4-FFF2-40B4-BE49-F238E27FC236}">
                <a16:creationId xmlns:a16="http://schemas.microsoft.com/office/drawing/2014/main" id="{3F69D433-21CF-AE2F-74E1-B3213BF7776F}"/>
              </a:ext>
            </a:extLst>
          </p:cNvPr>
          <p:cNvGraphicFramePr>
            <a:graphicFrameLocks noGrp="1"/>
          </p:cNvGraphicFramePr>
          <p:nvPr>
            <p:extLst>
              <p:ext uri="{D42A27DB-BD31-4B8C-83A1-F6EECF244321}">
                <p14:modId xmlns:p14="http://schemas.microsoft.com/office/powerpoint/2010/main" val="2717803131"/>
              </p:ext>
            </p:extLst>
          </p:nvPr>
        </p:nvGraphicFramePr>
        <p:xfrm>
          <a:off x="3191054" y="3082643"/>
          <a:ext cx="4957500" cy="1828800"/>
        </p:xfrm>
        <a:graphic>
          <a:graphicData uri="http://schemas.openxmlformats.org/drawingml/2006/table">
            <a:tbl>
              <a:tblPr firstRow="1" bandRow="1">
                <a:tableStyleId>{616DA210-FB5B-4158-B5E0-FEB733F419BA}</a:tableStyleId>
              </a:tblPr>
              <a:tblGrid>
                <a:gridCol w="991500">
                  <a:extLst>
                    <a:ext uri="{9D8B030D-6E8A-4147-A177-3AD203B41FA5}">
                      <a16:colId xmlns:a16="http://schemas.microsoft.com/office/drawing/2014/main" val="1286441607"/>
                    </a:ext>
                  </a:extLst>
                </a:gridCol>
                <a:gridCol w="991500">
                  <a:extLst>
                    <a:ext uri="{9D8B030D-6E8A-4147-A177-3AD203B41FA5}">
                      <a16:colId xmlns:a16="http://schemas.microsoft.com/office/drawing/2014/main" val="3644085236"/>
                    </a:ext>
                  </a:extLst>
                </a:gridCol>
                <a:gridCol w="991500">
                  <a:extLst>
                    <a:ext uri="{9D8B030D-6E8A-4147-A177-3AD203B41FA5}">
                      <a16:colId xmlns:a16="http://schemas.microsoft.com/office/drawing/2014/main" val="1591415997"/>
                    </a:ext>
                  </a:extLst>
                </a:gridCol>
                <a:gridCol w="991500">
                  <a:extLst>
                    <a:ext uri="{9D8B030D-6E8A-4147-A177-3AD203B41FA5}">
                      <a16:colId xmlns:a16="http://schemas.microsoft.com/office/drawing/2014/main" val="2694759872"/>
                    </a:ext>
                  </a:extLst>
                </a:gridCol>
                <a:gridCol w="991500">
                  <a:extLst>
                    <a:ext uri="{9D8B030D-6E8A-4147-A177-3AD203B41FA5}">
                      <a16:colId xmlns:a16="http://schemas.microsoft.com/office/drawing/2014/main" val="377217522"/>
                    </a:ext>
                  </a:extLst>
                </a:gridCol>
              </a:tblGrid>
              <a:tr h="291029">
                <a:tc>
                  <a:txBody>
                    <a:bodyPr/>
                    <a:lstStyle/>
                    <a:p>
                      <a:endParaRPr lang="zh-CN" altLang="en-US" dirty="0"/>
                    </a:p>
                  </a:txBody>
                  <a:tcPr/>
                </a:tc>
                <a:tc>
                  <a:txBody>
                    <a:bodyPr/>
                    <a:lstStyle/>
                    <a:p>
                      <a:endParaRPr lang="zh-CN" altLang="en-US"/>
                    </a:p>
                  </a:txBody>
                  <a:tcPr/>
                </a:tc>
                <a:tc>
                  <a:txBody>
                    <a:bodyPr/>
                    <a:lstStyle/>
                    <a:p>
                      <a:endParaRPr lang="zh-CN" altLang="en-US"/>
                    </a:p>
                  </a:txBody>
                  <a:tcPr/>
                </a:tc>
                <a:tc>
                  <a:txBody>
                    <a:bodyPr/>
                    <a:lstStyle/>
                    <a:p>
                      <a:endParaRPr lang="zh-CN" altLang="en-US" dirty="0"/>
                    </a:p>
                  </a:txBody>
                  <a:tcPr/>
                </a:tc>
                <a:tc>
                  <a:txBody>
                    <a:bodyPr/>
                    <a:lstStyle/>
                    <a:p>
                      <a:endParaRPr lang="zh-CN" altLang="en-US"/>
                    </a:p>
                  </a:txBody>
                  <a:tcPr/>
                </a:tc>
                <a:extLst>
                  <a:ext uri="{0D108BD9-81ED-4DB2-BD59-A6C34878D82A}">
                    <a16:rowId xmlns:a16="http://schemas.microsoft.com/office/drawing/2014/main" val="3839893465"/>
                  </a:ext>
                </a:extLst>
              </a:tr>
              <a:tr h="291029">
                <a:tc>
                  <a:txBody>
                    <a:bodyPr/>
                    <a:lstStyle/>
                    <a:p>
                      <a:endParaRPr lang="zh-CN" altLang="en-US"/>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extLst>
                  <a:ext uri="{0D108BD9-81ED-4DB2-BD59-A6C34878D82A}">
                    <a16:rowId xmlns:a16="http://schemas.microsoft.com/office/drawing/2014/main" val="3896917967"/>
                  </a:ext>
                </a:extLst>
              </a:tr>
              <a:tr h="291029">
                <a:tc>
                  <a:txBody>
                    <a:bodyPr/>
                    <a:lstStyle/>
                    <a:p>
                      <a:endParaRPr lang="zh-CN" altLang="en-US"/>
                    </a:p>
                  </a:txBody>
                  <a:tcPr/>
                </a:tc>
                <a:tc>
                  <a:txBody>
                    <a:bodyPr/>
                    <a:lstStyle/>
                    <a:p>
                      <a:endParaRPr lang="zh-CN" altLang="en-US" dirty="0"/>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extLst>
                  <a:ext uri="{0D108BD9-81ED-4DB2-BD59-A6C34878D82A}">
                    <a16:rowId xmlns:a16="http://schemas.microsoft.com/office/drawing/2014/main" val="3297175210"/>
                  </a:ext>
                </a:extLst>
              </a:tr>
              <a:tr h="291029">
                <a:tc>
                  <a:txBody>
                    <a:bodyPr/>
                    <a:lstStyle/>
                    <a:p>
                      <a:endParaRPr lang="zh-CN" altLang="en-US" dirty="0"/>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extLst>
                  <a:ext uri="{0D108BD9-81ED-4DB2-BD59-A6C34878D82A}">
                    <a16:rowId xmlns:a16="http://schemas.microsoft.com/office/drawing/2014/main" val="3240031588"/>
                  </a:ext>
                </a:extLst>
              </a:tr>
              <a:tr h="291029">
                <a:tc>
                  <a:txBody>
                    <a:bodyPr/>
                    <a:lstStyle/>
                    <a:p>
                      <a:endParaRPr lang="zh-CN" altLang="en-US"/>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c>
                  <a:txBody>
                    <a:bodyPr/>
                    <a:lstStyle/>
                    <a:p>
                      <a:endParaRPr lang="zh-CN" altLang="en-US" dirty="0"/>
                    </a:p>
                  </a:txBody>
                  <a:tcPr/>
                </a:tc>
                <a:extLst>
                  <a:ext uri="{0D108BD9-81ED-4DB2-BD59-A6C34878D82A}">
                    <a16:rowId xmlns:a16="http://schemas.microsoft.com/office/drawing/2014/main" val="3097989979"/>
                  </a:ext>
                </a:extLst>
              </a:tr>
            </a:tbl>
          </a:graphicData>
        </a:graphic>
      </p:graphicFrame>
      <p:sp>
        <p:nvSpPr>
          <p:cNvPr id="40" name="任意多边形: 形状 39">
            <a:extLst>
              <a:ext uri="{FF2B5EF4-FFF2-40B4-BE49-F238E27FC236}">
                <a16:creationId xmlns:a16="http://schemas.microsoft.com/office/drawing/2014/main" id="{BD31A8E3-4F6D-896A-8ADD-79E8B8F22660}"/>
              </a:ext>
            </a:extLst>
          </p:cNvPr>
          <p:cNvSpPr/>
          <p:nvPr/>
        </p:nvSpPr>
        <p:spPr>
          <a:xfrm>
            <a:off x="1903013" y="1816139"/>
            <a:ext cx="1238406" cy="393742"/>
          </a:xfrm>
          <a:custGeom>
            <a:avLst/>
            <a:gdLst>
              <a:gd name="connsiteX0" fmla="*/ 144019 w 2715638"/>
              <a:gd name="connsiteY0" fmla="*/ 0 h 504056"/>
              <a:gd name="connsiteX1" fmla="*/ 2571619 w 2715638"/>
              <a:gd name="connsiteY1" fmla="*/ 0 h 504056"/>
              <a:gd name="connsiteX2" fmla="*/ 2715638 w 2715638"/>
              <a:gd name="connsiteY2" fmla="*/ 144019 h 504056"/>
              <a:gd name="connsiteX3" fmla="*/ 2715638 w 2715638"/>
              <a:gd name="connsiteY3" fmla="*/ 504056 h 504056"/>
              <a:gd name="connsiteX4" fmla="*/ 0 w 2715638"/>
              <a:gd name="connsiteY4" fmla="*/ 504056 h 504056"/>
              <a:gd name="connsiteX5" fmla="*/ 0 w 2715638"/>
              <a:gd name="connsiteY5" fmla="*/ 144019 h 504056"/>
              <a:gd name="connsiteX6" fmla="*/ 144019 w 2715638"/>
              <a:gd name="connsiteY6" fmla="*/ 0 h 504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15638" h="504056">
                <a:moveTo>
                  <a:pt x="144019" y="0"/>
                </a:moveTo>
                <a:lnTo>
                  <a:pt x="2571619" y="0"/>
                </a:lnTo>
                <a:cubicBezTo>
                  <a:pt x="2651158" y="0"/>
                  <a:pt x="2715638" y="64480"/>
                  <a:pt x="2715638" y="144019"/>
                </a:cubicBezTo>
                <a:lnTo>
                  <a:pt x="2715638" y="504056"/>
                </a:lnTo>
                <a:lnTo>
                  <a:pt x="0" y="504056"/>
                </a:lnTo>
                <a:lnTo>
                  <a:pt x="0" y="144019"/>
                </a:lnTo>
                <a:cubicBezTo>
                  <a:pt x="0" y="64480"/>
                  <a:pt x="64480" y="0"/>
                  <a:pt x="144019" y="0"/>
                </a:cubicBezTo>
                <a:close/>
              </a:path>
            </a:pathLst>
          </a:custGeom>
          <a:solidFill>
            <a:schemeClr val="bg1">
              <a:lumMod val="65000"/>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产品二</a:t>
            </a:r>
          </a:p>
        </p:txBody>
      </p:sp>
      <p:sp>
        <p:nvSpPr>
          <p:cNvPr id="41" name="任意多边形: 形状 40">
            <a:extLst>
              <a:ext uri="{FF2B5EF4-FFF2-40B4-BE49-F238E27FC236}">
                <a16:creationId xmlns:a16="http://schemas.microsoft.com/office/drawing/2014/main" id="{F6E73772-7948-AA92-4E83-76179111CEDB}"/>
              </a:ext>
            </a:extLst>
          </p:cNvPr>
          <p:cNvSpPr/>
          <p:nvPr/>
        </p:nvSpPr>
        <p:spPr>
          <a:xfrm>
            <a:off x="3199157" y="1805847"/>
            <a:ext cx="1238406" cy="393742"/>
          </a:xfrm>
          <a:custGeom>
            <a:avLst/>
            <a:gdLst>
              <a:gd name="connsiteX0" fmla="*/ 144019 w 2715638"/>
              <a:gd name="connsiteY0" fmla="*/ 0 h 504056"/>
              <a:gd name="connsiteX1" fmla="*/ 2571619 w 2715638"/>
              <a:gd name="connsiteY1" fmla="*/ 0 h 504056"/>
              <a:gd name="connsiteX2" fmla="*/ 2715638 w 2715638"/>
              <a:gd name="connsiteY2" fmla="*/ 144019 h 504056"/>
              <a:gd name="connsiteX3" fmla="*/ 2715638 w 2715638"/>
              <a:gd name="connsiteY3" fmla="*/ 504056 h 504056"/>
              <a:gd name="connsiteX4" fmla="*/ 0 w 2715638"/>
              <a:gd name="connsiteY4" fmla="*/ 504056 h 504056"/>
              <a:gd name="connsiteX5" fmla="*/ 0 w 2715638"/>
              <a:gd name="connsiteY5" fmla="*/ 144019 h 504056"/>
              <a:gd name="connsiteX6" fmla="*/ 144019 w 2715638"/>
              <a:gd name="connsiteY6" fmla="*/ 0 h 504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15638" h="504056">
                <a:moveTo>
                  <a:pt x="144019" y="0"/>
                </a:moveTo>
                <a:lnTo>
                  <a:pt x="2571619" y="0"/>
                </a:lnTo>
                <a:cubicBezTo>
                  <a:pt x="2651158" y="0"/>
                  <a:pt x="2715638" y="64480"/>
                  <a:pt x="2715638" y="144019"/>
                </a:cubicBezTo>
                <a:lnTo>
                  <a:pt x="2715638" y="504056"/>
                </a:lnTo>
                <a:lnTo>
                  <a:pt x="0" y="504056"/>
                </a:lnTo>
                <a:lnTo>
                  <a:pt x="0" y="144019"/>
                </a:lnTo>
                <a:cubicBezTo>
                  <a:pt x="0" y="64480"/>
                  <a:pt x="64480" y="0"/>
                  <a:pt x="144019" y="0"/>
                </a:cubicBezTo>
                <a:close/>
              </a:path>
            </a:pathLst>
          </a:custGeom>
          <a:solidFill>
            <a:schemeClr val="bg1">
              <a:lumMod val="65000"/>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altLang="en-US" sz="1400" b="1" dirty="0">
                <a:latin typeface="微软雅黑" panose="020B0503020204020204" pitchFamily="34" charset="-122"/>
                <a:ea typeface="微软雅黑" panose="020B0503020204020204" pitchFamily="34" charset="-122"/>
              </a:rPr>
              <a:t>产品三</a:t>
            </a:r>
          </a:p>
        </p:txBody>
      </p:sp>
    </p:spTree>
    <p:extLst>
      <p:ext uri="{BB962C8B-B14F-4D97-AF65-F5344CB8AC3E}">
        <p14:creationId xmlns:p14="http://schemas.microsoft.com/office/powerpoint/2010/main" val="35337937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矩形 88">
            <a:extLst>
              <a:ext uri="{FF2B5EF4-FFF2-40B4-BE49-F238E27FC236}">
                <a16:creationId xmlns:a16="http://schemas.microsoft.com/office/drawing/2014/main" id="{26A9F71D-C297-B425-2C22-92E82D50F7CE}"/>
              </a:ext>
            </a:extLst>
          </p:cNvPr>
          <p:cNvSpPr/>
          <p:nvPr/>
        </p:nvSpPr>
        <p:spPr>
          <a:xfrm>
            <a:off x="314559" y="982372"/>
            <a:ext cx="8424936" cy="4475449"/>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dirty="0"/>
          </a:p>
        </p:txBody>
      </p:sp>
      <p:sp>
        <p:nvSpPr>
          <p:cNvPr id="2" name="文本框 1">
            <a:extLst>
              <a:ext uri="{FF2B5EF4-FFF2-40B4-BE49-F238E27FC236}">
                <a16:creationId xmlns:a16="http://schemas.microsoft.com/office/drawing/2014/main" id="{A2F35FDB-D7A8-4C30-A16B-F6381621BDBD}"/>
              </a:ext>
            </a:extLst>
          </p:cNvPr>
          <p:cNvSpPr txBox="1"/>
          <p:nvPr/>
        </p:nvSpPr>
        <p:spPr>
          <a:xfrm>
            <a:off x="211014" y="334053"/>
            <a:ext cx="3345176"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三、页面设计</a:t>
            </a:r>
          </a:p>
        </p:txBody>
      </p:sp>
      <p:sp>
        <p:nvSpPr>
          <p:cNvPr id="47" name="文本框 46">
            <a:extLst>
              <a:ext uri="{FF2B5EF4-FFF2-40B4-BE49-F238E27FC236}">
                <a16:creationId xmlns:a16="http://schemas.microsoft.com/office/drawing/2014/main" id="{22EBC52A-DF87-3F6D-52F1-9ED9D2CDB7F9}"/>
              </a:ext>
            </a:extLst>
          </p:cNvPr>
          <p:cNvSpPr txBox="1"/>
          <p:nvPr/>
        </p:nvSpPr>
        <p:spPr>
          <a:xfrm>
            <a:off x="314559" y="982373"/>
            <a:ext cx="8424936" cy="300082"/>
          </a:xfrm>
          <a:prstGeom prst="rect">
            <a:avLst/>
          </a:prstGeom>
          <a:noFill/>
          <a:ln>
            <a:solidFill>
              <a:schemeClr val="bg2">
                <a:lumMod val="50000"/>
              </a:schemeClr>
            </a:solidFill>
          </a:ln>
        </p:spPr>
        <p:txBody>
          <a:bodyPr wrap="square" rtlCol="0">
            <a:spAutoFit/>
          </a:bodyPr>
          <a:lstStyle/>
          <a:p>
            <a:endParaRPr lang="zh-CN" altLang="en-US" sz="1350" dirty="0"/>
          </a:p>
        </p:txBody>
      </p:sp>
      <p:sp>
        <p:nvSpPr>
          <p:cNvPr id="49" name="矩形 48">
            <a:extLst>
              <a:ext uri="{FF2B5EF4-FFF2-40B4-BE49-F238E27FC236}">
                <a16:creationId xmlns:a16="http://schemas.microsoft.com/office/drawing/2014/main" id="{2D72807A-1244-3ACC-2705-ACC31CE80EBC}"/>
              </a:ext>
            </a:extLst>
          </p:cNvPr>
          <p:cNvSpPr/>
          <p:nvPr/>
        </p:nvSpPr>
        <p:spPr>
          <a:xfrm>
            <a:off x="314559" y="982373"/>
            <a:ext cx="8424936" cy="70207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621000"/>
            <a:r>
              <a:rPr lang="zh-CN" altLang="en-US" sz="1350" b="1" spc="75" dirty="0">
                <a:latin typeface="微软雅黑" panose="020B0503020204020204" pitchFamily="34" charset="-122"/>
                <a:ea typeface="微软雅黑" panose="020B0503020204020204" pitchFamily="34" charset="-122"/>
              </a:rPr>
              <a:t>久事数据服务平台</a:t>
            </a:r>
          </a:p>
        </p:txBody>
      </p:sp>
      <p:pic>
        <p:nvPicPr>
          <p:cNvPr id="50" name="Picture 4">
            <a:extLst>
              <a:ext uri="{FF2B5EF4-FFF2-40B4-BE49-F238E27FC236}">
                <a16:creationId xmlns:a16="http://schemas.microsoft.com/office/drawing/2014/main" id="{BED6A4C8-8B60-BDEB-2378-CA63A2F87756}"/>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10000" b="92813" l="10000" r="90000">
                        <a14:foregroundMark x1="42933" y1="41563" x2="42933" y2="41563"/>
                        <a14:foregroundMark x1="64800" y1="80313" x2="64800" y2="80313"/>
                        <a14:foregroundMark x1="42000" y1="92813" x2="42000" y2="92813"/>
                      </a14:backgroundRemoval>
                    </a14:imgEffect>
                  </a14:imgLayer>
                </a14:imgProps>
              </a:ext>
              <a:ext uri="{28A0092B-C50C-407E-A947-70E740481C1C}">
                <a14:useLocalDpi xmlns:a14="http://schemas.microsoft.com/office/drawing/2010/main" val="0"/>
              </a:ext>
            </a:extLst>
          </a:blip>
          <a:srcRect l="22788" r="22114"/>
          <a:stretch/>
        </p:blipFill>
        <p:spPr bwMode="auto">
          <a:xfrm>
            <a:off x="374083" y="1108400"/>
            <a:ext cx="497285" cy="385082"/>
          </a:xfrm>
          <a:prstGeom prst="rect">
            <a:avLst/>
          </a:prstGeom>
          <a:noFill/>
          <a:extLst>
            <a:ext uri="{909E8E84-426E-40DD-AFC4-6F175D3DCCD1}">
              <a14:hiddenFill xmlns:a14="http://schemas.microsoft.com/office/drawing/2010/main">
                <a:solidFill>
                  <a:srgbClr val="FFFFFF"/>
                </a:solidFill>
              </a14:hiddenFill>
            </a:ext>
          </a:extLst>
        </p:spPr>
      </p:pic>
      <p:sp>
        <p:nvSpPr>
          <p:cNvPr id="51" name="文本框 50">
            <a:extLst>
              <a:ext uri="{FF2B5EF4-FFF2-40B4-BE49-F238E27FC236}">
                <a16:creationId xmlns:a16="http://schemas.microsoft.com/office/drawing/2014/main" id="{B48F338E-E420-2A25-69C6-0E8F79DD6A84}"/>
              </a:ext>
            </a:extLst>
          </p:cNvPr>
          <p:cNvSpPr txBox="1"/>
          <p:nvPr/>
        </p:nvSpPr>
        <p:spPr>
          <a:xfrm>
            <a:off x="3054503" y="1183314"/>
            <a:ext cx="594066" cy="300082"/>
          </a:xfrm>
          <a:prstGeom prst="rect">
            <a:avLst/>
          </a:prstGeom>
          <a:noFill/>
        </p:spPr>
        <p:txBody>
          <a:bodyPr wrap="square" rtlCol="0">
            <a:spAutoFit/>
          </a:bodyPr>
          <a:lstStyle/>
          <a:p>
            <a:pPr algn="ctr"/>
            <a:r>
              <a:rPr lang="zh-CN" altLang="en-US" sz="1350" b="1" spc="75" dirty="0">
                <a:solidFill>
                  <a:schemeClr val="bg1"/>
                </a:solidFill>
                <a:latin typeface="微软雅黑" panose="020B0503020204020204" pitchFamily="34" charset="-122"/>
                <a:ea typeface="微软雅黑" panose="020B0503020204020204" pitchFamily="34" charset="-122"/>
              </a:rPr>
              <a:t>首页</a:t>
            </a:r>
          </a:p>
        </p:txBody>
      </p:sp>
      <p:sp>
        <p:nvSpPr>
          <p:cNvPr id="52" name="文本框 51">
            <a:extLst>
              <a:ext uri="{FF2B5EF4-FFF2-40B4-BE49-F238E27FC236}">
                <a16:creationId xmlns:a16="http://schemas.microsoft.com/office/drawing/2014/main" id="{63A6C8A9-3362-2B89-64FF-47BDB17D03A3}"/>
              </a:ext>
            </a:extLst>
          </p:cNvPr>
          <p:cNvSpPr txBox="1"/>
          <p:nvPr/>
        </p:nvSpPr>
        <p:spPr>
          <a:xfrm>
            <a:off x="4774140" y="1183314"/>
            <a:ext cx="1328430" cy="300082"/>
          </a:xfrm>
          <a:prstGeom prst="rect">
            <a:avLst/>
          </a:prstGeom>
          <a:noFill/>
        </p:spPr>
        <p:txBody>
          <a:bodyPr wrap="square" rtlCol="0">
            <a:spAutoFit/>
          </a:bodyPr>
          <a:lstStyle/>
          <a:p>
            <a:pPr algn="ctr"/>
            <a:r>
              <a:rPr lang="zh-CN" altLang="en-US" sz="1350" b="1" spc="75" dirty="0">
                <a:solidFill>
                  <a:schemeClr val="bg1"/>
                </a:solidFill>
                <a:latin typeface="微软雅黑" panose="020B0503020204020204" pitchFamily="34" charset="-122"/>
                <a:ea typeface="微软雅黑" panose="020B0503020204020204" pitchFamily="34" charset="-122"/>
              </a:rPr>
              <a:t>数据查询</a:t>
            </a:r>
          </a:p>
        </p:txBody>
      </p:sp>
      <p:sp>
        <p:nvSpPr>
          <p:cNvPr id="54" name="文本框 53">
            <a:extLst>
              <a:ext uri="{FF2B5EF4-FFF2-40B4-BE49-F238E27FC236}">
                <a16:creationId xmlns:a16="http://schemas.microsoft.com/office/drawing/2014/main" id="{B1BB1098-DD03-D376-4042-2F3BB8413C0C}"/>
              </a:ext>
            </a:extLst>
          </p:cNvPr>
          <p:cNvSpPr txBox="1"/>
          <p:nvPr/>
        </p:nvSpPr>
        <p:spPr>
          <a:xfrm>
            <a:off x="7242629" y="1183314"/>
            <a:ext cx="1292119" cy="300082"/>
          </a:xfrm>
          <a:prstGeom prst="rect">
            <a:avLst/>
          </a:prstGeom>
          <a:noFill/>
        </p:spPr>
        <p:txBody>
          <a:bodyPr wrap="square" rtlCol="0">
            <a:spAutoFit/>
          </a:bodyPr>
          <a:lstStyle/>
          <a:p>
            <a:pPr algn="ctr"/>
            <a:r>
              <a:rPr lang="zh-CN" altLang="en-US" sz="1350" b="1" spc="75" dirty="0">
                <a:solidFill>
                  <a:schemeClr val="bg1"/>
                </a:solidFill>
                <a:latin typeface="微软雅黑" panose="020B0503020204020204" pitchFamily="34" charset="-122"/>
                <a:ea typeface="微软雅黑" panose="020B0503020204020204" pitchFamily="34" charset="-122"/>
              </a:rPr>
              <a:t>数据实验室</a:t>
            </a:r>
          </a:p>
        </p:txBody>
      </p:sp>
      <p:sp>
        <p:nvSpPr>
          <p:cNvPr id="3" name="矩形: 圆角 2">
            <a:extLst>
              <a:ext uri="{FF2B5EF4-FFF2-40B4-BE49-F238E27FC236}">
                <a16:creationId xmlns:a16="http://schemas.microsoft.com/office/drawing/2014/main" id="{08619552-4371-0E06-1E98-898F4B3A02B0}"/>
              </a:ext>
            </a:extLst>
          </p:cNvPr>
          <p:cNvSpPr/>
          <p:nvPr/>
        </p:nvSpPr>
        <p:spPr>
          <a:xfrm>
            <a:off x="6084984" y="1048560"/>
            <a:ext cx="1138944" cy="497599"/>
          </a:xfrm>
          <a:prstGeom prst="roundRect">
            <a:avLst>
              <a:gd name="adj" fmla="val 12952"/>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文本框 79">
            <a:extLst>
              <a:ext uri="{FF2B5EF4-FFF2-40B4-BE49-F238E27FC236}">
                <a16:creationId xmlns:a16="http://schemas.microsoft.com/office/drawing/2014/main" id="{B0EFD659-D0A8-EC84-3303-988FCD6BE008}"/>
              </a:ext>
            </a:extLst>
          </p:cNvPr>
          <p:cNvSpPr txBox="1"/>
          <p:nvPr/>
        </p:nvSpPr>
        <p:spPr>
          <a:xfrm>
            <a:off x="3777390" y="1183314"/>
            <a:ext cx="962270" cy="300082"/>
          </a:xfrm>
          <a:prstGeom prst="rect">
            <a:avLst/>
          </a:prstGeom>
          <a:noFill/>
        </p:spPr>
        <p:txBody>
          <a:bodyPr wrap="square" rtlCol="0">
            <a:spAutoFit/>
          </a:bodyPr>
          <a:lstStyle/>
          <a:p>
            <a:pPr algn="ctr"/>
            <a:r>
              <a:rPr lang="zh-CN" altLang="en-US" sz="1350" b="1" spc="75" dirty="0">
                <a:solidFill>
                  <a:schemeClr val="bg1"/>
                </a:solidFill>
                <a:latin typeface="微软雅黑" panose="020B0503020204020204" pitchFamily="34" charset="-122"/>
                <a:ea typeface="微软雅黑" panose="020B0503020204020204" pitchFamily="34" charset="-122"/>
              </a:rPr>
              <a:t>数据资产</a:t>
            </a:r>
          </a:p>
        </p:txBody>
      </p:sp>
      <p:sp>
        <p:nvSpPr>
          <p:cNvPr id="4" name="矩形 3">
            <a:extLst>
              <a:ext uri="{FF2B5EF4-FFF2-40B4-BE49-F238E27FC236}">
                <a16:creationId xmlns:a16="http://schemas.microsoft.com/office/drawing/2014/main" id="{F320447B-04BE-088F-A8A0-FD08BD8A33FF}"/>
              </a:ext>
            </a:extLst>
          </p:cNvPr>
          <p:cNvSpPr/>
          <p:nvPr/>
        </p:nvSpPr>
        <p:spPr>
          <a:xfrm>
            <a:off x="357548" y="1784484"/>
            <a:ext cx="1919304" cy="34239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latin typeface="微软雅黑" panose="020B0503020204020204" pitchFamily="34" charset="-122"/>
              <a:ea typeface="微软雅黑" panose="020B0503020204020204" pitchFamily="34" charset="-122"/>
            </a:endParaRPr>
          </a:p>
        </p:txBody>
      </p:sp>
      <p:sp>
        <p:nvSpPr>
          <p:cNvPr id="6" name="矩形 5">
            <a:extLst>
              <a:ext uri="{FF2B5EF4-FFF2-40B4-BE49-F238E27FC236}">
                <a16:creationId xmlns:a16="http://schemas.microsoft.com/office/drawing/2014/main" id="{09A34960-6C69-AD96-973C-CF1A2B6EB46A}"/>
              </a:ext>
            </a:extLst>
          </p:cNvPr>
          <p:cNvSpPr/>
          <p:nvPr/>
        </p:nvSpPr>
        <p:spPr>
          <a:xfrm>
            <a:off x="357548" y="1784485"/>
            <a:ext cx="1919304" cy="464153"/>
          </a:xfrm>
          <a:prstGeom prst="rect">
            <a:avLst/>
          </a:prstGeom>
          <a:solidFill>
            <a:srgbClr val="86AD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latin typeface="微软雅黑" panose="020B0503020204020204" pitchFamily="34" charset="-122"/>
                <a:ea typeface="微软雅黑" panose="020B0503020204020204" pitchFamily="34" charset="-122"/>
              </a:rPr>
              <a:t>接口服务</a:t>
            </a:r>
          </a:p>
        </p:txBody>
      </p:sp>
      <p:sp>
        <p:nvSpPr>
          <p:cNvPr id="8" name="矩形 7">
            <a:extLst>
              <a:ext uri="{FF2B5EF4-FFF2-40B4-BE49-F238E27FC236}">
                <a16:creationId xmlns:a16="http://schemas.microsoft.com/office/drawing/2014/main" id="{D8185812-FA1A-4A6A-69B4-037FC3DBF5B2}"/>
              </a:ext>
            </a:extLst>
          </p:cNvPr>
          <p:cNvSpPr/>
          <p:nvPr/>
        </p:nvSpPr>
        <p:spPr>
          <a:xfrm>
            <a:off x="512267" y="2340399"/>
            <a:ext cx="1651494" cy="2720285"/>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9" name="文本框 8">
            <a:extLst>
              <a:ext uri="{FF2B5EF4-FFF2-40B4-BE49-F238E27FC236}">
                <a16:creationId xmlns:a16="http://schemas.microsoft.com/office/drawing/2014/main" id="{F32C0287-147A-CA01-E6AA-DF575730254A}"/>
              </a:ext>
            </a:extLst>
          </p:cNvPr>
          <p:cNvSpPr txBox="1"/>
          <p:nvPr/>
        </p:nvSpPr>
        <p:spPr>
          <a:xfrm>
            <a:off x="672390" y="2389461"/>
            <a:ext cx="1327154" cy="1670073"/>
          </a:xfrm>
          <a:prstGeom prst="rect">
            <a:avLst/>
          </a:prstGeom>
          <a:noFill/>
        </p:spPr>
        <p:txBody>
          <a:bodyPr wrap="square" rtlCol="0">
            <a:spAutoFit/>
          </a:bodyPr>
          <a:lstStyle/>
          <a:p>
            <a:pPr>
              <a:lnSpc>
                <a:spcPct val="150000"/>
              </a:lnSpc>
            </a:pPr>
            <a:r>
              <a:rPr lang="zh-CN" altLang="en-US" sz="1400" dirty="0">
                <a:solidFill>
                  <a:schemeClr val="bg1">
                    <a:lumMod val="65000"/>
                  </a:schemeClr>
                </a:solidFill>
                <a:latin typeface="微软雅黑" panose="020B0503020204020204" pitchFamily="34" charset="-122"/>
                <a:ea typeface="微软雅黑" panose="020B0503020204020204" pitchFamily="34" charset="-122"/>
              </a:rPr>
              <a:t>接入指南</a:t>
            </a:r>
            <a:endParaRPr lang="en-US" altLang="zh-CN" sz="1400" dirty="0">
              <a:solidFill>
                <a:schemeClr val="bg1">
                  <a:lumMod val="65000"/>
                </a:schemeClr>
              </a:solidFill>
              <a:latin typeface="微软雅黑" panose="020B0503020204020204" pitchFamily="34" charset="-122"/>
              <a:ea typeface="微软雅黑" panose="020B0503020204020204" pitchFamily="34" charset="-122"/>
            </a:endParaRPr>
          </a:p>
          <a:p>
            <a:pPr>
              <a:lnSpc>
                <a:spcPct val="150000"/>
              </a:lnSpc>
            </a:pPr>
            <a:r>
              <a:rPr lang="zh-CN" altLang="en-US" sz="1400" dirty="0">
                <a:solidFill>
                  <a:schemeClr val="bg1">
                    <a:lumMod val="65000"/>
                  </a:schemeClr>
                </a:solidFill>
                <a:latin typeface="微软雅黑" panose="020B0503020204020204" pitchFamily="34" charset="-122"/>
                <a:ea typeface="微软雅黑" panose="020B0503020204020204" pitchFamily="34" charset="-122"/>
              </a:rPr>
              <a:t>久事公交</a:t>
            </a:r>
            <a:endParaRPr lang="en-US" altLang="zh-CN" sz="1400" dirty="0">
              <a:solidFill>
                <a:schemeClr val="bg1">
                  <a:lumMod val="65000"/>
                </a:schemeClr>
              </a:solidFill>
              <a:latin typeface="微软雅黑" panose="020B0503020204020204" pitchFamily="34" charset="-122"/>
              <a:ea typeface="微软雅黑" panose="020B0503020204020204" pitchFamily="34" charset="-122"/>
            </a:endParaRPr>
          </a:p>
          <a:p>
            <a:pPr>
              <a:lnSpc>
                <a:spcPct val="150000"/>
              </a:lnSpc>
            </a:pPr>
            <a:r>
              <a:rPr lang="zh-CN" altLang="en-US" sz="1400" dirty="0">
                <a:solidFill>
                  <a:schemeClr val="bg1">
                    <a:lumMod val="65000"/>
                  </a:schemeClr>
                </a:solidFill>
                <a:latin typeface="微软雅黑" panose="020B0503020204020204" pitchFamily="34" charset="-122"/>
                <a:ea typeface="微软雅黑" panose="020B0503020204020204" pitchFamily="34" charset="-122"/>
              </a:rPr>
              <a:t>交通卡公司</a:t>
            </a:r>
            <a:endParaRPr lang="en-US" altLang="zh-CN" sz="1400" dirty="0">
              <a:solidFill>
                <a:schemeClr val="bg1">
                  <a:lumMod val="65000"/>
                </a:schemeClr>
              </a:solidFill>
              <a:latin typeface="微软雅黑" panose="020B0503020204020204" pitchFamily="34" charset="-122"/>
              <a:ea typeface="微软雅黑" panose="020B0503020204020204" pitchFamily="34" charset="-122"/>
            </a:endParaRPr>
          </a:p>
          <a:p>
            <a:pPr>
              <a:lnSpc>
                <a:spcPct val="150000"/>
              </a:lnSpc>
            </a:pPr>
            <a:endParaRPr lang="zh-CN" altLang="en-US" sz="1400" dirty="0">
              <a:solidFill>
                <a:schemeClr val="bg1">
                  <a:lumMod val="65000"/>
                </a:schemeClr>
              </a:solidFill>
              <a:latin typeface="微软雅黑" panose="020B0503020204020204" pitchFamily="34" charset="-122"/>
              <a:ea typeface="微软雅黑" panose="020B0503020204020204" pitchFamily="34" charset="-122"/>
            </a:endParaRPr>
          </a:p>
          <a:p>
            <a:pPr>
              <a:lnSpc>
                <a:spcPct val="150000"/>
              </a:lnSpc>
            </a:pPr>
            <a:endParaRPr lang="zh-CN" altLang="en-US" sz="14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D9D26B1F-2ED0-4B63-B70D-0B6B763A1FB3}"/>
              </a:ext>
            </a:extLst>
          </p:cNvPr>
          <p:cNvSpPr txBox="1"/>
          <p:nvPr/>
        </p:nvSpPr>
        <p:spPr>
          <a:xfrm>
            <a:off x="1758939" y="2374846"/>
            <a:ext cx="355018" cy="1023742"/>
          </a:xfrm>
          <a:prstGeom prst="rect">
            <a:avLst/>
          </a:prstGeom>
          <a:noFill/>
        </p:spPr>
        <p:txBody>
          <a:bodyPr wrap="square" rtlCol="0">
            <a:spAutoFit/>
          </a:bodyPr>
          <a:lstStyle/>
          <a:p>
            <a:pPr>
              <a:lnSpc>
                <a:spcPct val="150000"/>
              </a:lnSpc>
            </a:pPr>
            <a:endParaRPr lang="en-US" altLang="zh-CN" sz="1400" dirty="0">
              <a:solidFill>
                <a:schemeClr val="bg1">
                  <a:lumMod val="65000"/>
                </a:schemeClr>
              </a:solidFill>
              <a:latin typeface="微软雅黑" panose="020B0503020204020204" pitchFamily="34" charset="-122"/>
              <a:ea typeface="微软雅黑" panose="020B0503020204020204" pitchFamily="34" charset="-122"/>
            </a:endParaRPr>
          </a:p>
          <a:p>
            <a:pPr>
              <a:lnSpc>
                <a:spcPct val="150000"/>
              </a:lnSpc>
            </a:pPr>
            <a:r>
              <a:rPr lang="en-US" altLang="zh-CN" sz="1400" dirty="0">
                <a:solidFill>
                  <a:schemeClr val="bg1">
                    <a:lumMod val="65000"/>
                  </a:schemeClr>
                </a:solidFill>
                <a:latin typeface="微软雅黑" panose="020B0503020204020204" pitchFamily="34" charset="-122"/>
                <a:ea typeface="微软雅黑" panose="020B0503020204020204" pitchFamily="34" charset="-122"/>
              </a:rPr>
              <a:t>(5)</a:t>
            </a:r>
          </a:p>
          <a:p>
            <a:pPr>
              <a:lnSpc>
                <a:spcPct val="150000"/>
              </a:lnSpc>
            </a:pPr>
            <a:r>
              <a:rPr lang="en-US" altLang="zh-CN" sz="1400" dirty="0">
                <a:solidFill>
                  <a:schemeClr val="bg1">
                    <a:lumMod val="65000"/>
                  </a:schemeClr>
                </a:solidFill>
                <a:latin typeface="微软雅黑" panose="020B0503020204020204" pitchFamily="34" charset="-122"/>
                <a:ea typeface="微软雅黑" panose="020B0503020204020204" pitchFamily="34" charset="-122"/>
              </a:rPr>
              <a:t>(3)</a:t>
            </a:r>
          </a:p>
        </p:txBody>
      </p:sp>
      <p:sp>
        <p:nvSpPr>
          <p:cNvPr id="53" name="文本框 52">
            <a:extLst>
              <a:ext uri="{FF2B5EF4-FFF2-40B4-BE49-F238E27FC236}">
                <a16:creationId xmlns:a16="http://schemas.microsoft.com/office/drawing/2014/main" id="{D1CFDCAD-4795-326C-8CB9-380DDF3B40BD}"/>
              </a:ext>
            </a:extLst>
          </p:cNvPr>
          <p:cNvSpPr txBox="1"/>
          <p:nvPr/>
        </p:nvSpPr>
        <p:spPr>
          <a:xfrm>
            <a:off x="6129793" y="1183314"/>
            <a:ext cx="1049327" cy="300082"/>
          </a:xfrm>
          <a:prstGeom prst="rect">
            <a:avLst/>
          </a:prstGeom>
          <a:noFill/>
        </p:spPr>
        <p:txBody>
          <a:bodyPr wrap="square" rtlCol="0">
            <a:spAutoFit/>
          </a:bodyPr>
          <a:lstStyle/>
          <a:p>
            <a:pPr algn="ctr"/>
            <a:r>
              <a:rPr lang="zh-CN" altLang="en-US" sz="1350" b="1" spc="75" dirty="0">
                <a:latin typeface="微软雅黑" panose="020B0503020204020204" pitchFamily="34" charset="-122"/>
                <a:ea typeface="微软雅黑" panose="020B0503020204020204" pitchFamily="34" charset="-122"/>
              </a:rPr>
              <a:t>接口服务</a:t>
            </a:r>
          </a:p>
        </p:txBody>
      </p:sp>
      <p:sp>
        <p:nvSpPr>
          <p:cNvPr id="28" name="矩形 27">
            <a:extLst>
              <a:ext uri="{FF2B5EF4-FFF2-40B4-BE49-F238E27FC236}">
                <a16:creationId xmlns:a16="http://schemas.microsoft.com/office/drawing/2014/main" id="{EB6E5126-3475-C217-1AA2-05702F868908}"/>
              </a:ext>
            </a:extLst>
          </p:cNvPr>
          <p:cNvSpPr/>
          <p:nvPr/>
        </p:nvSpPr>
        <p:spPr>
          <a:xfrm>
            <a:off x="2469973" y="1778104"/>
            <a:ext cx="6050086" cy="34241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t>返回参数</a:t>
            </a:r>
            <a:endParaRPr lang="zh-CN" altLang="en-US" sz="1400" dirty="0">
              <a:latin typeface="微软雅黑" panose="020B0503020204020204" pitchFamily="34" charset="-122"/>
              <a:ea typeface="微软雅黑" panose="020B0503020204020204" pitchFamily="34" charset="-122"/>
            </a:endParaRPr>
          </a:p>
        </p:txBody>
      </p:sp>
      <p:cxnSp>
        <p:nvCxnSpPr>
          <p:cNvPr id="30" name="直接连接符 29">
            <a:extLst>
              <a:ext uri="{FF2B5EF4-FFF2-40B4-BE49-F238E27FC236}">
                <a16:creationId xmlns:a16="http://schemas.microsoft.com/office/drawing/2014/main" id="{7CF335CE-5727-AA77-D46C-347527761512}"/>
              </a:ext>
            </a:extLst>
          </p:cNvPr>
          <p:cNvCxnSpPr>
            <a:cxnSpLocks/>
          </p:cNvCxnSpPr>
          <p:nvPr/>
        </p:nvCxnSpPr>
        <p:spPr>
          <a:xfrm>
            <a:off x="2513081" y="2389461"/>
            <a:ext cx="6006978" cy="17374"/>
          </a:xfrm>
          <a:prstGeom prst="line">
            <a:avLst/>
          </a:prstGeom>
          <a:ln w="9525" cap="flat" cmpd="sng" algn="ctr">
            <a:solidFill>
              <a:schemeClr val="accent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1" name="直接连接符 30">
            <a:extLst>
              <a:ext uri="{FF2B5EF4-FFF2-40B4-BE49-F238E27FC236}">
                <a16:creationId xmlns:a16="http://schemas.microsoft.com/office/drawing/2014/main" id="{7221A057-C12E-8FD5-7FFB-D90EF92B8325}"/>
              </a:ext>
            </a:extLst>
          </p:cNvPr>
          <p:cNvCxnSpPr>
            <a:cxnSpLocks/>
          </p:cNvCxnSpPr>
          <p:nvPr/>
        </p:nvCxnSpPr>
        <p:spPr>
          <a:xfrm>
            <a:off x="2513081" y="2813493"/>
            <a:ext cx="6036206" cy="0"/>
          </a:xfrm>
          <a:prstGeom prst="line">
            <a:avLst/>
          </a:prstGeom>
          <a:ln w="9525" cap="flat" cmpd="sng" algn="ctr">
            <a:solidFill>
              <a:schemeClr val="accent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2" name="文本框 31">
            <a:extLst>
              <a:ext uri="{FF2B5EF4-FFF2-40B4-BE49-F238E27FC236}">
                <a16:creationId xmlns:a16="http://schemas.microsoft.com/office/drawing/2014/main" id="{8396FECE-48EC-C151-E66E-20010C27232E}"/>
              </a:ext>
            </a:extLst>
          </p:cNvPr>
          <p:cNvSpPr txBox="1"/>
          <p:nvPr/>
        </p:nvSpPr>
        <p:spPr>
          <a:xfrm>
            <a:off x="2482881" y="2474687"/>
            <a:ext cx="6037178" cy="307777"/>
          </a:xfrm>
          <a:prstGeom prst="rect">
            <a:avLst/>
          </a:prstGeom>
          <a:noFill/>
        </p:spPr>
        <p:txBody>
          <a:bodyPr wrap="square" rtlCol="0">
            <a:spAutoFit/>
          </a:bodyPr>
          <a:lstStyle/>
          <a:p>
            <a:r>
              <a:rPr lang="zh-CN" altLang="en-US" sz="1400" b="1" dirty="0"/>
              <a:t>调用地址： </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https</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请求方式</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 GET https://xxxxx/api/getInfo&amp;appSecret=?</a:t>
            </a:r>
          </a:p>
        </p:txBody>
      </p:sp>
      <p:pic>
        <p:nvPicPr>
          <p:cNvPr id="15" name="图片 14">
            <a:extLst>
              <a:ext uri="{FF2B5EF4-FFF2-40B4-BE49-F238E27FC236}">
                <a16:creationId xmlns:a16="http://schemas.microsoft.com/office/drawing/2014/main" id="{92169B52-C56B-46B6-8871-CB0E06723713}"/>
              </a:ext>
            </a:extLst>
          </p:cNvPr>
          <p:cNvPicPr>
            <a:picLocks noChangeAspect="1"/>
          </p:cNvPicPr>
          <p:nvPr/>
        </p:nvPicPr>
        <p:blipFill>
          <a:blip r:embed="rId4"/>
          <a:stretch>
            <a:fillRect/>
          </a:stretch>
        </p:blipFill>
        <p:spPr>
          <a:xfrm>
            <a:off x="525893" y="2508869"/>
            <a:ext cx="164874" cy="200025"/>
          </a:xfrm>
          <a:prstGeom prst="rect">
            <a:avLst/>
          </a:prstGeom>
        </p:spPr>
      </p:pic>
      <p:pic>
        <p:nvPicPr>
          <p:cNvPr id="39" name="图片 38">
            <a:extLst>
              <a:ext uri="{FF2B5EF4-FFF2-40B4-BE49-F238E27FC236}">
                <a16:creationId xmlns:a16="http://schemas.microsoft.com/office/drawing/2014/main" id="{176B17BD-0EA6-430D-9DFD-4017E160C8C7}"/>
              </a:ext>
            </a:extLst>
          </p:cNvPr>
          <p:cNvPicPr>
            <a:picLocks noChangeAspect="1"/>
          </p:cNvPicPr>
          <p:nvPr/>
        </p:nvPicPr>
        <p:blipFill>
          <a:blip r:embed="rId4"/>
          <a:stretch>
            <a:fillRect/>
          </a:stretch>
        </p:blipFill>
        <p:spPr>
          <a:xfrm>
            <a:off x="530027" y="2832478"/>
            <a:ext cx="164874" cy="200025"/>
          </a:xfrm>
          <a:prstGeom prst="rect">
            <a:avLst/>
          </a:prstGeom>
        </p:spPr>
      </p:pic>
      <p:pic>
        <p:nvPicPr>
          <p:cNvPr id="40" name="图片 39">
            <a:extLst>
              <a:ext uri="{FF2B5EF4-FFF2-40B4-BE49-F238E27FC236}">
                <a16:creationId xmlns:a16="http://schemas.microsoft.com/office/drawing/2014/main" id="{CABBB408-4709-406F-9DFF-7045161CDDA6}"/>
              </a:ext>
            </a:extLst>
          </p:cNvPr>
          <p:cNvPicPr>
            <a:picLocks noChangeAspect="1"/>
          </p:cNvPicPr>
          <p:nvPr/>
        </p:nvPicPr>
        <p:blipFill>
          <a:blip r:embed="rId4"/>
          <a:stretch>
            <a:fillRect/>
          </a:stretch>
        </p:blipFill>
        <p:spPr>
          <a:xfrm>
            <a:off x="514716" y="3143936"/>
            <a:ext cx="164874" cy="200025"/>
          </a:xfrm>
          <a:prstGeom prst="rect">
            <a:avLst/>
          </a:prstGeom>
        </p:spPr>
      </p:pic>
      <p:sp>
        <p:nvSpPr>
          <p:cNvPr id="16" name="文本框 15">
            <a:extLst>
              <a:ext uri="{FF2B5EF4-FFF2-40B4-BE49-F238E27FC236}">
                <a16:creationId xmlns:a16="http://schemas.microsoft.com/office/drawing/2014/main" id="{BB258F21-F30E-47CF-A3E7-FEB69482C578}"/>
              </a:ext>
            </a:extLst>
          </p:cNvPr>
          <p:cNvSpPr txBox="1"/>
          <p:nvPr/>
        </p:nvSpPr>
        <p:spPr>
          <a:xfrm>
            <a:off x="2440745" y="1743810"/>
            <a:ext cx="543739" cy="307777"/>
          </a:xfrm>
          <a:prstGeom prst="rect">
            <a:avLst/>
          </a:prstGeom>
          <a:noFill/>
        </p:spPr>
        <p:txBody>
          <a:bodyPr wrap="none" rtlCol="0">
            <a:spAutoFit/>
          </a:bodyPr>
          <a:lstStyle/>
          <a:p>
            <a:r>
              <a:rPr lang="zh-CN" altLang="en-US" sz="1400" b="1" dirty="0"/>
              <a:t>摘要</a:t>
            </a:r>
          </a:p>
        </p:txBody>
      </p:sp>
      <p:sp>
        <p:nvSpPr>
          <p:cNvPr id="18" name="文本框 17">
            <a:extLst>
              <a:ext uri="{FF2B5EF4-FFF2-40B4-BE49-F238E27FC236}">
                <a16:creationId xmlns:a16="http://schemas.microsoft.com/office/drawing/2014/main" id="{C13BF827-BB32-48ED-BC56-1A899ACAF3E4}"/>
              </a:ext>
            </a:extLst>
          </p:cNvPr>
          <p:cNvSpPr txBox="1"/>
          <p:nvPr/>
        </p:nvSpPr>
        <p:spPr>
          <a:xfrm>
            <a:off x="2822546" y="2026863"/>
            <a:ext cx="3376246" cy="307777"/>
          </a:xfrm>
          <a:prstGeom prst="rect">
            <a:avLst/>
          </a:prstGeom>
          <a:noFill/>
        </p:spPr>
        <p:txBody>
          <a:bodyPr wrap="square" rtlCol="0">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线路级公交刷卡量统计信息</a:t>
            </a:r>
          </a:p>
        </p:txBody>
      </p:sp>
      <p:sp>
        <p:nvSpPr>
          <p:cNvPr id="19" name="文本框 18">
            <a:extLst>
              <a:ext uri="{FF2B5EF4-FFF2-40B4-BE49-F238E27FC236}">
                <a16:creationId xmlns:a16="http://schemas.microsoft.com/office/drawing/2014/main" id="{45205890-C182-4910-ADCB-01988A9FF132}"/>
              </a:ext>
            </a:extLst>
          </p:cNvPr>
          <p:cNvSpPr txBox="1"/>
          <p:nvPr/>
        </p:nvSpPr>
        <p:spPr>
          <a:xfrm>
            <a:off x="2480812" y="2890027"/>
            <a:ext cx="902811" cy="307777"/>
          </a:xfrm>
          <a:prstGeom prst="rect">
            <a:avLst/>
          </a:prstGeom>
          <a:noFill/>
        </p:spPr>
        <p:txBody>
          <a:bodyPr wrap="none" rtlCol="0">
            <a:spAutoFit/>
          </a:bodyPr>
          <a:lstStyle/>
          <a:p>
            <a:r>
              <a:rPr lang="zh-CN" altLang="en-US" sz="1400" b="1" dirty="0"/>
              <a:t>请求参数</a:t>
            </a:r>
            <a:endParaRPr lang="zh-CN" altLang="en-US" sz="1400" dirty="0"/>
          </a:p>
        </p:txBody>
      </p:sp>
      <p:sp>
        <p:nvSpPr>
          <p:cNvPr id="59" name="文本框 58">
            <a:extLst>
              <a:ext uri="{FF2B5EF4-FFF2-40B4-BE49-F238E27FC236}">
                <a16:creationId xmlns:a16="http://schemas.microsoft.com/office/drawing/2014/main" id="{02925563-AAF0-4C92-AD42-D7DD9E1DFF41}"/>
              </a:ext>
            </a:extLst>
          </p:cNvPr>
          <p:cNvSpPr txBox="1"/>
          <p:nvPr/>
        </p:nvSpPr>
        <p:spPr>
          <a:xfrm>
            <a:off x="2480813" y="3954748"/>
            <a:ext cx="902811" cy="307777"/>
          </a:xfrm>
          <a:prstGeom prst="rect">
            <a:avLst/>
          </a:prstGeom>
          <a:noFill/>
        </p:spPr>
        <p:txBody>
          <a:bodyPr wrap="none" rtlCol="0">
            <a:spAutoFit/>
          </a:bodyPr>
          <a:lstStyle/>
          <a:p>
            <a:r>
              <a:rPr lang="zh-CN" altLang="en-US" sz="1400" b="1" dirty="0"/>
              <a:t>返回参数</a:t>
            </a:r>
            <a:endParaRPr lang="zh-CN" altLang="en-US" sz="1400" dirty="0"/>
          </a:p>
        </p:txBody>
      </p:sp>
      <p:graphicFrame>
        <p:nvGraphicFramePr>
          <p:cNvPr id="35" name="表格 34">
            <a:extLst>
              <a:ext uri="{FF2B5EF4-FFF2-40B4-BE49-F238E27FC236}">
                <a16:creationId xmlns:a16="http://schemas.microsoft.com/office/drawing/2014/main" id="{F8708C61-E0A8-4015-B818-8F9F9F54D128}"/>
              </a:ext>
            </a:extLst>
          </p:cNvPr>
          <p:cNvGraphicFramePr>
            <a:graphicFrameLocks noGrp="1"/>
          </p:cNvGraphicFramePr>
          <p:nvPr>
            <p:extLst>
              <p:ext uri="{D42A27DB-BD31-4B8C-83A1-F6EECF244321}">
                <p14:modId xmlns:p14="http://schemas.microsoft.com/office/powerpoint/2010/main" val="3094443960"/>
              </p:ext>
            </p:extLst>
          </p:nvPr>
        </p:nvGraphicFramePr>
        <p:xfrm>
          <a:off x="3500116" y="2868285"/>
          <a:ext cx="4990802" cy="980598"/>
        </p:xfrm>
        <a:graphic>
          <a:graphicData uri="http://schemas.openxmlformats.org/drawingml/2006/table">
            <a:tbl>
              <a:tblPr/>
              <a:tblGrid>
                <a:gridCol w="1614129">
                  <a:extLst>
                    <a:ext uri="{9D8B030D-6E8A-4147-A177-3AD203B41FA5}">
                      <a16:colId xmlns:a16="http://schemas.microsoft.com/office/drawing/2014/main" val="2464695856"/>
                    </a:ext>
                  </a:extLst>
                </a:gridCol>
                <a:gridCol w="1689562">
                  <a:extLst>
                    <a:ext uri="{9D8B030D-6E8A-4147-A177-3AD203B41FA5}">
                      <a16:colId xmlns:a16="http://schemas.microsoft.com/office/drawing/2014/main" val="1934757116"/>
                    </a:ext>
                  </a:extLst>
                </a:gridCol>
                <a:gridCol w="1687111">
                  <a:extLst>
                    <a:ext uri="{9D8B030D-6E8A-4147-A177-3AD203B41FA5}">
                      <a16:colId xmlns:a16="http://schemas.microsoft.com/office/drawing/2014/main" val="3536683199"/>
                    </a:ext>
                  </a:extLst>
                </a:gridCol>
              </a:tblGrid>
              <a:tr h="309672">
                <a:tc>
                  <a:txBody>
                    <a:bodyPr/>
                    <a:lstStyle/>
                    <a:p>
                      <a:pPr algn="l"/>
                      <a:r>
                        <a:rPr lang="zh-CN" altLang="en-US" sz="1200" b="1" dirty="0">
                          <a:solidFill>
                            <a:srgbClr val="888888"/>
                          </a:solidFill>
                          <a:effectLst/>
                        </a:rPr>
                        <a:t>参数</a:t>
                      </a:r>
                    </a:p>
                  </a:txBody>
                  <a:tcPr marL="78867" marR="164306" marT="82153" marB="82153" anchor="ctr">
                    <a:lnL>
                      <a:noFill/>
                    </a:lnL>
                    <a:lnR>
                      <a:noFill/>
                    </a:lnR>
                    <a:lnT w="9525" cap="flat" cmpd="sng" algn="ctr">
                      <a:solidFill>
                        <a:srgbClr val="888888"/>
                      </a:solidFill>
                      <a:prstDash val="solid"/>
                      <a:round/>
                      <a:headEnd type="none" w="med" len="med"/>
                      <a:tailEnd type="none" w="med" len="med"/>
                    </a:lnT>
                    <a:lnB w="9525" cap="flat" cmpd="sng" algn="ctr">
                      <a:solidFill>
                        <a:srgbClr val="888888"/>
                      </a:solidFill>
                      <a:prstDash val="solid"/>
                      <a:round/>
                      <a:headEnd type="none" w="med" len="med"/>
                      <a:tailEnd type="none" w="med" len="med"/>
                    </a:lnB>
                  </a:tcPr>
                </a:tc>
                <a:tc>
                  <a:txBody>
                    <a:bodyPr/>
                    <a:lstStyle/>
                    <a:p>
                      <a:pPr algn="l"/>
                      <a:r>
                        <a:rPr lang="zh-CN" altLang="en-US" sz="1200" b="1" dirty="0">
                          <a:solidFill>
                            <a:srgbClr val="888888"/>
                          </a:solidFill>
                          <a:effectLst/>
                        </a:rPr>
                        <a:t>是否必须</a:t>
                      </a:r>
                    </a:p>
                  </a:txBody>
                  <a:tcPr marL="164306" marR="164306" marT="82153" marB="82153" anchor="ctr">
                    <a:lnL>
                      <a:noFill/>
                    </a:lnL>
                    <a:lnR>
                      <a:noFill/>
                    </a:lnR>
                    <a:lnT w="9525" cap="flat" cmpd="sng" algn="ctr">
                      <a:solidFill>
                        <a:srgbClr val="888888"/>
                      </a:solidFill>
                      <a:prstDash val="solid"/>
                      <a:round/>
                      <a:headEnd type="none" w="med" len="med"/>
                      <a:tailEnd type="none" w="med" len="med"/>
                    </a:lnT>
                    <a:lnB w="9525" cap="flat" cmpd="sng" algn="ctr">
                      <a:solidFill>
                        <a:srgbClr val="888888"/>
                      </a:solidFill>
                      <a:prstDash val="solid"/>
                      <a:round/>
                      <a:headEnd type="none" w="med" len="med"/>
                      <a:tailEnd type="none" w="med" len="med"/>
                    </a:lnB>
                  </a:tcPr>
                </a:tc>
                <a:tc>
                  <a:txBody>
                    <a:bodyPr/>
                    <a:lstStyle/>
                    <a:p>
                      <a:pPr algn="l"/>
                      <a:r>
                        <a:rPr lang="zh-CN" altLang="en-US" sz="1200" b="1" dirty="0">
                          <a:solidFill>
                            <a:srgbClr val="888888"/>
                          </a:solidFill>
                          <a:effectLst/>
                        </a:rPr>
                        <a:t>说明</a:t>
                      </a:r>
                    </a:p>
                  </a:txBody>
                  <a:tcPr marL="164306" marR="78867" marT="82153" marB="82153" anchor="ctr">
                    <a:lnL>
                      <a:noFill/>
                    </a:lnL>
                    <a:lnR>
                      <a:noFill/>
                    </a:lnR>
                    <a:lnT w="9525" cap="flat" cmpd="sng" algn="ctr">
                      <a:solidFill>
                        <a:srgbClr val="888888"/>
                      </a:solidFill>
                      <a:prstDash val="solid"/>
                      <a:round/>
                      <a:headEnd type="none" w="med" len="med"/>
                      <a:tailEnd type="none" w="med" len="med"/>
                    </a:lnT>
                    <a:lnB w="9525" cap="flat" cmpd="sng" algn="ctr">
                      <a:solidFill>
                        <a:srgbClr val="888888"/>
                      </a:solidFill>
                      <a:prstDash val="solid"/>
                      <a:round/>
                      <a:headEnd type="none" w="med" len="med"/>
                      <a:tailEnd type="none" w="med" len="med"/>
                    </a:lnB>
                  </a:tcPr>
                </a:tc>
                <a:extLst>
                  <a:ext uri="{0D108BD9-81ED-4DB2-BD59-A6C34878D82A}">
                    <a16:rowId xmlns:a16="http://schemas.microsoft.com/office/drawing/2014/main" val="3984943128"/>
                  </a:ext>
                </a:extLst>
              </a:tr>
              <a:tr h="282485">
                <a:tc>
                  <a:txBody>
                    <a:bodyPr/>
                    <a:lstStyle/>
                    <a:p>
                      <a:pPr algn="l"/>
                      <a:r>
                        <a:rPr lang="en-US" altLang="zh-CN" sz="1000" b="0" dirty="0">
                          <a:solidFill>
                            <a:srgbClr val="888888"/>
                          </a:solidFill>
                          <a:effectLst/>
                        </a:rPr>
                        <a:t>orgCode</a:t>
                      </a:r>
                    </a:p>
                  </a:txBody>
                  <a:tcPr marL="78867" marR="164306" marT="82153" marB="82153" anchor="ctr">
                    <a:lnL>
                      <a:noFill/>
                    </a:lnL>
                    <a:lnR>
                      <a:noFill/>
                    </a:lnR>
                    <a:lnT w="9525" cap="flat" cmpd="sng" algn="ctr">
                      <a:solidFill>
                        <a:srgbClr val="888888"/>
                      </a:solidFill>
                      <a:prstDash val="solid"/>
                      <a:round/>
                      <a:headEnd type="none" w="med" len="med"/>
                      <a:tailEnd type="none" w="med" len="med"/>
                    </a:lnT>
                    <a:lnB w="9525" cap="flat" cmpd="sng" algn="ctr">
                      <a:solidFill>
                        <a:srgbClr val="888888"/>
                      </a:solidFill>
                      <a:prstDash val="solid"/>
                      <a:round/>
                      <a:headEnd type="none" w="med" len="med"/>
                      <a:tailEnd type="none" w="med" len="med"/>
                    </a:lnB>
                  </a:tcPr>
                </a:tc>
                <a:tc>
                  <a:txBody>
                    <a:bodyPr/>
                    <a:lstStyle/>
                    <a:p>
                      <a:pPr algn="l"/>
                      <a:r>
                        <a:rPr lang="zh-CN" altLang="en-US" sz="1000" b="0" dirty="0">
                          <a:solidFill>
                            <a:srgbClr val="888888"/>
                          </a:solidFill>
                          <a:effectLst/>
                        </a:rPr>
                        <a:t>是</a:t>
                      </a:r>
                    </a:p>
                  </a:txBody>
                  <a:tcPr marL="164306" marR="164306" marT="82153" marB="82153" anchor="ctr">
                    <a:lnL>
                      <a:noFill/>
                    </a:lnL>
                    <a:lnR>
                      <a:noFill/>
                    </a:lnR>
                    <a:lnT w="9525" cap="flat" cmpd="sng" algn="ctr">
                      <a:solidFill>
                        <a:srgbClr val="888888"/>
                      </a:solidFill>
                      <a:prstDash val="solid"/>
                      <a:round/>
                      <a:headEnd type="none" w="med" len="med"/>
                      <a:tailEnd type="none" w="med" len="med"/>
                    </a:lnT>
                    <a:lnB w="9525" cap="flat" cmpd="sng" algn="ctr">
                      <a:solidFill>
                        <a:srgbClr val="888888"/>
                      </a:solidFill>
                      <a:prstDash val="solid"/>
                      <a:round/>
                      <a:headEnd type="none" w="med" len="med"/>
                      <a:tailEnd type="none" w="med" len="med"/>
                    </a:lnB>
                  </a:tcPr>
                </a:tc>
                <a:tc>
                  <a:txBody>
                    <a:bodyPr/>
                    <a:lstStyle/>
                    <a:p>
                      <a:pPr algn="l"/>
                      <a:r>
                        <a:rPr lang="zh-CN" altLang="en-US" sz="1000" b="0" dirty="0">
                          <a:solidFill>
                            <a:srgbClr val="888888"/>
                          </a:solidFill>
                          <a:effectLst/>
                        </a:rPr>
                        <a:t>机构编号</a:t>
                      </a:r>
                    </a:p>
                  </a:txBody>
                  <a:tcPr marL="164306" marR="78867" marT="82153" marB="82153" anchor="ctr">
                    <a:lnL>
                      <a:noFill/>
                    </a:lnL>
                    <a:lnR>
                      <a:noFill/>
                    </a:lnR>
                    <a:lnT w="9525" cap="flat" cmpd="sng" algn="ctr">
                      <a:solidFill>
                        <a:srgbClr val="888888"/>
                      </a:solidFill>
                      <a:prstDash val="solid"/>
                      <a:round/>
                      <a:headEnd type="none" w="med" len="med"/>
                      <a:tailEnd type="none" w="med" len="med"/>
                    </a:lnT>
                    <a:lnB w="9525" cap="flat" cmpd="sng" algn="ctr">
                      <a:solidFill>
                        <a:srgbClr val="888888"/>
                      </a:solidFill>
                      <a:prstDash val="solid"/>
                      <a:round/>
                      <a:headEnd type="none" w="med" len="med"/>
                      <a:tailEnd type="none" w="med" len="med"/>
                    </a:lnB>
                  </a:tcPr>
                </a:tc>
                <a:extLst>
                  <a:ext uri="{0D108BD9-81ED-4DB2-BD59-A6C34878D82A}">
                    <a16:rowId xmlns:a16="http://schemas.microsoft.com/office/drawing/2014/main" val="3477107313"/>
                  </a:ext>
                </a:extLst>
              </a:tr>
              <a:tr h="282485">
                <a:tc>
                  <a:txBody>
                    <a:bodyPr/>
                    <a:lstStyle/>
                    <a:p>
                      <a:pPr algn="l"/>
                      <a:r>
                        <a:rPr lang="en-US" altLang="zh-CN" sz="1000" b="0" dirty="0">
                          <a:solidFill>
                            <a:srgbClr val="888888"/>
                          </a:solidFill>
                          <a:effectLst/>
                        </a:rPr>
                        <a:t>secret</a:t>
                      </a:r>
                      <a:endParaRPr lang="zh-CN" altLang="en-US" sz="1000" b="0" dirty="0">
                        <a:solidFill>
                          <a:srgbClr val="888888"/>
                        </a:solidFill>
                        <a:effectLst/>
                      </a:endParaRPr>
                    </a:p>
                  </a:txBody>
                  <a:tcPr marL="78867" marR="164306" marT="82153" marB="82153" anchor="ctr">
                    <a:lnL>
                      <a:noFill/>
                    </a:lnL>
                    <a:lnR>
                      <a:noFill/>
                    </a:lnR>
                    <a:lnT w="9525" cap="flat" cmpd="sng" algn="ctr">
                      <a:solidFill>
                        <a:srgbClr val="888888"/>
                      </a:solidFill>
                      <a:prstDash val="solid"/>
                      <a:round/>
                      <a:headEnd type="none" w="med" len="med"/>
                      <a:tailEnd type="none" w="med" len="med"/>
                    </a:lnT>
                    <a:lnB w="9525" cap="flat" cmpd="sng" algn="ctr">
                      <a:solidFill>
                        <a:srgbClr val="888888"/>
                      </a:solidFill>
                      <a:prstDash val="solid"/>
                      <a:round/>
                      <a:headEnd type="none" w="med" len="med"/>
                      <a:tailEnd type="none" w="med" len="med"/>
                    </a:lnB>
                  </a:tcPr>
                </a:tc>
                <a:tc>
                  <a:txBody>
                    <a:bodyPr/>
                    <a:lstStyle/>
                    <a:p>
                      <a:pPr algn="l"/>
                      <a:r>
                        <a:rPr lang="zh-CN" altLang="en-US" sz="1000" b="0" dirty="0">
                          <a:solidFill>
                            <a:srgbClr val="888888"/>
                          </a:solidFill>
                          <a:effectLst/>
                        </a:rPr>
                        <a:t>是</a:t>
                      </a:r>
                    </a:p>
                  </a:txBody>
                  <a:tcPr marL="164306" marR="164306" marT="82153" marB="82153" anchor="ctr">
                    <a:lnL>
                      <a:noFill/>
                    </a:lnL>
                    <a:lnR>
                      <a:noFill/>
                    </a:lnR>
                    <a:lnT w="9525" cap="flat" cmpd="sng" algn="ctr">
                      <a:solidFill>
                        <a:srgbClr val="888888"/>
                      </a:solidFill>
                      <a:prstDash val="solid"/>
                      <a:round/>
                      <a:headEnd type="none" w="med" len="med"/>
                      <a:tailEnd type="none" w="med" len="med"/>
                    </a:lnT>
                    <a:lnB w="9525" cap="flat" cmpd="sng" algn="ctr">
                      <a:solidFill>
                        <a:srgbClr val="888888"/>
                      </a:solidFill>
                      <a:prstDash val="solid"/>
                      <a:round/>
                      <a:headEnd type="none" w="med" len="med"/>
                      <a:tailEnd type="none" w="med" len="med"/>
                    </a:lnB>
                  </a:tcPr>
                </a:tc>
                <a:tc>
                  <a:txBody>
                    <a:bodyPr/>
                    <a:lstStyle/>
                    <a:p>
                      <a:pPr algn="l"/>
                      <a:r>
                        <a:rPr lang="zh-CN" altLang="en-US" sz="1000" b="0" dirty="0">
                          <a:solidFill>
                            <a:srgbClr val="888888"/>
                          </a:solidFill>
                          <a:effectLst/>
                        </a:rPr>
                        <a:t>唯一密钥</a:t>
                      </a:r>
                    </a:p>
                  </a:txBody>
                  <a:tcPr marL="164306" marR="78867" marT="82153" marB="82153" anchor="ctr">
                    <a:lnL>
                      <a:noFill/>
                    </a:lnL>
                    <a:lnR>
                      <a:noFill/>
                    </a:lnR>
                    <a:lnT w="9525" cap="flat" cmpd="sng" algn="ctr">
                      <a:solidFill>
                        <a:srgbClr val="888888"/>
                      </a:solidFill>
                      <a:prstDash val="solid"/>
                      <a:round/>
                      <a:headEnd type="none" w="med" len="med"/>
                      <a:tailEnd type="none" w="med" len="med"/>
                    </a:lnT>
                    <a:lnB w="9525" cap="flat" cmpd="sng" algn="ctr">
                      <a:solidFill>
                        <a:srgbClr val="888888"/>
                      </a:solidFill>
                      <a:prstDash val="solid"/>
                      <a:round/>
                      <a:headEnd type="none" w="med" len="med"/>
                      <a:tailEnd type="none" w="med" len="med"/>
                    </a:lnB>
                  </a:tcPr>
                </a:tc>
                <a:extLst>
                  <a:ext uri="{0D108BD9-81ED-4DB2-BD59-A6C34878D82A}">
                    <a16:rowId xmlns:a16="http://schemas.microsoft.com/office/drawing/2014/main" val="124873178"/>
                  </a:ext>
                </a:extLst>
              </a:tr>
            </a:tbl>
          </a:graphicData>
        </a:graphic>
      </p:graphicFrame>
      <p:graphicFrame>
        <p:nvGraphicFramePr>
          <p:cNvPr id="37" name="表格 36">
            <a:extLst>
              <a:ext uri="{FF2B5EF4-FFF2-40B4-BE49-F238E27FC236}">
                <a16:creationId xmlns:a16="http://schemas.microsoft.com/office/drawing/2014/main" id="{43479415-6FF5-4B5D-8B44-315F13A33EE6}"/>
              </a:ext>
            </a:extLst>
          </p:cNvPr>
          <p:cNvGraphicFramePr>
            <a:graphicFrameLocks noGrp="1"/>
          </p:cNvGraphicFramePr>
          <p:nvPr>
            <p:extLst>
              <p:ext uri="{D42A27DB-BD31-4B8C-83A1-F6EECF244321}">
                <p14:modId xmlns:p14="http://schemas.microsoft.com/office/powerpoint/2010/main" val="601898283"/>
              </p:ext>
            </p:extLst>
          </p:nvPr>
        </p:nvGraphicFramePr>
        <p:xfrm>
          <a:off x="3500116" y="3904919"/>
          <a:ext cx="4971493" cy="1297304"/>
        </p:xfrm>
        <a:graphic>
          <a:graphicData uri="http://schemas.openxmlformats.org/drawingml/2006/table">
            <a:tbl>
              <a:tblPr/>
              <a:tblGrid>
                <a:gridCol w="1570623">
                  <a:extLst>
                    <a:ext uri="{9D8B030D-6E8A-4147-A177-3AD203B41FA5}">
                      <a16:colId xmlns:a16="http://schemas.microsoft.com/office/drawing/2014/main" val="2290023957"/>
                    </a:ext>
                  </a:extLst>
                </a:gridCol>
                <a:gridCol w="1700435">
                  <a:extLst>
                    <a:ext uri="{9D8B030D-6E8A-4147-A177-3AD203B41FA5}">
                      <a16:colId xmlns:a16="http://schemas.microsoft.com/office/drawing/2014/main" val="2544994910"/>
                    </a:ext>
                  </a:extLst>
                </a:gridCol>
                <a:gridCol w="1700435">
                  <a:extLst>
                    <a:ext uri="{9D8B030D-6E8A-4147-A177-3AD203B41FA5}">
                      <a16:colId xmlns:a16="http://schemas.microsoft.com/office/drawing/2014/main" val="531084965"/>
                    </a:ext>
                  </a:extLst>
                </a:gridCol>
              </a:tblGrid>
              <a:tr h="331919">
                <a:tc>
                  <a:txBody>
                    <a:bodyPr/>
                    <a:lstStyle/>
                    <a:p>
                      <a:pPr algn="l"/>
                      <a:r>
                        <a:rPr lang="zh-CN" altLang="en-US" sz="1200" b="1" dirty="0">
                          <a:solidFill>
                            <a:srgbClr val="888888"/>
                          </a:solidFill>
                          <a:effectLst/>
                        </a:rPr>
                        <a:t>参数</a:t>
                      </a:r>
                    </a:p>
                  </a:txBody>
                  <a:tcPr marL="78867" marR="164306" marT="82153" marB="82153" anchor="ctr">
                    <a:lnL>
                      <a:noFill/>
                    </a:lnL>
                    <a:lnR>
                      <a:noFill/>
                    </a:lnR>
                    <a:lnT w="9525" cap="flat" cmpd="sng" algn="ctr">
                      <a:solidFill>
                        <a:srgbClr val="888888"/>
                      </a:solidFill>
                      <a:prstDash val="solid"/>
                      <a:round/>
                      <a:headEnd type="none" w="med" len="med"/>
                      <a:tailEnd type="none" w="med" len="med"/>
                    </a:lnT>
                    <a:lnB w="9525" cap="flat" cmpd="sng" algn="ctr">
                      <a:solidFill>
                        <a:srgbClr val="888888"/>
                      </a:solidFill>
                      <a:prstDash val="solid"/>
                      <a:round/>
                      <a:headEnd type="none" w="med" len="med"/>
                      <a:tailEnd type="none" w="med" len="med"/>
                    </a:lnB>
                  </a:tcPr>
                </a:tc>
                <a:tc>
                  <a:txBody>
                    <a:bodyPr/>
                    <a:lstStyle/>
                    <a:p>
                      <a:pPr algn="l"/>
                      <a:r>
                        <a:rPr lang="zh-CN" altLang="en-US" sz="1200" b="1" dirty="0">
                          <a:solidFill>
                            <a:srgbClr val="888888"/>
                          </a:solidFill>
                          <a:effectLst/>
                        </a:rPr>
                        <a:t>类型</a:t>
                      </a:r>
                    </a:p>
                  </a:txBody>
                  <a:tcPr marL="78867" marR="164306" marT="82153" marB="82153" anchor="ctr">
                    <a:lnL>
                      <a:noFill/>
                    </a:lnL>
                    <a:lnR>
                      <a:noFill/>
                    </a:lnR>
                    <a:lnT w="9525" cap="flat" cmpd="sng" algn="ctr">
                      <a:solidFill>
                        <a:srgbClr val="888888"/>
                      </a:solidFill>
                      <a:prstDash val="solid"/>
                      <a:round/>
                      <a:headEnd type="none" w="med" len="med"/>
                      <a:tailEnd type="none" w="med" len="med"/>
                    </a:lnT>
                    <a:lnB w="9525" cap="flat" cmpd="sng" algn="ctr">
                      <a:solidFill>
                        <a:srgbClr val="888888"/>
                      </a:solidFill>
                      <a:prstDash val="solid"/>
                      <a:round/>
                      <a:headEnd type="none" w="med" len="med"/>
                      <a:tailEnd type="none" w="med" len="med"/>
                    </a:lnB>
                  </a:tcPr>
                </a:tc>
                <a:tc>
                  <a:txBody>
                    <a:bodyPr/>
                    <a:lstStyle/>
                    <a:p>
                      <a:pPr algn="l"/>
                      <a:r>
                        <a:rPr lang="zh-CN" altLang="en-US" sz="1200" b="1" dirty="0">
                          <a:solidFill>
                            <a:srgbClr val="888888"/>
                          </a:solidFill>
                          <a:effectLst/>
                        </a:rPr>
                        <a:t>说明</a:t>
                      </a:r>
                    </a:p>
                  </a:txBody>
                  <a:tcPr marL="164306" marR="78867" marT="82153" marB="82153" anchor="ctr">
                    <a:lnL>
                      <a:noFill/>
                    </a:lnL>
                    <a:lnR>
                      <a:noFill/>
                    </a:lnR>
                    <a:lnT w="9525" cap="flat" cmpd="sng" algn="ctr">
                      <a:solidFill>
                        <a:srgbClr val="888888"/>
                      </a:solidFill>
                      <a:prstDash val="solid"/>
                      <a:round/>
                      <a:headEnd type="none" w="med" len="med"/>
                      <a:tailEnd type="none" w="med" len="med"/>
                    </a:lnT>
                    <a:lnB w="9525" cap="flat" cmpd="sng" algn="ctr">
                      <a:solidFill>
                        <a:srgbClr val="888888"/>
                      </a:solidFill>
                      <a:prstDash val="solid"/>
                      <a:round/>
                      <a:headEnd type="none" w="med" len="med"/>
                      <a:tailEnd type="none" w="med" len="med"/>
                    </a:lnB>
                  </a:tcPr>
                </a:tc>
                <a:extLst>
                  <a:ext uri="{0D108BD9-81ED-4DB2-BD59-A6C34878D82A}">
                    <a16:rowId xmlns:a16="http://schemas.microsoft.com/office/drawing/2014/main" val="195991984"/>
                  </a:ext>
                </a:extLst>
              </a:tr>
              <a:tr h="302779">
                <a:tc>
                  <a:txBody>
                    <a:bodyPr/>
                    <a:lstStyle/>
                    <a:p>
                      <a:pPr algn="l"/>
                      <a:r>
                        <a:rPr lang="en-US" altLang="zh-CN" sz="1000" b="0" dirty="0">
                          <a:solidFill>
                            <a:srgbClr val="888888"/>
                          </a:solidFill>
                          <a:effectLst/>
                        </a:rPr>
                        <a:t>code</a:t>
                      </a:r>
                      <a:endParaRPr lang="zh-CN" altLang="en-US" sz="1000" b="0" dirty="0">
                        <a:solidFill>
                          <a:srgbClr val="888888"/>
                        </a:solidFill>
                        <a:effectLst/>
                      </a:endParaRPr>
                    </a:p>
                  </a:txBody>
                  <a:tcPr marL="78867" marR="164306" marT="82153" marB="82153" anchor="ctr">
                    <a:lnL>
                      <a:noFill/>
                    </a:lnL>
                    <a:lnR>
                      <a:noFill/>
                    </a:lnR>
                    <a:lnT w="9525" cap="flat" cmpd="sng" algn="ctr">
                      <a:solidFill>
                        <a:srgbClr val="888888"/>
                      </a:solidFill>
                      <a:prstDash val="solid"/>
                      <a:round/>
                      <a:headEnd type="none" w="med" len="med"/>
                      <a:tailEnd type="none" w="med" len="med"/>
                    </a:lnT>
                    <a:lnB w="9525" cap="flat" cmpd="sng" algn="ctr">
                      <a:solidFill>
                        <a:srgbClr val="888888"/>
                      </a:solidFill>
                      <a:prstDash val="solid"/>
                      <a:round/>
                      <a:headEnd type="none" w="med" len="med"/>
                      <a:tailEnd type="none" w="med" len="med"/>
                    </a:lnB>
                  </a:tcPr>
                </a:tc>
                <a:tc>
                  <a:txBody>
                    <a:bodyPr/>
                    <a:lstStyle/>
                    <a:p>
                      <a:pPr algn="l"/>
                      <a:r>
                        <a:rPr lang="en-US" altLang="zh-CN" sz="1000" b="0" dirty="0">
                          <a:solidFill>
                            <a:srgbClr val="888888"/>
                          </a:solidFill>
                          <a:effectLst/>
                        </a:rPr>
                        <a:t>String</a:t>
                      </a:r>
                      <a:endParaRPr lang="zh-CN" altLang="en-US" sz="1000" b="0" dirty="0">
                        <a:solidFill>
                          <a:srgbClr val="888888"/>
                        </a:solidFill>
                        <a:effectLst/>
                      </a:endParaRPr>
                    </a:p>
                  </a:txBody>
                  <a:tcPr marL="78867" marR="164306" marT="82153" marB="82153" anchor="ctr">
                    <a:lnL>
                      <a:noFill/>
                    </a:lnL>
                    <a:lnR>
                      <a:noFill/>
                    </a:lnR>
                    <a:lnT w="9525" cap="flat" cmpd="sng" algn="ctr">
                      <a:solidFill>
                        <a:srgbClr val="888888"/>
                      </a:solidFill>
                      <a:prstDash val="solid"/>
                      <a:round/>
                      <a:headEnd type="none" w="med" len="med"/>
                      <a:tailEnd type="none" w="med" len="med"/>
                    </a:lnT>
                    <a:lnB w="9525" cap="flat" cmpd="sng" algn="ctr">
                      <a:solidFill>
                        <a:srgbClr val="888888"/>
                      </a:solidFill>
                      <a:prstDash val="solid"/>
                      <a:round/>
                      <a:headEnd type="none" w="med" len="med"/>
                      <a:tailEnd type="none" w="med" len="med"/>
                    </a:lnB>
                  </a:tcPr>
                </a:tc>
                <a:tc>
                  <a:txBody>
                    <a:bodyPr/>
                    <a:lstStyle/>
                    <a:p>
                      <a:pPr algn="l"/>
                      <a:r>
                        <a:rPr lang="zh-CN" altLang="en-US" sz="1000" b="0" dirty="0">
                          <a:solidFill>
                            <a:srgbClr val="888888"/>
                          </a:solidFill>
                          <a:effectLst/>
                        </a:rPr>
                        <a:t>返回码</a:t>
                      </a:r>
                    </a:p>
                  </a:txBody>
                  <a:tcPr marL="164306" marR="78867" marT="82153" marB="82153" anchor="ctr">
                    <a:lnL>
                      <a:noFill/>
                    </a:lnL>
                    <a:lnR>
                      <a:noFill/>
                    </a:lnR>
                    <a:lnT w="9525" cap="flat" cmpd="sng" algn="ctr">
                      <a:solidFill>
                        <a:srgbClr val="888888"/>
                      </a:solidFill>
                      <a:prstDash val="solid"/>
                      <a:round/>
                      <a:headEnd type="none" w="med" len="med"/>
                      <a:tailEnd type="none" w="med" len="med"/>
                    </a:lnT>
                    <a:lnB w="9525" cap="flat" cmpd="sng" algn="ctr">
                      <a:solidFill>
                        <a:srgbClr val="888888"/>
                      </a:solidFill>
                      <a:prstDash val="solid"/>
                      <a:round/>
                      <a:headEnd type="none" w="med" len="med"/>
                      <a:tailEnd type="none" w="med" len="med"/>
                    </a:lnB>
                  </a:tcPr>
                </a:tc>
                <a:extLst>
                  <a:ext uri="{0D108BD9-81ED-4DB2-BD59-A6C34878D82A}">
                    <a16:rowId xmlns:a16="http://schemas.microsoft.com/office/drawing/2014/main" val="3261013363"/>
                  </a:ext>
                </a:extLst>
              </a:tr>
              <a:tr h="302779">
                <a:tc>
                  <a:txBody>
                    <a:bodyPr/>
                    <a:lstStyle/>
                    <a:p>
                      <a:pPr algn="l"/>
                      <a:r>
                        <a:rPr lang="en-US" altLang="zh-CN" sz="1000" b="0" dirty="0">
                          <a:solidFill>
                            <a:srgbClr val="888888"/>
                          </a:solidFill>
                          <a:effectLst/>
                        </a:rPr>
                        <a:t>msg</a:t>
                      </a:r>
                      <a:endParaRPr lang="zh-CN" altLang="en-US" sz="1000" b="0" dirty="0">
                        <a:solidFill>
                          <a:srgbClr val="888888"/>
                        </a:solidFill>
                        <a:effectLst/>
                      </a:endParaRPr>
                    </a:p>
                  </a:txBody>
                  <a:tcPr marL="78867" marR="164306" marT="82153" marB="82153" anchor="ctr">
                    <a:lnL>
                      <a:noFill/>
                    </a:lnL>
                    <a:lnR>
                      <a:noFill/>
                    </a:lnR>
                    <a:lnT w="9525" cap="flat" cmpd="sng" algn="ctr">
                      <a:solidFill>
                        <a:srgbClr val="888888"/>
                      </a:solidFill>
                      <a:prstDash val="solid"/>
                      <a:round/>
                      <a:headEnd type="none" w="med" len="med"/>
                      <a:tailEnd type="none" w="med" len="med"/>
                    </a:lnT>
                    <a:lnB w="9525" cap="flat" cmpd="sng" algn="ctr">
                      <a:solidFill>
                        <a:srgbClr val="888888"/>
                      </a:solidFill>
                      <a:prstDash val="solid"/>
                      <a:round/>
                      <a:headEnd type="none" w="med" len="med"/>
                      <a:tailEnd type="none" w="med" len="med"/>
                    </a:lnB>
                  </a:tcPr>
                </a:tc>
                <a:tc>
                  <a:txBody>
                    <a:bodyPr/>
                    <a:lstStyle/>
                    <a:p>
                      <a:pPr algn="l"/>
                      <a:r>
                        <a:rPr lang="en-US" altLang="zh-CN" sz="1000" b="0" dirty="0">
                          <a:solidFill>
                            <a:srgbClr val="888888"/>
                          </a:solidFill>
                          <a:effectLst/>
                        </a:rPr>
                        <a:t>String</a:t>
                      </a:r>
                      <a:endParaRPr lang="zh-CN" altLang="en-US" sz="1000" b="0" dirty="0">
                        <a:solidFill>
                          <a:srgbClr val="888888"/>
                        </a:solidFill>
                        <a:effectLst/>
                      </a:endParaRPr>
                    </a:p>
                  </a:txBody>
                  <a:tcPr marL="78867" marR="164306" marT="82153" marB="82153" anchor="ctr">
                    <a:lnL>
                      <a:noFill/>
                    </a:lnL>
                    <a:lnR>
                      <a:noFill/>
                    </a:lnR>
                    <a:lnT w="9525" cap="flat" cmpd="sng" algn="ctr">
                      <a:solidFill>
                        <a:srgbClr val="888888"/>
                      </a:solidFill>
                      <a:prstDash val="solid"/>
                      <a:round/>
                      <a:headEnd type="none" w="med" len="med"/>
                      <a:tailEnd type="none" w="med" len="med"/>
                    </a:lnT>
                    <a:lnB w="9525" cap="flat" cmpd="sng" algn="ctr">
                      <a:solidFill>
                        <a:srgbClr val="888888"/>
                      </a:solidFill>
                      <a:prstDash val="solid"/>
                      <a:round/>
                      <a:headEnd type="none" w="med" len="med"/>
                      <a:tailEnd type="none" w="med" len="med"/>
                    </a:lnB>
                  </a:tcPr>
                </a:tc>
                <a:tc>
                  <a:txBody>
                    <a:bodyPr/>
                    <a:lstStyle/>
                    <a:p>
                      <a:pPr algn="l"/>
                      <a:r>
                        <a:rPr lang="zh-CN" altLang="en-US" sz="1000" b="0" dirty="0">
                          <a:solidFill>
                            <a:srgbClr val="888888"/>
                          </a:solidFill>
                          <a:effectLst/>
                        </a:rPr>
                        <a:t>返回说明</a:t>
                      </a:r>
                    </a:p>
                  </a:txBody>
                  <a:tcPr marL="164306" marR="78867" marT="82153" marB="82153" anchor="ctr">
                    <a:lnL>
                      <a:noFill/>
                    </a:lnL>
                    <a:lnR>
                      <a:noFill/>
                    </a:lnR>
                    <a:lnT w="9525" cap="flat" cmpd="sng" algn="ctr">
                      <a:solidFill>
                        <a:srgbClr val="888888"/>
                      </a:solidFill>
                      <a:prstDash val="solid"/>
                      <a:round/>
                      <a:headEnd type="none" w="med" len="med"/>
                      <a:tailEnd type="none" w="med" len="med"/>
                    </a:lnT>
                    <a:lnB w="9525" cap="flat" cmpd="sng" algn="ctr">
                      <a:solidFill>
                        <a:srgbClr val="888888"/>
                      </a:solidFill>
                      <a:prstDash val="solid"/>
                      <a:round/>
                      <a:headEnd type="none" w="med" len="med"/>
                      <a:tailEnd type="none" w="med" len="med"/>
                    </a:lnB>
                  </a:tcPr>
                </a:tc>
                <a:extLst>
                  <a:ext uri="{0D108BD9-81ED-4DB2-BD59-A6C34878D82A}">
                    <a16:rowId xmlns:a16="http://schemas.microsoft.com/office/drawing/2014/main" val="3794002990"/>
                  </a:ext>
                </a:extLst>
              </a:tr>
              <a:tr h="302779">
                <a:tc>
                  <a:txBody>
                    <a:bodyPr/>
                    <a:lstStyle/>
                    <a:p>
                      <a:pPr algn="l"/>
                      <a:r>
                        <a:rPr lang="en-US" altLang="zh-CN" sz="1000" b="0" dirty="0">
                          <a:solidFill>
                            <a:srgbClr val="888888"/>
                          </a:solidFill>
                          <a:effectLst/>
                        </a:rPr>
                        <a:t>data</a:t>
                      </a:r>
                      <a:endParaRPr lang="zh-CN" altLang="en-US" sz="1000" b="0" dirty="0">
                        <a:solidFill>
                          <a:srgbClr val="888888"/>
                        </a:solidFill>
                        <a:effectLst/>
                      </a:endParaRPr>
                    </a:p>
                  </a:txBody>
                  <a:tcPr marL="78867" marR="164306" marT="82153" marB="82153" anchor="ctr">
                    <a:lnL>
                      <a:noFill/>
                    </a:lnL>
                    <a:lnR>
                      <a:noFill/>
                    </a:lnR>
                    <a:lnT w="9525" cap="flat" cmpd="sng" algn="ctr">
                      <a:solidFill>
                        <a:srgbClr val="888888"/>
                      </a:solidFill>
                      <a:prstDash val="solid"/>
                      <a:round/>
                      <a:headEnd type="none" w="med" len="med"/>
                      <a:tailEnd type="none" w="med" len="med"/>
                    </a:lnT>
                    <a:lnB w="9525" cap="flat" cmpd="sng" algn="ctr">
                      <a:solidFill>
                        <a:srgbClr val="888888"/>
                      </a:solidFill>
                      <a:prstDash val="solid"/>
                      <a:round/>
                      <a:headEnd type="none" w="med" len="med"/>
                      <a:tailEnd type="none" w="med" len="med"/>
                    </a:lnB>
                  </a:tcPr>
                </a:tc>
                <a:tc>
                  <a:txBody>
                    <a:bodyPr/>
                    <a:lstStyle/>
                    <a:p>
                      <a:pPr algn="l"/>
                      <a:r>
                        <a:rPr lang="en-US" altLang="zh-CN" sz="1000" b="0" dirty="0">
                          <a:solidFill>
                            <a:srgbClr val="888888"/>
                          </a:solidFill>
                          <a:effectLst/>
                        </a:rPr>
                        <a:t>json</a:t>
                      </a:r>
                      <a:endParaRPr lang="zh-CN" altLang="en-US" sz="1000" b="0" dirty="0">
                        <a:solidFill>
                          <a:srgbClr val="888888"/>
                        </a:solidFill>
                        <a:effectLst/>
                      </a:endParaRPr>
                    </a:p>
                  </a:txBody>
                  <a:tcPr marL="78867" marR="164306" marT="82153" marB="82153" anchor="ctr">
                    <a:lnL>
                      <a:noFill/>
                    </a:lnL>
                    <a:lnR>
                      <a:noFill/>
                    </a:lnR>
                    <a:lnT w="9525" cap="flat" cmpd="sng" algn="ctr">
                      <a:solidFill>
                        <a:srgbClr val="888888"/>
                      </a:solidFill>
                      <a:prstDash val="solid"/>
                      <a:round/>
                      <a:headEnd type="none" w="med" len="med"/>
                      <a:tailEnd type="none" w="med" len="med"/>
                    </a:lnT>
                    <a:lnB w="9525" cap="flat" cmpd="sng" algn="ctr">
                      <a:solidFill>
                        <a:srgbClr val="888888"/>
                      </a:solidFill>
                      <a:prstDash val="solid"/>
                      <a:round/>
                      <a:headEnd type="none" w="med" len="med"/>
                      <a:tailEnd type="none" w="med" len="med"/>
                    </a:lnB>
                  </a:tcPr>
                </a:tc>
                <a:tc>
                  <a:txBody>
                    <a:bodyPr/>
                    <a:lstStyle/>
                    <a:p>
                      <a:pPr algn="l"/>
                      <a:r>
                        <a:rPr lang="zh-CN" altLang="en-US" sz="1000" b="0" dirty="0">
                          <a:solidFill>
                            <a:srgbClr val="888888"/>
                          </a:solidFill>
                          <a:effectLst/>
                        </a:rPr>
                        <a:t>返回内容</a:t>
                      </a:r>
                    </a:p>
                  </a:txBody>
                  <a:tcPr marL="164306" marR="78867" marT="82153" marB="82153" anchor="ctr">
                    <a:lnL>
                      <a:noFill/>
                    </a:lnL>
                    <a:lnR>
                      <a:noFill/>
                    </a:lnR>
                    <a:lnT w="9525" cap="flat" cmpd="sng" algn="ctr">
                      <a:solidFill>
                        <a:srgbClr val="888888"/>
                      </a:solidFill>
                      <a:prstDash val="solid"/>
                      <a:round/>
                      <a:headEnd type="none" w="med" len="med"/>
                      <a:tailEnd type="none" w="med" len="med"/>
                    </a:lnT>
                    <a:lnB w="9525" cap="flat" cmpd="sng" algn="ctr">
                      <a:solidFill>
                        <a:srgbClr val="888888"/>
                      </a:solidFill>
                      <a:prstDash val="solid"/>
                      <a:round/>
                      <a:headEnd type="none" w="med" len="med"/>
                      <a:tailEnd type="none" w="med" len="med"/>
                    </a:lnB>
                  </a:tcPr>
                </a:tc>
                <a:extLst>
                  <a:ext uri="{0D108BD9-81ED-4DB2-BD59-A6C34878D82A}">
                    <a16:rowId xmlns:a16="http://schemas.microsoft.com/office/drawing/2014/main" val="2299597936"/>
                  </a:ext>
                </a:extLst>
              </a:tr>
            </a:tbl>
          </a:graphicData>
        </a:graphic>
      </p:graphicFrame>
      <p:cxnSp>
        <p:nvCxnSpPr>
          <p:cNvPr id="38" name="直接连接符 37">
            <a:extLst>
              <a:ext uri="{FF2B5EF4-FFF2-40B4-BE49-F238E27FC236}">
                <a16:creationId xmlns:a16="http://schemas.microsoft.com/office/drawing/2014/main" id="{21679EED-2AD4-4AB0-8F0F-FE4D743EA65F}"/>
              </a:ext>
            </a:extLst>
          </p:cNvPr>
          <p:cNvCxnSpPr>
            <a:cxnSpLocks/>
          </p:cNvCxnSpPr>
          <p:nvPr/>
        </p:nvCxnSpPr>
        <p:spPr>
          <a:xfrm flipV="1">
            <a:off x="2488550" y="3870024"/>
            <a:ext cx="6060737" cy="1895"/>
          </a:xfrm>
          <a:prstGeom prst="line">
            <a:avLst/>
          </a:prstGeom>
          <a:ln w="9525" cap="flat" cmpd="sng" algn="ctr">
            <a:solidFill>
              <a:schemeClr val="accent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2570643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矩形 88">
            <a:extLst>
              <a:ext uri="{FF2B5EF4-FFF2-40B4-BE49-F238E27FC236}">
                <a16:creationId xmlns:a16="http://schemas.microsoft.com/office/drawing/2014/main" id="{26A9F71D-C297-B425-2C22-92E82D50F7CE}"/>
              </a:ext>
            </a:extLst>
          </p:cNvPr>
          <p:cNvSpPr/>
          <p:nvPr/>
        </p:nvSpPr>
        <p:spPr>
          <a:xfrm>
            <a:off x="314559" y="982372"/>
            <a:ext cx="8424936" cy="4475449"/>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A2F35FDB-D7A8-4C30-A16B-F6381621BDBD}"/>
              </a:ext>
            </a:extLst>
          </p:cNvPr>
          <p:cNvSpPr txBox="1"/>
          <p:nvPr/>
        </p:nvSpPr>
        <p:spPr>
          <a:xfrm>
            <a:off x="211014" y="334053"/>
            <a:ext cx="3345176"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三、页面设计</a:t>
            </a:r>
          </a:p>
        </p:txBody>
      </p:sp>
      <p:sp>
        <p:nvSpPr>
          <p:cNvPr id="47" name="文本框 46">
            <a:extLst>
              <a:ext uri="{FF2B5EF4-FFF2-40B4-BE49-F238E27FC236}">
                <a16:creationId xmlns:a16="http://schemas.microsoft.com/office/drawing/2014/main" id="{22EBC52A-DF87-3F6D-52F1-9ED9D2CDB7F9}"/>
              </a:ext>
            </a:extLst>
          </p:cNvPr>
          <p:cNvSpPr txBox="1"/>
          <p:nvPr/>
        </p:nvSpPr>
        <p:spPr>
          <a:xfrm>
            <a:off x="314559" y="982373"/>
            <a:ext cx="8424936" cy="300082"/>
          </a:xfrm>
          <a:prstGeom prst="rect">
            <a:avLst/>
          </a:prstGeom>
          <a:noFill/>
          <a:ln>
            <a:solidFill>
              <a:schemeClr val="bg2">
                <a:lumMod val="50000"/>
              </a:schemeClr>
            </a:solidFill>
          </a:ln>
        </p:spPr>
        <p:txBody>
          <a:bodyPr wrap="square" rtlCol="0">
            <a:spAutoFit/>
          </a:bodyPr>
          <a:lstStyle/>
          <a:p>
            <a:endParaRPr lang="zh-CN" altLang="en-US" sz="1350" dirty="0"/>
          </a:p>
        </p:txBody>
      </p:sp>
      <p:sp>
        <p:nvSpPr>
          <p:cNvPr id="49" name="矩形 48">
            <a:extLst>
              <a:ext uri="{FF2B5EF4-FFF2-40B4-BE49-F238E27FC236}">
                <a16:creationId xmlns:a16="http://schemas.microsoft.com/office/drawing/2014/main" id="{2D72807A-1244-3ACC-2705-ACC31CE80EBC}"/>
              </a:ext>
            </a:extLst>
          </p:cNvPr>
          <p:cNvSpPr/>
          <p:nvPr/>
        </p:nvSpPr>
        <p:spPr>
          <a:xfrm>
            <a:off x="314559" y="982373"/>
            <a:ext cx="8424936" cy="70207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621000"/>
            <a:r>
              <a:rPr lang="zh-CN" altLang="en-US" sz="1350" b="1" spc="75" dirty="0">
                <a:latin typeface="微软雅黑" panose="020B0503020204020204" pitchFamily="34" charset="-122"/>
                <a:ea typeface="微软雅黑" panose="020B0503020204020204" pitchFamily="34" charset="-122"/>
              </a:rPr>
              <a:t>久事数据服务平台</a:t>
            </a:r>
          </a:p>
        </p:txBody>
      </p:sp>
      <p:pic>
        <p:nvPicPr>
          <p:cNvPr id="50" name="Picture 4">
            <a:extLst>
              <a:ext uri="{FF2B5EF4-FFF2-40B4-BE49-F238E27FC236}">
                <a16:creationId xmlns:a16="http://schemas.microsoft.com/office/drawing/2014/main" id="{BED6A4C8-8B60-BDEB-2378-CA63A2F87756}"/>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10000" b="92813" l="10000" r="90000">
                        <a14:foregroundMark x1="42933" y1="41563" x2="42933" y2="41563"/>
                        <a14:foregroundMark x1="64800" y1="80313" x2="64800" y2="80313"/>
                        <a14:foregroundMark x1="42000" y1="92813" x2="42000" y2="92813"/>
                      </a14:backgroundRemoval>
                    </a14:imgEffect>
                  </a14:imgLayer>
                </a14:imgProps>
              </a:ext>
              <a:ext uri="{28A0092B-C50C-407E-A947-70E740481C1C}">
                <a14:useLocalDpi xmlns:a14="http://schemas.microsoft.com/office/drawing/2010/main" val="0"/>
              </a:ext>
            </a:extLst>
          </a:blip>
          <a:srcRect l="22788" r="22114"/>
          <a:stretch/>
        </p:blipFill>
        <p:spPr bwMode="auto">
          <a:xfrm>
            <a:off x="374083" y="1108400"/>
            <a:ext cx="497285" cy="385082"/>
          </a:xfrm>
          <a:prstGeom prst="rect">
            <a:avLst/>
          </a:prstGeom>
          <a:noFill/>
          <a:extLst>
            <a:ext uri="{909E8E84-426E-40DD-AFC4-6F175D3DCCD1}">
              <a14:hiddenFill xmlns:a14="http://schemas.microsoft.com/office/drawing/2010/main">
                <a:solidFill>
                  <a:srgbClr val="FFFFFF"/>
                </a:solidFill>
              </a14:hiddenFill>
            </a:ext>
          </a:extLst>
        </p:spPr>
      </p:pic>
      <p:sp>
        <p:nvSpPr>
          <p:cNvPr id="51" name="文本框 50">
            <a:extLst>
              <a:ext uri="{FF2B5EF4-FFF2-40B4-BE49-F238E27FC236}">
                <a16:creationId xmlns:a16="http://schemas.microsoft.com/office/drawing/2014/main" id="{B48F338E-E420-2A25-69C6-0E8F79DD6A84}"/>
              </a:ext>
            </a:extLst>
          </p:cNvPr>
          <p:cNvSpPr txBox="1"/>
          <p:nvPr/>
        </p:nvSpPr>
        <p:spPr>
          <a:xfrm>
            <a:off x="3054503" y="1183314"/>
            <a:ext cx="594066" cy="300082"/>
          </a:xfrm>
          <a:prstGeom prst="rect">
            <a:avLst/>
          </a:prstGeom>
          <a:noFill/>
        </p:spPr>
        <p:txBody>
          <a:bodyPr wrap="square" rtlCol="0">
            <a:spAutoFit/>
          </a:bodyPr>
          <a:lstStyle/>
          <a:p>
            <a:pPr algn="ctr"/>
            <a:r>
              <a:rPr lang="zh-CN" altLang="en-US" sz="1350" b="1" spc="75" dirty="0">
                <a:solidFill>
                  <a:schemeClr val="bg1"/>
                </a:solidFill>
                <a:latin typeface="微软雅黑" panose="020B0503020204020204" pitchFamily="34" charset="-122"/>
                <a:ea typeface="微软雅黑" panose="020B0503020204020204" pitchFamily="34" charset="-122"/>
              </a:rPr>
              <a:t>首页</a:t>
            </a:r>
          </a:p>
        </p:txBody>
      </p:sp>
      <p:sp>
        <p:nvSpPr>
          <p:cNvPr id="52" name="文本框 51">
            <a:extLst>
              <a:ext uri="{FF2B5EF4-FFF2-40B4-BE49-F238E27FC236}">
                <a16:creationId xmlns:a16="http://schemas.microsoft.com/office/drawing/2014/main" id="{63A6C8A9-3362-2B89-64FF-47BDB17D03A3}"/>
              </a:ext>
            </a:extLst>
          </p:cNvPr>
          <p:cNvSpPr txBox="1"/>
          <p:nvPr/>
        </p:nvSpPr>
        <p:spPr>
          <a:xfrm>
            <a:off x="4774140" y="1183314"/>
            <a:ext cx="1328430" cy="300082"/>
          </a:xfrm>
          <a:prstGeom prst="rect">
            <a:avLst/>
          </a:prstGeom>
          <a:noFill/>
        </p:spPr>
        <p:txBody>
          <a:bodyPr wrap="square" rtlCol="0">
            <a:spAutoFit/>
          </a:bodyPr>
          <a:lstStyle/>
          <a:p>
            <a:pPr algn="ctr"/>
            <a:r>
              <a:rPr lang="zh-CN" altLang="en-US" sz="1350" b="1" spc="75" dirty="0">
                <a:solidFill>
                  <a:schemeClr val="bg1"/>
                </a:solidFill>
                <a:latin typeface="微软雅黑" panose="020B0503020204020204" pitchFamily="34" charset="-122"/>
                <a:ea typeface="微软雅黑" panose="020B0503020204020204" pitchFamily="34" charset="-122"/>
              </a:rPr>
              <a:t>数据查询</a:t>
            </a:r>
          </a:p>
        </p:txBody>
      </p:sp>
      <p:sp>
        <p:nvSpPr>
          <p:cNvPr id="3" name="矩形: 圆角 2">
            <a:extLst>
              <a:ext uri="{FF2B5EF4-FFF2-40B4-BE49-F238E27FC236}">
                <a16:creationId xmlns:a16="http://schemas.microsoft.com/office/drawing/2014/main" id="{08619552-4371-0E06-1E98-898F4B3A02B0}"/>
              </a:ext>
            </a:extLst>
          </p:cNvPr>
          <p:cNvSpPr/>
          <p:nvPr/>
        </p:nvSpPr>
        <p:spPr>
          <a:xfrm>
            <a:off x="7319216" y="1052141"/>
            <a:ext cx="1138944" cy="497599"/>
          </a:xfrm>
          <a:prstGeom prst="roundRect">
            <a:avLst>
              <a:gd name="adj" fmla="val 12952"/>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文本框 79">
            <a:extLst>
              <a:ext uri="{FF2B5EF4-FFF2-40B4-BE49-F238E27FC236}">
                <a16:creationId xmlns:a16="http://schemas.microsoft.com/office/drawing/2014/main" id="{B0EFD659-D0A8-EC84-3303-988FCD6BE008}"/>
              </a:ext>
            </a:extLst>
          </p:cNvPr>
          <p:cNvSpPr txBox="1"/>
          <p:nvPr/>
        </p:nvSpPr>
        <p:spPr>
          <a:xfrm>
            <a:off x="3777390" y="1183314"/>
            <a:ext cx="962270" cy="300082"/>
          </a:xfrm>
          <a:prstGeom prst="rect">
            <a:avLst/>
          </a:prstGeom>
          <a:noFill/>
        </p:spPr>
        <p:txBody>
          <a:bodyPr wrap="square" rtlCol="0">
            <a:spAutoFit/>
          </a:bodyPr>
          <a:lstStyle/>
          <a:p>
            <a:pPr algn="ctr"/>
            <a:r>
              <a:rPr lang="zh-CN" altLang="en-US" sz="1350" b="1" spc="75" dirty="0">
                <a:solidFill>
                  <a:schemeClr val="bg1"/>
                </a:solidFill>
                <a:latin typeface="微软雅黑" panose="020B0503020204020204" pitchFamily="34" charset="-122"/>
                <a:ea typeface="微软雅黑" panose="020B0503020204020204" pitchFamily="34" charset="-122"/>
              </a:rPr>
              <a:t>数据资产</a:t>
            </a:r>
          </a:p>
        </p:txBody>
      </p:sp>
      <p:sp>
        <p:nvSpPr>
          <p:cNvPr id="53" name="文本框 52">
            <a:extLst>
              <a:ext uri="{FF2B5EF4-FFF2-40B4-BE49-F238E27FC236}">
                <a16:creationId xmlns:a16="http://schemas.microsoft.com/office/drawing/2014/main" id="{D1CFDCAD-4795-326C-8CB9-380DDF3B40BD}"/>
              </a:ext>
            </a:extLst>
          </p:cNvPr>
          <p:cNvSpPr txBox="1"/>
          <p:nvPr/>
        </p:nvSpPr>
        <p:spPr>
          <a:xfrm>
            <a:off x="6129793" y="1183314"/>
            <a:ext cx="1049327" cy="300082"/>
          </a:xfrm>
          <a:prstGeom prst="rect">
            <a:avLst/>
          </a:prstGeom>
          <a:noFill/>
        </p:spPr>
        <p:txBody>
          <a:bodyPr wrap="square" rtlCol="0">
            <a:spAutoFit/>
          </a:bodyPr>
          <a:lstStyle/>
          <a:p>
            <a:pPr algn="ctr"/>
            <a:r>
              <a:rPr lang="en-US" altLang="zh-CN" sz="1350" b="1" spc="75" dirty="0">
                <a:solidFill>
                  <a:schemeClr val="bg1"/>
                </a:solidFill>
                <a:latin typeface="微软雅黑" panose="020B0503020204020204" pitchFamily="34" charset="-122"/>
                <a:ea typeface="微软雅黑" panose="020B0503020204020204" pitchFamily="34" charset="-122"/>
              </a:rPr>
              <a:t>API</a:t>
            </a:r>
            <a:r>
              <a:rPr lang="zh-CN" altLang="en-US" sz="1350" b="1" spc="75" dirty="0">
                <a:solidFill>
                  <a:schemeClr val="bg1"/>
                </a:solidFill>
                <a:latin typeface="微软雅黑" panose="020B0503020204020204" pitchFamily="34" charset="-122"/>
                <a:ea typeface="微软雅黑" panose="020B0503020204020204" pitchFamily="34" charset="-122"/>
              </a:rPr>
              <a:t>申请</a:t>
            </a:r>
          </a:p>
        </p:txBody>
      </p:sp>
      <p:sp>
        <p:nvSpPr>
          <p:cNvPr id="54" name="文本框 53">
            <a:extLst>
              <a:ext uri="{FF2B5EF4-FFF2-40B4-BE49-F238E27FC236}">
                <a16:creationId xmlns:a16="http://schemas.microsoft.com/office/drawing/2014/main" id="{B1BB1098-DD03-D376-4042-2F3BB8413C0C}"/>
              </a:ext>
            </a:extLst>
          </p:cNvPr>
          <p:cNvSpPr txBox="1"/>
          <p:nvPr/>
        </p:nvSpPr>
        <p:spPr>
          <a:xfrm>
            <a:off x="7242629" y="1183314"/>
            <a:ext cx="1292119" cy="300082"/>
          </a:xfrm>
          <a:prstGeom prst="rect">
            <a:avLst/>
          </a:prstGeom>
          <a:noFill/>
        </p:spPr>
        <p:txBody>
          <a:bodyPr wrap="square" rtlCol="0">
            <a:spAutoFit/>
          </a:bodyPr>
          <a:lstStyle/>
          <a:p>
            <a:pPr algn="ctr"/>
            <a:r>
              <a:rPr lang="zh-CN" altLang="en-US" sz="1350" b="1" spc="75" dirty="0">
                <a:latin typeface="微软雅黑" panose="020B0503020204020204" pitchFamily="34" charset="-122"/>
                <a:ea typeface="微软雅黑" panose="020B0503020204020204" pitchFamily="34" charset="-122"/>
              </a:rPr>
              <a:t>数据实验室</a:t>
            </a:r>
          </a:p>
        </p:txBody>
      </p:sp>
      <p:sp>
        <p:nvSpPr>
          <p:cNvPr id="5" name="矩形 4">
            <a:extLst>
              <a:ext uri="{FF2B5EF4-FFF2-40B4-BE49-F238E27FC236}">
                <a16:creationId xmlns:a16="http://schemas.microsoft.com/office/drawing/2014/main" id="{2B8B05C1-ECFB-0823-A841-B99E25B3F326}"/>
              </a:ext>
            </a:extLst>
          </p:cNvPr>
          <p:cNvSpPr/>
          <p:nvPr/>
        </p:nvSpPr>
        <p:spPr>
          <a:xfrm>
            <a:off x="524169" y="1869878"/>
            <a:ext cx="1684492" cy="351107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latin typeface="微软雅黑" panose="020B0503020204020204" pitchFamily="34" charset="-122"/>
              <a:ea typeface="微软雅黑" panose="020B0503020204020204" pitchFamily="34" charset="-122"/>
            </a:endParaRPr>
          </a:p>
        </p:txBody>
      </p:sp>
      <p:sp>
        <p:nvSpPr>
          <p:cNvPr id="11" name="矩形 10">
            <a:extLst>
              <a:ext uri="{FF2B5EF4-FFF2-40B4-BE49-F238E27FC236}">
                <a16:creationId xmlns:a16="http://schemas.microsoft.com/office/drawing/2014/main" id="{B7A7B9F7-8152-5A67-86ED-E1D60A2B8300}"/>
              </a:ext>
            </a:extLst>
          </p:cNvPr>
          <p:cNvSpPr/>
          <p:nvPr/>
        </p:nvSpPr>
        <p:spPr>
          <a:xfrm>
            <a:off x="524169" y="1863083"/>
            <a:ext cx="1684492" cy="5564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chemeClr val="tx1"/>
                </a:solidFill>
                <a:latin typeface="微软雅黑" panose="020B0503020204020204" pitchFamily="34" charset="-122"/>
                <a:ea typeface="微软雅黑" panose="020B0503020204020204" pitchFamily="34" charset="-122"/>
              </a:rPr>
              <a:t>账号管理</a:t>
            </a:r>
          </a:p>
        </p:txBody>
      </p:sp>
      <p:sp>
        <p:nvSpPr>
          <p:cNvPr id="15" name="矩形 14">
            <a:extLst>
              <a:ext uri="{FF2B5EF4-FFF2-40B4-BE49-F238E27FC236}">
                <a16:creationId xmlns:a16="http://schemas.microsoft.com/office/drawing/2014/main" id="{305E00A3-E980-2C85-4A11-FF30680F1396}"/>
              </a:ext>
            </a:extLst>
          </p:cNvPr>
          <p:cNvSpPr/>
          <p:nvPr/>
        </p:nvSpPr>
        <p:spPr>
          <a:xfrm>
            <a:off x="524169" y="2427903"/>
            <a:ext cx="1684492" cy="5564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chemeClr val="tx1"/>
                </a:solidFill>
                <a:latin typeface="微软雅黑" panose="020B0503020204020204" pitchFamily="34" charset="-122"/>
                <a:ea typeface="微软雅黑" panose="020B0503020204020204" pitchFamily="34" charset="-122"/>
              </a:rPr>
              <a:t>使用引导</a:t>
            </a:r>
          </a:p>
        </p:txBody>
      </p:sp>
      <p:cxnSp>
        <p:nvCxnSpPr>
          <p:cNvPr id="16" name="直接连接符 15">
            <a:extLst>
              <a:ext uri="{FF2B5EF4-FFF2-40B4-BE49-F238E27FC236}">
                <a16:creationId xmlns:a16="http://schemas.microsoft.com/office/drawing/2014/main" id="{222AC706-044C-96D8-D4EB-110AD9E94AD2}"/>
              </a:ext>
            </a:extLst>
          </p:cNvPr>
          <p:cNvCxnSpPr/>
          <p:nvPr/>
        </p:nvCxnSpPr>
        <p:spPr>
          <a:xfrm>
            <a:off x="524169" y="3004218"/>
            <a:ext cx="168449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矩形 16">
            <a:extLst>
              <a:ext uri="{FF2B5EF4-FFF2-40B4-BE49-F238E27FC236}">
                <a16:creationId xmlns:a16="http://schemas.microsoft.com/office/drawing/2014/main" id="{293BB206-8825-8297-6A06-084C25789E9C}"/>
              </a:ext>
            </a:extLst>
          </p:cNvPr>
          <p:cNvSpPr/>
          <p:nvPr/>
        </p:nvSpPr>
        <p:spPr>
          <a:xfrm>
            <a:off x="522609" y="3018024"/>
            <a:ext cx="1684492" cy="5564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chemeClr val="tx1"/>
                </a:solidFill>
                <a:latin typeface="微软雅黑" panose="020B0503020204020204" pitchFamily="34" charset="-122"/>
                <a:ea typeface="微软雅黑" panose="020B0503020204020204" pitchFamily="34" charset="-122"/>
              </a:rPr>
              <a:t>权限申请</a:t>
            </a:r>
          </a:p>
        </p:txBody>
      </p:sp>
      <p:cxnSp>
        <p:nvCxnSpPr>
          <p:cNvPr id="18" name="直接连接符 17">
            <a:extLst>
              <a:ext uri="{FF2B5EF4-FFF2-40B4-BE49-F238E27FC236}">
                <a16:creationId xmlns:a16="http://schemas.microsoft.com/office/drawing/2014/main" id="{DB2AF9A0-FC45-AF68-B2D5-052CAF738CF9}"/>
              </a:ext>
            </a:extLst>
          </p:cNvPr>
          <p:cNvCxnSpPr/>
          <p:nvPr/>
        </p:nvCxnSpPr>
        <p:spPr>
          <a:xfrm>
            <a:off x="522609" y="3594339"/>
            <a:ext cx="168449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矩形 18">
            <a:extLst>
              <a:ext uri="{FF2B5EF4-FFF2-40B4-BE49-F238E27FC236}">
                <a16:creationId xmlns:a16="http://schemas.microsoft.com/office/drawing/2014/main" id="{22097C2B-C393-8E93-B7FD-944B569C76CF}"/>
              </a:ext>
            </a:extLst>
          </p:cNvPr>
          <p:cNvSpPr/>
          <p:nvPr/>
        </p:nvSpPr>
        <p:spPr>
          <a:xfrm>
            <a:off x="522609" y="3616526"/>
            <a:ext cx="1684492" cy="5564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chemeClr val="tx1"/>
                </a:solidFill>
                <a:latin typeface="微软雅黑" panose="020B0503020204020204" pitchFamily="34" charset="-122"/>
                <a:ea typeface="微软雅黑" panose="020B0503020204020204" pitchFamily="34" charset="-122"/>
              </a:rPr>
              <a:t>实验室</a:t>
            </a:r>
          </a:p>
        </p:txBody>
      </p:sp>
      <p:cxnSp>
        <p:nvCxnSpPr>
          <p:cNvPr id="20" name="直接连接符 19">
            <a:extLst>
              <a:ext uri="{FF2B5EF4-FFF2-40B4-BE49-F238E27FC236}">
                <a16:creationId xmlns:a16="http://schemas.microsoft.com/office/drawing/2014/main" id="{5FB25F54-B3CB-8EFE-9D37-5C8351715B03}"/>
              </a:ext>
            </a:extLst>
          </p:cNvPr>
          <p:cNvCxnSpPr/>
          <p:nvPr/>
        </p:nvCxnSpPr>
        <p:spPr>
          <a:xfrm>
            <a:off x="522609" y="4192841"/>
            <a:ext cx="168449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矩形 20">
            <a:extLst>
              <a:ext uri="{FF2B5EF4-FFF2-40B4-BE49-F238E27FC236}">
                <a16:creationId xmlns:a16="http://schemas.microsoft.com/office/drawing/2014/main" id="{8424ABC1-306F-0D2F-621C-7F9B64C5786D}"/>
              </a:ext>
            </a:extLst>
          </p:cNvPr>
          <p:cNvSpPr/>
          <p:nvPr/>
        </p:nvSpPr>
        <p:spPr>
          <a:xfrm>
            <a:off x="524169" y="4219722"/>
            <a:ext cx="1684492" cy="5564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chemeClr val="tx1"/>
                </a:solidFill>
                <a:latin typeface="微软雅黑" panose="020B0503020204020204" pitchFamily="34" charset="-122"/>
                <a:ea typeface="微软雅黑" panose="020B0503020204020204" pitchFamily="34" charset="-122"/>
              </a:rPr>
              <a:t>结果导出</a:t>
            </a:r>
          </a:p>
        </p:txBody>
      </p:sp>
      <p:cxnSp>
        <p:nvCxnSpPr>
          <p:cNvPr id="22" name="直接连接符 21">
            <a:extLst>
              <a:ext uri="{FF2B5EF4-FFF2-40B4-BE49-F238E27FC236}">
                <a16:creationId xmlns:a16="http://schemas.microsoft.com/office/drawing/2014/main" id="{53808B37-7476-F2B2-D01E-74C1321080EF}"/>
              </a:ext>
            </a:extLst>
          </p:cNvPr>
          <p:cNvCxnSpPr/>
          <p:nvPr/>
        </p:nvCxnSpPr>
        <p:spPr>
          <a:xfrm>
            <a:off x="524169" y="4796037"/>
            <a:ext cx="168449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直接连接符 22">
            <a:extLst>
              <a:ext uri="{FF2B5EF4-FFF2-40B4-BE49-F238E27FC236}">
                <a16:creationId xmlns:a16="http://schemas.microsoft.com/office/drawing/2014/main" id="{290F9EAC-414B-B4DB-092B-33EB12F54CCF}"/>
              </a:ext>
            </a:extLst>
          </p:cNvPr>
          <p:cNvCxnSpPr/>
          <p:nvPr/>
        </p:nvCxnSpPr>
        <p:spPr>
          <a:xfrm>
            <a:off x="522609" y="2449111"/>
            <a:ext cx="168449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矩形 23">
            <a:extLst>
              <a:ext uri="{FF2B5EF4-FFF2-40B4-BE49-F238E27FC236}">
                <a16:creationId xmlns:a16="http://schemas.microsoft.com/office/drawing/2014/main" id="{CADCD63F-9D21-DF88-AAEA-9B8DE7C81042}"/>
              </a:ext>
            </a:extLst>
          </p:cNvPr>
          <p:cNvSpPr/>
          <p:nvPr/>
        </p:nvSpPr>
        <p:spPr>
          <a:xfrm>
            <a:off x="2415151" y="1863083"/>
            <a:ext cx="6119597" cy="351107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aphicFrame>
        <p:nvGraphicFramePr>
          <p:cNvPr id="25" name="表格 53">
            <a:extLst>
              <a:ext uri="{FF2B5EF4-FFF2-40B4-BE49-F238E27FC236}">
                <a16:creationId xmlns:a16="http://schemas.microsoft.com/office/drawing/2014/main" id="{22A6FEFF-CD24-A147-0056-E69A74C15739}"/>
              </a:ext>
            </a:extLst>
          </p:cNvPr>
          <p:cNvGraphicFramePr>
            <a:graphicFrameLocks noGrp="1"/>
          </p:cNvGraphicFramePr>
          <p:nvPr/>
        </p:nvGraphicFramePr>
        <p:xfrm>
          <a:off x="2503640" y="2009475"/>
          <a:ext cx="5784016" cy="1112520"/>
        </p:xfrm>
        <a:graphic>
          <a:graphicData uri="http://schemas.openxmlformats.org/drawingml/2006/table">
            <a:tbl>
              <a:tblPr firstRow="1" bandRow="1">
                <a:tableStyleId>{616DA210-FB5B-4158-B5E0-FEB733F419BA}</a:tableStyleId>
              </a:tblPr>
              <a:tblGrid>
                <a:gridCol w="629050">
                  <a:extLst>
                    <a:ext uri="{9D8B030D-6E8A-4147-A177-3AD203B41FA5}">
                      <a16:colId xmlns:a16="http://schemas.microsoft.com/office/drawing/2014/main" val="4187994669"/>
                    </a:ext>
                  </a:extLst>
                </a:gridCol>
                <a:gridCol w="922357">
                  <a:extLst>
                    <a:ext uri="{9D8B030D-6E8A-4147-A177-3AD203B41FA5}">
                      <a16:colId xmlns:a16="http://schemas.microsoft.com/office/drawing/2014/main" val="500894158"/>
                    </a:ext>
                  </a:extLst>
                </a:gridCol>
                <a:gridCol w="1199124">
                  <a:extLst>
                    <a:ext uri="{9D8B030D-6E8A-4147-A177-3AD203B41FA5}">
                      <a16:colId xmlns:a16="http://schemas.microsoft.com/office/drawing/2014/main" val="3906706663"/>
                    </a:ext>
                  </a:extLst>
                </a:gridCol>
                <a:gridCol w="1175658">
                  <a:extLst>
                    <a:ext uri="{9D8B030D-6E8A-4147-A177-3AD203B41FA5}">
                      <a16:colId xmlns:a16="http://schemas.microsoft.com/office/drawing/2014/main" val="1149026006"/>
                    </a:ext>
                  </a:extLst>
                </a:gridCol>
                <a:gridCol w="546014">
                  <a:extLst>
                    <a:ext uri="{9D8B030D-6E8A-4147-A177-3AD203B41FA5}">
                      <a16:colId xmlns:a16="http://schemas.microsoft.com/office/drawing/2014/main" val="3881819208"/>
                    </a:ext>
                  </a:extLst>
                </a:gridCol>
                <a:gridCol w="1311813">
                  <a:extLst>
                    <a:ext uri="{9D8B030D-6E8A-4147-A177-3AD203B41FA5}">
                      <a16:colId xmlns:a16="http://schemas.microsoft.com/office/drawing/2014/main" val="1218397457"/>
                    </a:ext>
                  </a:extLst>
                </a:gridCol>
              </a:tblGrid>
              <a:tr h="370840">
                <a:tc>
                  <a:txBody>
                    <a:bodyPr/>
                    <a:lstStyle/>
                    <a:p>
                      <a:pPr algn="ctr"/>
                      <a:r>
                        <a:rPr lang="zh-CN" altLang="en-US" sz="1400" dirty="0"/>
                        <a:t>序号</a:t>
                      </a:r>
                      <a:endParaRPr lang="zh-CN" altLang="en-US" sz="1400" dirty="0">
                        <a:latin typeface="微软雅黑" panose="020B0503020204020204" pitchFamily="34" charset="-122"/>
                        <a:ea typeface="微软雅黑" panose="020B0503020204020204" pitchFamily="34" charset="-122"/>
                      </a:endParaRPr>
                    </a:p>
                  </a:txBody>
                  <a:tcPr/>
                </a:tc>
                <a:tc>
                  <a:txBody>
                    <a:bodyPr/>
                    <a:lstStyle/>
                    <a:p>
                      <a:pPr algn="ctr"/>
                      <a:r>
                        <a:rPr lang="zh-CN" altLang="en-US" sz="1400" dirty="0"/>
                        <a:t>申请时间</a:t>
                      </a:r>
                      <a:endParaRPr lang="zh-CN" altLang="en-US" sz="1400" dirty="0">
                        <a:latin typeface="微软雅黑" panose="020B0503020204020204" pitchFamily="34" charset="-122"/>
                        <a:ea typeface="微软雅黑" panose="020B0503020204020204" pitchFamily="34" charset="-122"/>
                      </a:endParaRPr>
                    </a:p>
                  </a:txBody>
                  <a:tcPr/>
                </a:tc>
                <a:tc>
                  <a:txBody>
                    <a:bodyPr/>
                    <a:lstStyle/>
                    <a:p>
                      <a:pPr algn="ctr"/>
                      <a:r>
                        <a:rPr lang="zh-CN" altLang="en-US" sz="1400" dirty="0"/>
                        <a:t>有效期</a:t>
                      </a:r>
                      <a:r>
                        <a:rPr lang="en-US" altLang="zh-CN" sz="1400" dirty="0"/>
                        <a:t>-</a:t>
                      </a:r>
                      <a:r>
                        <a:rPr lang="zh-CN" altLang="en-US" sz="1400" dirty="0"/>
                        <a:t>起始</a:t>
                      </a:r>
                      <a:endParaRPr lang="zh-CN" altLang="en-US" sz="1400" dirty="0">
                        <a:latin typeface="微软雅黑" panose="020B0503020204020204" pitchFamily="34" charset="-122"/>
                        <a:ea typeface="微软雅黑" panose="020B0503020204020204" pitchFamily="34" charset="-122"/>
                      </a:endParaRPr>
                    </a:p>
                  </a:txBody>
                  <a:tcPr/>
                </a:tc>
                <a:tc>
                  <a:txBody>
                    <a:bodyPr/>
                    <a:lstStyle/>
                    <a:p>
                      <a:pPr algn="ctr"/>
                      <a:r>
                        <a:rPr lang="zh-CN" altLang="en-US" sz="1400" dirty="0"/>
                        <a:t>有效期</a:t>
                      </a:r>
                      <a:r>
                        <a:rPr lang="en-US" altLang="zh-CN" sz="1400" dirty="0"/>
                        <a:t>-</a:t>
                      </a:r>
                      <a:r>
                        <a:rPr lang="zh-CN" altLang="en-US" sz="1400" dirty="0"/>
                        <a:t>截止</a:t>
                      </a:r>
                      <a:endParaRPr lang="zh-CN" altLang="en-US" sz="1400" dirty="0">
                        <a:latin typeface="微软雅黑" panose="020B0503020204020204" pitchFamily="34" charset="-122"/>
                        <a:ea typeface="微软雅黑" panose="020B0503020204020204" pitchFamily="34" charset="-122"/>
                      </a:endParaRPr>
                    </a:p>
                  </a:txBody>
                  <a:tcPr/>
                </a:tc>
                <a:tc>
                  <a:txBody>
                    <a:bodyPr/>
                    <a:lstStyle/>
                    <a:p>
                      <a:pPr algn="ctr"/>
                      <a:r>
                        <a:rPr lang="zh-CN" altLang="en-US" sz="1400" dirty="0"/>
                        <a:t>状态</a:t>
                      </a:r>
                      <a:endParaRPr lang="zh-CN" altLang="en-US" sz="1400" dirty="0">
                        <a:latin typeface="微软雅黑" panose="020B0503020204020204" pitchFamily="34" charset="-122"/>
                        <a:ea typeface="微软雅黑" panose="020B0503020204020204" pitchFamily="34" charset="-122"/>
                      </a:endParaRPr>
                    </a:p>
                  </a:txBody>
                  <a:tcPr/>
                </a:tc>
                <a:tc>
                  <a:txBody>
                    <a:bodyPr/>
                    <a:lstStyle/>
                    <a:p>
                      <a:pPr algn="ctr"/>
                      <a:r>
                        <a:rPr lang="zh-CN" altLang="en-US" sz="1400" dirty="0"/>
                        <a:t>操作</a:t>
                      </a:r>
                      <a:endParaRPr lang="zh-CN" altLang="en-US" sz="1400" dirty="0">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1689041311"/>
                  </a:ext>
                </a:extLst>
              </a:tr>
              <a:tr h="370840">
                <a:tc>
                  <a:txBody>
                    <a:bodyPr/>
                    <a:lstStyle/>
                    <a:p>
                      <a:pPr algn="ctr"/>
                      <a:r>
                        <a:rPr lang="en-US" altLang="zh-CN" sz="1400" dirty="0"/>
                        <a:t>1</a:t>
                      </a:r>
                      <a:endParaRPr lang="zh-CN" altLang="en-US" sz="1400" dirty="0">
                        <a:latin typeface="微软雅黑" panose="020B0503020204020204" pitchFamily="34" charset="-122"/>
                        <a:ea typeface="微软雅黑" panose="020B0503020204020204" pitchFamily="34" charset="-122"/>
                      </a:endParaRPr>
                    </a:p>
                  </a:txBody>
                  <a:tcPr/>
                </a:tc>
                <a:tc>
                  <a:txBody>
                    <a:bodyPr/>
                    <a:lstStyle/>
                    <a:p>
                      <a:pPr algn="ctr"/>
                      <a:endParaRPr lang="zh-CN" altLang="en-US" sz="1400" dirty="0">
                        <a:latin typeface="微软雅黑" panose="020B0503020204020204" pitchFamily="34" charset="-122"/>
                        <a:ea typeface="微软雅黑" panose="020B0503020204020204" pitchFamily="34" charset="-122"/>
                      </a:endParaRPr>
                    </a:p>
                  </a:txBody>
                  <a:tcPr/>
                </a:tc>
                <a:tc>
                  <a:txBody>
                    <a:bodyPr/>
                    <a:lstStyle/>
                    <a:p>
                      <a:pPr algn="ctr"/>
                      <a:endParaRPr lang="zh-CN" altLang="en-US" sz="1400" dirty="0">
                        <a:latin typeface="微软雅黑" panose="020B0503020204020204" pitchFamily="34" charset="-122"/>
                        <a:ea typeface="微软雅黑" panose="020B0503020204020204" pitchFamily="34" charset="-122"/>
                      </a:endParaRPr>
                    </a:p>
                  </a:txBody>
                  <a:tcPr/>
                </a:tc>
                <a:tc>
                  <a:txBody>
                    <a:bodyPr/>
                    <a:lstStyle/>
                    <a:p>
                      <a:pPr algn="ctr"/>
                      <a:endParaRPr lang="zh-CN" altLang="en-US" sz="1400" dirty="0">
                        <a:latin typeface="微软雅黑" panose="020B0503020204020204" pitchFamily="34" charset="-122"/>
                        <a:ea typeface="微软雅黑" panose="020B0503020204020204" pitchFamily="34" charset="-122"/>
                      </a:endParaRPr>
                    </a:p>
                  </a:txBody>
                  <a:tcPr/>
                </a:tc>
                <a:tc>
                  <a:txBody>
                    <a:bodyPr/>
                    <a:lstStyle/>
                    <a:p>
                      <a:pPr algn="ctr"/>
                      <a:endParaRPr lang="zh-CN" altLang="en-US" sz="1400" dirty="0">
                        <a:latin typeface="微软雅黑" panose="020B0503020204020204" pitchFamily="34" charset="-122"/>
                        <a:ea typeface="微软雅黑" panose="020B0503020204020204" pitchFamily="34" charset="-122"/>
                      </a:endParaRPr>
                    </a:p>
                  </a:txBody>
                  <a:tcPr/>
                </a:tc>
                <a:tc>
                  <a:txBody>
                    <a:bodyPr/>
                    <a:lstStyle/>
                    <a:p>
                      <a:pPr algn="ctr"/>
                      <a:r>
                        <a:rPr lang="zh-CN" altLang="en-US" sz="1400" u="sng" dirty="0">
                          <a:solidFill>
                            <a:schemeClr val="accent1">
                              <a:lumMod val="50000"/>
                            </a:schemeClr>
                          </a:solidFill>
                        </a:rPr>
                        <a:t>进入</a:t>
                      </a:r>
                      <a:r>
                        <a:rPr lang="zh-CN" altLang="en-US" sz="1400" u="none" dirty="0">
                          <a:solidFill>
                            <a:schemeClr val="accent1">
                              <a:lumMod val="50000"/>
                            </a:schemeClr>
                          </a:solidFill>
                        </a:rPr>
                        <a:t>  </a:t>
                      </a:r>
                      <a:r>
                        <a:rPr lang="zh-CN" altLang="en-US" sz="1400" u="sng" dirty="0">
                          <a:solidFill>
                            <a:schemeClr val="accent1">
                              <a:lumMod val="50000"/>
                            </a:schemeClr>
                          </a:solidFill>
                        </a:rPr>
                        <a:t>销毁</a:t>
                      </a:r>
                      <a:endParaRPr lang="zh-CN" altLang="en-US" sz="1400" u="sng" dirty="0">
                        <a:solidFill>
                          <a:schemeClr val="accent1">
                            <a:lumMod val="50000"/>
                          </a:schemeClr>
                        </a:solidFill>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2835866715"/>
                  </a:ext>
                </a:extLst>
              </a:tr>
              <a:tr h="370840">
                <a:tc>
                  <a:txBody>
                    <a:bodyPr/>
                    <a:lstStyle/>
                    <a:p>
                      <a:pPr algn="ctr"/>
                      <a:endParaRPr lang="zh-CN" altLang="en-US" sz="1400">
                        <a:latin typeface="微软雅黑" panose="020B0503020204020204" pitchFamily="34" charset="-122"/>
                        <a:ea typeface="微软雅黑" panose="020B0503020204020204" pitchFamily="34" charset="-122"/>
                      </a:endParaRPr>
                    </a:p>
                  </a:txBody>
                  <a:tcPr/>
                </a:tc>
                <a:tc>
                  <a:txBody>
                    <a:bodyPr/>
                    <a:lstStyle/>
                    <a:p>
                      <a:pPr algn="ctr"/>
                      <a:endParaRPr lang="zh-CN" altLang="en-US" sz="1400">
                        <a:latin typeface="微软雅黑" panose="020B0503020204020204" pitchFamily="34" charset="-122"/>
                        <a:ea typeface="微软雅黑" panose="020B0503020204020204" pitchFamily="34" charset="-122"/>
                      </a:endParaRPr>
                    </a:p>
                  </a:txBody>
                  <a:tcPr/>
                </a:tc>
                <a:tc>
                  <a:txBody>
                    <a:bodyPr/>
                    <a:lstStyle/>
                    <a:p>
                      <a:pPr algn="ctr"/>
                      <a:endParaRPr lang="zh-CN" altLang="en-US" sz="1400">
                        <a:latin typeface="微软雅黑" panose="020B0503020204020204" pitchFamily="34" charset="-122"/>
                        <a:ea typeface="微软雅黑" panose="020B0503020204020204" pitchFamily="34" charset="-122"/>
                      </a:endParaRPr>
                    </a:p>
                  </a:txBody>
                  <a:tcPr/>
                </a:tc>
                <a:tc>
                  <a:txBody>
                    <a:bodyPr/>
                    <a:lstStyle/>
                    <a:p>
                      <a:pPr algn="ctr"/>
                      <a:endParaRPr lang="zh-CN" altLang="en-US" sz="1400">
                        <a:latin typeface="微软雅黑" panose="020B0503020204020204" pitchFamily="34" charset="-122"/>
                        <a:ea typeface="微软雅黑" panose="020B0503020204020204" pitchFamily="34" charset="-122"/>
                      </a:endParaRPr>
                    </a:p>
                  </a:txBody>
                  <a:tcPr/>
                </a:tc>
                <a:tc>
                  <a:txBody>
                    <a:bodyPr/>
                    <a:lstStyle/>
                    <a:p>
                      <a:pPr algn="ctr"/>
                      <a:endParaRPr lang="zh-CN" altLang="en-US" sz="1400" dirty="0">
                        <a:latin typeface="微软雅黑" panose="020B0503020204020204" pitchFamily="34" charset="-122"/>
                        <a:ea typeface="微软雅黑" panose="020B0503020204020204" pitchFamily="34" charset="-122"/>
                      </a:endParaRPr>
                    </a:p>
                  </a:txBody>
                  <a:tcPr/>
                </a:tc>
                <a:tc>
                  <a:txBody>
                    <a:bodyPr/>
                    <a:lstStyle/>
                    <a:p>
                      <a:pPr algn="ctr"/>
                      <a:endParaRPr lang="zh-CN" altLang="en-US" sz="1400" dirty="0">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2119536487"/>
                  </a:ext>
                </a:extLst>
              </a:tr>
            </a:tbl>
          </a:graphicData>
        </a:graphic>
      </p:graphicFrame>
    </p:spTree>
    <p:extLst>
      <p:ext uri="{BB962C8B-B14F-4D97-AF65-F5344CB8AC3E}">
        <p14:creationId xmlns:p14="http://schemas.microsoft.com/office/powerpoint/2010/main" val="14231674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BC6EFF59-D784-4A44-8957-14AB70E62E96}"/>
              </a:ext>
            </a:extLst>
          </p:cNvPr>
          <p:cNvSpPr/>
          <p:nvPr/>
        </p:nvSpPr>
        <p:spPr>
          <a:xfrm>
            <a:off x="314559" y="982372"/>
            <a:ext cx="8424936" cy="4475449"/>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a:t>已创建</a:t>
            </a:r>
            <a:r>
              <a:rPr lang="en-US" altLang="zh-CN"/>
              <a:t>Key</a:t>
            </a:r>
            <a:r>
              <a:rPr lang="zh-CN" altLang="en-US"/>
              <a:t>数量</a:t>
            </a:r>
            <a:endParaRPr lang="zh-CN" altLang="en-US" dirty="0"/>
          </a:p>
        </p:txBody>
      </p:sp>
      <p:sp>
        <p:nvSpPr>
          <p:cNvPr id="41" name="矩形 40">
            <a:extLst>
              <a:ext uri="{FF2B5EF4-FFF2-40B4-BE49-F238E27FC236}">
                <a16:creationId xmlns:a16="http://schemas.microsoft.com/office/drawing/2014/main" id="{8E66FB30-1F2A-408B-8C9D-8686D5E120C3}"/>
              </a:ext>
            </a:extLst>
          </p:cNvPr>
          <p:cNvSpPr/>
          <p:nvPr/>
        </p:nvSpPr>
        <p:spPr>
          <a:xfrm>
            <a:off x="3053716" y="1956982"/>
            <a:ext cx="5516684" cy="33913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t>已创建</a:t>
            </a:r>
            <a:r>
              <a:rPr lang="en-US" altLang="zh-CN"/>
              <a:t>Key</a:t>
            </a:r>
            <a:r>
              <a:rPr lang="zh-CN" altLang="en-US"/>
              <a:t>数量</a:t>
            </a:r>
            <a:endParaRPr lang="zh-CN" altLang="en-US" sz="1600" dirty="0">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89797EAD-7225-4445-B6E8-57A4E1004933}"/>
              </a:ext>
            </a:extLst>
          </p:cNvPr>
          <p:cNvSpPr txBox="1"/>
          <p:nvPr/>
        </p:nvSpPr>
        <p:spPr>
          <a:xfrm>
            <a:off x="314559" y="982373"/>
            <a:ext cx="8424936" cy="300082"/>
          </a:xfrm>
          <a:prstGeom prst="rect">
            <a:avLst/>
          </a:prstGeom>
          <a:noFill/>
          <a:ln>
            <a:solidFill>
              <a:schemeClr val="bg2">
                <a:lumMod val="50000"/>
              </a:schemeClr>
            </a:solidFill>
          </a:ln>
        </p:spPr>
        <p:txBody>
          <a:bodyPr wrap="square" rtlCol="0">
            <a:spAutoFit/>
          </a:bodyPr>
          <a:lstStyle/>
          <a:p>
            <a:endParaRPr lang="zh-CN" altLang="en-US" sz="1350" dirty="0"/>
          </a:p>
        </p:txBody>
      </p:sp>
      <p:sp>
        <p:nvSpPr>
          <p:cNvPr id="9" name="矩形 8">
            <a:extLst>
              <a:ext uri="{FF2B5EF4-FFF2-40B4-BE49-F238E27FC236}">
                <a16:creationId xmlns:a16="http://schemas.microsoft.com/office/drawing/2014/main" id="{69DC6C17-A45A-4080-9A82-968DE8F1CFBB}"/>
              </a:ext>
            </a:extLst>
          </p:cNvPr>
          <p:cNvSpPr/>
          <p:nvPr/>
        </p:nvSpPr>
        <p:spPr>
          <a:xfrm>
            <a:off x="314559" y="982373"/>
            <a:ext cx="8424936" cy="70207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621000"/>
            <a:r>
              <a:rPr lang="zh-CN" altLang="en-US" sz="1350" b="1" spc="75" dirty="0">
                <a:latin typeface="微软雅黑" panose="020B0503020204020204" pitchFamily="34" charset="-122"/>
                <a:ea typeface="微软雅黑" panose="020B0503020204020204" pitchFamily="34" charset="-122"/>
              </a:rPr>
              <a:t>久事数据服务平台</a:t>
            </a:r>
          </a:p>
        </p:txBody>
      </p:sp>
      <p:pic>
        <p:nvPicPr>
          <p:cNvPr id="10" name="Picture 4">
            <a:extLst>
              <a:ext uri="{FF2B5EF4-FFF2-40B4-BE49-F238E27FC236}">
                <a16:creationId xmlns:a16="http://schemas.microsoft.com/office/drawing/2014/main" id="{03239416-01CF-4D39-BB7D-8EB3ADDBA6B0}"/>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10000" b="92813" l="10000" r="90000">
                        <a14:foregroundMark x1="42933" y1="41563" x2="42933" y2="41563"/>
                        <a14:foregroundMark x1="64800" y1="80313" x2="64800" y2="80313"/>
                        <a14:foregroundMark x1="42000" y1="92813" x2="42000" y2="92813"/>
                      </a14:backgroundRemoval>
                    </a14:imgEffect>
                  </a14:imgLayer>
                </a14:imgProps>
              </a:ext>
              <a:ext uri="{28A0092B-C50C-407E-A947-70E740481C1C}">
                <a14:useLocalDpi xmlns:a14="http://schemas.microsoft.com/office/drawing/2010/main" val="0"/>
              </a:ext>
            </a:extLst>
          </a:blip>
          <a:srcRect l="22788" r="22114"/>
          <a:stretch/>
        </p:blipFill>
        <p:spPr bwMode="auto">
          <a:xfrm>
            <a:off x="374083" y="1108400"/>
            <a:ext cx="497285" cy="385082"/>
          </a:xfrm>
          <a:prstGeom prst="rect">
            <a:avLst/>
          </a:prstGeom>
          <a:noFill/>
          <a:extLst>
            <a:ext uri="{909E8E84-426E-40DD-AFC4-6F175D3DCCD1}">
              <a14:hiddenFill xmlns:a14="http://schemas.microsoft.com/office/drawing/2010/main">
                <a:solidFill>
                  <a:srgbClr val="FFFFFF"/>
                </a:solidFill>
              </a14:hiddenFill>
            </a:ext>
          </a:extLst>
        </p:spPr>
      </p:pic>
      <p:sp>
        <p:nvSpPr>
          <p:cNvPr id="11" name="文本框 10">
            <a:extLst>
              <a:ext uri="{FF2B5EF4-FFF2-40B4-BE49-F238E27FC236}">
                <a16:creationId xmlns:a16="http://schemas.microsoft.com/office/drawing/2014/main" id="{1CF7EE00-1EE7-41CD-A5D7-B7283A2A32E3}"/>
              </a:ext>
            </a:extLst>
          </p:cNvPr>
          <p:cNvSpPr txBox="1"/>
          <p:nvPr/>
        </p:nvSpPr>
        <p:spPr>
          <a:xfrm>
            <a:off x="3054503" y="1183314"/>
            <a:ext cx="594066" cy="300082"/>
          </a:xfrm>
          <a:prstGeom prst="rect">
            <a:avLst/>
          </a:prstGeom>
          <a:noFill/>
        </p:spPr>
        <p:txBody>
          <a:bodyPr wrap="square" rtlCol="0">
            <a:spAutoFit/>
          </a:bodyPr>
          <a:lstStyle/>
          <a:p>
            <a:pPr algn="ctr"/>
            <a:r>
              <a:rPr lang="zh-CN" altLang="en-US" sz="1350" b="1" spc="75" dirty="0">
                <a:solidFill>
                  <a:schemeClr val="bg1"/>
                </a:solidFill>
                <a:latin typeface="微软雅黑" panose="020B0503020204020204" pitchFamily="34" charset="-122"/>
                <a:ea typeface="微软雅黑" panose="020B0503020204020204" pitchFamily="34" charset="-122"/>
              </a:rPr>
              <a:t>首页</a:t>
            </a:r>
          </a:p>
        </p:txBody>
      </p:sp>
      <p:sp>
        <p:nvSpPr>
          <p:cNvPr id="12" name="文本框 11">
            <a:extLst>
              <a:ext uri="{FF2B5EF4-FFF2-40B4-BE49-F238E27FC236}">
                <a16:creationId xmlns:a16="http://schemas.microsoft.com/office/drawing/2014/main" id="{24B04FFC-5C25-4F72-8A7A-22E41DA96F76}"/>
              </a:ext>
            </a:extLst>
          </p:cNvPr>
          <p:cNvSpPr txBox="1"/>
          <p:nvPr/>
        </p:nvSpPr>
        <p:spPr>
          <a:xfrm>
            <a:off x="4774140" y="1183314"/>
            <a:ext cx="1328430" cy="300082"/>
          </a:xfrm>
          <a:prstGeom prst="rect">
            <a:avLst/>
          </a:prstGeom>
          <a:noFill/>
        </p:spPr>
        <p:txBody>
          <a:bodyPr wrap="square" rtlCol="0">
            <a:spAutoFit/>
          </a:bodyPr>
          <a:lstStyle/>
          <a:p>
            <a:pPr algn="ctr"/>
            <a:r>
              <a:rPr lang="zh-CN" altLang="en-US" sz="1350" b="1" spc="75" dirty="0">
                <a:solidFill>
                  <a:schemeClr val="bg1"/>
                </a:solidFill>
                <a:latin typeface="微软雅黑" panose="020B0503020204020204" pitchFamily="34" charset="-122"/>
                <a:ea typeface="微软雅黑" panose="020B0503020204020204" pitchFamily="34" charset="-122"/>
              </a:rPr>
              <a:t>数据查询</a:t>
            </a:r>
          </a:p>
        </p:txBody>
      </p:sp>
      <p:sp>
        <p:nvSpPr>
          <p:cNvPr id="13" name="文本框 12">
            <a:extLst>
              <a:ext uri="{FF2B5EF4-FFF2-40B4-BE49-F238E27FC236}">
                <a16:creationId xmlns:a16="http://schemas.microsoft.com/office/drawing/2014/main" id="{AFC56E58-5C22-4E53-9DCD-36CC5F63828B}"/>
              </a:ext>
            </a:extLst>
          </p:cNvPr>
          <p:cNvSpPr txBox="1"/>
          <p:nvPr/>
        </p:nvSpPr>
        <p:spPr>
          <a:xfrm>
            <a:off x="7242629" y="1183314"/>
            <a:ext cx="1292119" cy="300082"/>
          </a:xfrm>
          <a:prstGeom prst="rect">
            <a:avLst/>
          </a:prstGeom>
          <a:noFill/>
        </p:spPr>
        <p:txBody>
          <a:bodyPr wrap="square" rtlCol="0">
            <a:spAutoFit/>
          </a:bodyPr>
          <a:lstStyle/>
          <a:p>
            <a:pPr algn="ctr"/>
            <a:r>
              <a:rPr lang="zh-CN" altLang="en-US" sz="1350" b="1" spc="75" dirty="0">
                <a:solidFill>
                  <a:schemeClr val="bg1"/>
                </a:solidFill>
                <a:latin typeface="微软雅黑" panose="020B0503020204020204" pitchFamily="34" charset="-122"/>
                <a:ea typeface="微软雅黑" panose="020B0503020204020204" pitchFamily="34" charset="-122"/>
              </a:rPr>
              <a:t>数据实验室</a:t>
            </a:r>
          </a:p>
        </p:txBody>
      </p:sp>
      <p:sp>
        <p:nvSpPr>
          <p:cNvPr id="15" name="文本框 14">
            <a:extLst>
              <a:ext uri="{FF2B5EF4-FFF2-40B4-BE49-F238E27FC236}">
                <a16:creationId xmlns:a16="http://schemas.microsoft.com/office/drawing/2014/main" id="{4094D2F9-ED6A-44A4-98C6-2847AA665EEE}"/>
              </a:ext>
            </a:extLst>
          </p:cNvPr>
          <p:cNvSpPr txBox="1"/>
          <p:nvPr/>
        </p:nvSpPr>
        <p:spPr>
          <a:xfrm>
            <a:off x="3777390" y="1183314"/>
            <a:ext cx="962270" cy="300082"/>
          </a:xfrm>
          <a:prstGeom prst="rect">
            <a:avLst/>
          </a:prstGeom>
          <a:noFill/>
        </p:spPr>
        <p:txBody>
          <a:bodyPr wrap="square" rtlCol="0">
            <a:spAutoFit/>
          </a:bodyPr>
          <a:lstStyle/>
          <a:p>
            <a:pPr algn="ctr"/>
            <a:r>
              <a:rPr lang="zh-CN" altLang="en-US" sz="1350" b="1" spc="75" dirty="0">
                <a:solidFill>
                  <a:schemeClr val="bg1"/>
                </a:solidFill>
                <a:latin typeface="微软雅黑" panose="020B0503020204020204" pitchFamily="34" charset="-122"/>
                <a:ea typeface="微软雅黑" panose="020B0503020204020204" pitchFamily="34" charset="-122"/>
              </a:rPr>
              <a:t>数据资产</a:t>
            </a:r>
          </a:p>
        </p:txBody>
      </p:sp>
      <p:sp>
        <p:nvSpPr>
          <p:cNvPr id="16" name="矩形 15">
            <a:extLst>
              <a:ext uri="{FF2B5EF4-FFF2-40B4-BE49-F238E27FC236}">
                <a16:creationId xmlns:a16="http://schemas.microsoft.com/office/drawing/2014/main" id="{32B208BA-4045-49C4-80B0-B46D98B7CC33}"/>
              </a:ext>
            </a:extLst>
          </p:cNvPr>
          <p:cNvSpPr/>
          <p:nvPr/>
        </p:nvSpPr>
        <p:spPr>
          <a:xfrm>
            <a:off x="404505" y="1926066"/>
            <a:ext cx="1919304" cy="34239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7FD4C736-F989-4ED2-B431-D1FA71D73E40}"/>
              </a:ext>
            </a:extLst>
          </p:cNvPr>
          <p:cNvSpPr/>
          <p:nvPr/>
        </p:nvSpPr>
        <p:spPr>
          <a:xfrm>
            <a:off x="404505" y="1926067"/>
            <a:ext cx="1919304" cy="464153"/>
          </a:xfrm>
          <a:prstGeom prst="rect">
            <a:avLst/>
          </a:prstGeom>
          <a:solidFill>
            <a:srgbClr val="86AD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latin typeface="微软雅黑" panose="020B0503020204020204" pitchFamily="34" charset="-122"/>
                <a:ea typeface="微软雅黑" panose="020B0503020204020204" pitchFamily="34" charset="-122"/>
              </a:rPr>
              <a:t>接口服务</a:t>
            </a:r>
          </a:p>
        </p:txBody>
      </p:sp>
      <p:sp>
        <p:nvSpPr>
          <p:cNvPr id="18" name="矩形 17">
            <a:extLst>
              <a:ext uri="{FF2B5EF4-FFF2-40B4-BE49-F238E27FC236}">
                <a16:creationId xmlns:a16="http://schemas.microsoft.com/office/drawing/2014/main" id="{9BA7293F-60DC-4EFF-8096-7626912D44E6}"/>
              </a:ext>
            </a:extLst>
          </p:cNvPr>
          <p:cNvSpPr/>
          <p:nvPr/>
        </p:nvSpPr>
        <p:spPr>
          <a:xfrm>
            <a:off x="559224" y="2481981"/>
            <a:ext cx="1651494" cy="2720285"/>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19" name="文本框 18">
            <a:extLst>
              <a:ext uri="{FF2B5EF4-FFF2-40B4-BE49-F238E27FC236}">
                <a16:creationId xmlns:a16="http://schemas.microsoft.com/office/drawing/2014/main" id="{75058916-6907-4D88-87DD-5E03CEAA2573}"/>
              </a:ext>
            </a:extLst>
          </p:cNvPr>
          <p:cNvSpPr txBox="1"/>
          <p:nvPr/>
        </p:nvSpPr>
        <p:spPr>
          <a:xfrm>
            <a:off x="719347" y="2531043"/>
            <a:ext cx="1327154" cy="2639569"/>
          </a:xfrm>
          <a:prstGeom prst="rect">
            <a:avLst/>
          </a:prstGeom>
          <a:noFill/>
        </p:spPr>
        <p:txBody>
          <a:bodyPr wrap="square" rtlCol="0">
            <a:spAutoFit/>
          </a:bodyPr>
          <a:lstStyle/>
          <a:p>
            <a:pPr>
              <a:lnSpc>
                <a:spcPct val="150000"/>
              </a:lnSpc>
            </a:pPr>
            <a:r>
              <a:rPr lang="zh-CN" altLang="en-US" sz="1400" dirty="0">
                <a:solidFill>
                  <a:schemeClr val="tx2">
                    <a:lumMod val="60000"/>
                    <a:lumOff val="40000"/>
                  </a:schemeClr>
                </a:solidFill>
                <a:latin typeface="微软雅黑" panose="020B0503020204020204" pitchFamily="34" charset="-122"/>
                <a:ea typeface="微软雅黑" panose="020B0503020204020204" pitchFamily="34" charset="-122"/>
              </a:rPr>
              <a:t>首页</a:t>
            </a:r>
            <a:endParaRPr lang="en-US" altLang="zh-CN" sz="1400" dirty="0">
              <a:solidFill>
                <a:schemeClr val="tx2">
                  <a:lumMod val="60000"/>
                  <a:lumOff val="40000"/>
                </a:schemeClr>
              </a:solidFill>
              <a:latin typeface="微软雅黑" panose="020B0503020204020204" pitchFamily="34" charset="-122"/>
              <a:ea typeface="微软雅黑" panose="020B0503020204020204" pitchFamily="34" charset="-122"/>
            </a:endParaRPr>
          </a:p>
          <a:p>
            <a:pPr>
              <a:lnSpc>
                <a:spcPct val="150000"/>
              </a:lnSpc>
            </a:pPr>
            <a:r>
              <a:rPr lang="zh-CN" altLang="en-US" sz="1400" dirty="0">
                <a:solidFill>
                  <a:schemeClr val="bg1">
                    <a:lumMod val="65000"/>
                  </a:schemeClr>
                </a:solidFill>
                <a:latin typeface="微软雅黑" panose="020B0503020204020204" pitchFamily="34" charset="-122"/>
                <a:ea typeface="微软雅黑" panose="020B0503020204020204" pitchFamily="34" charset="-122"/>
              </a:rPr>
              <a:t>账户中心</a:t>
            </a:r>
            <a:endParaRPr lang="en-US" altLang="zh-CN" sz="1400" dirty="0">
              <a:solidFill>
                <a:schemeClr val="bg1">
                  <a:lumMod val="65000"/>
                </a:schemeClr>
              </a:solidFill>
              <a:latin typeface="微软雅黑" panose="020B0503020204020204" pitchFamily="34" charset="-122"/>
              <a:ea typeface="微软雅黑" panose="020B0503020204020204" pitchFamily="34" charset="-122"/>
            </a:endParaRPr>
          </a:p>
          <a:p>
            <a:pPr>
              <a:lnSpc>
                <a:spcPct val="150000"/>
              </a:lnSpc>
            </a:pPr>
            <a:r>
              <a:rPr lang="zh-CN" altLang="en-US" sz="1400" dirty="0">
                <a:solidFill>
                  <a:schemeClr val="bg1">
                    <a:lumMod val="65000"/>
                  </a:schemeClr>
                </a:solidFill>
                <a:latin typeface="微软雅黑" panose="020B0503020204020204" pitchFamily="34" charset="-122"/>
                <a:ea typeface="微软雅黑" panose="020B0503020204020204" pitchFamily="34" charset="-122"/>
              </a:rPr>
              <a:t>我的消息</a:t>
            </a:r>
            <a:endParaRPr lang="en-US" altLang="zh-CN" sz="1400" dirty="0">
              <a:solidFill>
                <a:schemeClr val="bg1">
                  <a:lumMod val="65000"/>
                </a:schemeClr>
              </a:solidFill>
              <a:latin typeface="微软雅黑" panose="020B0503020204020204" pitchFamily="34" charset="-122"/>
              <a:ea typeface="微软雅黑" panose="020B0503020204020204" pitchFamily="34" charset="-122"/>
            </a:endParaRPr>
          </a:p>
          <a:p>
            <a:pPr>
              <a:lnSpc>
                <a:spcPct val="150000"/>
              </a:lnSpc>
            </a:pPr>
            <a:r>
              <a:rPr lang="zh-CN" altLang="en-US" sz="1400" dirty="0">
                <a:solidFill>
                  <a:schemeClr val="bg1">
                    <a:lumMod val="65000"/>
                  </a:schemeClr>
                </a:solidFill>
                <a:latin typeface="微软雅黑" panose="020B0503020204020204" pitchFamily="34" charset="-122"/>
                <a:ea typeface="微软雅黑" panose="020B0503020204020204" pitchFamily="34" charset="-122"/>
              </a:rPr>
              <a:t>我的申请</a:t>
            </a:r>
            <a:endParaRPr lang="en-US" altLang="zh-CN" sz="1400" dirty="0">
              <a:solidFill>
                <a:schemeClr val="bg1">
                  <a:lumMod val="65000"/>
                </a:schemeClr>
              </a:solidFill>
              <a:latin typeface="微软雅黑" panose="020B0503020204020204" pitchFamily="34" charset="-122"/>
              <a:ea typeface="微软雅黑" panose="020B0503020204020204" pitchFamily="34" charset="-122"/>
            </a:endParaRPr>
          </a:p>
          <a:p>
            <a:pPr>
              <a:lnSpc>
                <a:spcPct val="150000"/>
              </a:lnSpc>
            </a:pPr>
            <a:r>
              <a:rPr lang="zh-CN" altLang="en-US" sz="1400" dirty="0">
                <a:solidFill>
                  <a:schemeClr val="bg1">
                    <a:lumMod val="65000"/>
                  </a:schemeClr>
                </a:solidFill>
                <a:latin typeface="微软雅黑" panose="020B0503020204020204" pitchFamily="34" charset="-122"/>
                <a:ea typeface="微软雅黑" panose="020B0503020204020204" pitchFamily="34" charset="-122"/>
              </a:rPr>
              <a:t>我的接口</a:t>
            </a:r>
            <a:endParaRPr lang="en-US" altLang="zh-CN" sz="1400" dirty="0">
              <a:solidFill>
                <a:schemeClr val="bg1">
                  <a:lumMod val="65000"/>
                </a:schemeClr>
              </a:solidFill>
              <a:latin typeface="微软雅黑" panose="020B0503020204020204" pitchFamily="34" charset="-122"/>
              <a:ea typeface="微软雅黑" panose="020B0503020204020204" pitchFamily="34" charset="-122"/>
            </a:endParaRPr>
          </a:p>
          <a:p>
            <a:pPr>
              <a:lnSpc>
                <a:spcPct val="150000"/>
              </a:lnSpc>
            </a:pPr>
            <a:r>
              <a:rPr lang="zh-CN" altLang="en-US" sz="1400" dirty="0">
                <a:solidFill>
                  <a:schemeClr val="bg1">
                    <a:lumMod val="65000"/>
                  </a:schemeClr>
                </a:solidFill>
                <a:latin typeface="微软雅黑" panose="020B0503020204020204" pitchFamily="34" charset="-122"/>
                <a:ea typeface="微软雅黑" panose="020B0503020204020204" pitchFamily="34" charset="-122"/>
              </a:rPr>
              <a:t>开发者手册</a:t>
            </a:r>
            <a:endParaRPr lang="en-US" altLang="zh-CN" sz="1400" dirty="0">
              <a:solidFill>
                <a:schemeClr val="bg1">
                  <a:lumMod val="65000"/>
                </a:schemeClr>
              </a:solidFill>
              <a:latin typeface="微软雅黑" panose="020B0503020204020204" pitchFamily="34" charset="-122"/>
              <a:ea typeface="微软雅黑" panose="020B0503020204020204" pitchFamily="34" charset="-122"/>
            </a:endParaRPr>
          </a:p>
          <a:p>
            <a:pPr>
              <a:lnSpc>
                <a:spcPct val="150000"/>
              </a:lnSpc>
            </a:pPr>
            <a:endParaRPr lang="zh-CN" altLang="en-US" sz="1400" dirty="0">
              <a:solidFill>
                <a:schemeClr val="bg1">
                  <a:lumMod val="65000"/>
                </a:schemeClr>
              </a:solidFill>
              <a:latin typeface="微软雅黑" panose="020B0503020204020204" pitchFamily="34" charset="-122"/>
              <a:ea typeface="微软雅黑" panose="020B0503020204020204" pitchFamily="34" charset="-122"/>
            </a:endParaRPr>
          </a:p>
          <a:p>
            <a:pPr>
              <a:lnSpc>
                <a:spcPct val="150000"/>
              </a:lnSpc>
            </a:pPr>
            <a:endParaRPr lang="zh-CN" altLang="en-US" sz="14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1" name="文本框 20">
            <a:extLst>
              <a:ext uri="{FF2B5EF4-FFF2-40B4-BE49-F238E27FC236}">
                <a16:creationId xmlns:a16="http://schemas.microsoft.com/office/drawing/2014/main" id="{EBB2044C-BD82-4EDE-A399-CFE43D423164}"/>
              </a:ext>
            </a:extLst>
          </p:cNvPr>
          <p:cNvSpPr txBox="1"/>
          <p:nvPr/>
        </p:nvSpPr>
        <p:spPr>
          <a:xfrm>
            <a:off x="6129793" y="1183314"/>
            <a:ext cx="1049327" cy="300082"/>
          </a:xfrm>
          <a:prstGeom prst="rect">
            <a:avLst/>
          </a:prstGeom>
          <a:noFill/>
        </p:spPr>
        <p:txBody>
          <a:bodyPr wrap="square" rtlCol="0">
            <a:spAutoFit/>
          </a:bodyPr>
          <a:lstStyle/>
          <a:p>
            <a:pPr algn="ctr"/>
            <a:r>
              <a:rPr lang="zh-CN" altLang="en-US" sz="1350" b="1" spc="75" dirty="0">
                <a:solidFill>
                  <a:schemeClr val="bg1"/>
                </a:solidFill>
                <a:latin typeface="微软雅黑" panose="020B0503020204020204" pitchFamily="34" charset="-122"/>
                <a:ea typeface="微软雅黑" panose="020B0503020204020204" pitchFamily="34" charset="-122"/>
              </a:rPr>
              <a:t>接口服务</a:t>
            </a:r>
          </a:p>
        </p:txBody>
      </p:sp>
      <p:pic>
        <p:nvPicPr>
          <p:cNvPr id="27" name="图片 26">
            <a:extLst>
              <a:ext uri="{FF2B5EF4-FFF2-40B4-BE49-F238E27FC236}">
                <a16:creationId xmlns:a16="http://schemas.microsoft.com/office/drawing/2014/main" id="{B6925D71-A1A2-44AD-AF10-95BA45F25922}"/>
              </a:ext>
            </a:extLst>
          </p:cNvPr>
          <p:cNvPicPr>
            <a:picLocks noChangeAspect="1"/>
          </p:cNvPicPr>
          <p:nvPr/>
        </p:nvPicPr>
        <p:blipFill>
          <a:blip r:embed="rId4"/>
          <a:stretch>
            <a:fillRect/>
          </a:stretch>
        </p:blipFill>
        <p:spPr>
          <a:xfrm>
            <a:off x="576984" y="2974060"/>
            <a:ext cx="164874" cy="200025"/>
          </a:xfrm>
          <a:prstGeom prst="rect">
            <a:avLst/>
          </a:prstGeom>
        </p:spPr>
      </p:pic>
      <p:pic>
        <p:nvPicPr>
          <p:cNvPr id="28" name="图片 27">
            <a:extLst>
              <a:ext uri="{FF2B5EF4-FFF2-40B4-BE49-F238E27FC236}">
                <a16:creationId xmlns:a16="http://schemas.microsoft.com/office/drawing/2014/main" id="{7D0E39DA-C75E-41E5-9AB8-FB52E928585D}"/>
              </a:ext>
            </a:extLst>
          </p:cNvPr>
          <p:cNvPicPr>
            <a:picLocks noChangeAspect="1"/>
          </p:cNvPicPr>
          <p:nvPr/>
        </p:nvPicPr>
        <p:blipFill>
          <a:blip r:embed="rId4"/>
          <a:stretch>
            <a:fillRect/>
          </a:stretch>
        </p:blipFill>
        <p:spPr>
          <a:xfrm>
            <a:off x="561673" y="3285518"/>
            <a:ext cx="164874" cy="200025"/>
          </a:xfrm>
          <a:prstGeom prst="rect">
            <a:avLst/>
          </a:prstGeom>
        </p:spPr>
      </p:pic>
      <p:sp>
        <p:nvSpPr>
          <p:cNvPr id="38" name="矩形: 圆角 37">
            <a:extLst>
              <a:ext uri="{FF2B5EF4-FFF2-40B4-BE49-F238E27FC236}">
                <a16:creationId xmlns:a16="http://schemas.microsoft.com/office/drawing/2014/main" id="{AD9FD6FA-F116-4F5A-8C00-E988561FE688}"/>
              </a:ext>
            </a:extLst>
          </p:cNvPr>
          <p:cNvSpPr/>
          <p:nvPr/>
        </p:nvSpPr>
        <p:spPr>
          <a:xfrm>
            <a:off x="7327884" y="1065378"/>
            <a:ext cx="1138944" cy="497599"/>
          </a:xfrm>
          <a:prstGeom prst="roundRect">
            <a:avLst>
              <a:gd name="adj" fmla="val 12952"/>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350" b="1" spc="75" dirty="0">
                <a:solidFill>
                  <a:schemeClr val="tx1"/>
                </a:solidFill>
                <a:latin typeface="微软雅黑" panose="020B0503020204020204" pitchFamily="34" charset="-122"/>
                <a:ea typeface="微软雅黑" panose="020B0503020204020204" pitchFamily="34" charset="-122"/>
              </a:rPr>
              <a:t>个人中心</a:t>
            </a:r>
          </a:p>
        </p:txBody>
      </p:sp>
      <p:cxnSp>
        <p:nvCxnSpPr>
          <p:cNvPr id="39" name="直接连接符 38">
            <a:extLst>
              <a:ext uri="{FF2B5EF4-FFF2-40B4-BE49-F238E27FC236}">
                <a16:creationId xmlns:a16="http://schemas.microsoft.com/office/drawing/2014/main" id="{25ED127D-18CC-422B-BCEA-A9FBD95EC059}"/>
              </a:ext>
            </a:extLst>
          </p:cNvPr>
          <p:cNvCxnSpPr>
            <a:cxnSpLocks/>
          </p:cNvCxnSpPr>
          <p:nvPr/>
        </p:nvCxnSpPr>
        <p:spPr>
          <a:xfrm>
            <a:off x="3098442" y="3202800"/>
            <a:ext cx="533612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直接连接符 39">
            <a:extLst>
              <a:ext uri="{FF2B5EF4-FFF2-40B4-BE49-F238E27FC236}">
                <a16:creationId xmlns:a16="http://schemas.microsoft.com/office/drawing/2014/main" id="{A8D85924-0A1D-432A-B52E-5BDDD52CE4C1}"/>
              </a:ext>
            </a:extLst>
          </p:cNvPr>
          <p:cNvCxnSpPr>
            <a:cxnSpLocks/>
          </p:cNvCxnSpPr>
          <p:nvPr/>
        </p:nvCxnSpPr>
        <p:spPr>
          <a:xfrm>
            <a:off x="3162640" y="4417302"/>
            <a:ext cx="5271931" cy="0"/>
          </a:xfrm>
          <a:prstGeom prst="line">
            <a:avLst/>
          </a:prstGeom>
        </p:spPr>
        <p:style>
          <a:lnRef idx="1">
            <a:schemeClr val="accent1"/>
          </a:lnRef>
          <a:fillRef idx="0">
            <a:schemeClr val="accent1"/>
          </a:fillRef>
          <a:effectRef idx="0">
            <a:schemeClr val="accent1"/>
          </a:effectRef>
          <a:fontRef idx="minor">
            <a:schemeClr val="tx1"/>
          </a:fontRef>
        </p:style>
      </p:cxnSp>
      <p:sp>
        <p:nvSpPr>
          <p:cNvPr id="42" name="文本框 41">
            <a:extLst>
              <a:ext uri="{FF2B5EF4-FFF2-40B4-BE49-F238E27FC236}">
                <a16:creationId xmlns:a16="http://schemas.microsoft.com/office/drawing/2014/main" id="{3A0722DA-61A1-4552-8CAA-0839F3FA9584}"/>
              </a:ext>
            </a:extLst>
          </p:cNvPr>
          <p:cNvSpPr txBox="1"/>
          <p:nvPr/>
        </p:nvSpPr>
        <p:spPr>
          <a:xfrm>
            <a:off x="3054503" y="2020251"/>
            <a:ext cx="902811" cy="307777"/>
          </a:xfrm>
          <a:prstGeom prst="rect">
            <a:avLst/>
          </a:prstGeom>
          <a:noFill/>
        </p:spPr>
        <p:txBody>
          <a:bodyPr wrap="none" rtlCol="0">
            <a:spAutoFit/>
          </a:bodyPr>
          <a:lstStyle/>
          <a:p>
            <a:r>
              <a:rPr lang="zh-CN" altLang="en-US" sz="1400" dirty="0">
                <a:solidFill>
                  <a:schemeClr val="bg1">
                    <a:lumMod val="65000"/>
                  </a:schemeClr>
                </a:solidFill>
                <a:latin typeface="微软雅黑" panose="020B0503020204020204" pitchFamily="34" charset="-122"/>
                <a:ea typeface="微软雅黑" panose="020B0503020204020204" pitchFamily="34" charset="-122"/>
              </a:rPr>
              <a:t>待办事项</a:t>
            </a:r>
          </a:p>
        </p:txBody>
      </p:sp>
      <p:sp>
        <p:nvSpPr>
          <p:cNvPr id="43" name="文本框 42">
            <a:extLst>
              <a:ext uri="{FF2B5EF4-FFF2-40B4-BE49-F238E27FC236}">
                <a16:creationId xmlns:a16="http://schemas.microsoft.com/office/drawing/2014/main" id="{87CA1B38-6E4E-4038-A625-08DDB27F5C01}"/>
              </a:ext>
            </a:extLst>
          </p:cNvPr>
          <p:cNvSpPr txBox="1"/>
          <p:nvPr/>
        </p:nvSpPr>
        <p:spPr>
          <a:xfrm>
            <a:off x="3054701" y="3317577"/>
            <a:ext cx="1620957" cy="307777"/>
          </a:xfrm>
          <a:prstGeom prst="rect">
            <a:avLst/>
          </a:prstGeom>
          <a:noFill/>
        </p:spPr>
        <p:txBody>
          <a:bodyPr wrap="none" rtlCol="0">
            <a:spAutoFit/>
          </a:bodyPr>
          <a:lstStyle/>
          <a:p>
            <a:r>
              <a:rPr lang="zh-CN" altLang="en-US" sz="1400" dirty="0">
                <a:solidFill>
                  <a:schemeClr val="bg1">
                    <a:lumMod val="65000"/>
                  </a:schemeClr>
                </a:solidFill>
                <a:latin typeface="微软雅黑" panose="020B0503020204020204" pitchFamily="34" charset="-122"/>
                <a:ea typeface="微软雅黑" panose="020B0503020204020204" pitchFamily="34" charset="-122"/>
              </a:rPr>
              <a:t>基础服务使用概括</a:t>
            </a:r>
          </a:p>
        </p:txBody>
      </p:sp>
      <p:sp>
        <p:nvSpPr>
          <p:cNvPr id="44" name="文本框 43">
            <a:extLst>
              <a:ext uri="{FF2B5EF4-FFF2-40B4-BE49-F238E27FC236}">
                <a16:creationId xmlns:a16="http://schemas.microsoft.com/office/drawing/2014/main" id="{5F0B6A10-9053-48EF-93B8-BAF0BF4F7D61}"/>
              </a:ext>
            </a:extLst>
          </p:cNvPr>
          <p:cNvSpPr txBox="1"/>
          <p:nvPr/>
        </p:nvSpPr>
        <p:spPr>
          <a:xfrm>
            <a:off x="3098442" y="4505168"/>
            <a:ext cx="543739" cy="307777"/>
          </a:xfrm>
          <a:prstGeom prst="rect">
            <a:avLst/>
          </a:prstGeom>
          <a:noFill/>
        </p:spPr>
        <p:txBody>
          <a:bodyPr wrap="none" rtlCol="0">
            <a:spAutoFit/>
          </a:bodyPr>
          <a:lstStyle/>
          <a:p>
            <a:r>
              <a:rPr lang="zh-CN" altLang="en-US" sz="1400" dirty="0">
                <a:solidFill>
                  <a:schemeClr val="bg1">
                    <a:lumMod val="65000"/>
                  </a:schemeClr>
                </a:solidFill>
                <a:latin typeface="微软雅黑" panose="020B0503020204020204" pitchFamily="34" charset="-122"/>
                <a:ea typeface="微软雅黑" panose="020B0503020204020204" pitchFamily="34" charset="-122"/>
              </a:rPr>
              <a:t>其他</a:t>
            </a:r>
          </a:p>
        </p:txBody>
      </p:sp>
      <p:pic>
        <p:nvPicPr>
          <p:cNvPr id="47" name="图片 46">
            <a:extLst>
              <a:ext uri="{FF2B5EF4-FFF2-40B4-BE49-F238E27FC236}">
                <a16:creationId xmlns:a16="http://schemas.microsoft.com/office/drawing/2014/main" id="{D641C406-DF43-4998-9A72-6BCF6AB165FF}"/>
              </a:ext>
            </a:extLst>
          </p:cNvPr>
          <p:cNvPicPr>
            <a:picLocks noChangeAspect="1"/>
          </p:cNvPicPr>
          <p:nvPr/>
        </p:nvPicPr>
        <p:blipFill>
          <a:blip r:embed="rId5"/>
          <a:stretch>
            <a:fillRect/>
          </a:stretch>
        </p:blipFill>
        <p:spPr>
          <a:xfrm>
            <a:off x="3370311" y="2496956"/>
            <a:ext cx="1066800" cy="581025"/>
          </a:xfrm>
          <a:prstGeom prst="rect">
            <a:avLst/>
          </a:prstGeom>
        </p:spPr>
      </p:pic>
      <p:pic>
        <p:nvPicPr>
          <p:cNvPr id="49" name="图片 48">
            <a:extLst>
              <a:ext uri="{FF2B5EF4-FFF2-40B4-BE49-F238E27FC236}">
                <a16:creationId xmlns:a16="http://schemas.microsoft.com/office/drawing/2014/main" id="{523F6BE9-E534-4950-AE64-F0B032AF92ED}"/>
              </a:ext>
            </a:extLst>
          </p:cNvPr>
          <p:cNvPicPr>
            <a:picLocks noChangeAspect="1"/>
          </p:cNvPicPr>
          <p:nvPr/>
        </p:nvPicPr>
        <p:blipFill>
          <a:blip r:embed="rId6"/>
          <a:stretch>
            <a:fillRect/>
          </a:stretch>
        </p:blipFill>
        <p:spPr>
          <a:xfrm>
            <a:off x="6589222" y="2328028"/>
            <a:ext cx="1247775" cy="676275"/>
          </a:xfrm>
          <a:prstGeom prst="rect">
            <a:avLst/>
          </a:prstGeom>
        </p:spPr>
      </p:pic>
      <p:sp>
        <p:nvSpPr>
          <p:cNvPr id="50" name="文本框 49">
            <a:extLst>
              <a:ext uri="{FF2B5EF4-FFF2-40B4-BE49-F238E27FC236}">
                <a16:creationId xmlns:a16="http://schemas.microsoft.com/office/drawing/2014/main" id="{EF6DC494-0470-491F-A66C-F8AB04E432C1}"/>
              </a:ext>
            </a:extLst>
          </p:cNvPr>
          <p:cNvSpPr txBox="1"/>
          <p:nvPr/>
        </p:nvSpPr>
        <p:spPr>
          <a:xfrm>
            <a:off x="3442854" y="2925823"/>
            <a:ext cx="825867" cy="246221"/>
          </a:xfrm>
          <a:prstGeom prst="rect">
            <a:avLst/>
          </a:prstGeom>
          <a:noFill/>
        </p:spPr>
        <p:txBody>
          <a:bodyPr wrap="none" rtlCol="0">
            <a:spAutoFit/>
          </a:bodyPr>
          <a:lstStyle/>
          <a:p>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待审核申请</a:t>
            </a:r>
          </a:p>
        </p:txBody>
      </p:sp>
      <p:sp>
        <p:nvSpPr>
          <p:cNvPr id="51" name="文本框 50">
            <a:extLst>
              <a:ext uri="{FF2B5EF4-FFF2-40B4-BE49-F238E27FC236}">
                <a16:creationId xmlns:a16="http://schemas.microsoft.com/office/drawing/2014/main" id="{8BA5635E-7D40-4E87-9D3B-D3B50879810E}"/>
              </a:ext>
            </a:extLst>
          </p:cNvPr>
          <p:cNvSpPr txBox="1"/>
          <p:nvPr/>
        </p:nvSpPr>
        <p:spPr>
          <a:xfrm>
            <a:off x="6900629" y="2922918"/>
            <a:ext cx="736099" cy="246221"/>
          </a:xfrm>
          <a:prstGeom prst="rect">
            <a:avLst/>
          </a:prstGeom>
          <a:noFill/>
        </p:spPr>
        <p:txBody>
          <a:bodyPr wrap="none" rtlCol="0">
            <a:spAutoFit/>
          </a:bodyPr>
          <a:lstStyle/>
          <a:p>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未读消息 </a:t>
            </a:r>
          </a:p>
        </p:txBody>
      </p:sp>
      <p:sp>
        <p:nvSpPr>
          <p:cNvPr id="52" name="文本框 51">
            <a:extLst>
              <a:ext uri="{FF2B5EF4-FFF2-40B4-BE49-F238E27FC236}">
                <a16:creationId xmlns:a16="http://schemas.microsoft.com/office/drawing/2014/main" id="{E0EB65B8-B346-448A-9678-889B7D6F09AF}"/>
              </a:ext>
            </a:extLst>
          </p:cNvPr>
          <p:cNvSpPr txBox="1"/>
          <p:nvPr/>
        </p:nvSpPr>
        <p:spPr>
          <a:xfrm>
            <a:off x="3452245" y="3662198"/>
            <a:ext cx="825867" cy="246221"/>
          </a:xfrm>
          <a:prstGeom prst="rect">
            <a:avLst/>
          </a:prstGeom>
          <a:noFill/>
        </p:spPr>
        <p:txBody>
          <a:bodyPr wrap="none" rtlCol="0">
            <a:spAutoFit/>
          </a:bodyPr>
          <a:lstStyle/>
          <a:p>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已创建应用</a:t>
            </a:r>
          </a:p>
        </p:txBody>
      </p:sp>
      <p:sp>
        <p:nvSpPr>
          <p:cNvPr id="53" name="文本框 52">
            <a:extLst>
              <a:ext uri="{FF2B5EF4-FFF2-40B4-BE49-F238E27FC236}">
                <a16:creationId xmlns:a16="http://schemas.microsoft.com/office/drawing/2014/main" id="{83E1A767-3C1F-43CC-A577-0C44FFFF9A10}"/>
              </a:ext>
            </a:extLst>
          </p:cNvPr>
          <p:cNvSpPr txBox="1"/>
          <p:nvPr/>
        </p:nvSpPr>
        <p:spPr>
          <a:xfrm>
            <a:off x="6800175" y="3662198"/>
            <a:ext cx="697627" cy="246221"/>
          </a:xfrm>
          <a:prstGeom prst="rect">
            <a:avLst/>
          </a:prstGeom>
          <a:noFill/>
        </p:spPr>
        <p:txBody>
          <a:bodyPr wrap="none" rtlCol="0">
            <a:spAutoFit/>
          </a:bodyPr>
          <a:lstStyle/>
          <a:p>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接口权限</a:t>
            </a:r>
          </a:p>
        </p:txBody>
      </p:sp>
      <p:sp>
        <p:nvSpPr>
          <p:cNvPr id="54" name="文本框 53">
            <a:extLst>
              <a:ext uri="{FF2B5EF4-FFF2-40B4-BE49-F238E27FC236}">
                <a16:creationId xmlns:a16="http://schemas.microsoft.com/office/drawing/2014/main" id="{EA05EB96-F2FC-46D8-9021-B4BB6E06D308}"/>
              </a:ext>
            </a:extLst>
          </p:cNvPr>
          <p:cNvSpPr txBox="1"/>
          <p:nvPr/>
        </p:nvSpPr>
        <p:spPr>
          <a:xfrm>
            <a:off x="3777390" y="3994749"/>
            <a:ext cx="370614" cy="246221"/>
          </a:xfrm>
          <a:prstGeom prst="rect">
            <a:avLst/>
          </a:prstGeom>
          <a:noFill/>
        </p:spPr>
        <p:txBody>
          <a:bodyPr wrap="none" rtlCol="0">
            <a:spAutoFit/>
          </a:bodyPr>
          <a:lstStyle/>
          <a:p>
            <a:r>
              <a:rPr lang="en-US" altLang="zh-CN" sz="1000" dirty="0"/>
              <a:t>1</a:t>
            </a:r>
            <a:r>
              <a:rPr lang="zh-CN" altLang="en-US" sz="900" dirty="0"/>
              <a:t>个</a:t>
            </a:r>
          </a:p>
        </p:txBody>
      </p:sp>
      <p:sp>
        <p:nvSpPr>
          <p:cNvPr id="55" name="文本框 54">
            <a:extLst>
              <a:ext uri="{FF2B5EF4-FFF2-40B4-BE49-F238E27FC236}">
                <a16:creationId xmlns:a16="http://schemas.microsoft.com/office/drawing/2014/main" id="{0DC517AC-CC35-452F-AFB9-4C0F5AB38CE7}"/>
              </a:ext>
            </a:extLst>
          </p:cNvPr>
          <p:cNvSpPr txBox="1"/>
          <p:nvPr/>
        </p:nvSpPr>
        <p:spPr>
          <a:xfrm>
            <a:off x="6993813" y="3994749"/>
            <a:ext cx="441146" cy="246221"/>
          </a:xfrm>
          <a:prstGeom prst="rect">
            <a:avLst/>
          </a:prstGeom>
          <a:noFill/>
        </p:spPr>
        <p:txBody>
          <a:bodyPr wrap="none" rtlCol="0">
            <a:spAutoFit/>
          </a:bodyPr>
          <a:lstStyle/>
          <a:p>
            <a:r>
              <a:rPr lang="en-US" altLang="zh-CN" sz="1000" dirty="0"/>
              <a:t>10</a:t>
            </a:r>
            <a:r>
              <a:rPr lang="zh-CN" altLang="en-US" sz="900" dirty="0"/>
              <a:t>个</a:t>
            </a:r>
          </a:p>
        </p:txBody>
      </p:sp>
      <p:sp>
        <p:nvSpPr>
          <p:cNvPr id="33" name="文本框 32">
            <a:extLst>
              <a:ext uri="{FF2B5EF4-FFF2-40B4-BE49-F238E27FC236}">
                <a16:creationId xmlns:a16="http://schemas.microsoft.com/office/drawing/2014/main" id="{5CF70E63-32DA-49AE-9985-0ECE55933D0E}"/>
              </a:ext>
            </a:extLst>
          </p:cNvPr>
          <p:cNvSpPr txBox="1"/>
          <p:nvPr/>
        </p:nvSpPr>
        <p:spPr>
          <a:xfrm>
            <a:off x="211014" y="334053"/>
            <a:ext cx="3345176"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三、页面设计</a:t>
            </a:r>
          </a:p>
        </p:txBody>
      </p:sp>
    </p:spTree>
    <p:extLst>
      <p:ext uri="{BB962C8B-B14F-4D97-AF65-F5344CB8AC3E}">
        <p14:creationId xmlns:p14="http://schemas.microsoft.com/office/powerpoint/2010/main" val="27419597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a:extLst>
              <a:ext uri="{FF2B5EF4-FFF2-40B4-BE49-F238E27FC236}">
                <a16:creationId xmlns:a16="http://schemas.microsoft.com/office/drawing/2014/main" id="{6F624E70-98CC-868D-BED5-A7E663DA45E4}"/>
              </a:ext>
            </a:extLst>
          </p:cNvPr>
          <p:cNvSpPr txBox="1"/>
          <p:nvPr/>
        </p:nvSpPr>
        <p:spPr>
          <a:xfrm>
            <a:off x="211014" y="334053"/>
            <a:ext cx="3345176"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四、数据交互关系</a:t>
            </a:r>
          </a:p>
        </p:txBody>
      </p:sp>
      <p:pic>
        <p:nvPicPr>
          <p:cNvPr id="4" name="图片 3">
            <a:extLst>
              <a:ext uri="{FF2B5EF4-FFF2-40B4-BE49-F238E27FC236}">
                <a16:creationId xmlns:a16="http://schemas.microsoft.com/office/drawing/2014/main" id="{668E15F5-0473-463D-974F-7FE18E93E39C}"/>
              </a:ext>
            </a:extLst>
          </p:cNvPr>
          <p:cNvPicPr>
            <a:picLocks noChangeAspect="1"/>
          </p:cNvPicPr>
          <p:nvPr/>
        </p:nvPicPr>
        <p:blipFill>
          <a:blip r:embed="rId3"/>
          <a:stretch>
            <a:fillRect/>
          </a:stretch>
        </p:blipFill>
        <p:spPr>
          <a:xfrm>
            <a:off x="131078" y="928468"/>
            <a:ext cx="8881843" cy="3975401"/>
          </a:xfrm>
          <a:prstGeom prst="rect">
            <a:avLst/>
          </a:prstGeom>
        </p:spPr>
      </p:pic>
    </p:spTree>
    <p:extLst>
      <p:ext uri="{BB962C8B-B14F-4D97-AF65-F5344CB8AC3E}">
        <p14:creationId xmlns:p14="http://schemas.microsoft.com/office/powerpoint/2010/main" val="13912228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EA938610-968B-4231-AB7B-ECE1910C26C9}"/>
              </a:ext>
            </a:extLst>
          </p:cNvPr>
          <p:cNvSpPr txBox="1"/>
          <p:nvPr/>
        </p:nvSpPr>
        <p:spPr>
          <a:xfrm>
            <a:off x="211014" y="334053"/>
            <a:ext cx="3345176"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四、平台系统架构</a:t>
            </a:r>
          </a:p>
        </p:txBody>
      </p:sp>
      <p:pic>
        <p:nvPicPr>
          <p:cNvPr id="7" name="图片 6">
            <a:extLst>
              <a:ext uri="{FF2B5EF4-FFF2-40B4-BE49-F238E27FC236}">
                <a16:creationId xmlns:a16="http://schemas.microsoft.com/office/drawing/2014/main" id="{8A452F98-03D3-4FE1-BDE1-5DE4F274BD4E}"/>
              </a:ext>
            </a:extLst>
          </p:cNvPr>
          <p:cNvPicPr>
            <a:picLocks noChangeAspect="1"/>
          </p:cNvPicPr>
          <p:nvPr/>
        </p:nvPicPr>
        <p:blipFill>
          <a:blip r:embed="rId2"/>
          <a:stretch>
            <a:fillRect/>
          </a:stretch>
        </p:blipFill>
        <p:spPr>
          <a:xfrm>
            <a:off x="92021" y="857170"/>
            <a:ext cx="8264769" cy="4665838"/>
          </a:xfrm>
          <a:prstGeom prst="rect">
            <a:avLst/>
          </a:prstGeom>
        </p:spPr>
      </p:pic>
    </p:spTree>
    <p:extLst>
      <p:ext uri="{BB962C8B-B14F-4D97-AF65-F5344CB8AC3E}">
        <p14:creationId xmlns:p14="http://schemas.microsoft.com/office/powerpoint/2010/main" val="14666977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DBBAD7D1-3438-CB9F-9D50-7A9A39E08C1D}"/>
              </a:ext>
            </a:extLst>
          </p:cNvPr>
          <p:cNvSpPr txBox="1"/>
          <p:nvPr/>
        </p:nvSpPr>
        <p:spPr>
          <a:xfrm>
            <a:off x="211014" y="334053"/>
            <a:ext cx="3345176"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五、需要的工作支持</a:t>
            </a:r>
          </a:p>
        </p:txBody>
      </p:sp>
      <p:sp>
        <p:nvSpPr>
          <p:cNvPr id="4" name="文本框 3">
            <a:extLst>
              <a:ext uri="{FF2B5EF4-FFF2-40B4-BE49-F238E27FC236}">
                <a16:creationId xmlns:a16="http://schemas.microsoft.com/office/drawing/2014/main" id="{DA7DC297-3DD4-3047-55B9-9FBF1C0A95E5}"/>
              </a:ext>
            </a:extLst>
          </p:cNvPr>
          <p:cNvSpPr txBox="1"/>
          <p:nvPr/>
        </p:nvSpPr>
        <p:spPr>
          <a:xfrm>
            <a:off x="1207477" y="1453662"/>
            <a:ext cx="4185138" cy="646331"/>
          </a:xfrm>
          <a:prstGeom prst="rect">
            <a:avLst/>
          </a:prstGeom>
          <a:noFill/>
        </p:spPr>
        <p:txBody>
          <a:bodyPr wrap="square" rtlCol="0">
            <a:spAutoFit/>
          </a:bodyPr>
          <a:lstStyle/>
          <a:p>
            <a:pPr marL="285750" indent="-285750">
              <a:buFont typeface="Arial" panose="020B0604020202020204" pitchFamily="34" charset="0"/>
              <a:buChar char="•"/>
            </a:pPr>
            <a:r>
              <a:rPr lang="zh-CN" altLang="en-US" dirty="0"/>
              <a:t>集团牵头，形成工作组</a:t>
            </a:r>
            <a:endParaRPr lang="en-US" altLang="zh-CN" dirty="0"/>
          </a:p>
          <a:p>
            <a:pPr marL="285750" indent="-285750">
              <a:buFont typeface="Arial" panose="020B0604020202020204" pitchFamily="34" charset="0"/>
              <a:buChar char="•"/>
            </a:pPr>
            <a:r>
              <a:rPr lang="zh-CN" altLang="en-US" dirty="0"/>
              <a:t>久事公交：接入到离站数据</a:t>
            </a:r>
          </a:p>
        </p:txBody>
      </p:sp>
    </p:spTree>
    <p:extLst>
      <p:ext uri="{BB962C8B-B14F-4D97-AF65-F5344CB8AC3E}">
        <p14:creationId xmlns:p14="http://schemas.microsoft.com/office/powerpoint/2010/main" val="18772140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DBBAD7D1-3438-CB9F-9D50-7A9A39E08C1D}"/>
              </a:ext>
            </a:extLst>
          </p:cNvPr>
          <p:cNvSpPr txBox="1"/>
          <p:nvPr/>
        </p:nvSpPr>
        <p:spPr>
          <a:xfrm>
            <a:off x="211014" y="334053"/>
            <a:ext cx="3345176"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六、组织架构</a:t>
            </a:r>
          </a:p>
        </p:txBody>
      </p:sp>
    </p:spTree>
    <p:extLst>
      <p:ext uri="{BB962C8B-B14F-4D97-AF65-F5344CB8AC3E}">
        <p14:creationId xmlns:p14="http://schemas.microsoft.com/office/powerpoint/2010/main" val="3435994988"/>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vz4l43wu">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演示文稿2" id="{905EBEFA-0605-4DCD-8746-6A31917A3834}" vid="{3A891ED2-B6F8-4629-A2B4-09291B6A09F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演示文稿1</Template>
  <TotalTime>741</TotalTime>
  <Words>756</Words>
  <Application>Microsoft Office PowerPoint</Application>
  <PresentationFormat>全屏显示(16:10)</PresentationFormat>
  <Paragraphs>207</Paragraphs>
  <Slides>14</Slides>
  <Notes>2</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14</vt:i4>
      </vt:variant>
    </vt:vector>
  </HeadingPairs>
  <TitlesOfParts>
    <vt:vector size="19" baseType="lpstr">
      <vt:lpstr>宋体</vt:lpstr>
      <vt:lpstr>微软雅黑</vt:lpstr>
      <vt:lpstr>Arial</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sheng shen</dc:creator>
  <cp:lastModifiedBy>shu_kai@jiuyv.com</cp:lastModifiedBy>
  <cp:revision>28</cp:revision>
  <dcterms:created xsi:type="dcterms:W3CDTF">2021-03-08T03:30:00Z</dcterms:created>
  <dcterms:modified xsi:type="dcterms:W3CDTF">2023-02-07T08:08:17Z</dcterms:modified>
</cp:coreProperties>
</file>