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tags/tag5.xml" ContentType="application/vnd.openxmlformats-officedocument.presentationml.tags+xml"/>
  <Override PartName="/ppt/notesSlides/notesSlide30.xml" ContentType="application/vnd.openxmlformats-officedocument.presentationml.notesSlide+xml"/>
  <Override PartName="/ppt/tags/tag6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5945" r:id="rId3"/>
    <p:sldId id="325" r:id="rId4"/>
    <p:sldId id="6167" r:id="rId5"/>
    <p:sldId id="6130" r:id="rId6"/>
    <p:sldId id="6149" r:id="rId7"/>
    <p:sldId id="6162" r:id="rId8"/>
    <p:sldId id="6163" r:id="rId9"/>
    <p:sldId id="6091" r:id="rId10"/>
    <p:sldId id="6131" r:id="rId11"/>
    <p:sldId id="6160" r:id="rId12"/>
    <p:sldId id="6111" r:id="rId13"/>
    <p:sldId id="6115" r:id="rId14"/>
    <p:sldId id="6092" r:id="rId15"/>
    <p:sldId id="6138" r:id="rId16"/>
    <p:sldId id="6139" r:id="rId17"/>
    <p:sldId id="6150" r:id="rId18"/>
    <p:sldId id="6168" r:id="rId19"/>
    <p:sldId id="6170" r:id="rId20"/>
    <p:sldId id="6152" r:id="rId21"/>
    <p:sldId id="6153" r:id="rId22"/>
    <p:sldId id="6154" r:id="rId23"/>
    <p:sldId id="6155" r:id="rId24"/>
    <p:sldId id="6156" r:id="rId25"/>
    <p:sldId id="6157" r:id="rId26"/>
    <p:sldId id="6169" r:id="rId27"/>
    <p:sldId id="6158" r:id="rId28"/>
    <p:sldId id="6166" r:id="rId29"/>
    <p:sldId id="6159" r:id="rId30"/>
    <p:sldId id="6140" r:id="rId31"/>
    <p:sldId id="6161" r:id="rId32"/>
    <p:sldId id="6114" r:id="rId33"/>
    <p:sldId id="6165" r:id="rId34"/>
    <p:sldId id="6113" r:id="rId35"/>
    <p:sldId id="6124" r:id="rId36"/>
    <p:sldId id="5999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699"/>
    <a:srgbClr val="F7842D"/>
    <a:srgbClr val="1C3864"/>
    <a:srgbClr val="FFFFFF"/>
    <a:srgbClr val="595959"/>
    <a:srgbClr val="6D87AF"/>
    <a:srgbClr val="1B3966"/>
    <a:srgbClr val="D7E3F3"/>
    <a:srgbClr val="B1C7E7"/>
    <a:srgbClr val="B1C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80448" autoAdjust="0"/>
  </p:normalViewPr>
  <p:slideViewPr>
    <p:cSldViewPr snapToGrid="0">
      <p:cViewPr varScale="1">
        <p:scale>
          <a:sx n="81" d="100"/>
          <a:sy n="81" d="100"/>
        </p:scale>
        <p:origin x="126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68D371-03F2-4238-AD77-AB217A841EFC}" type="doc">
      <dgm:prSet loTypeId="urn:microsoft.com/office/officeart/2005/8/layout/matrix1" loCatId="matrix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859F4C1D-4918-428D-8CCB-13BDF189C201}">
      <dgm:prSet phldrT="[文本]" custT="1"/>
      <dgm:spPr/>
      <dgm:t>
        <a:bodyPr/>
        <a:lstStyle/>
        <a:p>
          <a:r>
            <a:rPr lang="zh-CN" altLang="en-US" sz="2400" b="1" dirty="0">
              <a:solidFill>
                <a:srgbClr val="2A5699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交通大数据敏捷</a:t>
          </a:r>
          <a:endParaRPr lang="en-US" altLang="zh-CN" sz="2400" b="1" dirty="0">
            <a:solidFill>
              <a:srgbClr val="2A5699"/>
            </a:solidFill>
            <a:effectLst/>
            <a:latin typeface="黑体" panose="02010609060101010101" pitchFamily="49" charset="-122"/>
            <a:ea typeface="黑体" panose="02010609060101010101" pitchFamily="49" charset="-122"/>
          </a:endParaRPr>
        </a:p>
        <a:p>
          <a:r>
            <a:rPr lang="zh-CN" altLang="en-US" sz="2400" b="1" dirty="0">
              <a:solidFill>
                <a:srgbClr val="2A5699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服务平台</a:t>
          </a:r>
        </a:p>
      </dgm:t>
    </dgm:pt>
    <dgm:pt modelId="{19F5C140-7973-48CF-8626-0CBA771A249F}" type="parTrans" cxnId="{110BCED4-1837-4FE0-8379-216DA832398C}">
      <dgm:prSet/>
      <dgm:spPr/>
      <dgm:t>
        <a:bodyPr/>
        <a:lstStyle/>
        <a:p>
          <a:endParaRPr lang="zh-CN" altLang="en-US" sz="2400"/>
        </a:p>
      </dgm:t>
    </dgm:pt>
    <dgm:pt modelId="{BD4C186E-536C-43C9-B61E-FC2074B06E3D}" type="sibTrans" cxnId="{110BCED4-1837-4FE0-8379-216DA832398C}">
      <dgm:prSet/>
      <dgm:spPr/>
      <dgm:t>
        <a:bodyPr/>
        <a:lstStyle/>
        <a:p>
          <a:endParaRPr lang="zh-CN" altLang="en-US" sz="2400"/>
        </a:p>
      </dgm:t>
    </dgm:pt>
    <dgm:pt modelId="{A2DFEE1D-7BE4-414E-9093-E6038750227E}">
      <dgm:prSet phldrT="[文本]" custT="1"/>
      <dgm:spPr/>
      <dgm:t>
        <a:bodyPr/>
        <a:lstStyle/>
        <a:p>
          <a:pPr algn="ctr"/>
          <a:r>
            <a:rPr lang="zh-CN" altLang="en-US" sz="1800" b="1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敏捷化数据归集和治理</a:t>
          </a:r>
          <a:endParaRPr lang="en-US" altLang="zh-CN" sz="1800" b="1" dirty="0">
            <a:solidFill>
              <a:srgbClr val="FFC00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algn="l"/>
          <a:r>
            <a:rPr lang="zh-CN" altLang="en-US" sz="1600" dirty="0">
              <a:latin typeface="楷体_GB2312" panose="02010609030101010101" pitchFamily="49" charset="-122"/>
              <a:ea typeface="楷体_GB2312" panose="02010609030101010101" pitchFamily="49" charset="-122"/>
            </a:rPr>
            <a:t>建设敏捷数据接入、采集和交换平台系统，实现交通卡公司体系和行业体系的业务系统快速、敏捷对接。</a:t>
          </a:r>
        </a:p>
      </dgm:t>
    </dgm:pt>
    <dgm:pt modelId="{4FB07D9F-542A-494C-A413-9DB57EE78771}" type="parTrans" cxnId="{5D61DDBB-E86B-470E-BE99-EE2EA635BEFE}">
      <dgm:prSet/>
      <dgm:spPr/>
      <dgm:t>
        <a:bodyPr/>
        <a:lstStyle/>
        <a:p>
          <a:endParaRPr lang="zh-CN" altLang="en-US" sz="2400"/>
        </a:p>
      </dgm:t>
    </dgm:pt>
    <dgm:pt modelId="{439D4F86-0C47-461E-86CE-B8708CD24812}" type="sibTrans" cxnId="{5D61DDBB-E86B-470E-BE99-EE2EA635BEFE}">
      <dgm:prSet/>
      <dgm:spPr/>
      <dgm:t>
        <a:bodyPr/>
        <a:lstStyle/>
        <a:p>
          <a:endParaRPr lang="zh-CN" altLang="en-US" sz="2400"/>
        </a:p>
      </dgm:t>
    </dgm:pt>
    <dgm:pt modelId="{AB0E26ED-2E76-4425-8308-10A278B8F676}">
      <dgm:prSet phldrT="[文本]" custT="1"/>
      <dgm:spPr/>
      <dgm:t>
        <a:bodyPr/>
        <a:lstStyle/>
        <a:p>
          <a:pPr algn="ctr"/>
          <a:r>
            <a:rPr lang="zh-CN" altLang="en-US" sz="1800" b="1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敏捷化产品开发和服务引擎</a:t>
          </a:r>
          <a:endParaRPr lang="en-US" altLang="zh-CN" sz="1800" b="1" dirty="0">
            <a:solidFill>
              <a:srgbClr val="FFC00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algn="l"/>
          <a:r>
            <a:rPr lang="zh-CN" altLang="en-US" sz="1600" dirty="0">
              <a:latin typeface="楷体_GB2312" panose="02010609030101010101" pitchFamily="49" charset="-122"/>
              <a:ea typeface="楷体_GB2312" panose="02010609030101010101" pitchFamily="49" charset="-122"/>
            </a:rPr>
            <a:t>研发敏捷产品开发和服务引擎，完善提升企业数据资产和知识规模，实现按需定制化数据需求快速开发和</a:t>
          </a:r>
          <a:r>
            <a:rPr lang="zh-CN" altLang="en-US" sz="1600" b="1" dirty="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rPr>
            <a:t>数据服务快速化部署运营</a:t>
          </a:r>
          <a:r>
            <a:rPr lang="zh-CN" altLang="en-US" sz="1600" dirty="0">
              <a:latin typeface="楷体_GB2312" panose="02010609030101010101" pitchFamily="49" charset="-122"/>
              <a:ea typeface="楷体_GB2312" panose="02010609030101010101" pitchFamily="49" charset="-122"/>
            </a:rPr>
            <a:t>。</a:t>
          </a:r>
        </a:p>
      </dgm:t>
    </dgm:pt>
    <dgm:pt modelId="{40F32360-B0BF-40DD-84BE-CFEC1C6EA0AC}" type="parTrans" cxnId="{D3F65629-6A2B-450A-8DCB-D662F7CA3F00}">
      <dgm:prSet/>
      <dgm:spPr/>
      <dgm:t>
        <a:bodyPr/>
        <a:lstStyle/>
        <a:p>
          <a:endParaRPr lang="zh-CN" altLang="en-US" sz="2400"/>
        </a:p>
      </dgm:t>
    </dgm:pt>
    <dgm:pt modelId="{59043762-6CCA-4E88-A14F-62A7840D33CB}" type="sibTrans" cxnId="{D3F65629-6A2B-450A-8DCB-D662F7CA3F00}">
      <dgm:prSet/>
      <dgm:spPr/>
      <dgm:t>
        <a:bodyPr/>
        <a:lstStyle/>
        <a:p>
          <a:endParaRPr lang="zh-CN" altLang="en-US" sz="2400"/>
        </a:p>
      </dgm:t>
    </dgm:pt>
    <dgm:pt modelId="{E75FE204-AD92-4B46-BCCD-6BC7506557C4}">
      <dgm:prSet phldrT="[文本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CN" altLang="en-US" sz="1800" b="1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研究数据脱敏机制和隐私保护系统</a:t>
          </a:r>
          <a:endParaRPr lang="en-US" altLang="zh-CN" sz="1800" b="1" dirty="0">
            <a:solidFill>
              <a:srgbClr val="FFC00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r>
            <a:rPr lang="zh-CN" altLang="en-US" sz="1600" dirty="0">
              <a:latin typeface="楷体_GB2312" panose="02010609030101010101" pitchFamily="49" charset="-122"/>
              <a:ea typeface="楷体_GB2312" panose="02010609030101010101" pitchFamily="49" charset="-122"/>
            </a:rPr>
            <a:t>研发隐私安全的沙箱系统，实现数据脱敏和隐私保护，服务内外数据共享和公众化数据系列产品开发。</a:t>
          </a:r>
        </a:p>
      </dgm:t>
    </dgm:pt>
    <dgm:pt modelId="{7774BC49-4EE8-440F-9027-3E683FE1E28E}" type="parTrans" cxnId="{9564F6ED-0898-4F54-90EA-7F04FF5FB0CE}">
      <dgm:prSet/>
      <dgm:spPr/>
      <dgm:t>
        <a:bodyPr/>
        <a:lstStyle/>
        <a:p>
          <a:endParaRPr lang="zh-CN" altLang="en-US" sz="2400"/>
        </a:p>
      </dgm:t>
    </dgm:pt>
    <dgm:pt modelId="{98AE7DE9-9835-414C-9F34-31B02DA7DEBA}" type="sibTrans" cxnId="{9564F6ED-0898-4F54-90EA-7F04FF5FB0CE}">
      <dgm:prSet/>
      <dgm:spPr/>
      <dgm:t>
        <a:bodyPr/>
        <a:lstStyle/>
        <a:p>
          <a:endParaRPr lang="zh-CN" altLang="en-US" sz="2400"/>
        </a:p>
      </dgm:t>
    </dgm:pt>
    <dgm:pt modelId="{57B7419C-0B93-42EB-8386-952D6EC1FB8F}">
      <dgm:prSet phldrT="[文本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CN" altLang="en-US" sz="1800" b="1" dirty="0">
              <a:solidFill>
                <a:srgbClr val="FFC000"/>
              </a:solidFill>
            </a:rPr>
            <a:t>客流宝系统数据资产化研发和示范运营</a:t>
          </a:r>
          <a:endParaRPr lang="en-US" altLang="zh-CN" sz="1800" b="1" dirty="0">
            <a:solidFill>
              <a:srgbClr val="FFC000"/>
            </a:solidFill>
          </a:endParaRPr>
        </a:p>
        <a:p>
          <a:r>
            <a:rPr lang="zh-CN" altLang="en-US" sz="1600" dirty="0">
              <a:latin typeface="楷体_GB2312" panose="02010609030101010101" pitchFamily="49" charset="-122"/>
              <a:ea typeface="楷体_GB2312" panose="02010609030101010101" pitchFamily="49" charset="-122"/>
            </a:rPr>
            <a:t>推进卡公司乘客出行画像、</a:t>
          </a:r>
          <a:r>
            <a:rPr lang="zh-CN" altLang="en-US" sz="1600" b="1" dirty="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rPr>
            <a:t>客流分析和客流宝数据资产化</a:t>
          </a:r>
          <a:r>
            <a:rPr lang="zh-CN" altLang="en-US" sz="1600" dirty="0">
              <a:latin typeface="楷体_GB2312" panose="02010609030101010101" pitchFamily="49" charset="-122"/>
              <a:ea typeface="楷体_GB2312" panose="02010609030101010101" pitchFamily="49" charset="-122"/>
            </a:rPr>
            <a:t>运营应用示范，实现对内数字化转型推进和对外数据化产品输出和服务。</a:t>
          </a:r>
        </a:p>
      </dgm:t>
    </dgm:pt>
    <dgm:pt modelId="{FCC2B150-F108-4760-BEE8-FE1E52E83922}" type="parTrans" cxnId="{B2EDA5BB-6BD3-41D5-BF0F-BA8D4FF0369F}">
      <dgm:prSet/>
      <dgm:spPr/>
      <dgm:t>
        <a:bodyPr/>
        <a:lstStyle/>
        <a:p>
          <a:endParaRPr lang="zh-CN" altLang="en-US" sz="2400"/>
        </a:p>
      </dgm:t>
    </dgm:pt>
    <dgm:pt modelId="{F585B8FE-0759-4967-A0D5-28BA65A62DAB}" type="sibTrans" cxnId="{B2EDA5BB-6BD3-41D5-BF0F-BA8D4FF0369F}">
      <dgm:prSet/>
      <dgm:spPr/>
      <dgm:t>
        <a:bodyPr/>
        <a:lstStyle/>
        <a:p>
          <a:endParaRPr lang="zh-CN" altLang="en-US" sz="2400"/>
        </a:p>
      </dgm:t>
    </dgm:pt>
    <dgm:pt modelId="{02BFE8A9-00A6-4C29-8366-10B33401FE60}" type="pres">
      <dgm:prSet presAssocID="{8068D371-03F2-4238-AD77-AB217A841EF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C657EBD-4239-4FD6-B7FB-2C04621452EC}" type="pres">
      <dgm:prSet presAssocID="{8068D371-03F2-4238-AD77-AB217A841EFC}" presName="matrix" presStyleCnt="0"/>
      <dgm:spPr/>
    </dgm:pt>
    <dgm:pt modelId="{C5126D70-41CE-4B6C-90E9-A8FF1666DFDD}" type="pres">
      <dgm:prSet presAssocID="{8068D371-03F2-4238-AD77-AB217A841EFC}" presName="tile1" presStyleLbl="node1" presStyleIdx="0" presStyleCnt="4"/>
      <dgm:spPr/>
    </dgm:pt>
    <dgm:pt modelId="{09C87E3C-1F6A-4EDC-8F23-1E4ACFAF0780}" type="pres">
      <dgm:prSet presAssocID="{8068D371-03F2-4238-AD77-AB217A841EF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6DDD4F3-E106-4EB4-8549-57FA8EA229AF}" type="pres">
      <dgm:prSet presAssocID="{8068D371-03F2-4238-AD77-AB217A841EFC}" presName="tile2" presStyleLbl="node1" presStyleIdx="1" presStyleCnt="4"/>
      <dgm:spPr/>
    </dgm:pt>
    <dgm:pt modelId="{3F532943-417F-449C-A8FA-7FCC011A4880}" type="pres">
      <dgm:prSet presAssocID="{8068D371-03F2-4238-AD77-AB217A841EF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37F4F6B-0B26-4BA2-B8DF-BCEFD155E593}" type="pres">
      <dgm:prSet presAssocID="{8068D371-03F2-4238-AD77-AB217A841EFC}" presName="tile3" presStyleLbl="node1" presStyleIdx="2" presStyleCnt="4"/>
      <dgm:spPr/>
    </dgm:pt>
    <dgm:pt modelId="{FD66D0D7-050B-4D22-B804-6FAF7EB4858A}" type="pres">
      <dgm:prSet presAssocID="{8068D371-03F2-4238-AD77-AB217A841EF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018475A-A4F1-45F5-9D94-1F546A87414E}" type="pres">
      <dgm:prSet presAssocID="{8068D371-03F2-4238-AD77-AB217A841EFC}" presName="tile4" presStyleLbl="node1" presStyleIdx="3" presStyleCnt="4"/>
      <dgm:spPr/>
    </dgm:pt>
    <dgm:pt modelId="{60E6B179-3C28-4038-9DD8-C8C3FBFC685A}" type="pres">
      <dgm:prSet presAssocID="{8068D371-03F2-4238-AD77-AB217A841EF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7485BAD-1E0C-4FA2-807C-90F787163E34}" type="pres">
      <dgm:prSet presAssocID="{8068D371-03F2-4238-AD77-AB217A841EFC}" presName="centerTile" presStyleLbl="fgShp" presStyleIdx="0" presStyleCnt="1" custScaleX="131926">
        <dgm:presLayoutVars>
          <dgm:chMax val="0"/>
          <dgm:chPref val="0"/>
        </dgm:presLayoutVars>
      </dgm:prSet>
      <dgm:spPr/>
    </dgm:pt>
  </dgm:ptLst>
  <dgm:cxnLst>
    <dgm:cxn modelId="{D3F65629-6A2B-450A-8DCB-D662F7CA3F00}" srcId="{859F4C1D-4918-428D-8CCB-13BDF189C201}" destId="{AB0E26ED-2E76-4425-8308-10A278B8F676}" srcOrd="1" destOrd="0" parTransId="{40F32360-B0BF-40DD-84BE-CFEC1C6EA0AC}" sibTransId="{59043762-6CCA-4E88-A14F-62A7840D33CB}"/>
    <dgm:cxn modelId="{BA0D0470-AD69-49D2-A719-CA6A023DE097}" type="presOf" srcId="{57B7419C-0B93-42EB-8386-952D6EC1FB8F}" destId="{E018475A-A4F1-45F5-9D94-1F546A87414E}" srcOrd="0" destOrd="0" presId="urn:microsoft.com/office/officeart/2005/8/layout/matrix1"/>
    <dgm:cxn modelId="{125D0652-4081-41F4-B2B3-DA57C4988C1E}" type="presOf" srcId="{E75FE204-AD92-4B46-BCCD-6BC7506557C4}" destId="{137F4F6B-0B26-4BA2-B8DF-BCEFD155E593}" srcOrd="0" destOrd="0" presId="urn:microsoft.com/office/officeart/2005/8/layout/matrix1"/>
    <dgm:cxn modelId="{8A04C384-DB76-4BF1-860D-FA1534532087}" type="presOf" srcId="{AB0E26ED-2E76-4425-8308-10A278B8F676}" destId="{D6DDD4F3-E106-4EB4-8549-57FA8EA229AF}" srcOrd="0" destOrd="0" presId="urn:microsoft.com/office/officeart/2005/8/layout/matrix1"/>
    <dgm:cxn modelId="{6AC84794-3BF6-458C-A677-39870060482D}" type="presOf" srcId="{859F4C1D-4918-428D-8CCB-13BDF189C201}" destId="{B7485BAD-1E0C-4FA2-807C-90F787163E34}" srcOrd="0" destOrd="0" presId="urn:microsoft.com/office/officeart/2005/8/layout/matrix1"/>
    <dgm:cxn modelId="{068E949B-E65B-4674-B6E8-CBB04910C174}" type="presOf" srcId="{57B7419C-0B93-42EB-8386-952D6EC1FB8F}" destId="{60E6B179-3C28-4038-9DD8-C8C3FBFC685A}" srcOrd="1" destOrd="0" presId="urn:microsoft.com/office/officeart/2005/8/layout/matrix1"/>
    <dgm:cxn modelId="{D53CA7A7-33C2-48BF-A42F-5A7610D157A5}" type="presOf" srcId="{8068D371-03F2-4238-AD77-AB217A841EFC}" destId="{02BFE8A9-00A6-4C29-8366-10B33401FE60}" srcOrd="0" destOrd="0" presId="urn:microsoft.com/office/officeart/2005/8/layout/matrix1"/>
    <dgm:cxn modelId="{AF3C8BB0-0FF5-480E-B66E-A961A491BAF3}" type="presOf" srcId="{AB0E26ED-2E76-4425-8308-10A278B8F676}" destId="{3F532943-417F-449C-A8FA-7FCC011A4880}" srcOrd="1" destOrd="0" presId="urn:microsoft.com/office/officeart/2005/8/layout/matrix1"/>
    <dgm:cxn modelId="{B2EDA5BB-6BD3-41D5-BF0F-BA8D4FF0369F}" srcId="{859F4C1D-4918-428D-8CCB-13BDF189C201}" destId="{57B7419C-0B93-42EB-8386-952D6EC1FB8F}" srcOrd="3" destOrd="0" parTransId="{FCC2B150-F108-4760-BEE8-FE1E52E83922}" sibTransId="{F585B8FE-0759-4967-A0D5-28BA65A62DAB}"/>
    <dgm:cxn modelId="{5D61DDBB-E86B-470E-BE99-EE2EA635BEFE}" srcId="{859F4C1D-4918-428D-8CCB-13BDF189C201}" destId="{A2DFEE1D-7BE4-414E-9093-E6038750227E}" srcOrd="0" destOrd="0" parTransId="{4FB07D9F-542A-494C-A413-9DB57EE78771}" sibTransId="{439D4F86-0C47-461E-86CE-B8708CD24812}"/>
    <dgm:cxn modelId="{B66BB8BF-BBD9-4775-8668-4A09F33AC2CB}" type="presOf" srcId="{E75FE204-AD92-4B46-BCCD-6BC7506557C4}" destId="{FD66D0D7-050B-4D22-B804-6FAF7EB4858A}" srcOrd="1" destOrd="0" presId="urn:microsoft.com/office/officeart/2005/8/layout/matrix1"/>
    <dgm:cxn modelId="{B5F588C6-4B43-447F-BAF5-177D22C12973}" type="presOf" srcId="{A2DFEE1D-7BE4-414E-9093-E6038750227E}" destId="{C5126D70-41CE-4B6C-90E9-A8FF1666DFDD}" srcOrd="0" destOrd="0" presId="urn:microsoft.com/office/officeart/2005/8/layout/matrix1"/>
    <dgm:cxn modelId="{110BCED4-1837-4FE0-8379-216DA832398C}" srcId="{8068D371-03F2-4238-AD77-AB217A841EFC}" destId="{859F4C1D-4918-428D-8CCB-13BDF189C201}" srcOrd="0" destOrd="0" parTransId="{19F5C140-7973-48CF-8626-0CBA771A249F}" sibTransId="{BD4C186E-536C-43C9-B61E-FC2074B06E3D}"/>
    <dgm:cxn modelId="{9564F6ED-0898-4F54-90EA-7F04FF5FB0CE}" srcId="{859F4C1D-4918-428D-8CCB-13BDF189C201}" destId="{E75FE204-AD92-4B46-BCCD-6BC7506557C4}" srcOrd="2" destOrd="0" parTransId="{7774BC49-4EE8-440F-9027-3E683FE1E28E}" sibTransId="{98AE7DE9-9835-414C-9F34-31B02DA7DEBA}"/>
    <dgm:cxn modelId="{E2E71CF2-536B-4908-9551-54B9F93FC0E2}" type="presOf" srcId="{A2DFEE1D-7BE4-414E-9093-E6038750227E}" destId="{09C87E3C-1F6A-4EDC-8F23-1E4ACFAF0780}" srcOrd="1" destOrd="0" presId="urn:microsoft.com/office/officeart/2005/8/layout/matrix1"/>
    <dgm:cxn modelId="{01EE0931-CA1B-4CA2-BED0-DB912966B755}" type="presParOf" srcId="{02BFE8A9-00A6-4C29-8366-10B33401FE60}" destId="{0C657EBD-4239-4FD6-B7FB-2C04621452EC}" srcOrd="0" destOrd="0" presId="urn:microsoft.com/office/officeart/2005/8/layout/matrix1"/>
    <dgm:cxn modelId="{F988BFE5-FE7B-4AEF-881E-4620FBC16746}" type="presParOf" srcId="{0C657EBD-4239-4FD6-B7FB-2C04621452EC}" destId="{C5126D70-41CE-4B6C-90E9-A8FF1666DFDD}" srcOrd="0" destOrd="0" presId="urn:microsoft.com/office/officeart/2005/8/layout/matrix1"/>
    <dgm:cxn modelId="{4C8724C9-2763-461B-87FE-27BA3995B03B}" type="presParOf" srcId="{0C657EBD-4239-4FD6-B7FB-2C04621452EC}" destId="{09C87E3C-1F6A-4EDC-8F23-1E4ACFAF0780}" srcOrd="1" destOrd="0" presId="urn:microsoft.com/office/officeart/2005/8/layout/matrix1"/>
    <dgm:cxn modelId="{F4C53E18-8A7C-47B6-9FB4-2D4540CE0053}" type="presParOf" srcId="{0C657EBD-4239-4FD6-B7FB-2C04621452EC}" destId="{D6DDD4F3-E106-4EB4-8549-57FA8EA229AF}" srcOrd="2" destOrd="0" presId="urn:microsoft.com/office/officeart/2005/8/layout/matrix1"/>
    <dgm:cxn modelId="{97EDCD6B-C505-4599-B5D1-6E750753B980}" type="presParOf" srcId="{0C657EBD-4239-4FD6-B7FB-2C04621452EC}" destId="{3F532943-417F-449C-A8FA-7FCC011A4880}" srcOrd="3" destOrd="0" presId="urn:microsoft.com/office/officeart/2005/8/layout/matrix1"/>
    <dgm:cxn modelId="{5CCD5AB3-64CE-44A5-99DB-5D12E7E983AA}" type="presParOf" srcId="{0C657EBD-4239-4FD6-B7FB-2C04621452EC}" destId="{137F4F6B-0B26-4BA2-B8DF-BCEFD155E593}" srcOrd="4" destOrd="0" presId="urn:microsoft.com/office/officeart/2005/8/layout/matrix1"/>
    <dgm:cxn modelId="{E9BDCF61-1435-4F46-AE9E-EDEB2EC05652}" type="presParOf" srcId="{0C657EBD-4239-4FD6-B7FB-2C04621452EC}" destId="{FD66D0D7-050B-4D22-B804-6FAF7EB4858A}" srcOrd="5" destOrd="0" presId="urn:microsoft.com/office/officeart/2005/8/layout/matrix1"/>
    <dgm:cxn modelId="{1543C1E1-E27A-424B-A860-47C8FA1AD1E2}" type="presParOf" srcId="{0C657EBD-4239-4FD6-B7FB-2C04621452EC}" destId="{E018475A-A4F1-45F5-9D94-1F546A87414E}" srcOrd="6" destOrd="0" presId="urn:microsoft.com/office/officeart/2005/8/layout/matrix1"/>
    <dgm:cxn modelId="{7DB81A47-B3BF-447A-AB2F-DA8D893A198B}" type="presParOf" srcId="{0C657EBD-4239-4FD6-B7FB-2C04621452EC}" destId="{60E6B179-3C28-4038-9DD8-C8C3FBFC685A}" srcOrd="7" destOrd="0" presId="urn:microsoft.com/office/officeart/2005/8/layout/matrix1"/>
    <dgm:cxn modelId="{47AA282A-CD36-4AD5-B89C-1E85D06BEDC6}" type="presParOf" srcId="{02BFE8A9-00A6-4C29-8366-10B33401FE60}" destId="{B7485BAD-1E0C-4FA2-807C-90F787163E3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26D70-41CE-4B6C-90E9-A8FF1666DFDD}">
      <dsp:nvSpPr>
        <dsp:cNvPr id="0" name=""/>
        <dsp:cNvSpPr/>
      </dsp:nvSpPr>
      <dsp:spPr>
        <a:xfrm rot="16200000">
          <a:off x="1063477" y="-1063477"/>
          <a:ext cx="2099868" cy="4226823"/>
        </a:xfrm>
        <a:prstGeom prst="round1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敏捷化数据归集和治理</a:t>
          </a:r>
          <a:endParaRPr lang="en-US" altLang="zh-CN" sz="1800" b="1" kern="1200" dirty="0">
            <a:solidFill>
              <a:srgbClr val="FFC00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楷体_GB2312" panose="02010609030101010101" pitchFamily="49" charset="-122"/>
              <a:ea typeface="楷体_GB2312" panose="02010609030101010101" pitchFamily="49" charset="-122"/>
            </a:rPr>
            <a:t>建设敏捷数据接入、采集和交换平台系统，实现交通卡公司体系和行业体系的业务系统快速、敏捷对接。</a:t>
          </a:r>
        </a:p>
      </dsp:txBody>
      <dsp:txXfrm rot="5400000">
        <a:off x="-1" y="1"/>
        <a:ext cx="4226823" cy="1574901"/>
      </dsp:txXfrm>
    </dsp:sp>
    <dsp:sp modelId="{D6DDD4F3-E106-4EB4-8549-57FA8EA229AF}">
      <dsp:nvSpPr>
        <dsp:cNvPr id="0" name=""/>
        <dsp:cNvSpPr/>
      </dsp:nvSpPr>
      <dsp:spPr>
        <a:xfrm>
          <a:off x="4226823" y="0"/>
          <a:ext cx="4226823" cy="2099868"/>
        </a:xfrm>
        <a:prstGeom prst="round1Rect">
          <a:avLst/>
        </a:prstGeom>
        <a:solidFill>
          <a:schemeClr val="accent1">
            <a:shade val="80000"/>
            <a:hueOff val="116428"/>
            <a:satOff val="-2085"/>
            <a:lumOff val="8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敏捷化产品开发和服务引擎</a:t>
          </a:r>
          <a:endParaRPr lang="en-US" altLang="zh-CN" sz="1800" b="1" kern="1200" dirty="0">
            <a:solidFill>
              <a:srgbClr val="FFC00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楷体_GB2312" panose="02010609030101010101" pitchFamily="49" charset="-122"/>
              <a:ea typeface="楷体_GB2312" panose="02010609030101010101" pitchFamily="49" charset="-122"/>
            </a:rPr>
            <a:t>研发敏捷产品开发和服务引擎，完善提升企业数据资产和知识规模，实现按需定制化数据需求快速开发和</a:t>
          </a:r>
          <a:r>
            <a:rPr lang="zh-CN" altLang="en-US" sz="1600" b="1" kern="1200" dirty="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rPr>
            <a:t>数据服务快速化部署运营</a:t>
          </a:r>
          <a:r>
            <a:rPr lang="zh-CN" altLang="en-US" sz="1600" kern="1200" dirty="0">
              <a:latin typeface="楷体_GB2312" panose="02010609030101010101" pitchFamily="49" charset="-122"/>
              <a:ea typeface="楷体_GB2312" panose="02010609030101010101" pitchFamily="49" charset="-122"/>
            </a:rPr>
            <a:t>。</a:t>
          </a:r>
        </a:p>
      </dsp:txBody>
      <dsp:txXfrm>
        <a:off x="4226823" y="0"/>
        <a:ext cx="4226823" cy="1574901"/>
      </dsp:txXfrm>
    </dsp:sp>
    <dsp:sp modelId="{137F4F6B-0B26-4BA2-B8DF-BCEFD155E593}">
      <dsp:nvSpPr>
        <dsp:cNvPr id="0" name=""/>
        <dsp:cNvSpPr/>
      </dsp:nvSpPr>
      <dsp:spPr>
        <a:xfrm rot="10800000">
          <a:off x="0" y="2099868"/>
          <a:ext cx="4226823" cy="2099868"/>
        </a:xfrm>
        <a:prstGeom prst="round1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rPr>
            <a:t>研究数据脱敏机制和隐私保护系统</a:t>
          </a:r>
          <a:endParaRPr lang="en-US" altLang="zh-CN" sz="1800" b="1" kern="1200" dirty="0">
            <a:solidFill>
              <a:srgbClr val="FFC00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楷体_GB2312" panose="02010609030101010101" pitchFamily="49" charset="-122"/>
              <a:ea typeface="楷体_GB2312" panose="02010609030101010101" pitchFamily="49" charset="-122"/>
            </a:rPr>
            <a:t>研发隐私安全的沙箱系统，实现数据脱敏和隐私保护，服务内外数据共享和公众化数据系列产品开发。</a:t>
          </a:r>
        </a:p>
      </dsp:txBody>
      <dsp:txXfrm rot="10800000">
        <a:off x="0" y="2624834"/>
        <a:ext cx="4226823" cy="1574901"/>
      </dsp:txXfrm>
    </dsp:sp>
    <dsp:sp modelId="{E018475A-A4F1-45F5-9D94-1F546A87414E}">
      <dsp:nvSpPr>
        <dsp:cNvPr id="0" name=""/>
        <dsp:cNvSpPr/>
      </dsp:nvSpPr>
      <dsp:spPr>
        <a:xfrm rot="5400000">
          <a:off x="5290300" y="1036390"/>
          <a:ext cx="2099868" cy="4226823"/>
        </a:xfrm>
        <a:prstGeom prst="round1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solidFill>
                <a:srgbClr val="FFC000"/>
              </a:solidFill>
            </a:rPr>
            <a:t>客流宝系统数据资产化研发和示范运营</a:t>
          </a:r>
          <a:endParaRPr lang="en-US" altLang="zh-CN" sz="1800" b="1" kern="1200" dirty="0">
            <a:solidFill>
              <a:srgbClr val="FFC0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楷体_GB2312" panose="02010609030101010101" pitchFamily="49" charset="-122"/>
              <a:ea typeface="楷体_GB2312" panose="02010609030101010101" pitchFamily="49" charset="-122"/>
            </a:rPr>
            <a:t>推进卡公司乘客出行画像、</a:t>
          </a:r>
          <a:r>
            <a:rPr lang="zh-CN" altLang="en-US" sz="1600" b="1" kern="1200" dirty="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rPr>
            <a:t>客流分析和客流宝数据资产化</a:t>
          </a:r>
          <a:r>
            <a:rPr lang="zh-CN" altLang="en-US" sz="1600" kern="1200" dirty="0">
              <a:latin typeface="楷体_GB2312" panose="02010609030101010101" pitchFamily="49" charset="-122"/>
              <a:ea typeface="楷体_GB2312" panose="02010609030101010101" pitchFamily="49" charset="-122"/>
            </a:rPr>
            <a:t>运营应用示范，实现对内数字化转型推进和对外数据化产品输出和服务。</a:t>
          </a:r>
        </a:p>
      </dsp:txBody>
      <dsp:txXfrm rot="-5400000">
        <a:off x="4226823" y="2624835"/>
        <a:ext cx="4226823" cy="1574901"/>
      </dsp:txXfrm>
    </dsp:sp>
    <dsp:sp modelId="{B7485BAD-1E0C-4FA2-807C-90F787163E34}">
      <dsp:nvSpPr>
        <dsp:cNvPr id="0" name=""/>
        <dsp:cNvSpPr/>
      </dsp:nvSpPr>
      <dsp:spPr>
        <a:xfrm>
          <a:off x="2553939" y="1574901"/>
          <a:ext cx="3345767" cy="1049934"/>
        </a:xfrm>
        <a:prstGeom prst="round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rgbClr val="2A5699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交通大数据敏捷</a:t>
          </a:r>
          <a:endParaRPr lang="en-US" altLang="zh-CN" sz="2400" b="1" kern="1200" dirty="0">
            <a:solidFill>
              <a:srgbClr val="2A5699"/>
            </a:solidFill>
            <a:effectLst/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rgbClr val="2A5699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服务平台</a:t>
          </a:r>
        </a:p>
      </dsp:txBody>
      <dsp:txXfrm>
        <a:off x="2605193" y="1626155"/>
        <a:ext cx="3243259" cy="947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A1BE0-513B-466A-943C-660B2769DD95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DB9B6-D0B5-4421-99F6-6D233531E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75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2026-0750-4BCA-9A6F-3000E3C4FB5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AEEFA-8A1D-43B1-A8B3-9A14753B791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我们我们通过  业务数据化  数据资产化  资产业务化的过程  </a:t>
            </a:r>
            <a:r>
              <a:rPr lang="en-US" altLang="zh-CN" dirty="0"/>
              <a:t>1</a:t>
            </a:r>
            <a:r>
              <a:rPr lang="zh-CN" altLang="en-US" dirty="0"/>
              <a:t>、 数据管起来  </a:t>
            </a:r>
            <a:r>
              <a:rPr lang="en-US" altLang="zh-CN" dirty="0"/>
              <a:t>2</a:t>
            </a:r>
            <a:r>
              <a:rPr lang="zh-CN" altLang="en-US" dirty="0"/>
              <a:t>、数据理顺了  </a:t>
            </a:r>
            <a:r>
              <a:rPr lang="en-US" altLang="zh-CN" dirty="0"/>
              <a:t>3</a:t>
            </a:r>
            <a:r>
              <a:rPr lang="zh-CN" altLang="en-US" dirty="0"/>
              <a:t>、 数据用起来     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89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我们经历了第一第二阶段，完成了数聚 和 数维，我们将完成第三 第四 各步骤，即 数享  和 数创。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976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提升数据治理能力，解决数据质量不高，数据统计不准的问题； 数据使用的灵活性，原来提交数据服务，没有办法提供对外接口； 数据统计口径现在归口到</a:t>
            </a:r>
            <a:r>
              <a:rPr lang="en-US" altLang="zh-CN" dirty="0"/>
              <a:t>API</a:t>
            </a:r>
            <a:r>
              <a:rPr lang="zh-CN" altLang="en-US" dirty="0"/>
              <a:t>调用了，那么卡公司出去的数据至少是标准的唯一的。 取数效率的问题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851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212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78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我们怎么来搭建这个系统的架构，依托于基础层，一方面接入久事大数据平台 一方面接入交通卡平台；  依托于我们的任务调度系统，实现客流宝产品的研发。 完成数据生产层的工作； 在数据服务层，通过搭建数据应用的基础组件，数据鉴权、数据服务、</a:t>
            </a:r>
            <a:r>
              <a:rPr lang="en-US" altLang="zh-CN" dirty="0"/>
              <a:t>DOCKER</a:t>
            </a:r>
            <a:r>
              <a:rPr lang="zh-CN" altLang="en-US" dirty="0"/>
              <a:t>容器管理等基础组件，实现  敏捷</a:t>
            </a:r>
            <a:r>
              <a:rPr lang="en-US" altLang="zh-CN" dirty="0"/>
              <a:t>API</a:t>
            </a:r>
            <a:r>
              <a:rPr lang="zh-CN" altLang="en-US" dirty="0"/>
              <a:t>网关 和 数据实验室的功能。   门户系统主要对外宣传的门户，搭建在应用服务层， 业务管理控制台主要由我们卡公司的业务人员使用，对数据接入的状况、 客流宝的产品管理、 敏捷</a:t>
            </a:r>
            <a:r>
              <a:rPr lang="en-US" altLang="zh-CN" dirty="0"/>
              <a:t>API</a:t>
            </a:r>
            <a:r>
              <a:rPr lang="zh-CN" altLang="en-US" dirty="0"/>
              <a:t>的快速生成、 数据实验室的管理 。  数据监控是整个系统整个系统的保障子系统，确保系统稳定运行，不是大屏系统，是确保我们系统稳定运行的技术保障系统。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723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鉴于我们敏捷服务平台的特点，不仅有内务业务处理的部分，也有外部门户服务的部分，因此部署的策略按照分层的结构来做， 后端分为核心区，主要完成数据处理，数据产品制作的工作  前端为</a:t>
            </a:r>
            <a:r>
              <a:rPr lang="en-US" altLang="zh-CN" dirty="0"/>
              <a:t>DMZ</a:t>
            </a:r>
            <a:r>
              <a:rPr lang="zh-CN" altLang="en-US" dirty="0"/>
              <a:t>区，主要承担门户对外、敏捷服务、数据实验室的工作 ，之间用防火强隔离，确保系统的安全。</a:t>
            </a:r>
            <a:endParaRPr lang="en-US" altLang="zh-CN" dirty="0"/>
          </a:p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576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344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831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客流宝是卡公司和久事公交合作，共同打造的一个数据产品，叫 久事客流宝， 实现对公交客流  公交出行 细粒度的数据分析。 主要按照 月 周 日的维度，对运营公司的 线路  站点的 客流 和分时段客流进行分析。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132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SQL </a:t>
            </a:r>
            <a:r>
              <a:rPr lang="zh-CN" altLang="en-US" dirty="0"/>
              <a:t>控制台，是为了满足个性化、临时数据分析的需求，比如 互联互通的交易情况、 乘车码开通的情况、 随申码开通的情况，这个随机性的临时要求，都可以使用这个</a:t>
            </a:r>
            <a:r>
              <a:rPr lang="en-US" altLang="zh-CN" dirty="0"/>
              <a:t>SQL</a:t>
            </a:r>
            <a:r>
              <a:rPr lang="zh-CN" altLang="en-US" dirty="0"/>
              <a:t>管控台，他最大的好处呢，就是能够满足查询的要求。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313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敏捷</a:t>
            </a:r>
            <a:r>
              <a:rPr lang="en-US" altLang="zh-CN" dirty="0"/>
              <a:t>API</a:t>
            </a:r>
            <a:r>
              <a:rPr lang="zh-CN" altLang="en-US" dirty="0"/>
              <a:t>开发是为了解决接口快速开发的问题  我们在拓展业务的时候，不可能一谈一个业务就做一个接口，很多接口我们需要及时的响应需求方，才能更好的支撑业务的拓展。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1316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敏捷</a:t>
            </a:r>
            <a:r>
              <a:rPr lang="en-US" altLang="zh-CN" dirty="0"/>
              <a:t>API</a:t>
            </a:r>
            <a:r>
              <a:rPr lang="zh-CN" altLang="en-US" dirty="0"/>
              <a:t>开发是为了解决接口快速开发的问题  我们在拓展业务的时候，不可能一谈一个业务就做一个接口，很多接口我们需要及时的响应需求方，才能更好的支撑业务的拓展。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95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96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单表模式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05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跨多表模式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0934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 采用多租户的做法，为</a:t>
            </a:r>
            <a:r>
              <a:rPr lang="en-US" altLang="zh-CN" dirty="0"/>
              <a:t>B</a:t>
            </a:r>
            <a:r>
              <a:rPr lang="zh-CN" altLang="en-US" dirty="0"/>
              <a:t>端机构提供数据实验室的环境，远程就可以访问和利用数据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 数据的注入 提取 通过我们的审核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 通过 </a:t>
            </a:r>
            <a:r>
              <a:rPr lang="en-US" altLang="zh-CN" dirty="0"/>
              <a:t>VPN </a:t>
            </a:r>
            <a:r>
              <a:rPr lang="zh-CN" altLang="en-US" dirty="0"/>
              <a:t>的方式进行访问，这样的做法，规范  安全。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830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申请的数据，由运营人员进行筛选和脱敏？ 数据可能涉及到多平台问题，以及不同的脱敏原则影响到数据分析的匹配碰撞问题。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6352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这个管理界面会集成到我们的业务管理平台上，可以对数据库进行专门的管理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140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 </a:t>
            </a:r>
            <a:r>
              <a:rPr lang="en-US" altLang="zh-CN" dirty="0"/>
              <a:t>JUPTER</a:t>
            </a:r>
            <a:r>
              <a:rPr lang="zh-CN" altLang="en-US" dirty="0"/>
              <a:t>上面调试机器学习或者深度学习的模型是非常方便的，他每个步骤的数据都会打出来，呈现出来给调试人员。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6478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0706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调度系统解决我们的数据产品生成的问题，通过可配置的方式实现产品的生成。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10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3510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实时采集监控数据</a:t>
            </a:r>
            <a:r>
              <a:rPr lang="zh-CN" altLang="en-US" dirty="0"/>
              <a:t>：包括硬件、操作系统、中间件、应用程序等各个维度的数据。</a:t>
            </a:r>
          </a:p>
          <a:p>
            <a:r>
              <a:rPr lang="zh-CN" altLang="en-US" b="1" dirty="0"/>
              <a:t>实时反馈监控状态</a:t>
            </a:r>
            <a:r>
              <a:rPr lang="zh-CN" altLang="en-US" dirty="0"/>
              <a:t>：通过对采集的数据进行多维度统计和可视化展示，能实时体现监控对象的状态是正常还是异常。</a:t>
            </a:r>
          </a:p>
          <a:p>
            <a:r>
              <a:rPr lang="zh-CN" altLang="en-US" b="1" dirty="0"/>
              <a:t>预知故障和告警：</a:t>
            </a:r>
            <a:r>
              <a:rPr lang="zh-CN" altLang="en-US" dirty="0"/>
              <a:t>能够提前预知故障风险，并及时发出告警信息。</a:t>
            </a:r>
          </a:p>
          <a:p>
            <a:r>
              <a:rPr lang="zh-CN" altLang="en-US" b="1" dirty="0"/>
              <a:t>辅助定位故障：</a:t>
            </a:r>
            <a:r>
              <a:rPr lang="zh-CN" altLang="en-US" dirty="0"/>
              <a:t>提供故障发生时的各项指标数据，辅助故障分析和定位。</a:t>
            </a:r>
          </a:p>
          <a:p>
            <a:r>
              <a:rPr lang="zh-CN" altLang="en-US" b="1" dirty="0"/>
              <a:t>辅助性能调优：</a:t>
            </a:r>
            <a:r>
              <a:rPr lang="zh-CN" altLang="en-US" dirty="0"/>
              <a:t>为性能调优提供数据支持，比如慢</a:t>
            </a:r>
            <a:r>
              <a:rPr lang="en-US" altLang="zh-CN" dirty="0"/>
              <a:t>SQL</a:t>
            </a:r>
            <a:r>
              <a:rPr lang="zh-CN" altLang="en-US" dirty="0"/>
              <a:t>，接口响应时间等。</a:t>
            </a:r>
          </a:p>
          <a:p>
            <a:r>
              <a:rPr lang="zh-CN" altLang="en-US" b="1" dirty="0"/>
              <a:t>辅助容量规划：</a:t>
            </a:r>
            <a:r>
              <a:rPr lang="zh-CN" altLang="en-US" dirty="0"/>
              <a:t>为服务器、中间件以及应用集群的容量规划提供数据支撑。</a:t>
            </a:r>
          </a:p>
          <a:p>
            <a:r>
              <a:rPr lang="zh-CN" altLang="en-US" b="1" dirty="0"/>
              <a:t>辅助自动化运维：</a:t>
            </a:r>
            <a:r>
              <a:rPr lang="zh-CN" altLang="en-US" dirty="0"/>
              <a:t>为自动扩容或者根据配置的</a:t>
            </a:r>
            <a:r>
              <a:rPr lang="en-US" altLang="zh-CN" dirty="0"/>
              <a:t>SLA</a:t>
            </a:r>
            <a:r>
              <a:rPr lang="zh-CN" altLang="en-US" dirty="0"/>
              <a:t>进行服务降级等智能运维提供数据支撑。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27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3600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6082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5081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我对我们久誉的数据中台做一个总结： </a:t>
            </a:r>
            <a:r>
              <a:rPr lang="en-US" altLang="zh-CN" dirty="0"/>
              <a:t>1</a:t>
            </a:r>
            <a:r>
              <a:rPr lang="zh-CN" altLang="en-US" dirty="0"/>
              <a:t>、 数据中台在完成了 聚合  和 治理之后  </a:t>
            </a:r>
            <a:r>
              <a:rPr lang="en-US" altLang="zh-CN" dirty="0"/>
              <a:t>2</a:t>
            </a:r>
            <a:r>
              <a:rPr lang="zh-CN" altLang="en-US" dirty="0"/>
              <a:t>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5948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2026-0750-4BCA-9A6F-3000E3C4FB5C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13C15-ACFD-46CC-AF3F-DC4B88899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B6AFEE-8F0C-4C87-8764-1B5621498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1E60A2-F143-407A-BB39-E345C297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C6C0CF-8F8D-4032-A8CE-5F004BC6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5FBE51-628E-4BB0-B87A-B901CCB4D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130B4-3E31-459A-A784-AEFA907D1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7C65B4-B2FF-41CB-B2D0-6F72EEF8E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B5A912-6AED-45A6-90D4-7DB2FEE6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772160-E6A0-473B-B30A-A8C77392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172927-2D2B-4211-A1A5-9D432E17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69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A5C1C-20BD-4BBE-AE1B-512E140C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5B0DB-F517-44B5-9B6E-BCDB2E0E9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9D536E-E3DC-492B-B0A8-C1C9BA84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CD459B-6DAA-4B55-8C81-F4792FA0C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5F502F-9C57-4FFC-9FC3-7A8F534B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24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1E8A2F-C83F-4237-8792-CFCBD5221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F9A84D-BEA0-49E3-A1C2-75DB251EB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DC66EA-1DF9-4729-BA34-8468BD83C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5EC2B4-F0DB-4CFB-9D04-11EA893B5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7B1BD8-A1E3-479C-8BDE-CB90994A2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8C4267-F99A-4574-AA7D-A32A0722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16EFD-654B-4392-B45B-BAA961B3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773C65-D897-4E5E-8FC8-F5D046EB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DE5664-888B-4DA9-9B31-9090999A0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A052E31-48C1-4E39-8C8F-772A8E354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7904842-62DD-4D6E-9D11-3519B65D4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CF5B082-06A2-4C3F-9C81-291D2F54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0A6AFF-E6E9-4F64-88DE-03B2BD88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62B811F-AFA8-4AF4-AA59-8455F897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65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E85350-C93A-47E7-A393-BF8BC9FAE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AC8902-FB96-40DE-B156-421127B3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6FFC5A-F39C-4E86-8BED-40EC7741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F79DC6-6A5B-4630-8A51-4840B1D94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13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BD73AF-568F-4F67-B203-2D879BFF5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CE0E22-9431-4570-B0B3-17D74F92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430FA9-1930-4229-BF9F-571D0367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53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514DAB-640A-467C-B70B-FC4B53BA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21CFC8-D8FB-4B93-882E-584EC6F3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090E9C-6018-4D79-A624-0DDD1AC0D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4A80B5-6DAD-4524-8395-2A711C63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A81613-7870-41E9-9119-E42CCFE61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004017-C3AF-44F1-8EEB-C3353305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67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9C51D-73F5-44B6-828E-95AAEB26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0E6D21-7BED-41A8-9A7A-5F377286E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44F4C2-EEBF-4F0C-8308-172A466D0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BEFA7B-CB89-483B-876A-1C1609DD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D62A65-D0E2-49D6-9929-8F07BF37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4BC1A5-75FD-46F9-8C29-29CC372D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42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E7E91E-071C-4C67-B7E4-A1C8D48C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AC84CD-A770-486E-8500-A974DD1E0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373E4A-AC0F-4BD4-86C4-40EB34EE4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E7D02B-9F1D-4ECA-9587-3640C564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1E8AD3-E28E-492D-8B0C-31B449EB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6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85EAAD4-3EA9-4300-A3EB-97B5C2833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FE8488-1D5E-4C30-9087-01281D3E3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7B9C8C-66F9-441F-8C6B-591EB06B7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85D3FD-9738-4B07-99E2-E1E05BBA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675FC-34A4-4835-8C43-5FCEDBBE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20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81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7EB03F5-6A26-1842-94B0-1D85A61D2E9B}"/>
              </a:ext>
            </a:extLst>
          </p:cNvPr>
          <p:cNvSpPr/>
          <p:nvPr userDrawn="1"/>
        </p:nvSpPr>
        <p:spPr>
          <a:xfrm>
            <a:off x="2082800" y="762"/>
            <a:ext cx="10013712" cy="578356"/>
          </a:xfrm>
          <a:prstGeom prst="rect">
            <a:avLst/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7106" dirty="0"/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C3410A74-D3F0-4047-B30B-9BC92C153E5B}"/>
              </a:ext>
            </a:extLst>
          </p:cNvPr>
          <p:cNvSpPr/>
          <p:nvPr userDrawn="1"/>
        </p:nvSpPr>
        <p:spPr>
          <a:xfrm rot="10800000">
            <a:off x="11028679" y="-6956"/>
            <a:ext cx="1171036" cy="787671"/>
          </a:xfrm>
          <a:custGeom>
            <a:avLst/>
            <a:gdLst>
              <a:gd name="connsiteX0" fmla="*/ 0 w 114300"/>
              <a:gd name="connsiteY0" fmla="*/ 0 h 977900"/>
              <a:gd name="connsiteX1" fmla="*/ 114300 w 114300"/>
              <a:gd name="connsiteY1" fmla="*/ 0 h 977900"/>
              <a:gd name="connsiteX2" fmla="*/ 114300 w 114300"/>
              <a:gd name="connsiteY2" fmla="*/ 977900 h 977900"/>
              <a:gd name="connsiteX3" fmla="*/ 0 w 114300"/>
              <a:gd name="connsiteY3" fmla="*/ 977900 h 977900"/>
              <a:gd name="connsiteX4" fmla="*/ 0 w 114300"/>
              <a:gd name="connsiteY4" fmla="*/ 0 h 977900"/>
              <a:gd name="connsiteX0-1" fmla="*/ 0 w 502945"/>
              <a:gd name="connsiteY0-2" fmla="*/ 0 h 977900"/>
              <a:gd name="connsiteX1-3" fmla="*/ 502945 w 502945"/>
              <a:gd name="connsiteY1-4" fmla="*/ 0 h 977900"/>
              <a:gd name="connsiteX2-5" fmla="*/ 114300 w 502945"/>
              <a:gd name="connsiteY2-6" fmla="*/ 977900 h 977900"/>
              <a:gd name="connsiteX3-7" fmla="*/ 0 w 502945"/>
              <a:gd name="connsiteY3-8" fmla="*/ 977900 h 977900"/>
              <a:gd name="connsiteX4-9" fmla="*/ 0 w 502945"/>
              <a:gd name="connsiteY4-10" fmla="*/ 0 h 977900"/>
              <a:gd name="connsiteX0-11" fmla="*/ 381705 w 502945"/>
              <a:gd name="connsiteY0-12" fmla="*/ 0 h 984839"/>
              <a:gd name="connsiteX1-13" fmla="*/ 502945 w 502945"/>
              <a:gd name="connsiteY1-14" fmla="*/ 6939 h 984839"/>
              <a:gd name="connsiteX2-15" fmla="*/ 114300 w 502945"/>
              <a:gd name="connsiteY2-16" fmla="*/ 984839 h 984839"/>
              <a:gd name="connsiteX3-17" fmla="*/ 0 w 502945"/>
              <a:gd name="connsiteY3-18" fmla="*/ 984839 h 984839"/>
              <a:gd name="connsiteX4-19" fmla="*/ 381705 w 502945"/>
              <a:gd name="connsiteY4-20" fmla="*/ 0 h 984839"/>
              <a:gd name="connsiteX0-21" fmla="*/ 0 w 3707563"/>
              <a:gd name="connsiteY0-22" fmla="*/ 96 h 977900"/>
              <a:gd name="connsiteX1-23" fmla="*/ 3707563 w 3707563"/>
              <a:gd name="connsiteY1-24" fmla="*/ 0 h 977900"/>
              <a:gd name="connsiteX2-25" fmla="*/ 3318918 w 3707563"/>
              <a:gd name="connsiteY2-26" fmla="*/ 977900 h 977900"/>
              <a:gd name="connsiteX3-27" fmla="*/ 3204618 w 3707563"/>
              <a:gd name="connsiteY3-28" fmla="*/ 977900 h 977900"/>
              <a:gd name="connsiteX4-29" fmla="*/ 0 w 3707563"/>
              <a:gd name="connsiteY4-30" fmla="*/ 96 h 977900"/>
              <a:gd name="connsiteX0-31" fmla="*/ 0 w 3707563"/>
              <a:gd name="connsiteY0-32" fmla="*/ 96 h 977900"/>
              <a:gd name="connsiteX1-33" fmla="*/ 3707563 w 3707563"/>
              <a:gd name="connsiteY1-34" fmla="*/ 0 h 977900"/>
              <a:gd name="connsiteX2-35" fmla="*/ 3318918 w 3707563"/>
              <a:gd name="connsiteY2-36" fmla="*/ 977900 h 977900"/>
              <a:gd name="connsiteX3-37" fmla="*/ 5308 w 3707563"/>
              <a:gd name="connsiteY3-38" fmla="*/ 970866 h 977900"/>
              <a:gd name="connsiteX4-39" fmla="*/ 0 w 3707563"/>
              <a:gd name="connsiteY4-40" fmla="*/ 96 h 977900"/>
              <a:gd name="connsiteX0-41" fmla="*/ 0 w 3707563"/>
              <a:gd name="connsiteY0-42" fmla="*/ 96 h 970866"/>
              <a:gd name="connsiteX1-43" fmla="*/ 3707563 w 3707563"/>
              <a:gd name="connsiteY1-44" fmla="*/ 0 h 970866"/>
              <a:gd name="connsiteX2-45" fmla="*/ 3034843 w 3707563"/>
              <a:gd name="connsiteY2-46" fmla="*/ 970865 h 970866"/>
              <a:gd name="connsiteX3-47" fmla="*/ 5308 w 3707563"/>
              <a:gd name="connsiteY3-48" fmla="*/ 970866 h 970866"/>
              <a:gd name="connsiteX4-49" fmla="*/ 0 w 3707563"/>
              <a:gd name="connsiteY4-50" fmla="*/ 96 h 970866"/>
              <a:gd name="connsiteX0-51" fmla="*/ 0 w 3707563"/>
              <a:gd name="connsiteY0-52" fmla="*/ 96 h 970866"/>
              <a:gd name="connsiteX1-53" fmla="*/ 3707563 w 3707563"/>
              <a:gd name="connsiteY1-54" fmla="*/ 0 h 970866"/>
              <a:gd name="connsiteX2-55" fmla="*/ 3129536 w 3707563"/>
              <a:gd name="connsiteY2-56" fmla="*/ 970865 h 970866"/>
              <a:gd name="connsiteX3-57" fmla="*/ 5308 w 3707563"/>
              <a:gd name="connsiteY3-58" fmla="*/ 970866 h 970866"/>
              <a:gd name="connsiteX4-59" fmla="*/ 0 w 3707563"/>
              <a:gd name="connsiteY4-60" fmla="*/ 96 h 970866"/>
              <a:gd name="connsiteX0-61" fmla="*/ 1832667 w 3702257"/>
              <a:gd name="connsiteY0-62" fmla="*/ 96 h 970866"/>
              <a:gd name="connsiteX1-63" fmla="*/ 3702257 w 3702257"/>
              <a:gd name="connsiteY1-64" fmla="*/ 0 h 970866"/>
              <a:gd name="connsiteX2-65" fmla="*/ 3124230 w 3702257"/>
              <a:gd name="connsiteY2-66" fmla="*/ 970865 h 970866"/>
              <a:gd name="connsiteX3-67" fmla="*/ 2 w 3702257"/>
              <a:gd name="connsiteY3-68" fmla="*/ 970866 h 970866"/>
              <a:gd name="connsiteX4-69" fmla="*/ 1832667 w 3702257"/>
              <a:gd name="connsiteY4-70" fmla="*/ 96 h 970866"/>
              <a:gd name="connsiteX0-71" fmla="*/ 0 w 1869590"/>
              <a:gd name="connsiteY0-72" fmla="*/ 96 h 978890"/>
              <a:gd name="connsiteX1-73" fmla="*/ 1869590 w 1869590"/>
              <a:gd name="connsiteY1-74" fmla="*/ 0 h 978890"/>
              <a:gd name="connsiteX2-75" fmla="*/ 1291563 w 1869590"/>
              <a:gd name="connsiteY2-76" fmla="*/ 970865 h 978890"/>
              <a:gd name="connsiteX3-77" fmla="*/ 5309 w 1869590"/>
              <a:gd name="connsiteY3-78" fmla="*/ 978890 h 978890"/>
              <a:gd name="connsiteX4-79" fmla="*/ 0 w 1869590"/>
              <a:gd name="connsiteY4-80" fmla="*/ 96 h 978890"/>
              <a:gd name="connsiteX0-1" fmla="*/ 0 w 2180032"/>
              <a:gd name="connsiteY0-2" fmla="*/ 14304 h 993098"/>
              <a:gd name="connsiteX1-3" fmla="*/ 2180032 w 2180032"/>
              <a:gd name="connsiteY1-4" fmla="*/ 0 h 993098"/>
              <a:gd name="connsiteX2-5" fmla="*/ 1291563 w 2180032"/>
              <a:gd name="connsiteY2-6" fmla="*/ 985073 h 993098"/>
              <a:gd name="connsiteX3-7" fmla="*/ 5309 w 2180032"/>
              <a:gd name="connsiteY3-8" fmla="*/ 993098 h 993098"/>
              <a:gd name="connsiteX4-9" fmla="*/ 0 w 2180032"/>
              <a:gd name="connsiteY4-10" fmla="*/ 14304 h 993098"/>
              <a:gd name="connsiteX0-11" fmla="*/ 0 w 2308491"/>
              <a:gd name="connsiteY0-12" fmla="*/ 0 h 978794"/>
              <a:gd name="connsiteX1-13" fmla="*/ 2308491 w 2308491"/>
              <a:gd name="connsiteY1-14" fmla="*/ 4640 h 978794"/>
              <a:gd name="connsiteX2-15" fmla="*/ 1291563 w 2308491"/>
              <a:gd name="connsiteY2-16" fmla="*/ 970769 h 978794"/>
              <a:gd name="connsiteX3-17" fmla="*/ 5309 w 2308491"/>
              <a:gd name="connsiteY3-18" fmla="*/ 978794 h 978794"/>
              <a:gd name="connsiteX4-19" fmla="*/ 0 w 2308491"/>
              <a:gd name="connsiteY4-20" fmla="*/ 0 h 978794"/>
              <a:gd name="connsiteX0-21" fmla="*/ 0 w 2194954"/>
              <a:gd name="connsiteY0-22" fmla="*/ 0 h 978794"/>
              <a:gd name="connsiteX1-23" fmla="*/ 2194954 w 2194954"/>
              <a:gd name="connsiteY1-24" fmla="*/ 4640 h 978794"/>
              <a:gd name="connsiteX2-25" fmla="*/ 1291563 w 2194954"/>
              <a:gd name="connsiteY2-26" fmla="*/ 970769 h 978794"/>
              <a:gd name="connsiteX3-27" fmla="*/ 5309 w 2194954"/>
              <a:gd name="connsiteY3-28" fmla="*/ 978794 h 978794"/>
              <a:gd name="connsiteX4-29" fmla="*/ 0 w 2194954"/>
              <a:gd name="connsiteY4-30" fmla="*/ 0 h 978794"/>
              <a:gd name="connsiteX0-31" fmla="*/ 0 w 2194954"/>
              <a:gd name="connsiteY0-32" fmla="*/ 0 h 979760"/>
              <a:gd name="connsiteX1-33" fmla="*/ 2194954 w 2194954"/>
              <a:gd name="connsiteY1-34" fmla="*/ 4640 h 979760"/>
              <a:gd name="connsiteX2-35" fmla="*/ 1278014 w 2194954"/>
              <a:gd name="connsiteY2-36" fmla="*/ 979760 h 979760"/>
              <a:gd name="connsiteX3-37" fmla="*/ 5309 w 2194954"/>
              <a:gd name="connsiteY3-38" fmla="*/ 978794 h 979760"/>
              <a:gd name="connsiteX4-39" fmla="*/ 0 w 2194954"/>
              <a:gd name="connsiteY4-40" fmla="*/ 0 h 979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94954" h="979760">
                <a:moveTo>
                  <a:pt x="0" y="0"/>
                </a:moveTo>
                <a:lnTo>
                  <a:pt x="2194954" y="4640"/>
                </a:lnTo>
                <a:lnTo>
                  <a:pt x="1278014" y="979760"/>
                </a:lnTo>
                <a:lnTo>
                  <a:pt x="5309" y="978794"/>
                </a:lnTo>
                <a:cubicBezTo>
                  <a:pt x="3540" y="655204"/>
                  <a:pt x="1769" y="323590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7106" dirty="0"/>
          </a:p>
        </p:txBody>
      </p:sp>
      <p:sp>
        <p:nvSpPr>
          <p:cNvPr id="8" name="手动输入 7">
            <a:extLst>
              <a:ext uri="{FF2B5EF4-FFF2-40B4-BE49-F238E27FC236}">
                <a16:creationId xmlns:a16="http://schemas.microsoft.com/office/drawing/2014/main" id="{1E0BB1B9-2B80-A942-A41B-11D494F6CD30}"/>
              </a:ext>
            </a:extLst>
          </p:cNvPr>
          <p:cNvSpPr/>
          <p:nvPr userDrawn="1"/>
        </p:nvSpPr>
        <p:spPr>
          <a:xfrm rot="5400000" flipH="1">
            <a:off x="1819149" y="-744925"/>
            <a:ext cx="836712" cy="2326561"/>
          </a:xfrm>
          <a:prstGeom prst="flowChartManualInput">
            <a:avLst/>
          </a:prstGeom>
          <a:solidFill>
            <a:srgbClr val="E5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9" name="手动输入 8">
            <a:extLst>
              <a:ext uri="{FF2B5EF4-FFF2-40B4-BE49-F238E27FC236}">
                <a16:creationId xmlns:a16="http://schemas.microsoft.com/office/drawing/2014/main" id="{B853A773-C77F-F946-B131-EB0A7A1F0132}"/>
              </a:ext>
            </a:extLst>
          </p:cNvPr>
          <p:cNvSpPr/>
          <p:nvPr userDrawn="1"/>
        </p:nvSpPr>
        <p:spPr>
          <a:xfrm rot="5400000" flipH="1">
            <a:off x="1195176" y="-1214192"/>
            <a:ext cx="836712" cy="326509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3951"/>
              <a:gd name="connsiteX1" fmla="*/ 10000 w 10000"/>
              <a:gd name="connsiteY1" fmla="*/ 0 h 13951"/>
              <a:gd name="connsiteX2" fmla="*/ 10000 w 10000"/>
              <a:gd name="connsiteY2" fmla="*/ 10000 h 13951"/>
              <a:gd name="connsiteX3" fmla="*/ 0 w 10000"/>
              <a:gd name="connsiteY3" fmla="*/ 13951 h 13951"/>
              <a:gd name="connsiteX4" fmla="*/ 0 w 10000"/>
              <a:gd name="connsiteY4" fmla="*/ 2000 h 13951"/>
              <a:gd name="connsiteX0" fmla="*/ 0 w 10000"/>
              <a:gd name="connsiteY0" fmla="*/ 2000 h 14034"/>
              <a:gd name="connsiteX1" fmla="*/ 10000 w 10000"/>
              <a:gd name="connsiteY1" fmla="*/ 0 h 14034"/>
              <a:gd name="connsiteX2" fmla="*/ 10000 w 10000"/>
              <a:gd name="connsiteY2" fmla="*/ 14034 h 14034"/>
              <a:gd name="connsiteX3" fmla="*/ 0 w 10000"/>
              <a:gd name="connsiteY3" fmla="*/ 13951 h 14034"/>
              <a:gd name="connsiteX4" fmla="*/ 0 w 10000"/>
              <a:gd name="connsiteY4" fmla="*/ 2000 h 1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4034">
                <a:moveTo>
                  <a:pt x="0" y="2000"/>
                </a:moveTo>
                <a:lnTo>
                  <a:pt x="10000" y="0"/>
                </a:lnTo>
                <a:lnTo>
                  <a:pt x="10000" y="14034"/>
                </a:lnTo>
                <a:lnTo>
                  <a:pt x="0" y="13951"/>
                </a:lnTo>
                <a:lnTo>
                  <a:pt x="0" y="2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4DE84EFF-3B07-E845-A57B-314780B77891}"/>
              </a:ext>
            </a:extLst>
          </p:cNvPr>
          <p:cNvSpPr txBox="1"/>
          <p:nvPr userDrawn="1"/>
        </p:nvSpPr>
        <p:spPr>
          <a:xfrm>
            <a:off x="11024747" y="202603"/>
            <a:ext cx="992028" cy="432251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zh-CN"/>
            </a:defPPr>
            <a:lvl1pPr marL="0" algn="r" defTabSz="914400" rtl="0" eaLnBrk="1" latinLnBrk="0" hangingPunct="1">
              <a:defRPr sz="24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51951F-DC4F-4AE3-BEA5-EDB9E2818034}" type="slidenum">
              <a:rPr lang="zh-CN" altLang="en-US" sz="2667" b="0" i="1" smtClean="0">
                <a:solidFill>
                  <a:schemeClr val="bg1"/>
                </a:solidFill>
                <a:latin typeface="+mn-lt"/>
              </a:rPr>
              <a:t>‹#›</a:t>
            </a:fld>
            <a:endParaRPr lang="zh-CN" altLang="en-US" sz="2667" b="0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图片 10" descr="logo3">
            <a:extLst>
              <a:ext uri="{FF2B5EF4-FFF2-40B4-BE49-F238E27FC236}">
                <a16:creationId xmlns:a16="http://schemas.microsoft.com/office/drawing/2014/main" id="{52FB21AC-E055-1D4D-B0A4-12404CD33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1594" y="131234"/>
            <a:ext cx="1667087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3C1908-F36C-497F-A384-B39F0F8EB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7C416A-A005-4AA2-9596-40A44AD41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75EC39-504A-4019-AFF4-C5E223E11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4C957E-E347-40D1-A9B0-A36208C3C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519C6-A4B6-4539-9268-6FD99C781DC8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0F017B-2457-46F0-BC42-CB11497D3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D405C7-2769-4A8A-B275-D60C7C895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90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8de9a6d2ec8afcc5a75aaa194b31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095" y="0"/>
            <a:ext cx="106172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9826033" y="4509533"/>
            <a:ext cx="2365969" cy="2348468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2700000">
            <a:off x="4394358" y="-2645773"/>
            <a:ext cx="5330979" cy="5291545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61CE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2716174">
            <a:off x="-2286035" y="193153"/>
            <a:ext cx="10097135" cy="7969251"/>
          </a:xfrm>
          <a:custGeom>
            <a:avLst/>
            <a:gdLst>
              <a:gd name="connsiteX0" fmla="*/ 0 w 10116236"/>
              <a:gd name="connsiteY0" fmla="*/ 3047183 h 7896209"/>
              <a:gd name="connsiteX1" fmla="*/ 3046790 w 10116236"/>
              <a:gd name="connsiteY1" fmla="*/ 0 h 7896209"/>
              <a:gd name="connsiteX2" fmla="*/ 8996539 w 10116236"/>
              <a:gd name="connsiteY2" fmla="*/ 0 h 7896209"/>
              <a:gd name="connsiteX3" fmla="*/ 10116236 w 10116236"/>
              <a:gd name="connsiteY3" fmla="*/ 1119697 h 7896209"/>
              <a:gd name="connsiteX4" fmla="*/ 10116236 w 10116236"/>
              <a:gd name="connsiteY4" fmla="*/ 2628943 h 7896209"/>
              <a:gd name="connsiteX5" fmla="*/ 4849651 w 10116236"/>
              <a:gd name="connsiteY5" fmla="*/ 7896209 h 789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16236" h="7896209">
                <a:moveTo>
                  <a:pt x="0" y="3047183"/>
                </a:moveTo>
                <a:lnTo>
                  <a:pt x="3046790" y="0"/>
                </a:lnTo>
                <a:lnTo>
                  <a:pt x="8996539" y="0"/>
                </a:lnTo>
                <a:cubicBezTo>
                  <a:pt x="9614931" y="1"/>
                  <a:pt x="10116236" y="501305"/>
                  <a:pt x="10116236" y="1119697"/>
                </a:cubicBezTo>
                <a:lnTo>
                  <a:pt x="10116236" y="2628943"/>
                </a:lnTo>
                <a:lnTo>
                  <a:pt x="4849651" y="7896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254000" dir="18900000" algn="b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700222">
            <a:off x="10036630" y="-1907287"/>
            <a:ext cx="4488925" cy="3942996"/>
          </a:xfrm>
          <a:prstGeom prst="roundRect">
            <a:avLst>
              <a:gd name="adj" fmla="val 17113"/>
            </a:avLst>
          </a:prstGeom>
          <a:solidFill>
            <a:schemeClr val="bg1"/>
          </a:solidFill>
          <a:ln>
            <a:noFill/>
          </a:ln>
          <a:effectLst>
            <a:outerShdw blurRad="508000" dist="1270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76093" y="3755629"/>
            <a:ext cx="7057003" cy="73279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CN" altLang="en-US" sz="2400" b="1" dirty="0">
              <a:solidFill>
                <a:srgbClr val="282B3E"/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529115" y="4906704"/>
            <a:ext cx="1716653" cy="79946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2023</a:t>
            </a:r>
            <a:r>
              <a:rPr lang="zh-CN" altLang="en-US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年</a:t>
            </a:r>
            <a:r>
              <a:rPr lang="en-US" altLang="zh-CN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4</a:t>
            </a:r>
            <a:r>
              <a:rPr lang="zh-CN" altLang="en-US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月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324" y="2903226"/>
            <a:ext cx="8521666" cy="94234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   </a:t>
            </a:r>
            <a:r>
              <a:rPr lang="zh-CN" altLang="en-US" sz="4000" b="1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交通卡数据敏捷服务平台</a:t>
            </a:r>
            <a:endParaRPr lang="en-US" altLang="zh-CN" sz="3200" b="1" dirty="0">
              <a:solidFill>
                <a:srgbClr val="282B3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MiSans" panose="00000500000000000000" pitchFamily="2" charset="-122"/>
            </a:endParaRPr>
          </a:p>
        </p:txBody>
      </p:sp>
      <p:pic>
        <p:nvPicPr>
          <p:cNvPr id="10" name="图片 9" descr="logo">
            <a:extLst>
              <a:ext uri="{FF2B5EF4-FFF2-40B4-BE49-F238E27FC236}">
                <a16:creationId xmlns:a16="http://schemas.microsoft.com/office/drawing/2014/main" id="{B0381DD8-DFE9-4121-A20A-18A66CB11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2" y="6085531"/>
            <a:ext cx="2315633" cy="441960"/>
          </a:xfrm>
          <a:prstGeom prst="rect">
            <a:avLst/>
          </a:prstGeom>
          <a:effectLst>
            <a:reflection blurRad="6350" stA="25000" endA="300" endPos="55000" dir="5400000" sy="-100000" algn="bl" rotWithShape="0"/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B6E7214-41EE-4D15-B47F-60165776D23E}"/>
              </a:ext>
            </a:extLst>
          </p:cNvPr>
          <p:cNvSpPr txBox="1"/>
          <p:nvPr/>
        </p:nvSpPr>
        <p:spPr>
          <a:xfrm>
            <a:off x="558919" y="4706649"/>
            <a:ext cx="5441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数智互联事业部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523367" y="2036445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8728" r="-1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-1" y="-1"/>
            <a:ext cx="9218609" cy="685800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00"/>
              <a:gd name="connsiteY0-2" fmla="*/ 0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3359 w 10000"/>
              <a:gd name="connsiteY3-8" fmla="*/ 10000 h 10000"/>
              <a:gd name="connsiteX4-9" fmla="*/ 0 w 10000"/>
              <a:gd name="connsiteY4-10" fmla="*/ 10000 h 10000"/>
              <a:gd name="connsiteX5" fmla="*/ 0 w 10000"/>
              <a:gd name="connsiteY5" fmla="*/ 0 h 10000"/>
              <a:gd name="connsiteX0-11" fmla="*/ 0 w 10000"/>
              <a:gd name="connsiteY0-12" fmla="*/ 0 h 10000"/>
              <a:gd name="connsiteX1-13" fmla="*/ 10000 w 10000"/>
              <a:gd name="connsiteY1-14" fmla="*/ 0 h 10000"/>
              <a:gd name="connsiteX2-15" fmla="*/ 3359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0 h 10000"/>
              <a:gd name="connsiteX0-21" fmla="*/ 0 w 10000"/>
              <a:gd name="connsiteY0-22" fmla="*/ 0 h 10000"/>
              <a:gd name="connsiteX1-23" fmla="*/ 10000 w 10000"/>
              <a:gd name="connsiteY1-24" fmla="*/ 0 h 10000"/>
              <a:gd name="connsiteX2-25" fmla="*/ 3210 w 10000"/>
              <a:gd name="connsiteY2-26" fmla="*/ 10000 h 10000"/>
              <a:gd name="connsiteX3-27" fmla="*/ 0 w 10000"/>
              <a:gd name="connsiteY3-28" fmla="*/ 10000 h 10000"/>
              <a:gd name="connsiteX4-29" fmla="*/ 0 w 10000"/>
              <a:gd name="connsiteY4-3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0"/>
                </a:lnTo>
                <a:lnTo>
                  <a:pt x="321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0258B1"/>
          </a:soli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38" name="圆角矩形 37"/>
          <p:cNvSpPr/>
          <p:nvPr/>
        </p:nvSpPr>
        <p:spPr>
          <a:xfrm rot="2710618">
            <a:off x="-259685" y="-3461400"/>
            <a:ext cx="3916421" cy="7857567"/>
          </a:xfrm>
          <a:prstGeom prst="roundRect">
            <a:avLst>
              <a:gd name="adj" fmla="val 27843"/>
            </a:avLst>
          </a:prstGeom>
          <a:solidFill>
            <a:schemeClr val="bg1"/>
          </a:soli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 rot="2710618">
            <a:off x="5097141" y="-1245234"/>
            <a:ext cx="8242935" cy="10734040"/>
          </a:xfrm>
          <a:prstGeom prst="roundRect">
            <a:avLst>
              <a:gd name="adj" fmla="val 14572"/>
            </a:avLst>
          </a:prstGeom>
          <a:solidFill>
            <a:schemeClr val="bg1"/>
          </a:solidFill>
          <a:ln>
            <a:noFill/>
          </a:ln>
          <a:effectLst>
            <a:outerShdw blurRad="508000" dist="254000" dir="13500000" algn="b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47354" y="2479425"/>
            <a:ext cx="4703205" cy="677151"/>
            <a:chOff x="7353708" y="2271596"/>
            <a:chExt cx="4703205" cy="677150"/>
          </a:xfrm>
        </p:grpSpPr>
        <p:sp>
          <p:nvSpPr>
            <p:cNvPr id="10" name="椭圆 9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10263" y="2271596"/>
              <a:ext cx="3746650" cy="59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总体设计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 rot="18900000">
            <a:off x="-14309" y="1493931"/>
            <a:ext cx="4557159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2800" b="1" dirty="0">
                <a:solidFill>
                  <a:srgbClr val="282B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CONTENTS</a:t>
            </a:r>
          </a:p>
        </p:txBody>
      </p:sp>
      <p:grpSp>
        <p:nvGrpSpPr>
          <p:cNvPr id="100" name="组合 99"/>
          <p:cNvGrpSpPr/>
          <p:nvPr/>
        </p:nvGrpSpPr>
        <p:grpSpPr>
          <a:xfrm>
            <a:off x="6947354" y="3504535"/>
            <a:ext cx="3893227" cy="676646"/>
            <a:chOff x="7353708" y="2272099"/>
            <a:chExt cx="3893227" cy="676647"/>
          </a:xfrm>
        </p:grpSpPr>
        <p:sp>
          <p:nvSpPr>
            <p:cNvPr id="101" name="椭圆 100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功能说明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947354" y="4529140"/>
            <a:ext cx="4417811" cy="676646"/>
            <a:chOff x="7353708" y="2272099"/>
            <a:chExt cx="4417811" cy="676647"/>
          </a:xfrm>
        </p:grpSpPr>
        <p:sp>
          <p:nvSpPr>
            <p:cNvPr id="106" name="椭圆 105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8310261" y="2318586"/>
              <a:ext cx="3461258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交付计划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 rot="18900000">
            <a:off x="-728684" y="637239"/>
            <a:ext cx="4557159" cy="106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rgbClr val="282B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目录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947354" y="1454315"/>
            <a:ext cx="3893227" cy="677151"/>
            <a:chOff x="7353708" y="2271596"/>
            <a:chExt cx="3893227" cy="677150"/>
          </a:xfrm>
        </p:grpSpPr>
        <p:sp>
          <p:nvSpPr>
            <p:cNvPr id="24" name="椭圆 23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  <p:sp>
          <p:nvSpPr>
            <p:cNvPr id="25" name="文本框 60"/>
            <p:cNvSpPr txBox="1"/>
            <p:nvPr/>
          </p:nvSpPr>
          <p:spPr>
            <a:xfrm>
              <a:off x="8310263" y="2271596"/>
              <a:ext cx="2936672" cy="59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概述</a:t>
              </a:r>
              <a:endParaRPr lang="zh-CN" altLang="en-US" sz="2800" b="1" dirty="0">
                <a:solidFill>
                  <a:srgbClr val="282B3E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EA69A55-F845-415C-90AA-35EF9FB19E76}"/>
              </a:ext>
            </a:extLst>
          </p:cNvPr>
          <p:cNvGrpSpPr/>
          <p:nvPr/>
        </p:nvGrpSpPr>
        <p:grpSpPr>
          <a:xfrm>
            <a:off x="6947354" y="5553745"/>
            <a:ext cx="3893227" cy="676646"/>
            <a:chOff x="7353708" y="2272099"/>
            <a:chExt cx="3893227" cy="676647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0ACAC550-00CC-4B54-948A-A34CBB29464F}"/>
                </a:ext>
              </a:extLst>
            </p:cNvPr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FE46259-56FA-452C-9417-DF919B77A9EC}"/>
                </a:ext>
              </a:extLst>
            </p:cNvPr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交付计划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7019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概述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01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7EB9BA2A-234A-4C11-AF4D-B5878E41BDB8}"/>
              </a:ext>
            </a:extLst>
          </p:cNvPr>
          <p:cNvGrpSpPr/>
          <p:nvPr/>
        </p:nvGrpSpPr>
        <p:grpSpPr>
          <a:xfrm>
            <a:off x="71022" y="93931"/>
            <a:ext cx="4442564" cy="687168"/>
            <a:chOff x="358490" y="396066"/>
            <a:chExt cx="3331923" cy="515376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291AAB3-4854-44E7-83A8-501D4D3872BA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35" name="圆角矩形 36">
                <a:extLst>
                  <a:ext uri="{FF2B5EF4-FFF2-40B4-BE49-F238E27FC236}">
                    <a16:creationId xmlns:a16="http://schemas.microsoft.com/office/drawing/2014/main" id="{FC6C1EFE-0E35-459C-A551-4D6958D2B0C1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36" name="圆角矩形 37">
                <a:extLst>
                  <a:ext uri="{FF2B5EF4-FFF2-40B4-BE49-F238E27FC236}">
                    <a16:creationId xmlns:a16="http://schemas.microsoft.com/office/drawing/2014/main" id="{A79A28A5-C1F2-4712-B0B2-EF2B64A83DC1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33" name="TextBox 7">
              <a:extLst>
                <a:ext uri="{FF2B5EF4-FFF2-40B4-BE49-F238E27FC236}">
                  <a16:creationId xmlns:a16="http://schemas.microsoft.com/office/drawing/2014/main" id="{0C2C64C5-8EA2-4AF4-83D2-F494D38D67AF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建设背景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58DD6B4-6586-48B8-9ABD-674966C9B791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48432EE7-8EB4-BBA3-CE0C-5F7F3591BBE5}"/>
              </a:ext>
            </a:extLst>
          </p:cNvPr>
          <p:cNvSpPr txBox="1"/>
          <p:nvPr/>
        </p:nvSpPr>
        <p:spPr>
          <a:xfrm>
            <a:off x="486373" y="892682"/>
            <a:ext cx="11219254" cy="1422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卡公司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申报的《交通大数据敏捷服务平台》项目成功获得市经信委“上海市城市数字化转型专项资金”支持。该项目主要通过开发大数据敏捷服务平台，构建交通卡公司大数据管理能力模型，实现交通数据的敏捷化归集、治理和服务</a:t>
            </a:r>
            <a:r>
              <a:rPr lang="zh-CN" altLang="en-US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项目实施周期为</a:t>
            </a:r>
            <a:r>
              <a:rPr lang="en-US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日至</a:t>
            </a:r>
            <a:r>
              <a:rPr lang="en-US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zh-CN" sz="2000" b="1" kern="100" dirty="0">
                <a:solidFill>
                  <a:srgbClr val="2A56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日。</a:t>
            </a:r>
            <a:endParaRPr lang="en-US" altLang="zh-CN" b="1" dirty="0">
              <a:solidFill>
                <a:srgbClr val="2A56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FB8853D3-205D-9D0F-53CD-AA0765839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116490"/>
              </p:ext>
            </p:extLst>
          </p:nvPr>
        </p:nvGraphicFramePr>
        <p:xfrm>
          <a:off x="1628818" y="2428091"/>
          <a:ext cx="8453646" cy="4199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089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FBCC353D-A8F5-4531-8DE2-625AC3AD980D}"/>
              </a:ext>
            </a:extLst>
          </p:cNvPr>
          <p:cNvGrpSpPr/>
          <p:nvPr/>
        </p:nvGrpSpPr>
        <p:grpSpPr>
          <a:xfrm>
            <a:off x="86125" y="91981"/>
            <a:ext cx="4442564" cy="687168"/>
            <a:chOff x="358490" y="396066"/>
            <a:chExt cx="3331923" cy="51537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A57B341-90BC-4230-AB15-FBC8F7E2DD0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22" name="圆角矩形 36">
                <a:extLst>
                  <a:ext uri="{FF2B5EF4-FFF2-40B4-BE49-F238E27FC236}">
                    <a16:creationId xmlns:a16="http://schemas.microsoft.com/office/drawing/2014/main" id="{2E7754DD-A450-4979-9E3D-A9D416B7FE55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23" name="圆角矩形 37">
                <a:extLst>
                  <a:ext uri="{FF2B5EF4-FFF2-40B4-BE49-F238E27FC236}">
                    <a16:creationId xmlns:a16="http://schemas.microsoft.com/office/drawing/2014/main" id="{08F37F76-5C09-482B-BCC3-A9FDCF27580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BB5409A-023D-45A3-B4B6-4A728E4F82F8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建设目标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A69ABA7-0973-443A-9B8D-6B060C54249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3C4C8148-ABC3-1544-0E34-17D2478BE557}"/>
              </a:ext>
            </a:extLst>
          </p:cNvPr>
          <p:cNvSpPr/>
          <p:nvPr/>
        </p:nvSpPr>
        <p:spPr>
          <a:xfrm>
            <a:off x="3810000" y="2025841"/>
            <a:ext cx="1763963" cy="1771655"/>
          </a:xfrm>
          <a:custGeom>
            <a:avLst/>
            <a:gdLst>
              <a:gd name="connsiteX0" fmla="*/ 0 w 1763963"/>
              <a:gd name="connsiteY0" fmla="*/ 0 h 1771655"/>
              <a:gd name="connsiteX1" fmla="*/ 124704 w 1763963"/>
              <a:gd name="connsiteY1" fmla="*/ 6297 h 1771655"/>
              <a:gd name="connsiteX2" fmla="*/ 1758213 w 1763963"/>
              <a:gd name="connsiteY2" fmla="*/ 1650209 h 1771655"/>
              <a:gd name="connsiteX3" fmla="*/ 1763963 w 1763963"/>
              <a:gd name="connsiteY3" fmla="*/ 1771655 h 1771655"/>
              <a:gd name="connsiteX4" fmla="*/ 0 w 1763963"/>
              <a:gd name="connsiteY4" fmla="*/ 1771655 h 1771655"/>
              <a:gd name="connsiteX5" fmla="*/ 0 w 1763963"/>
              <a:gd name="connsiteY5" fmla="*/ 0 h 177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3963" h="1771655">
                <a:moveTo>
                  <a:pt x="0" y="0"/>
                </a:moveTo>
                <a:lnTo>
                  <a:pt x="124704" y="6297"/>
                </a:lnTo>
                <a:cubicBezTo>
                  <a:pt x="989252" y="94097"/>
                  <a:pt x="1675775" y="784088"/>
                  <a:pt x="1758213" y="1650209"/>
                </a:cubicBezTo>
                <a:lnTo>
                  <a:pt x="1763963" y="1771655"/>
                </a:lnTo>
                <a:lnTo>
                  <a:pt x="0" y="177165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80CECC87-39B3-AB1F-6737-8AAC68F6E1F2}"/>
              </a:ext>
            </a:extLst>
          </p:cNvPr>
          <p:cNvSpPr/>
          <p:nvPr/>
        </p:nvSpPr>
        <p:spPr>
          <a:xfrm>
            <a:off x="1921477" y="2025006"/>
            <a:ext cx="1780523" cy="1772490"/>
          </a:xfrm>
          <a:custGeom>
            <a:avLst/>
            <a:gdLst>
              <a:gd name="connsiteX0" fmla="*/ 1780523 w 1780523"/>
              <a:gd name="connsiteY0" fmla="*/ 0 h 1772490"/>
              <a:gd name="connsiteX1" fmla="*/ 1780523 w 1780523"/>
              <a:gd name="connsiteY1" fmla="*/ 1772490 h 1772490"/>
              <a:gd name="connsiteX2" fmla="*/ 0 w 1780523"/>
              <a:gd name="connsiteY2" fmla="*/ 1772490 h 1772490"/>
              <a:gd name="connsiteX3" fmla="*/ 5750 w 1780523"/>
              <a:gd name="connsiteY3" fmla="*/ 1651045 h 1772490"/>
              <a:gd name="connsiteX4" fmla="*/ 1639259 w 1780523"/>
              <a:gd name="connsiteY4" fmla="*/ 7133 h 1772490"/>
              <a:gd name="connsiteX5" fmla="*/ 1780523 w 1780523"/>
              <a:gd name="connsiteY5" fmla="*/ 0 h 177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0523" h="1772490">
                <a:moveTo>
                  <a:pt x="1780523" y="0"/>
                </a:moveTo>
                <a:lnTo>
                  <a:pt x="1780523" y="1772490"/>
                </a:lnTo>
                <a:lnTo>
                  <a:pt x="0" y="1772490"/>
                </a:lnTo>
                <a:lnTo>
                  <a:pt x="5750" y="1651045"/>
                </a:lnTo>
                <a:cubicBezTo>
                  <a:pt x="88188" y="784924"/>
                  <a:pt x="774713" y="94933"/>
                  <a:pt x="1639259" y="7133"/>
                </a:cubicBezTo>
                <a:lnTo>
                  <a:pt x="1780523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45E52A52-DBB9-2962-6310-25FADF54B5DF}"/>
              </a:ext>
            </a:extLst>
          </p:cNvPr>
          <p:cNvSpPr/>
          <p:nvPr/>
        </p:nvSpPr>
        <p:spPr>
          <a:xfrm>
            <a:off x="1921477" y="3905496"/>
            <a:ext cx="1780523" cy="1772493"/>
          </a:xfrm>
          <a:custGeom>
            <a:avLst/>
            <a:gdLst>
              <a:gd name="connsiteX0" fmla="*/ 0 w 1780523"/>
              <a:gd name="connsiteY0" fmla="*/ 0 h 1772493"/>
              <a:gd name="connsiteX1" fmla="*/ 1780523 w 1780523"/>
              <a:gd name="connsiteY1" fmla="*/ 0 h 1772493"/>
              <a:gd name="connsiteX2" fmla="*/ 1780523 w 1780523"/>
              <a:gd name="connsiteY2" fmla="*/ 1772493 h 1772493"/>
              <a:gd name="connsiteX3" fmla="*/ 1639259 w 1780523"/>
              <a:gd name="connsiteY3" fmla="*/ 1765359 h 1772493"/>
              <a:gd name="connsiteX4" fmla="*/ 5750 w 1780523"/>
              <a:gd name="connsiteY4" fmla="*/ 121447 h 1772493"/>
              <a:gd name="connsiteX5" fmla="*/ 0 w 1780523"/>
              <a:gd name="connsiteY5" fmla="*/ 0 h 177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0523" h="1772493">
                <a:moveTo>
                  <a:pt x="0" y="0"/>
                </a:moveTo>
                <a:lnTo>
                  <a:pt x="1780523" y="0"/>
                </a:lnTo>
                <a:lnTo>
                  <a:pt x="1780523" y="1772493"/>
                </a:lnTo>
                <a:lnTo>
                  <a:pt x="1639259" y="1765359"/>
                </a:lnTo>
                <a:cubicBezTo>
                  <a:pt x="774713" y="1677560"/>
                  <a:pt x="88188" y="987568"/>
                  <a:pt x="5750" y="121447"/>
                </a:cubicBezTo>
                <a:lnTo>
                  <a:pt x="0" y="0"/>
                </a:lnTo>
                <a:close/>
              </a:path>
            </a:pathLst>
          </a:custGeom>
          <a:solidFill>
            <a:srgbClr val="1C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B2D5F481-C9BC-7000-F37E-7725A22F556F}"/>
              </a:ext>
            </a:extLst>
          </p:cNvPr>
          <p:cNvSpPr/>
          <p:nvPr/>
        </p:nvSpPr>
        <p:spPr>
          <a:xfrm>
            <a:off x="3810000" y="3905496"/>
            <a:ext cx="1763963" cy="1771655"/>
          </a:xfrm>
          <a:custGeom>
            <a:avLst/>
            <a:gdLst>
              <a:gd name="connsiteX0" fmla="*/ 0 w 1763963"/>
              <a:gd name="connsiteY0" fmla="*/ 0 h 1771655"/>
              <a:gd name="connsiteX1" fmla="*/ 1763963 w 1763963"/>
              <a:gd name="connsiteY1" fmla="*/ 0 h 1771655"/>
              <a:gd name="connsiteX2" fmla="*/ 1758213 w 1763963"/>
              <a:gd name="connsiteY2" fmla="*/ 121446 h 1771655"/>
              <a:gd name="connsiteX3" fmla="*/ 124704 w 1763963"/>
              <a:gd name="connsiteY3" fmla="*/ 1765358 h 1771655"/>
              <a:gd name="connsiteX4" fmla="*/ 0 w 1763963"/>
              <a:gd name="connsiteY4" fmla="*/ 1771655 h 1771655"/>
              <a:gd name="connsiteX5" fmla="*/ 0 w 1763963"/>
              <a:gd name="connsiteY5" fmla="*/ 0 h 177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3963" h="1771655">
                <a:moveTo>
                  <a:pt x="0" y="0"/>
                </a:moveTo>
                <a:lnTo>
                  <a:pt x="1763963" y="0"/>
                </a:lnTo>
                <a:lnTo>
                  <a:pt x="1758213" y="121446"/>
                </a:lnTo>
                <a:cubicBezTo>
                  <a:pt x="1675775" y="987567"/>
                  <a:pt x="989252" y="1677559"/>
                  <a:pt x="124704" y="1765358"/>
                </a:cubicBezTo>
                <a:lnTo>
                  <a:pt x="0" y="1771655"/>
                </a:lnTo>
                <a:lnTo>
                  <a:pt x="0" y="0"/>
                </a:lnTo>
                <a:close/>
              </a:path>
            </a:pathLst>
          </a:custGeom>
          <a:solidFill>
            <a:srgbClr val="F78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B64570B5-44B4-5A5A-A408-B1EE58377A0A}"/>
              </a:ext>
            </a:extLst>
          </p:cNvPr>
          <p:cNvSpPr txBox="1"/>
          <p:nvPr/>
        </p:nvSpPr>
        <p:spPr>
          <a:xfrm>
            <a:off x="2538679" y="2911251"/>
            <a:ext cx="933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数聚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3E0B018-9350-B21D-4AD4-7D33A7817926}"/>
              </a:ext>
            </a:extLst>
          </p:cNvPr>
          <p:cNvSpPr txBox="1"/>
          <p:nvPr/>
        </p:nvSpPr>
        <p:spPr>
          <a:xfrm>
            <a:off x="2538679" y="4384708"/>
            <a:ext cx="1010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 </a:t>
            </a: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数维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89397EC-C55E-4BF1-3F42-4382E6C741E7}"/>
              </a:ext>
            </a:extLst>
          </p:cNvPr>
          <p:cNvSpPr txBox="1"/>
          <p:nvPr/>
        </p:nvSpPr>
        <p:spPr>
          <a:xfrm>
            <a:off x="4017917" y="2911251"/>
            <a:ext cx="933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数创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E3E235C-18CE-FBE6-9049-0598FFCA707F}"/>
              </a:ext>
            </a:extLst>
          </p:cNvPr>
          <p:cNvSpPr txBox="1"/>
          <p:nvPr/>
        </p:nvSpPr>
        <p:spPr>
          <a:xfrm>
            <a:off x="4089150" y="4391213"/>
            <a:ext cx="933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数享</a:t>
            </a: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AE187AB9-3B0C-2A1A-7D5F-5C1C7A5F40EE}"/>
              </a:ext>
            </a:extLst>
          </p:cNvPr>
          <p:cNvSpPr/>
          <p:nvPr/>
        </p:nvSpPr>
        <p:spPr>
          <a:xfrm>
            <a:off x="1766520" y="1868416"/>
            <a:ext cx="3960000" cy="39600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1B51867-DF95-B5A8-C0DD-807C6434B55C}"/>
              </a:ext>
            </a:extLst>
          </p:cNvPr>
          <p:cNvSpPr txBox="1"/>
          <p:nvPr/>
        </p:nvSpPr>
        <p:spPr>
          <a:xfrm>
            <a:off x="359468" y="1464701"/>
            <a:ext cx="196690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数据聚合能力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实时/批量接入异构数据源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结构化/非结构化数据的处理和连通能力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数据资产管理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能力(数据分类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分级及数据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1BDB7D5F-448E-A30C-5B51-6BA7252FF8AD}"/>
              </a:ext>
            </a:extLst>
          </p:cNvPr>
          <p:cNvSpPr txBox="1"/>
          <p:nvPr/>
        </p:nvSpPr>
        <p:spPr>
          <a:xfrm>
            <a:off x="477232" y="5169398"/>
            <a:ext cx="18592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平台运行维护能力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平台的自动化运维能力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统一资源调配与管理;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统一度与数据安全管理能力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D17CD92-50F9-8346-6FFE-A3B92EFA64CA}"/>
              </a:ext>
            </a:extLst>
          </p:cNvPr>
          <p:cNvSpPr txBox="1"/>
          <p:nvPr/>
        </p:nvSpPr>
        <p:spPr>
          <a:xfrm>
            <a:off x="5118172" y="1517174"/>
            <a:ext cx="20576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数据业务创新能力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数据实验室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客流宝产品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9CF8DF23-8E04-DE8A-1E3B-BED745613B1F}"/>
              </a:ext>
            </a:extLst>
          </p:cNvPr>
          <p:cNvSpPr txBox="1"/>
          <p:nvPr/>
        </p:nvSpPr>
        <p:spPr>
          <a:xfrm>
            <a:off x="5118172" y="5169398"/>
            <a:ext cx="19556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数据共享服务能力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在线数据接口服务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离线数据接口服务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94D59F84-626F-58BF-56F7-E9061BB2ED27}"/>
              </a:ext>
            </a:extLst>
          </p:cNvPr>
          <p:cNvSpPr txBox="1"/>
          <p:nvPr/>
        </p:nvSpPr>
        <p:spPr>
          <a:xfrm>
            <a:off x="7360058" y="1941755"/>
            <a:ext cx="4354709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项目立足于实现企业数据统一管理和对外开放共享的建设规划，拟建设一个高稳定、高安全、高性能的基础数据存储、计算、分析和服务的平台，实现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对外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数据服务的统一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及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规范化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接入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管理。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0F4B1713-9F56-EAD6-9859-A672C2AD8503}"/>
              </a:ext>
            </a:extLst>
          </p:cNvPr>
          <p:cNvSpPr txBox="1"/>
          <p:nvPr/>
        </p:nvSpPr>
        <p:spPr>
          <a:xfrm>
            <a:off x="7360059" y="4307623"/>
            <a:ext cx="4354709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项目建设完成后，也可作为集团数据管理与服务的样本，为集团内其他下属企业提供可用的数据开放共享框架，如数据实验室也可为集团内兄弟单位提供数据共享开放服务。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233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8573C9B8-45EB-4F53-8473-40658DEDC302}"/>
              </a:ext>
            </a:extLst>
          </p:cNvPr>
          <p:cNvSpPr/>
          <p:nvPr/>
        </p:nvSpPr>
        <p:spPr>
          <a:xfrm>
            <a:off x="4769995" y="4369253"/>
            <a:ext cx="4187595" cy="102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7D377CA-44DE-4D10-9CC8-9BFE6C3D6B55}"/>
              </a:ext>
            </a:extLst>
          </p:cNvPr>
          <p:cNvSpPr txBox="1"/>
          <p:nvPr/>
        </p:nvSpPr>
        <p:spPr>
          <a:xfrm>
            <a:off x="5620363" y="4287639"/>
            <a:ext cx="5780712" cy="194764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3</a:t>
            </a:r>
            <a:r>
              <a:rPr lang="zh-CN" altLang="en-US" b="1" dirty="0">
                <a:cs typeface="+mn-ea"/>
                <a:sym typeface="+mn-lt"/>
              </a:rPr>
              <a:t>  基础服务模块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搭建业务管控台，帮助运营人员进行业务管理。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搭建调度平台，用来管理各种任务执行和管理。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搭建监控系统，帮助开发、运维人员及时发现问题和排查。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BCC353D-A8F5-4531-8DE2-625AC3AD980D}"/>
              </a:ext>
            </a:extLst>
          </p:cNvPr>
          <p:cNvGrpSpPr/>
          <p:nvPr/>
        </p:nvGrpSpPr>
        <p:grpSpPr>
          <a:xfrm>
            <a:off x="86125" y="91981"/>
            <a:ext cx="4442564" cy="687168"/>
            <a:chOff x="358490" y="396066"/>
            <a:chExt cx="3331923" cy="51537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A57B341-90BC-4230-AB15-FBC8F7E2DD0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22" name="圆角矩形 36">
                <a:extLst>
                  <a:ext uri="{FF2B5EF4-FFF2-40B4-BE49-F238E27FC236}">
                    <a16:creationId xmlns:a16="http://schemas.microsoft.com/office/drawing/2014/main" id="{2E7754DD-A450-4979-9E3D-A9D416B7FE55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23" name="圆角矩形 37">
                <a:extLst>
                  <a:ext uri="{FF2B5EF4-FFF2-40B4-BE49-F238E27FC236}">
                    <a16:creationId xmlns:a16="http://schemas.microsoft.com/office/drawing/2014/main" id="{08F37F76-5C09-482B-BCC3-A9FDCF27580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BB5409A-023D-45A3-B4B6-4A728E4F82F8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建设内容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A69ABA7-0973-443A-9B8D-6B060C54249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5DED315F-4FC0-8E8C-2E57-2F24EC2B9539}"/>
              </a:ext>
            </a:extLst>
          </p:cNvPr>
          <p:cNvSpPr txBox="1"/>
          <p:nvPr/>
        </p:nvSpPr>
        <p:spPr>
          <a:xfrm>
            <a:off x="5620363" y="2903562"/>
            <a:ext cx="5780709" cy="120898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2  </a:t>
            </a:r>
            <a:r>
              <a:rPr lang="zh-CN" altLang="en-US" b="1" dirty="0">
                <a:cs typeface="+mn-ea"/>
                <a:sym typeface="+mn-lt"/>
              </a:rPr>
              <a:t>数据生产模块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完成客流宝产品研发和相应数据质量报表。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9A983CF-366D-6583-8EDF-B989FA03886B}"/>
              </a:ext>
            </a:extLst>
          </p:cNvPr>
          <p:cNvSpPr txBox="1"/>
          <p:nvPr/>
        </p:nvSpPr>
        <p:spPr>
          <a:xfrm>
            <a:off x="5620369" y="1141576"/>
            <a:ext cx="5780703" cy="157414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1  </a:t>
            </a:r>
            <a:r>
              <a:rPr lang="zh-CN" altLang="en-US" b="1" dirty="0">
                <a:cs typeface="+mn-ea"/>
                <a:sym typeface="+mn-lt"/>
              </a:rPr>
              <a:t>数据服务模块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完成门户网站开发，为数据服务推广提供服务。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搭建数据实验室，为合作机构提供安全合规的数据分析环境。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搭建统一网关，对外提供数据输出服务。</a:t>
            </a: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78B50E8-18BA-1B96-FBD2-8E464F82FBF1}"/>
              </a:ext>
            </a:extLst>
          </p:cNvPr>
          <p:cNvGrpSpPr/>
          <p:nvPr/>
        </p:nvGrpSpPr>
        <p:grpSpPr>
          <a:xfrm>
            <a:off x="449541" y="979660"/>
            <a:ext cx="3855060" cy="3991272"/>
            <a:chOff x="122453" y="961509"/>
            <a:chExt cx="4251554" cy="440177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7E8C9C7-3492-939F-205E-0F9699562214}"/>
                </a:ext>
              </a:extLst>
            </p:cNvPr>
            <p:cNvSpPr/>
            <p:nvPr/>
          </p:nvSpPr>
          <p:spPr>
            <a:xfrm>
              <a:off x="1781282" y="961509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数据资产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DF3DA0F-38BA-3C99-70EA-C282BC3E3EA2}"/>
                </a:ext>
              </a:extLst>
            </p:cNvPr>
            <p:cNvSpPr/>
            <p:nvPr/>
          </p:nvSpPr>
          <p:spPr>
            <a:xfrm>
              <a:off x="1248684" y="2171621"/>
              <a:ext cx="1981552" cy="19815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数据敏捷服务平台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DC08BFE1-7279-B58E-70DC-308D63C5E326}"/>
                </a:ext>
              </a:extLst>
            </p:cNvPr>
            <p:cNvSpPr/>
            <p:nvPr/>
          </p:nvSpPr>
          <p:spPr>
            <a:xfrm>
              <a:off x="1781282" y="4446930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>
                  <a:cs typeface="+mn-ea"/>
                  <a:sym typeface="+mn-lt"/>
                </a:rPr>
                <a:t>敏捷</a:t>
              </a:r>
              <a:r>
                <a:rPr lang="en-US" altLang="zh-CN" sz="1600" b="1" dirty="0">
                  <a:cs typeface="+mn-ea"/>
                  <a:sym typeface="+mn-lt"/>
                </a:rPr>
                <a:t>API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4644D0D-EC95-A000-4723-BFB84B1FB2DE}"/>
                </a:ext>
              </a:extLst>
            </p:cNvPr>
            <p:cNvSpPr/>
            <p:nvPr/>
          </p:nvSpPr>
          <p:spPr>
            <a:xfrm>
              <a:off x="3457652" y="3576531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数据实验室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9ADCC2F-E64C-F20D-FA18-CAEBC547711D}"/>
                </a:ext>
              </a:extLst>
            </p:cNvPr>
            <p:cNvSpPr/>
            <p:nvPr/>
          </p:nvSpPr>
          <p:spPr>
            <a:xfrm>
              <a:off x="178043" y="3560956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zh-CN" sz="1600" b="1" dirty="0">
                  <a:cs typeface="+mn-ea"/>
                  <a:sym typeface="+mn-lt"/>
                </a:rPr>
                <a:t>SQL</a:t>
              </a:r>
            </a:p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控制台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BB3D79C-7192-7434-31C7-2FA8D05B4EA4}"/>
                </a:ext>
              </a:extLst>
            </p:cNvPr>
            <p:cNvSpPr/>
            <p:nvPr/>
          </p:nvSpPr>
          <p:spPr>
            <a:xfrm>
              <a:off x="3457652" y="1965341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数据服务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3A3EC7F-180C-4935-2F00-0CC28D54C67E}"/>
                </a:ext>
              </a:extLst>
            </p:cNvPr>
            <p:cNvSpPr/>
            <p:nvPr/>
          </p:nvSpPr>
          <p:spPr>
            <a:xfrm>
              <a:off x="122453" y="1776627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对外门户</a:t>
              </a:r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7E1836FB-59F1-72C1-4A82-3D41E63BAF12}"/>
                </a:ext>
              </a:extLst>
            </p:cNvPr>
            <p:cNvSpPr/>
            <p:nvPr/>
          </p:nvSpPr>
          <p:spPr>
            <a:xfrm>
              <a:off x="2136334" y="1913637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802A717-7816-36E0-9A46-FC2872335969}"/>
                </a:ext>
              </a:extLst>
            </p:cNvPr>
            <p:cNvSpPr/>
            <p:nvPr/>
          </p:nvSpPr>
          <p:spPr>
            <a:xfrm flipV="1">
              <a:off x="2136334" y="420541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2EF7F730-1289-F488-49B4-61A0A5AF1DA3}"/>
                </a:ext>
              </a:extLst>
            </p:cNvPr>
            <p:cNvSpPr/>
            <p:nvPr/>
          </p:nvSpPr>
          <p:spPr>
            <a:xfrm rot="3548541">
              <a:off x="3158210" y="250517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4033AAD3-CC1B-C218-B436-58E1814F4A76}"/>
                </a:ext>
              </a:extLst>
            </p:cNvPr>
            <p:cNvSpPr/>
            <p:nvPr/>
          </p:nvSpPr>
          <p:spPr>
            <a:xfrm rot="3478456" flipV="1">
              <a:off x="1143676" y="363410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BC01D742-EF7B-39E3-0C41-350A6718215A}"/>
                </a:ext>
              </a:extLst>
            </p:cNvPr>
            <p:cNvSpPr/>
            <p:nvPr/>
          </p:nvSpPr>
          <p:spPr>
            <a:xfrm rot="7364593">
              <a:off x="3154049" y="363572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89692F8C-B213-1999-1730-FF4399323D18}"/>
                </a:ext>
              </a:extLst>
            </p:cNvPr>
            <p:cNvSpPr/>
            <p:nvPr/>
          </p:nvSpPr>
          <p:spPr>
            <a:xfrm rot="7144277" flipV="1">
              <a:off x="1145559" y="246076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A58FF42B-C2B0-E6CB-4E4A-581466268889}"/>
              </a:ext>
            </a:extLst>
          </p:cNvPr>
          <p:cNvCxnSpPr/>
          <p:nvPr/>
        </p:nvCxnSpPr>
        <p:spPr>
          <a:xfrm>
            <a:off x="4906108" y="844062"/>
            <a:ext cx="0" cy="5671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989E56CC-04EE-AD61-B623-622E35C6CB76}"/>
              </a:ext>
            </a:extLst>
          </p:cNvPr>
          <p:cNvSpPr txBox="1"/>
          <p:nvPr/>
        </p:nvSpPr>
        <p:spPr>
          <a:xfrm>
            <a:off x="324195" y="5077340"/>
            <a:ext cx="59354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建设过程中需要关注的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痛点问题</a:t>
            </a:r>
            <a:r>
              <a:rPr lang="zh-CN" altLang="en-US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提升数据治理能力</a:t>
            </a:r>
            <a:endParaRPr lang="en-US" altLang="zh-CN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数据使用的灵活性</a:t>
            </a:r>
            <a:endParaRPr lang="en-US" altLang="zh-CN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数据统计口径的一致性</a:t>
            </a:r>
            <a:endParaRPr lang="en-US" altLang="zh-CN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取数效率亟待提升</a:t>
            </a:r>
          </a:p>
        </p:txBody>
      </p:sp>
    </p:spTree>
    <p:extLst>
      <p:ext uri="{BB962C8B-B14F-4D97-AF65-F5344CB8AC3E}">
        <p14:creationId xmlns:p14="http://schemas.microsoft.com/office/powerpoint/2010/main" val="162381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52A692-4C71-483F-86FB-0A217EA598AB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09335A3-C2EA-45EB-A28B-421AFCA8E53B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C62DD763-8B41-4EF4-AD9D-6B19751D6A3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DC03C46-3F58-477F-915E-C6BCA5D91FE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244BF09D-8C8F-4C87-9C68-468A55EC3C71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受众用户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E54AE6-0CA5-4521-A4F2-68E416C7FEAB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C65CE9D0-4E02-C69F-393B-AFF74CBF9DCD}"/>
              </a:ext>
            </a:extLst>
          </p:cNvPr>
          <p:cNvSpPr/>
          <p:nvPr/>
        </p:nvSpPr>
        <p:spPr>
          <a:xfrm>
            <a:off x="4544417" y="2843966"/>
            <a:ext cx="5770150" cy="1160479"/>
          </a:xfrm>
          <a:custGeom>
            <a:avLst/>
            <a:gdLst>
              <a:gd name="connsiteX0" fmla="*/ 0 w 7386639"/>
              <a:gd name="connsiteY0" fmla="*/ 0 h 1485584"/>
              <a:gd name="connsiteX1" fmla="*/ 7386639 w 7386639"/>
              <a:gd name="connsiteY1" fmla="*/ 0 h 1485584"/>
              <a:gd name="connsiteX2" fmla="*/ 7386639 w 7386639"/>
              <a:gd name="connsiteY2" fmla="*/ 1485584 h 1485584"/>
              <a:gd name="connsiteX3" fmla="*/ 866591 w 7386639"/>
              <a:gd name="connsiteY3" fmla="*/ 1485584 h 1485584"/>
              <a:gd name="connsiteX4" fmla="*/ 0 w 7386639"/>
              <a:gd name="connsiteY4" fmla="*/ 0 h 148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6639" h="1485584">
                <a:moveTo>
                  <a:pt x="0" y="0"/>
                </a:moveTo>
                <a:lnTo>
                  <a:pt x="7386639" y="0"/>
                </a:lnTo>
                <a:lnTo>
                  <a:pt x="7386639" y="1485584"/>
                </a:lnTo>
                <a:lnTo>
                  <a:pt x="866591" y="1485584"/>
                </a:lnTo>
                <a:lnTo>
                  <a:pt x="0" y="0"/>
                </a:lnTo>
                <a:close/>
              </a:path>
            </a:pathLst>
          </a:custGeom>
          <a:solidFill>
            <a:srgbClr val="8CAC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977B258B-70C3-D97B-DF81-260ED83B22A3}"/>
              </a:ext>
            </a:extLst>
          </p:cNvPr>
          <p:cNvSpPr/>
          <p:nvPr/>
        </p:nvSpPr>
        <p:spPr>
          <a:xfrm>
            <a:off x="3625382" y="2843967"/>
            <a:ext cx="1353893" cy="1160479"/>
          </a:xfrm>
          <a:custGeom>
            <a:avLst/>
            <a:gdLst>
              <a:gd name="connsiteX0" fmla="*/ 866591 w 1733182"/>
              <a:gd name="connsiteY0" fmla="*/ 0 h 1485584"/>
              <a:gd name="connsiteX1" fmla="*/ 1733182 w 1733182"/>
              <a:gd name="connsiteY1" fmla="*/ 1485584 h 1485584"/>
              <a:gd name="connsiteX2" fmla="*/ 0 w 1733182"/>
              <a:gd name="connsiteY2" fmla="*/ 1485584 h 1485584"/>
              <a:gd name="connsiteX3" fmla="*/ 866591 w 1733182"/>
              <a:gd name="connsiteY3" fmla="*/ 0 h 148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182" h="1485584">
                <a:moveTo>
                  <a:pt x="866591" y="0"/>
                </a:moveTo>
                <a:lnTo>
                  <a:pt x="1733182" y="1485584"/>
                </a:lnTo>
                <a:lnTo>
                  <a:pt x="0" y="1485584"/>
                </a:lnTo>
                <a:lnTo>
                  <a:pt x="866591" y="0"/>
                </a:lnTo>
                <a:close/>
              </a:path>
            </a:pathLst>
          </a:custGeom>
          <a:solidFill>
            <a:srgbClr val="1B3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C6099AE9-B01F-A00C-ABD9-AEF79C710C51}"/>
              </a:ext>
            </a:extLst>
          </p:cNvPr>
          <p:cNvSpPr/>
          <p:nvPr/>
        </p:nvSpPr>
        <p:spPr>
          <a:xfrm>
            <a:off x="5303386" y="4156950"/>
            <a:ext cx="5011181" cy="896153"/>
          </a:xfrm>
          <a:custGeom>
            <a:avLst/>
            <a:gdLst>
              <a:gd name="connsiteX0" fmla="*/ 0 w 6415048"/>
              <a:gd name="connsiteY0" fmla="*/ 0 h 1147208"/>
              <a:gd name="connsiteX1" fmla="*/ 6415048 w 6415048"/>
              <a:gd name="connsiteY1" fmla="*/ 0 h 1147208"/>
              <a:gd name="connsiteX2" fmla="*/ 6415048 w 6415048"/>
              <a:gd name="connsiteY2" fmla="*/ 1147208 h 1147208"/>
              <a:gd name="connsiteX3" fmla="*/ 669205 w 6415048"/>
              <a:gd name="connsiteY3" fmla="*/ 1147208 h 1147208"/>
              <a:gd name="connsiteX4" fmla="*/ 0 w 6415048"/>
              <a:gd name="connsiteY4" fmla="*/ 0 h 114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5048" h="1147208">
                <a:moveTo>
                  <a:pt x="0" y="0"/>
                </a:moveTo>
                <a:lnTo>
                  <a:pt x="6415048" y="0"/>
                </a:lnTo>
                <a:lnTo>
                  <a:pt x="6415048" y="1147208"/>
                </a:lnTo>
                <a:lnTo>
                  <a:pt x="669205" y="1147208"/>
                </a:lnTo>
                <a:lnTo>
                  <a:pt x="0" y="0"/>
                </a:lnTo>
                <a:close/>
              </a:path>
            </a:pathLst>
          </a:custGeom>
          <a:solidFill>
            <a:srgbClr val="B1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8228368B-E719-1179-39A5-4ADA37F262A1}"/>
              </a:ext>
            </a:extLst>
          </p:cNvPr>
          <p:cNvSpPr/>
          <p:nvPr/>
        </p:nvSpPr>
        <p:spPr>
          <a:xfrm>
            <a:off x="3020603" y="4156951"/>
            <a:ext cx="2563449" cy="896153"/>
          </a:xfrm>
          <a:custGeom>
            <a:avLst/>
            <a:gdLst>
              <a:gd name="connsiteX0" fmla="*/ 669204 w 3281591"/>
              <a:gd name="connsiteY0" fmla="*/ 0 h 1147208"/>
              <a:gd name="connsiteX1" fmla="*/ 2612386 w 3281591"/>
              <a:gd name="connsiteY1" fmla="*/ 0 h 1147208"/>
              <a:gd name="connsiteX2" fmla="*/ 3281591 w 3281591"/>
              <a:gd name="connsiteY2" fmla="*/ 1147208 h 1147208"/>
              <a:gd name="connsiteX3" fmla="*/ 0 w 3281591"/>
              <a:gd name="connsiteY3" fmla="*/ 1147208 h 1147208"/>
              <a:gd name="connsiteX4" fmla="*/ 669204 w 3281591"/>
              <a:gd name="connsiteY4" fmla="*/ 0 h 114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1591" h="1147208">
                <a:moveTo>
                  <a:pt x="669204" y="0"/>
                </a:moveTo>
                <a:lnTo>
                  <a:pt x="2612386" y="0"/>
                </a:lnTo>
                <a:lnTo>
                  <a:pt x="3281591" y="1147208"/>
                </a:lnTo>
                <a:lnTo>
                  <a:pt x="0" y="1147208"/>
                </a:lnTo>
                <a:lnTo>
                  <a:pt x="669204" y="0"/>
                </a:lnTo>
                <a:close/>
              </a:path>
            </a:pathLst>
          </a:custGeom>
          <a:solidFill>
            <a:srgbClr val="2A5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72D805BF-32C1-03E4-FF6B-E803958341F5}"/>
              </a:ext>
            </a:extLst>
          </p:cNvPr>
          <p:cNvSpPr/>
          <p:nvPr/>
        </p:nvSpPr>
        <p:spPr>
          <a:xfrm>
            <a:off x="2360669" y="5205611"/>
            <a:ext cx="3937048" cy="1036762"/>
          </a:xfrm>
          <a:custGeom>
            <a:avLst/>
            <a:gdLst>
              <a:gd name="connsiteX0" fmla="*/ 774205 w 5040000"/>
              <a:gd name="connsiteY0" fmla="*/ 0 h 1327208"/>
              <a:gd name="connsiteX1" fmla="*/ 4265796 w 5040000"/>
              <a:gd name="connsiteY1" fmla="*/ 0 h 1327208"/>
              <a:gd name="connsiteX2" fmla="*/ 5040000 w 5040000"/>
              <a:gd name="connsiteY2" fmla="*/ 1327208 h 1327208"/>
              <a:gd name="connsiteX3" fmla="*/ 0 w 5040000"/>
              <a:gd name="connsiteY3" fmla="*/ 1327208 h 1327208"/>
              <a:gd name="connsiteX4" fmla="*/ 774205 w 5040000"/>
              <a:gd name="connsiteY4" fmla="*/ 0 h 132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000" h="1327208">
                <a:moveTo>
                  <a:pt x="774205" y="0"/>
                </a:moveTo>
                <a:lnTo>
                  <a:pt x="4265796" y="0"/>
                </a:lnTo>
                <a:lnTo>
                  <a:pt x="5040000" y="1327208"/>
                </a:lnTo>
                <a:lnTo>
                  <a:pt x="0" y="1327208"/>
                </a:lnTo>
                <a:lnTo>
                  <a:pt x="774205" y="0"/>
                </a:lnTo>
                <a:close/>
              </a:path>
            </a:pathLst>
          </a:custGeom>
          <a:solidFill>
            <a:srgbClr val="6D87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7E83D3B3-7628-D0DB-BEEC-74E2D7AFFE54}"/>
              </a:ext>
            </a:extLst>
          </p:cNvPr>
          <p:cNvSpPr/>
          <p:nvPr/>
        </p:nvSpPr>
        <p:spPr>
          <a:xfrm>
            <a:off x="5908164" y="5205611"/>
            <a:ext cx="4406403" cy="1036762"/>
          </a:xfrm>
          <a:custGeom>
            <a:avLst/>
            <a:gdLst>
              <a:gd name="connsiteX0" fmla="*/ 0 w 5640843"/>
              <a:gd name="connsiteY0" fmla="*/ 0 h 1327208"/>
              <a:gd name="connsiteX1" fmla="*/ 5640843 w 5640843"/>
              <a:gd name="connsiteY1" fmla="*/ 0 h 1327208"/>
              <a:gd name="connsiteX2" fmla="*/ 5640843 w 5640843"/>
              <a:gd name="connsiteY2" fmla="*/ 1327208 h 1327208"/>
              <a:gd name="connsiteX3" fmla="*/ 774204 w 5640843"/>
              <a:gd name="connsiteY3" fmla="*/ 1327208 h 1327208"/>
              <a:gd name="connsiteX4" fmla="*/ 0 w 5640843"/>
              <a:gd name="connsiteY4" fmla="*/ 0 h 132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0843" h="1327208">
                <a:moveTo>
                  <a:pt x="0" y="0"/>
                </a:moveTo>
                <a:lnTo>
                  <a:pt x="5640843" y="0"/>
                </a:lnTo>
                <a:lnTo>
                  <a:pt x="5640843" y="1327208"/>
                </a:lnTo>
                <a:lnTo>
                  <a:pt x="774204" y="1327208"/>
                </a:lnTo>
                <a:lnTo>
                  <a:pt x="0" y="0"/>
                </a:lnTo>
                <a:close/>
              </a:path>
            </a:pathLst>
          </a:custGeom>
          <a:solidFill>
            <a:srgbClr val="D7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F284C9B-94CB-3DC4-0B95-13B645B7B78A}"/>
              </a:ext>
            </a:extLst>
          </p:cNvPr>
          <p:cNvSpPr txBox="1"/>
          <p:nvPr/>
        </p:nvSpPr>
        <p:spPr>
          <a:xfrm>
            <a:off x="1194918" y="1388244"/>
            <a:ext cx="9594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根据不同用户群体的能力及业务需求，通过敏捷服务平台提供多层次、全渠道的数据开发和应用体系，充分发掘数据资产的核心价值。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4F4FEFA-AA8E-50B6-5E36-EF3752C133AD}"/>
              </a:ext>
            </a:extLst>
          </p:cNvPr>
          <p:cNvSpPr txBox="1"/>
          <p:nvPr/>
        </p:nvSpPr>
        <p:spPr>
          <a:xfrm>
            <a:off x="634367" y="998804"/>
            <a:ext cx="143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应用体系：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6D936E1-AF9D-719C-3968-BF4B5D79802A}"/>
              </a:ext>
            </a:extLst>
          </p:cNvPr>
          <p:cNvSpPr txBox="1"/>
          <p:nvPr/>
        </p:nvSpPr>
        <p:spPr>
          <a:xfrm>
            <a:off x="3736965" y="5539326"/>
            <a:ext cx="143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普通用户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F3B3A54-15E5-2FF4-789A-6C3F7D84D584}"/>
              </a:ext>
            </a:extLst>
          </p:cNvPr>
          <p:cNvSpPr/>
          <p:nvPr/>
        </p:nvSpPr>
        <p:spPr>
          <a:xfrm>
            <a:off x="7225444" y="5292764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门户访问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B029763-F1AC-370F-CCDB-A2B6B57E8622}"/>
              </a:ext>
            </a:extLst>
          </p:cNvPr>
          <p:cNvSpPr/>
          <p:nvPr/>
        </p:nvSpPr>
        <p:spPr>
          <a:xfrm>
            <a:off x="8535990" y="5293209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数据调阅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E624869-4F96-1DBC-9DC6-FF91C689B567}"/>
              </a:ext>
            </a:extLst>
          </p:cNvPr>
          <p:cNvSpPr/>
          <p:nvPr/>
        </p:nvSpPr>
        <p:spPr>
          <a:xfrm>
            <a:off x="7225444" y="5724980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报表查询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6F73C0F-A491-0367-5BA1-AF353806519A}"/>
              </a:ext>
            </a:extLst>
          </p:cNvPr>
          <p:cNvSpPr/>
          <p:nvPr/>
        </p:nvSpPr>
        <p:spPr>
          <a:xfrm>
            <a:off x="8535990" y="5724980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数据产品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B7F5420-2779-E47A-868B-76A4DD3366B4}"/>
              </a:ext>
            </a:extLst>
          </p:cNvPr>
          <p:cNvSpPr txBox="1"/>
          <p:nvPr/>
        </p:nvSpPr>
        <p:spPr>
          <a:xfrm>
            <a:off x="3736965" y="4420360"/>
            <a:ext cx="143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系统用户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4046F9D-F303-8D92-F1BD-67E9248A35B4}"/>
              </a:ext>
            </a:extLst>
          </p:cNvPr>
          <p:cNvSpPr/>
          <p:nvPr/>
        </p:nvSpPr>
        <p:spPr>
          <a:xfrm>
            <a:off x="7225444" y="4423008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6D62230E-5CB3-CF21-0EE8-4952C921E107}"/>
              </a:ext>
            </a:extLst>
          </p:cNvPr>
          <p:cNvSpPr/>
          <p:nvPr/>
        </p:nvSpPr>
        <p:spPr>
          <a:xfrm>
            <a:off x="8535990" y="4420360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数据交换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FD13FA1-4B9F-0E04-A2AB-68A924957955}"/>
              </a:ext>
            </a:extLst>
          </p:cNvPr>
          <p:cNvSpPr txBox="1"/>
          <p:nvPr/>
        </p:nvSpPr>
        <p:spPr>
          <a:xfrm>
            <a:off x="3960050" y="3284006"/>
            <a:ext cx="1432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机构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CFE849FF-9BB6-3FAF-21D8-3FA87EA77ADF}"/>
              </a:ext>
            </a:extLst>
          </p:cNvPr>
          <p:cNvSpPr/>
          <p:nvPr/>
        </p:nvSpPr>
        <p:spPr>
          <a:xfrm>
            <a:off x="7225444" y="3024916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自助分析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A502422C-A30F-EBAC-0CFC-7277F9E84424}"/>
              </a:ext>
            </a:extLst>
          </p:cNvPr>
          <p:cNvSpPr/>
          <p:nvPr/>
        </p:nvSpPr>
        <p:spPr>
          <a:xfrm>
            <a:off x="8535990" y="3025361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模型训练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7B23ACD8-A4CC-85B8-5691-92C506AAF653}"/>
              </a:ext>
            </a:extLst>
          </p:cNvPr>
          <p:cNvSpPr/>
          <p:nvPr/>
        </p:nvSpPr>
        <p:spPr>
          <a:xfrm>
            <a:off x="5977119" y="3020639"/>
            <a:ext cx="10268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数据探索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AA70F0D-41F4-3985-3FCD-EB3C05EE3B6D}"/>
              </a:ext>
            </a:extLst>
          </p:cNvPr>
          <p:cNvSpPr/>
          <p:nvPr/>
        </p:nvSpPr>
        <p:spPr>
          <a:xfrm>
            <a:off x="5977119" y="3457132"/>
            <a:ext cx="3585701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多租户访问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F55CA7C-B12E-F73C-8186-F866852F9718}"/>
              </a:ext>
            </a:extLst>
          </p:cNvPr>
          <p:cNvSpPr txBox="1"/>
          <p:nvPr/>
        </p:nvSpPr>
        <p:spPr>
          <a:xfrm>
            <a:off x="634367" y="2950811"/>
            <a:ext cx="26834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面向具备一定技术开发能力的用户，提供自主数据挖掘和探索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DA97A33-B3DE-6993-F473-68EDAFC75D3D}"/>
              </a:ext>
            </a:extLst>
          </p:cNvPr>
          <p:cNvSpPr txBox="1"/>
          <p:nvPr/>
        </p:nvSpPr>
        <p:spPr>
          <a:xfrm>
            <a:off x="655153" y="4108066"/>
            <a:ext cx="2043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面向业务应用，与系统进行对接，提供系统级数据开发服务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E8ABC9B0-80CE-938A-BA98-261305F840CD}"/>
              </a:ext>
            </a:extLst>
          </p:cNvPr>
          <p:cNvSpPr txBox="1"/>
          <p:nvPr/>
        </p:nvSpPr>
        <p:spPr>
          <a:xfrm>
            <a:off x="634367" y="5246597"/>
            <a:ext cx="14874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面向普通用户提供最直接的数据服务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F5A7EC2-97C9-D93A-091F-C221306CE171}"/>
              </a:ext>
            </a:extLst>
          </p:cNvPr>
          <p:cNvSpPr/>
          <p:nvPr/>
        </p:nvSpPr>
        <p:spPr>
          <a:xfrm>
            <a:off x="10490547" y="2843966"/>
            <a:ext cx="904965" cy="33984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519338F8-ACC3-37F3-62BF-FA7E4AAD15D1}"/>
              </a:ext>
            </a:extLst>
          </p:cNvPr>
          <p:cNvCxnSpPr/>
          <p:nvPr/>
        </p:nvCxnSpPr>
        <p:spPr>
          <a:xfrm flipH="1">
            <a:off x="3435625" y="3117286"/>
            <a:ext cx="720135" cy="0"/>
          </a:xfrm>
          <a:prstGeom prst="straightConnector1">
            <a:avLst/>
          </a:prstGeom>
          <a:ln w="38100">
            <a:solidFill>
              <a:srgbClr val="1B3966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BEBDB603-3452-EEE6-1075-395C16ACBFDE}"/>
              </a:ext>
            </a:extLst>
          </p:cNvPr>
          <p:cNvCxnSpPr/>
          <p:nvPr/>
        </p:nvCxnSpPr>
        <p:spPr>
          <a:xfrm flipH="1">
            <a:off x="2715490" y="4420360"/>
            <a:ext cx="720135" cy="0"/>
          </a:xfrm>
          <a:prstGeom prst="straightConnector1">
            <a:avLst/>
          </a:prstGeom>
          <a:ln w="38100">
            <a:solidFill>
              <a:srgbClr val="2A569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11B62695-22F3-BE6D-B81A-F056D1FE29C5}"/>
              </a:ext>
            </a:extLst>
          </p:cNvPr>
          <p:cNvCxnSpPr/>
          <p:nvPr/>
        </p:nvCxnSpPr>
        <p:spPr>
          <a:xfrm flipH="1">
            <a:off x="2151204" y="5431604"/>
            <a:ext cx="720135" cy="0"/>
          </a:xfrm>
          <a:prstGeom prst="straightConnector1">
            <a:avLst/>
          </a:prstGeom>
          <a:ln w="38100">
            <a:solidFill>
              <a:srgbClr val="6D87A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465467B4-B6E1-9482-E3A5-423762BBA2F2}"/>
              </a:ext>
            </a:extLst>
          </p:cNvPr>
          <p:cNvSpPr txBox="1"/>
          <p:nvPr/>
        </p:nvSpPr>
        <p:spPr>
          <a:xfrm>
            <a:off x="10659971" y="3723104"/>
            <a:ext cx="7726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D545C8-1E76-98BB-C41B-083ED03D4458}"/>
              </a:ext>
            </a:extLst>
          </p:cNvPr>
          <p:cNvSpPr txBox="1"/>
          <p:nvPr/>
        </p:nvSpPr>
        <p:spPr>
          <a:xfrm>
            <a:off x="1200521" y="2072002"/>
            <a:ext cx="9594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敏捷服务平台现阶段提供客流宝产品、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服务网关、数据实验室等服务，随着业务的不断拓展，可以支持更多的产品需求。</a:t>
            </a:r>
          </a:p>
        </p:txBody>
      </p:sp>
    </p:spTree>
    <p:extLst>
      <p:ext uri="{BB962C8B-B14F-4D97-AF65-F5344CB8AC3E}">
        <p14:creationId xmlns:p14="http://schemas.microsoft.com/office/powerpoint/2010/main" val="391901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1BB2349B-578A-EE22-D694-E5B9A04F1489}"/>
              </a:ext>
            </a:extLst>
          </p:cNvPr>
          <p:cNvCxnSpPr>
            <a:cxnSpLocks/>
          </p:cNvCxnSpPr>
          <p:nvPr/>
        </p:nvCxnSpPr>
        <p:spPr>
          <a:xfrm flipH="1">
            <a:off x="2079737" y="4175019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698CB224-F73F-E6E5-F45A-6E3CCCCACF4C}"/>
              </a:ext>
            </a:extLst>
          </p:cNvPr>
          <p:cNvCxnSpPr>
            <a:cxnSpLocks/>
          </p:cNvCxnSpPr>
          <p:nvPr/>
        </p:nvCxnSpPr>
        <p:spPr>
          <a:xfrm flipH="1">
            <a:off x="2081821" y="4928358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3E944AE8-E7C0-F832-3685-2CD7CD01B0C6}"/>
              </a:ext>
            </a:extLst>
          </p:cNvPr>
          <p:cNvCxnSpPr>
            <a:cxnSpLocks/>
          </p:cNvCxnSpPr>
          <p:nvPr/>
        </p:nvCxnSpPr>
        <p:spPr>
          <a:xfrm flipH="1">
            <a:off x="2082122" y="3344684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BFEDF3E9-BD7D-FEFB-6FB0-2AB29E1066DD}"/>
              </a:ext>
            </a:extLst>
          </p:cNvPr>
          <p:cNvCxnSpPr>
            <a:cxnSpLocks/>
          </p:cNvCxnSpPr>
          <p:nvPr/>
        </p:nvCxnSpPr>
        <p:spPr>
          <a:xfrm flipH="1">
            <a:off x="2081652" y="2601830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8960C3A6-C6A3-736D-9863-43C6A01749D8}"/>
              </a:ext>
            </a:extLst>
          </p:cNvPr>
          <p:cNvCxnSpPr>
            <a:cxnSpLocks/>
          </p:cNvCxnSpPr>
          <p:nvPr/>
        </p:nvCxnSpPr>
        <p:spPr>
          <a:xfrm>
            <a:off x="9155255" y="4135076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id="{86C5CFC4-638B-9139-CD9B-06FC61633FA7}"/>
              </a:ext>
            </a:extLst>
          </p:cNvPr>
          <p:cNvCxnSpPr>
            <a:cxnSpLocks/>
          </p:cNvCxnSpPr>
          <p:nvPr/>
        </p:nvCxnSpPr>
        <p:spPr>
          <a:xfrm>
            <a:off x="9155424" y="4926913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>
            <a:extLst>
              <a:ext uri="{FF2B5EF4-FFF2-40B4-BE49-F238E27FC236}">
                <a16:creationId xmlns:a16="http://schemas.microsoft.com/office/drawing/2014/main" id="{CFF9CFB4-FF60-4010-ECBA-2C88EB917A92}"/>
              </a:ext>
            </a:extLst>
          </p:cNvPr>
          <p:cNvCxnSpPr>
            <a:cxnSpLocks/>
          </p:cNvCxnSpPr>
          <p:nvPr/>
        </p:nvCxnSpPr>
        <p:spPr>
          <a:xfrm>
            <a:off x="9155725" y="3343239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>
            <a:extLst>
              <a:ext uri="{FF2B5EF4-FFF2-40B4-BE49-F238E27FC236}">
                <a16:creationId xmlns:a16="http://schemas.microsoft.com/office/drawing/2014/main" id="{49F82D92-2310-4455-051E-71497C5B7B94}"/>
              </a:ext>
            </a:extLst>
          </p:cNvPr>
          <p:cNvCxnSpPr>
            <a:cxnSpLocks/>
          </p:cNvCxnSpPr>
          <p:nvPr/>
        </p:nvCxnSpPr>
        <p:spPr>
          <a:xfrm>
            <a:off x="9155255" y="2600385"/>
            <a:ext cx="789889" cy="1445"/>
          </a:xfrm>
          <a:prstGeom prst="straightConnector1">
            <a:avLst/>
          </a:prstGeom>
          <a:ln w="190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B452A692-4C71-483F-86FB-0A217EA598AB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09335A3-C2EA-45EB-A28B-421AFCA8E53B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C62DD763-8B41-4EF4-AD9D-6B19751D6A3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DC03C46-3F58-477F-915E-C6BCA5D91FE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244BF09D-8C8F-4C87-9C68-468A55EC3C71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业务赋能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E54AE6-0CA5-4521-A4F2-68E416C7FEAB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ED9B4F2-C791-8F25-545D-0BB8D236578F}"/>
              </a:ext>
            </a:extLst>
          </p:cNvPr>
          <p:cNvCxnSpPr/>
          <p:nvPr/>
        </p:nvCxnSpPr>
        <p:spPr>
          <a:xfrm>
            <a:off x="9509993" y="994015"/>
            <a:ext cx="0" cy="5567389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D489BB0-11EE-19B9-83AF-5F35CA239C15}"/>
              </a:ext>
            </a:extLst>
          </p:cNvPr>
          <p:cNvCxnSpPr/>
          <p:nvPr/>
        </p:nvCxnSpPr>
        <p:spPr>
          <a:xfrm>
            <a:off x="2458875" y="986666"/>
            <a:ext cx="0" cy="5567389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C0363EF0-73EF-058B-E32C-240E28BF9FE3}"/>
              </a:ext>
            </a:extLst>
          </p:cNvPr>
          <p:cNvSpPr/>
          <p:nvPr/>
        </p:nvSpPr>
        <p:spPr>
          <a:xfrm>
            <a:off x="2810730" y="1507083"/>
            <a:ext cx="6476144" cy="47350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3F27DF4-DFD0-C1DE-88F3-81EDA2705C76}"/>
              </a:ext>
            </a:extLst>
          </p:cNvPr>
          <p:cNvSpPr/>
          <p:nvPr/>
        </p:nvSpPr>
        <p:spPr>
          <a:xfrm>
            <a:off x="382652" y="1496028"/>
            <a:ext cx="1726926" cy="47460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B4E4399-DE3C-22D9-EEE3-44CA6BE83C71}"/>
              </a:ext>
            </a:extLst>
          </p:cNvPr>
          <p:cNvSpPr/>
          <p:nvPr/>
        </p:nvSpPr>
        <p:spPr>
          <a:xfrm>
            <a:off x="3093365" y="5220151"/>
            <a:ext cx="5859772" cy="840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8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数聚</a:t>
            </a:r>
            <a:endParaRPr lang="en-US" altLang="zh-CN" sz="168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8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92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0F313C3-96AC-49FD-A856-2C590368CAB8}"/>
              </a:ext>
            </a:extLst>
          </p:cNvPr>
          <p:cNvSpPr txBox="1"/>
          <p:nvPr/>
        </p:nvSpPr>
        <p:spPr>
          <a:xfrm>
            <a:off x="9946690" y="1454670"/>
            <a:ext cx="1397495" cy="47382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endParaRPr lang="zh-CN" altLang="en-US" sz="216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7C17959-920B-5D86-2E18-4F513307DD9D}"/>
              </a:ext>
            </a:extLst>
          </p:cNvPr>
          <p:cNvSpPr/>
          <p:nvPr/>
        </p:nvSpPr>
        <p:spPr>
          <a:xfrm>
            <a:off x="2820885" y="926375"/>
            <a:ext cx="6465988" cy="348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敏捷服务平台</a:t>
            </a:r>
            <a:r>
              <a:rPr lang="en-US" altLang="zh-CN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技术搭台、业务唱戏</a:t>
            </a:r>
            <a:r>
              <a:rPr lang="en-US" altLang="zh-CN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1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EB69FC6-D2DE-4C9E-B559-27E677D0CA9A}"/>
              </a:ext>
            </a:extLst>
          </p:cNvPr>
          <p:cNvSpPr/>
          <p:nvPr/>
        </p:nvSpPr>
        <p:spPr>
          <a:xfrm>
            <a:off x="10028598" y="2326065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业务中台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191BBD82-A602-FA94-4CEF-7454BE0CDC28}"/>
              </a:ext>
            </a:extLst>
          </p:cNvPr>
          <p:cNvSpPr/>
          <p:nvPr/>
        </p:nvSpPr>
        <p:spPr>
          <a:xfrm>
            <a:off x="10059753" y="3095192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外部系统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AE76AF0-F9EB-246D-C776-35D5EE8DF881}"/>
              </a:ext>
            </a:extLst>
          </p:cNvPr>
          <p:cNvSpPr/>
          <p:nvPr/>
        </p:nvSpPr>
        <p:spPr>
          <a:xfrm>
            <a:off x="3523200" y="5417700"/>
            <a:ext cx="1818791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整合业务系统的数据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D778C885-1CDA-4CF9-F07A-2C6D75E892F2}"/>
              </a:ext>
            </a:extLst>
          </p:cNvPr>
          <p:cNvSpPr/>
          <p:nvPr/>
        </p:nvSpPr>
        <p:spPr>
          <a:xfrm>
            <a:off x="6367199" y="5417700"/>
            <a:ext cx="2098335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各指标标签数据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2E80961-366E-71C1-BFA2-2361B0C1217F}"/>
              </a:ext>
            </a:extLst>
          </p:cNvPr>
          <p:cNvSpPr/>
          <p:nvPr/>
        </p:nvSpPr>
        <p:spPr>
          <a:xfrm>
            <a:off x="381528" y="926375"/>
            <a:ext cx="1726927" cy="348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数据管理需求</a:t>
            </a:r>
            <a:endParaRPr lang="zh-CN" altLang="en-US" sz="21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3D72A41-D4B8-8575-A765-FCA15C51A5C1}"/>
              </a:ext>
            </a:extLst>
          </p:cNvPr>
          <p:cNvSpPr/>
          <p:nvPr/>
        </p:nvSpPr>
        <p:spPr>
          <a:xfrm>
            <a:off x="9965649" y="926375"/>
            <a:ext cx="1335617" cy="348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数据应用</a:t>
            </a:r>
            <a:endParaRPr lang="zh-CN" altLang="en-US" sz="21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C1BFE0D-3C34-9BFE-453D-9B24E72CC901}"/>
              </a:ext>
            </a:extLst>
          </p:cNvPr>
          <p:cNvSpPr/>
          <p:nvPr/>
        </p:nvSpPr>
        <p:spPr>
          <a:xfrm>
            <a:off x="648530" y="2110907"/>
            <a:ext cx="1187868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用户分析</a:t>
            </a: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7CD7C445-5201-3BB7-0905-8F3AB17E272E}"/>
              </a:ext>
            </a:extLst>
          </p:cNvPr>
          <p:cNvSpPr/>
          <p:nvPr/>
        </p:nvSpPr>
        <p:spPr>
          <a:xfrm>
            <a:off x="649167" y="2793104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客流数据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092C2B99-3487-AAFE-47AB-C6864BF03E7B}"/>
              </a:ext>
            </a:extLst>
          </p:cNvPr>
          <p:cNvSpPr/>
          <p:nvPr/>
        </p:nvSpPr>
        <p:spPr>
          <a:xfrm>
            <a:off x="630882" y="3475301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临时数据需求</a:t>
            </a: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91CA01BC-18CD-AFE3-9231-C52E1E531624}"/>
              </a:ext>
            </a:extLst>
          </p:cNvPr>
          <p:cNvSpPr/>
          <p:nvPr/>
        </p:nvSpPr>
        <p:spPr>
          <a:xfrm>
            <a:off x="630882" y="4157499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产品需求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B9815D19-104F-2091-645D-B19DEBE29444}"/>
              </a:ext>
            </a:extLst>
          </p:cNvPr>
          <p:cNvSpPr/>
          <p:nvPr/>
        </p:nvSpPr>
        <p:spPr>
          <a:xfrm>
            <a:off x="639586" y="4839697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其他需求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91B31AE0-36E2-834E-BA33-7478F27677C3}"/>
              </a:ext>
            </a:extLst>
          </p:cNvPr>
          <p:cNvSpPr/>
          <p:nvPr/>
        </p:nvSpPr>
        <p:spPr>
          <a:xfrm>
            <a:off x="10059753" y="3909739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一般业务人员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D0915128-0A93-5717-D56B-69191E57445E}"/>
              </a:ext>
            </a:extLst>
          </p:cNvPr>
          <p:cNvSpPr/>
          <p:nvPr/>
        </p:nvSpPr>
        <p:spPr>
          <a:xfrm>
            <a:off x="10058198" y="4626736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数据分析人员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2F1743C5-B103-7D9A-FDB9-6730D9091DF7}"/>
              </a:ext>
            </a:extLst>
          </p:cNvPr>
          <p:cNvSpPr/>
          <p:nvPr/>
        </p:nvSpPr>
        <p:spPr>
          <a:xfrm>
            <a:off x="3093365" y="4075587"/>
            <a:ext cx="5859772" cy="951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68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数创</a:t>
            </a:r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AF5A0A2B-A038-9694-F8A7-D1693E9E6671}"/>
              </a:ext>
            </a:extLst>
          </p:cNvPr>
          <p:cNvSpPr/>
          <p:nvPr/>
        </p:nvSpPr>
        <p:spPr>
          <a:xfrm>
            <a:off x="3504675" y="4436637"/>
            <a:ext cx="108856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ABADC962-AE2E-089E-F244-EED963110F8F}"/>
              </a:ext>
            </a:extLst>
          </p:cNvPr>
          <p:cNvSpPr/>
          <p:nvPr/>
        </p:nvSpPr>
        <p:spPr>
          <a:xfrm>
            <a:off x="6097250" y="4436581"/>
            <a:ext cx="1077504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: 圆角 72">
            <a:extLst>
              <a:ext uri="{FF2B5EF4-FFF2-40B4-BE49-F238E27FC236}">
                <a16:creationId xmlns:a16="http://schemas.microsoft.com/office/drawing/2014/main" id="{CA78D381-AECB-2A3E-BDE8-AD1DA3B71F9C}"/>
              </a:ext>
            </a:extLst>
          </p:cNvPr>
          <p:cNvSpPr/>
          <p:nvPr/>
        </p:nvSpPr>
        <p:spPr>
          <a:xfrm>
            <a:off x="4776846" y="4436637"/>
            <a:ext cx="108856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模型训练</a:t>
            </a:r>
          </a:p>
        </p:txBody>
      </p: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94CDDC37-EA89-CD6B-B2C9-4ED3783264AA}"/>
              </a:ext>
            </a:extLst>
          </p:cNvPr>
          <p:cNvSpPr/>
          <p:nvPr/>
        </p:nvSpPr>
        <p:spPr>
          <a:xfrm>
            <a:off x="7369421" y="4439788"/>
            <a:ext cx="1077504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数据导出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79DBCB6A-FA6A-E626-6592-EB128ECFDFCC}"/>
              </a:ext>
            </a:extLst>
          </p:cNvPr>
          <p:cNvSpPr/>
          <p:nvPr/>
        </p:nvSpPr>
        <p:spPr>
          <a:xfrm>
            <a:off x="3100181" y="2903448"/>
            <a:ext cx="5859772" cy="951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68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离线数据服务</a:t>
            </a:r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2D66D934-76BB-26DD-1931-1F304AC1F036}"/>
              </a:ext>
            </a:extLst>
          </p:cNvPr>
          <p:cNvSpPr/>
          <p:nvPr/>
        </p:nvSpPr>
        <p:spPr>
          <a:xfrm>
            <a:off x="3511491" y="3264498"/>
            <a:ext cx="108856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明细文件</a:t>
            </a:r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EDB581B9-80D2-12A8-71BC-289769F9DBF8}"/>
              </a:ext>
            </a:extLst>
          </p:cNvPr>
          <p:cNvSpPr/>
          <p:nvPr/>
        </p:nvSpPr>
        <p:spPr>
          <a:xfrm>
            <a:off x="6104066" y="3264442"/>
            <a:ext cx="1077504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交易文件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: 圆角 77">
            <a:extLst>
              <a:ext uri="{FF2B5EF4-FFF2-40B4-BE49-F238E27FC236}">
                <a16:creationId xmlns:a16="http://schemas.microsoft.com/office/drawing/2014/main" id="{E242A71B-D0A0-2C18-FF33-AD38ACA30D36}"/>
              </a:ext>
            </a:extLst>
          </p:cNvPr>
          <p:cNvSpPr/>
          <p:nvPr/>
        </p:nvSpPr>
        <p:spPr>
          <a:xfrm>
            <a:off x="4783662" y="3264498"/>
            <a:ext cx="108856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汇总文件</a:t>
            </a:r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425DE527-381C-EE2C-762E-320C42B89734}"/>
              </a:ext>
            </a:extLst>
          </p:cNvPr>
          <p:cNvSpPr/>
          <p:nvPr/>
        </p:nvSpPr>
        <p:spPr>
          <a:xfrm>
            <a:off x="7376237" y="3267649"/>
            <a:ext cx="1077504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其他文件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1E474BC2-B780-EE01-B5E3-D2CD2B89DBAE}"/>
              </a:ext>
            </a:extLst>
          </p:cNvPr>
          <p:cNvSpPr/>
          <p:nvPr/>
        </p:nvSpPr>
        <p:spPr>
          <a:xfrm>
            <a:off x="3100181" y="1796464"/>
            <a:ext cx="5859772" cy="951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68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在线数据服务</a:t>
            </a:r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B589991D-62F8-014C-818E-5186449CB00F}"/>
              </a:ext>
            </a:extLst>
          </p:cNvPr>
          <p:cNvSpPr/>
          <p:nvPr/>
        </p:nvSpPr>
        <p:spPr>
          <a:xfrm>
            <a:off x="3511491" y="2157514"/>
            <a:ext cx="108856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多租户</a:t>
            </a:r>
          </a:p>
        </p:txBody>
      </p:sp>
      <p:sp>
        <p:nvSpPr>
          <p:cNvPr id="82" name="矩形: 圆角 81">
            <a:extLst>
              <a:ext uri="{FF2B5EF4-FFF2-40B4-BE49-F238E27FC236}">
                <a16:creationId xmlns:a16="http://schemas.microsoft.com/office/drawing/2014/main" id="{A1AC7677-AD92-DA47-89D1-2B973EF18932}"/>
              </a:ext>
            </a:extLst>
          </p:cNvPr>
          <p:cNvSpPr/>
          <p:nvPr/>
        </p:nvSpPr>
        <p:spPr>
          <a:xfrm>
            <a:off x="6104066" y="2157458"/>
            <a:ext cx="1077504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: 圆角 82">
            <a:extLst>
              <a:ext uri="{FF2B5EF4-FFF2-40B4-BE49-F238E27FC236}">
                <a16:creationId xmlns:a16="http://schemas.microsoft.com/office/drawing/2014/main" id="{DE1FD9C6-D4B0-0173-376E-A17BDC653B2E}"/>
              </a:ext>
            </a:extLst>
          </p:cNvPr>
          <p:cNvSpPr/>
          <p:nvPr/>
        </p:nvSpPr>
        <p:spPr>
          <a:xfrm>
            <a:off x="4783662" y="2157514"/>
            <a:ext cx="108856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认证鉴权</a:t>
            </a:r>
          </a:p>
        </p:txBody>
      </p:sp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16FF693C-51CF-81E7-B50B-A804CDA51828}"/>
              </a:ext>
            </a:extLst>
          </p:cNvPr>
          <p:cNvSpPr/>
          <p:nvPr/>
        </p:nvSpPr>
        <p:spPr>
          <a:xfrm>
            <a:off x="7376237" y="2160665"/>
            <a:ext cx="1077504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转接</a:t>
            </a: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67046775-0065-5826-5107-81A12EF283DC}"/>
              </a:ext>
            </a:extLst>
          </p:cNvPr>
          <p:cNvSpPr txBox="1"/>
          <p:nvPr/>
        </p:nvSpPr>
        <p:spPr>
          <a:xfrm>
            <a:off x="119623" y="6381381"/>
            <a:ext cx="11968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借助数据敏捷服务平台，构建统一的数据服务体系，支撑户灵活多变的数据应用需求、满足业务创新需要。</a:t>
            </a:r>
          </a:p>
        </p:txBody>
      </p:sp>
    </p:spTree>
    <p:extLst>
      <p:ext uri="{BB962C8B-B14F-4D97-AF65-F5344CB8AC3E}">
        <p14:creationId xmlns:p14="http://schemas.microsoft.com/office/powerpoint/2010/main" val="36354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总体设计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02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>
            <a:extLst>
              <a:ext uri="{FF2B5EF4-FFF2-40B4-BE49-F238E27FC236}">
                <a16:creationId xmlns:a16="http://schemas.microsoft.com/office/drawing/2014/main" id="{72583285-D65C-405A-A3BD-E2C6E80256C0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559D07DC-3997-4013-A829-A7EC2BACD2A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1" name="圆角矩形 36">
                <a:extLst>
                  <a:ext uri="{FF2B5EF4-FFF2-40B4-BE49-F238E27FC236}">
                    <a16:creationId xmlns:a16="http://schemas.microsoft.com/office/drawing/2014/main" id="{50B61076-F714-4693-9B37-CE05C09D7FB5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62" name="圆角矩形 37">
                <a:extLst>
                  <a:ext uri="{FF2B5EF4-FFF2-40B4-BE49-F238E27FC236}">
                    <a16:creationId xmlns:a16="http://schemas.microsoft.com/office/drawing/2014/main" id="{8F21DBF0-E9D9-434E-BA57-0DA1EB0C3BD1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6" name="TextBox 7">
              <a:extLst>
                <a:ext uri="{FF2B5EF4-FFF2-40B4-BE49-F238E27FC236}">
                  <a16:creationId xmlns:a16="http://schemas.microsoft.com/office/drawing/2014/main" id="{31C19D03-785E-4759-8930-A8BEA5687E6B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逻辑架构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D70CBF5-2C80-48DB-AC2B-7834ECA05EB1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703FFB8C-B0CA-4F4C-AAC3-9D7C91350D67}"/>
              </a:ext>
            </a:extLst>
          </p:cNvPr>
          <p:cNvCxnSpPr/>
          <p:nvPr/>
        </p:nvCxnSpPr>
        <p:spPr>
          <a:xfrm>
            <a:off x="9128993" y="1046736"/>
            <a:ext cx="0" cy="5567389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7BA160DB-8540-49B1-B16A-B66A694C9302}"/>
              </a:ext>
            </a:extLst>
          </p:cNvPr>
          <p:cNvCxnSpPr/>
          <p:nvPr/>
        </p:nvCxnSpPr>
        <p:spPr>
          <a:xfrm>
            <a:off x="2716050" y="1059150"/>
            <a:ext cx="0" cy="5567389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F3396C72-DD65-4916-8840-D9D62022A153}"/>
              </a:ext>
            </a:extLst>
          </p:cNvPr>
          <p:cNvSpPr/>
          <p:nvPr/>
        </p:nvSpPr>
        <p:spPr>
          <a:xfrm>
            <a:off x="3326141" y="1578203"/>
            <a:ext cx="5503282" cy="481279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D352FE3-5752-4E7B-9E02-BF53C7CBBA97}"/>
              </a:ext>
            </a:extLst>
          </p:cNvPr>
          <p:cNvSpPr/>
          <p:nvPr/>
        </p:nvSpPr>
        <p:spPr>
          <a:xfrm>
            <a:off x="4949705" y="2243846"/>
            <a:ext cx="3740032" cy="41057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ED47ADB2-08A6-489A-BA58-B9E9D2B785F3}"/>
              </a:ext>
            </a:extLst>
          </p:cNvPr>
          <p:cNvSpPr/>
          <p:nvPr/>
        </p:nvSpPr>
        <p:spPr>
          <a:xfrm>
            <a:off x="382652" y="1567148"/>
            <a:ext cx="1726926" cy="47460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E3BBF5F-F95C-4E34-B009-DD0D8A8C36F9}"/>
              </a:ext>
            </a:extLst>
          </p:cNvPr>
          <p:cNvSpPr txBox="1"/>
          <p:nvPr/>
        </p:nvSpPr>
        <p:spPr>
          <a:xfrm>
            <a:off x="3403676" y="2033214"/>
            <a:ext cx="1057286" cy="19882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05FFC47-E850-4020-B810-F27987E4C5C0}"/>
              </a:ext>
            </a:extLst>
          </p:cNvPr>
          <p:cNvSpPr txBox="1"/>
          <p:nvPr/>
        </p:nvSpPr>
        <p:spPr>
          <a:xfrm>
            <a:off x="5157319" y="2341681"/>
            <a:ext cx="332602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6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大数据敏捷服务平台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339CCB2E-1EE6-4740-9E9D-BDC9085B676E}"/>
              </a:ext>
            </a:extLst>
          </p:cNvPr>
          <p:cNvSpPr/>
          <p:nvPr/>
        </p:nvSpPr>
        <p:spPr>
          <a:xfrm>
            <a:off x="5072747" y="5291271"/>
            <a:ext cx="3326021" cy="951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8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数据存储</a:t>
            </a:r>
            <a:endParaRPr lang="en-US" altLang="zh-CN" sz="168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8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92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5D1FD8B7-D439-44AE-A6D0-5D53697ABDD9}"/>
              </a:ext>
            </a:extLst>
          </p:cNvPr>
          <p:cNvSpPr txBox="1"/>
          <p:nvPr/>
        </p:nvSpPr>
        <p:spPr>
          <a:xfrm>
            <a:off x="9351671" y="1575030"/>
            <a:ext cx="1335619" cy="473820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endParaRPr lang="zh-CN" altLang="en-US" sz="216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F615E774-8B25-499F-B665-38BA1FD51105}"/>
              </a:ext>
            </a:extLst>
          </p:cNvPr>
          <p:cNvSpPr txBox="1"/>
          <p:nvPr/>
        </p:nvSpPr>
        <p:spPr>
          <a:xfrm rot="1034537" flipH="1">
            <a:off x="2234009" y="2609447"/>
            <a:ext cx="99429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数据上送</a:t>
            </a:r>
            <a:endParaRPr lang="en-US" altLang="zh-CN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441E1CC3-F6BC-411A-A9EF-FCB0BB1E1F83}"/>
              </a:ext>
            </a:extLst>
          </p:cNvPr>
          <p:cNvSpPr txBox="1"/>
          <p:nvPr/>
        </p:nvSpPr>
        <p:spPr>
          <a:xfrm flipH="1">
            <a:off x="4108728" y="4226996"/>
            <a:ext cx="1022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</a:t>
            </a:r>
            <a:endParaRPr lang="en-US" altLang="zh-CN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DataX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04F2D71-13C5-42BE-B261-D3F0B7999C5F}"/>
              </a:ext>
            </a:extLst>
          </p:cNvPr>
          <p:cNvSpPr/>
          <p:nvPr/>
        </p:nvSpPr>
        <p:spPr>
          <a:xfrm>
            <a:off x="3322523" y="1049907"/>
            <a:ext cx="5506899" cy="348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60" dirty="0"/>
              <a:t>数据处理层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E35D30D9-FE32-4E60-9FBD-B58F5F7160DA}"/>
              </a:ext>
            </a:extLst>
          </p:cNvPr>
          <p:cNvSpPr/>
          <p:nvPr/>
        </p:nvSpPr>
        <p:spPr>
          <a:xfrm>
            <a:off x="7505276" y="2991133"/>
            <a:ext cx="1049538" cy="1902266"/>
          </a:xfrm>
          <a:prstGeom prst="rect">
            <a:avLst/>
          </a:prstGeom>
          <a:solidFill>
            <a:srgbClr val="EB85B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68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DD1CD8C7-B533-4D55-915D-A4EF21FD4A8C}"/>
              </a:ext>
            </a:extLst>
          </p:cNvPr>
          <p:cNvSpPr/>
          <p:nvPr/>
        </p:nvSpPr>
        <p:spPr>
          <a:xfrm>
            <a:off x="9446350" y="2770117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80" dirty="0"/>
              <a:t>门户网站</a:t>
            </a:r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78DD8651-C18A-49E6-931E-D843F6FDD69C}"/>
              </a:ext>
            </a:extLst>
          </p:cNvPr>
          <p:cNvSpPr/>
          <p:nvPr/>
        </p:nvSpPr>
        <p:spPr>
          <a:xfrm>
            <a:off x="9477505" y="3539244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680" dirty="0"/>
              <a:t>接口服务</a:t>
            </a:r>
          </a:p>
        </p:txBody>
      </p:sp>
      <p:sp>
        <p:nvSpPr>
          <p:cNvPr id="78" name="箭头: 下 77">
            <a:extLst>
              <a:ext uri="{FF2B5EF4-FFF2-40B4-BE49-F238E27FC236}">
                <a16:creationId xmlns:a16="http://schemas.microsoft.com/office/drawing/2014/main" id="{C757094B-E536-408D-8BAC-0DB36E72C1C6}"/>
              </a:ext>
            </a:extLst>
          </p:cNvPr>
          <p:cNvSpPr/>
          <p:nvPr/>
        </p:nvSpPr>
        <p:spPr>
          <a:xfrm>
            <a:off x="5934221" y="4863186"/>
            <a:ext cx="219527" cy="41818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79" name="箭头: 下 78">
            <a:extLst>
              <a:ext uri="{FF2B5EF4-FFF2-40B4-BE49-F238E27FC236}">
                <a16:creationId xmlns:a16="http://schemas.microsoft.com/office/drawing/2014/main" id="{D932CAEE-BD21-486B-ADE5-90697E008D2F}"/>
              </a:ext>
            </a:extLst>
          </p:cNvPr>
          <p:cNvSpPr/>
          <p:nvPr/>
        </p:nvSpPr>
        <p:spPr>
          <a:xfrm rot="10800000">
            <a:off x="7883461" y="4850500"/>
            <a:ext cx="340500" cy="4128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80" name="箭头: 下 79">
            <a:extLst>
              <a:ext uri="{FF2B5EF4-FFF2-40B4-BE49-F238E27FC236}">
                <a16:creationId xmlns:a16="http://schemas.microsoft.com/office/drawing/2014/main" id="{97B0B4AC-428A-4321-BFF5-1C2EFC056846}"/>
              </a:ext>
            </a:extLst>
          </p:cNvPr>
          <p:cNvSpPr/>
          <p:nvPr/>
        </p:nvSpPr>
        <p:spPr>
          <a:xfrm rot="10800000">
            <a:off x="6209836" y="4826489"/>
            <a:ext cx="219527" cy="41818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E58B8200-5051-4CB5-A992-FA924453A136}"/>
              </a:ext>
            </a:extLst>
          </p:cNvPr>
          <p:cNvSpPr/>
          <p:nvPr/>
        </p:nvSpPr>
        <p:spPr>
          <a:xfrm>
            <a:off x="5341164" y="5626170"/>
            <a:ext cx="117331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60" dirty="0"/>
              <a:t>PostgreSQL</a:t>
            </a:r>
            <a:endParaRPr lang="zh-CN" altLang="en-US" sz="1320" dirty="0"/>
          </a:p>
        </p:txBody>
      </p:sp>
      <p:sp>
        <p:nvSpPr>
          <p:cNvPr id="82" name="矩形: 圆角 81">
            <a:extLst>
              <a:ext uri="{FF2B5EF4-FFF2-40B4-BE49-F238E27FC236}">
                <a16:creationId xmlns:a16="http://schemas.microsoft.com/office/drawing/2014/main" id="{0D9B5B84-1C80-43FD-90FA-E38658E06AE1}"/>
              </a:ext>
            </a:extLst>
          </p:cNvPr>
          <p:cNvSpPr/>
          <p:nvPr/>
        </p:nvSpPr>
        <p:spPr>
          <a:xfrm>
            <a:off x="6926447" y="5612506"/>
            <a:ext cx="1173317" cy="489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HDFS</a:t>
            </a:r>
            <a:endParaRPr lang="zh-CN" altLang="en-US" sz="1080" dirty="0"/>
          </a:p>
        </p:txBody>
      </p:sp>
      <p:sp>
        <p:nvSpPr>
          <p:cNvPr id="83" name="矩形: 圆角 82">
            <a:extLst>
              <a:ext uri="{FF2B5EF4-FFF2-40B4-BE49-F238E27FC236}">
                <a16:creationId xmlns:a16="http://schemas.microsoft.com/office/drawing/2014/main" id="{1BF4C75B-E0D2-42B2-984A-ECEF0B140397}"/>
              </a:ext>
            </a:extLst>
          </p:cNvPr>
          <p:cNvSpPr/>
          <p:nvPr/>
        </p:nvSpPr>
        <p:spPr>
          <a:xfrm>
            <a:off x="5079254" y="2844802"/>
            <a:ext cx="2214200" cy="199608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 dirty="0"/>
          </a:p>
        </p:txBody>
      </p:sp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8A4844D2-20EA-49D1-A58B-6A45629E5936}"/>
              </a:ext>
            </a:extLst>
          </p:cNvPr>
          <p:cNvSpPr/>
          <p:nvPr/>
        </p:nvSpPr>
        <p:spPr>
          <a:xfrm>
            <a:off x="5409781" y="2918171"/>
            <a:ext cx="1097280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/>
              <a:t>数据分析</a:t>
            </a:r>
          </a:p>
        </p:txBody>
      </p:sp>
      <p:sp>
        <p:nvSpPr>
          <p:cNvPr id="85" name="矩形: 圆角 84">
            <a:extLst>
              <a:ext uri="{FF2B5EF4-FFF2-40B4-BE49-F238E27FC236}">
                <a16:creationId xmlns:a16="http://schemas.microsoft.com/office/drawing/2014/main" id="{3D0EE675-1578-42DC-9BFB-0D76A4E7C851}"/>
              </a:ext>
            </a:extLst>
          </p:cNvPr>
          <p:cNvSpPr/>
          <p:nvPr/>
        </p:nvSpPr>
        <p:spPr>
          <a:xfrm>
            <a:off x="5409781" y="3387232"/>
            <a:ext cx="1097280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/>
              <a:t>数据质量</a:t>
            </a:r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AEDD044B-BEE0-4EDF-B1CC-D4A297CAE2C3}"/>
              </a:ext>
            </a:extLst>
          </p:cNvPr>
          <p:cNvSpPr/>
          <p:nvPr/>
        </p:nvSpPr>
        <p:spPr>
          <a:xfrm>
            <a:off x="5409781" y="3856293"/>
            <a:ext cx="1097280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/>
              <a:t>调度资产</a:t>
            </a:r>
          </a:p>
        </p:txBody>
      </p:sp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985A0F51-5C28-408A-9DF7-B1F2DF964FC7}"/>
              </a:ext>
            </a:extLst>
          </p:cNvPr>
          <p:cNvSpPr/>
          <p:nvPr/>
        </p:nvSpPr>
        <p:spPr>
          <a:xfrm>
            <a:off x="5417492" y="4325355"/>
            <a:ext cx="1097280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/>
              <a:t>调度系统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A176E652-67A9-4C77-BCC4-EECA3FB8E0F5}"/>
              </a:ext>
            </a:extLst>
          </p:cNvPr>
          <p:cNvSpPr txBox="1"/>
          <p:nvPr/>
        </p:nvSpPr>
        <p:spPr>
          <a:xfrm>
            <a:off x="6550157" y="3338183"/>
            <a:ext cx="8063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20" dirty="0">
                <a:solidFill>
                  <a:schemeClr val="accent2">
                    <a:lumMod val="50000"/>
                  </a:schemeClr>
                </a:solidFill>
              </a:rPr>
              <a:t>Flink</a:t>
            </a:r>
          </a:p>
          <a:p>
            <a:r>
              <a:rPr lang="en-US" altLang="zh-CN" sz="1920" dirty="0">
                <a:solidFill>
                  <a:schemeClr val="accent2">
                    <a:lumMod val="50000"/>
                  </a:schemeClr>
                </a:solidFill>
              </a:rPr>
              <a:t>Hive</a:t>
            </a:r>
            <a:endParaRPr lang="zh-CN" altLang="en-US" sz="192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14541252-B234-4A64-9EA5-8F2391C60DD3}"/>
              </a:ext>
            </a:extLst>
          </p:cNvPr>
          <p:cNvSpPr/>
          <p:nvPr/>
        </p:nvSpPr>
        <p:spPr>
          <a:xfrm>
            <a:off x="349810" y="1038853"/>
            <a:ext cx="1758646" cy="348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60" dirty="0"/>
              <a:t>数据源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F8573E03-8B83-483E-939E-5FA116302440}"/>
              </a:ext>
            </a:extLst>
          </p:cNvPr>
          <p:cNvSpPr/>
          <p:nvPr/>
        </p:nvSpPr>
        <p:spPr>
          <a:xfrm>
            <a:off x="9351670" y="1046735"/>
            <a:ext cx="1335617" cy="348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60" dirty="0"/>
              <a:t>应用层</a:t>
            </a:r>
          </a:p>
        </p:txBody>
      </p:sp>
      <p:sp>
        <p:nvSpPr>
          <p:cNvPr id="91" name="矩形: 圆角 90">
            <a:extLst>
              <a:ext uri="{FF2B5EF4-FFF2-40B4-BE49-F238E27FC236}">
                <a16:creationId xmlns:a16="http://schemas.microsoft.com/office/drawing/2014/main" id="{D43BA989-593E-4CAA-94A6-F2E71EBC697F}"/>
              </a:ext>
            </a:extLst>
          </p:cNvPr>
          <p:cNvSpPr/>
          <p:nvPr/>
        </p:nvSpPr>
        <p:spPr>
          <a:xfrm>
            <a:off x="649342" y="2390548"/>
            <a:ext cx="1187868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/>
              <a:t>久事公交  </a:t>
            </a:r>
          </a:p>
        </p:txBody>
      </p: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EC2EF32B-231E-44CA-8D44-422B60071528}"/>
              </a:ext>
            </a:extLst>
          </p:cNvPr>
          <p:cNvSpPr/>
          <p:nvPr/>
        </p:nvSpPr>
        <p:spPr>
          <a:xfrm>
            <a:off x="649979" y="3077379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/>
              <a:t>久事交通卡  </a:t>
            </a:r>
          </a:p>
        </p:txBody>
      </p: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75C83208-64D6-4FFC-A186-526899533645}"/>
              </a:ext>
            </a:extLst>
          </p:cNvPr>
          <p:cNvSpPr/>
          <p:nvPr/>
        </p:nvSpPr>
        <p:spPr>
          <a:xfrm>
            <a:off x="676331" y="3988747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>
                <a:solidFill>
                  <a:schemeClr val="bg2">
                    <a:lumMod val="90000"/>
                  </a:schemeClr>
                </a:solidFill>
              </a:rPr>
              <a:t>体育</a:t>
            </a:r>
          </a:p>
        </p:txBody>
      </p:sp>
      <p:sp>
        <p:nvSpPr>
          <p:cNvPr id="94" name="矩形: 圆角 93">
            <a:extLst>
              <a:ext uri="{FF2B5EF4-FFF2-40B4-BE49-F238E27FC236}">
                <a16:creationId xmlns:a16="http://schemas.microsoft.com/office/drawing/2014/main" id="{8CDB2B3A-C788-4609-8CBD-A4205A2D1518}"/>
              </a:ext>
            </a:extLst>
          </p:cNvPr>
          <p:cNvSpPr/>
          <p:nvPr/>
        </p:nvSpPr>
        <p:spPr>
          <a:xfrm>
            <a:off x="676331" y="4628901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>
                <a:solidFill>
                  <a:schemeClr val="bg2">
                    <a:lumMod val="90000"/>
                  </a:schemeClr>
                </a:solidFill>
              </a:rPr>
              <a:t>置业</a:t>
            </a:r>
          </a:p>
        </p:txBody>
      </p:sp>
      <p:sp>
        <p:nvSpPr>
          <p:cNvPr id="95" name="矩形: 圆角 94">
            <a:extLst>
              <a:ext uri="{FF2B5EF4-FFF2-40B4-BE49-F238E27FC236}">
                <a16:creationId xmlns:a16="http://schemas.microsoft.com/office/drawing/2014/main" id="{BB10B284-E50C-4DBC-89D0-D9759E688E0D}"/>
              </a:ext>
            </a:extLst>
          </p:cNvPr>
          <p:cNvSpPr/>
          <p:nvPr/>
        </p:nvSpPr>
        <p:spPr>
          <a:xfrm>
            <a:off x="685296" y="5180268"/>
            <a:ext cx="1177469" cy="4431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40" dirty="0">
                <a:solidFill>
                  <a:schemeClr val="bg2">
                    <a:lumMod val="90000"/>
                  </a:schemeClr>
                </a:solidFill>
              </a:rPr>
              <a:t>其他</a:t>
            </a:r>
          </a:p>
        </p:txBody>
      </p:sp>
      <p:cxnSp>
        <p:nvCxnSpPr>
          <p:cNvPr id="96" name="直接箭头连接符 95">
            <a:extLst>
              <a:ext uri="{FF2B5EF4-FFF2-40B4-BE49-F238E27FC236}">
                <a16:creationId xmlns:a16="http://schemas.microsoft.com/office/drawing/2014/main" id="{77EE936B-401D-419B-8429-C8BC0CB1D9D9}"/>
              </a:ext>
            </a:extLst>
          </p:cNvPr>
          <p:cNvCxnSpPr>
            <a:cxnSpLocks/>
          </p:cNvCxnSpPr>
          <p:nvPr/>
        </p:nvCxnSpPr>
        <p:spPr>
          <a:xfrm flipV="1">
            <a:off x="8554814" y="3139770"/>
            <a:ext cx="891536" cy="1467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矩形: 圆角 96">
            <a:extLst>
              <a:ext uri="{FF2B5EF4-FFF2-40B4-BE49-F238E27FC236}">
                <a16:creationId xmlns:a16="http://schemas.microsoft.com/office/drawing/2014/main" id="{6B33C5D8-FFDE-4979-AE7D-70F9E46C6DF3}"/>
              </a:ext>
            </a:extLst>
          </p:cNvPr>
          <p:cNvSpPr/>
          <p:nvPr/>
        </p:nvSpPr>
        <p:spPr>
          <a:xfrm>
            <a:off x="7553899" y="3412558"/>
            <a:ext cx="944151" cy="3301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接口网关</a:t>
            </a:r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90650608-5A70-44F5-83C2-E1C4793C5E93}"/>
              </a:ext>
            </a:extLst>
          </p:cNvPr>
          <p:cNvSpPr/>
          <p:nvPr/>
        </p:nvSpPr>
        <p:spPr>
          <a:xfrm>
            <a:off x="7553900" y="3904849"/>
            <a:ext cx="944151" cy="3301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实验室</a:t>
            </a:r>
          </a:p>
        </p:txBody>
      </p:sp>
      <p:sp>
        <p:nvSpPr>
          <p:cNvPr id="99" name="矩形: 圆角 98">
            <a:extLst>
              <a:ext uri="{FF2B5EF4-FFF2-40B4-BE49-F238E27FC236}">
                <a16:creationId xmlns:a16="http://schemas.microsoft.com/office/drawing/2014/main" id="{D51D6992-35C8-42CD-B9AC-917B32E0647B}"/>
              </a:ext>
            </a:extLst>
          </p:cNvPr>
          <p:cNvSpPr/>
          <p:nvPr/>
        </p:nvSpPr>
        <p:spPr>
          <a:xfrm>
            <a:off x="7555425" y="4399124"/>
            <a:ext cx="944151" cy="3301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文件服务器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EC9C2076-ACCD-4641-A761-27FA2CAF2662}"/>
              </a:ext>
            </a:extLst>
          </p:cNvPr>
          <p:cNvSpPr txBox="1"/>
          <p:nvPr/>
        </p:nvSpPr>
        <p:spPr>
          <a:xfrm>
            <a:off x="7659855" y="296978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服务</a:t>
            </a:r>
          </a:p>
        </p:txBody>
      </p:sp>
      <p:cxnSp>
        <p:nvCxnSpPr>
          <p:cNvPr id="101" name="直接箭头连接符 100">
            <a:extLst>
              <a:ext uri="{FF2B5EF4-FFF2-40B4-BE49-F238E27FC236}">
                <a16:creationId xmlns:a16="http://schemas.microsoft.com/office/drawing/2014/main" id="{53DD9E91-ED17-455B-B984-BF0D5C162285}"/>
              </a:ext>
            </a:extLst>
          </p:cNvPr>
          <p:cNvCxnSpPr>
            <a:cxnSpLocks/>
            <a:stCxn id="91" idx="3"/>
            <a:endCxn id="6" idx="1"/>
          </p:cNvCxnSpPr>
          <p:nvPr/>
        </p:nvCxnSpPr>
        <p:spPr>
          <a:xfrm>
            <a:off x="1837210" y="2612147"/>
            <a:ext cx="1753251" cy="18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本框 101">
            <a:extLst>
              <a:ext uri="{FF2B5EF4-FFF2-40B4-BE49-F238E27FC236}">
                <a16:creationId xmlns:a16="http://schemas.microsoft.com/office/drawing/2014/main" id="{9A2E5E19-56A1-4D82-8227-21A2FBEDC68E}"/>
              </a:ext>
            </a:extLst>
          </p:cNvPr>
          <p:cNvSpPr txBox="1"/>
          <p:nvPr/>
        </p:nvSpPr>
        <p:spPr>
          <a:xfrm>
            <a:off x="3522900" y="4344771"/>
            <a:ext cx="579739" cy="160946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交通卡数据中台</a:t>
            </a:r>
          </a:p>
        </p:txBody>
      </p: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C0CF87D2-1DEE-4674-8171-DC6798546C61}"/>
              </a:ext>
            </a:extLst>
          </p:cNvPr>
          <p:cNvCxnSpPr>
            <a:stCxn id="92" idx="3"/>
          </p:cNvCxnSpPr>
          <p:nvPr/>
        </p:nvCxnSpPr>
        <p:spPr>
          <a:xfrm>
            <a:off x="1827448" y="3298978"/>
            <a:ext cx="1689363" cy="1881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>
            <a:extLst>
              <a:ext uri="{FF2B5EF4-FFF2-40B4-BE49-F238E27FC236}">
                <a16:creationId xmlns:a16="http://schemas.microsoft.com/office/drawing/2014/main" id="{2128D23B-5D71-47A0-A0E7-98391F3155E1}"/>
              </a:ext>
            </a:extLst>
          </p:cNvPr>
          <p:cNvCxnSpPr>
            <a:cxnSpLocks/>
            <a:stCxn id="114" idx="3"/>
            <a:endCxn id="83" idx="1"/>
          </p:cNvCxnSpPr>
          <p:nvPr/>
        </p:nvCxnSpPr>
        <p:spPr>
          <a:xfrm>
            <a:off x="4293478" y="3273111"/>
            <a:ext cx="785776" cy="569734"/>
          </a:xfrm>
          <a:prstGeom prst="straightConnector1">
            <a:avLst/>
          </a:prstGeom>
          <a:ln w="158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>
            <a:extLst>
              <a:ext uri="{FF2B5EF4-FFF2-40B4-BE49-F238E27FC236}">
                <a16:creationId xmlns:a16="http://schemas.microsoft.com/office/drawing/2014/main" id="{5A498703-143C-4D2F-8747-E057E275FB00}"/>
              </a:ext>
            </a:extLst>
          </p:cNvPr>
          <p:cNvCxnSpPr>
            <a:stCxn id="102" idx="3"/>
            <a:endCxn id="83" idx="1"/>
          </p:cNvCxnSpPr>
          <p:nvPr/>
        </p:nvCxnSpPr>
        <p:spPr>
          <a:xfrm flipV="1">
            <a:off x="4102639" y="3842845"/>
            <a:ext cx="976615" cy="1306658"/>
          </a:xfrm>
          <a:prstGeom prst="straightConnector1">
            <a:avLst/>
          </a:prstGeom>
          <a:ln w="158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>
            <a:extLst>
              <a:ext uri="{FF2B5EF4-FFF2-40B4-BE49-F238E27FC236}">
                <a16:creationId xmlns:a16="http://schemas.microsoft.com/office/drawing/2014/main" id="{E473DFF2-56C3-48BC-93AC-C3CE2D8A51A8}"/>
              </a:ext>
            </a:extLst>
          </p:cNvPr>
          <p:cNvCxnSpPr>
            <a:cxnSpLocks/>
            <a:stCxn id="97" idx="3"/>
            <a:endCxn id="77" idx="1"/>
          </p:cNvCxnSpPr>
          <p:nvPr/>
        </p:nvCxnSpPr>
        <p:spPr>
          <a:xfrm>
            <a:off x="8498050" y="3577649"/>
            <a:ext cx="979455" cy="235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矩形: 圆角 106">
            <a:extLst>
              <a:ext uri="{FF2B5EF4-FFF2-40B4-BE49-F238E27FC236}">
                <a16:creationId xmlns:a16="http://schemas.microsoft.com/office/drawing/2014/main" id="{A9AE1470-B740-4863-BB7D-A3A608C951D3}"/>
              </a:ext>
            </a:extLst>
          </p:cNvPr>
          <p:cNvSpPr/>
          <p:nvPr/>
        </p:nvSpPr>
        <p:spPr>
          <a:xfrm>
            <a:off x="9477505" y="4353791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80" dirty="0"/>
              <a:t>实验室</a:t>
            </a:r>
          </a:p>
        </p:txBody>
      </p:sp>
      <p:cxnSp>
        <p:nvCxnSpPr>
          <p:cNvPr id="108" name="直接箭头连接符 107">
            <a:extLst>
              <a:ext uri="{FF2B5EF4-FFF2-40B4-BE49-F238E27FC236}">
                <a16:creationId xmlns:a16="http://schemas.microsoft.com/office/drawing/2014/main" id="{3D74440E-4A2E-4E09-9A2F-1E145395D9AA}"/>
              </a:ext>
            </a:extLst>
          </p:cNvPr>
          <p:cNvCxnSpPr>
            <a:cxnSpLocks/>
            <a:stCxn id="98" idx="3"/>
            <a:endCxn id="107" idx="1"/>
          </p:cNvCxnSpPr>
          <p:nvPr/>
        </p:nvCxnSpPr>
        <p:spPr>
          <a:xfrm>
            <a:off x="8498051" y="4069940"/>
            <a:ext cx="979454" cy="558171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矩形: 圆角 108">
            <a:extLst>
              <a:ext uri="{FF2B5EF4-FFF2-40B4-BE49-F238E27FC236}">
                <a16:creationId xmlns:a16="http://schemas.microsoft.com/office/drawing/2014/main" id="{EDFF8719-5EB0-4D46-8B6D-B711C7585352}"/>
              </a:ext>
            </a:extLst>
          </p:cNvPr>
          <p:cNvSpPr/>
          <p:nvPr/>
        </p:nvSpPr>
        <p:spPr>
          <a:xfrm>
            <a:off x="9475950" y="5070788"/>
            <a:ext cx="1171657" cy="548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80" dirty="0"/>
              <a:t>SFTP</a:t>
            </a:r>
            <a:endParaRPr lang="zh-CN" altLang="en-US" sz="1680" dirty="0"/>
          </a:p>
        </p:txBody>
      </p:sp>
      <p:cxnSp>
        <p:nvCxnSpPr>
          <p:cNvPr id="110" name="直接箭头连接符 109">
            <a:extLst>
              <a:ext uri="{FF2B5EF4-FFF2-40B4-BE49-F238E27FC236}">
                <a16:creationId xmlns:a16="http://schemas.microsoft.com/office/drawing/2014/main" id="{44566DAF-36E3-45E8-A738-A30C4FC763EB}"/>
              </a:ext>
            </a:extLst>
          </p:cNvPr>
          <p:cNvCxnSpPr>
            <a:stCxn id="99" idx="3"/>
            <a:endCxn id="109" idx="1"/>
          </p:cNvCxnSpPr>
          <p:nvPr/>
        </p:nvCxnSpPr>
        <p:spPr>
          <a:xfrm>
            <a:off x="8499576" y="4564215"/>
            <a:ext cx="976374" cy="780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>
            <a:extLst>
              <a:ext uri="{FF2B5EF4-FFF2-40B4-BE49-F238E27FC236}">
                <a16:creationId xmlns:a16="http://schemas.microsoft.com/office/drawing/2014/main" id="{895B01C3-03E8-4354-9E16-C46ED4729A71}"/>
              </a:ext>
            </a:extLst>
          </p:cNvPr>
          <p:cNvSpPr txBox="1"/>
          <p:nvPr/>
        </p:nvSpPr>
        <p:spPr>
          <a:xfrm rot="2950390" flipH="1">
            <a:off x="2207413" y="3791586"/>
            <a:ext cx="99429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数据采集</a:t>
            </a:r>
            <a:endParaRPr lang="en-US" altLang="zh-CN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0CAFA3B-3ED3-4EDF-8A7C-A43BA8737688}"/>
              </a:ext>
            </a:extLst>
          </p:cNvPr>
          <p:cNvSpPr txBox="1"/>
          <p:nvPr/>
        </p:nvSpPr>
        <p:spPr>
          <a:xfrm flipH="1">
            <a:off x="4711843" y="4935205"/>
            <a:ext cx="9942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数据输出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3" name="连接符: 肘形 112">
            <a:extLst>
              <a:ext uri="{FF2B5EF4-FFF2-40B4-BE49-F238E27FC236}">
                <a16:creationId xmlns:a16="http://schemas.microsoft.com/office/drawing/2014/main" id="{FE9D4E67-C556-469F-BB25-3DD584BBE07D}"/>
              </a:ext>
            </a:extLst>
          </p:cNvPr>
          <p:cNvCxnSpPr>
            <a:cxnSpLocks/>
            <a:stCxn id="102" idx="3"/>
            <a:endCxn id="97" idx="1"/>
          </p:cNvCxnSpPr>
          <p:nvPr/>
        </p:nvCxnSpPr>
        <p:spPr>
          <a:xfrm flipV="1">
            <a:off x="4102639" y="3577649"/>
            <a:ext cx="3451260" cy="1571854"/>
          </a:xfrm>
          <a:prstGeom prst="bentConnector3">
            <a:avLst>
              <a:gd name="adj1" fmla="val 94434"/>
            </a:avLst>
          </a:prstGeom>
          <a:ln w="1270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6AD6FF56-9D4E-42CB-8B73-7B4D26EDD70C}"/>
              </a:ext>
            </a:extLst>
          </p:cNvPr>
          <p:cNvSpPr/>
          <p:nvPr/>
        </p:nvSpPr>
        <p:spPr>
          <a:xfrm>
            <a:off x="3590461" y="2440753"/>
            <a:ext cx="703017" cy="378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大数据平台</a:t>
            </a: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0201B76A-6406-4DD2-8E5E-F49EFDD0B06B}"/>
              </a:ext>
            </a:extLst>
          </p:cNvPr>
          <p:cNvSpPr/>
          <p:nvPr/>
        </p:nvSpPr>
        <p:spPr>
          <a:xfrm>
            <a:off x="3590461" y="3084945"/>
            <a:ext cx="703017" cy="376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前置机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A984CB2-93E8-40F9-A27B-5D7C45F5E2B0}"/>
              </a:ext>
            </a:extLst>
          </p:cNvPr>
          <p:cNvCxnSpPr>
            <a:stCxn id="114" idx="0"/>
            <a:endCxn id="6" idx="2"/>
          </p:cNvCxnSpPr>
          <p:nvPr/>
        </p:nvCxnSpPr>
        <p:spPr>
          <a:xfrm flipV="1">
            <a:off x="3941970" y="2819739"/>
            <a:ext cx="0" cy="265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2358FA5-5873-4348-8AEA-C58BEFA37AB0}"/>
              </a:ext>
            </a:extLst>
          </p:cNvPr>
          <p:cNvSpPr txBox="1"/>
          <p:nvPr/>
        </p:nvSpPr>
        <p:spPr>
          <a:xfrm flipH="1">
            <a:off x="3613610" y="2028582"/>
            <a:ext cx="97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久事云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70DBBC5-1F42-4A41-AA49-454BFAD6D2FC}"/>
              </a:ext>
            </a:extLst>
          </p:cNvPr>
          <p:cNvSpPr txBox="1"/>
          <p:nvPr/>
        </p:nvSpPr>
        <p:spPr>
          <a:xfrm>
            <a:off x="3678045" y="3480376"/>
            <a:ext cx="53925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/>
              <a:t>敏捷平台部署前置机</a:t>
            </a:r>
          </a:p>
        </p:txBody>
      </p:sp>
    </p:spTree>
    <p:extLst>
      <p:ext uri="{BB962C8B-B14F-4D97-AF65-F5344CB8AC3E}">
        <p14:creationId xmlns:p14="http://schemas.microsoft.com/office/powerpoint/2010/main" val="253542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E8EA413-9FE6-4ECC-AB35-FFB46F46D0B0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E31D000-9F4F-4E3B-97DC-A7065D277595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64C63035-5067-432B-B88A-4BF3B56EC18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329A1113-9C49-4B53-B6DA-180E4C939CA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67253AA-201C-4CF2-9E74-73BF1F05A259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逻辑架构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3C91840-0BC8-4005-8E33-49A817E7C00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0C7DBDDA-48C1-479F-B3A3-C76E06D9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08" y="848584"/>
            <a:ext cx="9270877" cy="600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8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A92D22D-9F13-4B9A-88F6-C5EE03AF6203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1D75D5D-0DB1-460F-9D07-CEFD3D7B1F7D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54283210-A39F-4B11-91CE-ED707C6EB7B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3FAB2F25-8E5E-4525-AB53-9729FA863EC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FD1EBD9D-CC65-4BF8-9E80-2C082F6E1A38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网络拓扑图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3BA3EC5-B761-4391-9B15-0E721B3846B4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08B3E847-996E-45E7-8558-094A691D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281"/>
            <a:ext cx="12192000" cy="574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4D929BE-2413-4D4F-847B-7A81996D984A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0623AC2-C3E5-43D6-BA03-7148A28FBF8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6AB8F6BE-F6EB-4FE1-A1B4-4202AC52A5D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72322DFE-C2A8-41BC-9F75-AC0FBA254EB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CC8F214-29A8-4156-816F-823D8CED85CE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服务器资源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C023AC7-41F3-463A-A019-C302E501BFE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</p:grp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FF4AC1AD-6C35-4E07-A135-F9FD7CFC7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464834"/>
              </p:ext>
            </p:extLst>
          </p:nvPr>
        </p:nvGraphicFramePr>
        <p:xfrm>
          <a:off x="223114" y="1168581"/>
          <a:ext cx="6731138" cy="5509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746">
                  <a:extLst>
                    <a:ext uri="{9D8B030D-6E8A-4147-A177-3AD203B41FA5}">
                      <a16:colId xmlns:a16="http://schemas.microsoft.com/office/drawing/2014/main" val="1132923282"/>
                    </a:ext>
                  </a:extLst>
                </a:gridCol>
                <a:gridCol w="1170772">
                  <a:extLst>
                    <a:ext uri="{9D8B030D-6E8A-4147-A177-3AD203B41FA5}">
                      <a16:colId xmlns:a16="http://schemas.microsoft.com/office/drawing/2014/main" val="998763291"/>
                    </a:ext>
                  </a:extLst>
                </a:gridCol>
                <a:gridCol w="1170772">
                  <a:extLst>
                    <a:ext uri="{9D8B030D-6E8A-4147-A177-3AD203B41FA5}">
                      <a16:colId xmlns:a16="http://schemas.microsoft.com/office/drawing/2014/main" val="4175689721"/>
                    </a:ext>
                  </a:extLst>
                </a:gridCol>
                <a:gridCol w="3125848">
                  <a:extLst>
                    <a:ext uri="{9D8B030D-6E8A-4147-A177-3AD203B41FA5}">
                      <a16:colId xmlns:a16="http://schemas.microsoft.com/office/drawing/2014/main" val="2689152082"/>
                    </a:ext>
                  </a:extLst>
                </a:gridCol>
              </a:tblGrid>
              <a:tr h="394696"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模块划分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主机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资源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用途说明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extLst>
                  <a:ext uri="{0D108BD9-81ED-4DB2-BD59-A6C34878D82A}">
                    <a16:rowId xmlns:a16="http://schemas.microsoft.com/office/drawing/2014/main" val="1771302371"/>
                  </a:ext>
                </a:extLst>
              </a:tr>
              <a:tr h="3325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数据生产模块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部署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YARN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 HDFS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 FLINK 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Hive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DataX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Dolphin Scheduler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zookeeper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等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集群服务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928584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82971"/>
                  </a:ext>
                </a:extLst>
              </a:tr>
              <a:tr h="3774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4468"/>
                  </a:ext>
                </a:extLst>
              </a:tr>
              <a:tr h="3325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数据存储模块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Hadoop105X2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16G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8C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部署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PostgreSQL 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主备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183774"/>
                  </a:ext>
                </a:extLst>
              </a:tr>
              <a:tr h="332548">
                <a:tc rowSpan="7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数据应用服务模块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实验室服务、数据服务、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964626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鉴权服务、系统服务、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控制台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831449"/>
                  </a:ext>
                </a:extLst>
              </a:tr>
              <a:tr h="43213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统一网关，门户网关、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177363"/>
                  </a:ext>
                </a:extLst>
              </a:tr>
              <a:tr h="432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  <a:cs typeface="+mn-cs"/>
                        </a:rPr>
                        <a:t>短信网关、</a:t>
                      </a:r>
                      <a:endParaRPr lang="zh-CN" altLang="zh-CN" sz="12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+mn-cs"/>
                        </a:rPr>
                        <a:t>数据中台网关、数据采集服务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586297"/>
                  </a:ext>
                </a:extLst>
              </a:tr>
              <a:tr h="74206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32G, 16C, 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数据实验室资源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289486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SFTP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服务器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台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,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内外网各一台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130395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Nginx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服务器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182015"/>
                  </a:ext>
                </a:extLst>
              </a:tr>
              <a:tr h="6482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监控模块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Prometheus+ Grafana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监控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Spring Boot Admin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032150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BFF8865-7278-D843-BAD0-76F69DCB2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835625"/>
              </p:ext>
            </p:extLst>
          </p:nvPr>
        </p:nvGraphicFramePr>
        <p:xfrm>
          <a:off x="7185382" y="1170099"/>
          <a:ext cx="4783502" cy="5109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073">
                  <a:extLst>
                    <a:ext uri="{9D8B030D-6E8A-4147-A177-3AD203B41FA5}">
                      <a16:colId xmlns:a16="http://schemas.microsoft.com/office/drawing/2014/main" val="1132923282"/>
                    </a:ext>
                  </a:extLst>
                </a:gridCol>
                <a:gridCol w="2548800">
                  <a:extLst>
                    <a:ext uri="{9D8B030D-6E8A-4147-A177-3AD203B41FA5}">
                      <a16:colId xmlns:a16="http://schemas.microsoft.com/office/drawing/2014/main" val="998763291"/>
                    </a:ext>
                  </a:extLst>
                </a:gridCol>
                <a:gridCol w="940629">
                  <a:extLst>
                    <a:ext uri="{9D8B030D-6E8A-4147-A177-3AD203B41FA5}">
                      <a16:colId xmlns:a16="http://schemas.microsoft.com/office/drawing/2014/main" val="2689152082"/>
                    </a:ext>
                  </a:extLst>
                </a:gridCol>
              </a:tblGrid>
              <a:tr h="401092"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物理机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配置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</a:rPr>
                        <a:t>数量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extLst>
                  <a:ext uri="{0D108BD9-81ED-4DB2-BD59-A6C34878D82A}">
                    <a16:rowId xmlns:a16="http://schemas.microsoft.com/office/drawing/2014/main" val="1771302371"/>
                  </a:ext>
                </a:extLst>
              </a:tr>
              <a:tr h="1964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内网服务器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Dell R650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个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intel 12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核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CPU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128G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内存、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个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3.84T SSD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硬盘、双电源、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PERC H355 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阵列卡、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iDRAC9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928584"/>
                  </a:ext>
                </a:extLst>
              </a:tr>
              <a:tr h="27434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KaiTi" panose="02010609060101010101" pitchFamily="49" charset="-122"/>
                          <a:cs typeface="+mn-cs"/>
                        </a:rPr>
                        <a:t>外网服务期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Dell R650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、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个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intel 12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核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CPU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、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64G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内存、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个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1.92T SSD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硬盘、双电源、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PERC H355 </a:t>
                      </a:r>
                      <a:r>
                        <a:rPr lang="zh-CN" altLang="en-US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阵列卡、</a:t>
                      </a:r>
                      <a:r>
                        <a:rPr lang="en-US" altLang="zh-CN" sz="12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iDRAC9</a:t>
                      </a:r>
                      <a:endParaRPr lang="zh-CN" altLang="en-US" sz="12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96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8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功能分析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03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985889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>
            <a:extLst>
              <a:ext uri="{FF2B5EF4-FFF2-40B4-BE49-F238E27FC236}">
                <a16:creationId xmlns:a16="http://schemas.microsoft.com/office/drawing/2014/main" id="{352A3052-55D1-437D-8FAF-3446C9C48FEF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08CDD263-D414-4A05-8D22-EA44EFEB0A36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95" name="圆角矩形 36">
                <a:extLst>
                  <a:ext uri="{FF2B5EF4-FFF2-40B4-BE49-F238E27FC236}">
                    <a16:creationId xmlns:a16="http://schemas.microsoft.com/office/drawing/2014/main" id="{3555FC65-32AE-465C-9F2E-436DBDA315B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96" name="圆角矩形 37">
                <a:extLst>
                  <a:ext uri="{FF2B5EF4-FFF2-40B4-BE49-F238E27FC236}">
                    <a16:creationId xmlns:a16="http://schemas.microsoft.com/office/drawing/2014/main" id="{6AB3AE3C-4CEE-4878-9D7E-C5C89121E000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93" name="TextBox 7">
              <a:extLst>
                <a:ext uri="{FF2B5EF4-FFF2-40B4-BE49-F238E27FC236}">
                  <a16:creationId xmlns:a16="http://schemas.microsoft.com/office/drawing/2014/main" id="{031477CC-553D-4C7F-ADA2-D984765CD5AF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客流宝产品</a:t>
              </a: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809AFFB9-D4F6-4A42-BC20-C91A6976F02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4826EA8F-3314-D519-2B2B-C4E37A7AF185}"/>
              </a:ext>
            </a:extLst>
          </p:cNvPr>
          <p:cNvGrpSpPr/>
          <p:nvPr/>
        </p:nvGrpSpPr>
        <p:grpSpPr>
          <a:xfrm>
            <a:off x="452571" y="2187637"/>
            <a:ext cx="7505963" cy="4485743"/>
            <a:chOff x="-2005" y="1447807"/>
            <a:chExt cx="8526880" cy="509586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0C46D4D-271C-141D-CBFC-021C12E41AE2}"/>
                </a:ext>
              </a:extLst>
            </p:cNvPr>
            <p:cNvSpPr/>
            <p:nvPr/>
          </p:nvSpPr>
          <p:spPr>
            <a:xfrm>
              <a:off x="-2005" y="1447807"/>
              <a:ext cx="8526880" cy="5095867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017E25CC-F3DD-6EBC-933A-9E20214D6DAA}"/>
                </a:ext>
              </a:extLst>
            </p:cNvPr>
            <p:cNvSpPr/>
            <p:nvPr/>
          </p:nvSpPr>
          <p:spPr>
            <a:xfrm>
              <a:off x="473554" y="2462866"/>
              <a:ext cx="808043" cy="38039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/>
                <a:t>数仓中心</a:t>
              </a: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146831D2-F4EA-2523-6B89-6EEFBB564F69}"/>
                </a:ext>
              </a:extLst>
            </p:cNvPr>
            <p:cNvSpPr/>
            <p:nvPr/>
          </p:nvSpPr>
          <p:spPr>
            <a:xfrm>
              <a:off x="3803696" y="5983655"/>
              <a:ext cx="1314164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统一运维</a:t>
              </a:r>
              <a:endParaRPr lang="en-US" altLang="zh-CN" sz="110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</a:rPr>
                <a:t>Prometheus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D087180A-7469-FC2F-67C1-FE59DEA28644}"/>
                </a:ext>
              </a:extLst>
            </p:cNvPr>
            <p:cNvSpPr/>
            <p:nvPr/>
          </p:nvSpPr>
          <p:spPr>
            <a:xfrm>
              <a:off x="7237301" y="1843076"/>
              <a:ext cx="1067793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客流宝</a:t>
              </a: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D36B3650-4430-8B69-34DE-D74F39CA78DA}"/>
                </a:ext>
              </a:extLst>
            </p:cNvPr>
            <p:cNvSpPr/>
            <p:nvPr/>
          </p:nvSpPr>
          <p:spPr>
            <a:xfrm>
              <a:off x="7237301" y="3584315"/>
              <a:ext cx="1067793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数据质量</a:t>
              </a: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B3C1B435-9D85-D3C6-030B-1F2C2953BD29}"/>
                </a:ext>
              </a:extLst>
            </p:cNvPr>
            <p:cNvSpPr/>
            <p:nvPr/>
          </p:nvSpPr>
          <p:spPr>
            <a:xfrm>
              <a:off x="1864376" y="2163388"/>
              <a:ext cx="1067793" cy="419083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数据中台</a:t>
              </a: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71AB1F0A-90F4-E2BD-613C-9CC0B39CD456}"/>
                </a:ext>
              </a:extLst>
            </p:cNvPr>
            <p:cNvSpPr/>
            <p:nvPr/>
          </p:nvSpPr>
          <p:spPr>
            <a:xfrm>
              <a:off x="1864376" y="3676813"/>
              <a:ext cx="1067793" cy="419083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大数据平台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747B605B-CC60-1BA5-79B3-061A1050FC94}"/>
                </a:ext>
              </a:extLst>
            </p:cNvPr>
            <p:cNvSpPr/>
            <p:nvPr/>
          </p:nvSpPr>
          <p:spPr>
            <a:xfrm>
              <a:off x="142876" y="1888091"/>
              <a:ext cx="1164556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久事交通卡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4DF54379-11F2-5518-5708-6E815BC1119D}"/>
                </a:ext>
              </a:extLst>
            </p:cNvPr>
            <p:cNvSpPr/>
            <p:nvPr/>
          </p:nvSpPr>
          <p:spPr>
            <a:xfrm>
              <a:off x="142874" y="2429228"/>
              <a:ext cx="1164557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1214D3FF-E6A0-440E-1285-82BF30546174}"/>
                </a:ext>
              </a:extLst>
            </p:cNvPr>
            <p:cNvSpPr/>
            <p:nvPr/>
          </p:nvSpPr>
          <p:spPr>
            <a:xfrm>
              <a:off x="156068" y="3447850"/>
              <a:ext cx="1164557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久事公交</a:t>
              </a: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F635DC1-39AD-AFBC-496F-E02B2C847297}"/>
                </a:ext>
              </a:extLst>
            </p:cNvPr>
            <p:cNvSpPr/>
            <p:nvPr/>
          </p:nvSpPr>
          <p:spPr>
            <a:xfrm>
              <a:off x="156068" y="3903180"/>
              <a:ext cx="1164557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FE05AF89-BCA4-CDA1-6682-7DEE86F33787}"/>
                </a:ext>
              </a:extLst>
            </p:cNvPr>
            <p:cNvSpPr/>
            <p:nvPr/>
          </p:nvSpPr>
          <p:spPr>
            <a:xfrm>
              <a:off x="3017861" y="5017902"/>
              <a:ext cx="1486856" cy="519730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调度系统</a:t>
              </a:r>
              <a:endParaRPr lang="en-US" altLang="zh-CN" sz="110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</a:rPr>
                <a:t>DolphinScheduler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28D67C03-2B7A-E6B4-AD50-9D915ECB811A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H="1" flipV="1">
              <a:off x="2517735" y="4361236"/>
              <a:ext cx="1243554" cy="6566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45D7C051-2286-B4C6-88DE-A4D6E493D43B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V="1">
              <a:off x="3761289" y="4315862"/>
              <a:ext cx="1356571" cy="7020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2F7CCAFB-F731-EAE1-55D1-7E5199BC9037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H="1" flipV="1">
              <a:off x="3707611" y="4315862"/>
              <a:ext cx="53678" cy="7020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7F89D4D-FC51-FEF4-2197-AA54B6E1E5BD}"/>
                </a:ext>
              </a:extLst>
            </p:cNvPr>
            <p:cNvSpPr txBox="1"/>
            <p:nvPr/>
          </p:nvSpPr>
          <p:spPr>
            <a:xfrm>
              <a:off x="2130113" y="4675925"/>
              <a:ext cx="887748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/>
                <a:t>ETL</a:t>
              </a:r>
              <a:r>
                <a:rPr lang="zh-CN" altLang="en-US" sz="1050" dirty="0"/>
                <a:t>任务调度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443F6D1-570C-C8DE-CFD1-1CBDB77F4B4E}"/>
                </a:ext>
              </a:extLst>
            </p:cNvPr>
            <p:cNvSpPr txBox="1"/>
            <p:nvPr/>
          </p:nvSpPr>
          <p:spPr>
            <a:xfrm>
              <a:off x="3269523" y="4504784"/>
              <a:ext cx="955656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/>
                <a:t>清洗任务调度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3391429-47E5-CD7C-34C9-935BB8A48615}"/>
                </a:ext>
              </a:extLst>
            </p:cNvPr>
            <p:cNvSpPr txBox="1"/>
            <p:nvPr/>
          </p:nvSpPr>
          <p:spPr>
            <a:xfrm>
              <a:off x="4357513" y="4604296"/>
              <a:ext cx="955656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/>
                <a:t>计算任务调度</a:t>
              </a:r>
            </a:p>
          </p:txBody>
        </p:sp>
        <p:cxnSp>
          <p:nvCxnSpPr>
            <p:cNvPr id="60" name="连接符: 肘形 59">
              <a:extLst>
                <a:ext uri="{FF2B5EF4-FFF2-40B4-BE49-F238E27FC236}">
                  <a16:creationId xmlns:a16="http://schemas.microsoft.com/office/drawing/2014/main" id="{AA46D012-11EC-9B9A-2AF7-E7EA3A318B61}"/>
                </a:ext>
              </a:extLst>
            </p:cNvPr>
            <p:cNvCxnSpPr>
              <a:cxnSpLocks/>
              <a:stCxn id="13" idx="3"/>
              <a:endCxn id="11" idx="1"/>
            </p:cNvCxnSpPr>
            <p:nvPr/>
          </p:nvCxnSpPr>
          <p:spPr>
            <a:xfrm>
              <a:off x="1307432" y="2096734"/>
              <a:ext cx="556945" cy="27619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连接符: 肘形 62">
              <a:extLst>
                <a:ext uri="{FF2B5EF4-FFF2-40B4-BE49-F238E27FC236}">
                  <a16:creationId xmlns:a16="http://schemas.microsoft.com/office/drawing/2014/main" id="{FC9B5DEE-3F29-2C59-3008-E027F5242A91}"/>
                </a:ext>
              </a:extLst>
            </p:cNvPr>
            <p:cNvCxnSpPr>
              <a:cxnSpLocks/>
              <a:stCxn id="15" idx="3"/>
              <a:endCxn id="11" idx="1"/>
            </p:cNvCxnSpPr>
            <p:nvPr/>
          </p:nvCxnSpPr>
          <p:spPr>
            <a:xfrm flipV="1">
              <a:off x="1307431" y="2372930"/>
              <a:ext cx="556946" cy="26494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连接符: 肘形 63">
              <a:extLst>
                <a:ext uri="{FF2B5EF4-FFF2-40B4-BE49-F238E27FC236}">
                  <a16:creationId xmlns:a16="http://schemas.microsoft.com/office/drawing/2014/main" id="{3143CF7C-68D6-37EC-63E1-D7BFE81649D9}"/>
                </a:ext>
              </a:extLst>
            </p:cNvPr>
            <p:cNvCxnSpPr>
              <a:cxnSpLocks/>
              <a:stCxn id="16" idx="3"/>
              <a:endCxn id="12" idx="1"/>
            </p:cNvCxnSpPr>
            <p:nvPr/>
          </p:nvCxnSpPr>
          <p:spPr>
            <a:xfrm>
              <a:off x="1320625" y="3656493"/>
              <a:ext cx="543751" cy="22986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连接符: 肘形 64">
              <a:extLst>
                <a:ext uri="{FF2B5EF4-FFF2-40B4-BE49-F238E27FC236}">
                  <a16:creationId xmlns:a16="http://schemas.microsoft.com/office/drawing/2014/main" id="{DD8F8CE2-3727-A2A0-DDA2-2051B0718858}"/>
                </a:ext>
              </a:extLst>
            </p:cNvPr>
            <p:cNvCxnSpPr>
              <a:cxnSpLocks/>
              <a:stCxn id="17" idx="3"/>
              <a:endCxn id="12" idx="1"/>
            </p:cNvCxnSpPr>
            <p:nvPr/>
          </p:nvCxnSpPr>
          <p:spPr>
            <a:xfrm flipV="1">
              <a:off x="1320625" y="3886355"/>
              <a:ext cx="543751" cy="22546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id="{C33D110D-1E89-C651-8DBF-445D8CE3BDF8}"/>
                </a:ext>
              </a:extLst>
            </p:cNvPr>
            <p:cNvSpPr/>
            <p:nvPr/>
          </p:nvSpPr>
          <p:spPr>
            <a:xfrm>
              <a:off x="3292734" y="1569307"/>
              <a:ext cx="3049519" cy="2725602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83BAA63E-722F-11C2-4910-AE4796C18BC4}"/>
                </a:ext>
              </a:extLst>
            </p:cNvPr>
            <p:cNvSpPr/>
            <p:nvPr/>
          </p:nvSpPr>
          <p:spPr>
            <a:xfrm>
              <a:off x="3435321" y="2305375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Hive</a:t>
              </a:r>
              <a:r>
                <a:rPr lang="zh-CN" altLang="en-US" sz="1400" dirty="0">
                  <a:solidFill>
                    <a:schemeClr val="tx1"/>
                  </a:solidFill>
                </a:rPr>
                <a:t>库</a:t>
              </a:r>
            </a:p>
          </p:txBody>
        </p:sp>
        <p:sp>
          <p:nvSpPr>
            <p:cNvPr id="68" name="矩形: 圆角 67">
              <a:extLst>
                <a:ext uri="{FF2B5EF4-FFF2-40B4-BE49-F238E27FC236}">
                  <a16:creationId xmlns:a16="http://schemas.microsoft.com/office/drawing/2014/main" id="{DF927529-D8A0-1E24-2B4A-962E38121103}"/>
                </a:ext>
              </a:extLst>
            </p:cNvPr>
            <p:cNvSpPr/>
            <p:nvPr/>
          </p:nvSpPr>
          <p:spPr>
            <a:xfrm>
              <a:off x="3440617" y="2866873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HDFS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: 圆角 68">
              <a:extLst>
                <a:ext uri="{FF2B5EF4-FFF2-40B4-BE49-F238E27FC236}">
                  <a16:creationId xmlns:a16="http://schemas.microsoft.com/office/drawing/2014/main" id="{5777D5BF-56AC-C358-1A30-F11418CB2117}"/>
                </a:ext>
              </a:extLst>
            </p:cNvPr>
            <p:cNvSpPr/>
            <p:nvPr/>
          </p:nvSpPr>
          <p:spPr>
            <a:xfrm>
              <a:off x="3457208" y="3463457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…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0" name="左大括号 69">
              <a:extLst>
                <a:ext uri="{FF2B5EF4-FFF2-40B4-BE49-F238E27FC236}">
                  <a16:creationId xmlns:a16="http://schemas.microsoft.com/office/drawing/2014/main" id="{A9FE72AB-D6B6-D0A8-265F-596F5C6F5C18}"/>
                </a:ext>
              </a:extLst>
            </p:cNvPr>
            <p:cNvSpPr/>
            <p:nvPr/>
          </p:nvSpPr>
          <p:spPr>
            <a:xfrm>
              <a:off x="4504717" y="2305374"/>
              <a:ext cx="149665" cy="1549556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id="{F89A9E03-9E82-2A1F-714D-1F99CD6D16B9}"/>
                </a:ext>
              </a:extLst>
            </p:cNvPr>
            <p:cNvSpPr/>
            <p:nvPr/>
          </p:nvSpPr>
          <p:spPr>
            <a:xfrm>
              <a:off x="4850103" y="2174111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ADS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id="{2AF02D0B-5DC7-3FDB-6236-B765C15F6A02}"/>
                </a:ext>
              </a:extLst>
            </p:cNvPr>
            <p:cNvSpPr/>
            <p:nvPr/>
          </p:nvSpPr>
          <p:spPr>
            <a:xfrm>
              <a:off x="4842612" y="2723000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DWS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: 圆角 72">
              <a:extLst>
                <a:ext uri="{FF2B5EF4-FFF2-40B4-BE49-F238E27FC236}">
                  <a16:creationId xmlns:a16="http://schemas.microsoft.com/office/drawing/2014/main" id="{EDF96F73-81E9-3757-842F-8F0F7A9EC8D5}"/>
                </a:ext>
              </a:extLst>
            </p:cNvPr>
            <p:cNvSpPr/>
            <p:nvPr/>
          </p:nvSpPr>
          <p:spPr>
            <a:xfrm>
              <a:off x="4842612" y="3225407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DWD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id="{321163C9-0C1F-1399-7B10-02D846CC14A6}"/>
                </a:ext>
              </a:extLst>
            </p:cNvPr>
            <p:cNvSpPr/>
            <p:nvPr/>
          </p:nvSpPr>
          <p:spPr>
            <a:xfrm>
              <a:off x="4850103" y="3734105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ODS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箭头: 右 74">
              <a:extLst>
                <a:ext uri="{FF2B5EF4-FFF2-40B4-BE49-F238E27FC236}">
                  <a16:creationId xmlns:a16="http://schemas.microsoft.com/office/drawing/2014/main" id="{057F8FF1-11FE-EE00-42BB-73130544C800}"/>
                </a:ext>
              </a:extLst>
            </p:cNvPr>
            <p:cNvSpPr/>
            <p:nvPr/>
          </p:nvSpPr>
          <p:spPr>
            <a:xfrm rot="16200000">
              <a:off x="5134870" y="3083614"/>
              <a:ext cx="1788018" cy="184147"/>
            </a:xfrm>
            <a:prstGeom prst="right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B078FB84-EED8-9FD2-0CEB-153C7EDD88FB}"/>
                </a:ext>
              </a:extLst>
            </p:cNvPr>
            <p:cNvSpPr txBox="1"/>
            <p:nvPr/>
          </p:nvSpPr>
          <p:spPr>
            <a:xfrm>
              <a:off x="5791817" y="2719363"/>
              <a:ext cx="474125" cy="1012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/>
                <a:t>清洗</a:t>
              </a:r>
              <a:endParaRPr lang="en-US" altLang="zh-CN" sz="1200" dirty="0"/>
            </a:p>
            <a:p>
              <a:r>
                <a:rPr lang="en-US" altLang="zh-CN" sz="1200" dirty="0"/>
                <a:t>  &amp;</a:t>
              </a:r>
            </a:p>
            <a:p>
              <a:r>
                <a:rPr lang="zh-CN" altLang="en-US" sz="1200" dirty="0"/>
                <a:t>转换</a:t>
              </a:r>
              <a:endParaRPr lang="en-US" altLang="zh-CN" sz="1200" dirty="0"/>
            </a:p>
            <a:p>
              <a:r>
                <a:rPr lang="en-US" altLang="zh-CN" sz="1200" dirty="0"/>
                <a:t>  &amp;</a:t>
              </a:r>
            </a:p>
            <a:p>
              <a:r>
                <a:rPr lang="zh-CN" altLang="en-US" sz="1200" dirty="0"/>
                <a:t>计算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F21D03EC-78A3-A466-6887-959D7089887F}"/>
                </a:ext>
              </a:extLst>
            </p:cNvPr>
            <p:cNvSpPr txBox="1"/>
            <p:nvPr/>
          </p:nvSpPr>
          <p:spPr>
            <a:xfrm>
              <a:off x="3724631" y="1575816"/>
              <a:ext cx="2185724" cy="52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/>
                <a:t>数据存储</a:t>
              </a:r>
              <a:r>
                <a:rPr lang="en-US" altLang="zh-CN" sz="1400" dirty="0"/>
                <a:t>&amp;</a:t>
              </a:r>
              <a:r>
                <a:rPr lang="zh-CN" altLang="en-US" sz="1400" dirty="0"/>
                <a:t>数据执行</a:t>
              </a:r>
              <a:endParaRPr lang="en-US" altLang="zh-CN" sz="1400" dirty="0"/>
            </a:p>
            <a:p>
              <a:pPr algn="ctr"/>
              <a:r>
                <a:rPr lang="zh-CN" altLang="en-US" sz="1400" dirty="0"/>
                <a:t>数据库引擎</a:t>
              </a:r>
              <a:r>
                <a:rPr lang="en-US" altLang="zh-CN" sz="1400" dirty="0"/>
                <a:t>+Flink+ML</a:t>
              </a:r>
              <a:r>
                <a:rPr lang="zh-CN" altLang="en-US" sz="1400" dirty="0"/>
                <a:t>引擎</a:t>
              </a:r>
            </a:p>
          </p:txBody>
        </p:sp>
        <p:sp>
          <p:nvSpPr>
            <p:cNvPr id="78" name="左大括号 77">
              <a:extLst>
                <a:ext uri="{FF2B5EF4-FFF2-40B4-BE49-F238E27FC236}">
                  <a16:creationId xmlns:a16="http://schemas.microsoft.com/office/drawing/2014/main" id="{E569E5F5-180A-81FB-3480-326CD141945B}"/>
                </a:ext>
              </a:extLst>
            </p:cNvPr>
            <p:cNvSpPr/>
            <p:nvPr/>
          </p:nvSpPr>
          <p:spPr>
            <a:xfrm>
              <a:off x="6847826" y="1967017"/>
              <a:ext cx="245259" cy="195491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B87F6E44-7F22-B916-B316-4DBCAC115EDF}"/>
                </a:ext>
              </a:extLst>
            </p:cNvPr>
            <p:cNvCxnSpPr>
              <a:stCxn id="66" idx="3"/>
            </p:cNvCxnSpPr>
            <p:nvPr/>
          </p:nvCxnSpPr>
          <p:spPr>
            <a:xfrm flipV="1">
              <a:off x="6342253" y="2931812"/>
              <a:ext cx="366828" cy="2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右大括号 79">
              <a:extLst>
                <a:ext uri="{FF2B5EF4-FFF2-40B4-BE49-F238E27FC236}">
                  <a16:creationId xmlns:a16="http://schemas.microsoft.com/office/drawing/2014/main" id="{B827DDA0-DFA7-C565-F76C-634EFD67F7F7}"/>
                </a:ext>
              </a:extLst>
            </p:cNvPr>
            <p:cNvSpPr/>
            <p:nvPr/>
          </p:nvSpPr>
          <p:spPr>
            <a:xfrm rot="5400000">
              <a:off x="4171148" y="2103155"/>
              <a:ext cx="289115" cy="7345338"/>
            </a:xfrm>
            <a:prstGeom prst="rightBrace">
              <a:avLst>
                <a:gd name="adj1" fmla="val 1767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连接符: 肘形 80">
              <a:extLst>
                <a:ext uri="{FF2B5EF4-FFF2-40B4-BE49-F238E27FC236}">
                  <a16:creationId xmlns:a16="http://schemas.microsoft.com/office/drawing/2014/main" id="{A2674CE9-CEB0-AE04-DC82-0DE1ABBC5380}"/>
                </a:ext>
              </a:extLst>
            </p:cNvPr>
            <p:cNvCxnSpPr>
              <a:stCxn id="11" idx="3"/>
              <a:endCxn id="66" idx="1"/>
            </p:cNvCxnSpPr>
            <p:nvPr/>
          </p:nvCxnSpPr>
          <p:spPr>
            <a:xfrm>
              <a:off x="2932169" y="2372930"/>
              <a:ext cx="360565" cy="55917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连接符: 肘形 81">
              <a:extLst>
                <a:ext uri="{FF2B5EF4-FFF2-40B4-BE49-F238E27FC236}">
                  <a16:creationId xmlns:a16="http://schemas.microsoft.com/office/drawing/2014/main" id="{45879E3A-AA10-9651-9572-B132A1E08482}"/>
                </a:ext>
              </a:extLst>
            </p:cNvPr>
            <p:cNvCxnSpPr>
              <a:cxnSpLocks/>
              <a:stCxn id="12" idx="3"/>
              <a:endCxn id="66" idx="1"/>
            </p:cNvCxnSpPr>
            <p:nvPr/>
          </p:nvCxnSpPr>
          <p:spPr>
            <a:xfrm flipV="1">
              <a:off x="2932169" y="2932108"/>
              <a:ext cx="360565" cy="95424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6B8A01DD-7740-E502-5262-E6A461C2DDE0}"/>
              </a:ext>
            </a:extLst>
          </p:cNvPr>
          <p:cNvSpPr txBox="1"/>
          <p:nvPr/>
        </p:nvSpPr>
        <p:spPr>
          <a:xfrm>
            <a:off x="8743609" y="1057232"/>
            <a:ext cx="3185572" cy="19447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客流指标：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班次级客流量（日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月粒度）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车辆级客流量（日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月粒度）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站点级客流量（日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月粒度）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可根据久事公交、外部单位需求等补充拓展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F10BC61A-9B54-9EA2-577C-942DB9D6650A}"/>
              </a:ext>
            </a:extLst>
          </p:cNvPr>
          <p:cNvSpPr txBox="1"/>
          <p:nvPr/>
        </p:nvSpPr>
        <p:spPr>
          <a:xfrm>
            <a:off x="8743609" y="3493963"/>
            <a:ext cx="3185572" cy="22402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质量报告：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站点名称一致率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站点缺失率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经纬度坐标偏移率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项目推进过程中，将与久事公交进行沟通，进一步明确质量报告频次和内容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783DAE3B-DF53-ED63-1153-218342DED37F}"/>
              </a:ext>
            </a:extLst>
          </p:cNvPr>
          <p:cNvSpPr txBox="1"/>
          <p:nvPr/>
        </p:nvSpPr>
        <p:spPr>
          <a:xfrm>
            <a:off x="406580" y="1119925"/>
            <a:ext cx="8058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集团及下属企业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、有需求的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外部单位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提供系列数据产品，包含不同粒度的客流统计数据。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面向数据产品运维方提供定期质量报告，以保障产品正常生产。</a:t>
            </a:r>
          </a:p>
        </p:txBody>
      </p:sp>
    </p:spTree>
    <p:extLst>
      <p:ext uri="{BB962C8B-B14F-4D97-AF65-F5344CB8AC3E}">
        <p14:creationId xmlns:p14="http://schemas.microsoft.com/office/powerpoint/2010/main" val="10059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C9BB4C3-788B-4B32-861A-4EABB4FD345C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21EC643-997C-476A-A026-941C02C6D30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50046EB3-3D37-402D-A391-97EB992EAC5C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0B208A1-658D-49B4-982D-EE7B22092A15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3ED99A99-C199-4830-947F-FF8028C48B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SQL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在线分析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88775DD-28D4-4D0E-A968-3A079F0F81D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05C7BBD-7537-49C6-98F9-B763E0DE9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9" y="1572568"/>
            <a:ext cx="9948233" cy="530124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D1D9CEA-4849-4851-B311-05F640C0396B}"/>
              </a:ext>
            </a:extLst>
          </p:cNvPr>
          <p:cNvSpPr txBox="1"/>
          <p:nvPr/>
        </p:nvSpPr>
        <p:spPr>
          <a:xfrm>
            <a:off x="8040845" y="4377465"/>
            <a:ext cx="3643946" cy="203132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在线分析的能力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数据权限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个人文件的存储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SQL</a:t>
            </a:r>
            <a:r>
              <a:rPr lang="zh-CN" altLang="en-US" dirty="0"/>
              <a:t>语法提示以及字段含义提示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支持</a:t>
            </a:r>
            <a:r>
              <a:rPr lang="en-US" altLang="zh-CN" dirty="0"/>
              <a:t>Excel</a:t>
            </a:r>
            <a:r>
              <a:rPr lang="zh-CN" altLang="en-US" dirty="0"/>
              <a:t>导出功能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图形化展示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9A7A95C-8C6E-93B6-3811-FB1A7A65E314}"/>
              </a:ext>
            </a:extLst>
          </p:cNvPr>
          <p:cNvSpPr txBox="1"/>
          <p:nvPr/>
        </p:nvSpPr>
        <p:spPr>
          <a:xfrm>
            <a:off x="507208" y="1075720"/>
            <a:ext cx="8167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控制台，是为了满足个性化、临时数据分析的需求</a:t>
            </a:r>
          </a:p>
        </p:txBody>
      </p:sp>
    </p:spTree>
    <p:extLst>
      <p:ext uri="{BB962C8B-B14F-4D97-AF65-F5344CB8AC3E}">
        <p14:creationId xmlns:p14="http://schemas.microsoft.com/office/powerpoint/2010/main" val="237423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39274AC-C9CB-42BA-83C9-D3ACB098059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6703B5-A356-4450-B5F1-3CCEA07002C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18919B1A-83F8-4F4C-97F2-03E1BA00760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18DC2ABD-9CE7-4490-983E-E8937323A8D2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19BD6BB-F3FE-4FC0-813A-E2FAEA33D1F2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API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开发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309883-9CD5-4C1F-B2C7-35F4C338F06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C96B6731-2CE5-4DE0-BFBF-0C7986BB4A02}"/>
              </a:ext>
            </a:extLst>
          </p:cNvPr>
          <p:cNvSpPr txBox="1"/>
          <p:nvPr/>
        </p:nvSpPr>
        <p:spPr>
          <a:xfrm>
            <a:off x="938473" y="1103206"/>
            <a:ext cx="10802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敏捷</a:t>
            </a:r>
            <a:r>
              <a:rPr lang="en-US" altLang="zh-CN" dirty="0"/>
              <a:t>API</a:t>
            </a:r>
            <a:r>
              <a:rPr lang="zh-CN" altLang="en-US" dirty="0"/>
              <a:t>开发是为了解决接口快速开发，</a:t>
            </a:r>
            <a:r>
              <a:rPr lang="en-US" altLang="zh-CN" dirty="0"/>
              <a:t> </a:t>
            </a:r>
            <a:r>
              <a:rPr lang="zh-CN" altLang="en-US" dirty="0"/>
              <a:t>相比于传统的</a:t>
            </a:r>
            <a:r>
              <a:rPr lang="en-US" altLang="zh-CN" dirty="0"/>
              <a:t>API</a:t>
            </a:r>
            <a:r>
              <a:rPr lang="zh-CN" altLang="en-US" dirty="0"/>
              <a:t>开发，需要提出需求，开发接口，测试，上线等流程，该方案在业务系统使用多。但是在数据服务系统中，绝大多数场景都是基于数据查询，逻辑简单。此时，将上述开发流程全部搬迁到线上提供了可能性，即</a:t>
            </a:r>
            <a:r>
              <a:rPr lang="en-US" altLang="zh-CN" dirty="0"/>
              <a:t>API</a:t>
            </a:r>
            <a:r>
              <a:rPr lang="zh-CN" altLang="en-US" dirty="0"/>
              <a:t>开发，测试，发布等基于线上的可视化配置的方式实现，大大提升效率。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FD8C60F-0B7B-4929-8B10-E8B44ED62DC9}"/>
              </a:ext>
            </a:extLst>
          </p:cNvPr>
          <p:cNvSpPr txBox="1"/>
          <p:nvPr/>
        </p:nvSpPr>
        <p:spPr>
          <a:xfrm>
            <a:off x="938473" y="245853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特点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6F265A-6CDF-4FFD-B452-FD0901F84470}"/>
              </a:ext>
            </a:extLst>
          </p:cNvPr>
          <p:cNvSpPr txBox="1"/>
          <p:nvPr/>
        </p:nvSpPr>
        <p:spPr>
          <a:xfrm>
            <a:off x="938473" y="2827868"/>
            <a:ext cx="10802957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用于快速开发</a:t>
            </a:r>
            <a:r>
              <a:rPr lang="en-US" altLang="zh-CN" dirty="0"/>
              <a:t>API</a:t>
            </a:r>
            <a:r>
              <a:rPr lang="zh-CN" altLang="en-US" dirty="0"/>
              <a:t>接口。不再定义</a:t>
            </a:r>
            <a:r>
              <a:rPr lang="en-US" altLang="zh-CN" dirty="0"/>
              <a:t>Controller, Service, Dao, Mybatis, xml, Entity, VO</a:t>
            </a:r>
            <a:r>
              <a:rPr lang="zh-CN" altLang="en-US" dirty="0"/>
              <a:t>等对象和方法。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可视化界面，基于表引导方式或</a:t>
            </a:r>
            <a:r>
              <a:rPr lang="en-US" altLang="zh-CN" dirty="0"/>
              <a:t>SQL</a:t>
            </a:r>
            <a:r>
              <a:rPr lang="zh-CN" altLang="en-US" dirty="0"/>
              <a:t>脚本方式即可完成接口开发。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动态脱敏</a:t>
            </a:r>
            <a:r>
              <a:rPr lang="zh-CN" altLang="en-US" dirty="0"/>
              <a:t>，基于规则实现动态字段脱敏。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在线动态编译，无需重启，即时生效。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版本控制</a:t>
            </a:r>
            <a:r>
              <a:rPr lang="en-US" altLang="zh-CN" dirty="0"/>
              <a:t>,</a:t>
            </a:r>
            <a:r>
              <a:rPr lang="zh-CN" altLang="en-US" dirty="0"/>
              <a:t>历史记录比对，回滚等功能。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线上</a:t>
            </a:r>
            <a:r>
              <a:rPr lang="en-US" altLang="zh-CN" dirty="0"/>
              <a:t>POSTMAN</a:t>
            </a:r>
            <a:r>
              <a:rPr lang="zh-CN" altLang="en-US" dirty="0"/>
              <a:t>调试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三方文档的自动生成</a:t>
            </a:r>
            <a:r>
              <a:rPr lang="zh-CN" altLang="en-US" dirty="0"/>
              <a:t>，历史调用记录存储，回塑。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用户管理控制，安全性控制，以及历史行为记录。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动态数据源管理，支持绝大多数关系型数据库，如</a:t>
            </a:r>
            <a:r>
              <a:rPr lang="en-US" altLang="zh-CN" dirty="0"/>
              <a:t>MySQL</a:t>
            </a:r>
            <a:r>
              <a:rPr lang="zh-CN" altLang="en-US" dirty="0"/>
              <a:t>，</a:t>
            </a:r>
            <a:r>
              <a:rPr lang="en-US" altLang="zh-CN" dirty="0"/>
              <a:t>PostgreSQL</a:t>
            </a:r>
            <a:r>
              <a:rPr lang="zh-CN" altLang="en-US" dirty="0"/>
              <a:t>、</a:t>
            </a:r>
            <a:r>
              <a:rPr lang="en-US" altLang="zh-CN" dirty="0"/>
              <a:t>Oracle</a:t>
            </a:r>
            <a:r>
              <a:rPr lang="zh-CN" altLang="en-US" dirty="0"/>
              <a:t>、</a:t>
            </a:r>
            <a:r>
              <a:rPr lang="en-US" altLang="zh-CN" dirty="0"/>
              <a:t>Hive</a:t>
            </a:r>
            <a:r>
              <a:rPr lang="zh-CN" altLang="en-US" dirty="0"/>
              <a:t>、</a:t>
            </a:r>
            <a:r>
              <a:rPr lang="en-US" altLang="zh-CN" dirty="0"/>
              <a:t>ClickHouse</a:t>
            </a:r>
            <a:r>
              <a:rPr lang="zh-CN" altLang="en-US" dirty="0"/>
              <a:t>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服务端</a:t>
            </a:r>
            <a:r>
              <a:rPr lang="zh-CN" altLang="en-US" dirty="0">
                <a:solidFill>
                  <a:srgbClr val="FF0000"/>
                </a:solidFill>
              </a:rPr>
              <a:t>开发效率能够提升，测试效率提升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5126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39274AC-C9CB-42BA-83C9-D3ACB098059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6703B5-A356-4450-B5F1-3CCEA07002C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18919B1A-83F8-4F4C-97F2-03E1BA00760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18DC2ABD-9CE7-4490-983E-E8937323A8D2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19BD6BB-F3FE-4FC0-813A-E2FAEA33D1F2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API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开发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309883-9CD5-4C1F-B2C7-35F4C338F06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sp>
        <p:nvSpPr>
          <p:cNvPr id="51" name="流程图: 可选过程 50">
            <a:extLst>
              <a:ext uri="{FF2B5EF4-FFF2-40B4-BE49-F238E27FC236}">
                <a16:creationId xmlns:a16="http://schemas.microsoft.com/office/drawing/2014/main" id="{E042045A-F517-4E5B-8D5B-7E90CC618779}"/>
              </a:ext>
            </a:extLst>
          </p:cNvPr>
          <p:cNvSpPr/>
          <p:nvPr/>
        </p:nvSpPr>
        <p:spPr>
          <a:xfrm>
            <a:off x="1425250" y="1548254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提出</a:t>
            </a:r>
            <a:r>
              <a:rPr lang="zh-CN" altLang="en-US" sz="1400" dirty="0"/>
              <a:t>需求</a:t>
            </a:r>
            <a:endParaRPr lang="zh-CN" altLang="en-US" sz="1600" dirty="0"/>
          </a:p>
        </p:txBody>
      </p:sp>
      <p:sp>
        <p:nvSpPr>
          <p:cNvPr id="52" name="流程图: 可选过程 51">
            <a:extLst>
              <a:ext uri="{FF2B5EF4-FFF2-40B4-BE49-F238E27FC236}">
                <a16:creationId xmlns:a16="http://schemas.microsoft.com/office/drawing/2014/main" id="{60F51BC9-5ED9-40F5-9437-21CA19E4DEC0}"/>
              </a:ext>
            </a:extLst>
          </p:cNvPr>
          <p:cNvSpPr/>
          <p:nvPr/>
        </p:nvSpPr>
        <p:spPr>
          <a:xfrm>
            <a:off x="1274359" y="5566604"/>
            <a:ext cx="1216182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提供数据目录</a:t>
            </a:r>
          </a:p>
        </p:txBody>
      </p:sp>
      <p:sp>
        <p:nvSpPr>
          <p:cNvPr id="53" name="流程图: 可选过程 52">
            <a:extLst>
              <a:ext uri="{FF2B5EF4-FFF2-40B4-BE49-F238E27FC236}">
                <a16:creationId xmlns:a16="http://schemas.microsoft.com/office/drawing/2014/main" id="{A8332FDD-A9FA-4460-B1DA-1AD9F0D44D97}"/>
              </a:ext>
            </a:extLst>
          </p:cNvPr>
          <p:cNvSpPr/>
          <p:nvPr/>
        </p:nvSpPr>
        <p:spPr>
          <a:xfrm>
            <a:off x="2924117" y="5566604"/>
            <a:ext cx="747221" cy="602277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开发新的数据目录</a:t>
            </a:r>
          </a:p>
        </p:txBody>
      </p:sp>
      <p:sp>
        <p:nvSpPr>
          <p:cNvPr id="54" name="流程图: 可选过程 53">
            <a:extLst>
              <a:ext uri="{FF2B5EF4-FFF2-40B4-BE49-F238E27FC236}">
                <a16:creationId xmlns:a16="http://schemas.microsoft.com/office/drawing/2014/main" id="{3DEEE7C0-B39E-48C4-A1CE-D1BAC48C6A72}"/>
              </a:ext>
            </a:extLst>
          </p:cNvPr>
          <p:cNvSpPr/>
          <p:nvPr/>
        </p:nvSpPr>
        <p:spPr>
          <a:xfrm>
            <a:off x="6641680" y="3281588"/>
            <a:ext cx="1001275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脱敏规则</a:t>
            </a:r>
          </a:p>
        </p:txBody>
      </p:sp>
      <p:sp>
        <p:nvSpPr>
          <p:cNvPr id="55" name="流程图: 可选过程 54">
            <a:extLst>
              <a:ext uri="{FF2B5EF4-FFF2-40B4-BE49-F238E27FC236}">
                <a16:creationId xmlns:a16="http://schemas.microsoft.com/office/drawing/2014/main" id="{E4606C4D-23B7-446A-8D98-627C5CFF703A}"/>
              </a:ext>
            </a:extLst>
          </p:cNvPr>
          <p:cNvSpPr/>
          <p:nvPr/>
        </p:nvSpPr>
        <p:spPr>
          <a:xfrm>
            <a:off x="8003128" y="3282701"/>
            <a:ext cx="914400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发布</a:t>
            </a:r>
            <a:r>
              <a:rPr lang="en-US" altLang="zh-CN" sz="1400" dirty="0"/>
              <a:t>API</a:t>
            </a:r>
            <a:endParaRPr lang="zh-CN" altLang="en-US" sz="1400" dirty="0"/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05C71E81-BAF7-4863-A3A4-EB3430E3A717}"/>
              </a:ext>
            </a:extLst>
          </p:cNvPr>
          <p:cNvCxnSpPr>
            <a:cxnSpLocks/>
            <a:stCxn id="83" idx="2"/>
            <a:endCxn id="52" idx="0"/>
          </p:cNvCxnSpPr>
          <p:nvPr/>
        </p:nvCxnSpPr>
        <p:spPr>
          <a:xfrm flipH="1">
            <a:off x="1882450" y="3901200"/>
            <a:ext cx="3416" cy="1665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7A48CBC9-78E2-4653-9E27-DA976316B7FB}"/>
              </a:ext>
            </a:extLst>
          </p:cNvPr>
          <p:cNvCxnSpPr>
            <a:cxnSpLocks/>
            <a:stCxn id="51" idx="2"/>
            <a:endCxn id="83" idx="0"/>
          </p:cNvCxnSpPr>
          <p:nvPr/>
        </p:nvCxnSpPr>
        <p:spPr>
          <a:xfrm>
            <a:off x="1882450" y="2160902"/>
            <a:ext cx="3416" cy="1127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流程图: 可选过程 57">
            <a:extLst>
              <a:ext uri="{FF2B5EF4-FFF2-40B4-BE49-F238E27FC236}">
                <a16:creationId xmlns:a16="http://schemas.microsoft.com/office/drawing/2014/main" id="{0829913F-C33E-4550-B04D-DD751B5229D8}"/>
              </a:ext>
            </a:extLst>
          </p:cNvPr>
          <p:cNvSpPr/>
          <p:nvPr/>
        </p:nvSpPr>
        <p:spPr>
          <a:xfrm>
            <a:off x="10654941" y="3291948"/>
            <a:ext cx="1020802" cy="612648"/>
          </a:xfrm>
          <a:prstGeom prst="flowChartAlternateProcess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机构</a:t>
            </a:r>
            <a:r>
              <a:rPr lang="zh-CN" altLang="en-US" sz="1200" dirty="0"/>
              <a:t>授权</a:t>
            </a:r>
            <a:endParaRPr lang="zh-CN" altLang="en-US" sz="1400" dirty="0"/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FC8E7B90-3738-430E-A30C-B42A7EC9B077}"/>
              </a:ext>
            </a:extLst>
          </p:cNvPr>
          <p:cNvCxnSpPr>
            <a:cxnSpLocks/>
            <a:stCxn id="83" idx="3"/>
            <a:endCxn id="84" idx="1"/>
          </p:cNvCxnSpPr>
          <p:nvPr/>
        </p:nvCxnSpPr>
        <p:spPr>
          <a:xfrm>
            <a:off x="2386503" y="3594876"/>
            <a:ext cx="403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8F803E71-1821-4AD9-929D-F36D5D1F2A53}"/>
              </a:ext>
            </a:extLst>
          </p:cNvPr>
          <p:cNvCxnSpPr>
            <a:cxnSpLocks/>
            <a:stCxn id="84" idx="3"/>
            <a:endCxn id="88" idx="1"/>
          </p:cNvCxnSpPr>
          <p:nvPr/>
        </p:nvCxnSpPr>
        <p:spPr>
          <a:xfrm>
            <a:off x="3805124" y="3594876"/>
            <a:ext cx="253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5DC1F765-D8E9-4C65-9A03-0BE737553F3E}"/>
              </a:ext>
            </a:extLst>
          </p:cNvPr>
          <p:cNvCxnSpPr>
            <a:cxnSpLocks/>
            <a:stCxn id="54" idx="3"/>
            <a:endCxn id="55" idx="1"/>
          </p:cNvCxnSpPr>
          <p:nvPr/>
        </p:nvCxnSpPr>
        <p:spPr>
          <a:xfrm>
            <a:off x="7642955" y="3587912"/>
            <a:ext cx="360173" cy="1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0AEE353B-9A4E-4919-8EBA-F482269F50CA}"/>
              </a:ext>
            </a:extLst>
          </p:cNvPr>
          <p:cNvCxnSpPr>
            <a:cxnSpLocks/>
          </p:cNvCxnSpPr>
          <p:nvPr/>
        </p:nvCxnSpPr>
        <p:spPr>
          <a:xfrm flipV="1">
            <a:off x="223114" y="2539618"/>
            <a:ext cx="11267975" cy="19264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2F8873E6-B3E1-4C42-8A8B-7F3BA236F9FE}"/>
              </a:ext>
            </a:extLst>
          </p:cNvPr>
          <p:cNvCxnSpPr>
            <a:cxnSpLocks/>
          </p:cNvCxnSpPr>
          <p:nvPr/>
        </p:nvCxnSpPr>
        <p:spPr>
          <a:xfrm>
            <a:off x="223114" y="5099176"/>
            <a:ext cx="11367585" cy="0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D402DB8C-3A87-467C-B5EB-290C5BFB15ED}"/>
              </a:ext>
            </a:extLst>
          </p:cNvPr>
          <p:cNvSpPr txBox="1"/>
          <p:nvPr/>
        </p:nvSpPr>
        <p:spPr>
          <a:xfrm>
            <a:off x="6310253" y="3300597"/>
            <a:ext cx="39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是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E2A7882B-22C0-4C5E-8123-4212BF723F2F}"/>
              </a:ext>
            </a:extLst>
          </p:cNvPr>
          <p:cNvSpPr txBox="1"/>
          <p:nvPr/>
        </p:nvSpPr>
        <p:spPr>
          <a:xfrm flipH="1">
            <a:off x="6973725" y="4163906"/>
            <a:ext cx="400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否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23BEE022-FD31-4855-9F2C-1BA4262F2A2C}"/>
              </a:ext>
            </a:extLst>
          </p:cNvPr>
          <p:cNvSpPr txBox="1"/>
          <p:nvPr/>
        </p:nvSpPr>
        <p:spPr>
          <a:xfrm>
            <a:off x="3686598" y="3220531"/>
            <a:ext cx="372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是</a:t>
            </a:r>
          </a:p>
        </p:txBody>
      </p:sp>
      <p:sp>
        <p:nvSpPr>
          <p:cNvPr id="67" name="流程图: 可选过程 66">
            <a:extLst>
              <a:ext uri="{FF2B5EF4-FFF2-40B4-BE49-F238E27FC236}">
                <a16:creationId xmlns:a16="http://schemas.microsoft.com/office/drawing/2014/main" id="{A7525671-E7B9-4D70-902D-2B1D1207A38A}"/>
              </a:ext>
            </a:extLst>
          </p:cNvPr>
          <p:cNvSpPr/>
          <p:nvPr/>
        </p:nvSpPr>
        <p:spPr>
          <a:xfrm>
            <a:off x="8003128" y="1374943"/>
            <a:ext cx="914400" cy="61264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接口调用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833110D-D992-4757-AC77-E7A3151CACAD}"/>
              </a:ext>
            </a:extLst>
          </p:cNvPr>
          <p:cNvSpPr txBox="1"/>
          <p:nvPr/>
        </p:nvSpPr>
        <p:spPr>
          <a:xfrm>
            <a:off x="8757139" y="2459683"/>
            <a:ext cx="39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1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0E9B49E-94CD-473D-9F93-7ADF3042F8F9}"/>
              </a:ext>
            </a:extLst>
          </p:cNvPr>
          <p:cNvSpPr txBox="1"/>
          <p:nvPr/>
        </p:nvSpPr>
        <p:spPr>
          <a:xfrm>
            <a:off x="9994249" y="2328345"/>
            <a:ext cx="1406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2</a:t>
            </a:r>
            <a:r>
              <a:rPr lang="zh-CN" altLang="en-US" sz="1400" dirty="0">
                <a:solidFill>
                  <a:schemeClr val="accent1"/>
                </a:solidFill>
              </a:rPr>
              <a:t>、认证鉴权</a:t>
            </a:r>
          </a:p>
        </p:txBody>
      </p:sp>
      <p:sp>
        <p:nvSpPr>
          <p:cNvPr id="70" name="流程图: 可选过程 69">
            <a:extLst>
              <a:ext uri="{FF2B5EF4-FFF2-40B4-BE49-F238E27FC236}">
                <a16:creationId xmlns:a16="http://schemas.microsoft.com/office/drawing/2014/main" id="{7E1EA3BA-698E-4910-9910-F528ED75BAC2}"/>
              </a:ext>
            </a:extLst>
          </p:cNvPr>
          <p:cNvSpPr/>
          <p:nvPr/>
        </p:nvSpPr>
        <p:spPr>
          <a:xfrm>
            <a:off x="8006303" y="2295186"/>
            <a:ext cx="908050" cy="527392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数据服务网关</a:t>
            </a:r>
          </a:p>
        </p:txBody>
      </p: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A6B8EDCA-A1DC-41CB-8B37-BE3F376B2255}"/>
              </a:ext>
            </a:extLst>
          </p:cNvPr>
          <p:cNvCxnSpPr>
            <a:cxnSpLocks/>
            <a:stCxn id="67" idx="2"/>
            <a:endCxn id="70" idx="0"/>
          </p:cNvCxnSpPr>
          <p:nvPr/>
        </p:nvCxnSpPr>
        <p:spPr>
          <a:xfrm>
            <a:off x="8460328" y="1987591"/>
            <a:ext cx="0" cy="307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A3CE3795-1BB6-42F5-A486-66191745E473}"/>
              </a:ext>
            </a:extLst>
          </p:cNvPr>
          <p:cNvCxnSpPr>
            <a:cxnSpLocks/>
            <a:stCxn id="70" idx="2"/>
            <a:endCxn id="55" idx="0"/>
          </p:cNvCxnSpPr>
          <p:nvPr/>
        </p:nvCxnSpPr>
        <p:spPr>
          <a:xfrm>
            <a:off x="8460328" y="2822578"/>
            <a:ext cx="0" cy="460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连接符: 肘形 72">
            <a:extLst>
              <a:ext uri="{FF2B5EF4-FFF2-40B4-BE49-F238E27FC236}">
                <a16:creationId xmlns:a16="http://schemas.microsoft.com/office/drawing/2014/main" id="{5E657A15-9FCA-4012-9A2C-F9ABA7A38468}"/>
              </a:ext>
            </a:extLst>
          </p:cNvPr>
          <p:cNvCxnSpPr>
            <a:cxnSpLocks/>
            <a:stCxn id="70" idx="3"/>
            <a:endCxn id="58" idx="0"/>
          </p:cNvCxnSpPr>
          <p:nvPr/>
        </p:nvCxnSpPr>
        <p:spPr>
          <a:xfrm>
            <a:off x="8914353" y="2558882"/>
            <a:ext cx="2250989" cy="7330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E1C64B69-53AE-4733-B028-A0599C69C2B8}"/>
              </a:ext>
            </a:extLst>
          </p:cNvPr>
          <p:cNvSpPr txBox="1"/>
          <p:nvPr/>
        </p:nvSpPr>
        <p:spPr>
          <a:xfrm>
            <a:off x="8748856" y="1977741"/>
            <a:ext cx="1245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1</a:t>
            </a:r>
            <a:r>
              <a:rPr lang="zh-CN" altLang="en-US" sz="1400" dirty="0">
                <a:solidFill>
                  <a:schemeClr val="accent1"/>
                </a:solidFill>
              </a:rPr>
              <a:t>、发起请求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74B7195-59A5-4892-BA9E-39DEC7D2EE74}"/>
              </a:ext>
            </a:extLst>
          </p:cNvPr>
          <p:cNvSpPr txBox="1"/>
          <p:nvPr/>
        </p:nvSpPr>
        <p:spPr>
          <a:xfrm>
            <a:off x="8460327" y="2862529"/>
            <a:ext cx="1406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3</a:t>
            </a:r>
            <a:r>
              <a:rPr lang="zh-CN" altLang="en-US" sz="1400" dirty="0">
                <a:solidFill>
                  <a:schemeClr val="accent1"/>
                </a:solidFill>
              </a:rPr>
              <a:t>、接口调用</a:t>
            </a:r>
          </a:p>
        </p:txBody>
      </p:sp>
      <p:sp>
        <p:nvSpPr>
          <p:cNvPr id="76" name="流程图: 可选过程 75">
            <a:extLst>
              <a:ext uri="{FF2B5EF4-FFF2-40B4-BE49-F238E27FC236}">
                <a16:creationId xmlns:a16="http://schemas.microsoft.com/office/drawing/2014/main" id="{042762F6-7F44-4103-A111-49267EC8FF72}"/>
              </a:ext>
            </a:extLst>
          </p:cNvPr>
          <p:cNvSpPr/>
          <p:nvPr/>
        </p:nvSpPr>
        <p:spPr>
          <a:xfrm>
            <a:off x="9387011" y="3281588"/>
            <a:ext cx="1020802" cy="612648"/>
          </a:xfrm>
          <a:prstGeom prst="flowChartAlternateProcess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记录日志</a:t>
            </a:r>
          </a:p>
        </p:txBody>
      </p: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039A436F-35F5-49E8-8283-61C0A8BF65D9}"/>
              </a:ext>
            </a:extLst>
          </p:cNvPr>
          <p:cNvCxnSpPr>
            <a:cxnSpLocks/>
            <a:stCxn id="55" idx="3"/>
            <a:endCxn id="76" idx="1"/>
          </p:cNvCxnSpPr>
          <p:nvPr/>
        </p:nvCxnSpPr>
        <p:spPr>
          <a:xfrm flipV="1">
            <a:off x="8917528" y="3587912"/>
            <a:ext cx="469483" cy="1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C66DFC8E-915E-4CA7-B5D1-6D4A755FCCFE}"/>
              </a:ext>
            </a:extLst>
          </p:cNvPr>
          <p:cNvSpPr txBox="1"/>
          <p:nvPr/>
        </p:nvSpPr>
        <p:spPr>
          <a:xfrm>
            <a:off x="9004403" y="3298742"/>
            <a:ext cx="25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4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D5192D20-5127-4152-AA2F-85ABC2CDC90B}"/>
              </a:ext>
            </a:extLst>
          </p:cNvPr>
          <p:cNvSpPr txBox="1"/>
          <p:nvPr/>
        </p:nvSpPr>
        <p:spPr>
          <a:xfrm>
            <a:off x="303063" y="1606904"/>
            <a:ext cx="46166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机构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3829729-BE9F-45EF-87D0-C3D269A7CFD6}"/>
              </a:ext>
            </a:extLst>
          </p:cNvPr>
          <p:cNvSpPr txBox="1"/>
          <p:nvPr/>
        </p:nvSpPr>
        <p:spPr>
          <a:xfrm>
            <a:off x="271297" y="3356696"/>
            <a:ext cx="461665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敏捷服务平台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71BBFDB6-D9DB-4A55-99AA-A94CA19141F1}"/>
              </a:ext>
            </a:extLst>
          </p:cNvPr>
          <p:cNvSpPr txBox="1"/>
          <p:nvPr/>
        </p:nvSpPr>
        <p:spPr>
          <a:xfrm>
            <a:off x="268436" y="5359910"/>
            <a:ext cx="461665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数据中台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79B1E524-0F6E-4C13-B1B1-0A800483C7B1}"/>
              </a:ext>
            </a:extLst>
          </p:cNvPr>
          <p:cNvCxnSpPr>
            <a:cxnSpLocks/>
          </p:cNvCxnSpPr>
          <p:nvPr/>
        </p:nvCxnSpPr>
        <p:spPr>
          <a:xfrm flipH="1">
            <a:off x="936132" y="1374943"/>
            <a:ext cx="43291" cy="5002075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3" name="流程图: 可选过程 82">
            <a:extLst>
              <a:ext uri="{FF2B5EF4-FFF2-40B4-BE49-F238E27FC236}">
                <a16:creationId xmlns:a16="http://schemas.microsoft.com/office/drawing/2014/main" id="{7EEF5934-7FBC-4D69-AD96-25F5F0869FD1}"/>
              </a:ext>
            </a:extLst>
          </p:cNvPr>
          <p:cNvSpPr/>
          <p:nvPr/>
        </p:nvSpPr>
        <p:spPr>
          <a:xfrm>
            <a:off x="1385228" y="3288552"/>
            <a:ext cx="1001275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配置数据源</a:t>
            </a:r>
          </a:p>
        </p:txBody>
      </p:sp>
      <p:sp>
        <p:nvSpPr>
          <p:cNvPr id="84" name="流程图: 决策 83">
            <a:extLst>
              <a:ext uri="{FF2B5EF4-FFF2-40B4-BE49-F238E27FC236}">
                <a16:creationId xmlns:a16="http://schemas.microsoft.com/office/drawing/2014/main" id="{B0150367-02E4-4D20-8C50-5F86EC943F24}"/>
              </a:ext>
            </a:extLst>
          </p:cNvPr>
          <p:cNvSpPr/>
          <p:nvPr/>
        </p:nvSpPr>
        <p:spPr>
          <a:xfrm>
            <a:off x="2790332" y="3218676"/>
            <a:ext cx="1014792" cy="752400"/>
          </a:xfrm>
          <a:prstGeom prst="flowChartDecisi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是否满足需求</a:t>
            </a:r>
          </a:p>
        </p:txBody>
      </p:sp>
      <p:cxnSp>
        <p:nvCxnSpPr>
          <p:cNvPr id="85" name="直接箭头连接符 84">
            <a:extLst>
              <a:ext uri="{FF2B5EF4-FFF2-40B4-BE49-F238E27FC236}">
                <a16:creationId xmlns:a16="http://schemas.microsoft.com/office/drawing/2014/main" id="{19AACAA9-34D0-4BB4-B467-9996E46CB8EE}"/>
              </a:ext>
            </a:extLst>
          </p:cNvPr>
          <p:cNvCxnSpPr>
            <a:cxnSpLocks/>
            <a:stCxn id="84" idx="2"/>
            <a:endCxn id="53" idx="0"/>
          </p:cNvCxnSpPr>
          <p:nvPr/>
        </p:nvCxnSpPr>
        <p:spPr>
          <a:xfrm>
            <a:off x="3297728" y="3971076"/>
            <a:ext cx="0" cy="1595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sp>
        <p:nvSpPr>
          <p:cNvPr id="86" name="文本框 85">
            <a:extLst>
              <a:ext uri="{FF2B5EF4-FFF2-40B4-BE49-F238E27FC236}">
                <a16:creationId xmlns:a16="http://schemas.microsoft.com/office/drawing/2014/main" id="{F9E6E061-43B9-49D2-B518-F0126E9A07AC}"/>
              </a:ext>
            </a:extLst>
          </p:cNvPr>
          <p:cNvSpPr txBox="1"/>
          <p:nvPr/>
        </p:nvSpPr>
        <p:spPr>
          <a:xfrm flipH="1">
            <a:off x="2949256" y="4417672"/>
            <a:ext cx="400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否</a:t>
            </a:r>
          </a:p>
        </p:txBody>
      </p:sp>
      <p:cxnSp>
        <p:nvCxnSpPr>
          <p:cNvPr id="87" name="直接箭头连接符 86">
            <a:extLst>
              <a:ext uri="{FF2B5EF4-FFF2-40B4-BE49-F238E27FC236}">
                <a16:creationId xmlns:a16="http://schemas.microsoft.com/office/drawing/2014/main" id="{7146BB6E-982E-47F0-9954-39E3EDF15D4B}"/>
              </a:ext>
            </a:extLst>
          </p:cNvPr>
          <p:cNvCxnSpPr>
            <a:stCxn id="53" idx="1"/>
            <a:endCxn id="52" idx="3"/>
          </p:cNvCxnSpPr>
          <p:nvPr/>
        </p:nvCxnSpPr>
        <p:spPr>
          <a:xfrm flipH="1">
            <a:off x="2490541" y="5867743"/>
            <a:ext cx="433576" cy="51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流程图: 可选过程 87">
            <a:extLst>
              <a:ext uri="{FF2B5EF4-FFF2-40B4-BE49-F238E27FC236}">
                <a16:creationId xmlns:a16="http://schemas.microsoft.com/office/drawing/2014/main" id="{48A9A245-A0F5-48F8-9CF2-786D45ED5150}"/>
              </a:ext>
            </a:extLst>
          </p:cNvPr>
          <p:cNvSpPr/>
          <p:nvPr/>
        </p:nvSpPr>
        <p:spPr>
          <a:xfrm>
            <a:off x="4058742" y="3288552"/>
            <a:ext cx="1001275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可视化配置</a:t>
            </a:r>
          </a:p>
        </p:txBody>
      </p:sp>
      <p:sp>
        <p:nvSpPr>
          <p:cNvPr id="89" name="流程图: 可选过程 88">
            <a:extLst>
              <a:ext uri="{FF2B5EF4-FFF2-40B4-BE49-F238E27FC236}">
                <a16:creationId xmlns:a16="http://schemas.microsoft.com/office/drawing/2014/main" id="{429FB734-4D02-43E1-BD1E-5B4813A635A9}"/>
              </a:ext>
            </a:extLst>
          </p:cNvPr>
          <p:cNvSpPr/>
          <p:nvPr/>
        </p:nvSpPr>
        <p:spPr>
          <a:xfrm>
            <a:off x="4058741" y="4122529"/>
            <a:ext cx="1001275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转换成可识别的</a:t>
            </a:r>
            <a:r>
              <a:rPr lang="en-US" altLang="zh-CN" sz="1200" dirty="0"/>
              <a:t>SQL</a:t>
            </a:r>
            <a:endParaRPr lang="zh-CN" altLang="en-US" sz="1200" dirty="0"/>
          </a:p>
        </p:txBody>
      </p: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4E594585-B174-47C9-857D-AD528ADB0193}"/>
              </a:ext>
            </a:extLst>
          </p:cNvPr>
          <p:cNvCxnSpPr>
            <a:cxnSpLocks/>
            <a:stCxn id="88" idx="2"/>
            <a:endCxn id="89" idx="0"/>
          </p:cNvCxnSpPr>
          <p:nvPr/>
        </p:nvCxnSpPr>
        <p:spPr>
          <a:xfrm flipH="1">
            <a:off x="4559379" y="3901200"/>
            <a:ext cx="1" cy="221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sp>
        <p:nvSpPr>
          <p:cNvPr id="91" name="流程图: 可选过程 90">
            <a:extLst>
              <a:ext uri="{FF2B5EF4-FFF2-40B4-BE49-F238E27FC236}">
                <a16:creationId xmlns:a16="http://schemas.microsoft.com/office/drawing/2014/main" id="{338C3293-018C-4490-9DA7-54CD9853AF55}"/>
              </a:ext>
            </a:extLst>
          </p:cNvPr>
          <p:cNvSpPr/>
          <p:nvPr/>
        </p:nvSpPr>
        <p:spPr>
          <a:xfrm>
            <a:off x="3951287" y="5556233"/>
            <a:ext cx="1216182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执行</a:t>
            </a:r>
            <a:r>
              <a:rPr lang="en-US" altLang="zh-CN" sz="1200" dirty="0"/>
              <a:t>SQL</a:t>
            </a:r>
            <a:r>
              <a:rPr lang="zh-CN" altLang="en-US" sz="1200" dirty="0"/>
              <a:t>语句，返回数据</a:t>
            </a:r>
          </a:p>
        </p:txBody>
      </p: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971A48CF-27D2-4160-B83D-E6E91B71072A}"/>
              </a:ext>
            </a:extLst>
          </p:cNvPr>
          <p:cNvCxnSpPr>
            <a:cxnSpLocks/>
            <a:stCxn id="89" idx="2"/>
            <a:endCxn id="91" idx="0"/>
          </p:cNvCxnSpPr>
          <p:nvPr/>
        </p:nvCxnSpPr>
        <p:spPr>
          <a:xfrm flipH="1">
            <a:off x="4559378" y="4735177"/>
            <a:ext cx="1" cy="821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sp>
        <p:nvSpPr>
          <p:cNvPr id="93" name="流程图: 决策 92">
            <a:extLst>
              <a:ext uri="{FF2B5EF4-FFF2-40B4-BE49-F238E27FC236}">
                <a16:creationId xmlns:a16="http://schemas.microsoft.com/office/drawing/2014/main" id="{7FDAF426-0BF7-4A54-9E5D-2D7021EBDA1C}"/>
              </a:ext>
            </a:extLst>
          </p:cNvPr>
          <p:cNvSpPr/>
          <p:nvPr/>
        </p:nvSpPr>
        <p:spPr>
          <a:xfrm>
            <a:off x="5379760" y="3211712"/>
            <a:ext cx="1014792" cy="752400"/>
          </a:xfrm>
          <a:prstGeom prst="flowChartDecisi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是否脱敏</a:t>
            </a:r>
          </a:p>
        </p:txBody>
      </p:sp>
      <p:cxnSp>
        <p:nvCxnSpPr>
          <p:cNvPr id="94" name="连接符: 肘形 93">
            <a:extLst>
              <a:ext uri="{FF2B5EF4-FFF2-40B4-BE49-F238E27FC236}">
                <a16:creationId xmlns:a16="http://schemas.microsoft.com/office/drawing/2014/main" id="{6DB97ADD-3849-464B-B7E1-4FC79C12973B}"/>
              </a:ext>
            </a:extLst>
          </p:cNvPr>
          <p:cNvCxnSpPr>
            <a:cxnSpLocks/>
            <a:stCxn id="91" idx="3"/>
            <a:endCxn id="93" idx="1"/>
          </p:cNvCxnSpPr>
          <p:nvPr/>
        </p:nvCxnSpPr>
        <p:spPr>
          <a:xfrm flipV="1">
            <a:off x="5167469" y="3587912"/>
            <a:ext cx="212291" cy="22746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699FE84E-ADBE-478C-97CF-BB2ADCFB42D6}"/>
              </a:ext>
            </a:extLst>
          </p:cNvPr>
          <p:cNvCxnSpPr>
            <a:cxnSpLocks/>
            <a:stCxn id="93" idx="3"/>
            <a:endCxn id="54" idx="1"/>
          </p:cNvCxnSpPr>
          <p:nvPr/>
        </p:nvCxnSpPr>
        <p:spPr>
          <a:xfrm>
            <a:off x="6394552" y="3587912"/>
            <a:ext cx="247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96" name="连接符: 肘形 95">
            <a:extLst>
              <a:ext uri="{FF2B5EF4-FFF2-40B4-BE49-F238E27FC236}">
                <a16:creationId xmlns:a16="http://schemas.microsoft.com/office/drawing/2014/main" id="{1CF0DBEE-C2A3-4E72-99D4-8B6EA50EF433}"/>
              </a:ext>
            </a:extLst>
          </p:cNvPr>
          <p:cNvCxnSpPr>
            <a:cxnSpLocks/>
            <a:stCxn id="93" idx="2"/>
            <a:endCxn id="55" idx="2"/>
          </p:cNvCxnSpPr>
          <p:nvPr/>
        </p:nvCxnSpPr>
        <p:spPr>
          <a:xfrm rot="5400000" flipH="1" flipV="1">
            <a:off x="7139360" y="2643145"/>
            <a:ext cx="68763" cy="2573172"/>
          </a:xfrm>
          <a:prstGeom prst="bentConnector3">
            <a:avLst>
              <a:gd name="adj1" fmla="val -33244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>
            <a:extLst>
              <a:ext uri="{FF2B5EF4-FFF2-40B4-BE49-F238E27FC236}">
                <a16:creationId xmlns:a16="http://schemas.microsoft.com/office/drawing/2014/main" id="{283714CE-04DC-4768-957A-1158C5B256F6}"/>
              </a:ext>
            </a:extLst>
          </p:cNvPr>
          <p:cNvSpPr txBox="1"/>
          <p:nvPr/>
        </p:nvSpPr>
        <p:spPr>
          <a:xfrm>
            <a:off x="6136311" y="5566604"/>
            <a:ext cx="5766120" cy="64633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dirty="0"/>
              <a:t>数据中台提供</a:t>
            </a:r>
            <a:r>
              <a:rPr lang="en-US" altLang="zh-CN" dirty="0"/>
              <a:t>2</a:t>
            </a:r>
            <a:r>
              <a:rPr lang="zh-CN" altLang="en-US" dirty="0"/>
              <a:t>个接口，数据目录、执行</a:t>
            </a:r>
            <a:r>
              <a:rPr lang="en-US" altLang="zh-CN" dirty="0"/>
              <a:t>SQL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此外数据中台已有的接口，直接对接即可。</a:t>
            </a:r>
          </a:p>
        </p:txBody>
      </p:sp>
    </p:spTree>
    <p:extLst>
      <p:ext uri="{BB962C8B-B14F-4D97-AF65-F5344CB8AC3E}">
        <p14:creationId xmlns:p14="http://schemas.microsoft.com/office/powerpoint/2010/main" val="37948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CFDEFC8-E048-4C49-9253-1673AF57B838}"/>
              </a:ext>
            </a:extLst>
          </p:cNvPr>
          <p:cNvSpPr/>
          <p:nvPr/>
        </p:nvSpPr>
        <p:spPr>
          <a:xfrm>
            <a:off x="9190177" y="1500325"/>
            <a:ext cx="2395682" cy="39306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流程图: 可选过程 1">
            <a:extLst>
              <a:ext uri="{FF2B5EF4-FFF2-40B4-BE49-F238E27FC236}">
                <a16:creationId xmlns:a16="http://schemas.microsoft.com/office/drawing/2014/main" id="{AB774559-5F88-4773-AF79-BE797A5FD292}"/>
              </a:ext>
            </a:extLst>
          </p:cNvPr>
          <p:cNvSpPr/>
          <p:nvPr/>
        </p:nvSpPr>
        <p:spPr>
          <a:xfrm>
            <a:off x="10125509" y="4202477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敏捷</a:t>
            </a:r>
            <a:r>
              <a:rPr lang="en-US" altLang="zh-CN" dirty="0"/>
              <a:t>API</a:t>
            </a:r>
            <a:endParaRPr lang="zh-CN" altLang="en-US" dirty="0"/>
          </a:p>
        </p:txBody>
      </p:sp>
      <p:sp>
        <p:nvSpPr>
          <p:cNvPr id="3" name="流程图: 过程 2">
            <a:extLst>
              <a:ext uri="{FF2B5EF4-FFF2-40B4-BE49-F238E27FC236}">
                <a16:creationId xmlns:a16="http://schemas.microsoft.com/office/drawing/2014/main" id="{5BB5C00E-F93B-496D-BCFC-577A88E506EE}"/>
              </a:ext>
            </a:extLst>
          </p:cNvPr>
          <p:cNvSpPr/>
          <p:nvPr/>
        </p:nvSpPr>
        <p:spPr>
          <a:xfrm>
            <a:off x="3606254" y="1360690"/>
            <a:ext cx="1122220" cy="61264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统一网关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2E3A7E-516D-471B-8CEB-20C8B4EE1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73" y="1252676"/>
            <a:ext cx="752475" cy="828675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210DC1EF-1894-4D9A-880F-CBF729127110}"/>
              </a:ext>
            </a:extLst>
          </p:cNvPr>
          <p:cNvCxnSpPr>
            <a:cxnSpLocks/>
            <a:stCxn id="4" idx="3"/>
            <a:endCxn id="3" idx="1"/>
          </p:cNvCxnSpPr>
          <p:nvPr/>
        </p:nvCxnSpPr>
        <p:spPr>
          <a:xfrm>
            <a:off x="1690948" y="1667014"/>
            <a:ext cx="19153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1E36024B-4E87-448F-AC70-823CA130A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379" y="1500325"/>
            <a:ext cx="428625" cy="33337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43C2032-9469-4EB9-A701-5E4674092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8970" y="3346286"/>
            <a:ext cx="559168" cy="43490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92673B2D-8E2D-4C36-85AB-11D8D671E3B5}"/>
              </a:ext>
            </a:extLst>
          </p:cNvPr>
          <p:cNvSpPr txBox="1"/>
          <p:nvPr/>
        </p:nvSpPr>
        <p:spPr>
          <a:xfrm>
            <a:off x="1974474" y="1130993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用户调用</a:t>
            </a:r>
          </a:p>
        </p:txBody>
      </p:sp>
      <p:sp>
        <p:nvSpPr>
          <p:cNvPr id="27" name="流程图: 可选过程 26">
            <a:extLst>
              <a:ext uri="{FF2B5EF4-FFF2-40B4-BE49-F238E27FC236}">
                <a16:creationId xmlns:a16="http://schemas.microsoft.com/office/drawing/2014/main" id="{4A668B23-3C33-462B-B8F0-F023EB3B55AE}"/>
              </a:ext>
            </a:extLst>
          </p:cNvPr>
          <p:cNvSpPr/>
          <p:nvPr/>
        </p:nvSpPr>
        <p:spPr>
          <a:xfrm>
            <a:off x="10125509" y="1953282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鉴权</a:t>
            </a:r>
          </a:p>
        </p:txBody>
      </p:sp>
      <p:sp>
        <p:nvSpPr>
          <p:cNvPr id="32" name="流程图: 决策 31">
            <a:extLst>
              <a:ext uri="{FF2B5EF4-FFF2-40B4-BE49-F238E27FC236}">
                <a16:creationId xmlns:a16="http://schemas.microsoft.com/office/drawing/2014/main" id="{C327D844-018D-4594-B63C-29B1ADA65A78}"/>
              </a:ext>
            </a:extLst>
          </p:cNvPr>
          <p:cNvSpPr/>
          <p:nvPr/>
        </p:nvSpPr>
        <p:spPr>
          <a:xfrm>
            <a:off x="3606254" y="2081351"/>
            <a:ext cx="1122219" cy="757576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鉴权</a:t>
            </a:r>
          </a:p>
        </p:txBody>
      </p:sp>
      <p:sp>
        <p:nvSpPr>
          <p:cNvPr id="33" name="流程图: 决策 32">
            <a:extLst>
              <a:ext uri="{FF2B5EF4-FFF2-40B4-BE49-F238E27FC236}">
                <a16:creationId xmlns:a16="http://schemas.microsoft.com/office/drawing/2014/main" id="{E7A06B8D-F9B0-435D-886F-98DB08AD1F3D}"/>
              </a:ext>
            </a:extLst>
          </p:cNvPr>
          <p:cNvSpPr/>
          <p:nvPr/>
        </p:nvSpPr>
        <p:spPr>
          <a:xfrm>
            <a:off x="3618115" y="3740417"/>
            <a:ext cx="1122220" cy="718339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是否敏捷接口</a:t>
            </a:r>
          </a:p>
        </p:txBody>
      </p:sp>
      <p:sp>
        <p:nvSpPr>
          <p:cNvPr id="34" name="流程图: 过程 33">
            <a:extLst>
              <a:ext uri="{FF2B5EF4-FFF2-40B4-BE49-F238E27FC236}">
                <a16:creationId xmlns:a16="http://schemas.microsoft.com/office/drawing/2014/main" id="{23797279-A65D-41D4-8F6A-329F97DC4027}"/>
              </a:ext>
            </a:extLst>
          </p:cNvPr>
          <p:cNvSpPr/>
          <p:nvPr/>
        </p:nvSpPr>
        <p:spPr>
          <a:xfrm>
            <a:off x="3618115" y="4815872"/>
            <a:ext cx="1122220" cy="53143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获取接口配置</a:t>
            </a:r>
          </a:p>
        </p:txBody>
      </p:sp>
      <p:sp>
        <p:nvSpPr>
          <p:cNvPr id="35" name="流程图: 过程 34">
            <a:extLst>
              <a:ext uri="{FF2B5EF4-FFF2-40B4-BE49-F238E27FC236}">
                <a16:creationId xmlns:a16="http://schemas.microsoft.com/office/drawing/2014/main" id="{D7BA5250-71F8-4123-B412-8CBBC0FB95D3}"/>
              </a:ext>
            </a:extLst>
          </p:cNvPr>
          <p:cNvSpPr/>
          <p:nvPr/>
        </p:nvSpPr>
        <p:spPr>
          <a:xfrm>
            <a:off x="3618115" y="5748925"/>
            <a:ext cx="1122220" cy="53143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http</a:t>
            </a:r>
            <a:r>
              <a:rPr lang="zh-CN" altLang="en-US" sz="1400" dirty="0"/>
              <a:t>请求</a:t>
            </a: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EF6A05BD-E32D-4B52-8F21-52A3A65237D2}"/>
              </a:ext>
            </a:extLst>
          </p:cNvPr>
          <p:cNvCxnSpPr>
            <a:cxnSpLocks/>
            <a:stCxn id="3" idx="2"/>
            <a:endCxn id="32" idx="0"/>
          </p:cNvCxnSpPr>
          <p:nvPr/>
        </p:nvCxnSpPr>
        <p:spPr>
          <a:xfrm>
            <a:off x="4167364" y="1973338"/>
            <a:ext cx="0" cy="108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FE66E7BA-A218-4958-B367-CEAD5C8457DE}"/>
              </a:ext>
            </a:extLst>
          </p:cNvPr>
          <p:cNvCxnSpPr>
            <a:cxnSpLocks/>
            <a:stCxn id="57" idx="2"/>
            <a:endCxn id="33" idx="0"/>
          </p:cNvCxnSpPr>
          <p:nvPr/>
        </p:nvCxnSpPr>
        <p:spPr>
          <a:xfrm>
            <a:off x="4179225" y="3585373"/>
            <a:ext cx="0" cy="155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238583D4-869C-43DD-BA75-5DCD99FA2018}"/>
              </a:ext>
            </a:extLst>
          </p:cNvPr>
          <p:cNvCxnSpPr>
            <a:cxnSpLocks/>
            <a:stCxn id="33" idx="2"/>
            <a:endCxn id="34" idx="0"/>
          </p:cNvCxnSpPr>
          <p:nvPr/>
        </p:nvCxnSpPr>
        <p:spPr>
          <a:xfrm>
            <a:off x="4179225" y="4458756"/>
            <a:ext cx="0" cy="357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67E4FC0B-00E8-4F8A-9369-1D69BA44E257}"/>
              </a:ext>
            </a:extLst>
          </p:cNvPr>
          <p:cNvCxnSpPr>
            <a:cxnSpLocks/>
            <a:stCxn id="34" idx="2"/>
            <a:endCxn id="35" idx="0"/>
          </p:cNvCxnSpPr>
          <p:nvPr/>
        </p:nvCxnSpPr>
        <p:spPr>
          <a:xfrm>
            <a:off x="4179225" y="5347308"/>
            <a:ext cx="0" cy="401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6FEF4D82-343C-4C46-86CB-CA562B679D7F}"/>
              </a:ext>
            </a:extLst>
          </p:cNvPr>
          <p:cNvCxnSpPr>
            <a:cxnSpLocks/>
            <a:stCxn id="35" idx="3"/>
            <a:endCxn id="16" idx="1"/>
          </p:cNvCxnSpPr>
          <p:nvPr/>
        </p:nvCxnSpPr>
        <p:spPr>
          <a:xfrm flipV="1">
            <a:off x="4740335" y="3563740"/>
            <a:ext cx="3658635" cy="2450903"/>
          </a:xfrm>
          <a:prstGeom prst="bentConnector3">
            <a:avLst>
              <a:gd name="adj1" fmla="val 7868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连接符: 肘形 53">
            <a:extLst>
              <a:ext uri="{FF2B5EF4-FFF2-40B4-BE49-F238E27FC236}">
                <a16:creationId xmlns:a16="http://schemas.microsoft.com/office/drawing/2014/main" id="{8FC78C3F-9CDE-47E7-84F4-4D6D21FE5919}"/>
              </a:ext>
            </a:extLst>
          </p:cNvPr>
          <p:cNvCxnSpPr>
            <a:stCxn id="16" idx="3"/>
            <a:endCxn id="2" idx="1"/>
          </p:cNvCxnSpPr>
          <p:nvPr/>
        </p:nvCxnSpPr>
        <p:spPr>
          <a:xfrm>
            <a:off x="8958138" y="3563740"/>
            <a:ext cx="1167371" cy="94506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连接符: 肘形 55">
            <a:extLst>
              <a:ext uri="{FF2B5EF4-FFF2-40B4-BE49-F238E27FC236}">
                <a16:creationId xmlns:a16="http://schemas.microsoft.com/office/drawing/2014/main" id="{902B9DAE-9DBE-46EA-8528-2BD8C67B42A5}"/>
              </a:ext>
            </a:extLst>
          </p:cNvPr>
          <p:cNvCxnSpPr>
            <a:stCxn id="32" idx="3"/>
            <a:endCxn id="16" idx="1"/>
          </p:cNvCxnSpPr>
          <p:nvPr/>
        </p:nvCxnSpPr>
        <p:spPr>
          <a:xfrm>
            <a:off x="4728473" y="2460139"/>
            <a:ext cx="3670497" cy="1103601"/>
          </a:xfrm>
          <a:prstGeom prst="bentConnector3">
            <a:avLst>
              <a:gd name="adj1" fmla="val 788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连接符: 肘形 57">
            <a:extLst>
              <a:ext uri="{FF2B5EF4-FFF2-40B4-BE49-F238E27FC236}">
                <a16:creationId xmlns:a16="http://schemas.microsoft.com/office/drawing/2014/main" id="{DB04BF13-8722-4559-B354-00E1FE6DBB14}"/>
              </a:ext>
            </a:extLst>
          </p:cNvPr>
          <p:cNvCxnSpPr>
            <a:stCxn id="16" idx="3"/>
            <a:endCxn id="27" idx="1"/>
          </p:cNvCxnSpPr>
          <p:nvPr/>
        </p:nvCxnSpPr>
        <p:spPr>
          <a:xfrm flipV="1">
            <a:off x="8958138" y="2259606"/>
            <a:ext cx="1167371" cy="130413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0A5D125D-7C90-48F9-B8D1-D57F3496A485}"/>
              </a:ext>
            </a:extLst>
          </p:cNvPr>
          <p:cNvSpPr txBox="1"/>
          <p:nvPr/>
        </p:nvSpPr>
        <p:spPr>
          <a:xfrm>
            <a:off x="4692286" y="2051349"/>
            <a:ext cx="2395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2.</a:t>
            </a:r>
            <a:r>
              <a:rPr lang="zh-CN" altLang="en-US" sz="1400" dirty="0"/>
              <a:t>白名单</a:t>
            </a:r>
            <a:r>
              <a:rPr lang="en-US" altLang="zh-CN" sz="1400" dirty="0"/>
              <a:t>+</a:t>
            </a:r>
            <a:r>
              <a:rPr lang="zh-CN" altLang="en-US" sz="1400" dirty="0"/>
              <a:t>验签</a:t>
            </a:r>
            <a:r>
              <a:rPr lang="en-US" altLang="zh-CN" sz="1400" dirty="0"/>
              <a:t>+</a:t>
            </a:r>
            <a:r>
              <a:rPr lang="zh-CN" altLang="en-US" sz="1400" dirty="0"/>
              <a:t>权限认证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6B2DE160-344E-44E7-AF55-DA94BDF91262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B2FBF2D6-BC72-44E2-8AFC-6C2F88C5B6E5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5" name="圆角矩形 36">
                <a:extLst>
                  <a:ext uri="{FF2B5EF4-FFF2-40B4-BE49-F238E27FC236}">
                    <a16:creationId xmlns:a16="http://schemas.microsoft.com/office/drawing/2014/main" id="{3312FF5C-CEB9-4FAD-AD78-1F1FAB78DCC8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66" name="圆角矩形 37">
                <a:extLst>
                  <a:ext uri="{FF2B5EF4-FFF2-40B4-BE49-F238E27FC236}">
                    <a16:creationId xmlns:a16="http://schemas.microsoft.com/office/drawing/2014/main" id="{F142713C-F5D1-47CE-B35C-186B011E04AB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63" name="TextBox 7">
              <a:extLst>
                <a:ext uri="{FF2B5EF4-FFF2-40B4-BE49-F238E27FC236}">
                  <a16:creationId xmlns:a16="http://schemas.microsoft.com/office/drawing/2014/main" id="{A2945D49-A834-4BD3-895F-5D5635F3F2BF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API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调用流程</a:t>
              </a: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C087EEBD-7E03-4E71-83D2-3057F550C234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cxnSp>
        <p:nvCxnSpPr>
          <p:cNvPr id="68" name="连接符: 肘形 67">
            <a:extLst>
              <a:ext uri="{FF2B5EF4-FFF2-40B4-BE49-F238E27FC236}">
                <a16:creationId xmlns:a16="http://schemas.microsoft.com/office/drawing/2014/main" id="{C1930910-4B9E-4AA9-8F2D-2D6172D593C8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 flipV="1">
            <a:off x="4740335" y="3563740"/>
            <a:ext cx="3658635" cy="535847"/>
          </a:xfrm>
          <a:prstGeom prst="bentConnector3">
            <a:avLst>
              <a:gd name="adj1" fmla="val 7868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95E85D17-D2B7-457B-AFBC-F0F6C90A37F7}"/>
              </a:ext>
            </a:extLst>
          </p:cNvPr>
          <p:cNvSpPr txBox="1"/>
          <p:nvPr/>
        </p:nvSpPr>
        <p:spPr>
          <a:xfrm>
            <a:off x="4988585" y="3855722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3.1 </a:t>
            </a:r>
            <a:r>
              <a:rPr lang="zh-CN" altLang="en-US" sz="1400" dirty="0"/>
              <a:t>否，</a:t>
            </a:r>
            <a:r>
              <a:rPr lang="en-US" altLang="zh-CN" sz="1400" dirty="0" err="1"/>
              <a:t>fegin</a:t>
            </a:r>
            <a:r>
              <a:rPr lang="zh-CN" altLang="en-US" sz="1400" dirty="0"/>
              <a:t>调用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5F6D36F1-C3A9-401A-B1EC-FFDBDC753F97}"/>
              </a:ext>
            </a:extLst>
          </p:cNvPr>
          <p:cNvSpPr txBox="1"/>
          <p:nvPr/>
        </p:nvSpPr>
        <p:spPr>
          <a:xfrm>
            <a:off x="4179225" y="4437123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3.2.</a:t>
            </a:r>
            <a:r>
              <a:rPr lang="zh-CN" altLang="en-US" sz="1400" dirty="0"/>
              <a:t>是</a:t>
            </a:r>
          </a:p>
        </p:txBody>
      </p:sp>
      <p:cxnSp>
        <p:nvCxnSpPr>
          <p:cNvPr id="80" name="连接符: 肘形 79">
            <a:extLst>
              <a:ext uri="{FF2B5EF4-FFF2-40B4-BE49-F238E27FC236}">
                <a16:creationId xmlns:a16="http://schemas.microsoft.com/office/drawing/2014/main" id="{0427B0EF-4F72-4546-AB83-0243B3113327}"/>
              </a:ext>
            </a:extLst>
          </p:cNvPr>
          <p:cNvCxnSpPr>
            <a:stCxn id="34" idx="3"/>
            <a:endCxn id="16" idx="1"/>
          </p:cNvCxnSpPr>
          <p:nvPr/>
        </p:nvCxnSpPr>
        <p:spPr>
          <a:xfrm flipV="1">
            <a:off x="4740335" y="3563740"/>
            <a:ext cx="3658635" cy="1517850"/>
          </a:xfrm>
          <a:prstGeom prst="bentConnector3">
            <a:avLst>
              <a:gd name="adj1" fmla="val 7868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ED1434A6-CFA8-4D8E-8338-5ECEF3F82DFF}"/>
              </a:ext>
            </a:extLst>
          </p:cNvPr>
          <p:cNvSpPr txBox="1"/>
          <p:nvPr/>
        </p:nvSpPr>
        <p:spPr>
          <a:xfrm>
            <a:off x="5269548" y="4815125"/>
            <a:ext cx="15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4.</a:t>
            </a:r>
            <a:r>
              <a:rPr lang="zh-CN" altLang="en-US" sz="1400" dirty="0"/>
              <a:t>获取接口配置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43C6EEF-BAD3-4AE4-B2E1-1AAA29A30DA5}"/>
              </a:ext>
            </a:extLst>
          </p:cNvPr>
          <p:cNvSpPr txBox="1"/>
          <p:nvPr/>
        </p:nvSpPr>
        <p:spPr>
          <a:xfrm>
            <a:off x="4812732" y="5706866"/>
            <a:ext cx="2825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5.</a:t>
            </a:r>
            <a:r>
              <a:rPr lang="zh-CN" altLang="en-US" sz="1400" dirty="0"/>
              <a:t>验证和组装请求参数，</a:t>
            </a:r>
            <a:r>
              <a:rPr lang="en-US" altLang="zh-CN" sz="1400" dirty="0"/>
              <a:t>http</a:t>
            </a:r>
            <a:r>
              <a:rPr lang="zh-CN" altLang="en-US" sz="1400" dirty="0"/>
              <a:t>调用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63BC2028-6B95-4C9D-84B1-73F7A6BEADF9}"/>
              </a:ext>
            </a:extLst>
          </p:cNvPr>
          <p:cNvSpPr txBox="1"/>
          <p:nvPr/>
        </p:nvSpPr>
        <p:spPr>
          <a:xfrm>
            <a:off x="9665948" y="1900963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6F0A2939-CF00-4AFA-946E-447AADAB8D4F}"/>
              </a:ext>
            </a:extLst>
          </p:cNvPr>
          <p:cNvSpPr txBox="1"/>
          <p:nvPr/>
        </p:nvSpPr>
        <p:spPr>
          <a:xfrm>
            <a:off x="9675309" y="3248887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3.1</a:t>
            </a:r>
            <a:endParaRPr lang="zh-CN" altLang="en-US" sz="1400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B2CF70B7-F463-4250-9152-DDFBFF6BCB4B}"/>
              </a:ext>
            </a:extLst>
          </p:cNvPr>
          <p:cNvSpPr txBox="1"/>
          <p:nvPr/>
        </p:nvSpPr>
        <p:spPr>
          <a:xfrm>
            <a:off x="9725158" y="4921524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5</a:t>
            </a:r>
            <a:endParaRPr lang="zh-CN" altLang="en-US" sz="1400" dirty="0"/>
          </a:p>
        </p:txBody>
      </p:sp>
      <p:sp>
        <p:nvSpPr>
          <p:cNvPr id="57" name="流程图: 过程 56">
            <a:extLst>
              <a:ext uri="{FF2B5EF4-FFF2-40B4-BE49-F238E27FC236}">
                <a16:creationId xmlns:a16="http://schemas.microsoft.com/office/drawing/2014/main" id="{5038481F-5E14-4B16-B92A-13F79FBFFB13}"/>
              </a:ext>
            </a:extLst>
          </p:cNvPr>
          <p:cNvSpPr/>
          <p:nvPr/>
        </p:nvSpPr>
        <p:spPr>
          <a:xfrm>
            <a:off x="3618115" y="3053937"/>
            <a:ext cx="1122220" cy="53143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增加网关标签</a:t>
            </a: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9DE56CC0-0D2A-4B64-A8BF-F344D692CC5C}"/>
              </a:ext>
            </a:extLst>
          </p:cNvPr>
          <p:cNvCxnSpPr>
            <a:stCxn id="32" idx="2"/>
            <a:endCxn id="57" idx="0"/>
          </p:cNvCxnSpPr>
          <p:nvPr/>
        </p:nvCxnSpPr>
        <p:spPr>
          <a:xfrm>
            <a:off x="4167364" y="2838927"/>
            <a:ext cx="11861" cy="215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流程图: 汇总连接 51">
            <a:extLst>
              <a:ext uri="{FF2B5EF4-FFF2-40B4-BE49-F238E27FC236}">
                <a16:creationId xmlns:a16="http://schemas.microsoft.com/office/drawing/2014/main" id="{B824DF5A-1EC8-4973-9C62-D0A8845EE88D}"/>
              </a:ext>
            </a:extLst>
          </p:cNvPr>
          <p:cNvSpPr/>
          <p:nvPr/>
        </p:nvSpPr>
        <p:spPr>
          <a:xfrm>
            <a:off x="1482474" y="3062509"/>
            <a:ext cx="612648" cy="612648"/>
          </a:xfrm>
          <a:prstGeom prst="flowChartSummingJunct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结束</a:t>
            </a:r>
          </a:p>
        </p:txBody>
      </p:sp>
      <p:cxnSp>
        <p:nvCxnSpPr>
          <p:cNvPr id="67" name="连接符: 肘形 66">
            <a:extLst>
              <a:ext uri="{FF2B5EF4-FFF2-40B4-BE49-F238E27FC236}">
                <a16:creationId xmlns:a16="http://schemas.microsoft.com/office/drawing/2014/main" id="{B3889865-2772-4E7E-8306-F677A51C2BD1}"/>
              </a:ext>
            </a:extLst>
          </p:cNvPr>
          <p:cNvCxnSpPr>
            <a:cxnSpLocks/>
            <a:stCxn id="32" idx="1"/>
            <a:endCxn id="52" idx="6"/>
          </p:cNvCxnSpPr>
          <p:nvPr/>
        </p:nvCxnSpPr>
        <p:spPr>
          <a:xfrm rot="10800000" flipV="1">
            <a:off x="2095122" y="2460139"/>
            <a:ext cx="1511132" cy="90869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5948C8BE-E5C0-45CB-A204-087276550A24}"/>
              </a:ext>
            </a:extLst>
          </p:cNvPr>
          <p:cNvSpPr txBox="1"/>
          <p:nvPr/>
        </p:nvSpPr>
        <p:spPr>
          <a:xfrm>
            <a:off x="2126969" y="259177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鉴权不通过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BEB7FF-D4D4-498E-B789-788ECDB4440B}"/>
              </a:ext>
            </a:extLst>
          </p:cNvPr>
          <p:cNvSpPr txBox="1"/>
          <p:nvPr/>
        </p:nvSpPr>
        <p:spPr>
          <a:xfrm>
            <a:off x="9202037" y="2825170"/>
            <a:ext cx="369332" cy="16754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识别来自网关的请求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1256EA-22CC-4093-9904-94AB7DCD31E7}"/>
              </a:ext>
            </a:extLst>
          </p:cNvPr>
          <p:cNvSpPr txBox="1"/>
          <p:nvPr/>
        </p:nvSpPr>
        <p:spPr>
          <a:xfrm>
            <a:off x="9932824" y="5573526"/>
            <a:ext cx="12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数据服务</a:t>
            </a:r>
          </a:p>
        </p:txBody>
      </p:sp>
    </p:spTree>
    <p:extLst>
      <p:ext uri="{BB962C8B-B14F-4D97-AF65-F5344CB8AC3E}">
        <p14:creationId xmlns:p14="http://schemas.microsoft.com/office/powerpoint/2010/main" val="321328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2429F91-DEC1-414F-8E60-42A4637CE5B1}"/>
              </a:ext>
            </a:extLst>
          </p:cNvPr>
          <p:cNvGrpSpPr/>
          <p:nvPr/>
        </p:nvGrpSpPr>
        <p:grpSpPr>
          <a:xfrm>
            <a:off x="89155" y="118719"/>
            <a:ext cx="5702045" cy="687168"/>
            <a:chOff x="358490" y="396066"/>
            <a:chExt cx="4276534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4DF848D-C992-4A5F-A0CA-247FD2782C3A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A971E26F-ED6A-4596-961A-DA70E07E466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1509A58C-83F8-4FB2-AA80-57322D2AC180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BCA3B60-87A4-41F8-AAA4-C184341ACECF}"/>
                </a:ext>
              </a:extLst>
            </p:cNvPr>
            <p:cNvSpPr txBox="1"/>
            <p:nvPr/>
          </p:nvSpPr>
          <p:spPr>
            <a:xfrm>
              <a:off x="1307250" y="427026"/>
              <a:ext cx="3327774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敏捷开发的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2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种方式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37993AA-58F2-4738-AE07-6F05F1733CD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8234ED4B-87CC-4EA8-AA53-8A4458C7F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6" y="1898484"/>
            <a:ext cx="8645072" cy="39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B9B7683-A118-424D-B91B-C5731EE6BEAC}"/>
              </a:ext>
            </a:extLst>
          </p:cNvPr>
          <p:cNvSpPr txBox="1"/>
          <p:nvPr/>
        </p:nvSpPr>
        <p:spPr>
          <a:xfrm>
            <a:off x="325316" y="1113489"/>
            <a:ext cx="503214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/>
              <a:t>表引导模式：</a:t>
            </a:r>
            <a:endParaRPr lang="en-US" altLang="zh-CN" b="1" dirty="0"/>
          </a:p>
          <a:p>
            <a:r>
              <a:rPr lang="en-US" altLang="zh-CN" b="1" dirty="0"/>
              <a:t>	</a:t>
            </a:r>
            <a:r>
              <a:rPr lang="zh-CN" altLang="en-US" b="1" dirty="0"/>
              <a:t>可视化配置，操作简单，仅限于单表。</a:t>
            </a:r>
            <a:endParaRPr lang="en-US" altLang="zh-CN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406203E-321F-4969-835C-1614FF0A8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72" y="1898485"/>
            <a:ext cx="2968314" cy="39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A56CC73-865C-4980-A251-9B10F4F830C0}"/>
              </a:ext>
            </a:extLst>
          </p:cNvPr>
          <p:cNvSpPr txBox="1"/>
          <p:nvPr/>
        </p:nvSpPr>
        <p:spPr>
          <a:xfrm>
            <a:off x="9114872" y="1113489"/>
            <a:ext cx="271099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脱敏类型：</a:t>
            </a:r>
            <a:endParaRPr lang="en-US" altLang="zh-CN" b="1" dirty="0"/>
          </a:p>
          <a:p>
            <a:r>
              <a:rPr lang="en-US" altLang="zh-CN" b="1" dirty="0"/>
              <a:t>       </a:t>
            </a:r>
            <a:r>
              <a:rPr lang="zh-CN" altLang="en-US" b="1" dirty="0"/>
              <a:t>加密算法，可解密。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21858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B9A0649-0B5A-480C-A592-A77343166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4" y="2223565"/>
            <a:ext cx="8635744" cy="39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84D0DD6-7C8E-4862-A6C6-AB65E5D7D97A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E536E6E-89D6-4FD2-B89D-4ECD11570CA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CD63BD54-9FC5-4605-8DBD-DFB49A66430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D1295710-EAE3-4459-BD8D-161456C62A67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105E0B4E-DC12-48E5-88A4-4097B72E8196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敏捷开发的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2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种方式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EB84ABA-1EAC-4BE1-B1AF-93FEFDA8642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06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2DB27AB-0CD3-45A4-AB7A-E1580805C3AA}"/>
              </a:ext>
            </a:extLst>
          </p:cNvPr>
          <p:cNvSpPr txBox="1"/>
          <p:nvPr/>
        </p:nvSpPr>
        <p:spPr>
          <a:xfrm>
            <a:off x="223114" y="1084253"/>
            <a:ext cx="521328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脚本模式：</a:t>
            </a:r>
            <a:endParaRPr lang="en-US" altLang="zh-CN" b="1" dirty="0"/>
          </a:p>
          <a:p>
            <a:r>
              <a:rPr lang="en-US" altLang="zh-CN" b="1" dirty="0"/>
              <a:t>	SQL</a:t>
            </a:r>
            <a:r>
              <a:rPr lang="zh-CN" altLang="en-US" b="1" dirty="0"/>
              <a:t>开发，多表模式，额外逻辑计算等。</a:t>
            </a:r>
            <a:endParaRPr lang="en-US" altLang="zh-CN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2FAED96-B5F7-4FA4-9BB8-AC12F9128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7812" y="2223565"/>
            <a:ext cx="3057089" cy="39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D5CFEAD-5027-413D-A1D3-75C6B9C4416B}"/>
              </a:ext>
            </a:extLst>
          </p:cNvPr>
          <p:cNvSpPr txBox="1"/>
          <p:nvPr/>
        </p:nvSpPr>
        <p:spPr>
          <a:xfrm>
            <a:off x="9027055" y="1084253"/>
            <a:ext cx="2941831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脱敏类型：</a:t>
            </a:r>
            <a:endParaRPr lang="en-US" altLang="zh-CN" b="1" dirty="0"/>
          </a:p>
          <a:p>
            <a:r>
              <a:rPr lang="en-US" altLang="zh-CN" b="1" dirty="0"/>
              <a:t>       </a:t>
            </a:r>
            <a:r>
              <a:rPr lang="zh-CN" altLang="en-US" b="1" dirty="0"/>
              <a:t>正则替换，不可解密。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2640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6D699D4-91B2-44AC-B611-0F1B03121F6A}"/>
              </a:ext>
            </a:extLst>
          </p:cNvPr>
          <p:cNvSpPr/>
          <p:nvPr/>
        </p:nvSpPr>
        <p:spPr>
          <a:xfrm>
            <a:off x="507999" y="1608016"/>
            <a:ext cx="7848250" cy="518955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B800339-6B8A-4965-AE6C-6B4058049055}"/>
              </a:ext>
            </a:extLst>
          </p:cNvPr>
          <p:cNvSpPr/>
          <p:nvPr/>
        </p:nvSpPr>
        <p:spPr>
          <a:xfrm>
            <a:off x="1594157" y="4519662"/>
            <a:ext cx="6322520" cy="78014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0BF683-0147-495A-9077-136DBC7C7021}"/>
              </a:ext>
            </a:extLst>
          </p:cNvPr>
          <p:cNvSpPr/>
          <p:nvPr/>
        </p:nvSpPr>
        <p:spPr>
          <a:xfrm>
            <a:off x="1614628" y="1732439"/>
            <a:ext cx="6322520" cy="23954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235D72D-E1E4-4557-B2EA-A4F40225FF39}"/>
              </a:ext>
            </a:extLst>
          </p:cNvPr>
          <p:cNvSpPr/>
          <p:nvPr/>
        </p:nvSpPr>
        <p:spPr>
          <a:xfrm>
            <a:off x="2239123" y="4739348"/>
            <a:ext cx="1222815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数据抽样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BD25902-24C3-423C-927D-727BE4C6632B}"/>
              </a:ext>
            </a:extLst>
          </p:cNvPr>
          <p:cNvSpPr/>
          <p:nvPr/>
        </p:nvSpPr>
        <p:spPr>
          <a:xfrm>
            <a:off x="3861371" y="4739348"/>
            <a:ext cx="1222815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数据脱敏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DEBBF1A-2E60-45E9-BCB1-5A10E56B79C8}"/>
              </a:ext>
            </a:extLst>
          </p:cNvPr>
          <p:cNvSpPr/>
          <p:nvPr/>
        </p:nvSpPr>
        <p:spPr>
          <a:xfrm>
            <a:off x="5483620" y="4739348"/>
            <a:ext cx="1222815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数据上传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22595FF-7666-40B4-87F2-05A1850F30B0}"/>
              </a:ext>
            </a:extLst>
          </p:cNvPr>
          <p:cNvSpPr/>
          <p:nvPr/>
        </p:nvSpPr>
        <p:spPr>
          <a:xfrm>
            <a:off x="1714278" y="2153508"/>
            <a:ext cx="317968" cy="16049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资源目录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B25589F-F064-47D0-91CC-E7ADB73DC830}"/>
              </a:ext>
            </a:extLst>
          </p:cNvPr>
          <p:cNvSpPr/>
          <p:nvPr/>
        </p:nvSpPr>
        <p:spPr>
          <a:xfrm>
            <a:off x="2101852" y="2141492"/>
            <a:ext cx="317968" cy="16049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数据使用申请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D7B1378-1DA6-4592-8D5F-5EDB8712FAED}"/>
              </a:ext>
            </a:extLst>
          </p:cNvPr>
          <p:cNvSpPr/>
          <p:nvPr/>
        </p:nvSpPr>
        <p:spPr>
          <a:xfrm>
            <a:off x="2497236" y="2127683"/>
            <a:ext cx="317968" cy="16049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申请审批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E525C5B-29DF-4A77-841C-B71AC6F1A5A9}"/>
              </a:ext>
            </a:extLst>
          </p:cNvPr>
          <p:cNvSpPr/>
          <p:nvPr/>
        </p:nvSpPr>
        <p:spPr>
          <a:xfrm>
            <a:off x="2950029" y="2153509"/>
            <a:ext cx="317968" cy="16049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租户空间分配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950E3-6735-4851-B562-6EA62D41CA91}"/>
              </a:ext>
            </a:extLst>
          </p:cNvPr>
          <p:cNvSpPr txBox="1"/>
          <p:nvPr/>
        </p:nvSpPr>
        <p:spPr>
          <a:xfrm>
            <a:off x="4516417" y="2634049"/>
            <a:ext cx="1802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数据分析空间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E232317-47FA-41E8-AA3F-9D2765D8C705}"/>
              </a:ext>
            </a:extLst>
          </p:cNvPr>
          <p:cNvSpPr/>
          <p:nvPr/>
        </p:nvSpPr>
        <p:spPr>
          <a:xfrm>
            <a:off x="3600755" y="3212317"/>
            <a:ext cx="1134563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租户</a:t>
            </a:r>
            <a:r>
              <a:rPr lang="en-US" altLang="zh-CN" sz="1600" dirty="0"/>
              <a:t>A</a:t>
            </a:r>
            <a:endParaRPr lang="zh-CN" altLang="en-US" sz="1600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CE01F57-A6A4-400F-8594-5B59922D0005}"/>
              </a:ext>
            </a:extLst>
          </p:cNvPr>
          <p:cNvSpPr/>
          <p:nvPr/>
        </p:nvSpPr>
        <p:spPr>
          <a:xfrm>
            <a:off x="4860386" y="3209051"/>
            <a:ext cx="1069799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租户</a:t>
            </a:r>
            <a:r>
              <a:rPr lang="en-US" altLang="zh-CN" sz="1600" dirty="0"/>
              <a:t>B</a:t>
            </a:r>
            <a:endParaRPr lang="zh-CN" altLang="en-US" sz="1600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E40D042-E40F-4595-AD5C-6BA0E52B9D58}"/>
              </a:ext>
            </a:extLst>
          </p:cNvPr>
          <p:cNvSpPr/>
          <p:nvPr/>
        </p:nvSpPr>
        <p:spPr>
          <a:xfrm>
            <a:off x="6065010" y="3195780"/>
            <a:ext cx="1057766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租户</a:t>
            </a:r>
            <a:r>
              <a:rPr lang="en-US" altLang="zh-CN" sz="1600" dirty="0"/>
              <a:t>C</a:t>
            </a:r>
            <a:endParaRPr lang="zh-CN" altLang="en-US" sz="1600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269F417-CE8D-421A-A6EC-B1F4FBE0800A}"/>
              </a:ext>
            </a:extLst>
          </p:cNvPr>
          <p:cNvSpPr/>
          <p:nvPr/>
        </p:nvSpPr>
        <p:spPr>
          <a:xfrm>
            <a:off x="3672129" y="2035028"/>
            <a:ext cx="1222815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数据分析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5E2344D9-DCFB-4BD8-BDDF-FFE9DB2A3D45}"/>
              </a:ext>
            </a:extLst>
          </p:cNvPr>
          <p:cNvSpPr/>
          <p:nvPr/>
        </p:nvSpPr>
        <p:spPr>
          <a:xfrm>
            <a:off x="5418821" y="2030486"/>
            <a:ext cx="1527175" cy="3553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结果导出申请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09F63E0-9239-46C0-A2C1-602C812C538B}"/>
              </a:ext>
            </a:extLst>
          </p:cNvPr>
          <p:cNvSpPr txBox="1"/>
          <p:nvPr/>
        </p:nvSpPr>
        <p:spPr>
          <a:xfrm>
            <a:off x="769838" y="1951795"/>
            <a:ext cx="3914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</a:rPr>
              <a:t>数据实验室架构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2263F5-D373-4A44-B5B7-D2FF5FEFA89E}"/>
              </a:ext>
            </a:extLst>
          </p:cNvPr>
          <p:cNvSpPr/>
          <p:nvPr/>
        </p:nvSpPr>
        <p:spPr>
          <a:xfrm>
            <a:off x="1565615" y="5740332"/>
            <a:ext cx="6322520" cy="7926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49BC23FA-A0CA-40AD-9DD9-E7BE42157B73}"/>
              </a:ext>
            </a:extLst>
          </p:cNvPr>
          <p:cNvSpPr/>
          <p:nvPr/>
        </p:nvSpPr>
        <p:spPr>
          <a:xfrm>
            <a:off x="1732240" y="6028831"/>
            <a:ext cx="1222815" cy="3553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卡公司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8EDF487C-8D82-42E0-BE3A-14DEE6646A31}"/>
              </a:ext>
            </a:extLst>
          </p:cNvPr>
          <p:cNvSpPr/>
          <p:nvPr/>
        </p:nvSpPr>
        <p:spPr>
          <a:xfrm>
            <a:off x="3145801" y="6028831"/>
            <a:ext cx="1222815" cy="3553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久事公交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83FAB2F0-19B7-4A1C-B171-B425672E1822}"/>
              </a:ext>
            </a:extLst>
          </p:cNvPr>
          <p:cNvSpPr/>
          <p:nvPr/>
        </p:nvSpPr>
        <p:spPr>
          <a:xfrm>
            <a:off x="4631812" y="6028831"/>
            <a:ext cx="1222815" cy="35532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久事体育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E475EAC-C610-46BF-B58D-179135C0CC8B}"/>
              </a:ext>
            </a:extLst>
          </p:cNvPr>
          <p:cNvSpPr/>
          <p:nvPr/>
        </p:nvSpPr>
        <p:spPr>
          <a:xfrm>
            <a:off x="6069223" y="6028831"/>
            <a:ext cx="1222815" cy="35532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。。。。</a:t>
            </a:r>
          </a:p>
        </p:txBody>
      </p:sp>
      <p:sp>
        <p:nvSpPr>
          <p:cNvPr id="23" name="箭头: 上 22">
            <a:extLst>
              <a:ext uri="{FF2B5EF4-FFF2-40B4-BE49-F238E27FC236}">
                <a16:creationId xmlns:a16="http://schemas.microsoft.com/office/drawing/2014/main" id="{3594F61D-DC5B-4733-B3C4-982DD54EF119}"/>
              </a:ext>
            </a:extLst>
          </p:cNvPr>
          <p:cNvSpPr/>
          <p:nvPr/>
        </p:nvSpPr>
        <p:spPr>
          <a:xfrm>
            <a:off x="4112096" y="5238895"/>
            <a:ext cx="431430" cy="43416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B9F9F1B-FDAE-4776-BE1A-1FAFFB2A41FB}"/>
              </a:ext>
            </a:extLst>
          </p:cNvPr>
          <p:cNvSpPr txBox="1"/>
          <p:nvPr/>
        </p:nvSpPr>
        <p:spPr>
          <a:xfrm>
            <a:off x="797298" y="5498364"/>
            <a:ext cx="3914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</a:rPr>
              <a:t>数据来源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13AC367-3AA8-4928-A2B8-A7B1DD948452}"/>
              </a:ext>
            </a:extLst>
          </p:cNvPr>
          <p:cNvSpPr/>
          <p:nvPr/>
        </p:nvSpPr>
        <p:spPr>
          <a:xfrm>
            <a:off x="3423123" y="2654501"/>
            <a:ext cx="3960992" cy="1062531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0BC2203-027C-4D9A-B848-1113E7B107B2}"/>
              </a:ext>
            </a:extLst>
          </p:cNvPr>
          <p:cNvSpPr txBox="1"/>
          <p:nvPr/>
        </p:nvSpPr>
        <p:spPr>
          <a:xfrm>
            <a:off x="1503262" y="3743987"/>
            <a:ext cx="1017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运行环境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6FA9C25-6636-4FDB-B253-01E802EFBCB6}"/>
              </a:ext>
            </a:extLst>
          </p:cNvPr>
          <p:cNvGrpSpPr/>
          <p:nvPr/>
        </p:nvGrpSpPr>
        <p:grpSpPr>
          <a:xfrm>
            <a:off x="108987" y="130876"/>
            <a:ext cx="943613" cy="687168"/>
            <a:chOff x="125279" y="279019"/>
            <a:chExt cx="854512" cy="622282"/>
          </a:xfrm>
        </p:grpSpPr>
        <p:sp>
          <p:nvSpPr>
            <p:cNvPr id="32" name="圆角矩形 36">
              <a:extLst>
                <a:ext uri="{FF2B5EF4-FFF2-40B4-BE49-F238E27FC236}">
                  <a16:creationId xmlns:a16="http://schemas.microsoft.com/office/drawing/2014/main" id="{CDA2AE5F-757C-4907-A11D-FCA010FD92B9}"/>
                </a:ext>
              </a:extLst>
            </p:cNvPr>
            <p:cNvSpPr/>
            <p:nvPr/>
          </p:nvSpPr>
          <p:spPr>
            <a:xfrm rot="2700000">
              <a:off x="357509" y="279019"/>
              <a:ext cx="622282" cy="622282"/>
            </a:xfrm>
            <a:prstGeom prst="roundRect">
              <a:avLst/>
            </a:prstGeom>
            <a:solidFill>
              <a:srgbClr val="015DC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33" name="圆角矩形 37">
              <a:extLst>
                <a:ext uri="{FF2B5EF4-FFF2-40B4-BE49-F238E27FC236}">
                  <a16:creationId xmlns:a16="http://schemas.microsoft.com/office/drawing/2014/main" id="{9E794EDE-9B4E-47BB-A335-5C41597E6153}"/>
                </a:ext>
              </a:extLst>
            </p:cNvPr>
            <p:cNvSpPr/>
            <p:nvPr/>
          </p:nvSpPr>
          <p:spPr>
            <a:xfrm rot="2700000">
              <a:off x="125279" y="279019"/>
              <a:ext cx="622282" cy="62228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sp>
        <p:nvSpPr>
          <p:cNvPr id="30" name="TextBox 7">
            <a:extLst>
              <a:ext uri="{FF2B5EF4-FFF2-40B4-BE49-F238E27FC236}">
                <a16:creationId xmlns:a16="http://schemas.microsoft.com/office/drawing/2014/main" id="{BA4DB771-6F07-4B06-AF4D-30243F1D6014}"/>
              </a:ext>
            </a:extLst>
          </p:cNvPr>
          <p:cNvSpPr txBox="1"/>
          <p:nvPr/>
        </p:nvSpPr>
        <p:spPr>
          <a:xfrm>
            <a:off x="1354168" y="172156"/>
            <a:ext cx="4403836" cy="5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67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数据实验室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ECF13F9-148D-454E-8DBC-41A81303F3EC}"/>
              </a:ext>
            </a:extLst>
          </p:cNvPr>
          <p:cNvSpPr/>
          <p:nvPr/>
        </p:nvSpPr>
        <p:spPr>
          <a:xfrm>
            <a:off x="89155" y="196777"/>
            <a:ext cx="726832" cy="524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667" b="1" dirty="0">
                <a:solidFill>
                  <a:srgbClr val="282B6A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07</a:t>
            </a:r>
          </a:p>
        </p:txBody>
      </p:sp>
      <p:sp>
        <p:nvSpPr>
          <p:cNvPr id="35" name="箭头: 上 34">
            <a:extLst>
              <a:ext uri="{FF2B5EF4-FFF2-40B4-BE49-F238E27FC236}">
                <a16:creationId xmlns:a16="http://schemas.microsoft.com/office/drawing/2014/main" id="{25D05931-1B8D-4802-826D-B7CFBF85310D}"/>
              </a:ext>
            </a:extLst>
          </p:cNvPr>
          <p:cNvSpPr/>
          <p:nvPr/>
        </p:nvSpPr>
        <p:spPr>
          <a:xfrm>
            <a:off x="4083553" y="4096656"/>
            <a:ext cx="431430" cy="43416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538487C-B55F-485B-8C77-EE856D0973EE}"/>
              </a:ext>
            </a:extLst>
          </p:cNvPr>
          <p:cNvSpPr txBox="1"/>
          <p:nvPr/>
        </p:nvSpPr>
        <p:spPr>
          <a:xfrm>
            <a:off x="8659740" y="1729558"/>
            <a:ext cx="3175803" cy="504753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1400" b="1" dirty="0"/>
              <a:t>概述：</a:t>
            </a:r>
            <a:r>
              <a:rPr lang="en-US" altLang="zh-CN" sz="1400" b="1" dirty="0"/>
              <a:t>      </a:t>
            </a:r>
          </a:p>
          <a:p>
            <a:r>
              <a:rPr lang="en-US" altLang="zh-CN" sz="1400" b="1" dirty="0"/>
              <a:t>       </a:t>
            </a:r>
            <a:r>
              <a:rPr lang="zh-CN" altLang="en-US" sz="1400" dirty="0"/>
              <a:t>解决数据开放主体和数据利用主体之间的数据互信使用、安全合规流通、数据价值如何赋能等问题，结合数据脱敏、权限管理等技术处理敏感数据，实现数据安全处理流程，避免数据外泄。</a:t>
            </a:r>
            <a:endParaRPr lang="en-US" altLang="zh-CN" sz="1400" b="1" dirty="0"/>
          </a:p>
          <a:p>
            <a:endParaRPr lang="en-US" altLang="zh-CN" sz="1400" b="1" dirty="0"/>
          </a:p>
          <a:p>
            <a:r>
              <a:rPr lang="zh-CN" altLang="en-US" sz="1400" b="1" dirty="0"/>
              <a:t>实验室特点：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/>
              <a:t>Docker</a:t>
            </a:r>
            <a:r>
              <a:rPr lang="zh-CN" altLang="en-US" sz="1400" dirty="0"/>
              <a:t>容器化部署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数据、环境隔离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可视化分析界面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安全管理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数据脱敏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审批管理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VPN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动态账号、密码登陆操作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多语言多环境支持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Python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Java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SQL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支持动态加载额外的依赖包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动态计算、存储资源分配</a:t>
            </a:r>
            <a:endParaRPr lang="en-US" altLang="zh-CN" sz="1400" dirty="0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3E86838E-FD50-45EB-BA33-3B3AEEE008B2}"/>
              </a:ext>
            </a:extLst>
          </p:cNvPr>
          <p:cNvSpPr/>
          <p:nvPr/>
        </p:nvSpPr>
        <p:spPr>
          <a:xfrm>
            <a:off x="3948304" y="3780816"/>
            <a:ext cx="1968925" cy="28616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预装分析工具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3D78685-7C59-4D37-A4C6-E6DB583664E0}"/>
              </a:ext>
            </a:extLst>
          </p:cNvPr>
          <p:cNvSpPr/>
          <p:nvPr/>
        </p:nvSpPr>
        <p:spPr>
          <a:xfrm>
            <a:off x="7523328" y="2157140"/>
            <a:ext cx="317968" cy="16049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/>
              <a:t>导出审批</a:t>
            </a:r>
          </a:p>
        </p:txBody>
      </p:sp>
      <p:sp>
        <p:nvSpPr>
          <p:cNvPr id="42" name="箭头: 上 41">
            <a:extLst>
              <a:ext uri="{FF2B5EF4-FFF2-40B4-BE49-F238E27FC236}">
                <a16:creationId xmlns:a16="http://schemas.microsoft.com/office/drawing/2014/main" id="{F43B24D8-C5CC-44F5-AD83-BCC4ADF9C530}"/>
              </a:ext>
            </a:extLst>
          </p:cNvPr>
          <p:cNvSpPr/>
          <p:nvPr/>
        </p:nvSpPr>
        <p:spPr>
          <a:xfrm rot="5400000">
            <a:off x="8029435" y="2485803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F947AE2-6C28-41B5-846C-3C19A5C37482}"/>
              </a:ext>
            </a:extLst>
          </p:cNvPr>
          <p:cNvSpPr txBox="1"/>
          <p:nvPr/>
        </p:nvSpPr>
        <p:spPr>
          <a:xfrm>
            <a:off x="346341" y="916623"/>
            <a:ext cx="10823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面向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科研所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等有数据分析需求的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外部单位，</a:t>
            </a:r>
            <a:r>
              <a:rPr lang="zh-CN" altLang="zh-CN" kern="100" dirty="0">
                <a:ea typeface="仿宋_GB2312"/>
                <a:cs typeface="Times New Roman" panose="02020603050405020304" pitchFamily="18" charset="0"/>
              </a:rPr>
              <a:t>给合作机构打造安全、独立的数据分析环境</a:t>
            </a:r>
            <a:r>
              <a:rPr lang="zh-CN" altLang="en-US" kern="100" dirty="0">
                <a:ea typeface="仿宋_GB2312"/>
                <a:cs typeface="Times New Roman" panose="02020603050405020304" pitchFamily="18" charset="0"/>
              </a:rPr>
              <a:t>，实现了数据“可用而不可见”。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909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BE41DE0-6862-4E72-B91A-7FF8078BBF1F}"/>
              </a:ext>
            </a:extLst>
          </p:cNvPr>
          <p:cNvSpPr/>
          <p:nvPr/>
        </p:nvSpPr>
        <p:spPr>
          <a:xfrm>
            <a:off x="5159250" y="3603220"/>
            <a:ext cx="4551355" cy="30826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6" name="矩形 165">
            <a:extLst>
              <a:ext uri="{FF2B5EF4-FFF2-40B4-BE49-F238E27FC236}">
                <a16:creationId xmlns:a16="http://schemas.microsoft.com/office/drawing/2014/main" id="{402AADDD-012B-4CEE-9C88-B81E3CFAEDAF}"/>
              </a:ext>
            </a:extLst>
          </p:cNvPr>
          <p:cNvSpPr/>
          <p:nvPr/>
        </p:nvSpPr>
        <p:spPr>
          <a:xfrm>
            <a:off x="5430452" y="5518828"/>
            <a:ext cx="4185382" cy="1122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FF2A2D-7151-4E2B-9D94-CC15C223B3E5}"/>
              </a:ext>
            </a:extLst>
          </p:cNvPr>
          <p:cNvSpPr/>
          <p:nvPr/>
        </p:nvSpPr>
        <p:spPr>
          <a:xfrm>
            <a:off x="10053356" y="1446737"/>
            <a:ext cx="1488004" cy="26480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9A6076B-3C35-42FF-8E9E-160EAA9A7E39}"/>
              </a:ext>
            </a:extLst>
          </p:cNvPr>
          <p:cNvSpPr/>
          <p:nvPr/>
        </p:nvSpPr>
        <p:spPr>
          <a:xfrm>
            <a:off x="963643" y="1149530"/>
            <a:ext cx="2977661" cy="53997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A3207E-F942-4141-AB49-2A9CE9F07B64}"/>
              </a:ext>
            </a:extLst>
          </p:cNvPr>
          <p:cNvSpPr/>
          <p:nvPr/>
        </p:nvSpPr>
        <p:spPr>
          <a:xfrm>
            <a:off x="5159250" y="1149529"/>
            <a:ext cx="4551356" cy="2340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流程图: 可选过程 5">
            <a:extLst>
              <a:ext uri="{FF2B5EF4-FFF2-40B4-BE49-F238E27FC236}">
                <a16:creationId xmlns:a16="http://schemas.microsoft.com/office/drawing/2014/main" id="{9BB72FA2-7BAB-435D-911E-6BE8C5105342}"/>
              </a:ext>
            </a:extLst>
          </p:cNvPr>
          <p:cNvSpPr/>
          <p:nvPr/>
        </p:nvSpPr>
        <p:spPr>
          <a:xfrm>
            <a:off x="1700345" y="1237867"/>
            <a:ext cx="150193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填写基本信息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B9A8DAAF-AFD9-45FE-9049-0FA1C0252FBA}"/>
              </a:ext>
            </a:extLst>
          </p:cNvPr>
          <p:cNvSpPr/>
          <p:nvPr/>
        </p:nvSpPr>
        <p:spPr>
          <a:xfrm>
            <a:off x="1793723" y="1975616"/>
            <a:ext cx="1315183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选择分析语言</a:t>
            </a: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60832722-33AA-4169-A2E3-4F94210EB5B6}"/>
              </a:ext>
            </a:extLst>
          </p:cNvPr>
          <p:cNvSpPr/>
          <p:nvPr/>
        </p:nvSpPr>
        <p:spPr>
          <a:xfrm>
            <a:off x="1609974" y="2689048"/>
            <a:ext cx="1670031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上传自身数据文件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6F559A3-0A8E-46E7-8673-450BE9E01FED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2451315" y="1655608"/>
            <a:ext cx="0" cy="32000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E5A871E-E6A2-452E-9B78-7710A29F394A}"/>
              </a:ext>
            </a:extLst>
          </p:cNvPr>
          <p:cNvCxnSpPr>
            <a:cxnSpLocks/>
          </p:cNvCxnSpPr>
          <p:nvPr/>
        </p:nvCxnSpPr>
        <p:spPr>
          <a:xfrm>
            <a:off x="2450434" y="2403201"/>
            <a:ext cx="1761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可选过程 10">
            <a:extLst>
              <a:ext uri="{FF2B5EF4-FFF2-40B4-BE49-F238E27FC236}">
                <a16:creationId xmlns:a16="http://schemas.microsoft.com/office/drawing/2014/main" id="{2EA1A256-8FDD-4A78-A82A-3C5398DBAAA2}"/>
              </a:ext>
            </a:extLst>
          </p:cNvPr>
          <p:cNvSpPr/>
          <p:nvPr/>
        </p:nvSpPr>
        <p:spPr>
          <a:xfrm>
            <a:off x="1700345" y="3392636"/>
            <a:ext cx="1500181" cy="41774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</a:rPr>
              <a:t>选择申请数据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D89DD8B-885C-4408-88DA-2F73C12E24A3}"/>
              </a:ext>
            </a:extLst>
          </p:cNvPr>
          <p:cNvCxnSpPr>
            <a:cxnSpLocks/>
          </p:cNvCxnSpPr>
          <p:nvPr/>
        </p:nvCxnSpPr>
        <p:spPr>
          <a:xfrm flipH="1">
            <a:off x="2450435" y="3106789"/>
            <a:ext cx="1758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A9C4C1B6-8050-468A-837B-01D468927F91}"/>
              </a:ext>
            </a:extLst>
          </p:cNvPr>
          <p:cNvSpPr/>
          <p:nvPr/>
        </p:nvSpPr>
        <p:spPr>
          <a:xfrm>
            <a:off x="1861865" y="4777628"/>
            <a:ext cx="117889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提交申请</a:t>
            </a: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C0E2C886-D1AB-4242-AE81-0A21C2667CEA}"/>
              </a:ext>
            </a:extLst>
          </p:cNvPr>
          <p:cNvSpPr/>
          <p:nvPr/>
        </p:nvSpPr>
        <p:spPr>
          <a:xfrm>
            <a:off x="7311798" y="2546124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分配租户空间</a:t>
            </a:r>
          </a:p>
        </p:txBody>
      </p:sp>
      <p:sp>
        <p:nvSpPr>
          <p:cNvPr id="15" name="流程图: 决策 14">
            <a:extLst>
              <a:ext uri="{FF2B5EF4-FFF2-40B4-BE49-F238E27FC236}">
                <a16:creationId xmlns:a16="http://schemas.microsoft.com/office/drawing/2014/main" id="{54412024-502D-46B5-9CE4-C579E435A80A}"/>
              </a:ext>
            </a:extLst>
          </p:cNvPr>
          <p:cNvSpPr/>
          <p:nvPr/>
        </p:nvSpPr>
        <p:spPr>
          <a:xfrm>
            <a:off x="6700369" y="1462654"/>
            <a:ext cx="914400" cy="612648"/>
          </a:xfrm>
          <a:prstGeom prst="flowChartDecisi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审核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33E750F8-CD5C-44EE-AE49-D54765B229E1}"/>
              </a:ext>
            </a:extLst>
          </p:cNvPr>
          <p:cNvSpPr/>
          <p:nvPr/>
        </p:nvSpPr>
        <p:spPr>
          <a:xfrm>
            <a:off x="1792579" y="4074040"/>
            <a:ext cx="1316321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选择使用时间</a:t>
            </a:r>
          </a:p>
        </p:txBody>
      </p:sp>
      <p:sp>
        <p:nvSpPr>
          <p:cNvPr id="17" name="流程图: 可选过程 16">
            <a:extLst>
              <a:ext uri="{FF2B5EF4-FFF2-40B4-BE49-F238E27FC236}">
                <a16:creationId xmlns:a16="http://schemas.microsoft.com/office/drawing/2014/main" id="{1D572E04-B418-4DB3-98AD-159F9DD78B03}"/>
              </a:ext>
            </a:extLst>
          </p:cNvPr>
          <p:cNvSpPr/>
          <p:nvPr/>
        </p:nvSpPr>
        <p:spPr>
          <a:xfrm>
            <a:off x="8292937" y="1590848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结束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6481256-1327-4522-A287-7E0241C39679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7614769" y="1768978"/>
            <a:ext cx="678168" cy="30741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979A03-3E98-42DD-914C-70253A296EEA}"/>
              </a:ext>
            </a:extLst>
          </p:cNvPr>
          <p:cNvSpPr txBox="1"/>
          <p:nvPr/>
        </p:nvSpPr>
        <p:spPr>
          <a:xfrm>
            <a:off x="5890805" y="21130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通过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F3C589E-85A8-4847-B12D-FBE117278545}"/>
              </a:ext>
            </a:extLst>
          </p:cNvPr>
          <p:cNvSpPr txBox="1"/>
          <p:nvPr/>
        </p:nvSpPr>
        <p:spPr>
          <a:xfrm>
            <a:off x="7607225" y="150171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拒绝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FBB0870-E66D-45C4-982E-A29A25ABDED5}"/>
              </a:ext>
            </a:extLst>
          </p:cNvPr>
          <p:cNvCxnSpPr/>
          <p:nvPr/>
        </p:nvCxnSpPr>
        <p:spPr>
          <a:xfrm>
            <a:off x="2451314" y="3810377"/>
            <a:ext cx="0" cy="26366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5BE0F8C8-862F-44BA-B8DB-45FF6B772976}"/>
              </a:ext>
            </a:extLst>
          </p:cNvPr>
          <p:cNvCxnSpPr>
            <a:cxnSpLocks/>
            <a:stCxn id="16" idx="2"/>
            <a:endCxn id="13" idx="0"/>
          </p:cNvCxnSpPr>
          <p:nvPr/>
        </p:nvCxnSpPr>
        <p:spPr>
          <a:xfrm>
            <a:off x="2450740" y="4491781"/>
            <a:ext cx="575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连接符: 肘形 22">
            <a:extLst>
              <a:ext uri="{FF2B5EF4-FFF2-40B4-BE49-F238E27FC236}">
                <a16:creationId xmlns:a16="http://schemas.microsoft.com/office/drawing/2014/main" id="{F69C379E-1203-486E-8DB3-BF9CB1CDD792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 flipV="1">
            <a:off x="3040764" y="1768978"/>
            <a:ext cx="3659605" cy="3217521"/>
          </a:xfrm>
          <a:prstGeom prst="bentConnector3">
            <a:avLst>
              <a:gd name="adj1" fmla="val 33863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连接符: 肘形 23">
            <a:extLst>
              <a:ext uri="{FF2B5EF4-FFF2-40B4-BE49-F238E27FC236}">
                <a16:creationId xmlns:a16="http://schemas.microsoft.com/office/drawing/2014/main" id="{E2ED161D-EAD2-4C0A-8FA1-FC1550839412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7355285" y="3122145"/>
            <a:ext cx="776938" cy="460378"/>
          </a:xfrm>
          <a:prstGeom prst="bentConnector3">
            <a:avLst>
              <a:gd name="adj1" fmla="val 5000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可选过程 24">
            <a:extLst>
              <a:ext uri="{FF2B5EF4-FFF2-40B4-BE49-F238E27FC236}">
                <a16:creationId xmlns:a16="http://schemas.microsoft.com/office/drawing/2014/main" id="{6133A5EC-F2DA-4915-B2CC-61F1315B86A8}"/>
              </a:ext>
            </a:extLst>
          </p:cNvPr>
          <p:cNvSpPr/>
          <p:nvPr/>
        </p:nvSpPr>
        <p:spPr>
          <a:xfrm>
            <a:off x="6836472" y="432746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加载依赖包</a:t>
            </a:r>
          </a:p>
        </p:txBody>
      </p:sp>
      <p:cxnSp>
        <p:nvCxnSpPr>
          <p:cNvPr id="26" name="连接符: 肘形 25">
            <a:extLst>
              <a:ext uri="{FF2B5EF4-FFF2-40B4-BE49-F238E27FC236}">
                <a16:creationId xmlns:a16="http://schemas.microsoft.com/office/drawing/2014/main" id="{89A91355-B76B-49B4-B665-EE91BAFDD9E1}"/>
              </a:ext>
            </a:extLst>
          </p:cNvPr>
          <p:cNvCxnSpPr>
            <a:cxnSpLocks/>
            <a:stCxn id="41" idx="2"/>
            <a:endCxn id="25" idx="0"/>
          </p:cNvCxnSpPr>
          <p:nvPr/>
        </p:nvCxnSpPr>
        <p:spPr>
          <a:xfrm rot="16200000" flipH="1">
            <a:off x="7436517" y="4235591"/>
            <a:ext cx="168924" cy="14829"/>
          </a:xfrm>
          <a:prstGeom prst="bentConnector3">
            <a:avLst>
              <a:gd name="adj1" fmla="val 50000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7BAB861-8E6E-4813-9C24-61B904D5C04D}"/>
              </a:ext>
            </a:extLst>
          </p:cNvPr>
          <p:cNvSpPr txBox="1"/>
          <p:nvPr/>
        </p:nvSpPr>
        <p:spPr>
          <a:xfrm>
            <a:off x="963643" y="114952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</a:rPr>
              <a:t>门户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3EAEEFB-8265-4D55-99DB-5779A5FA069E}"/>
              </a:ext>
            </a:extLst>
          </p:cNvPr>
          <p:cNvSpPr txBox="1"/>
          <p:nvPr/>
        </p:nvSpPr>
        <p:spPr>
          <a:xfrm>
            <a:off x="8767482" y="11586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管控台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2E6595-443E-4208-8665-3B8B95F3777D}"/>
              </a:ext>
            </a:extLst>
          </p:cNvPr>
          <p:cNvSpPr txBox="1"/>
          <p:nvPr/>
        </p:nvSpPr>
        <p:spPr>
          <a:xfrm>
            <a:off x="8767482" y="3654376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6"/>
                </a:solidFill>
              </a:rPr>
              <a:t>实验室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328C0D2E-6BDD-493A-B5D4-46F621421B81}"/>
              </a:ext>
            </a:extLst>
          </p:cNvPr>
          <p:cNvCxnSpPr>
            <a:cxnSpLocks/>
            <a:stCxn id="32" idx="1"/>
            <a:endCxn id="31" idx="3"/>
          </p:cNvCxnSpPr>
          <p:nvPr/>
        </p:nvCxnSpPr>
        <p:spPr>
          <a:xfrm rot="10800000" flipV="1">
            <a:off x="3040765" y="2754995"/>
            <a:ext cx="2411419" cy="3140122"/>
          </a:xfrm>
          <a:prstGeom prst="bentConnector3">
            <a:avLst>
              <a:gd name="adj1" fmla="val 29855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可选过程 30">
            <a:extLst>
              <a:ext uri="{FF2B5EF4-FFF2-40B4-BE49-F238E27FC236}">
                <a16:creationId xmlns:a16="http://schemas.microsoft.com/office/drawing/2014/main" id="{99BC8CB1-01EF-4F17-A03B-7909064266EB}"/>
              </a:ext>
            </a:extLst>
          </p:cNvPr>
          <p:cNvSpPr/>
          <p:nvPr/>
        </p:nvSpPr>
        <p:spPr>
          <a:xfrm>
            <a:off x="1861865" y="5686246"/>
            <a:ext cx="1178899" cy="417741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我的实验室</a:t>
            </a:r>
          </a:p>
        </p:txBody>
      </p:sp>
      <p:sp>
        <p:nvSpPr>
          <p:cNvPr id="32" name="流程图: 可选过程 31">
            <a:extLst>
              <a:ext uri="{FF2B5EF4-FFF2-40B4-BE49-F238E27FC236}">
                <a16:creationId xmlns:a16="http://schemas.microsoft.com/office/drawing/2014/main" id="{92FAE4E2-3A67-4C4F-83F7-8153C77DD08D}"/>
              </a:ext>
            </a:extLst>
          </p:cNvPr>
          <p:cNvSpPr/>
          <p:nvPr/>
        </p:nvSpPr>
        <p:spPr>
          <a:xfrm>
            <a:off x="5452183" y="2546124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分配</a:t>
            </a:r>
            <a:r>
              <a:rPr lang="en-US" altLang="zh-CN" sz="1400" dirty="0"/>
              <a:t>VPN</a:t>
            </a:r>
            <a:r>
              <a:rPr lang="zh-CN" altLang="en-US" sz="1400" dirty="0"/>
              <a:t>账号</a:t>
            </a:r>
          </a:p>
        </p:txBody>
      </p:sp>
      <p:cxnSp>
        <p:nvCxnSpPr>
          <p:cNvPr id="33" name="连接符: 肘形 32">
            <a:extLst>
              <a:ext uri="{FF2B5EF4-FFF2-40B4-BE49-F238E27FC236}">
                <a16:creationId xmlns:a16="http://schemas.microsoft.com/office/drawing/2014/main" id="{F93CC635-77A8-407C-A3EF-D4741B01C3C5}"/>
              </a:ext>
            </a:extLst>
          </p:cNvPr>
          <p:cNvCxnSpPr>
            <a:stCxn id="15" idx="2"/>
            <a:endCxn id="14" idx="0"/>
          </p:cNvCxnSpPr>
          <p:nvPr/>
        </p:nvCxnSpPr>
        <p:spPr>
          <a:xfrm rot="16200000" flipH="1">
            <a:off x="7330345" y="1902526"/>
            <a:ext cx="470822" cy="8163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71CE348C-E7D7-47AE-9B96-7B306B9B21A7}"/>
              </a:ext>
            </a:extLst>
          </p:cNvPr>
          <p:cNvCxnSpPr>
            <a:stCxn id="14" idx="1"/>
            <a:endCxn id="32" idx="3"/>
          </p:cNvCxnSpPr>
          <p:nvPr/>
        </p:nvCxnSpPr>
        <p:spPr>
          <a:xfrm flipH="1">
            <a:off x="6776473" y="2754995"/>
            <a:ext cx="5353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流程图: 可选过程 34">
            <a:extLst>
              <a:ext uri="{FF2B5EF4-FFF2-40B4-BE49-F238E27FC236}">
                <a16:creationId xmlns:a16="http://schemas.microsoft.com/office/drawing/2014/main" id="{D29F8742-E8F1-4AD5-BEEF-0A43C642C553}"/>
              </a:ext>
            </a:extLst>
          </p:cNvPr>
          <p:cNvSpPr/>
          <p:nvPr/>
        </p:nvSpPr>
        <p:spPr>
          <a:xfrm>
            <a:off x="10234078" y="2775802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数据脱敏</a:t>
            </a:r>
          </a:p>
        </p:txBody>
      </p:sp>
      <p:sp>
        <p:nvSpPr>
          <p:cNvPr id="36" name="流程图: 可选过程 35">
            <a:extLst>
              <a:ext uri="{FF2B5EF4-FFF2-40B4-BE49-F238E27FC236}">
                <a16:creationId xmlns:a16="http://schemas.microsoft.com/office/drawing/2014/main" id="{EBC6CF1E-4210-4F0A-98AC-98D2E427F0D6}"/>
              </a:ext>
            </a:extLst>
          </p:cNvPr>
          <p:cNvSpPr/>
          <p:nvPr/>
        </p:nvSpPr>
        <p:spPr>
          <a:xfrm>
            <a:off x="10234078" y="2177484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数据上传</a:t>
            </a:r>
          </a:p>
        </p:txBody>
      </p:sp>
      <p:sp>
        <p:nvSpPr>
          <p:cNvPr id="37" name="流程图: 可选过程 36">
            <a:extLst>
              <a:ext uri="{FF2B5EF4-FFF2-40B4-BE49-F238E27FC236}">
                <a16:creationId xmlns:a16="http://schemas.microsoft.com/office/drawing/2014/main" id="{6035495D-981A-4539-932F-896BA4DDFCC0}"/>
              </a:ext>
            </a:extLst>
          </p:cNvPr>
          <p:cNvSpPr/>
          <p:nvPr/>
        </p:nvSpPr>
        <p:spPr>
          <a:xfrm>
            <a:off x="10258614" y="3401079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数据抽样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18EFD61-4FC5-4D40-B44F-E5E9BF1DC14B}"/>
              </a:ext>
            </a:extLst>
          </p:cNvPr>
          <p:cNvSpPr txBox="1"/>
          <p:nvPr/>
        </p:nvSpPr>
        <p:spPr>
          <a:xfrm>
            <a:off x="10166056" y="153621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运营人员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8A29EB41-F46F-4D42-9F36-3E682F7C7BA9}"/>
              </a:ext>
            </a:extLst>
          </p:cNvPr>
          <p:cNvCxnSpPr>
            <a:cxnSpLocks/>
            <a:stCxn id="2" idx="1"/>
            <a:endCxn id="14" idx="3"/>
          </p:cNvCxnSpPr>
          <p:nvPr/>
        </p:nvCxnSpPr>
        <p:spPr>
          <a:xfrm flipH="1" flipV="1">
            <a:off x="8636088" y="2754995"/>
            <a:ext cx="1417268" cy="15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5096F177-3457-4E05-BB48-8FECBABD2C6D}"/>
              </a:ext>
            </a:extLst>
          </p:cNvPr>
          <p:cNvSpPr txBox="1"/>
          <p:nvPr/>
        </p:nvSpPr>
        <p:spPr>
          <a:xfrm>
            <a:off x="8713023" y="247893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数据导入</a:t>
            </a:r>
          </a:p>
        </p:txBody>
      </p:sp>
      <p:sp>
        <p:nvSpPr>
          <p:cNvPr id="41" name="流程图: 可选过程 40">
            <a:extLst>
              <a:ext uri="{FF2B5EF4-FFF2-40B4-BE49-F238E27FC236}">
                <a16:creationId xmlns:a16="http://schemas.microsoft.com/office/drawing/2014/main" id="{C142D645-280E-433D-AD28-70A20281C027}"/>
              </a:ext>
            </a:extLst>
          </p:cNvPr>
          <p:cNvSpPr/>
          <p:nvPr/>
        </p:nvSpPr>
        <p:spPr>
          <a:xfrm>
            <a:off x="6821643" y="3740803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加载镜像</a:t>
            </a:r>
          </a:p>
        </p:txBody>
      </p:sp>
      <p:sp>
        <p:nvSpPr>
          <p:cNvPr id="131" name="流程图: 可选过程 130">
            <a:extLst>
              <a:ext uri="{FF2B5EF4-FFF2-40B4-BE49-F238E27FC236}">
                <a16:creationId xmlns:a16="http://schemas.microsoft.com/office/drawing/2014/main" id="{38C8ECD4-75F5-4FBD-88BE-BBAA03EC9A36}"/>
              </a:ext>
            </a:extLst>
          </p:cNvPr>
          <p:cNvSpPr/>
          <p:nvPr/>
        </p:nvSpPr>
        <p:spPr>
          <a:xfrm>
            <a:off x="6332052" y="562990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多语言支持</a:t>
            </a:r>
          </a:p>
        </p:txBody>
      </p:sp>
      <p:sp>
        <p:nvSpPr>
          <p:cNvPr id="132" name="流程图: 可选过程 131">
            <a:extLst>
              <a:ext uri="{FF2B5EF4-FFF2-40B4-BE49-F238E27FC236}">
                <a16:creationId xmlns:a16="http://schemas.microsoft.com/office/drawing/2014/main" id="{6133A5EC-F2DA-4915-B2CC-61F1315B86A8}"/>
              </a:ext>
            </a:extLst>
          </p:cNvPr>
          <p:cNvSpPr/>
          <p:nvPr/>
        </p:nvSpPr>
        <p:spPr>
          <a:xfrm>
            <a:off x="7944166" y="5629907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阶段化展示</a:t>
            </a:r>
          </a:p>
        </p:txBody>
      </p:sp>
      <p:sp>
        <p:nvSpPr>
          <p:cNvPr id="133" name="流程图: 可选过程 132">
            <a:extLst>
              <a:ext uri="{FF2B5EF4-FFF2-40B4-BE49-F238E27FC236}">
                <a16:creationId xmlns:a16="http://schemas.microsoft.com/office/drawing/2014/main" id="{1E375370-BB5C-47CB-AED8-6A81F1C4E927}"/>
              </a:ext>
            </a:extLst>
          </p:cNvPr>
          <p:cNvSpPr/>
          <p:nvPr/>
        </p:nvSpPr>
        <p:spPr>
          <a:xfrm>
            <a:off x="6332052" y="6169911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可视化视图</a:t>
            </a:r>
          </a:p>
        </p:txBody>
      </p:sp>
      <p:sp>
        <p:nvSpPr>
          <p:cNvPr id="134" name="流程图: 可选过程 133">
            <a:extLst>
              <a:ext uri="{FF2B5EF4-FFF2-40B4-BE49-F238E27FC236}">
                <a16:creationId xmlns:a16="http://schemas.microsoft.com/office/drawing/2014/main" id="{3E674603-6631-4934-BE4B-4C2708B2388C}"/>
              </a:ext>
            </a:extLst>
          </p:cNvPr>
          <p:cNvSpPr/>
          <p:nvPr/>
        </p:nvSpPr>
        <p:spPr>
          <a:xfrm>
            <a:off x="7973943" y="6169912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支持导出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D2D39E4-9901-4C43-BC2E-79599F0D9149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139C0AE1-87BB-46FF-AFFC-1ED043E59448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145" name="圆角矩形 36">
                <a:extLst>
                  <a:ext uri="{FF2B5EF4-FFF2-40B4-BE49-F238E27FC236}">
                    <a16:creationId xmlns:a16="http://schemas.microsoft.com/office/drawing/2014/main" id="{335D46BD-3CC1-4BEC-96A5-5DB6E156099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46" name="圆角矩形 37">
                <a:extLst>
                  <a:ext uri="{FF2B5EF4-FFF2-40B4-BE49-F238E27FC236}">
                    <a16:creationId xmlns:a16="http://schemas.microsoft.com/office/drawing/2014/main" id="{234BF518-BB62-487C-8CF6-FE1859AAC19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147" name="TextBox 7">
              <a:extLst>
                <a:ext uri="{FF2B5EF4-FFF2-40B4-BE49-F238E27FC236}">
                  <a16:creationId xmlns:a16="http://schemas.microsoft.com/office/drawing/2014/main" id="{7071B2BD-A193-4DE4-90AE-2BC5D198A1D8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申请流程</a:t>
              </a: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B5B8-32D7-4355-982A-79EB88B55817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08</a:t>
              </a:r>
            </a:p>
          </p:txBody>
        </p:sp>
      </p:grpSp>
      <p:sp>
        <p:nvSpPr>
          <p:cNvPr id="153" name="流程图: 可选过程 152">
            <a:extLst>
              <a:ext uri="{FF2B5EF4-FFF2-40B4-BE49-F238E27FC236}">
                <a16:creationId xmlns:a16="http://schemas.microsoft.com/office/drawing/2014/main" id="{ADF8E097-7357-4DB5-A39C-0F8EC610822D}"/>
              </a:ext>
            </a:extLst>
          </p:cNvPr>
          <p:cNvSpPr/>
          <p:nvPr/>
        </p:nvSpPr>
        <p:spPr>
          <a:xfrm>
            <a:off x="6829057" y="492314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运行环境</a:t>
            </a:r>
          </a:p>
        </p:txBody>
      </p:sp>
      <p:cxnSp>
        <p:nvCxnSpPr>
          <p:cNvPr id="161" name="直接箭头连接符 160">
            <a:extLst>
              <a:ext uri="{FF2B5EF4-FFF2-40B4-BE49-F238E27FC236}">
                <a16:creationId xmlns:a16="http://schemas.microsoft.com/office/drawing/2014/main" id="{6A50D4B9-6A56-4A95-8463-2331BD421B92}"/>
              </a:ext>
            </a:extLst>
          </p:cNvPr>
          <p:cNvCxnSpPr>
            <a:cxnSpLocks/>
            <a:stCxn id="25" idx="2"/>
            <a:endCxn id="153" idx="0"/>
          </p:cNvCxnSpPr>
          <p:nvPr/>
        </p:nvCxnSpPr>
        <p:spPr>
          <a:xfrm flipH="1">
            <a:off x="7520979" y="4745209"/>
            <a:ext cx="7415" cy="177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>
            <a:extLst>
              <a:ext uri="{FF2B5EF4-FFF2-40B4-BE49-F238E27FC236}">
                <a16:creationId xmlns:a16="http://schemas.microsoft.com/office/drawing/2014/main" id="{6098C595-51DA-48FA-8B72-84B746885499}"/>
              </a:ext>
            </a:extLst>
          </p:cNvPr>
          <p:cNvSpPr txBox="1"/>
          <p:nvPr/>
        </p:nvSpPr>
        <p:spPr>
          <a:xfrm>
            <a:off x="5430452" y="5598600"/>
            <a:ext cx="461665" cy="1070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功能特点</a:t>
            </a:r>
          </a:p>
        </p:txBody>
      </p:sp>
      <p:cxnSp>
        <p:nvCxnSpPr>
          <p:cNvPr id="168" name="直接箭头连接符 167">
            <a:extLst>
              <a:ext uri="{FF2B5EF4-FFF2-40B4-BE49-F238E27FC236}">
                <a16:creationId xmlns:a16="http://schemas.microsoft.com/office/drawing/2014/main" id="{ACA519CB-EEA8-49F4-A1FB-00B2C18DEE55}"/>
              </a:ext>
            </a:extLst>
          </p:cNvPr>
          <p:cNvCxnSpPr>
            <a:cxnSpLocks/>
            <a:stCxn id="153" idx="2"/>
            <a:endCxn id="166" idx="0"/>
          </p:cNvCxnSpPr>
          <p:nvPr/>
        </p:nvCxnSpPr>
        <p:spPr>
          <a:xfrm>
            <a:off x="7520979" y="5340889"/>
            <a:ext cx="2164" cy="177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55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BA862CC-4F6C-4360-A7DD-DD8D130C9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43" y="1195950"/>
            <a:ext cx="11862263" cy="3544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7C8D65A6-07ED-46C5-97DC-FAB61B449F4E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B6D10E4-AD42-4930-85F9-54006D4BDAC9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9" name="圆角矩形 36">
                <a:extLst>
                  <a:ext uri="{FF2B5EF4-FFF2-40B4-BE49-F238E27FC236}">
                    <a16:creationId xmlns:a16="http://schemas.microsoft.com/office/drawing/2014/main" id="{6A70D82C-5F79-4D3F-8EDB-1AE9E83F038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0" name="圆角矩形 37">
                <a:extLst>
                  <a:ext uri="{FF2B5EF4-FFF2-40B4-BE49-F238E27FC236}">
                    <a16:creationId xmlns:a16="http://schemas.microsoft.com/office/drawing/2014/main" id="{22B5A698-92CC-4C05-9CC5-A6A82F8629D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55EE2E0-B8B3-4389-BC1D-42965B955116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F5C8EA2-D922-49A2-A8CC-F19861624290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09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FBF97740-C74E-4CB8-B652-3DBAC730CA3B}"/>
              </a:ext>
            </a:extLst>
          </p:cNvPr>
          <p:cNvSpPr txBox="1"/>
          <p:nvPr/>
        </p:nvSpPr>
        <p:spPr>
          <a:xfrm>
            <a:off x="199043" y="5190832"/>
            <a:ext cx="11869132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/>
              <a:t>        本次实验室提供了</a:t>
            </a:r>
            <a:r>
              <a:rPr lang="en-US" altLang="zh-CN" sz="1600" dirty="0"/>
              <a:t>Zeppelin</a:t>
            </a:r>
            <a:r>
              <a:rPr lang="zh-CN" altLang="en-US" sz="1600" dirty="0"/>
              <a:t>和</a:t>
            </a:r>
            <a:r>
              <a:rPr lang="en-US" altLang="zh-CN" sz="1600" dirty="0"/>
              <a:t>Jupyter</a:t>
            </a:r>
            <a:r>
              <a:rPr lang="zh-CN" altLang="en-US" sz="1600" dirty="0"/>
              <a:t>两种当前主流的数据探索工具，提供基于浏览器的交互式分析环境。</a:t>
            </a:r>
            <a:r>
              <a:rPr lang="en-US" altLang="zh-CN" sz="1600" dirty="0">
                <a:solidFill>
                  <a:srgbClr val="2A2B2E"/>
                </a:solidFill>
                <a:latin typeface="PingFang SC"/>
              </a:rPr>
              <a:t> Zeppelin</a:t>
            </a:r>
            <a:r>
              <a:rPr lang="zh-CN" altLang="en-US" sz="1600" dirty="0">
                <a:solidFill>
                  <a:srgbClr val="2A2B2E"/>
                </a:solidFill>
                <a:latin typeface="PingFang SC"/>
              </a:rPr>
              <a:t>拥有更精简的界面并提供更好的可视化功能，而</a:t>
            </a:r>
            <a:r>
              <a:rPr lang="en-US" altLang="zh-CN" sz="1600" dirty="0">
                <a:solidFill>
                  <a:srgbClr val="2A2B2E"/>
                </a:solidFill>
                <a:latin typeface="PingFang SC"/>
              </a:rPr>
              <a:t>Jupyter</a:t>
            </a:r>
            <a:r>
              <a:rPr lang="zh-CN" altLang="en-US" sz="1600" dirty="0">
                <a:solidFill>
                  <a:srgbClr val="2A2B2E"/>
                </a:solidFill>
                <a:latin typeface="PingFang SC"/>
              </a:rPr>
              <a:t>则更加灵活并支持更广泛的语言，用户</a:t>
            </a:r>
            <a:r>
              <a:rPr lang="zh-CN" altLang="en-US" sz="1600" dirty="0"/>
              <a:t>可根据需求和场景选择：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/>
              <a:t>Zeppelin Notebook</a:t>
            </a:r>
            <a:r>
              <a:rPr lang="zh-CN" altLang="en-US" sz="1600" dirty="0"/>
              <a:t>：偏重于大数据数据查询分析可视化，支持多种大数据计算引、存储引擎擎如：</a:t>
            </a:r>
            <a:r>
              <a:rPr lang="en-US" altLang="zh-CN" sz="1600" dirty="0"/>
              <a:t>Spark</a:t>
            </a:r>
            <a:r>
              <a:rPr lang="zh-CN" altLang="en-US" sz="1600" dirty="0"/>
              <a:t>、</a:t>
            </a:r>
            <a:r>
              <a:rPr lang="en-US" altLang="zh-CN" sz="1600" dirty="0"/>
              <a:t>Flink</a:t>
            </a:r>
            <a:r>
              <a:rPr lang="zh-CN" altLang="en-US" sz="1600" dirty="0"/>
              <a:t>、</a:t>
            </a:r>
            <a:r>
              <a:rPr lang="en-US" altLang="zh-CN" sz="1600" dirty="0"/>
              <a:t>Hive</a:t>
            </a:r>
            <a:r>
              <a:rPr lang="zh-CN" altLang="en-US" sz="1600" dirty="0"/>
              <a:t>、</a:t>
            </a:r>
            <a:r>
              <a:rPr lang="en-US" altLang="zh-CN" sz="1600" dirty="0" err="1"/>
              <a:t>Kylin</a:t>
            </a:r>
            <a:r>
              <a:rPr lang="zh-CN" altLang="en-US" sz="1600" dirty="0"/>
              <a:t>等。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/>
              <a:t>Jupyter Notebook</a:t>
            </a:r>
            <a:r>
              <a:rPr lang="zh-CN" altLang="en-US" sz="1600" dirty="0"/>
              <a:t>：主要用于数据科学家、算法分析人员使用</a:t>
            </a:r>
            <a:r>
              <a:rPr lang="en-US" altLang="zh-CN" sz="1600" dirty="0"/>
              <a:t>python</a:t>
            </a:r>
            <a:r>
              <a:rPr lang="zh-CN" altLang="en-US" sz="1600" dirty="0"/>
              <a:t>进行数据分析、算法建模。</a:t>
            </a:r>
          </a:p>
        </p:txBody>
      </p:sp>
    </p:spTree>
    <p:extLst>
      <p:ext uri="{BB962C8B-B14F-4D97-AF65-F5344CB8AC3E}">
        <p14:creationId xmlns:p14="http://schemas.microsoft.com/office/powerpoint/2010/main" val="31843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0C366C3-2501-4471-8F00-DE29920A5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379" y="838670"/>
            <a:ext cx="5699721" cy="4027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8AC2313-A22A-4603-AE7C-57ADCC41E196}"/>
              </a:ext>
            </a:extLst>
          </p:cNvPr>
          <p:cNvSpPr txBox="1"/>
          <p:nvPr/>
        </p:nvSpPr>
        <p:spPr>
          <a:xfrm>
            <a:off x="416120" y="954250"/>
            <a:ext cx="5711440" cy="255454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</a:rPr>
              <a:t>Zeppelin</a:t>
            </a:r>
            <a:r>
              <a:rPr lang="zh-CN" altLang="en-US" sz="1600" b="1" dirty="0">
                <a:solidFill>
                  <a:schemeClr val="tx2"/>
                </a:solidFill>
              </a:rPr>
              <a:t>：</a:t>
            </a:r>
          </a:p>
          <a:p>
            <a:r>
              <a:rPr lang="zh-CN" altLang="en-US" sz="1600" dirty="0">
                <a:solidFill>
                  <a:schemeClr val="tx2"/>
                </a:solidFill>
              </a:rPr>
              <a:t>       </a:t>
            </a:r>
            <a:r>
              <a:rPr lang="en-US" altLang="zh-CN" sz="1600" dirty="0">
                <a:solidFill>
                  <a:schemeClr val="tx2"/>
                </a:solidFill>
              </a:rPr>
              <a:t>Zeppelin Notebook </a:t>
            </a:r>
            <a:r>
              <a:rPr lang="zh-CN" altLang="en-US" sz="1600" dirty="0">
                <a:solidFill>
                  <a:schemeClr val="tx2"/>
                </a:solidFill>
              </a:rPr>
              <a:t>提供了</a:t>
            </a:r>
            <a:r>
              <a:rPr lang="en-US" altLang="zh-CN" sz="1600" dirty="0">
                <a:solidFill>
                  <a:schemeClr val="tx2"/>
                </a:solidFill>
              </a:rPr>
              <a:t>web</a:t>
            </a:r>
            <a:r>
              <a:rPr lang="zh-CN" altLang="en-US" sz="1600" dirty="0">
                <a:solidFill>
                  <a:schemeClr val="tx2"/>
                </a:solidFill>
              </a:rPr>
              <a:t>版类似</a:t>
            </a:r>
            <a:r>
              <a:rPr lang="en-US" altLang="zh-CN" sz="1600" dirty="0">
                <a:solidFill>
                  <a:schemeClr val="tx2"/>
                </a:solidFill>
              </a:rPr>
              <a:t>I Python</a:t>
            </a:r>
            <a:r>
              <a:rPr lang="zh-CN" altLang="en-US" sz="1600" dirty="0">
                <a:solidFill>
                  <a:schemeClr val="tx2"/>
                </a:solidFill>
              </a:rPr>
              <a:t>的</a:t>
            </a:r>
            <a:r>
              <a:rPr lang="en-US" altLang="zh-CN" sz="1600" dirty="0">
                <a:solidFill>
                  <a:schemeClr val="tx2"/>
                </a:solidFill>
              </a:rPr>
              <a:t>notebook, </a:t>
            </a:r>
            <a:r>
              <a:rPr lang="zh-CN" altLang="en-US" sz="1600" dirty="0">
                <a:solidFill>
                  <a:schemeClr val="tx2"/>
                </a:solidFill>
              </a:rPr>
              <a:t>用于数据的探索分析及可视化，可支持多种数据处理引擎，包括</a:t>
            </a:r>
            <a:r>
              <a:rPr lang="en-US" altLang="zh-CN" sz="1600" dirty="0">
                <a:solidFill>
                  <a:schemeClr val="tx2"/>
                </a:solidFill>
              </a:rPr>
              <a:t>spark, hive, python, shell, markdown</a:t>
            </a:r>
            <a:r>
              <a:rPr lang="zh-CN" altLang="en-US" sz="1600" dirty="0">
                <a:solidFill>
                  <a:schemeClr val="tx2"/>
                </a:solidFill>
              </a:rPr>
              <a:t>等 ，为擅长不同语言的数据工作者提供统一的数据分析环境。</a:t>
            </a:r>
          </a:p>
          <a:p>
            <a:r>
              <a:rPr lang="en-US" altLang="zh-CN" sz="1600" dirty="0">
                <a:solidFill>
                  <a:schemeClr val="tx2"/>
                </a:solidFill>
              </a:rPr>
              <a:t>       Zeppelin </a:t>
            </a:r>
            <a:r>
              <a:rPr lang="zh-CN" altLang="en-US" sz="1600" dirty="0">
                <a:solidFill>
                  <a:schemeClr val="tx2"/>
                </a:solidFill>
              </a:rPr>
              <a:t>提供了内置的</a:t>
            </a:r>
            <a:r>
              <a:rPr lang="en-US" altLang="zh-CN" sz="1600" dirty="0">
                <a:solidFill>
                  <a:schemeClr val="tx2"/>
                </a:solidFill>
              </a:rPr>
              <a:t>Apache spark</a:t>
            </a:r>
            <a:r>
              <a:rPr lang="zh-CN" altLang="en-US" sz="1600" dirty="0">
                <a:solidFill>
                  <a:schemeClr val="tx2"/>
                </a:solidFill>
              </a:rPr>
              <a:t>集成，不需要单独构建模块、插件或库，自动引入了 </a:t>
            </a:r>
            <a:r>
              <a:rPr lang="en-US" altLang="zh-CN" sz="1600" dirty="0">
                <a:solidFill>
                  <a:schemeClr val="tx2"/>
                </a:solidFill>
              </a:rPr>
              <a:t>SparkContext </a:t>
            </a:r>
            <a:r>
              <a:rPr lang="zh-CN" altLang="en-US" sz="1600" dirty="0">
                <a:solidFill>
                  <a:schemeClr val="tx2"/>
                </a:solidFill>
              </a:rPr>
              <a:t>和</a:t>
            </a:r>
            <a:r>
              <a:rPr lang="en-US" altLang="zh-CN" sz="1600" dirty="0">
                <a:solidFill>
                  <a:schemeClr val="tx2"/>
                </a:solidFill>
              </a:rPr>
              <a:t>SQLContext</a:t>
            </a:r>
            <a:r>
              <a:rPr lang="zh-CN" altLang="en-US" sz="1600" dirty="0">
                <a:solidFill>
                  <a:schemeClr val="tx2"/>
                </a:solidFill>
              </a:rPr>
              <a:t>。</a:t>
            </a:r>
          </a:p>
          <a:p>
            <a:r>
              <a:rPr lang="en-US" altLang="zh-CN" sz="1600" dirty="0">
                <a:solidFill>
                  <a:schemeClr val="tx2"/>
                </a:solidFill>
              </a:rPr>
              <a:t>     </a:t>
            </a:r>
            <a:r>
              <a:rPr lang="zh-CN" altLang="en-US" sz="1600" dirty="0">
                <a:solidFill>
                  <a:schemeClr val="tx2"/>
                </a:solidFill>
              </a:rPr>
              <a:t>支持数据驱动的交互式数据分析和协作文档，可实现数据采集、数据发现、数据分析，数据可视化与协作。</a:t>
            </a:r>
            <a:r>
              <a:rPr lang="en-US" altLang="zh-CN" sz="1600" dirty="0">
                <a:solidFill>
                  <a:schemeClr val="tx2"/>
                </a:solidFill>
              </a:rPr>
              <a:t>Notebook </a:t>
            </a:r>
            <a:r>
              <a:rPr lang="zh-CN" altLang="en-US" sz="1600" dirty="0">
                <a:solidFill>
                  <a:schemeClr val="tx2"/>
                </a:solidFill>
              </a:rPr>
              <a:t>的 </a:t>
            </a:r>
            <a:r>
              <a:rPr lang="en-US" altLang="zh-CN" sz="1600" dirty="0">
                <a:solidFill>
                  <a:schemeClr val="tx2"/>
                </a:solidFill>
              </a:rPr>
              <a:t>URL </a:t>
            </a:r>
            <a:r>
              <a:rPr lang="zh-CN" altLang="en-US" sz="1600" dirty="0">
                <a:solidFill>
                  <a:schemeClr val="tx2"/>
                </a:solidFill>
              </a:rPr>
              <a:t>可以在协作者间分享。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43A9F9-9762-423D-9DF7-8841C7F08B4C}"/>
              </a:ext>
            </a:extLst>
          </p:cNvPr>
          <p:cNvSpPr txBox="1"/>
          <p:nvPr/>
        </p:nvSpPr>
        <p:spPr>
          <a:xfrm>
            <a:off x="6530379" y="5271885"/>
            <a:ext cx="5787644" cy="132343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</a:rPr>
              <a:t>jupyter</a:t>
            </a:r>
            <a:r>
              <a:rPr lang="zh-CN" altLang="en-US" sz="1600" b="1" dirty="0">
                <a:solidFill>
                  <a:schemeClr val="tx2"/>
                </a:solidFill>
              </a:rPr>
              <a:t>分析：</a:t>
            </a:r>
            <a:endParaRPr lang="en-US" altLang="zh-CN" sz="1600" b="1" dirty="0">
              <a:solidFill>
                <a:schemeClr val="tx2"/>
              </a:solidFill>
            </a:endParaRPr>
          </a:p>
          <a:p>
            <a:r>
              <a:rPr lang="zh-CN" altLang="en-US" sz="1600" dirty="0">
                <a:solidFill>
                  <a:schemeClr val="tx2"/>
                </a:solidFill>
              </a:rPr>
              <a:t>       提供了一个统一的交互式的数据探索分析环境，你可以在这个环境里编写代码，运行代码，查看输出，可视化数据并查看结果，可执行端到端的数据科学工作流程 ，包括数据清理、统计建模、构建和训练机器学习模型，可视化数据等。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04D0E63-569A-4C4E-BC7A-38E3F3D44CAC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5CD4D4F-3BA7-4334-A075-A8944F0DEE59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11" name="圆角矩形 36">
                <a:extLst>
                  <a:ext uri="{FF2B5EF4-FFF2-40B4-BE49-F238E27FC236}">
                    <a16:creationId xmlns:a16="http://schemas.microsoft.com/office/drawing/2014/main" id="{7D95DEE0-27B1-4910-9202-8C6337FF712E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2" name="圆角矩形 37">
                <a:extLst>
                  <a:ext uri="{FF2B5EF4-FFF2-40B4-BE49-F238E27FC236}">
                    <a16:creationId xmlns:a16="http://schemas.microsoft.com/office/drawing/2014/main" id="{21E1CC99-D5C1-4FE4-BD51-3EF686A2B35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6D89770E-1191-42E4-8677-27B31DFD45DD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A74359-16C4-47F2-AA7D-D60A3C535C98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10</a:t>
              </a: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BD13724-19FD-49DE-B231-BF4C9A64FF28}"/>
              </a:ext>
            </a:extLst>
          </p:cNvPr>
          <p:cNvCxnSpPr/>
          <p:nvPr/>
        </p:nvCxnSpPr>
        <p:spPr>
          <a:xfrm>
            <a:off x="6361316" y="838670"/>
            <a:ext cx="0" cy="5761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../../_images/data_explorer_pic_1.png">
            <a:extLst>
              <a:ext uri="{FF2B5EF4-FFF2-40B4-BE49-F238E27FC236}">
                <a16:creationId xmlns:a16="http://schemas.microsoft.com/office/drawing/2014/main" id="{8DB59388-4931-431C-8DCF-C4B3D3592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75" y="3934588"/>
            <a:ext cx="6177466" cy="278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6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558E41D-C9B2-44CD-88C5-9AFE863AAEA2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EAF2FB9-8AAD-49EC-9570-32B1F07A248B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8236A7F6-5943-4B28-8A0A-8A7B739EA52F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FFC4C1B0-BA05-4B59-A795-09A9B3BF935B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2C72B135-F564-4C09-99B6-5D981420D5EA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门户网站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26E6212-1A9F-4D31-961B-321A8548787E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11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DD041F00-E2DC-459E-B985-8EBD97F00CA6}"/>
              </a:ext>
            </a:extLst>
          </p:cNvPr>
          <p:cNvSpPr txBox="1"/>
          <p:nvPr/>
        </p:nvSpPr>
        <p:spPr>
          <a:xfrm>
            <a:off x="452571" y="1036798"/>
            <a:ext cx="6456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外部机构与个人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、为企业数据推广，数据产品展示，服务产品对接等提供统一的入口。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游客访问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会员登陆操作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22713FE-46C5-46D4-9307-00EE5B894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800" y="748356"/>
            <a:ext cx="4830629" cy="597130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946E657-8BD2-4650-8DF6-B4E4AC90C575}"/>
              </a:ext>
            </a:extLst>
          </p:cNvPr>
          <p:cNvSpPr txBox="1"/>
          <p:nvPr/>
        </p:nvSpPr>
        <p:spPr>
          <a:xfrm>
            <a:off x="563418" y="2401455"/>
            <a:ext cx="5828146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/>
              <a:t>主要功能清单：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首页：</a:t>
            </a:r>
            <a:r>
              <a:rPr lang="en-US" altLang="zh-CN" dirty="0"/>
              <a:t>	  </a:t>
            </a:r>
            <a:r>
              <a:rPr lang="zh-CN" altLang="en-US" dirty="0"/>
              <a:t>内容概括和平台介绍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数据产品展示： 介绍平台提供哪些数据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服务接口清单： 介绍平台数据输出接口有哪些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数据实验室：     实验室申请和管理。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消息通知： </a:t>
            </a:r>
            <a:r>
              <a:rPr lang="en-US" altLang="zh-CN" dirty="0"/>
              <a:t>	  </a:t>
            </a:r>
            <a:r>
              <a:rPr lang="zh-CN" altLang="en-US" dirty="0"/>
              <a:t>审批结果等信息提示功能。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个人中心：         个人信息管理与查询。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r>
              <a:rPr lang="zh-CN" altLang="en-US" dirty="0"/>
              <a:t>我的信息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r>
              <a:rPr lang="zh-CN" altLang="en-US" dirty="0"/>
              <a:t>我的资源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r>
              <a:rPr lang="zh-CN" altLang="en-US" dirty="0"/>
              <a:t>我的实验室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r>
              <a:rPr lang="zh-CN" altLang="en-US" dirty="0"/>
              <a:t>我的实验室</a:t>
            </a:r>
            <a:r>
              <a:rPr lang="en-US" altLang="zh-CN" dirty="0"/>
              <a:t>/</a:t>
            </a:r>
            <a:r>
              <a:rPr lang="zh-CN" altLang="en-US" dirty="0"/>
              <a:t>导出申请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r>
              <a:rPr lang="zh-CN" altLang="en-US" dirty="0"/>
              <a:t>我的消息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r>
              <a:rPr lang="zh-CN" altLang="en-US" dirty="0"/>
              <a:t>。。。。</a:t>
            </a:r>
            <a:endParaRPr lang="en-US" altLang="zh-CN" dirty="0"/>
          </a:p>
          <a:p>
            <a:pPr marL="742950" lvl="1" indent="-285750">
              <a:buFontTx/>
              <a:buChar char="-"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9913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调度系统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11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4A7B1688-9177-4307-E114-D1065FCAE4F6}"/>
              </a:ext>
            </a:extLst>
          </p:cNvPr>
          <p:cNvSpPr txBox="1"/>
          <p:nvPr/>
        </p:nvSpPr>
        <p:spPr>
          <a:xfrm>
            <a:off x="3621024" y="2370096"/>
            <a:ext cx="8211312" cy="43088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特点：</a:t>
            </a:r>
            <a:endParaRPr lang="en-US" altLang="zh-CN" sz="16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简单易用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可视化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DAG: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用户友好的，通过拖拽定义工作流的，运行时控制工具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模块化操作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模块化有助于轻松定制和维护。</a:t>
            </a: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丰富的使用场景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支持多种任务类型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</a:t>
            </a:r>
            <a:r>
              <a:rPr lang="en-US" altLang="zh-CN" sz="14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MR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Spark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SQL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等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10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余种任务类型，支持跨语言，易于扩展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丰富的工作流操作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工作流程可以定时、暂停、恢复和停止，便于维护和控制全局和本地参数。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任务失败重试，任务告警，保障任务执行的可靠性。</a:t>
            </a: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高可用</a:t>
            </a:r>
            <a:endParaRPr lang="en-US" altLang="zh-CN" sz="1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高可靠性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去中心化设计，确保稳定性。 原生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HA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任务队列支持，提供过载容错能力。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DolphinScheduler </a:t>
            </a:r>
          </a:p>
          <a:p>
            <a:pPr lvl="1"/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能提供高度稳健的环境。</a:t>
            </a: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高扩展性</a:t>
            </a:r>
            <a:endParaRPr lang="en-US" altLang="zh-CN" sz="1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高扩展性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支持多租户和在线资源管理。支持每天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10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万个数据任务的稳定运行。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0" lvl="1"/>
            <a:endParaRPr lang="en-US" altLang="zh-CN" sz="16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0" lvl="1"/>
            <a:r>
              <a:rPr lang="zh-CN" altLang="en-US" dirty="0"/>
              <a:t>     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旨在解决复杂的大数据任务依赖关系，并为应用程序提供数据和各种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OPS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编排中的关系。 解决数据研发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ETL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依赖错综复杂，无法监控任务健康状态的问题。 以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DAG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（流式方式组装任务，可以及时监控任务的执行状态，支持重试、指定节点恢复失败、暂停、恢复、终止任务等操作。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BEB04E6E-ADD5-7CF1-0E1C-930197C0E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84" y="1834567"/>
            <a:ext cx="65" cy="246221"/>
          </a:xfrm>
          <a:prstGeom prst="rect">
            <a:avLst/>
          </a:prstGeom>
          <a:solidFill>
            <a:srgbClr val="F9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rgbClr val="4D4D4D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95E3F8-6445-4C6C-62B8-86E06B69B028}"/>
              </a:ext>
            </a:extLst>
          </p:cNvPr>
          <p:cNvSpPr txBox="1"/>
          <p:nvPr/>
        </p:nvSpPr>
        <p:spPr>
          <a:xfrm>
            <a:off x="89155" y="948437"/>
            <a:ext cx="11743181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     敏捷服务平台的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数据的计算、分析和处理，由多个任务单元组成（Hive、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FlinkSQL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DataX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等），每个任务单元完成特定的数据处理逻辑。多个任务单元之间往往有着</a:t>
            </a:r>
            <a:r>
              <a:rPr lang="zh-CN" altLang="zh-CN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强依赖关系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，上游任务执行并成功，下游任务才可以执行。而为了保证数据处理结果的准确性，就必须要求这些任务按照上下游依赖</a:t>
            </a:r>
            <a:r>
              <a:rPr lang="zh-CN" altLang="zh-CN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关系有序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、高效的执行。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简单的定时任务已不能满足该场景，因此，对于企业数据开发过程来说，</a:t>
            </a:r>
            <a:r>
              <a:rPr lang="zh-CN" altLang="en-US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一个完整且高效的工作流调度系统将起到至关重要的作用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。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考虑到对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的支持，本次采用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DolphinScheduler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作为整个项目的调度中心。</a:t>
            </a:r>
            <a:endParaRPr lang="en-US" altLang="zh-CN" sz="1600" dirty="0">
              <a:solidFill>
                <a:srgbClr val="4D4D4D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2EAA85D-A5EA-207B-4669-FDCF1BCE2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4" y="3262684"/>
            <a:ext cx="3214013" cy="3354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6512D795-2440-F6D0-AD61-93F5B4A431EE}"/>
              </a:ext>
            </a:extLst>
          </p:cNvPr>
          <p:cNvSpPr/>
          <p:nvPr/>
        </p:nvSpPr>
        <p:spPr>
          <a:xfrm>
            <a:off x="208542" y="2370096"/>
            <a:ext cx="3214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DAG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 ： 全称</a:t>
            </a:r>
            <a:r>
              <a:rPr lang="en-US" altLang="zh-CN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Directed Acyclic Graph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，简称</a:t>
            </a:r>
            <a:r>
              <a:rPr lang="en-US" altLang="zh-CN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DAG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。工作流中的</a:t>
            </a:r>
            <a:r>
              <a:rPr lang="en-US" altLang="zh-CN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Task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任务以有向无环图的形式组装起来，从入度为零的节点进行拓扑遍历，直到无后继节点为止。举例如图：</a:t>
            </a:r>
            <a:endParaRPr lang="zh-CN" alt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2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调度系统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11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FFCBBDC7-258D-570C-1BF5-B06ED01D5548}"/>
              </a:ext>
            </a:extLst>
          </p:cNvPr>
          <p:cNvSpPr/>
          <p:nvPr/>
        </p:nvSpPr>
        <p:spPr>
          <a:xfrm>
            <a:off x="4033108" y="948205"/>
            <a:ext cx="7935778" cy="54251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过程 10">
            <a:extLst>
              <a:ext uri="{FF2B5EF4-FFF2-40B4-BE49-F238E27FC236}">
                <a16:creationId xmlns:a16="http://schemas.microsoft.com/office/drawing/2014/main" id="{72CEF07C-91F2-EC72-33FA-DEAD1FB51A8D}"/>
              </a:ext>
            </a:extLst>
          </p:cNvPr>
          <p:cNvSpPr/>
          <p:nvPr/>
        </p:nvSpPr>
        <p:spPr>
          <a:xfrm>
            <a:off x="6215921" y="2141389"/>
            <a:ext cx="2321035" cy="55854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DIM_ROUTE_INFO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公交路线维度信息表</a:t>
            </a:r>
            <a:endParaRPr lang="zh-CN" altLang="en-US" sz="1100" dirty="0"/>
          </a:p>
        </p:txBody>
      </p:sp>
      <p:sp>
        <p:nvSpPr>
          <p:cNvPr id="13" name="流程图: 过程 12">
            <a:extLst>
              <a:ext uri="{FF2B5EF4-FFF2-40B4-BE49-F238E27FC236}">
                <a16:creationId xmlns:a16="http://schemas.microsoft.com/office/drawing/2014/main" id="{AB916B7B-FD11-7F75-268F-28F8724D0A32}"/>
              </a:ext>
            </a:extLst>
          </p:cNvPr>
          <p:cNvSpPr/>
          <p:nvPr/>
        </p:nvSpPr>
        <p:spPr>
          <a:xfrm>
            <a:off x="6215921" y="2980018"/>
            <a:ext cx="2321035" cy="439682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b="1" dirty="0"/>
              <a:t>DWD_JTK_TRADE_INFO</a:t>
            </a:r>
          </a:p>
          <a:p>
            <a:pPr algn="ctr"/>
            <a:r>
              <a:rPr lang="zh-CN" alt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交易记录宽表</a:t>
            </a:r>
            <a:endParaRPr lang="zh-CN" altLang="en-US" sz="1200" dirty="0"/>
          </a:p>
        </p:txBody>
      </p:sp>
      <p:sp>
        <p:nvSpPr>
          <p:cNvPr id="14" name="流程图: 过程 13">
            <a:extLst>
              <a:ext uri="{FF2B5EF4-FFF2-40B4-BE49-F238E27FC236}">
                <a16:creationId xmlns:a16="http://schemas.microsoft.com/office/drawing/2014/main" id="{E1D7A58F-10D8-2A9F-0E85-8E7F20946E9F}"/>
              </a:ext>
            </a:extLst>
          </p:cNvPr>
          <p:cNvSpPr/>
          <p:nvPr/>
        </p:nvSpPr>
        <p:spPr>
          <a:xfrm>
            <a:off x="6215922" y="3754642"/>
            <a:ext cx="2321035" cy="419580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DWS_JTK_TRADE_STATION_1H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交易站点每小时轻度聚合表</a:t>
            </a:r>
            <a:endParaRPr lang="zh-CN" altLang="en-US" sz="1100" dirty="0"/>
          </a:p>
        </p:txBody>
      </p:sp>
      <p:sp>
        <p:nvSpPr>
          <p:cNvPr id="15" name="流程图: 过程 14">
            <a:extLst>
              <a:ext uri="{FF2B5EF4-FFF2-40B4-BE49-F238E27FC236}">
                <a16:creationId xmlns:a16="http://schemas.microsoft.com/office/drawing/2014/main" id="{1A7E2B54-09AA-507A-00CD-988A32E1F0BB}"/>
              </a:ext>
            </a:extLst>
          </p:cNvPr>
          <p:cNvSpPr/>
          <p:nvPr/>
        </p:nvSpPr>
        <p:spPr>
          <a:xfrm>
            <a:off x="7503413" y="1451133"/>
            <a:ext cx="2475317" cy="350994"/>
          </a:xfrm>
          <a:prstGeom prst="flowChartProcess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ODS_ROUTE_STATION_INFO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公交站点基础信息表</a:t>
            </a:r>
            <a:endParaRPr lang="zh-CN" altLang="en-US" sz="1100" dirty="0"/>
          </a:p>
        </p:txBody>
      </p:sp>
      <p:sp>
        <p:nvSpPr>
          <p:cNvPr id="16" name="流程图: 过程 15">
            <a:extLst>
              <a:ext uri="{FF2B5EF4-FFF2-40B4-BE49-F238E27FC236}">
                <a16:creationId xmlns:a16="http://schemas.microsoft.com/office/drawing/2014/main" id="{9667F2E1-AF78-68EF-936C-F4CFE8E2169B}"/>
              </a:ext>
            </a:extLst>
          </p:cNvPr>
          <p:cNvSpPr/>
          <p:nvPr/>
        </p:nvSpPr>
        <p:spPr>
          <a:xfrm>
            <a:off x="4449593" y="1460064"/>
            <a:ext cx="2475320" cy="350994"/>
          </a:xfrm>
          <a:prstGeom prst="flowChartProcess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ODS_ROUTE_SCHEDULE_INFO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电子路单维度信息</a:t>
            </a:r>
            <a:endParaRPr lang="zh-CN" altLang="en-US" sz="1100" dirty="0"/>
          </a:p>
        </p:txBody>
      </p:sp>
      <p:sp>
        <p:nvSpPr>
          <p:cNvPr id="17" name="流程图: 过程 16">
            <a:extLst>
              <a:ext uri="{FF2B5EF4-FFF2-40B4-BE49-F238E27FC236}">
                <a16:creationId xmlns:a16="http://schemas.microsoft.com/office/drawing/2014/main" id="{F29CE057-C9D0-4605-566F-5104FDCB16E3}"/>
              </a:ext>
            </a:extLst>
          </p:cNvPr>
          <p:cNvSpPr/>
          <p:nvPr/>
        </p:nvSpPr>
        <p:spPr>
          <a:xfrm>
            <a:off x="6026611" y="4492665"/>
            <a:ext cx="2953604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DWS_JTK_TRADE_STATION_DAY_INTERVAL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当日站点分时段客流量统计</a:t>
            </a:r>
            <a:endParaRPr lang="en-US" altLang="zh-CN" sz="1100" b="1" dirty="0"/>
          </a:p>
        </p:txBody>
      </p:sp>
      <p:sp>
        <p:nvSpPr>
          <p:cNvPr id="18" name="流程图: 过程 17">
            <a:extLst>
              <a:ext uri="{FF2B5EF4-FFF2-40B4-BE49-F238E27FC236}">
                <a16:creationId xmlns:a16="http://schemas.microsoft.com/office/drawing/2014/main" id="{360E0F90-1C41-DADB-29F4-3E4043C02CD6}"/>
              </a:ext>
            </a:extLst>
          </p:cNvPr>
          <p:cNvSpPr/>
          <p:nvPr/>
        </p:nvSpPr>
        <p:spPr>
          <a:xfrm>
            <a:off x="4069931" y="5680644"/>
            <a:ext cx="2016976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ADS_RIDERSHIP_STATION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站点流量主题统计</a:t>
            </a:r>
            <a:endParaRPr lang="en-US" altLang="zh-CN" sz="1100" b="1" dirty="0"/>
          </a:p>
        </p:txBody>
      </p:sp>
      <p:sp>
        <p:nvSpPr>
          <p:cNvPr id="19" name="流程图: 过程 18">
            <a:extLst>
              <a:ext uri="{FF2B5EF4-FFF2-40B4-BE49-F238E27FC236}">
                <a16:creationId xmlns:a16="http://schemas.microsoft.com/office/drawing/2014/main" id="{74F4E790-A222-F658-05A8-F13B7E01AD64}"/>
              </a:ext>
            </a:extLst>
          </p:cNvPr>
          <p:cNvSpPr/>
          <p:nvPr/>
        </p:nvSpPr>
        <p:spPr>
          <a:xfrm>
            <a:off x="6399679" y="5690917"/>
            <a:ext cx="2393817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ADS_RIDERSHIP_STATION_TOP10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站点流量排名</a:t>
            </a:r>
            <a:r>
              <a:rPr lang="en-US" altLang="zh-CN" sz="1100" dirty="0">
                <a:solidFill>
                  <a:srgbClr val="008000"/>
                </a:solidFill>
                <a:latin typeface="Consolas" panose="020B0609020204030204" pitchFamily="49" charset="0"/>
              </a:rPr>
              <a:t>TOP10</a:t>
            </a:r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主题统计</a:t>
            </a:r>
            <a:endParaRPr lang="zh-CN" altLang="en-US" sz="1100" dirty="0"/>
          </a:p>
        </p:txBody>
      </p:sp>
      <p:sp>
        <p:nvSpPr>
          <p:cNvPr id="20" name="流程图: 过程 19">
            <a:extLst>
              <a:ext uri="{FF2B5EF4-FFF2-40B4-BE49-F238E27FC236}">
                <a16:creationId xmlns:a16="http://schemas.microsoft.com/office/drawing/2014/main" id="{3327FF09-DC9D-E920-F69F-C65163617452}"/>
              </a:ext>
            </a:extLst>
          </p:cNvPr>
          <p:cNvSpPr/>
          <p:nvPr/>
        </p:nvSpPr>
        <p:spPr>
          <a:xfrm>
            <a:off x="9106268" y="5680641"/>
            <a:ext cx="2564368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ADS_RIDERSHIP_LINE_STATION_TOP5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高客流站点</a:t>
            </a:r>
            <a:r>
              <a:rPr lang="en-US" altLang="zh-CN" sz="1100" dirty="0">
                <a:solidFill>
                  <a:srgbClr val="008000"/>
                </a:solidFill>
                <a:latin typeface="Consolas" panose="020B0609020204030204" pitchFamily="49" charset="0"/>
              </a:rPr>
              <a:t>TOP5-</a:t>
            </a:r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分线路统计</a:t>
            </a:r>
            <a:endParaRPr lang="en-US" altLang="zh-CN" sz="1100" b="1" dirty="0"/>
          </a:p>
        </p:txBody>
      </p:sp>
      <p:cxnSp>
        <p:nvCxnSpPr>
          <p:cNvPr id="21" name="连接符: 曲线 20">
            <a:extLst>
              <a:ext uri="{FF2B5EF4-FFF2-40B4-BE49-F238E27FC236}">
                <a16:creationId xmlns:a16="http://schemas.microsoft.com/office/drawing/2014/main" id="{5239A1A6-992D-DCC8-9BE2-1894DAB2D9E7}"/>
              </a:ext>
            </a:extLst>
          </p:cNvPr>
          <p:cNvCxnSpPr>
            <a:stCxn id="16" idx="2"/>
            <a:endCxn id="11" idx="0"/>
          </p:cNvCxnSpPr>
          <p:nvPr/>
        </p:nvCxnSpPr>
        <p:spPr>
          <a:xfrm rot="16200000" flipH="1">
            <a:off x="6366681" y="1131630"/>
            <a:ext cx="330331" cy="168918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连接符: 曲线 21">
            <a:extLst>
              <a:ext uri="{FF2B5EF4-FFF2-40B4-BE49-F238E27FC236}">
                <a16:creationId xmlns:a16="http://schemas.microsoft.com/office/drawing/2014/main" id="{B0A0A6EF-5203-9178-AFB8-FD52AB234829}"/>
              </a:ext>
            </a:extLst>
          </p:cNvPr>
          <p:cNvCxnSpPr>
            <a:stCxn id="15" idx="2"/>
            <a:endCxn id="11" idx="0"/>
          </p:cNvCxnSpPr>
          <p:nvPr/>
        </p:nvCxnSpPr>
        <p:spPr>
          <a:xfrm rot="5400000">
            <a:off x="7889125" y="1289442"/>
            <a:ext cx="339262" cy="136463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D49A3E69-97D5-1257-5250-9552E1CFB200}"/>
              </a:ext>
            </a:extLst>
          </p:cNvPr>
          <p:cNvCxnSpPr>
            <a:cxnSpLocks/>
          </p:cNvCxnSpPr>
          <p:nvPr/>
        </p:nvCxnSpPr>
        <p:spPr>
          <a:xfrm>
            <a:off x="7503413" y="2733359"/>
            <a:ext cx="0" cy="232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13C54DC6-14F4-5C7B-B2AF-77D3E43836D1}"/>
              </a:ext>
            </a:extLst>
          </p:cNvPr>
          <p:cNvCxnSpPr>
            <a:cxnSpLocks/>
          </p:cNvCxnSpPr>
          <p:nvPr/>
        </p:nvCxnSpPr>
        <p:spPr>
          <a:xfrm>
            <a:off x="7503413" y="3446010"/>
            <a:ext cx="1" cy="291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16FE107D-6A9B-0F4A-CA0C-6D59DB172813}"/>
              </a:ext>
            </a:extLst>
          </p:cNvPr>
          <p:cNvCxnSpPr>
            <a:cxnSpLocks/>
          </p:cNvCxnSpPr>
          <p:nvPr/>
        </p:nvCxnSpPr>
        <p:spPr>
          <a:xfrm>
            <a:off x="7503412" y="4174222"/>
            <a:ext cx="1" cy="338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连接符: 曲线 25">
            <a:extLst>
              <a:ext uri="{FF2B5EF4-FFF2-40B4-BE49-F238E27FC236}">
                <a16:creationId xmlns:a16="http://schemas.microsoft.com/office/drawing/2014/main" id="{83EF8190-0F9A-1296-6B29-C085DC4406A2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 rot="5400000">
            <a:off x="5967664" y="4144894"/>
            <a:ext cx="646505" cy="242499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连接符: 曲线 26">
            <a:extLst>
              <a:ext uri="{FF2B5EF4-FFF2-40B4-BE49-F238E27FC236}">
                <a16:creationId xmlns:a16="http://schemas.microsoft.com/office/drawing/2014/main" id="{130620C9-AC31-355A-9805-FA6BFFAACADD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 rot="16200000" flipH="1">
            <a:off x="8622681" y="3914870"/>
            <a:ext cx="646502" cy="288503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连接符: 曲线 27">
            <a:extLst>
              <a:ext uri="{FF2B5EF4-FFF2-40B4-BE49-F238E27FC236}">
                <a16:creationId xmlns:a16="http://schemas.microsoft.com/office/drawing/2014/main" id="{20B0B794-BA60-23DE-0DFC-81F4310BD4C4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 rot="16200000" flipH="1">
            <a:off x="7221611" y="5315940"/>
            <a:ext cx="656778" cy="9317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ABAEC2B0-AED4-FA0B-461B-270AA855D7CC}"/>
              </a:ext>
            </a:extLst>
          </p:cNvPr>
          <p:cNvSpPr txBox="1"/>
          <p:nvPr/>
        </p:nvSpPr>
        <p:spPr>
          <a:xfrm>
            <a:off x="4069931" y="970619"/>
            <a:ext cx="1212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站点推算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2110D17-0A22-F549-5E9D-BBACFEDB6304}"/>
              </a:ext>
            </a:extLst>
          </p:cNvPr>
          <p:cNvSpPr txBox="1"/>
          <p:nvPr/>
        </p:nvSpPr>
        <p:spPr>
          <a:xfrm flipH="1">
            <a:off x="179980" y="1451133"/>
            <a:ext cx="3588794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      如右图站点推算为例，每个块代表一个任务实例，不同的颜色代表不同的任务类型（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DataX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MR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），通过拖拽的方式建立任务关联形成可视化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DAG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，即站点推算工作流。</a:t>
            </a:r>
            <a:endParaRPr lang="en-US" altLang="zh-CN" sz="16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02571F1-0E0C-34E2-5665-2926EE7B46A1}"/>
              </a:ext>
            </a:extLst>
          </p:cNvPr>
          <p:cNvSpPr txBox="1"/>
          <p:nvPr/>
        </p:nvSpPr>
        <p:spPr>
          <a:xfrm>
            <a:off x="119877" y="3282108"/>
            <a:ext cx="37616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调度方式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：定时调度、依赖调度、手动调度、手动暂停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停止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恢复，同时支持失败重试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告警、从指定节点恢复失败、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Kill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任务等操作。 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失败策略：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工作流优先级、任务优先级及任务的故障转移及任务超时告警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失败。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任务告警：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支持短信、邮件、微信、钉钉等一系列方案。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zh-CN" sz="1400" b="1" dirty="0">
                <a:latin typeface="Arial" panose="020B0604020202020204" pitchFamily="34" charset="0"/>
                <a:ea typeface="-apple-system"/>
              </a:rPr>
              <a:t>补数</a:t>
            </a:r>
            <a:r>
              <a:rPr lang="zh-CN" altLang="zh-CN" sz="1400" dirty="0">
                <a:latin typeface="Arial" panose="020B0604020202020204" pitchFamily="34" charset="0"/>
                <a:ea typeface="-apple-system"/>
              </a:rPr>
              <a:t>：</a:t>
            </a:r>
            <a:r>
              <a:rPr lang="zh-CN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补历史数据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历史统计</a:t>
            </a:r>
            <a:r>
              <a:rPr lang="en-US" altLang="zh-CN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历史树形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甘特图展示、支持任务状态统计、流程状态统计</a:t>
            </a:r>
            <a:endParaRPr lang="zh-CN" altLang="en-US" sz="1400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30EF0F2E-4A6A-0C7D-8F7C-517EAF39E685}"/>
              </a:ext>
            </a:extLst>
          </p:cNvPr>
          <p:cNvCxnSpPr>
            <a:cxnSpLocks/>
          </p:cNvCxnSpPr>
          <p:nvPr/>
        </p:nvCxnSpPr>
        <p:spPr>
          <a:xfrm>
            <a:off x="10652469" y="1812994"/>
            <a:ext cx="38754" cy="2782032"/>
          </a:xfrm>
          <a:prstGeom prst="straightConnector1">
            <a:avLst/>
          </a:prstGeom>
          <a:ln w="28575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8020F7E6-5B14-0463-296C-FE7CEFF2D01D}"/>
              </a:ext>
            </a:extLst>
          </p:cNvPr>
          <p:cNvSpPr txBox="1"/>
          <p:nvPr/>
        </p:nvSpPr>
        <p:spPr>
          <a:xfrm>
            <a:off x="10723171" y="2142897"/>
            <a:ext cx="10942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可视化</a:t>
            </a:r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DAG</a:t>
            </a: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多类型任务</a:t>
            </a:r>
            <a:endParaRPr lang="en-US" altLang="zh-CN" sz="1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顺序执行</a:t>
            </a:r>
            <a:endParaRPr lang="en-US" altLang="zh-CN" sz="1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失败策略</a:t>
            </a:r>
            <a:endParaRPr lang="en-US" altLang="zh-CN" sz="1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任务告警</a:t>
            </a:r>
          </a:p>
        </p:txBody>
      </p:sp>
    </p:spTree>
    <p:extLst>
      <p:ext uri="{BB962C8B-B14F-4D97-AF65-F5344CB8AC3E}">
        <p14:creationId xmlns:p14="http://schemas.microsoft.com/office/powerpoint/2010/main" val="236588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监控系统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13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D5BA84CC-C884-4BB6-B216-ECFA06373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73" y="942092"/>
            <a:ext cx="4408041" cy="28869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FDD7DE4-614F-4F3D-A956-44A61AB22CCB}"/>
              </a:ext>
            </a:extLst>
          </p:cNvPr>
          <p:cNvSpPr txBox="1"/>
          <p:nvPr/>
        </p:nvSpPr>
        <p:spPr>
          <a:xfrm>
            <a:off x="329646" y="4276964"/>
            <a:ext cx="11755141" cy="17543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本次监控目标</a:t>
            </a:r>
            <a:endParaRPr lang="en-US" altLang="zh-CN" dirty="0"/>
          </a:p>
          <a:p>
            <a:r>
              <a:rPr lang="zh-CN" altLang="en-US" dirty="0"/>
              <a:t>应用监控：主要监控应用的状态、性能、</a:t>
            </a:r>
            <a:r>
              <a:rPr lang="en-US" altLang="zh-CN" dirty="0"/>
              <a:t>CPU</a:t>
            </a:r>
            <a:r>
              <a:rPr lang="zh-CN" altLang="en-US" dirty="0"/>
              <a:t>、核心数、任务情况，作业情况，计算资源分配情况、</a:t>
            </a:r>
            <a:r>
              <a:rPr lang="en-US" altLang="zh-CN" dirty="0"/>
              <a:t>GC</a:t>
            </a:r>
            <a:r>
              <a:rPr lang="zh-CN" altLang="en-US" dirty="0"/>
              <a:t>回收等，通</a:t>
            </a:r>
            <a:endParaRPr lang="en-US" altLang="zh-CN" dirty="0"/>
          </a:p>
          <a:p>
            <a:r>
              <a:rPr lang="en-US" altLang="zh-CN" dirty="0"/>
              <a:t>	    </a:t>
            </a:r>
            <a:r>
              <a:rPr lang="zh-CN" altLang="en-US" dirty="0"/>
              <a:t>过监控结果</a:t>
            </a:r>
            <a:r>
              <a:rPr lang="en-US" altLang="zh-CN" dirty="0"/>
              <a:t>(</a:t>
            </a:r>
            <a:r>
              <a:rPr lang="zh-CN" altLang="en-US" dirty="0"/>
              <a:t>如慢</a:t>
            </a:r>
            <a:r>
              <a:rPr lang="en-US" altLang="zh-CN" dirty="0"/>
              <a:t>SQL</a:t>
            </a:r>
            <a:r>
              <a:rPr lang="zh-CN" altLang="en-US" dirty="0"/>
              <a:t>，</a:t>
            </a:r>
            <a:r>
              <a:rPr lang="en-US" altLang="zh-CN" dirty="0"/>
              <a:t>API</a:t>
            </a:r>
            <a:r>
              <a:rPr lang="zh-CN" altLang="en-US" dirty="0"/>
              <a:t>相应时间</a:t>
            </a:r>
            <a:r>
              <a:rPr lang="en-US" altLang="zh-CN" dirty="0"/>
              <a:t>)</a:t>
            </a:r>
            <a:r>
              <a:rPr lang="zh-CN" altLang="en-US" dirty="0">
                <a:solidFill>
                  <a:srgbClr val="FF0000"/>
                </a:solidFill>
              </a:rPr>
              <a:t>帮助系统进行性能优化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容器监控：主要监控实验室的容器情况，包括状态、网络、</a:t>
            </a:r>
            <a:r>
              <a:rPr lang="en-US" altLang="zh-CN" dirty="0"/>
              <a:t>CPU</a:t>
            </a:r>
            <a:r>
              <a:rPr lang="zh-CN" altLang="en-US" dirty="0"/>
              <a:t>、磁盘等使用情况。</a:t>
            </a:r>
            <a:endParaRPr lang="en-US" altLang="zh-CN" dirty="0"/>
          </a:p>
          <a:p>
            <a:r>
              <a:rPr lang="zh-CN" altLang="en-US" dirty="0"/>
              <a:t>性能监控：通过埋点的方式，监控核心服务的性能，包括</a:t>
            </a:r>
            <a:r>
              <a:rPr lang="en-US" altLang="zh-CN" dirty="0"/>
              <a:t>QPS</a:t>
            </a:r>
            <a:r>
              <a:rPr lang="zh-CN" altLang="en-US" dirty="0"/>
              <a:t>，并发等情况。</a:t>
            </a:r>
            <a:endParaRPr lang="en-US" altLang="zh-CN" dirty="0"/>
          </a:p>
          <a:p>
            <a:r>
              <a:rPr lang="zh-CN" altLang="en-US" dirty="0"/>
              <a:t>告警规则：编写相应的告警规则，进行实时告警。</a:t>
            </a:r>
          </a:p>
        </p:txBody>
      </p:sp>
      <p:pic>
        <p:nvPicPr>
          <p:cNvPr id="2050" name="Picture 2" descr="https://filescdn.proginn.com/739c23ce1c8e47ff7bd6e187313200af/1f6254ec16d7098286fd4f0fdbaf2d2f.webp">
            <a:extLst>
              <a:ext uri="{FF2B5EF4-FFF2-40B4-BE49-F238E27FC236}">
                <a16:creationId xmlns:a16="http://schemas.microsoft.com/office/drawing/2014/main" id="{F1F5C763-CE92-4F23-B45C-40FC7629F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873" y="1039587"/>
            <a:ext cx="5736554" cy="269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11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交付计划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04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097890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52A692-4C71-483F-86FB-0A217EA598AB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09335A3-C2EA-45EB-A28B-421AFCA8E53B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C62DD763-8B41-4EF4-AD9D-6B19751D6A3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DC03C46-3F58-477F-915E-C6BCA5D91FE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244BF09D-8C8F-4C87-9C68-468A55EC3C71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时间计划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E54AE6-0CA5-4521-A4F2-68E416C7FEAB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7358E88-1A6F-41D2-95A4-EECD5D3F8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243651"/>
              </p:ext>
            </p:extLst>
          </p:nvPr>
        </p:nvGraphicFramePr>
        <p:xfrm>
          <a:off x="288000" y="1032933"/>
          <a:ext cx="11083152" cy="539919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60508">
                  <a:extLst>
                    <a:ext uri="{9D8B030D-6E8A-4147-A177-3AD203B41FA5}">
                      <a16:colId xmlns:a16="http://schemas.microsoft.com/office/drawing/2014/main" val="1678506397"/>
                    </a:ext>
                  </a:extLst>
                </a:gridCol>
                <a:gridCol w="1071992">
                  <a:extLst>
                    <a:ext uri="{9D8B030D-6E8A-4147-A177-3AD203B41FA5}">
                      <a16:colId xmlns:a16="http://schemas.microsoft.com/office/drawing/2014/main" val="1452947289"/>
                    </a:ext>
                  </a:extLst>
                </a:gridCol>
                <a:gridCol w="813225">
                  <a:extLst>
                    <a:ext uri="{9D8B030D-6E8A-4147-A177-3AD203B41FA5}">
                      <a16:colId xmlns:a16="http://schemas.microsoft.com/office/drawing/2014/main" val="1876302464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993113926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74290820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859319871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65750936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3941589756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161674002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649383375"/>
                    </a:ext>
                  </a:extLst>
                </a:gridCol>
                <a:gridCol w="917737">
                  <a:extLst>
                    <a:ext uri="{9D8B030D-6E8A-4147-A177-3AD203B41FA5}">
                      <a16:colId xmlns:a16="http://schemas.microsoft.com/office/drawing/2014/main" val="3977547610"/>
                    </a:ext>
                  </a:extLst>
                </a:gridCol>
                <a:gridCol w="859495">
                  <a:extLst>
                    <a:ext uri="{9D8B030D-6E8A-4147-A177-3AD203B41FA5}">
                      <a16:colId xmlns:a16="http://schemas.microsoft.com/office/drawing/2014/main" val="2376685395"/>
                    </a:ext>
                  </a:extLst>
                </a:gridCol>
                <a:gridCol w="859495">
                  <a:extLst>
                    <a:ext uri="{9D8B030D-6E8A-4147-A177-3AD203B41FA5}">
                      <a16:colId xmlns:a16="http://schemas.microsoft.com/office/drawing/2014/main" val="3967460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任务分解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2023/03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2023/04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2023/06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2023/07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2023/08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2023/09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2023/11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2024/01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847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需求及设计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需求调研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234442"/>
                  </a:ext>
                </a:extLst>
              </a:tr>
              <a:tr h="405554">
                <a:tc v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方案设计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832149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开发阶段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客流宝产品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8251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调度平台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1881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门户网站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8306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实验室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755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管控台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5258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统一网关</a:t>
                      </a:r>
                    </a:p>
                    <a:p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892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文件服务器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8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测试阶段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功能测试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7449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性能测试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03853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验收阶段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上线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67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试运行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84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74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9860ACC-4139-44C0-8214-1C97C0C06B69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50963A1-0231-4B2C-BDC0-009B5E0634CC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D167BBDD-BA1B-475F-9A59-04A00B22074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BF8D92A3-E3E7-4367-AFF1-50DB5E1E1FF6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5D42F0FD-A6FE-41B0-A381-2C3CE7189A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交付成果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3DFB87-76E7-41F0-813E-E0124DC8ABF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1ACE6F2-A055-4B5B-AF11-28F9DD644734}"/>
              </a:ext>
            </a:extLst>
          </p:cNvPr>
          <p:cNvGrpSpPr/>
          <p:nvPr/>
        </p:nvGrpSpPr>
        <p:grpSpPr>
          <a:xfrm>
            <a:off x="3805960" y="1831018"/>
            <a:ext cx="3429000" cy="3179762"/>
            <a:chOff x="4406900" y="2401888"/>
            <a:chExt cx="3429000" cy="3179762"/>
          </a:xfrm>
        </p:grpSpPr>
        <p:sp>
          <p:nvSpPr>
            <p:cNvPr id="10" name="任意多边形 16">
              <a:extLst>
                <a:ext uri="{FF2B5EF4-FFF2-40B4-BE49-F238E27FC236}">
                  <a16:creationId xmlns:a16="http://schemas.microsoft.com/office/drawing/2014/main" id="{7BA56FDD-BC97-435B-8931-450B8585C5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96417">
              <a:off x="5012532" y="2251869"/>
              <a:ext cx="1143000" cy="1443037"/>
            </a:xfrm>
            <a:custGeom>
              <a:avLst/>
              <a:gdLst>
                <a:gd name="T0" fmla="*/ 85965 w 1997680"/>
                <a:gd name="T1" fmla="*/ 471208 h 2524712"/>
                <a:gd name="T2" fmla="*/ 531923 w 1997680"/>
                <a:gd name="T3" fmla="*/ 0 h 2524712"/>
                <a:gd name="T4" fmla="*/ 732573 w 1997680"/>
                <a:gd name="T5" fmla="*/ 189500 h 2524712"/>
                <a:gd name="T6" fmla="*/ 947302 w 1997680"/>
                <a:gd name="T7" fmla="*/ 392298 h 2524712"/>
                <a:gd name="T8" fmla="*/ 1143000 w 1997680"/>
                <a:gd name="T9" fmla="*/ 577122 h 2524712"/>
                <a:gd name="T10" fmla="*/ 966969 w 1997680"/>
                <a:gd name="T11" fmla="*/ 763120 h 2524712"/>
                <a:gd name="T12" fmla="*/ 967995 w 1997680"/>
                <a:gd name="T13" fmla="*/ 764089 h 2524712"/>
                <a:gd name="T14" fmla="*/ 953499 w 1997680"/>
                <a:gd name="T15" fmla="*/ 782868 h 2524712"/>
                <a:gd name="T16" fmla="*/ 933465 w 1997680"/>
                <a:gd name="T17" fmla="*/ 934834 h 2524712"/>
                <a:gd name="T18" fmla="*/ 934391 w 1997680"/>
                <a:gd name="T19" fmla="*/ 937169 h 2524712"/>
                <a:gd name="T20" fmla="*/ 933999 w 1997680"/>
                <a:gd name="T21" fmla="*/ 937289 h 2524712"/>
                <a:gd name="T22" fmla="*/ 1013097 w 1997680"/>
                <a:gd name="T23" fmla="*/ 1196770 h 2524712"/>
                <a:gd name="T24" fmla="*/ 203517 w 1997680"/>
                <a:gd name="T25" fmla="*/ 1443037 h 2524712"/>
                <a:gd name="T26" fmla="*/ 17510 w 1997680"/>
                <a:gd name="T27" fmla="*/ 832834 h 2524712"/>
                <a:gd name="T28" fmla="*/ 18324 w 1997680"/>
                <a:gd name="T29" fmla="*/ 832586 h 2524712"/>
                <a:gd name="T30" fmla="*/ 16402 w 1997680"/>
                <a:gd name="T31" fmla="*/ 827736 h 2524712"/>
                <a:gd name="T32" fmla="*/ 57997 w 1997680"/>
                <a:gd name="T33" fmla="*/ 512210 h 2524712"/>
                <a:gd name="T34" fmla="*/ 88095 w 1997680"/>
                <a:gd name="T35" fmla="*/ 47322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97680"/>
                <a:gd name="T55" fmla="*/ 0 h 2524712"/>
                <a:gd name="T56" fmla="*/ 1997680 w 1997680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97680" h="2524712">
                  <a:moveTo>
                    <a:pt x="150246" y="824418"/>
                  </a:move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97680" y="1009723"/>
                  </a:lnTo>
                  <a:lnTo>
                    <a:pt x="1690021" y="1335142"/>
                  </a:lnTo>
                  <a:lnTo>
                    <a:pt x="1691814" y="1336837"/>
                  </a:lnTo>
                  <a:lnTo>
                    <a:pt x="1666479" y="1369692"/>
                  </a:lnTo>
                  <a:cubicBezTo>
                    <a:pt x="1616466" y="1450265"/>
                    <a:pt x="1605036" y="1547518"/>
                    <a:pt x="1631465" y="1635569"/>
                  </a:cubicBezTo>
                  <a:lnTo>
                    <a:pt x="1633083" y="1639655"/>
                  </a:lnTo>
                  <a:lnTo>
                    <a:pt x="1632398" y="1639864"/>
                  </a:lnTo>
                  <a:lnTo>
                    <a:pt x="1770641" y="2093848"/>
                  </a:lnTo>
                  <a:lnTo>
                    <a:pt x="355698" y="2524712"/>
                  </a:ln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任意多边形 17">
              <a:extLst>
                <a:ext uri="{FF2B5EF4-FFF2-40B4-BE49-F238E27FC236}">
                  <a16:creationId xmlns:a16="http://schemas.microsoft.com/office/drawing/2014/main" id="{ECD1F870-E8EF-4ADB-99B0-21CD7292A9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03583" flipH="1">
              <a:off x="6077744" y="2258219"/>
              <a:ext cx="1133475" cy="1443037"/>
            </a:xfrm>
            <a:custGeom>
              <a:avLst/>
              <a:gdLst>
                <a:gd name="T0" fmla="*/ 531440 w 1982833"/>
                <a:gd name="T1" fmla="*/ 0 h 2524712"/>
                <a:gd name="T2" fmla="*/ 85887 w 1982833"/>
                <a:gd name="T3" fmla="*/ 471208 h 2524712"/>
                <a:gd name="T4" fmla="*/ 88015 w 1982833"/>
                <a:gd name="T5" fmla="*/ 473220 h 2524712"/>
                <a:gd name="T6" fmla="*/ 57945 w 1982833"/>
                <a:gd name="T7" fmla="*/ 512210 h 2524712"/>
                <a:gd name="T8" fmla="*/ 16387 w 1982833"/>
                <a:gd name="T9" fmla="*/ 827736 h 2524712"/>
                <a:gd name="T10" fmla="*/ 18307 w 1982833"/>
                <a:gd name="T11" fmla="*/ 832586 h 2524712"/>
                <a:gd name="T12" fmla="*/ 17495 w 1982833"/>
                <a:gd name="T13" fmla="*/ 832834 h 2524712"/>
                <a:gd name="T14" fmla="*/ 203333 w 1982833"/>
                <a:gd name="T15" fmla="*/ 1443037 h 2524712"/>
                <a:gd name="T16" fmla="*/ 971612 w 1982833"/>
                <a:gd name="T17" fmla="*/ 1209121 h 2524712"/>
                <a:gd name="T18" fmla="*/ 895708 w 1982833"/>
                <a:gd name="T19" fmla="*/ 959889 h 2524712"/>
                <a:gd name="T20" fmla="*/ 896099 w 1982833"/>
                <a:gd name="T21" fmla="*/ 959769 h 2524712"/>
                <a:gd name="T22" fmla="*/ 895174 w 1982833"/>
                <a:gd name="T23" fmla="*/ 957433 h 2524712"/>
                <a:gd name="T24" fmla="*/ 915189 w 1982833"/>
                <a:gd name="T25" fmla="*/ 805468 h 2524712"/>
                <a:gd name="T26" fmla="*/ 929672 w 1982833"/>
                <a:gd name="T27" fmla="*/ 786689 h 2524712"/>
                <a:gd name="T28" fmla="*/ 928647 w 1982833"/>
                <a:gd name="T29" fmla="*/ 785720 h 2524712"/>
                <a:gd name="T30" fmla="*/ 1133475 w 1982833"/>
                <a:gd name="T31" fmla="*/ 569099 h 2524712"/>
                <a:gd name="T32" fmla="*/ 946442 w 1982833"/>
                <a:gd name="T33" fmla="*/ 392298 h 2524712"/>
                <a:gd name="T34" fmla="*/ 731908 w 1982833"/>
                <a:gd name="T35" fmla="*/ 18950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82833"/>
                <a:gd name="T55" fmla="*/ 0 h 2524712"/>
                <a:gd name="T56" fmla="*/ 1982833 w 1982833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82833" h="2524712">
                  <a:moveTo>
                    <a:pt x="929670" y="0"/>
                  </a:move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lnTo>
                    <a:pt x="1699679" y="2115457"/>
                  </a:lnTo>
                  <a:lnTo>
                    <a:pt x="1566897" y="1679404"/>
                  </a:lnTo>
                  <a:lnTo>
                    <a:pt x="1567582" y="1679195"/>
                  </a:lnTo>
                  <a:lnTo>
                    <a:pt x="1565964" y="1675108"/>
                  </a:lnTo>
                  <a:cubicBezTo>
                    <a:pt x="1539535" y="1587058"/>
                    <a:pt x="1550964" y="1489806"/>
                    <a:pt x="1600977" y="1409232"/>
                  </a:cubicBezTo>
                  <a:lnTo>
                    <a:pt x="1626313" y="1376377"/>
                  </a:lnTo>
                  <a:lnTo>
                    <a:pt x="1624520" y="1374682"/>
                  </a:lnTo>
                  <a:lnTo>
                    <a:pt x="1982833" y="995685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任意多边形 18">
              <a:extLst>
                <a:ext uri="{FF2B5EF4-FFF2-40B4-BE49-F238E27FC236}">
                  <a16:creationId xmlns:a16="http://schemas.microsoft.com/office/drawing/2014/main" id="{1C487B31-31BF-4201-8A5D-6BB14FBAD4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11666" flipH="1" flipV="1">
              <a:off x="6707188" y="3327400"/>
              <a:ext cx="1128712" cy="1443038"/>
            </a:xfrm>
            <a:custGeom>
              <a:avLst/>
              <a:gdLst>
                <a:gd name="T0" fmla="*/ 203331 w 1974521"/>
                <a:gd name="T1" fmla="*/ 1443038 h 2524712"/>
                <a:gd name="T2" fmla="*/ 17494 w 1974521"/>
                <a:gd name="T3" fmla="*/ 832834 h 2524712"/>
                <a:gd name="T4" fmla="*/ 18307 w 1974521"/>
                <a:gd name="T5" fmla="*/ 832587 h 2524712"/>
                <a:gd name="T6" fmla="*/ 16387 w 1974521"/>
                <a:gd name="T7" fmla="*/ 827737 h 2524712"/>
                <a:gd name="T8" fmla="*/ 57944 w 1974521"/>
                <a:gd name="T9" fmla="*/ 512210 h 2524712"/>
                <a:gd name="T10" fmla="*/ 88014 w 1974521"/>
                <a:gd name="T11" fmla="*/ 473220 h 2524712"/>
                <a:gd name="T12" fmla="*/ 85886 w 1974521"/>
                <a:gd name="T13" fmla="*/ 471209 h 2524712"/>
                <a:gd name="T14" fmla="*/ 531435 w 1974521"/>
                <a:gd name="T15" fmla="*/ 0 h 2524712"/>
                <a:gd name="T16" fmla="*/ 731900 w 1974521"/>
                <a:gd name="T17" fmla="*/ 189500 h 2524712"/>
                <a:gd name="T18" fmla="*/ 946433 w 1974521"/>
                <a:gd name="T19" fmla="*/ 392298 h 2524712"/>
                <a:gd name="T20" fmla="*/ 1128712 w 1974521"/>
                <a:gd name="T21" fmla="*/ 564608 h 2524712"/>
                <a:gd name="T22" fmla="*/ 931863 w 1974521"/>
                <a:gd name="T23" fmla="*/ 772794 h 2524712"/>
                <a:gd name="T24" fmla="*/ 932888 w 1974521"/>
                <a:gd name="T25" fmla="*/ 773762 h 2524712"/>
                <a:gd name="T26" fmla="*/ 918405 w 1974521"/>
                <a:gd name="T27" fmla="*/ 792541 h 2524712"/>
                <a:gd name="T28" fmla="*/ 898390 w 1974521"/>
                <a:gd name="T29" fmla="*/ 944507 h 2524712"/>
                <a:gd name="T30" fmla="*/ 899315 w 1974521"/>
                <a:gd name="T31" fmla="*/ 946843 h 2524712"/>
                <a:gd name="T32" fmla="*/ 898923 w 1974521"/>
                <a:gd name="T33" fmla="*/ 946962 h 2524712"/>
                <a:gd name="T34" fmla="*/ 978156 w 1974521"/>
                <a:gd name="T35" fmla="*/ 1207126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74521"/>
                <a:gd name="T55" fmla="*/ 0 h 2524712"/>
                <a:gd name="T56" fmla="*/ 1974521 w 1974521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74521" h="2524712">
                  <a:moveTo>
                    <a:pt x="355698" y="2524712"/>
                  </a:move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74521" y="987827"/>
                  </a:lnTo>
                  <a:lnTo>
                    <a:pt x="1630161" y="1352065"/>
                  </a:lnTo>
                  <a:lnTo>
                    <a:pt x="1631954" y="1353760"/>
                  </a:lnTo>
                  <a:lnTo>
                    <a:pt x="1606619" y="1386615"/>
                  </a:lnTo>
                  <a:cubicBezTo>
                    <a:pt x="1556606" y="1467188"/>
                    <a:pt x="1545177" y="1564441"/>
                    <a:pt x="1571605" y="1652492"/>
                  </a:cubicBezTo>
                  <a:lnTo>
                    <a:pt x="1573223" y="1656578"/>
                  </a:lnTo>
                  <a:lnTo>
                    <a:pt x="1572538" y="1656786"/>
                  </a:lnTo>
                  <a:lnTo>
                    <a:pt x="1711144" y="2111965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任意多边形 19">
              <a:extLst>
                <a:ext uri="{FF2B5EF4-FFF2-40B4-BE49-F238E27FC236}">
                  <a16:creationId xmlns:a16="http://schemas.microsoft.com/office/drawing/2014/main" id="{FBAB0917-0017-49F5-B2B4-D5EA6AE49A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1666" flipV="1">
              <a:off x="4406900" y="3328988"/>
              <a:ext cx="1144588" cy="1443037"/>
            </a:xfrm>
            <a:custGeom>
              <a:avLst/>
              <a:gdLst>
                <a:gd name="T0" fmla="*/ 203178 w 2003794"/>
                <a:gd name="T1" fmla="*/ 1443037 h 2524712"/>
                <a:gd name="T2" fmla="*/ 999303 w 2003794"/>
                <a:gd name="T3" fmla="*/ 1200459 h 2524712"/>
                <a:gd name="T4" fmla="*/ 924048 w 2003794"/>
                <a:gd name="T5" fmla="*/ 953173 h 2524712"/>
                <a:gd name="T6" fmla="*/ 924440 w 2003794"/>
                <a:gd name="T7" fmla="*/ 953053 h 2524712"/>
                <a:gd name="T8" fmla="*/ 923515 w 2003794"/>
                <a:gd name="T9" fmla="*/ 950718 h 2524712"/>
                <a:gd name="T10" fmla="*/ 943515 w 2003794"/>
                <a:gd name="T11" fmla="*/ 798752 h 2524712"/>
                <a:gd name="T12" fmla="*/ 957987 w 2003794"/>
                <a:gd name="T13" fmla="*/ 779974 h 2524712"/>
                <a:gd name="T14" fmla="*/ 956963 w 2003794"/>
                <a:gd name="T15" fmla="*/ 779004 h 2524712"/>
                <a:gd name="T16" fmla="*/ 1144588 w 2003794"/>
                <a:gd name="T17" fmla="*/ 580425 h 2524712"/>
                <a:gd name="T18" fmla="*/ 945724 w 2003794"/>
                <a:gd name="T19" fmla="*/ 392298 h 2524712"/>
                <a:gd name="T20" fmla="*/ 731352 w 2003794"/>
                <a:gd name="T21" fmla="*/ 189500 h 2524712"/>
                <a:gd name="T22" fmla="*/ 531037 w 2003794"/>
                <a:gd name="T23" fmla="*/ 0 h 2524712"/>
                <a:gd name="T24" fmla="*/ 85822 w 2003794"/>
                <a:gd name="T25" fmla="*/ 471208 h 2524712"/>
                <a:gd name="T26" fmla="*/ 87948 w 2003794"/>
                <a:gd name="T27" fmla="*/ 473220 h 2524712"/>
                <a:gd name="T28" fmla="*/ 57901 w 2003794"/>
                <a:gd name="T29" fmla="*/ 512210 h 2524712"/>
                <a:gd name="T30" fmla="*/ 16375 w 2003794"/>
                <a:gd name="T31" fmla="*/ 827736 h 2524712"/>
                <a:gd name="T32" fmla="*/ 18294 w 2003794"/>
                <a:gd name="T33" fmla="*/ 832586 h 2524712"/>
                <a:gd name="T34" fmla="*/ 17481 w 2003794"/>
                <a:gd name="T35" fmla="*/ 832834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3794"/>
                <a:gd name="T55" fmla="*/ 0 h 2524712"/>
                <a:gd name="T56" fmla="*/ 2003794 w 2003794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3794" h="2524712">
                  <a:moveTo>
                    <a:pt x="355698" y="2524712"/>
                  </a:moveTo>
                  <a:lnTo>
                    <a:pt x="1749448" y="2100302"/>
                  </a:lnTo>
                  <a:lnTo>
                    <a:pt x="1617702" y="1667654"/>
                  </a:lnTo>
                  <a:lnTo>
                    <a:pt x="1618387" y="1667445"/>
                  </a:lnTo>
                  <a:lnTo>
                    <a:pt x="1616769" y="1663359"/>
                  </a:lnTo>
                  <a:cubicBezTo>
                    <a:pt x="1590341" y="1575308"/>
                    <a:pt x="1601770" y="1478056"/>
                    <a:pt x="1651782" y="1397482"/>
                  </a:cubicBezTo>
                  <a:lnTo>
                    <a:pt x="1677117" y="1364628"/>
                  </a:lnTo>
                  <a:lnTo>
                    <a:pt x="1675325" y="1362932"/>
                  </a:lnTo>
                  <a:lnTo>
                    <a:pt x="2003794" y="1015502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任意多边形 20">
              <a:extLst>
                <a:ext uri="{FF2B5EF4-FFF2-40B4-BE49-F238E27FC236}">
                  <a16:creationId xmlns:a16="http://schemas.microsoft.com/office/drawing/2014/main" id="{90094138-412B-4ED9-807D-A8718763D4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55030" flipV="1">
              <a:off x="5018882" y="4296568"/>
              <a:ext cx="1130300" cy="1439863"/>
            </a:xfrm>
            <a:custGeom>
              <a:avLst/>
              <a:gdLst>
                <a:gd name="T0" fmla="*/ 1007332 w 1424028"/>
                <a:gd name="T1" fmla="*/ 1195122 h 1814500"/>
                <a:gd name="T2" fmla="*/ 923615 w 1424028"/>
                <a:gd name="T3" fmla="*/ 920264 h 1814500"/>
                <a:gd name="T4" fmla="*/ 924006 w 1424028"/>
                <a:gd name="T5" fmla="*/ 920146 h 1814500"/>
                <a:gd name="T6" fmla="*/ 923081 w 1424028"/>
                <a:gd name="T7" fmla="*/ 917809 h 1814500"/>
                <a:gd name="T8" fmla="*/ 943103 w 1424028"/>
                <a:gd name="T9" fmla="*/ 765808 h 1814500"/>
                <a:gd name="T10" fmla="*/ 957591 w 1424028"/>
                <a:gd name="T11" fmla="*/ 747024 h 1814500"/>
                <a:gd name="T12" fmla="*/ 956566 w 1424028"/>
                <a:gd name="T13" fmla="*/ 746055 h 1814500"/>
                <a:gd name="T14" fmla="*/ 1130300 w 1424028"/>
                <a:gd name="T15" fmla="*/ 562339 h 1814500"/>
                <a:gd name="T16" fmla="*/ 946776 w 1424028"/>
                <a:gd name="T17" fmla="*/ 388876 h 1814500"/>
                <a:gd name="T18" fmla="*/ 780439 w 1424028"/>
                <a:gd name="T19" fmla="*/ 231657 h 1814500"/>
                <a:gd name="T20" fmla="*/ 528306 w 1424028"/>
                <a:gd name="T21" fmla="*/ 0 h 1814500"/>
                <a:gd name="T22" fmla="*/ 85918 w 1424028"/>
                <a:gd name="T23" fmla="*/ 467806 h 1814500"/>
                <a:gd name="T24" fmla="*/ 88046 w 1424028"/>
                <a:gd name="T25" fmla="*/ 469817 h 1814500"/>
                <a:gd name="T26" fmla="*/ 57965 w 1424028"/>
                <a:gd name="T27" fmla="*/ 508816 h 1814500"/>
                <a:gd name="T28" fmla="*/ 16393 w 1424028"/>
                <a:gd name="T29" fmla="*/ 824417 h 1814500"/>
                <a:gd name="T30" fmla="*/ 18314 w 1424028"/>
                <a:gd name="T31" fmla="*/ 829268 h 1814500"/>
                <a:gd name="T32" fmla="*/ 17501 w 1424028"/>
                <a:gd name="T33" fmla="*/ 829516 h 1814500"/>
                <a:gd name="T34" fmla="*/ 203405 w 1424028"/>
                <a:gd name="T35" fmla="*/ 1439863 h 1814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28"/>
                <a:gd name="T55" fmla="*/ 0 h 1814500"/>
                <a:gd name="T56" fmla="*/ 1424028 w 1424028"/>
                <a:gd name="T57" fmla="*/ 1814500 h 18145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28" h="1814500">
                  <a:moveTo>
                    <a:pt x="1269105" y="1506080"/>
                  </a:moveTo>
                  <a:lnTo>
                    <a:pt x="1163632" y="1159707"/>
                  </a:lnTo>
                  <a:lnTo>
                    <a:pt x="1164125" y="1159558"/>
                  </a:lnTo>
                  <a:lnTo>
                    <a:pt x="1162960" y="1156613"/>
                  </a:lnTo>
                  <a:cubicBezTo>
                    <a:pt x="1143919" y="1093177"/>
                    <a:pt x="1152153" y="1023111"/>
                    <a:pt x="1188185" y="965063"/>
                  </a:cubicBezTo>
                  <a:lnTo>
                    <a:pt x="1206437" y="941392"/>
                  </a:lnTo>
                  <a:lnTo>
                    <a:pt x="1205146" y="940171"/>
                  </a:lnTo>
                  <a:lnTo>
                    <a:pt x="1424028" y="708654"/>
                  </a:lnTo>
                  <a:lnTo>
                    <a:pt x="1192812" y="490058"/>
                  </a:lnTo>
                  <a:lnTo>
                    <a:pt x="983249" y="291932"/>
                  </a:lnTo>
                  <a:lnTo>
                    <a:pt x="665595" y="0"/>
                  </a:lnTo>
                  <a:lnTo>
                    <a:pt x="108245" y="589524"/>
                  </a:lnTo>
                  <a:lnTo>
                    <a:pt x="110926" y="592059"/>
                  </a:lnTo>
                  <a:lnTo>
                    <a:pt x="73028" y="641205"/>
                  </a:lnTo>
                  <a:cubicBezTo>
                    <a:pt x="-1785" y="761733"/>
                    <a:pt x="-18881" y="907210"/>
                    <a:pt x="20653" y="1038922"/>
                  </a:cubicBezTo>
                  <a:lnTo>
                    <a:pt x="23073" y="1045035"/>
                  </a:lnTo>
                  <a:lnTo>
                    <a:pt x="22049" y="1045347"/>
                  </a:lnTo>
                  <a:lnTo>
                    <a:pt x="256263" y="1814500"/>
                  </a:lnTo>
                  <a:lnTo>
                    <a:pt x="1269105" y="150608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任意多边形 21">
              <a:extLst>
                <a:ext uri="{FF2B5EF4-FFF2-40B4-BE49-F238E27FC236}">
                  <a16:creationId xmlns:a16="http://schemas.microsoft.com/office/drawing/2014/main" id="{E3FD6564-24BA-4CD2-A259-287361D91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44970" flipH="1" flipV="1">
              <a:off x="6092032" y="4294981"/>
              <a:ext cx="1130300" cy="1443037"/>
            </a:xfrm>
            <a:custGeom>
              <a:avLst/>
              <a:gdLst>
                <a:gd name="T0" fmla="*/ 984607 w 1424033"/>
                <a:gd name="T1" fmla="*/ 1205269 h 1818928"/>
                <a:gd name="T2" fmla="*/ 203404 w 1424033"/>
                <a:gd name="T3" fmla="*/ 1443037 h 1818928"/>
                <a:gd name="T4" fmla="*/ 17501 w 1424033"/>
                <a:gd name="T5" fmla="*/ 832833 h 1818928"/>
                <a:gd name="T6" fmla="*/ 18314 w 1424033"/>
                <a:gd name="T7" fmla="*/ 832587 h 1818928"/>
                <a:gd name="T8" fmla="*/ 16393 w 1424033"/>
                <a:gd name="T9" fmla="*/ 827736 h 1818928"/>
                <a:gd name="T10" fmla="*/ 57965 w 1424033"/>
                <a:gd name="T11" fmla="*/ 512210 h 1818928"/>
                <a:gd name="T12" fmla="*/ 88045 w 1424033"/>
                <a:gd name="T13" fmla="*/ 473220 h 1818928"/>
                <a:gd name="T14" fmla="*/ 85917 w 1424033"/>
                <a:gd name="T15" fmla="*/ 471209 h 1818928"/>
                <a:gd name="T16" fmla="*/ 531626 w 1424033"/>
                <a:gd name="T17" fmla="*/ 0 h 1818928"/>
                <a:gd name="T18" fmla="*/ 732163 w 1424033"/>
                <a:gd name="T19" fmla="*/ 189500 h 1818928"/>
                <a:gd name="T20" fmla="*/ 946773 w 1424033"/>
                <a:gd name="T21" fmla="*/ 392298 h 1818928"/>
                <a:gd name="T22" fmla="*/ 1130300 w 1424033"/>
                <a:gd name="T23" fmla="*/ 565725 h 1818928"/>
                <a:gd name="T24" fmla="*/ 937784 w 1424033"/>
                <a:gd name="T25" fmla="*/ 769255 h 1818928"/>
                <a:gd name="T26" fmla="*/ 938809 w 1424033"/>
                <a:gd name="T27" fmla="*/ 770224 h 1818928"/>
                <a:gd name="T28" fmla="*/ 924322 w 1424033"/>
                <a:gd name="T29" fmla="*/ 789003 h 1818928"/>
                <a:gd name="T30" fmla="*/ 904299 w 1424033"/>
                <a:gd name="T31" fmla="*/ 940969 h 1818928"/>
                <a:gd name="T32" fmla="*/ 905224 w 1424033"/>
                <a:gd name="T33" fmla="*/ 943304 h 1818928"/>
                <a:gd name="T34" fmla="*/ 904833 w 1424033"/>
                <a:gd name="T35" fmla="*/ 943423 h 18189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33"/>
                <a:gd name="T55" fmla="*/ 0 h 1818928"/>
                <a:gd name="T56" fmla="*/ 1424033 w 1424033"/>
                <a:gd name="T57" fmla="*/ 1818928 h 18189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33" h="1818928">
                  <a:moveTo>
                    <a:pt x="1240478" y="1519225"/>
                  </a:moveTo>
                  <a:lnTo>
                    <a:pt x="256263" y="1818928"/>
                  </a:lnTo>
                  <a:lnTo>
                    <a:pt x="22049" y="1049775"/>
                  </a:lnTo>
                  <a:lnTo>
                    <a:pt x="23073" y="1049464"/>
                  </a:lnTo>
                  <a:lnTo>
                    <a:pt x="20653" y="1043350"/>
                  </a:lnTo>
                  <a:cubicBezTo>
                    <a:pt x="-18881" y="911639"/>
                    <a:pt x="-1785" y="766161"/>
                    <a:pt x="73029" y="645633"/>
                  </a:cubicBezTo>
                  <a:lnTo>
                    <a:pt x="110926" y="596487"/>
                  </a:lnTo>
                  <a:lnTo>
                    <a:pt x="108245" y="593952"/>
                  </a:lnTo>
                  <a:lnTo>
                    <a:pt x="669780" y="0"/>
                  </a:lnTo>
                  <a:lnTo>
                    <a:pt x="922431" y="238862"/>
                  </a:lnTo>
                  <a:lnTo>
                    <a:pt x="1192812" y="494486"/>
                  </a:lnTo>
                  <a:lnTo>
                    <a:pt x="1424033" y="713088"/>
                  </a:lnTo>
                  <a:lnTo>
                    <a:pt x="1181487" y="969635"/>
                  </a:lnTo>
                  <a:lnTo>
                    <a:pt x="1182779" y="970857"/>
                  </a:lnTo>
                  <a:lnTo>
                    <a:pt x="1164527" y="994527"/>
                  </a:lnTo>
                  <a:cubicBezTo>
                    <a:pt x="1128494" y="1052576"/>
                    <a:pt x="1120260" y="1122642"/>
                    <a:pt x="1139301" y="1186078"/>
                  </a:cubicBezTo>
                  <a:lnTo>
                    <a:pt x="1140466" y="1189021"/>
                  </a:lnTo>
                  <a:lnTo>
                    <a:pt x="1139973" y="1189172"/>
                  </a:lnTo>
                  <a:lnTo>
                    <a:pt x="1240478" y="1519225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17" name="组合 69">
              <a:extLst>
                <a:ext uri="{FF2B5EF4-FFF2-40B4-BE49-F238E27FC236}">
                  <a16:creationId xmlns:a16="http://schemas.microsoft.com/office/drawing/2014/main" id="{6DC68607-A799-4A80-90D5-A753EF9B2115}"/>
                </a:ext>
              </a:extLst>
            </p:cNvPr>
            <p:cNvGrpSpPr/>
            <p:nvPr/>
          </p:nvGrpSpPr>
          <p:grpSpPr bwMode="auto">
            <a:xfrm>
              <a:off x="5330825" y="2720975"/>
              <a:ext cx="395288" cy="381000"/>
              <a:chOff x="0" y="0"/>
              <a:chExt cx="645684" cy="620945"/>
            </a:xfrm>
            <a:solidFill>
              <a:schemeClr val="bg1"/>
            </a:solidFill>
          </p:grpSpPr>
          <p:sp>
            <p:nvSpPr>
              <p:cNvPr id="35" name="Oval 131">
                <a:extLst>
                  <a:ext uri="{FF2B5EF4-FFF2-40B4-BE49-F238E27FC236}">
                    <a16:creationId xmlns:a16="http://schemas.microsoft.com/office/drawing/2014/main" id="{9294EEF0-D1B6-422C-9B4B-26B95F0D1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6" name="Freeform 134">
                <a:extLst>
                  <a:ext uri="{FF2B5EF4-FFF2-40B4-BE49-F238E27FC236}">
                    <a16:creationId xmlns:a16="http://schemas.microsoft.com/office/drawing/2014/main" id="{8DE6F96D-5268-446E-BE1F-24608CB9D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8" name="组合 72">
              <a:extLst>
                <a:ext uri="{FF2B5EF4-FFF2-40B4-BE49-F238E27FC236}">
                  <a16:creationId xmlns:a16="http://schemas.microsoft.com/office/drawing/2014/main" id="{AA1205E8-A60F-4572-9830-C27C18C47A2A}"/>
                </a:ext>
              </a:extLst>
            </p:cNvPr>
            <p:cNvGrpSpPr/>
            <p:nvPr/>
          </p:nvGrpSpPr>
          <p:grpSpPr bwMode="auto">
            <a:xfrm>
              <a:off x="4657725" y="3832225"/>
              <a:ext cx="533400" cy="404813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33" name="Freeform 20">
                <a:extLst>
                  <a:ext uri="{FF2B5EF4-FFF2-40B4-BE49-F238E27FC236}">
                    <a16:creationId xmlns:a16="http://schemas.microsoft.com/office/drawing/2014/main" id="{6DFCD6FA-5D4A-40B7-83CA-862F62E9544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4" name="Freeform 21">
                <a:extLst>
                  <a:ext uri="{FF2B5EF4-FFF2-40B4-BE49-F238E27FC236}">
                    <a16:creationId xmlns:a16="http://schemas.microsoft.com/office/drawing/2014/main" id="{9AFDE7F8-1902-4DAC-901F-8C0007DE91F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9" name="组合 75">
              <a:extLst>
                <a:ext uri="{FF2B5EF4-FFF2-40B4-BE49-F238E27FC236}">
                  <a16:creationId xmlns:a16="http://schemas.microsoft.com/office/drawing/2014/main" id="{D5FFB7C6-4B34-46C5-BE55-40235D5850D5}"/>
                </a:ext>
              </a:extLst>
            </p:cNvPr>
            <p:cNvGrpSpPr/>
            <p:nvPr/>
          </p:nvGrpSpPr>
          <p:grpSpPr bwMode="auto">
            <a:xfrm>
              <a:off x="5365750" y="4833938"/>
              <a:ext cx="301625" cy="3873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30" name="Freeform 32">
                <a:extLst>
                  <a:ext uri="{FF2B5EF4-FFF2-40B4-BE49-F238E27FC236}">
                    <a16:creationId xmlns:a16="http://schemas.microsoft.com/office/drawing/2014/main" id="{CD90B123-D839-4FA9-BA3D-BA9D4C780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:a16="http://schemas.microsoft.com/office/drawing/2014/main" id="{EE2D9B0F-6CAE-45DD-88E1-3F809FCC0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BBF42478-0D06-4069-A5E7-51EA671AC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0" name="组合 79">
              <a:extLst>
                <a:ext uri="{FF2B5EF4-FFF2-40B4-BE49-F238E27FC236}">
                  <a16:creationId xmlns:a16="http://schemas.microsoft.com/office/drawing/2014/main" id="{C03E86F2-2806-4622-9B97-EDEB70C4CC09}"/>
                </a:ext>
              </a:extLst>
            </p:cNvPr>
            <p:cNvGrpSpPr/>
            <p:nvPr/>
          </p:nvGrpSpPr>
          <p:grpSpPr bwMode="auto">
            <a:xfrm>
              <a:off x="6588125" y="2790825"/>
              <a:ext cx="346075" cy="342900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28" name="Freeform 136">
                <a:extLst>
                  <a:ext uri="{FF2B5EF4-FFF2-40B4-BE49-F238E27FC236}">
                    <a16:creationId xmlns:a16="http://schemas.microsoft.com/office/drawing/2014/main" id="{D60801AA-55EB-46DF-918A-AA3DAA488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9" name="Freeform 137">
                <a:extLst>
                  <a:ext uri="{FF2B5EF4-FFF2-40B4-BE49-F238E27FC236}">
                    <a16:creationId xmlns:a16="http://schemas.microsoft.com/office/drawing/2014/main" id="{77A70438-0680-409D-A5D5-05B67FEFCE5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1" name="组合 82">
              <a:extLst>
                <a:ext uri="{FF2B5EF4-FFF2-40B4-BE49-F238E27FC236}">
                  <a16:creationId xmlns:a16="http://schemas.microsoft.com/office/drawing/2014/main" id="{5E266CF4-B505-4773-8791-E61650984290}"/>
                </a:ext>
              </a:extLst>
            </p:cNvPr>
            <p:cNvGrpSpPr/>
            <p:nvPr/>
          </p:nvGrpSpPr>
          <p:grpSpPr bwMode="auto">
            <a:xfrm>
              <a:off x="7189788" y="3895725"/>
              <a:ext cx="357187" cy="341313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C09913E-482C-4CBD-926D-0EA18CA20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7" name="任意多边形 84">
                <a:extLst>
                  <a:ext uri="{FF2B5EF4-FFF2-40B4-BE49-F238E27FC236}">
                    <a16:creationId xmlns:a16="http://schemas.microsoft.com/office/drawing/2014/main" id="{33AE8300-42A2-4FCC-A127-5F6745113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2" name="组合 85">
              <a:extLst>
                <a:ext uri="{FF2B5EF4-FFF2-40B4-BE49-F238E27FC236}">
                  <a16:creationId xmlns:a16="http://schemas.microsoft.com/office/drawing/2014/main" id="{6CB84343-1B71-4FB3-A150-C981ED9D7D32}"/>
                </a:ext>
              </a:extLst>
            </p:cNvPr>
            <p:cNvGrpSpPr/>
            <p:nvPr/>
          </p:nvGrpSpPr>
          <p:grpSpPr bwMode="auto">
            <a:xfrm>
              <a:off x="6556375" y="4833938"/>
              <a:ext cx="387350" cy="438150"/>
              <a:chOff x="0" y="0"/>
              <a:chExt cx="406393" cy="459645"/>
            </a:xfrm>
            <a:solidFill>
              <a:schemeClr val="bg1"/>
            </a:solidFill>
          </p:grpSpPr>
          <p:sp>
            <p:nvSpPr>
              <p:cNvPr id="23" name="Freeform 148">
                <a:extLst>
                  <a:ext uri="{FF2B5EF4-FFF2-40B4-BE49-F238E27FC236}">
                    <a16:creationId xmlns:a16="http://schemas.microsoft.com/office/drawing/2014/main" id="{9036BAEF-6C55-4CF6-AB48-2D641BACAD6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4" name="Freeform 149">
                <a:extLst>
                  <a:ext uri="{FF2B5EF4-FFF2-40B4-BE49-F238E27FC236}">
                    <a16:creationId xmlns:a16="http://schemas.microsoft.com/office/drawing/2014/main" id="{530D766E-DB5C-47A0-97D9-AC0A6BEB1A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5" name="Oval 150">
                <a:extLst>
                  <a:ext uri="{FF2B5EF4-FFF2-40B4-BE49-F238E27FC236}">
                    <a16:creationId xmlns:a16="http://schemas.microsoft.com/office/drawing/2014/main" id="{D74047DD-40C5-4534-B9FC-F0845F773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191AFC72-DB5A-4FE2-99D4-079C1F48DCB4}"/>
              </a:ext>
            </a:extLst>
          </p:cNvPr>
          <p:cNvSpPr txBox="1"/>
          <p:nvPr/>
        </p:nvSpPr>
        <p:spPr>
          <a:xfrm>
            <a:off x="6291992" y="801235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数仓系统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361F04C-49CA-461F-8B57-B279CC96318E}"/>
              </a:ext>
            </a:extLst>
          </p:cNvPr>
          <p:cNvSpPr/>
          <p:nvPr/>
        </p:nvSpPr>
        <p:spPr>
          <a:xfrm>
            <a:off x="6291992" y="1166995"/>
            <a:ext cx="2913380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采集数据、计算数据、存储数据，处理数据的核心组件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0DB1954-C187-4115-A0A9-3566DE03ED7F}"/>
              </a:ext>
            </a:extLst>
          </p:cNvPr>
          <p:cNvSpPr/>
          <p:nvPr/>
        </p:nvSpPr>
        <p:spPr>
          <a:xfrm>
            <a:off x="7259336" y="2748173"/>
            <a:ext cx="2800423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任务开发、任务调度，任务监控的调度系统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9D223C-BB29-46EC-B6E9-C9AB3D7160D1}"/>
              </a:ext>
            </a:extLst>
          </p:cNvPr>
          <p:cNvSpPr txBox="1"/>
          <p:nvPr/>
        </p:nvSpPr>
        <p:spPr>
          <a:xfrm>
            <a:off x="4680419" y="5172080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监控平台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80A8F82-1B8B-45D6-9475-4C2691251E9A}"/>
              </a:ext>
            </a:extLst>
          </p:cNvPr>
          <p:cNvSpPr/>
          <p:nvPr/>
        </p:nvSpPr>
        <p:spPr>
          <a:xfrm>
            <a:off x="4680418" y="5566696"/>
            <a:ext cx="3008491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用来监控服务运行情况，服务性能以及</a:t>
            </a:r>
            <a:r>
              <a:rPr lang="en-US" altLang="zh-CN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CPU</a:t>
            </a: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、磁盘等使用情况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BC82236-A354-4E84-8B79-9449EA62620A}"/>
              </a:ext>
            </a:extLst>
          </p:cNvPr>
          <p:cNvSpPr txBox="1"/>
          <p:nvPr/>
        </p:nvSpPr>
        <p:spPr>
          <a:xfrm>
            <a:off x="2312082" y="885715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门户网站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5E4CFB3-E7DD-42B1-A406-9B3A41EC0430}"/>
              </a:ext>
            </a:extLst>
          </p:cNvPr>
          <p:cNvSpPr/>
          <p:nvPr/>
        </p:nvSpPr>
        <p:spPr>
          <a:xfrm>
            <a:off x="1638347" y="1251475"/>
            <a:ext cx="2913380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负责数据集、数据产品展示、接口和数据实验室的申请的等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3D8EBDB-8530-49FC-AAA6-D9285661D0BF}"/>
              </a:ext>
            </a:extLst>
          </p:cNvPr>
          <p:cNvSpPr txBox="1"/>
          <p:nvPr/>
        </p:nvSpPr>
        <p:spPr>
          <a:xfrm>
            <a:off x="1308485" y="2757471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数据实验室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65B279A-949E-4BE1-AE4E-2914CED7F579}"/>
              </a:ext>
            </a:extLst>
          </p:cNvPr>
          <p:cNvSpPr txBox="1"/>
          <p:nvPr/>
        </p:nvSpPr>
        <p:spPr>
          <a:xfrm>
            <a:off x="2010197" y="4462356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业务管理平台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6AA820-6E56-4806-99D6-D42EB28C9146}"/>
              </a:ext>
            </a:extLst>
          </p:cNvPr>
          <p:cNvSpPr/>
          <p:nvPr/>
        </p:nvSpPr>
        <p:spPr>
          <a:xfrm>
            <a:off x="1507838" y="4836995"/>
            <a:ext cx="2755048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用于运营人员管理业务的系统，提供如权限，审批，日志，报表等管理能力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FA2516B0-59EB-4C50-9749-05AC9E7BAB4A}"/>
              </a:ext>
            </a:extLst>
          </p:cNvPr>
          <p:cNvSpPr/>
          <p:nvPr/>
        </p:nvSpPr>
        <p:spPr>
          <a:xfrm>
            <a:off x="1213633" y="3126541"/>
            <a:ext cx="2543060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提供数据分析环境，解决数据互信使用，安全合规流通，数据价值赋能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99B2AC8-9F46-44D2-8B9F-6761A4B07176}"/>
              </a:ext>
            </a:extLst>
          </p:cNvPr>
          <p:cNvSpPr txBox="1"/>
          <p:nvPr/>
        </p:nvSpPr>
        <p:spPr>
          <a:xfrm>
            <a:off x="7157512" y="2328032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调度系统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8DA66A97-F0AB-452C-B5F8-65D58E4E4B60}"/>
              </a:ext>
            </a:extLst>
          </p:cNvPr>
          <p:cNvSpPr/>
          <p:nvPr/>
        </p:nvSpPr>
        <p:spPr>
          <a:xfrm>
            <a:off x="7142969" y="4460677"/>
            <a:ext cx="3065854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对外提供接口服务，认证鉴权，服务集成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B24BFF0-DBD6-4C01-8146-D87576B9148C}"/>
              </a:ext>
            </a:extLst>
          </p:cNvPr>
          <p:cNvSpPr txBox="1"/>
          <p:nvPr/>
        </p:nvSpPr>
        <p:spPr>
          <a:xfrm>
            <a:off x="7074947" y="4009093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统一网关</a:t>
            </a:r>
          </a:p>
        </p:txBody>
      </p:sp>
    </p:spTree>
    <p:extLst>
      <p:ext uri="{BB962C8B-B14F-4D97-AF65-F5344CB8AC3E}">
        <p14:creationId xmlns:p14="http://schemas.microsoft.com/office/powerpoint/2010/main" val="315783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/>
      <p:bldP spid="46" grpId="0" animBg="1"/>
      <p:bldP spid="47" grpId="0" animBg="1"/>
      <p:bldP spid="48" grpId="0"/>
      <p:bldP spid="51" grpId="0" animBg="1"/>
      <p:bldP spid="5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9860ACC-4139-44C0-8214-1C97C0C06B69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50963A1-0231-4B2C-BDC0-009B5E0634CC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D167BBDD-BA1B-475F-9A59-04A00B22074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BF8D92A3-E3E7-4367-AFF1-50DB5E1E1FF6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5D42F0FD-A6FE-41B0-A381-2C3CE7189A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实施费用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3DFB87-76E7-41F0-813E-E0124DC8ABF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788C9EDF-F8DE-DD54-64D6-38611EBC97E5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192061"/>
              </p:ext>
            </p:extLst>
          </p:nvPr>
        </p:nvGraphicFramePr>
        <p:xfrm>
          <a:off x="659012" y="962444"/>
          <a:ext cx="10873975" cy="5820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4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3745">
                  <a:extLst>
                    <a:ext uri="{9D8B030D-6E8A-4147-A177-3AD203B41FA5}">
                      <a16:colId xmlns:a16="http://schemas.microsoft.com/office/drawing/2014/main" val="2358232449"/>
                    </a:ext>
                  </a:extLst>
                </a:gridCol>
                <a:gridCol w="1209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52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589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4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400" b="1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报价分类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400" b="1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sz="1400" b="1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400" b="1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报价建议（单位W)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400" b="1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参考内容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883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en-US" sz="1200" b="0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硬件采购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含服务器、CPU、存储等硬件设备</a:t>
                      </a: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727">
                <a:tc rowSpan="8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en-US" sz="12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软件开发费用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客流宝产品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05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/>
                          <a:cs typeface="+mn-cs"/>
                        </a:rPr>
                        <a:t>1.</a:t>
                      </a:r>
                      <a:r>
                        <a:rPr lang="zh-CN" altLang="en-US" sz="105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/>
                          <a:cs typeface="+mn-cs"/>
                        </a:rPr>
                        <a:t>高可用环境搭建</a:t>
                      </a:r>
                      <a:endParaRPr lang="en-US" altLang="zh-CN" sz="105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05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/>
                          <a:cs typeface="+mn-cs"/>
                        </a:rPr>
                        <a:t>2.</a:t>
                      </a:r>
                      <a:r>
                        <a:rPr lang="zh-CN" altLang="en-US" sz="105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/>
                          <a:cs typeface="+mn-cs"/>
                        </a:rPr>
                        <a:t>数据抽取、数据加工、质量报表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14.54*3.3=48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任务调度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子系统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1.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搭建高可用方案与环境集成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2.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任务编写和调度规则配置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3.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任务失败的策略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6.97*3.3=23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项目实施</a:t>
                      </a: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数据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服务网关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1.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数据安全和权限管理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2.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性能和日志监控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3.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对接敏捷服务平台和数据中台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5.76*3.3=19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数据实验室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1.Docker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镜像定制化和部署管理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2.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数据分析工具集成、可视化、数据预览、支持导出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20*3.3=66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3226"/>
                  </a:ext>
                </a:extLst>
              </a:tr>
              <a:tr h="60218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门户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子系统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1.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数据产品常态化和检索功能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2.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接口清单展示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3.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实验室和个人中心管理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10.61*3.3=35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926730"/>
                  </a:ext>
                </a:extLst>
              </a:tr>
              <a:tr h="60218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业务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管控台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权限管理、系统管理、日志管理、</a:t>
                      </a:r>
                      <a:endParaRPr lang="en-US" alt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  <a:p>
                      <a:pPr algn="l"/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门户管理、实验室管理、客流宝管理、敏捷</a:t>
                      </a:r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API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、网关管理。</a:t>
                      </a:r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SQL</a:t>
                      </a:r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工作台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20.91*3.3=69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799192"/>
                  </a:ext>
                </a:extLst>
              </a:tr>
              <a:tr h="3236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监控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子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系统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50" kern="100" dirty="0">
                          <a:effectLst/>
                          <a:latin typeface="Times New Roman" panose="02020603050405020304" pitchFamily="18" charset="0"/>
                          <a:ea typeface="楷体_GB2312" panose="02010609030101010101"/>
                        </a:rPr>
                        <a:t>应用监控，硬件监控，性能监控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楷体_GB2312" panose="02010609030101010101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6.06*3.3=20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563742"/>
                  </a:ext>
                </a:extLst>
              </a:tr>
              <a:tr h="317165"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kern="100" dirty="0">
                          <a:effectLst/>
                          <a:latin typeface="楷体_GB2312"/>
                          <a:ea typeface="楷体_GB2312"/>
                        </a:rPr>
                        <a:t>合计</a:t>
                      </a:r>
                      <a:endParaRPr lang="zh-CN" altLang="zh-CN" sz="1050" kern="100" dirty="0">
                        <a:effectLst/>
                        <a:latin typeface="楷体_GB231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zh-CN" sz="1050" kern="100" dirty="0">
                        <a:effectLst/>
                        <a:latin typeface="楷体_GB231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280</a:t>
                      </a:r>
                      <a:endParaRPr lang="en-US" altLang="en-US" sz="1200" kern="100" dirty="0">
                        <a:solidFill>
                          <a:schemeClr val="dk1"/>
                        </a:solidFill>
                        <a:effectLst/>
                        <a:latin typeface="楷体_GB231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kern="100" dirty="0">
                        <a:solidFill>
                          <a:schemeClr val="dk1"/>
                        </a:solidFill>
                        <a:effectLst/>
                        <a:latin typeface="楷体_GB231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007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en-US" sz="12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第三方测评费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第三方机构评测</a:t>
                      </a: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727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83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需要的支持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05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117538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E8EA413-9FE6-4ECC-AB35-FFB46F46D0B0}"/>
              </a:ext>
            </a:extLst>
          </p:cNvPr>
          <p:cNvGrpSpPr/>
          <p:nvPr/>
        </p:nvGrpSpPr>
        <p:grpSpPr>
          <a:xfrm>
            <a:off x="71400" y="139102"/>
            <a:ext cx="4669824" cy="687168"/>
            <a:chOff x="358490" y="396066"/>
            <a:chExt cx="3502368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E31D000-9F4F-4E3B-97DC-A7065D277595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64C63035-5067-432B-B88A-4BF3B56EC18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329A1113-9C49-4B53-B6DA-180E4C939CA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67253AA-201C-4CF2-9E74-73BF1F05A259}"/>
                </a:ext>
              </a:extLst>
            </p:cNvPr>
            <p:cNvSpPr txBox="1"/>
            <p:nvPr/>
          </p:nvSpPr>
          <p:spPr>
            <a:xfrm>
              <a:off x="1187812" y="408559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需要的支持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3C91840-0BC8-4005-8E33-49A817E7C00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14</a:t>
              </a:r>
            </a:p>
          </p:txBody>
        </p:sp>
      </p:grpSp>
      <p:pic>
        <p:nvPicPr>
          <p:cNvPr id="120" name="图片 119">
            <a:extLst>
              <a:ext uri="{FF2B5EF4-FFF2-40B4-BE49-F238E27FC236}">
                <a16:creationId xmlns:a16="http://schemas.microsoft.com/office/drawing/2014/main" id="{A82F1792-9030-1129-495A-EBF406A04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59" y="2021200"/>
            <a:ext cx="8374946" cy="4397003"/>
          </a:xfrm>
          <a:prstGeom prst="rect">
            <a:avLst/>
          </a:prstGeom>
        </p:spPr>
      </p:pic>
      <p:sp>
        <p:nvSpPr>
          <p:cNvPr id="122" name="矩形 121">
            <a:extLst>
              <a:ext uri="{FF2B5EF4-FFF2-40B4-BE49-F238E27FC236}">
                <a16:creationId xmlns:a16="http://schemas.microsoft.com/office/drawing/2014/main" id="{DF1E605A-7876-C62C-F9A6-40500665E916}"/>
              </a:ext>
            </a:extLst>
          </p:cNvPr>
          <p:cNvSpPr/>
          <p:nvPr/>
        </p:nvSpPr>
        <p:spPr>
          <a:xfrm>
            <a:off x="6096000" y="4729223"/>
            <a:ext cx="6480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聚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6CE1E3-1CC8-AC01-C1D9-BBBF9A71CAC9}"/>
              </a:ext>
            </a:extLst>
          </p:cNvPr>
          <p:cNvSpPr/>
          <p:nvPr/>
        </p:nvSpPr>
        <p:spPr>
          <a:xfrm>
            <a:off x="6096000" y="3349690"/>
            <a:ext cx="6480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治</a:t>
            </a: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1764C7A2-CFC8-1918-5405-FDCC58535A31}"/>
              </a:ext>
            </a:extLst>
          </p:cNvPr>
          <p:cNvSpPr/>
          <p:nvPr/>
        </p:nvSpPr>
        <p:spPr>
          <a:xfrm>
            <a:off x="853163" y="2954494"/>
            <a:ext cx="6480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A2D1BFB0-7D1B-719D-6E3E-B06C48443AB9}"/>
              </a:ext>
            </a:extLst>
          </p:cNvPr>
          <p:cNvSpPr/>
          <p:nvPr/>
        </p:nvSpPr>
        <p:spPr>
          <a:xfrm>
            <a:off x="6096000" y="1803937"/>
            <a:ext cx="6480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智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E4AC19E5-F84A-91B3-78F8-E0C1375C6CCE}"/>
              </a:ext>
            </a:extLst>
          </p:cNvPr>
          <p:cNvSpPr/>
          <p:nvPr/>
        </p:nvSpPr>
        <p:spPr>
          <a:xfrm>
            <a:off x="8172084" y="1834661"/>
            <a:ext cx="6480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968682-C7EB-98F3-D2CE-17109D569556}"/>
              </a:ext>
            </a:extLst>
          </p:cNvPr>
          <p:cNvSpPr txBox="1"/>
          <p:nvPr/>
        </p:nvSpPr>
        <p:spPr>
          <a:xfrm>
            <a:off x="8820084" y="3154450"/>
            <a:ext cx="3185572" cy="25356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与数据中台之间：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敏捷服务平台接口打通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数据实验室取数接口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控制台数据访问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与久事大数据平台之间：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久事公交数据获取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1FE4FEB-DC4F-D30B-CFF0-C056C6A702A7}"/>
              </a:ext>
            </a:extLst>
          </p:cNvPr>
          <p:cNvSpPr txBox="1"/>
          <p:nvPr/>
        </p:nvSpPr>
        <p:spPr>
          <a:xfrm>
            <a:off x="205359" y="1000283"/>
            <a:ext cx="11504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交通卡大数据平台 历经了聚、治、知、智、用的建设阶段，系统建设的目标也告一段落。但为了实现这个目标，也需要内部外部系统之间的配合和支持。</a:t>
            </a:r>
          </a:p>
        </p:txBody>
      </p:sp>
    </p:spTree>
    <p:extLst>
      <p:ext uri="{BB962C8B-B14F-4D97-AF65-F5344CB8AC3E}">
        <p14:creationId xmlns:p14="http://schemas.microsoft.com/office/powerpoint/2010/main" val="107599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8de9a6d2ec8afcc5a75aaa194b31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095" y="0"/>
            <a:ext cx="106172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9826033" y="4509533"/>
            <a:ext cx="2365969" cy="2348468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2700000">
            <a:off x="4407397" y="-2649497"/>
            <a:ext cx="5330979" cy="5291545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61CE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2700222">
            <a:off x="-2116454" y="223520"/>
            <a:ext cx="10097135" cy="7969251"/>
          </a:xfrm>
          <a:custGeom>
            <a:avLst/>
            <a:gdLst>
              <a:gd name="connsiteX0" fmla="*/ 0 w 10116236"/>
              <a:gd name="connsiteY0" fmla="*/ 3047183 h 7896209"/>
              <a:gd name="connsiteX1" fmla="*/ 3046790 w 10116236"/>
              <a:gd name="connsiteY1" fmla="*/ 0 h 7896209"/>
              <a:gd name="connsiteX2" fmla="*/ 8996539 w 10116236"/>
              <a:gd name="connsiteY2" fmla="*/ 0 h 7896209"/>
              <a:gd name="connsiteX3" fmla="*/ 10116236 w 10116236"/>
              <a:gd name="connsiteY3" fmla="*/ 1119697 h 7896209"/>
              <a:gd name="connsiteX4" fmla="*/ 10116236 w 10116236"/>
              <a:gd name="connsiteY4" fmla="*/ 2628943 h 7896209"/>
              <a:gd name="connsiteX5" fmla="*/ 4849651 w 10116236"/>
              <a:gd name="connsiteY5" fmla="*/ 7896209 h 789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16236" h="7896209">
                <a:moveTo>
                  <a:pt x="0" y="3047183"/>
                </a:moveTo>
                <a:lnTo>
                  <a:pt x="3046790" y="0"/>
                </a:lnTo>
                <a:lnTo>
                  <a:pt x="8996539" y="0"/>
                </a:lnTo>
                <a:cubicBezTo>
                  <a:pt x="9614931" y="1"/>
                  <a:pt x="10116236" y="501305"/>
                  <a:pt x="10116236" y="1119697"/>
                </a:cubicBezTo>
                <a:lnTo>
                  <a:pt x="10116236" y="2628943"/>
                </a:lnTo>
                <a:lnTo>
                  <a:pt x="4849651" y="7896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254000" dir="18900000" algn="b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700222">
            <a:off x="9582659" y="-2215106"/>
            <a:ext cx="4488925" cy="3942996"/>
          </a:xfrm>
          <a:prstGeom prst="roundRect">
            <a:avLst>
              <a:gd name="adj" fmla="val 17113"/>
            </a:avLst>
          </a:prstGeom>
          <a:solidFill>
            <a:schemeClr val="bg1"/>
          </a:solidFill>
          <a:ln>
            <a:noFill/>
          </a:ln>
          <a:effectLst>
            <a:outerShdw blurRad="508000" dist="1270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5174" y="381888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282B3E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谢谢观看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49585" y="2594837"/>
            <a:ext cx="5959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0154A8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Aparajita" panose="020B0604020202020204" pitchFamily="34" charset="0"/>
                <a:sym typeface="MiSans" panose="00000500000000000000" pitchFamily="2" charset="-122"/>
              </a:rPr>
              <a:t>THANK YOU</a:t>
            </a:r>
            <a:endParaRPr lang="zh-CN" altLang="en-US" sz="7200" b="1" dirty="0">
              <a:solidFill>
                <a:srgbClr val="0154A8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MiSans" panose="00000500000000000000" pitchFamily="2" charset="-122"/>
              <a:ea typeface="MiSans" panose="00000500000000000000" pitchFamily="2" charset="-122"/>
              <a:cs typeface="Aparajita" panose="020B0604020202020204" pitchFamily="34" charset="0"/>
              <a:sym typeface="MiSans" panose="000005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eb690ae-c164-4c0a-843f-f408c3c8b798}"/>
  <p:tag name="TABLE_EMPHASIZE_COLOR" val="6579300"/>
  <p:tag name="TABLE_SKINIDX" val="-1"/>
  <p:tag name="TABLE_COLORIDX" val="l"/>
  <p:tag name="TABLE_COLOR_RGB" val="0x000000*0xFFFFFF*0x212121*0xFFFFFF*0xFF6238*0xFFD147*0xFFB57D*0xFF7A51*0xFFD791*0xFF8C6D"/>
  <p:tag name="TABLE_RECT" val="17.025*75.9474*685.95*304.95"/>
  <p:tag name="TABLE_ONEKEY_SKIN_IDX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31991</TotalTime>
  <Words>4859</Words>
  <Application>Microsoft Office PowerPoint</Application>
  <PresentationFormat>宽屏</PresentationFormat>
  <Paragraphs>729</Paragraphs>
  <Slides>36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8" baseType="lpstr">
      <vt:lpstr>Aa楷体</vt:lpstr>
      <vt:lpstr>-apple-system</vt:lpstr>
      <vt:lpstr>KaiTi</vt:lpstr>
      <vt:lpstr>Microsoft YaHei Light</vt:lpstr>
      <vt:lpstr>MiSans</vt:lpstr>
      <vt:lpstr>PingFang SC</vt:lpstr>
      <vt:lpstr>等线</vt:lpstr>
      <vt:lpstr>等线 Light</vt:lpstr>
      <vt:lpstr>仿宋_GB2312</vt:lpstr>
      <vt:lpstr>黑体</vt:lpstr>
      <vt:lpstr>楷体</vt:lpstr>
      <vt:lpstr>楷体_GB2312</vt:lpstr>
      <vt:lpstr>思源黑体</vt:lpstr>
      <vt:lpstr>宋体</vt:lpstr>
      <vt:lpstr>微软雅黑</vt:lpstr>
      <vt:lpstr>字魂59号-创粗黑</vt:lpstr>
      <vt:lpstr>Aparajita</vt:lpstr>
      <vt:lpstr>Arial</vt:lpstr>
      <vt:lpstr>Consolas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shu_kai@jiuyv.com</dc:creator>
  <cp:lastModifiedBy>shu_kai@jiuyv.com</cp:lastModifiedBy>
  <cp:revision>485</cp:revision>
  <dcterms:created xsi:type="dcterms:W3CDTF">2022-12-13T05:47:59Z</dcterms:created>
  <dcterms:modified xsi:type="dcterms:W3CDTF">2023-05-22T02:11:12Z</dcterms:modified>
</cp:coreProperties>
</file>