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5945" r:id="rId3"/>
    <p:sldId id="325" r:id="rId4"/>
    <p:sldId id="6086" r:id="rId5"/>
    <p:sldId id="6130" r:id="rId6"/>
    <p:sldId id="6149" r:id="rId7"/>
    <p:sldId id="6091" r:id="rId8"/>
    <p:sldId id="6131" r:id="rId9"/>
    <p:sldId id="6124" r:id="rId10"/>
    <p:sldId id="6103" r:id="rId11"/>
    <p:sldId id="6111" r:id="rId12"/>
    <p:sldId id="6115" r:id="rId13"/>
    <p:sldId id="6092" r:id="rId14"/>
    <p:sldId id="6138" r:id="rId15"/>
    <p:sldId id="6139" r:id="rId16"/>
    <p:sldId id="6150" r:id="rId17"/>
    <p:sldId id="6151" r:id="rId18"/>
    <p:sldId id="6152" r:id="rId19"/>
    <p:sldId id="6153" r:id="rId20"/>
    <p:sldId id="6154" r:id="rId21"/>
    <p:sldId id="6155" r:id="rId22"/>
    <p:sldId id="6156" r:id="rId23"/>
    <p:sldId id="6157" r:id="rId24"/>
    <p:sldId id="6158" r:id="rId25"/>
    <p:sldId id="6162" r:id="rId26"/>
    <p:sldId id="6159" r:id="rId27"/>
    <p:sldId id="6160" r:id="rId28"/>
    <p:sldId id="6140" r:id="rId29"/>
    <p:sldId id="6141" r:id="rId30"/>
    <p:sldId id="6113" r:id="rId31"/>
    <p:sldId id="6114" r:id="rId32"/>
    <p:sldId id="5999" r:id="rId33"/>
    <p:sldId id="6121" r:id="rId34"/>
    <p:sldId id="6161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u_kai@jiuyv.com" initials="s" lastIdx="1" clrIdx="0">
    <p:extLst>
      <p:ext uri="{19B8F6BF-5375-455C-9EA6-DF929625EA0E}">
        <p15:presenceInfo xmlns:p15="http://schemas.microsoft.com/office/powerpoint/2012/main" userId="357dff6d5c180a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5300" autoAdjust="0"/>
  </p:normalViewPr>
  <p:slideViewPr>
    <p:cSldViewPr snapToGrid="0">
      <p:cViewPr varScale="1">
        <p:scale>
          <a:sx n="109" d="100"/>
          <a:sy n="109" d="100"/>
        </p:scale>
        <p:origin x="49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A1BE0-513B-466A-943C-660B2769DD9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DB9B6-D0B5-4421-99F6-6D233531E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75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AEEFA-8A1D-43B1-A8B3-9A14753B791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5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853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594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FF0000"/>
                </a:solidFill>
              </a:rPr>
              <a:t>备注：由于数据存贮主要在久事数仓中心，所以对磁盘空间的要求不大。按储存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个月</a:t>
            </a:r>
            <a:r>
              <a:rPr lang="en-US" altLang="zh-CN" dirty="0">
                <a:solidFill>
                  <a:srgbClr val="FF0000"/>
                </a:solidFill>
              </a:rPr>
              <a:t>30</a:t>
            </a:r>
            <a:r>
              <a:rPr lang="zh-CN" altLang="en-US" dirty="0">
                <a:solidFill>
                  <a:srgbClr val="FF0000"/>
                </a:solidFill>
              </a:rPr>
              <a:t>天，每天</a:t>
            </a:r>
            <a:r>
              <a:rPr lang="en-US" altLang="zh-CN" dirty="0">
                <a:solidFill>
                  <a:srgbClr val="FF0000"/>
                </a:solidFill>
              </a:rPr>
              <a:t>100w</a:t>
            </a:r>
            <a:r>
              <a:rPr lang="zh-CN" altLang="en-US" dirty="0">
                <a:solidFill>
                  <a:srgbClr val="FF0000"/>
                </a:solidFill>
              </a:rPr>
              <a:t>条交易数据，即</a:t>
            </a:r>
            <a:r>
              <a:rPr lang="en-US" altLang="zh-CN" dirty="0">
                <a:solidFill>
                  <a:srgbClr val="FF0000"/>
                </a:solidFill>
              </a:rPr>
              <a:t>2G</a:t>
            </a:r>
            <a:r>
              <a:rPr lang="zh-CN" altLang="en-US" dirty="0">
                <a:solidFill>
                  <a:srgbClr val="FF0000"/>
                </a:solidFill>
              </a:rPr>
              <a:t>*</a:t>
            </a:r>
            <a:r>
              <a:rPr lang="en-US" altLang="zh-CN" dirty="0">
                <a:solidFill>
                  <a:srgbClr val="FF0000"/>
                </a:solidFill>
              </a:rPr>
              <a:t>30=60G</a:t>
            </a:r>
            <a:r>
              <a:rPr lang="zh-CN" altLang="en-US" dirty="0">
                <a:solidFill>
                  <a:srgbClr val="FF0000"/>
                </a:solidFill>
              </a:rPr>
              <a:t>的原始数据。考虑到</a:t>
            </a:r>
            <a:r>
              <a:rPr lang="en-US" altLang="zh-CN" dirty="0">
                <a:solidFill>
                  <a:srgbClr val="FF0000"/>
                </a:solidFill>
              </a:rPr>
              <a:t>DIM</a:t>
            </a:r>
            <a:r>
              <a:rPr lang="zh-CN" altLang="en-US" dirty="0">
                <a:solidFill>
                  <a:srgbClr val="FF0000"/>
                </a:solidFill>
              </a:rPr>
              <a:t>和</a:t>
            </a:r>
            <a:r>
              <a:rPr lang="en-US" altLang="zh-CN" dirty="0">
                <a:solidFill>
                  <a:srgbClr val="FF0000"/>
                </a:solidFill>
              </a:rPr>
              <a:t>DWD</a:t>
            </a:r>
            <a:r>
              <a:rPr lang="zh-CN" altLang="en-US" dirty="0">
                <a:solidFill>
                  <a:srgbClr val="FF0000"/>
                </a:solidFill>
              </a:rPr>
              <a:t>的数据，大概在</a:t>
            </a:r>
            <a:r>
              <a:rPr lang="en-US" altLang="zh-CN" dirty="0">
                <a:solidFill>
                  <a:srgbClr val="FF0000"/>
                </a:solidFill>
              </a:rPr>
              <a:t>80G</a:t>
            </a:r>
            <a:r>
              <a:rPr lang="zh-CN" altLang="en-US" dirty="0">
                <a:solidFill>
                  <a:srgbClr val="FF0000"/>
                </a:solidFill>
              </a:rPr>
              <a:t>，总和</a:t>
            </a:r>
            <a:r>
              <a:rPr lang="en-US" altLang="zh-CN" dirty="0">
                <a:solidFill>
                  <a:srgbClr val="FF0000"/>
                </a:solidFill>
              </a:rPr>
              <a:t>140G</a:t>
            </a:r>
            <a:r>
              <a:rPr lang="zh-CN" altLang="en-US" dirty="0">
                <a:solidFill>
                  <a:srgbClr val="FF0000"/>
                </a:solidFill>
              </a:rPr>
              <a:t>每月。考虑到冗余，</a:t>
            </a:r>
            <a:r>
              <a:rPr lang="en-US" altLang="zh-CN" dirty="0">
                <a:solidFill>
                  <a:srgbClr val="FF0000"/>
                </a:solidFill>
              </a:rPr>
              <a:t>500G</a:t>
            </a:r>
            <a:r>
              <a:rPr lang="zh-CN" altLang="en-US" dirty="0">
                <a:solidFill>
                  <a:srgbClr val="FF0000"/>
                </a:solidFill>
              </a:rPr>
              <a:t>的储存空间也足够了。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E5CD3-83ED-4448-AD99-6C9B48EDF0C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677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576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831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313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05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申请的数据，由运营人员进行筛选和脱敏？ 数据可能涉及到多平台问题，以及不同的脱敏原则影响到数据分析的匹配碰撞问题。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635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基础的处理方式是：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Arial Unicode MS" panose="020B0604020202020204" pitchFamily="34" charset="-122"/>
                <a:ea typeface="Source Code Pro"/>
              </a:rPr>
              <a:t>预估出每个任务处理所需时间，根据先后顺序，计算出每个任务的执行的起止时间，通过定时跑任务的方式，让整个系统保持稳定的运行。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C7254E"/>
              </a:solidFill>
              <a:effectLst/>
              <a:latin typeface="Arial Unicode MS" panose="020B0604020202020204" pitchFamily="34" charset="-122"/>
              <a:ea typeface="Source Code Pro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10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27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实时采集监控数据</a:t>
            </a:r>
            <a:r>
              <a:rPr lang="zh-CN" altLang="en-US" dirty="0"/>
              <a:t>：包括硬件、操作系统、中间件、应用程序等各个维度的数据。</a:t>
            </a:r>
          </a:p>
          <a:p>
            <a:r>
              <a:rPr lang="zh-CN" altLang="en-US" b="1" dirty="0"/>
              <a:t>实时反馈监控状态</a:t>
            </a:r>
            <a:r>
              <a:rPr lang="zh-CN" altLang="en-US" dirty="0"/>
              <a:t>：通过对采集的数据进行多维度统计和可视化展示，能实时体现监控对象的状态是正常还是异常。</a:t>
            </a:r>
          </a:p>
          <a:p>
            <a:r>
              <a:rPr lang="zh-CN" altLang="en-US" b="1" dirty="0"/>
              <a:t>预知故障和告警：</a:t>
            </a:r>
            <a:r>
              <a:rPr lang="zh-CN" altLang="en-US" dirty="0"/>
              <a:t>能够提前预知故障风险，并及时发出告警信息。</a:t>
            </a:r>
          </a:p>
          <a:p>
            <a:r>
              <a:rPr lang="zh-CN" altLang="en-US" b="1" dirty="0"/>
              <a:t>辅助定位故障：</a:t>
            </a:r>
            <a:r>
              <a:rPr lang="zh-CN" altLang="en-US" dirty="0"/>
              <a:t>提供故障发生时的各项指标数据，辅助故障分析和定位。</a:t>
            </a:r>
          </a:p>
          <a:p>
            <a:r>
              <a:rPr lang="zh-CN" altLang="en-US" b="1" dirty="0"/>
              <a:t>辅助性能调优：</a:t>
            </a:r>
            <a:r>
              <a:rPr lang="zh-CN" altLang="en-US" dirty="0"/>
              <a:t>为性能调优提供数据支持，比如慢</a:t>
            </a:r>
            <a:r>
              <a:rPr lang="en-US" altLang="zh-CN" dirty="0"/>
              <a:t>SQL</a:t>
            </a:r>
            <a:r>
              <a:rPr lang="zh-CN" altLang="en-US" dirty="0"/>
              <a:t>，接口响应时间等。</a:t>
            </a:r>
          </a:p>
          <a:p>
            <a:r>
              <a:rPr lang="zh-CN" altLang="en-US" b="1" dirty="0"/>
              <a:t>辅助容量规划：</a:t>
            </a:r>
            <a:r>
              <a:rPr lang="zh-CN" altLang="en-US" dirty="0"/>
              <a:t>为服务器、中间件以及应用集群的容量规划提供数据支撑。</a:t>
            </a:r>
          </a:p>
          <a:p>
            <a:r>
              <a:rPr lang="zh-CN" altLang="en-US" b="1" dirty="0"/>
              <a:t>辅助自动化运维：</a:t>
            </a:r>
            <a:r>
              <a:rPr lang="zh-CN" altLang="en-US" dirty="0"/>
              <a:t>为自动扩容或者根据配置的</a:t>
            </a:r>
            <a:r>
              <a:rPr lang="en-US" altLang="zh-CN" dirty="0"/>
              <a:t>SLA</a:t>
            </a:r>
            <a:r>
              <a:rPr lang="zh-CN" altLang="en-US" dirty="0"/>
              <a:t>进行服务降级等智能运维提供数据支撑。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DB9B6-D0B5-4421-99F6-6D233531EA3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2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60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508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2026-0750-4BCA-9A6F-3000E3C4FB5C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13C15-ACFD-46CC-AF3F-DC4B88899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B6AFEE-8F0C-4C87-8764-1B5621498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1E60A2-F143-407A-BB39-E345C297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C6C0CF-8F8D-4032-A8CE-5F004BC6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FBE51-628E-4BB0-B87A-B901CCB4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130B4-3E31-459A-A784-AEFA907D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7C65B4-B2FF-41CB-B2D0-6F72EEF8E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B5A912-6AED-45A6-90D4-7DB2FEE6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772160-E6A0-473B-B30A-A8C77392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172927-2D2B-4211-A1A5-9D432E17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69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A5C1C-20BD-4BBE-AE1B-512E140C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5B0DB-F517-44B5-9B6E-BCDB2E0E9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9D536E-E3DC-492B-B0A8-C1C9BA84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CD459B-6DAA-4B55-8C81-F4792FA0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F502F-9C57-4FFC-9FC3-7A8F534B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24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E8A2F-C83F-4237-8792-CFCBD5221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F9A84D-BEA0-49E3-A1C2-75DB251EB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DC66EA-1DF9-4729-BA34-8468BD83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5EC2B4-F0DB-4CFB-9D04-11EA893B5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7B1BD8-A1E3-479C-8BDE-CB90994A2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8C4267-F99A-4574-AA7D-A32A0722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16EFD-654B-4392-B45B-BAA961B3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773C65-D897-4E5E-8FC8-F5D046EB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DE5664-888B-4DA9-9B31-9090999A0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A052E31-48C1-4E39-8C8F-772A8E354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7904842-62DD-4D6E-9D11-3519B65D4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CF5B082-06A2-4C3F-9C81-291D2F54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0A6AFF-E6E9-4F64-88DE-03B2BD88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2B811F-AFA8-4AF4-AA59-8455F897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65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E85350-C93A-47E7-A393-BF8BC9FAE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AC8902-FB96-40DE-B156-421127B3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6FFC5A-F39C-4E86-8BED-40EC7741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F79DC6-6A5B-4630-8A51-4840B1D94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13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BD73AF-568F-4F67-B203-2D879BFF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CE0E22-9431-4570-B0B3-17D74F92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430FA9-1930-4229-BF9F-571D0367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53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514DAB-640A-467C-B70B-FC4B53BA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21CFC8-D8FB-4B93-882E-584EC6F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090E9C-6018-4D79-A624-0DDD1AC0D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4A80B5-6DAD-4524-8395-2A711C63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A81613-7870-41E9-9119-E42CCFE61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004017-C3AF-44F1-8EEB-C3353305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67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9C51D-73F5-44B6-828E-95AAEB26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0E6D21-7BED-41A8-9A7A-5F377286E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44F4C2-EEBF-4F0C-8308-172A466D0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BEFA7B-CB89-483B-876A-1C1609DD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D62A65-D0E2-49D6-9929-8F07BF37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4BC1A5-75FD-46F9-8C29-29CC372D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4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7E91E-071C-4C67-B7E4-A1C8D48C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AC84CD-A770-486E-8500-A974DD1E0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373E4A-AC0F-4BD4-86C4-40EB34EE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E7D02B-9F1D-4ECA-9587-3640C564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1E8AD3-E28E-492D-8B0C-31B449EB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6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85EAAD4-3EA9-4300-A3EB-97B5C2833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FE8488-1D5E-4C30-9087-01281D3E3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7B9C8C-66F9-441F-8C6B-591EB06B7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85D3FD-9738-4B07-99E2-E1E05BBA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675FC-34A4-4835-8C43-5FCEDBBE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20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81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7EB03F5-6A26-1842-94B0-1D85A61D2E9B}"/>
              </a:ext>
            </a:extLst>
          </p:cNvPr>
          <p:cNvSpPr/>
          <p:nvPr userDrawn="1"/>
        </p:nvSpPr>
        <p:spPr>
          <a:xfrm>
            <a:off x="2082800" y="762"/>
            <a:ext cx="10013712" cy="578356"/>
          </a:xfrm>
          <a:prstGeom prst="rect">
            <a:avLst/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C3410A74-D3F0-4047-B30B-9BC92C153E5B}"/>
              </a:ext>
            </a:extLst>
          </p:cNvPr>
          <p:cNvSpPr/>
          <p:nvPr userDrawn="1"/>
        </p:nvSpPr>
        <p:spPr>
          <a:xfrm rot="10800000">
            <a:off x="11028679" y="-6956"/>
            <a:ext cx="1171036" cy="787671"/>
          </a:xfrm>
          <a:custGeom>
            <a:avLst/>
            <a:gdLst>
              <a:gd name="connsiteX0" fmla="*/ 0 w 114300"/>
              <a:gd name="connsiteY0" fmla="*/ 0 h 977900"/>
              <a:gd name="connsiteX1" fmla="*/ 114300 w 114300"/>
              <a:gd name="connsiteY1" fmla="*/ 0 h 977900"/>
              <a:gd name="connsiteX2" fmla="*/ 114300 w 114300"/>
              <a:gd name="connsiteY2" fmla="*/ 977900 h 977900"/>
              <a:gd name="connsiteX3" fmla="*/ 0 w 114300"/>
              <a:gd name="connsiteY3" fmla="*/ 977900 h 977900"/>
              <a:gd name="connsiteX4" fmla="*/ 0 w 114300"/>
              <a:gd name="connsiteY4" fmla="*/ 0 h 977900"/>
              <a:gd name="connsiteX0-1" fmla="*/ 0 w 502945"/>
              <a:gd name="connsiteY0-2" fmla="*/ 0 h 977900"/>
              <a:gd name="connsiteX1-3" fmla="*/ 502945 w 502945"/>
              <a:gd name="connsiteY1-4" fmla="*/ 0 h 977900"/>
              <a:gd name="connsiteX2-5" fmla="*/ 114300 w 502945"/>
              <a:gd name="connsiteY2-6" fmla="*/ 977900 h 977900"/>
              <a:gd name="connsiteX3-7" fmla="*/ 0 w 502945"/>
              <a:gd name="connsiteY3-8" fmla="*/ 977900 h 977900"/>
              <a:gd name="connsiteX4-9" fmla="*/ 0 w 502945"/>
              <a:gd name="connsiteY4-10" fmla="*/ 0 h 977900"/>
              <a:gd name="connsiteX0-11" fmla="*/ 381705 w 502945"/>
              <a:gd name="connsiteY0-12" fmla="*/ 0 h 984839"/>
              <a:gd name="connsiteX1-13" fmla="*/ 502945 w 502945"/>
              <a:gd name="connsiteY1-14" fmla="*/ 6939 h 984839"/>
              <a:gd name="connsiteX2-15" fmla="*/ 114300 w 502945"/>
              <a:gd name="connsiteY2-16" fmla="*/ 984839 h 984839"/>
              <a:gd name="connsiteX3-17" fmla="*/ 0 w 502945"/>
              <a:gd name="connsiteY3-18" fmla="*/ 984839 h 984839"/>
              <a:gd name="connsiteX4-19" fmla="*/ 381705 w 502945"/>
              <a:gd name="connsiteY4-20" fmla="*/ 0 h 984839"/>
              <a:gd name="connsiteX0-21" fmla="*/ 0 w 3707563"/>
              <a:gd name="connsiteY0-22" fmla="*/ 96 h 977900"/>
              <a:gd name="connsiteX1-23" fmla="*/ 3707563 w 3707563"/>
              <a:gd name="connsiteY1-24" fmla="*/ 0 h 977900"/>
              <a:gd name="connsiteX2-25" fmla="*/ 3318918 w 3707563"/>
              <a:gd name="connsiteY2-26" fmla="*/ 977900 h 977900"/>
              <a:gd name="connsiteX3-27" fmla="*/ 3204618 w 3707563"/>
              <a:gd name="connsiteY3-28" fmla="*/ 977900 h 977900"/>
              <a:gd name="connsiteX4-29" fmla="*/ 0 w 3707563"/>
              <a:gd name="connsiteY4-30" fmla="*/ 96 h 977900"/>
              <a:gd name="connsiteX0-31" fmla="*/ 0 w 3707563"/>
              <a:gd name="connsiteY0-32" fmla="*/ 96 h 977900"/>
              <a:gd name="connsiteX1-33" fmla="*/ 3707563 w 3707563"/>
              <a:gd name="connsiteY1-34" fmla="*/ 0 h 977900"/>
              <a:gd name="connsiteX2-35" fmla="*/ 3318918 w 3707563"/>
              <a:gd name="connsiteY2-36" fmla="*/ 977900 h 977900"/>
              <a:gd name="connsiteX3-37" fmla="*/ 5308 w 3707563"/>
              <a:gd name="connsiteY3-38" fmla="*/ 970866 h 977900"/>
              <a:gd name="connsiteX4-39" fmla="*/ 0 w 3707563"/>
              <a:gd name="connsiteY4-40" fmla="*/ 96 h 977900"/>
              <a:gd name="connsiteX0-41" fmla="*/ 0 w 3707563"/>
              <a:gd name="connsiteY0-42" fmla="*/ 96 h 970866"/>
              <a:gd name="connsiteX1-43" fmla="*/ 3707563 w 3707563"/>
              <a:gd name="connsiteY1-44" fmla="*/ 0 h 970866"/>
              <a:gd name="connsiteX2-45" fmla="*/ 3034843 w 3707563"/>
              <a:gd name="connsiteY2-46" fmla="*/ 970865 h 970866"/>
              <a:gd name="connsiteX3-47" fmla="*/ 5308 w 3707563"/>
              <a:gd name="connsiteY3-48" fmla="*/ 970866 h 970866"/>
              <a:gd name="connsiteX4-49" fmla="*/ 0 w 3707563"/>
              <a:gd name="connsiteY4-50" fmla="*/ 96 h 970866"/>
              <a:gd name="connsiteX0-51" fmla="*/ 0 w 3707563"/>
              <a:gd name="connsiteY0-52" fmla="*/ 96 h 970866"/>
              <a:gd name="connsiteX1-53" fmla="*/ 3707563 w 3707563"/>
              <a:gd name="connsiteY1-54" fmla="*/ 0 h 970866"/>
              <a:gd name="connsiteX2-55" fmla="*/ 3129536 w 3707563"/>
              <a:gd name="connsiteY2-56" fmla="*/ 970865 h 970866"/>
              <a:gd name="connsiteX3-57" fmla="*/ 5308 w 3707563"/>
              <a:gd name="connsiteY3-58" fmla="*/ 970866 h 970866"/>
              <a:gd name="connsiteX4-59" fmla="*/ 0 w 3707563"/>
              <a:gd name="connsiteY4-60" fmla="*/ 96 h 970866"/>
              <a:gd name="connsiteX0-61" fmla="*/ 1832667 w 3702257"/>
              <a:gd name="connsiteY0-62" fmla="*/ 96 h 970866"/>
              <a:gd name="connsiteX1-63" fmla="*/ 3702257 w 3702257"/>
              <a:gd name="connsiteY1-64" fmla="*/ 0 h 970866"/>
              <a:gd name="connsiteX2-65" fmla="*/ 3124230 w 3702257"/>
              <a:gd name="connsiteY2-66" fmla="*/ 970865 h 970866"/>
              <a:gd name="connsiteX3-67" fmla="*/ 2 w 3702257"/>
              <a:gd name="connsiteY3-68" fmla="*/ 970866 h 970866"/>
              <a:gd name="connsiteX4-69" fmla="*/ 1832667 w 3702257"/>
              <a:gd name="connsiteY4-70" fmla="*/ 96 h 970866"/>
              <a:gd name="connsiteX0-71" fmla="*/ 0 w 1869590"/>
              <a:gd name="connsiteY0-72" fmla="*/ 96 h 978890"/>
              <a:gd name="connsiteX1-73" fmla="*/ 1869590 w 1869590"/>
              <a:gd name="connsiteY1-74" fmla="*/ 0 h 978890"/>
              <a:gd name="connsiteX2-75" fmla="*/ 1291563 w 1869590"/>
              <a:gd name="connsiteY2-76" fmla="*/ 970865 h 978890"/>
              <a:gd name="connsiteX3-77" fmla="*/ 5309 w 1869590"/>
              <a:gd name="connsiteY3-78" fmla="*/ 978890 h 978890"/>
              <a:gd name="connsiteX4-79" fmla="*/ 0 w 1869590"/>
              <a:gd name="connsiteY4-80" fmla="*/ 96 h 978890"/>
              <a:gd name="connsiteX0-1" fmla="*/ 0 w 2180032"/>
              <a:gd name="connsiteY0-2" fmla="*/ 14304 h 993098"/>
              <a:gd name="connsiteX1-3" fmla="*/ 2180032 w 2180032"/>
              <a:gd name="connsiteY1-4" fmla="*/ 0 h 993098"/>
              <a:gd name="connsiteX2-5" fmla="*/ 1291563 w 2180032"/>
              <a:gd name="connsiteY2-6" fmla="*/ 985073 h 993098"/>
              <a:gd name="connsiteX3-7" fmla="*/ 5309 w 2180032"/>
              <a:gd name="connsiteY3-8" fmla="*/ 993098 h 993098"/>
              <a:gd name="connsiteX4-9" fmla="*/ 0 w 2180032"/>
              <a:gd name="connsiteY4-10" fmla="*/ 14304 h 993098"/>
              <a:gd name="connsiteX0-11" fmla="*/ 0 w 2308491"/>
              <a:gd name="connsiteY0-12" fmla="*/ 0 h 978794"/>
              <a:gd name="connsiteX1-13" fmla="*/ 2308491 w 2308491"/>
              <a:gd name="connsiteY1-14" fmla="*/ 4640 h 978794"/>
              <a:gd name="connsiteX2-15" fmla="*/ 1291563 w 2308491"/>
              <a:gd name="connsiteY2-16" fmla="*/ 970769 h 978794"/>
              <a:gd name="connsiteX3-17" fmla="*/ 5309 w 2308491"/>
              <a:gd name="connsiteY3-18" fmla="*/ 978794 h 978794"/>
              <a:gd name="connsiteX4-19" fmla="*/ 0 w 2308491"/>
              <a:gd name="connsiteY4-20" fmla="*/ 0 h 978794"/>
              <a:gd name="connsiteX0-21" fmla="*/ 0 w 2194954"/>
              <a:gd name="connsiteY0-22" fmla="*/ 0 h 978794"/>
              <a:gd name="connsiteX1-23" fmla="*/ 2194954 w 2194954"/>
              <a:gd name="connsiteY1-24" fmla="*/ 4640 h 978794"/>
              <a:gd name="connsiteX2-25" fmla="*/ 1291563 w 2194954"/>
              <a:gd name="connsiteY2-26" fmla="*/ 970769 h 978794"/>
              <a:gd name="connsiteX3-27" fmla="*/ 5309 w 2194954"/>
              <a:gd name="connsiteY3-28" fmla="*/ 978794 h 978794"/>
              <a:gd name="connsiteX4-29" fmla="*/ 0 w 2194954"/>
              <a:gd name="connsiteY4-30" fmla="*/ 0 h 978794"/>
              <a:gd name="connsiteX0-31" fmla="*/ 0 w 2194954"/>
              <a:gd name="connsiteY0-32" fmla="*/ 0 h 979760"/>
              <a:gd name="connsiteX1-33" fmla="*/ 2194954 w 2194954"/>
              <a:gd name="connsiteY1-34" fmla="*/ 4640 h 979760"/>
              <a:gd name="connsiteX2-35" fmla="*/ 1278014 w 2194954"/>
              <a:gd name="connsiteY2-36" fmla="*/ 979760 h 979760"/>
              <a:gd name="connsiteX3-37" fmla="*/ 5309 w 2194954"/>
              <a:gd name="connsiteY3-38" fmla="*/ 978794 h 979760"/>
              <a:gd name="connsiteX4-39" fmla="*/ 0 w 2194954"/>
              <a:gd name="connsiteY4-40" fmla="*/ 0 h 97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94954" h="979760">
                <a:moveTo>
                  <a:pt x="0" y="0"/>
                </a:moveTo>
                <a:lnTo>
                  <a:pt x="2194954" y="4640"/>
                </a:lnTo>
                <a:lnTo>
                  <a:pt x="1278014" y="979760"/>
                </a:lnTo>
                <a:lnTo>
                  <a:pt x="5309" y="978794"/>
                </a:lnTo>
                <a:cubicBezTo>
                  <a:pt x="3540" y="655204"/>
                  <a:pt x="1769" y="323590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7106" dirty="0"/>
          </a:p>
        </p:txBody>
      </p:sp>
      <p:sp>
        <p:nvSpPr>
          <p:cNvPr id="8" name="手动输入 7">
            <a:extLst>
              <a:ext uri="{FF2B5EF4-FFF2-40B4-BE49-F238E27FC236}">
                <a16:creationId xmlns:a16="http://schemas.microsoft.com/office/drawing/2014/main" id="{1E0BB1B9-2B80-A942-A41B-11D494F6CD30}"/>
              </a:ext>
            </a:extLst>
          </p:cNvPr>
          <p:cNvSpPr/>
          <p:nvPr userDrawn="1"/>
        </p:nvSpPr>
        <p:spPr>
          <a:xfrm rot="5400000" flipH="1">
            <a:off x="1819149" y="-744925"/>
            <a:ext cx="836712" cy="2326561"/>
          </a:xfrm>
          <a:prstGeom prst="flowChartManualInput">
            <a:avLst/>
          </a:prstGeom>
          <a:solidFill>
            <a:srgbClr val="E5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9" name="手动输入 8">
            <a:extLst>
              <a:ext uri="{FF2B5EF4-FFF2-40B4-BE49-F238E27FC236}">
                <a16:creationId xmlns:a16="http://schemas.microsoft.com/office/drawing/2014/main" id="{B853A773-C77F-F946-B131-EB0A7A1F0132}"/>
              </a:ext>
            </a:extLst>
          </p:cNvPr>
          <p:cNvSpPr/>
          <p:nvPr userDrawn="1"/>
        </p:nvSpPr>
        <p:spPr>
          <a:xfrm rot="5400000" flipH="1">
            <a:off x="1195176" y="-1214192"/>
            <a:ext cx="836712" cy="32650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3951"/>
              <a:gd name="connsiteX1" fmla="*/ 10000 w 10000"/>
              <a:gd name="connsiteY1" fmla="*/ 0 h 13951"/>
              <a:gd name="connsiteX2" fmla="*/ 10000 w 10000"/>
              <a:gd name="connsiteY2" fmla="*/ 10000 h 13951"/>
              <a:gd name="connsiteX3" fmla="*/ 0 w 10000"/>
              <a:gd name="connsiteY3" fmla="*/ 13951 h 13951"/>
              <a:gd name="connsiteX4" fmla="*/ 0 w 10000"/>
              <a:gd name="connsiteY4" fmla="*/ 2000 h 13951"/>
              <a:gd name="connsiteX0" fmla="*/ 0 w 10000"/>
              <a:gd name="connsiteY0" fmla="*/ 2000 h 14034"/>
              <a:gd name="connsiteX1" fmla="*/ 10000 w 10000"/>
              <a:gd name="connsiteY1" fmla="*/ 0 h 14034"/>
              <a:gd name="connsiteX2" fmla="*/ 10000 w 10000"/>
              <a:gd name="connsiteY2" fmla="*/ 14034 h 14034"/>
              <a:gd name="connsiteX3" fmla="*/ 0 w 10000"/>
              <a:gd name="connsiteY3" fmla="*/ 13951 h 14034"/>
              <a:gd name="connsiteX4" fmla="*/ 0 w 10000"/>
              <a:gd name="connsiteY4" fmla="*/ 2000 h 1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4034">
                <a:moveTo>
                  <a:pt x="0" y="2000"/>
                </a:moveTo>
                <a:lnTo>
                  <a:pt x="10000" y="0"/>
                </a:lnTo>
                <a:lnTo>
                  <a:pt x="10000" y="14034"/>
                </a:lnTo>
                <a:lnTo>
                  <a:pt x="0" y="13951"/>
                </a:lnTo>
                <a:lnTo>
                  <a:pt x="0" y="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4DE84EFF-3B07-E845-A57B-314780B77891}"/>
              </a:ext>
            </a:extLst>
          </p:cNvPr>
          <p:cNvSpPr txBox="1"/>
          <p:nvPr userDrawn="1"/>
        </p:nvSpPr>
        <p:spPr>
          <a:xfrm>
            <a:off x="11024747" y="202603"/>
            <a:ext cx="992028" cy="432251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zh-CN"/>
            </a:defPPr>
            <a:lvl1pPr marL="0" algn="r" defTabSz="914400" rtl="0" eaLnBrk="1" latinLnBrk="0" hangingPunct="1">
              <a:defRPr sz="24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51951F-DC4F-4AE3-BEA5-EDB9E2818034}" type="slidenum">
              <a:rPr lang="zh-CN" altLang="en-US" sz="2667" b="0" i="1" smtClean="0">
                <a:solidFill>
                  <a:schemeClr val="bg1"/>
                </a:solidFill>
                <a:latin typeface="+mn-lt"/>
              </a:rPr>
              <a:t>‹#›</a:t>
            </a:fld>
            <a:endParaRPr lang="zh-CN" altLang="en-US" sz="2667" b="0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图片 10" descr="logo3">
            <a:extLst>
              <a:ext uri="{FF2B5EF4-FFF2-40B4-BE49-F238E27FC236}">
                <a16:creationId xmlns:a16="http://schemas.microsoft.com/office/drawing/2014/main" id="{52FB21AC-E055-1D4D-B0A4-12404CD33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1594" y="131234"/>
            <a:ext cx="1667087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C1908-F36C-497F-A384-B39F0F8EB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7C416A-A005-4AA2-9596-40A44AD4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75EC39-504A-4019-AFF4-C5E223E11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4C957E-E347-40D1-A9B0-A36208C3C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519C6-A4B6-4539-9268-6FD99C781DC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0F017B-2457-46F0-BC42-CB11497D3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D405C7-2769-4A8A-B275-D60C7C895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E0D33-7F43-4776-A86B-2119C1825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0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394358" y="-2645773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16174">
            <a:off x="-2286035" y="193153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10036630" y="-1907287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76093" y="3755629"/>
            <a:ext cx="7057003" cy="73279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400" b="1" dirty="0">
              <a:solidFill>
                <a:srgbClr val="282B3E"/>
              </a:solidFill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529115" y="4906704"/>
            <a:ext cx="1716653" cy="79946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2023</a:t>
            </a:r>
            <a:r>
              <a:rPr lang="zh-CN" altLang="en-US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年</a:t>
            </a:r>
            <a:r>
              <a:rPr lang="en-US" altLang="zh-CN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4</a:t>
            </a:r>
            <a:r>
              <a:rPr lang="zh-CN" altLang="en-US" sz="2000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月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324" y="2903226"/>
            <a:ext cx="8521666" cy="94234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   </a:t>
            </a:r>
            <a:r>
              <a:rPr lang="zh-CN" altLang="en-US" sz="4000" b="1" dirty="0">
                <a:solidFill>
                  <a:srgbClr val="282B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iSans" panose="00000500000000000000" pitchFamily="2" charset="-122"/>
              </a:rPr>
              <a:t>交通卡数据敏捷服务平台</a:t>
            </a:r>
            <a:endParaRPr lang="en-US" altLang="zh-CN" sz="3200" b="1" dirty="0">
              <a:solidFill>
                <a:srgbClr val="282B3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MiSans" panose="00000500000000000000" pitchFamily="2" charset="-122"/>
            </a:endParaRPr>
          </a:p>
        </p:txBody>
      </p:sp>
      <p:pic>
        <p:nvPicPr>
          <p:cNvPr id="10" name="图片 9" descr="logo">
            <a:extLst>
              <a:ext uri="{FF2B5EF4-FFF2-40B4-BE49-F238E27FC236}">
                <a16:creationId xmlns:a16="http://schemas.microsoft.com/office/drawing/2014/main" id="{B0381DD8-DFE9-4121-A20A-18A66CB11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2" y="6085531"/>
            <a:ext cx="2315633" cy="441960"/>
          </a:xfrm>
          <a:prstGeom prst="rect">
            <a:avLst/>
          </a:prstGeom>
          <a:effectLst>
            <a:reflection blurRad="6350" stA="25000" endA="300" endPos="55000" dir="5400000" sy="-100000" algn="bl" rotWithShape="0"/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B6E7214-41EE-4D15-B47F-60165776D23E}"/>
              </a:ext>
            </a:extLst>
          </p:cNvPr>
          <p:cNvSpPr txBox="1"/>
          <p:nvPr/>
        </p:nvSpPr>
        <p:spPr>
          <a:xfrm>
            <a:off x="558919" y="4706649"/>
            <a:ext cx="5441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数智互联事业部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523367" y="2036445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8728" r="-1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-1" y="-1"/>
            <a:ext cx="9218609" cy="685800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00"/>
              <a:gd name="connsiteY0-2" fmla="*/ 0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3359 w 10000"/>
              <a:gd name="connsiteY3-8" fmla="*/ 10000 h 10000"/>
              <a:gd name="connsiteX4-9" fmla="*/ 0 w 10000"/>
              <a:gd name="connsiteY4-10" fmla="*/ 10000 h 10000"/>
              <a:gd name="connsiteX5" fmla="*/ 0 w 10000"/>
              <a:gd name="connsiteY5" fmla="*/ 0 h 10000"/>
              <a:gd name="connsiteX0-11" fmla="*/ 0 w 10000"/>
              <a:gd name="connsiteY0-12" fmla="*/ 0 h 10000"/>
              <a:gd name="connsiteX1-13" fmla="*/ 10000 w 10000"/>
              <a:gd name="connsiteY1-14" fmla="*/ 0 h 10000"/>
              <a:gd name="connsiteX2-15" fmla="*/ 3359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0 h 10000"/>
              <a:gd name="connsiteX0-21" fmla="*/ 0 w 10000"/>
              <a:gd name="connsiteY0-22" fmla="*/ 0 h 10000"/>
              <a:gd name="connsiteX1-23" fmla="*/ 10000 w 10000"/>
              <a:gd name="connsiteY1-24" fmla="*/ 0 h 10000"/>
              <a:gd name="connsiteX2-25" fmla="*/ 3210 w 10000"/>
              <a:gd name="connsiteY2-26" fmla="*/ 10000 h 10000"/>
              <a:gd name="connsiteX3-27" fmla="*/ 0 w 10000"/>
              <a:gd name="connsiteY3-28" fmla="*/ 10000 h 10000"/>
              <a:gd name="connsiteX4-29" fmla="*/ 0 w 10000"/>
              <a:gd name="connsiteY4-3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lnTo>
                  <a:pt x="321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0258B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38" name="圆角矩形 37"/>
          <p:cNvSpPr/>
          <p:nvPr/>
        </p:nvSpPr>
        <p:spPr>
          <a:xfrm rot="2710618">
            <a:off x="-259685" y="-3461400"/>
            <a:ext cx="3916421" cy="7857567"/>
          </a:xfrm>
          <a:prstGeom prst="roundRect">
            <a:avLst>
              <a:gd name="adj" fmla="val 27843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2710618">
            <a:off x="5097141" y="-1245234"/>
            <a:ext cx="8242935" cy="10734040"/>
          </a:xfrm>
          <a:prstGeom prst="roundRect">
            <a:avLst>
              <a:gd name="adj" fmla="val 14572"/>
            </a:avLst>
          </a:prstGeom>
          <a:solidFill>
            <a:schemeClr val="bg1"/>
          </a:solidFill>
          <a:ln>
            <a:noFill/>
          </a:ln>
          <a:effectLst>
            <a:outerShdw blurRad="508000" dist="254000" dir="13500000" algn="b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47354" y="2479425"/>
            <a:ext cx="4703205" cy="677151"/>
            <a:chOff x="7353708" y="2271596"/>
            <a:chExt cx="4703205" cy="677150"/>
          </a:xfrm>
        </p:grpSpPr>
        <p:sp>
          <p:nvSpPr>
            <p:cNvPr id="10" name="椭圆 9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10263" y="2271596"/>
              <a:ext cx="3746650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总体设计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 rot="18900000">
            <a:off x="-14309" y="1493931"/>
            <a:ext cx="4557159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28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CONTENTS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6947354" y="3504535"/>
            <a:ext cx="3893227" cy="676646"/>
            <a:chOff x="7353708" y="2272099"/>
            <a:chExt cx="3893227" cy="676647"/>
          </a:xfrm>
        </p:grpSpPr>
        <p:sp>
          <p:nvSpPr>
            <p:cNvPr id="101" name="椭圆 100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功能分析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947354" y="4529140"/>
            <a:ext cx="4417811" cy="676646"/>
            <a:chOff x="7353708" y="2272099"/>
            <a:chExt cx="4417811" cy="676647"/>
          </a:xfrm>
        </p:grpSpPr>
        <p:sp>
          <p:nvSpPr>
            <p:cNvPr id="106" name="椭圆 105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8310261" y="2318586"/>
              <a:ext cx="3461258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实施计划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 rot="18900000">
            <a:off x="-728684" y="637239"/>
            <a:ext cx="4557159" cy="106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rgbClr val="282B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目录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47354" y="1454315"/>
            <a:ext cx="3893227" cy="677151"/>
            <a:chOff x="7353708" y="2271596"/>
            <a:chExt cx="3893227" cy="677150"/>
          </a:xfrm>
        </p:grpSpPr>
        <p:sp>
          <p:nvSpPr>
            <p:cNvPr id="24" name="椭圆 23"/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  <p:sp>
          <p:nvSpPr>
            <p:cNvPr id="25" name="文本框 60"/>
            <p:cNvSpPr txBox="1"/>
            <p:nvPr/>
          </p:nvSpPr>
          <p:spPr>
            <a:xfrm>
              <a:off x="8310263" y="2271596"/>
              <a:ext cx="2936672" cy="59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概述</a:t>
              </a:r>
              <a:endParaRPr lang="zh-CN" altLang="en-US" sz="2800" b="1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EA69A55-F845-415C-90AA-35EF9FB19E76}"/>
              </a:ext>
            </a:extLst>
          </p:cNvPr>
          <p:cNvGrpSpPr/>
          <p:nvPr/>
        </p:nvGrpSpPr>
        <p:grpSpPr>
          <a:xfrm>
            <a:off x="6947354" y="5553745"/>
            <a:ext cx="3893227" cy="676646"/>
            <a:chOff x="7353708" y="2272099"/>
            <a:chExt cx="3893227" cy="676647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ACAC550-00CC-4B54-948A-A34CBB29464F}"/>
                </a:ext>
              </a:extLst>
            </p:cNvPr>
            <p:cNvSpPr/>
            <p:nvPr/>
          </p:nvSpPr>
          <p:spPr>
            <a:xfrm>
              <a:off x="7353708" y="2272099"/>
              <a:ext cx="676647" cy="676647"/>
            </a:xfrm>
            <a:prstGeom prst="ellipse">
              <a:avLst/>
            </a:prstGeom>
            <a:solidFill>
              <a:srgbClr val="0258B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0"/>
            <a:lstStyle/>
            <a:p>
              <a:pPr algn="ctr"/>
              <a:r>
                <a:rPr lang="en-US" altLang="zh-CN" sz="2800" b="1" dirty="0"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FE46259-56FA-452C-9417-DF919B77A9EC}"/>
                </a:ext>
              </a:extLst>
            </p:cNvPr>
            <p:cNvSpPr txBox="1"/>
            <p:nvPr/>
          </p:nvSpPr>
          <p:spPr>
            <a:xfrm>
              <a:off x="8310263" y="2359226"/>
              <a:ext cx="2936672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zh-CN" altLang="en-US" sz="2800" b="1" dirty="0">
                  <a:solidFill>
                    <a:srgbClr val="282B3E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交付成果</a:t>
              </a:r>
              <a:endParaRPr lang="zh-CN" altLang="en-US" sz="2800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7019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概述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01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99B0D80E-39B3-4B5E-BCF6-3E6F6F6785F0}"/>
              </a:ext>
            </a:extLst>
          </p:cNvPr>
          <p:cNvSpPr/>
          <p:nvPr/>
        </p:nvSpPr>
        <p:spPr>
          <a:xfrm>
            <a:off x="532585" y="1212916"/>
            <a:ext cx="179857" cy="180136"/>
          </a:xfrm>
          <a:prstGeom prst="ellipse">
            <a:avLst/>
          </a:prstGeom>
          <a:solidFill>
            <a:srgbClr val="005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EB9BA2A-234A-4C11-AF4D-B5878E41BDB8}"/>
              </a:ext>
            </a:extLst>
          </p:cNvPr>
          <p:cNvGrpSpPr/>
          <p:nvPr/>
        </p:nvGrpSpPr>
        <p:grpSpPr>
          <a:xfrm>
            <a:off x="71022" y="93931"/>
            <a:ext cx="4442564" cy="687168"/>
            <a:chOff x="358490" y="396066"/>
            <a:chExt cx="3331923" cy="51537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291AAB3-4854-44E7-83A8-501D4D3872B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35" name="圆角矩形 36">
                <a:extLst>
                  <a:ext uri="{FF2B5EF4-FFF2-40B4-BE49-F238E27FC236}">
                    <a16:creationId xmlns:a16="http://schemas.microsoft.com/office/drawing/2014/main" id="{FC6C1EFE-0E35-459C-A551-4D6958D2B0C1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36" name="圆角矩形 37">
                <a:extLst>
                  <a:ext uri="{FF2B5EF4-FFF2-40B4-BE49-F238E27FC236}">
                    <a16:creationId xmlns:a16="http://schemas.microsoft.com/office/drawing/2014/main" id="{A79A28A5-C1F2-4712-B0B2-EF2B64A83DC1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33" name="TextBox 7">
              <a:extLst>
                <a:ext uri="{FF2B5EF4-FFF2-40B4-BE49-F238E27FC236}">
                  <a16:creationId xmlns:a16="http://schemas.microsoft.com/office/drawing/2014/main" id="{0C2C64C5-8EA2-4AF4-83D2-F494D38D67AF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背景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58DD6B4-6586-48B8-9ABD-674966C9B79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39C835B3-D165-45CD-A40E-EBEAC073152D}"/>
              </a:ext>
            </a:extLst>
          </p:cNvPr>
          <p:cNvSpPr txBox="1"/>
          <p:nvPr/>
        </p:nvSpPr>
        <p:spPr>
          <a:xfrm>
            <a:off x="836388" y="1035072"/>
            <a:ext cx="10634173" cy="1294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卡公司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申报的《交通大数据敏捷服务平台》项目成功获得市经信委“上海市城市数字化转型专项资金”支持。该项目主要通过开发大数据敏捷服务平台，构建交通卡公司大数据管理能力模型，实现交通数据的敏捷化归集、治理和服务</a:t>
            </a:r>
            <a:r>
              <a:rPr lang="zh-CN" altLang="en-US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项目实施周期为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日至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zh-CN" sz="18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EA46E3-FEC6-A2A5-91F1-5A9FEABB7F4D}"/>
              </a:ext>
            </a:extLst>
          </p:cNvPr>
          <p:cNvSpPr txBox="1"/>
          <p:nvPr/>
        </p:nvSpPr>
        <p:spPr>
          <a:xfrm>
            <a:off x="797854" y="2388402"/>
            <a:ext cx="10418220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去年我部立项的《交通卡数据中台（第一阶段）》（简称“数据中台”）项目，是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整体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项目的一部分，主要实现数据归集、数据治理、数据标准以及公司内部的部分数据服务需求。根据任务书要求，对外数据服务功能、客流宝系列数据产品的开发任务还尚未完成。</a:t>
            </a:r>
            <a:endParaRPr lang="zh-CN" altLang="en-US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80BA9FF-20CC-9018-3C0D-EB3E7B25C6C6}"/>
              </a:ext>
            </a:extLst>
          </p:cNvPr>
          <p:cNvSpPr/>
          <p:nvPr/>
        </p:nvSpPr>
        <p:spPr>
          <a:xfrm>
            <a:off x="526560" y="2564196"/>
            <a:ext cx="179857" cy="180136"/>
          </a:xfrm>
          <a:prstGeom prst="ellipse">
            <a:avLst/>
          </a:prstGeom>
          <a:solidFill>
            <a:srgbClr val="005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BB37711-69E0-9954-1F06-635B3A545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079" y="3736667"/>
            <a:ext cx="8857841" cy="301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2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0A43D9B-B984-4DFB-B11C-51B791F0FC57}"/>
              </a:ext>
            </a:extLst>
          </p:cNvPr>
          <p:cNvGrpSpPr/>
          <p:nvPr/>
        </p:nvGrpSpPr>
        <p:grpSpPr>
          <a:xfrm>
            <a:off x="705986" y="1683945"/>
            <a:ext cx="3855060" cy="3991272"/>
            <a:chOff x="122453" y="961509"/>
            <a:chExt cx="4251554" cy="440177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F94BF5C-55AC-43F9-A87A-A71720A96400}"/>
                </a:ext>
              </a:extLst>
            </p:cNvPr>
            <p:cNvSpPr/>
            <p:nvPr/>
          </p:nvSpPr>
          <p:spPr>
            <a:xfrm>
              <a:off x="1781282" y="961509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数据资产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64A49D8-6068-4BFA-A6EA-EC3FD4C31A4C}"/>
                </a:ext>
              </a:extLst>
            </p:cNvPr>
            <p:cNvSpPr/>
            <p:nvPr/>
          </p:nvSpPr>
          <p:spPr>
            <a:xfrm>
              <a:off x="1248684" y="2171621"/>
              <a:ext cx="1981552" cy="19815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数据敏捷服务平台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09757FE-BA8D-4B67-91EF-4D8E01863DBB}"/>
                </a:ext>
              </a:extLst>
            </p:cNvPr>
            <p:cNvSpPr/>
            <p:nvPr/>
          </p:nvSpPr>
          <p:spPr>
            <a:xfrm>
              <a:off x="1781282" y="4446930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>
                  <a:cs typeface="+mn-ea"/>
                  <a:sym typeface="+mn-lt"/>
                </a:rPr>
                <a:t>敏捷</a:t>
              </a:r>
              <a:r>
                <a:rPr lang="en-US" altLang="zh-CN" sz="1600" b="1" dirty="0">
                  <a:cs typeface="+mn-ea"/>
                  <a:sym typeface="+mn-lt"/>
                </a:rPr>
                <a:t>API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8F18B35-2C24-48F4-B045-66F64314751B}"/>
                </a:ext>
              </a:extLst>
            </p:cNvPr>
            <p:cNvSpPr/>
            <p:nvPr/>
          </p:nvSpPr>
          <p:spPr>
            <a:xfrm>
              <a:off x="3457652" y="3576531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数据实验室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C38A78C-09D7-447C-8D90-127346F07E2D}"/>
                </a:ext>
              </a:extLst>
            </p:cNvPr>
            <p:cNvSpPr/>
            <p:nvPr/>
          </p:nvSpPr>
          <p:spPr>
            <a:xfrm>
              <a:off x="178043" y="3560956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SQL</a:t>
              </a:r>
            </a:p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控制台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439D4A8E-57E5-4984-A4D7-BB1C6E23D225}"/>
                </a:ext>
              </a:extLst>
            </p:cNvPr>
            <p:cNvSpPr/>
            <p:nvPr/>
          </p:nvSpPr>
          <p:spPr>
            <a:xfrm>
              <a:off x="3457652" y="1965341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数据服务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67DE0C3-173A-45F5-9FE2-CEC97A4E2EE2}"/>
                </a:ext>
              </a:extLst>
            </p:cNvPr>
            <p:cNvSpPr/>
            <p:nvPr/>
          </p:nvSpPr>
          <p:spPr>
            <a:xfrm>
              <a:off x="122453" y="1776627"/>
              <a:ext cx="916355" cy="916355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对外门户</a:t>
              </a:r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79465A55-C266-478D-B651-B4CA7F0845E4}"/>
                </a:ext>
              </a:extLst>
            </p:cNvPr>
            <p:cNvSpPr/>
            <p:nvPr/>
          </p:nvSpPr>
          <p:spPr>
            <a:xfrm>
              <a:off x="2136334" y="1913637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FE0590B4-5A3A-4158-8A1A-0C7231C0DBE3}"/>
                </a:ext>
              </a:extLst>
            </p:cNvPr>
            <p:cNvSpPr/>
            <p:nvPr/>
          </p:nvSpPr>
          <p:spPr>
            <a:xfrm flipV="1">
              <a:off x="2136334" y="420541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2B6F93B1-ABA2-46BC-89BB-8715EC4A593D}"/>
                </a:ext>
              </a:extLst>
            </p:cNvPr>
            <p:cNvSpPr/>
            <p:nvPr/>
          </p:nvSpPr>
          <p:spPr>
            <a:xfrm rot="3548541">
              <a:off x="3158210" y="250517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1DD2104D-A2A2-441B-882B-C0CF0DBCAF6C}"/>
                </a:ext>
              </a:extLst>
            </p:cNvPr>
            <p:cNvSpPr/>
            <p:nvPr/>
          </p:nvSpPr>
          <p:spPr>
            <a:xfrm rot="3478456" flipV="1">
              <a:off x="1143676" y="363410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CC15FD2C-BF4F-4F96-B5B3-FE31507DDED2}"/>
                </a:ext>
              </a:extLst>
            </p:cNvPr>
            <p:cNvSpPr/>
            <p:nvPr/>
          </p:nvSpPr>
          <p:spPr>
            <a:xfrm rot="7364593">
              <a:off x="3154049" y="363572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2A87B38E-09A5-40C0-B4FC-C1546AF16450}"/>
                </a:ext>
              </a:extLst>
            </p:cNvPr>
            <p:cNvSpPr/>
            <p:nvPr/>
          </p:nvSpPr>
          <p:spPr>
            <a:xfrm rot="7144277" flipV="1">
              <a:off x="1145559" y="246076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CC353D-A8F5-4531-8DE2-625AC3AD980D}"/>
              </a:ext>
            </a:extLst>
          </p:cNvPr>
          <p:cNvGrpSpPr/>
          <p:nvPr/>
        </p:nvGrpSpPr>
        <p:grpSpPr>
          <a:xfrm>
            <a:off x="86125" y="91981"/>
            <a:ext cx="4442564" cy="687168"/>
            <a:chOff x="358490" y="396066"/>
            <a:chExt cx="3331923" cy="51537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A57B341-90BC-4230-AB15-FBC8F7E2DD0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22" name="圆角矩形 36">
                <a:extLst>
                  <a:ext uri="{FF2B5EF4-FFF2-40B4-BE49-F238E27FC236}">
                    <a16:creationId xmlns:a16="http://schemas.microsoft.com/office/drawing/2014/main" id="{2E7754DD-A450-4979-9E3D-A9D416B7FE5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23" name="圆角矩形 37">
                <a:extLst>
                  <a:ext uri="{FF2B5EF4-FFF2-40B4-BE49-F238E27FC236}">
                    <a16:creationId xmlns:a16="http://schemas.microsoft.com/office/drawing/2014/main" id="{08F37F76-5C09-482B-BCC3-A9FDCF27580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BB5409A-023D-45A3-B4B6-4A728E4F82F8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建设目标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A69ABA7-0973-443A-9B8D-6B060C54249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FF47F74-1F18-4684-BB67-05C02D05DF1F}"/>
              </a:ext>
            </a:extLst>
          </p:cNvPr>
          <p:cNvCxnSpPr/>
          <p:nvPr/>
        </p:nvCxnSpPr>
        <p:spPr>
          <a:xfrm>
            <a:off x="4906108" y="844062"/>
            <a:ext cx="0" cy="5671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8AC1EBA-BF92-1500-E192-2A39518F02DD}"/>
              </a:ext>
            </a:extLst>
          </p:cNvPr>
          <p:cNvSpPr txBox="1"/>
          <p:nvPr/>
        </p:nvSpPr>
        <p:spPr>
          <a:xfrm>
            <a:off x="5389037" y="2127258"/>
            <a:ext cx="59354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项目立足于实现企业数据统一管理和对外开放共享的建设规划，拟建设一个高稳定、高安全、高性能的基础数据存储、计算、分析和服务的平台，实现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对外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数据服务的统一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及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规范化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接入</a:t>
            </a: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管理。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593065B-C199-712B-4CC6-11A3E6D3003E}"/>
              </a:ext>
            </a:extLst>
          </p:cNvPr>
          <p:cNvSpPr txBox="1"/>
          <p:nvPr/>
        </p:nvSpPr>
        <p:spPr>
          <a:xfrm>
            <a:off x="5389037" y="3985700"/>
            <a:ext cx="59354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项目建设完成后，也可作为集团数据管理与服务的样本，为集团内其他下属企业提供可用的数据开放共享框架，如数据实验室也可为集团内兄弟单位提供数据共享开放服务。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233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8573C9B8-45EB-4F53-8473-40658DEDC302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7D377CA-44DE-4D10-9CC8-9BFE6C3D6B55}"/>
              </a:ext>
            </a:extLst>
          </p:cNvPr>
          <p:cNvSpPr txBox="1"/>
          <p:nvPr/>
        </p:nvSpPr>
        <p:spPr>
          <a:xfrm>
            <a:off x="935442" y="1158725"/>
            <a:ext cx="10749123" cy="194764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1</a:t>
            </a:r>
            <a:r>
              <a:rPr lang="zh-CN" altLang="en-US" b="1" dirty="0">
                <a:cs typeface="+mn-ea"/>
                <a:sym typeface="+mn-lt"/>
              </a:rPr>
              <a:t>  基础服务管理模块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搭建管控台，帮助运营人员进行业务管理。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搭建调度平台，用来管理各种任务执行和管理。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搭建监控系统，帮助开发、运维人员及时发现问题和排查。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CC353D-A8F5-4531-8DE2-625AC3AD980D}"/>
              </a:ext>
            </a:extLst>
          </p:cNvPr>
          <p:cNvGrpSpPr/>
          <p:nvPr/>
        </p:nvGrpSpPr>
        <p:grpSpPr>
          <a:xfrm>
            <a:off x="86125" y="91981"/>
            <a:ext cx="4442564" cy="687168"/>
            <a:chOff x="358490" y="396066"/>
            <a:chExt cx="3331923" cy="51537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A57B341-90BC-4230-AB15-FBC8F7E2DD0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22" name="圆角矩形 36">
                <a:extLst>
                  <a:ext uri="{FF2B5EF4-FFF2-40B4-BE49-F238E27FC236}">
                    <a16:creationId xmlns:a16="http://schemas.microsoft.com/office/drawing/2014/main" id="{2E7754DD-A450-4979-9E3D-A9D416B7FE55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23" name="圆角矩形 37">
                <a:extLst>
                  <a:ext uri="{FF2B5EF4-FFF2-40B4-BE49-F238E27FC236}">
                    <a16:creationId xmlns:a16="http://schemas.microsoft.com/office/drawing/2014/main" id="{08F37F76-5C09-482B-BCC3-A9FDCF27580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BB5409A-023D-45A3-B4B6-4A728E4F82F8}"/>
                </a:ext>
              </a:extLst>
            </p:cNvPr>
            <p:cNvSpPr txBox="1"/>
            <p:nvPr/>
          </p:nvSpPr>
          <p:spPr>
            <a:xfrm>
              <a:off x="1307250" y="427026"/>
              <a:ext cx="2383163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建设内容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A69ABA7-0973-443A-9B8D-6B060C54249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01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5DED315F-4FC0-8E8C-2E57-2F24EC2B9539}"/>
              </a:ext>
            </a:extLst>
          </p:cNvPr>
          <p:cNvSpPr txBox="1"/>
          <p:nvPr/>
        </p:nvSpPr>
        <p:spPr>
          <a:xfrm>
            <a:off x="935442" y="3267433"/>
            <a:ext cx="10749123" cy="120898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2  </a:t>
            </a:r>
            <a:r>
              <a:rPr lang="zh-CN" altLang="en-US" b="1" dirty="0">
                <a:cs typeface="+mn-ea"/>
                <a:sym typeface="+mn-lt"/>
              </a:rPr>
              <a:t>数据生产模块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完成客流宝产品研发和相应数据质量报表。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9A983CF-366D-6583-8EDF-B989FA03886B}"/>
              </a:ext>
            </a:extLst>
          </p:cNvPr>
          <p:cNvSpPr txBox="1"/>
          <p:nvPr/>
        </p:nvSpPr>
        <p:spPr>
          <a:xfrm>
            <a:off x="935442" y="4583584"/>
            <a:ext cx="10749123" cy="194764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3  </a:t>
            </a:r>
            <a:r>
              <a:rPr lang="zh-CN" altLang="en-US" b="1" dirty="0">
                <a:cs typeface="+mn-ea"/>
                <a:sym typeface="+mn-lt"/>
              </a:rPr>
              <a:t>数据服务模块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完成门户网站开发，为数据服务推广提供服务。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搭建数据实验室，为合作机构提供安全合规的数据分析环境。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搭建统一网关，对外提供数据输出服务。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381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总体设计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02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9A2956F6-0C71-4759-923C-282535F05955}"/>
              </a:ext>
            </a:extLst>
          </p:cNvPr>
          <p:cNvGrpSpPr/>
          <p:nvPr/>
        </p:nvGrpSpPr>
        <p:grpSpPr>
          <a:xfrm>
            <a:off x="89155" y="130876"/>
            <a:ext cx="4510025" cy="687168"/>
            <a:chOff x="358490" y="396066"/>
            <a:chExt cx="3382519" cy="515376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38CCF407-9051-48EB-96C9-797E5030EC8C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44" name="圆角矩形 36">
                <a:extLst>
                  <a:ext uri="{FF2B5EF4-FFF2-40B4-BE49-F238E27FC236}">
                    <a16:creationId xmlns:a16="http://schemas.microsoft.com/office/drawing/2014/main" id="{3349518E-F4B8-4F4A-99A3-566384E62C0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45" name="圆角矩形 37">
                <a:extLst>
                  <a:ext uri="{FF2B5EF4-FFF2-40B4-BE49-F238E27FC236}">
                    <a16:creationId xmlns:a16="http://schemas.microsoft.com/office/drawing/2014/main" id="{5702D60B-C26D-4645-A8B6-2394A35BBC61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BF6A468A-6B97-409B-8F6E-1C962881255F}"/>
                </a:ext>
              </a:extLst>
            </p:cNvPr>
            <p:cNvSpPr txBox="1"/>
            <p:nvPr/>
          </p:nvSpPr>
          <p:spPr>
            <a:xfrm>
              <a:off x="1187812" y="414188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系统定位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0AB2974D-57F8-4B9D-ACC5-FB7DC69E8935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926FFD5B-A193-9296-FC34-C0132E7639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918" y="1092789"/>
            <a:ext cx="9566867" cy="5593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542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E8EA413-9FE6-4ECC-AB35-FFB46F46D0B0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E31D000-9F4F-4E3B-97DC-A7065D277595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64C63035-5067-432B-B88A-4BF3B56EC18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329A1113-9C49-4B53-B6DA-180E4C939CA3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67253AA-201C-4CF2-9E74-73BF1F05A259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逻辑架构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3C91840-0BC8-4005-8E33-49A817E7C00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F22B0D96-38FF-4BC9-997A-B5725C511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63" y="884013"/>
            <a:ext cx="9833738" cy="59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9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0C2D0009-4D47-4A7C-87BF-4067D84C2DEB}"/>
              </a:ext>
            </a:extLst>
          </p:cNvPr>
          <p:cNvSpPr/>
          <p:nvPr/>
        </p:nvSpPr>
        <p:spPr>
          <a:xfrm flipH="1">
            <a:off x="7573327" y="2616117"/>
            <a:ext cx="4618672" cy="4241884"/>
          </a:xfrm>
          <a:prstGeom prst="rtTriangle">
            <a:avLst/>
          </a:prstGeom>
          <a:gradFill>
            <a:gsLst>
              <a:gs pos="0">
                <a:srgbClr val="015ABB"/>
              </a:gs>
              <a:gs pos="100000">
                <a:srgbClr val="65AEF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09030DC-BD42-43C1-BC18-8E20E9FAC766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DD2F08D-2831-4C64-A29E-EE313203806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13" name="圆角矩形 36">
                <a:extLst>
                  <a:ext uri="{FF2B5EF4-FFF2-40B4-BE49-F238E27FC236}">
                    <a16:creationId xmlns:a16="http://schemas.microsoft.com/office/drawing/2014/main" id="{D8F7CCEE-F38B-4078-A332-391E379FB937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4" name="圆角矩形 37">
                <a:extLst>
                  <a:ext uri="{FF2B5EF4-FFF2-40B4-BE49-F238E27FC236}">
                    <a16:creationId xmlns:a16="http://schemas.microsoft.com/office/drawing/2014/main" id="{2EE9ABC9-ED80-4656-8FD8-79A384387ED5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326362B7-FF12-443E-ACCB-71BC0602E4AD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技术选型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99B8143-3899-4DA8-9A01-39CE0A1A9191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9C31E9A9-F4FA-4B9D-807F-51F308CC5A12}"/>
              </a:ext>
            </a:extLst>
          </p:cNvPr>
          <p:cNvSpPr/>
          <p:nvPr/>
        </p:nvSpPr>
        <p:spPr>
          <a:xfrm>
            <a:off x="686619" y="954250"/>
            <a:ext cx="12105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技术选型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4EF5B98-C913-4142-8ABD-9776B74F52C8}"/>
              </a:ext>
            </a:extLst>
          </p:cNvPr>
          <p:cNvSpPr/>
          <p:nvPr/>
        </p:nvSpPr>
        <p:spPr>
          <a:xfrm>
            <a:off x="1029852" y="2066998"/>
            <a:ext cx="7752453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采集传输：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DataX</a:t>
            </a:r>
            <a:r>
              <a:rPr lang="en-US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zh-CN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1C7C652-6DBA-425E-A328-315C57A7D5CD}"/>
              </a:ext>
            </a:extLst>
          </p:cNvPr>
          <p:cNvSpPr/>
          <p:nvPr/>
        </p:nvSpPr>
        <p:spPr>
          <a:xfrm>
            <a:off x="1029852" y="2522570"/>
            <a:ext cx="6839920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数据存储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PostgreSQL</a:t>
            </a:r>
            <a:r>
              <a:rPr lang="zh-CN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HDFS</a:t>
            </a:r>
            <a:r>
              <a:rPr lang="zh-CN" altLang="en-US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Redis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71B889A-9010-4F92-A94C-9B03C16D0A95}"/>
              </a:ext>
            </a:extLst>
          </p:cNvPr>
          <p:cNvSpPr/>
          <p:nvPr/>
        </p:nvSpPr>
        <p:spPr>
          <a:xfrm>
            <a:off x="1029852" y="2978142"/>
            <a:ext cx="2909771" cy="455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数据计算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Hive</a:t>
            </a:r>
            <a:r>
              <a:rPr lang="zh-CN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Flink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784CEB9-0003-4C60-BDE5-54847ADFCCED}"/>
              </a:ext>
            </a:extLst>
          </p:cNvPr>
          <p:cNvSpPr/>
          <p:nvPr/>
        </p:nvSpPr>
        <p:spPr>
          <a:xfrm>
            <a:off x="1029851" y="5588790"/>
            <a:ext cx="6004691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</a:t>
            </a: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实验室：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Docker , Zeppelin,  Jupyter, Flink,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A42D2FE-0008-4707-A0AC-28D9D799011F}"/>
              </a:ext>
            </a:extLst>
          </p:cNvPr>
          <p:cNvSpPr/>
          <p:nvPr/>
        </p:nvSpPr>
        <p:spPr>
          <a:xfrm>
            <a:off x="1029852" y="6009224"/>
            <a:ext cx="3538148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页面：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Vue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Element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 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D87E76-0192-4BA5-9DCB-43EF43FD4B04}"/>
              </a:ext>
            </a:extLst>
          </p:cNvPr>
          <p:cNvSpPr/>
          <p:nvPr/>
        </p:nvSpPr>
        <p:spPr>
          <a:xfrm>
            <a:off x="1029852" y="3433714"/>
            <a:ext cx="6205264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任务调度：</a:t>
            </a:r>
            <a:r>
              <a:rPr lang="en-US" altLang="zh-CN" kern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DolphinScheduler</a:t>
            </a:r>
            <a:endParaRPr lang="zh-CN" altLang="zh-CN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5E0AE88-ABD5-4919-98AD-869C491499F5}"/>
              </a:ext>
            </a:extLst>
          </p:cNvPr>
          <p:cNvSpPr/>
          <p:nvPr/>
        </p:nvSpPr>
        <p:spPr>
          <a:xfrm>
            <a:off x="1029852" y="3888967"/>
            <a:ext cx="5527234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集群监控：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Spring Boot Admin</a:t>
            </a:r>
            <a:r>
              <a:rPr lang="zh-CN" altLang="en-US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Prometheus</a:t>
            </a:r>
            <a:endParaRPr lang="zh-CN" altLang="zh-CN" kern="0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A1E2C2-3AA3-4952-A5FA-D453DE1AF58E}"/>
              </a:ext>
            </a:extLst>
          </p:cNvPr>
          <p:cNvSpPr/>
          <p:nvPr/>
        </p:nvSpPr>
        <p:spPr>
          <a:xfrm>
            <a:off x="1029851" y="4747924"/>
            <a:ext cx="6330616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应用服务：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Spring Boot, Open Fegin, Gateway</a:t>
            </a:r>
            <a:r>
              <a:rPr lang="zh-CN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Sftp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E6D7DB3-9DDB-4D40-8BF0-A063C9C8B4C5}"/>
              </a:ext>
            </a:extLst>
          </p:cNvPr>
          <p:cNvSpPr/>
          <p:nvPr/>
        </p:nvSpPr>
        <p:spPr>
          <a:xfrm>
            <a:off x="1029852" y="5168357"/>
            <a:ext cx="6330615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权限管理：</a:t>
            </a:r>
            <a:r>
              <a:rPr lang="en-US" altLang="zh-CN" kern="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Spring Security, Redis&amp;Jwt</a:t>
            </a:r>
            <a:endParaRPr lang="zh-CN" altLang="zh-CN" kern="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36FDE70-7E0B-426E-84F9-B32B33E394F1}"/>
              </a:ext>
            </a:extLst>
          </p:cNvPr>
          <p:cNvSpPr/>
          <p:nvPr/>
        </p:nvSpPr>
        <p:spPr>
          <a:xfrm>
            <a:off x="686619" y="1278965"/>
            <a:ext cx="11046672" cy="4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技术选型主要考虑因素：</a:t>
            </a:r>
            <a:r>
              <a:rPr lang="zh-CN" altLang="en-US" kern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数据量大小、业务需求、行业内经验、技术成熟度、开发维护成本、总成本预算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85177AF-6911-45B4-866C-7DEE59A50F52}"/>
              </a:ext>
            </a:extLst>
          </p:cNvPr>
          <p:cNvSpPr/>
          <p:nvPr/>
        </p:nvSpPr>
        <p:spPr>
          <a:xfrm>
            <a:off x="686619" y="1758064"/>
            <a:ext cx="198002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数据服务系统：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6728629-A0F8-445F-9104-4764A126BFF7}"/>
              </a:ext>
            </a:extLst>
          </p:cNvPr>
          <p:cNvSpPr/>
          <p:nvPr/>
        </p:nvSpPr>
        <p:spPr>
          <a:xfrm>
            <a:off x="709016" y="4399363"/>
            <a:ext cx="198002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数据应用系统：</a:t>
            </a:r>
          </a:p>
        </p:txBody>
      </p:sp>
    </p:spTree>
    <p:extLst>
      <p:ext uri="{BB962C8B-B14F-4D97-AF65-F5344CB8AC3E}">
        <p14:creationId xmlns:p14="http://schemas.microsoft.com/office/powerpoint/2010/main" val="156350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A92D22D-9F13-4B9A-88F6-C5EE03AF6203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1D75D5D-0DB1-460F-9D07-CEFD3D7B1F7D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4283210-A39F-4B11-91CE-ED707C6EB7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3FAB2F25-8E5E-4525-AB53-9729FA863EC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FD1EBD9D-CC65-4BF8-9E80-2C082F6E1A38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网络拓扑图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3BA3EC5-B761-4391-9B15-0E721B3846B4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B60DFB5-9529-4440-A221-E773DD94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27" y="954250"/>
            <a:ext cx="11778995" cy="58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4D929BE-2413-4D4F-847B-7A81996D984A}"/>
              </a:ext>
            </a:extLst>
          </p:cNvPr>
          <p:cNvGrpSpPr/>
          <p:nvPr/>
        </p:nvGrpSpPr>
        <p:grpSpPr>
          <a:xfrm>
            <a:off x="89155" y="130876"/>
            <a:ext cx="4669276" cy="687168"/>
            <a:chOff x="358490" y="396066"/>
            <a:chExt cx="3501957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0623AC2-C3E5-43D6-BA03-7148A28FBF8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6AB8F6BE-F6EB-4FE1-A1B4-4202AC52A5D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72322DFE-C2A8-41BC-9F75-AC0FBA254EB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CC8F214-29A8-4156-816F-823D8CED85CE}"/>
                </a:ext>
              </a:extLst>
            </p:cNvPr>
            <p:cNvSpPr txBox="1"/>
            <p:nvPr/>
          </p:nvSpPr>
          <p:spPr>
            <a:xfrm>
              <a:off x="1307250" y="427026"/>
              <a:ext cx="2553197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服务器资源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C023AC7-41F3-463A-A019-C302E501BFE6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FF4AC1AD-6C35-4E07-A135-F9FD7CFC7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99400"/>
              </p:ext>
            </p:extLst>
          </p:nvPr>
        </p:nvGraphicFramePr>
        <p:xfrm>
          <a:off x="815987" y="1244013"/>
          <a:ext cx="9790082" cy="4922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103">
                  <a:extLst>
                    <a:ext uri="{9D8B030D-6E8A-4147-A177-3AD203B41FA5}">
                      <a16:colId xmlns:a16="http://schemas.microsoft.com/office/drawing/2014/main" val="1132923282"/>
                    </a:ext>
                  </a:extLst>
                </a:gridCol>
                <a:gridCol w="1951103">
                  <a:extLst>
                    <a:ext uri="{9D8B030D-6E8A-4147-A177-3AD203B41FA5}">
                      <a16:colId xmlns:a16="http://schemas.microsoft.com/office/drawing/2014/main" val="998763291"/>
                    </a:ext>
                  </a:extLst>
                </a:gridCol>
                <a:gridCol w="2205145">
                  <a:extLst>
                    <a:ext uri="{9D8B030D-6E8A-4147-A177-3AD203B41FA5}">
                      <a16:colId xmlns:a16="http://schemas.microsoft.com/office/drawing/2014/main" val="4175689721"/>
                    </a:ext>
                  </a:extLst>
                </a:gridCol>
                <a:gridCol w="3682731">
                  <a:extLst>
                    <a:ext uri="{9D8B030D-6E8A-4147-A177-3AD203B41FA5}">
                      <a16:colId xmlns:a16="http://schemas.microsoft.com/office/drawing/2014/main" val="2689152082"/>
                    </a:ext>
                  </a:extLst>
                </a:gridCol>
              </a:tblGrid>
              <a:tr h="394696"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模块划分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主机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资源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tc>
                  <a:txBody>
                    <a:bodyPr/>
                    <a:lstStyle/>
                    <a:p>
                      <a:pPr indent="30607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用途说明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9807" marR="49807" marT="6918" marB="0"/>
                </a:tc>
                <a:extLst>
                  <a:ext uri="{0D108BD9-81ED-4DB2-BD59-A6C34878D82A}">
                    <a16:rowId xmlns:a16="http://schemas.microsoft.com/office/drawing/2014/main" val="1771302371"/>
                  </a:ext>
                </a:extLst>
              </a:tr>
              <a:tr h="3325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数据生产模块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YARN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HDFS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 FLINK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Hive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DataX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Dolphin Scheduler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、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zookeeper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等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集群服务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928584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82971"/>
                  </a:ext>
                </a:extLst>
              </a:tr>
              <a:tr h="3774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64G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16C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4468"/>
                  </a:ext>
                </a:extLst>
              </a:tr>
              <a:tr h="3325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数据存储模块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Hadoop105X2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16G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8C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部署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PostgreSQL 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主备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183774"/>
                  </a:ext>
                </a:extLst>
              </a:tr>
              <a:tr h="332548">
                <a:tc rowSpan="6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数据应用月服务模块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实验室服务、数据服务、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6462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鉴权服务、系统服务、</a:t>
                      </a: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控制台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831449"/>
                  </a:ext>
                </a:extLst>
              </a:tr>
              <a:tr h="43213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统一网关，门户网关、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短信网关、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177363"/>
                  </a:ext>
                </a:extLst>
              </a:tr>
              <a:tr h="7420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Hadoop109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32G, 16C, 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数据实验室资源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89486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Hadoop110X2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SFTP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2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台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,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内外网各一台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130395"/>
                  </a:ext>
                </a:extLst>
              </a:tr>
              <a:tr h="33254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500G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Nginx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服务器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182015"/>
                  </a:ext>
                </a:extLst>
              </a:tr>
              <a:tr h="6482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dk1"/>
                          </a:solidFill>
                          <a:effectLst/>
                          <a:latin typeface="楷体_GB2312"/>
                          <a:ea typeface="KaiTi" panose="02010609060101010101" pitchFamily="49" charset="-122"/>
                          <a:cs typeface="+mn-cs"/>
                        </a:rPr>
                        <a:t>监控模块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Hadoop112X2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8G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4C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，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1T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Redis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主备</a:t>
                      </a:r>
                      <a:endParaRPr lang="zh-CN" sz="105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Prometheus+ Grafana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_GB2312"/>
                        </a:rPr>
                        <a:t>监控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楷体_GB2312"/>
                          <a:ea typeface="宋体" panose="02010600030101010101" pitchFamily="2" charset="-122"/>
                        </a:rPr>
                        <a:t>Spring Boot Admin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032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8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功能分析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03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985889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>
            <a:extLst>
              <a:ext uri="{FF2B5EF4-FFF2-40B4-BE49-F238E27FC236}">
                <a16:creationId xmlns:a16="http://schemas.microsoft.com/office/drawing/2014/main" id="{352A3052-55D1-437D-8FAF-3446C9C48FEF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08CDD263-D414-4A05-8D22-EA44EFEB0A36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95" name="圆角矩形 36">
                <a:extLst>
                  <a:ext uri="{FF2B5EF4-FFF2-40B4-BE49-F238E27FC236}">
                    <a16:creationId xmlns:a16="http://schemas.microsoft.com/office/drawing/2014/main" id="{3555FC65-32AE-465C-9F2E-436DBDA315B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96" name="圆角矩形 37">
                <a:extLst>
                  <a:ext uri="{FF2B5EF4-FFF2-40B4-BE49-F238E27FC236}">
                    <a16:creationId xmlns:a16="http://schemas.microsoft.com/office/drawing/2014/main" id="{6AB3AE3C-4CEE-4878-9D7E-C5C89121E00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3" name="TextBox 7">
              <a:extLst>
                <a:ext uri="{FF2B5EF4-FFF2-40B4-BE49-F238E27FC236}">
                  <a16:creationId xmlns:a16="http://schemas.microsoft.com/office/drawing/2014/main" id="{031477CC-553D-4C7F-ADA2-D984765CD5AF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客流宝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开发流程</a:t>
              </a: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809AFFB9-D4F6-4A42-BC20-C91A6976F02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331DE1B-500A-464E-8256-DBA3AA068B90}"/>
              </a:ext>
            </a:extLst>
          </p:cNvPr>
          <p:cNvGrpSpPr/>
          <p:nvPr/>
        </p:nvGrpSpPr>
        <p:grpSpPr>
          <a:xfrm>
            <a:off x="89155" y="1192986"/>
            <a:ext cx="8382000" cy="5391150"/>
            <a:chOff x="142875" y="1152525"/>
            <a:chExt cx="8382000" cy="5391150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18E72285-69F0-428E-9F24-978DEC4500F9}"/>
                </a:ext>
              </a:extLst>
            </p:cNvPr>
            <p:cNvSpPr/>
            <p:nvPr/>
          </p:nvSpPr>
          <p:spPr>
            <a:xfrm>
              <a:off x="142875" y="1152525"/>
              <a:ext cx="8382000" cy="539115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CEC8A4C-E0AC-4121-BEF6-17B1B5AACCBA}"/>
                </a:ext>
              </a:extLst>
            </p:cNvPr>
            <p:cNvSpPr/>
            <p:nvPr/>
          </p:nvSpPr>
          <p:spPr>
            <a:xfrm>
              <a:off x="473554" y="2462866"/>
              <a:ext cx="808043" cy="38039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/>
                <a:t>数仓中心</a:t>
              </a: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51483EE-14A9-46DA-B0E2-ED7C7291B270}"/>
                </a:ext>
              </a:extLst>
            </p:cNvPr>
            <p:cNvSpPr/>
            <p:nvPr/>
          </p:nvSpPr>
          <p:spPr>
            <a:xfrm>
              <a:off x="3803696" y="5983655"/>
              <a:ext cx="1314164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统一运维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Prometheus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014F8CDE-46D0-4A63-AB1D-DB9D51D694BA}"/>
                </a:ext>
              </a:extLst>
            </p:cNvPr>
            <p:cNvSpPr/>
            <p:nvPr/>
          </p:nvSpPr>
          <p:spPr>
            <a:xfrm>
              <a:off x="7237301" y="1843076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客流宝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C83F8E8D-2A0C-4442-81A6-C2D46A7D832F}"/>
                </a:ext>
              </a:extLst>
            </p:cNvPr>
            <p:cNvSpPr/>
            <p:nvPr/>
          </p:nvSpPr>
          <p:spPr>
            <a:xfrm>
              <a:off x="7237301" y="3584315"/>
              <a:ext cx="1067793" cy="46491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数据质量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6C8DCED5-193A-43C9-BA30-48117EAEB114}"/>
                </a:ext>
              </a:extLst>
            </p:cNvPr>
            <p:cNvSpPr/>
            <p:nvPr/>
          </p:nvSpPr>
          <p:spPr>
            <a:xfrm>
              <a:off x="1864376" y="2163388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数据中台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5BAFF06E-5A5D-4BA8-87F7-ED894913E9D9}"/>
                </a:ext>
              </a:extLst>
            </p:cNvPr>
            <p:cNvSpPr/>
            <p:nvPr/>
          </p:nvSpPr>
          <p:spPr>
            <a:xfrm>
              <a:off x="1864376" y="3676813"/>
              <a:ext cx="1067793" cy="419083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大数据平台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198DB3CC-00CD-41DA-B8EB-05330DD64918}"/>
                </a:ext>
              </a:extLst>
            </p:cNvPr>
            <p:cNvSpPr/>
            <p:nvPr/>
          </p:nvSpPr>
          <p:spPr>
            <a:xfrm>
              <a:off x="252802" y="1888091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久事交通卡</a:t>
              </a: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2E37FCFB-3822-4A66-914B-7E48A8F4449A}"/>
                </a:ext>
              </a:extLst>
            </p:cNvPr>
            <p:cNvSpPr/>
            <p:nvPr/>
          </p:nvSpPr>
          <p:spPr>
            <a:xfrm>
              <a:off x="252802" y="2429228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83931771-F962-49CA-BB1D-784007C955B1}"/>
                </a:ext>
              </a:extLst>
            </p:cNvPr>
            <p:cNvSpPr/>
            <p:nvPr/>
          </p:nvSpPr>
          <p:spPr>
            <a:xfrm>
              <a:off x="265997" y="3447850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久事公交</a:t>
              </a: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9C6410B3-AB90-41AB-B35F-DCC054204DB2}"/>
                </a:ext>
              </a:extLst>
            </p:cNvPr>
            <p:cNvSpPr/>
            <p:nvPr/>
          </p:nvSpPr>
          <p:spPr>
            <a:xfrm>
              <a:off x="265997" y="3903180"/>
              <a:ext cx="1054628" cy="417284"/>
            </a:xfrm>
            <a:prstGeom prst="roundRect">
              <a:avLst/>
            </a:prstGeom>
            <a:solidFill>
              <a:schemeClr val="bg1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87072602-D4AA-4A38-A14B-E1FD7E40D3D5}"/>
                </a:ext>
              </a:extLst>
            </p:cNvPr>
            <p:cNvSpPr/>
            <p:nvPr/>
          </p:nvSpPr>
          <p:spPr>
            <a:xfrm>
              <a:off x="3017861" y="5017902"/>
              <a:ext cx="1339652" cy="519730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</a:rPr>
                <a:t>调度系统</a:t>
              </a:r>
              <a:endParaRPr lang="en-US" altLang="zh-CN" sz="110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</a:rPr>
                <a:t>DolphinScheduler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17C5F9D7-5866-43A6-91E7-76501E643718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H="1" flipV="1">
              <a:off x="2517735" y="4361236"/>
              <a:ext cx="1169952" cy="6566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F15A876-D86A-4C7A-A189-696626167936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3687687" y="4315862"/>
              <a:ext cx="1430173" cy="702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30F3AEDA-7D72-465F-B05C-E4766ABD8B47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3687687" y="4315862"/>
              <a:ext cx="19924" cy="702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AD0BB50-861E-43A4-8160-82DBAF9E6935}"/>
                </a:ext>
              </a:extLst>
            </p:cNvPr>
            <p:cNvSpPr txBox="1"/>
            <p:nvPr/>
          </p:nvSpPr>
          <p:spPr>
            <a:xfrm>
              <a:off x="2130113" y="4675925"/>
              <a:ext cx="887748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/>
                <a:t>ETL</a:t>
              </a:r>
              <a:r>
                <a:rPr lang="zh-CN" altLang="en-US" sz="1050" dirty="0"/>
                <a:t>任务调度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3F89961-31D5-473E-BB8B-A834EF823F81}"/>
                </a:ext>
              </a:extLst>
            </p:cNvPr>
            <p:cNvSpPr txBox="1"/>
            <p:nvPr/>
          </p:nvSpPr>
          <p:spPr>
            <a:xfrm>
              <a:off x="3269523" y="4504784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清洗任务调度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8D887CAF-DFBE-4B5D-ABAC-AD450EFB71F5}"/>
                </a:ext>
              </a:extLst>
            </p:cNvPr>
            <p:cNvSpPr txBox="1"/>
            <p:nvPr/>
          </p:nvSpPr>
          <p:spPr>
            <a:xfrm>
              <a:off x="4357513" y="4604296"/>
              <a:ext cx="955656" cy="253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/>
                <a:t>计算任务调度</a:t>
              </a:r>
            </a:p>
          </p:txBody>
        </p:sp>
        <p:cxnSp>
          <p:nvCxnSpPr>
            <p:cNvPr id="36" name="连接符: 肘形 35">
              <a:extLst>
                <a:ext uri="{FF2B5EF4-FFF2-40B4-BE49-F238E27FC236}">
                  <a16:creationId xmlns:a16="http://schemas.microsoft.com/office/drawing/2014/main" id="{AF6C959C-1545-47CC-930F-D7E76A20A068}"/>
                </a:ext>
              </a:extLst>
            </p:cNvPr>
            <p:cNvCxnSpPr>
              <a:stCxn id="24" idx="3"/>
              <a:endCxn id="22" idx="1"/>
            </p:cNvCxnSpPr>
            <p:nvPr/>
          </p:nvCxnSpPr>
          <p:spPr>
            <a:xfrm>
              <a:off x="1307430" y="2096733"/>
              <a:ext cx="556946" cy="27619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肘形 37">
              <a:extLst>
                <a:ext uri="{FF2B5EF4-FFF2-40B4-BE49-F238E27FC236}">
                  <a16:creationId xmlns:a16="http://schemas.microsoft.com/office/drawing/2014/main" id="{BBD3E25F-2192-4503-8126-1EE41BB4C0F9}"/>
                </a:ext>
              </a:extLst>
            </p:cNvPr>
            <p:cNvCxnSpPr>
              <a:stCxn id="25" idx="3"/>
              <a:endCxn id="22" idx="1"/>
            </p:cNvCxnSpPr>
            <p:nvPr/>
          </p:nvCxnSpPr>
          <p:spPr>
            <a:xfrm flipV="1">
              <a:off x="1307430" y="2372930"/>
              <a:ext cx="556946" cy="26494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连接符: 肘形 39">
              <a:extLst>
                <a:ext uri="{FF2B5EF4-FFF2-40B4-BE49-F238E27FC236}">
                  <a16:creationId xmlns:a16="http://schemas.microsoft.com/office/drawing/2014/main" id="{3C4E5426-3685-4ED1-BA17-E738EA393A73}"/>
                </a:ext>
              </a:extLst>
            </p:cNvPr>
            <p:cNvCxnSpPr>
              <a:stCxn id="26" idx="3"/>
              <a:endCxn id="23" idx="1"/>
            </p:cNvCxnSpPr>
            <p:nvPr/>
          </p:nvCxnSpPr>
          <p:spPr>
            <a:xfrm>
              <a:off x="1320625" y="3656492"/>
              <a:ext cx="543751" cy="22986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连接符: 肘形 41">
              <a:extLst>
                <a:ext uri="{FF2B5EF4-FFF2-40B4-BE49-F238E27FC236}">
                  <a16:creationId xmlns:a16="http://schemas.microsoft.com/office/drawing/2014/main" id="{D8AFF723-CEC9-469E-BABF-66260E2BA4A2}"/>
                </a:ext>
              </a:extLst>
            </p:cNvPr>
            <p:cNvCxnSpPr>
              <a:stCxn id="27" idx="3"/>
              <a:endCxn id="23" idx="1"/>
            </p:cNvCxnSpPr>
            <p:nvPr/>
          </p:nvCxnSpPr>
          <p:spPr>
            <a:xfrm flipV="1">
              <a:off x="1320625" y="3886355"/>
              <a:ext cx="543751" cy="2254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C6AE3E3C-5501-4F76-8A4E-B6D02B3C3574}"/>
                </a:ext>
              </a:extLst>
            </p:cNvPr>
            <p:cNvSpPr/>
            <p:nvPr/>
          </p:nvSpPr>
          <p:spPr>
            <a:xfrm>
              <a:off x="3292734" y="1569307"/>
              <a:ext cx="3049519" cy="2725602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01521757-0771-4F92-BA63-A65B8E910A36}"/>
                </a:ext>
              </a:extLst>
            </p:cNvPr>
            <p:cNvSpPr/>
            <p:nvPr/>
          </p:nvSpPr>
          <p:spPr>
            <a:xfrm>
              <a:off x="3435321" y="230537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Hive</a:t>
              </a:r>
              <a:r>
                <a:rPr lang="zh-CN" altLang="en-US" sz="1400" dirty="0">
                  <a:solidFill>
                    <a:schemeClr val="tx1"/>
                  </a:solidFill>
                </a:rPr>
                <a:t>库</a:t>
              </a:r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D66513F3-C12B-4A02-A88C-299C18C99E42}"/>
                </a:ext>
              </a:extLst>
            </p:cNvPr>
            <p:cNvSpPr/>
            <p:nvPr/>
          </p:nvSpPr>
          <p:spPr>
            <a:xfrm>
              <a:off x="3440617" y="2866873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HDFS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id="{89941760-9030-4FD3-A6D6-51605248D653}"/>
                </a:ext>
              </a:extLst>
            </p:cNvPr>
            <p:cNvSpPr/>
            <p:nvPr/>
          </p:nvSpPr>
          <p:spPr>
            <a:xfrm>
              <a:off x="3457208" y="346345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…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1" name="左大括号 50">
              <a:extLst>
                <a:ext uri="{FF2B5EF4-FFF2-40B4-BE49-F238E27FC236}">
                  <a16:creationId xmlns:a16="http://schemas.microsoft.com/office/drawing/2014/main" id="{3149D045-27B4-4536-899F-D3A760B44572}"/>
                </a:ext>
              </a:extLst>
            </p:cNvPr>
            <p:cNvSpPr/>
            <p:nvPr/>
          </p:nvSpPr>
          <p:spPr>
            <a:xfrm>
              <a:off x="4504717" y="2305374"/>
              <a:ext cx="149665" cy="1549556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978AFE92-67C4-44F4-B8A5-2C301C6DF693}"/>
                </a:ext>
              </a:extLst>
            </p:cNvPr>
            <p:cNvSpPr/>
            <p:nvPr/>
          </p:nvSpPr>
          <p:spPr>
            <a:xfrm>
              <a:off x="4850103" y="2174111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ADS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FF258B9B-B31C-481B-B8E7-9A0027818D92}"/>
                </a:ext>
              </a:extLst>
            </p:cNvPr>
            <p:cNvSpPr/>
            <p:nvPr/>
          </p:nvSpPr>
          <p:spPr>
            <a:xfrm>
              <a:off x="4842612" y="2723000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44147FAE-91E4-4848-BA37-C47D2C75579E}"/>
                </a:ext>
              </a:extLst>
            </p:cNvPr>
            <p:cNvSpPr/>
            <p:nvPr/>
          </p:nvSpPr>
          <p:spPr>
            <a:xfrm>
              <a:off x="4842612" y="3225407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DWD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254F11E8-AB84-4FAE-8FDC-75F22C603B6B}"/>
                </a:ext>
              </a:extLst>
            </p:cNvPr>
            <p:cNvSpPr/>
            <p:nvPr/>
          </p:nvSpPr>
          <p:spPr>
            <a:xfrm>
              <a:off x="4850103" y="3734105"/>
              <a:ext cx="880385" cy="4176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ODS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F13DAD29-851B-4D2C-A416-6C3D53605D36}"/>
                </a:ext>
              </a:extLst>
            </p:cNvPr>
            <p:cNvSpPr/>
            <p:nvPr/>
          </p:nvSpPr>
          <p:spPr>
            <a:xfrm rot="16200000">
              <a:off x="5134870" y="3083614"/>
              <a:ext cx="1788018" cy="184147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0E21B78-9C36-49F4-9FE1-C5E813813624}"/>
                </a:ext>
              </a:extLst>
            </p:cNvPr>
            <p:cNvSpPr txBox="1"/>
            <p:nvPr/>
          </p:nvSpPr>
          <p:spPr>
            <a:xfrm>
              <a:off x="5791817" y="2719363"/>
              <a:ext cx="474125" cy="1012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/>
                <a:t>清洗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转换</a:t>
              </a:r>
              <a:endParaRPr lang="en-US" altLang="zh-CN" sz="1200" dirty="0"/>
            </a:p>
            <a:p>
              <a:r>
                <a:rPr lang="en-US" altLang="zh-CN" sz="1200" dirty="0"/>
                <a:t>  &amp;</a:t>
              </a:r>
            </a:p>
            <a:p>
              <a:r>
                <a:rPr lang="zh-CN" altLang="en-US" sz="1200" dirty="0"/>
                <a:t>计算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C7E7AEA-4A63-4507-8067-FDC147C83731}"/>
                </a:ext>
              </a:extLst>
            </p:cNvPr>
            <p:cNvSpPr txBox="1"/>
            <p:nvPr/>
          </p:nvSpPr>
          <p:spPr>
            <a:xfrm>
              <a:off x="3724631" y="1575816"/>
              <a:ext cx="2185724" cy="52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/>
                <a:t>数据存储</a:t>
              </a:r>
              <a:r>
                <a:rPr lang="en-US" altLang="zh-CN" sz="1400" dirty="0"/>
                <a:t>&amp;</a:t>
              </a:r>
              <a:r>
                <a:rPr lang="zh-CN" altLang="en-US" sz="1400" dirty="0"/>
                <a:t>数据执行</a:t>
              </a:r>
              <a:endParaRPr lang="en-US" altLang="zh-CN" sz="1400" dirty="0"/>
            </a:p>
            <a:p>
              <a:pPr algn="ctr"/>
              <a:r>
                <a:rPr lang="zh-CN" altLang="en-US" sz="1400" dirty="0"/>
                <a:t>数据库引擎</a:t>
              </a:r>
              <a:r>
                <a:rPr lang="en-US" altLang="zh-CN" sz="1400" dirty="0"/>
                <a:t>+</a:t>
              </a:r>
              <a:r>
                <a:rPr lang="en-US" altLang="zh-CN" sz="1400" dirty="0" err="1"/>
                <a:t>Flink+ML</a:t>
              </a:r>
              <a:r>
                <a:rPr lang="zh-CN" altLang="en-US" sz="1400" dirty="0"/>
                <a:t>引擎</a:t>
              </a:r>
            </a:p>
          </p:txBody>
        </p:sp>
        <p:sp>
          <p:nvSpPr>
            <p:cNvPr id="59" name="左大括号 58">
              <a:extLst>
                <a:ext uri="{FF2B5EF4-FFF2-40B4-BE49-F238E27FC236}">
                  <a16:creationId xmlns:a16="http://schemas.microsoft.com/office/drawing/2014/main" id="{1920FC62-6FF9-4B72-AD3D-D0B7401C96B3}"/>
                </a:ext>
              </a:extLst>
            </p:cNvPr>
            <p:cNvSpPr/>
            <p:nvPr/>
          </p:nvSpPr>
          <p:spPr>
            <a:xfrm>
              <a:off x="6847826" y="1967017"/>
              <a:ext cx="245259" cy="195491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12B4CCEE-9AE7-4599-94F4-2F59268FBBF3}"/>
                </a:ext>
              </a:extLst>
            </p:cNvPr>
            <p:cNvCxnSpPr>
              <a:stCxn id="43" idx="3"/>
            </p:cNvCxnSpPr>
            <p:nvPr/>
          </p:nvCxnSpPr>
          <p:spPr>
            <a:xfrm flipV="1">
              <a:off x="6342253" y="2931812"/>
              <a:ext cx="366828" cy="2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右大括号 61">
              <a:extLst>
                <a:ext uri="{FF2B5EF4-FFF2-40B4-BE49-F238E27FC236}">
                  <a16:creationId xmlns:a16="http://schemas.microsoft.com/office/drawing/2014/main" id="{7667E8B3-3B0E-4DE8-912A-B0F1DABFD165}"/>
                </a:ext>
              </a:extLst>
            </p:cNvPr>
            <p:cNvSpPr/>
            <p:nvPr/>
          </p:nvSpPr>
          <p:spPr>
            <a:xfrm rot="5400000">
              <a:off x="4171148" y="2103155"/>
              <a:ext cx="289115" cy="7345338"/>
            </a:xfrm>
            <a:prstGeom prst="rightBrace">
              <a:avLst>
                <a:gd name="adj1" fmla="val 1767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连接符: 肘形 5">
              <a:extLst>
                <a:ext uri="{FF2B5EF4-FFF2-40B4-BE49-F238E27FC236}">
                  <a16:creationId xmlns:a16="http://schemas.microsoft.com/office/drawing/2014/main" id="{DD662D1F-3D32-4504-9CBD-F6DE115D9F37}"/>
                </a:ext>
              </a:extLst>
            </p:cNvPr>
            <p:cNvCxnSpPr>
              <a:stCxn id="22" idx="3"/>
              <a:endCxn id="43" idx="1"/>
            </p:cNvCxnSpPr>
            <p:nvPr/>
          </p:nvCxnSpPr>
          <p:spPr>
            <a:xfrm>
              <a:off x="2932169" y="2372930"/>
              <a:ext cx="360565" cy="55917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连接符: 肘形 7">
              <a:extLst>
                <a:ext uri="{FF2B5EF4-FFF2-40B4-BE49-F238E27FC236}">
                  <a16:creationId xmlns:a16="http://schemas.microsoft.com/office/drawing/2014/main" id="{A058450B-9BB6-48BF-A41C-DDDEA40BF069}"/>
                </a:ext>
              </a:extLst>
            </p:cNvPr>
            <p:cNvCxnSpPr>
              <a:cxnSpLocks/>
              <a:stCxn id="23" idx="3"/>
              <a:endCxn id="43" idx="1"/>
            </p:cNvCxnSpPr>
            <p:nvPr/>
          </p:nvCxnSpPr>
          <p:spPr>
            <a:xfrm flipV="1">
              <a:off x="2932169" y="2932108"/>
              <a:ext cx="360565" cy="95424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6FCEF9D-AAE3-4586-B096-8339FF277226}"/>
              </a:ext>
            </a:extLst>
          </p:cNvPr>
          <p:cNvSpPr txBox="1"/>
          <p:nvPr/>
        </p:nvSpPr>
        <p:spPr>
          <a:xfrm>
            <a:off x="8673053" y="1192986"/>
            <a:ext cx="3185572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/>
              <a:t>客流指标： </a:t>
            </a:r>
            <a:r>
              <a:rPr lang="zh-CN" altLang="en-US" sz="1600" dirty="0"/>
              <a:t>颗粒度，日，周，月。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营运公司客流量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营运公司分时段客流量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高客流线路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站点分时段客流量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高客流站点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高客流站点</a:t>
            </a:r>
            <a:r>
              <a:rPr lang="en-US" altLang="zh-CN" sz="1600" dirty="0"/>
              <a:t>-</a:t>
            </a:r>
            <a:r>
              <a:rPr lang="zh-CN" altLang="en-US" sz="1600" dirty="0"/>
              <a:t>分线路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01F0E6F-137C-4A75-BA57-F6575EA11DD8}"/>
              </a:ext>
            </a:extLst>
          </p:cNvPr>
          <p:cNvSpPr txBox="1"/>
          <p:nvPr/>
        </p:nvSpPr>
        <p:spPr>
          <a:xfrm>
            <a:off x="8684963" y="3811884"/>
            <a:ext cx="3185572" cy="28931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/>
              <a:t>质量报告：</a:t>
            </a:r>
            <a:r>
              <a:rPr lang="zh-CN" altLang="en-US" sz="1600" dirty="0"/>
              <a:t>颗粒度，日报表。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日营运线路条数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日营运车辆数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站点名称一致率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线路行车方向一致率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站点缺失率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经纬度坐标偏移率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司售卡缺失量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线路缺失量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POS</a:t>
            </a:r>
            <a:r>
              <a:rPr lang="zh-CN" altLang="en-US" sz="1600" dirty="0"/>
              <a:t>缺失量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司售卡缺失率</a:t>
            </a:r>
          </a:p>
        </p:txBody>
      </p:sp>
    </p:spTree>
    <p:extLst>
      <p:ext uri="{BB962C8B-B14F-4D97-AF65-F5344CB8AC3E}">
        <p14:creationId xmlns:p14="http://schemas.microsoft.com/office/powerpoint/2010/main" val="10059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C9BB4C3-788B-4B32-861A-4EABB4FD345C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21EC643-997C-476A-A026-941C02C6D30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50046EB3-3D37-402D-A391-97EB992EAC5C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0B208A1-658D-49B4-982D-EE7B22092A15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3ED99A99-C199-4830-947F-FF8028C48B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-SQL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在线分析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8775DD-28D4-4D0E-A968-3A079F0F81D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05C7BBD-7537-49C6-98F9-B763E0DE9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9" y="917470"/>
            <a:ext cx="11177581" cy="595633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D1D9CEA-4849-4851-B311-05F640C0396B}"/>
              </a:ext>
            </a:extLst>
          </p:cNvPr>
          <p:cNvSpPr txBox="1"/>
          <p:nvPr/>
        </p:nvSpPr>
        <p:spPr>
          <a:xfrm>
            <a:off x="8324939" y="4026483"/>
            <a:ext cx="3643946" cy="203132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在线分析的能力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数据权限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个人文件的存储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SQL</a:t>
            </a:r>
            <a:r>
              <a:rPr lang="zh-CN" altLang="en-US" dirty="0"/>
              <a:t>语法提示以及字段含义提示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支持</a:t>
            </a:r>
            <a:r>
              <a:rPr lang="en-US" altLang="zh-CN" dirty="0"/>
              <a:t>Excel</a:t>
            </a:r>
            <a:r>
              <a:rPr lang="zh-CN" altLang="en-US" dirty="0"/>
              <a:t>导出功能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图形化展示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423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7F769AC-069D-4E6F-8024-A724B3309FBE}"/>
              </a:ext>
            </a:extLst>
          </p:cNvPr>
          <p:cNvSpPr txBox="1"/>
          <p:nvPr/>
        </p:nvSpPr>
        <p:spPr>
          <a:xfrm>
            <a:off x="1046284" y="11165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什么是敏捷开发</a:t>
            </a:r>
            <a:endParaRPr lang="en-US" altLang="zh-CN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6B6731-2CE5-4DE0-BFBF-0C7986BB4A02}"/>
              </a:ext>
            </a:extLst>
          </p:cNvPr>
          <p:cNvSpPr txBox="1"/>
          <p:nvPr/>
        </p:nvSpPr>
        <p:spPr>
          <a:xfrm>
            <a:off x="1046284" y="1562528"/>
            <a:ext cx="9857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</a:t>
            </a:r>
            <a:r>
              <a:rPr lang="zh-CN" altLang="en-US" dirty="0"/>
              <a:t>相比于传统的</a:t>
            </a:r>
            <a:r>
              <a:rPr lang="en-US" altLang="zh-CN" dirty="0"/>
              <a:t>API</a:t>
            </a:r>
            <a:r>
              <a:rPr lang="zh-CN" altLang="en-US" dirty="0"/>
              <a:t>开发，需要提出需求，开发接口，测试，上线等流程，该方案在业务系统使用多。但是在数据服务系统中，绝大多数场景都是基于数据查询，逻辑简单。此时，将上述开发流程全部搬迁到线上提供了可能性，即</a:t>
            </a:r>
            <a:r>
              <a:rPr lang="en-US" altLang="zh-CN" dirty="0"/>
              <a:t>API</a:t>
            </a:r>
            <a:r>
              <a:rPr lang="zh-CN" altLang="en-US" dirty="0"/>
              <a:t>开发，测试，发布等基于线上的可视化配置的方式实现，大大提升效率。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FD8C60F-0B7B-4929-8B10-E8B44ED62DC9}"/>
              </a:ext>
            </a:extLst>
          </p:cNvPr>
          <p:cNvSpPr txBox="1"/>
          <p:nvPr/>
        </p:nvSpPr>
        <p:spPr>
          <a:xfrm>
            <a:off x="1031002" y="29146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特点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6F265A-6CDF-4FFD-B452-FD0901F84470}"/>
              </a:ext>
            </a:extLst>
          </p:cNvPr>
          <p:cNvSpPr txBox="1"/>
          <p:nvPr/>
        </p:nvSpPr>
        <p:spPr>
          <a:xfrm>
            <a:off x="1031002" y="3283987"/>
            <a:ext cx="10802957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用于快速开发</a:t>
            </a:r>
            <a:r>
              <a:rPr lang="en-US" altLang="zh-CN" dirty="0"/>
              <a:t>API</a:t>
            </a:r>
            <a:r>
              <a:rPr lang="zh-CN" altLang="en-US" dirty="0"/>
              <a:t>接口。不再定义</a:t>
            </a:r>
            <a:r>
              <a:rPr lang="en-US" altLang="zh-CN" dirty="0"/>
              <a:t>Controller, Service, Dao, Mybatis, xml, Entity, VO</a:t>
            </a:r>
            <a:r>
              <a:rPr lang="zh-CN" altLang="en-US" dirty="0"/>
              <a:t>等对象和方法。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可视化界面，基于表引导方式或</a:t>
            </a:r>
            <a:r>
              <a:rPr lang="en-US" altLang="zh-CN" dirty="0"/>
              <a:t>SQL</a:t>
            </a:r>
            <a:r>
              <a:rPr lang="zh-CN" altLang="en-US" dirty="0"/>
              <a:t>脚本方式即可完成接口开发。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动态脱敏</a:t>
            </a:r>
            <a:r>
              <a:rPr lang="zh-CN" altLang="en-US" dirty="0"/>
              <a:t>，基于规则实现动态字段脱敏。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在线动态编译，无需重启，即时生效。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版本控制</a:t>
            </a:r>
            <a:r>
              <a:rPr lang="en-US" altLang="zh-CN" dirty="0"/>
              <a:t>,</a:t>
            </a:r>
            <a:r>
              <a:rPr lang="zh-CN" altLang="en-US" dirty="0"/>
              <a:t>历史记录比对，回滚等功能。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线上</a:t>
            </a:r>
            <a:r>
              <a:rPr lang="en-US" altLang="zh-CN" dirty="0"/>
              <a:t>POSTMAN</a:t>
            </a:r>
            <a:r>
              <a:rPr lang="zh-CN" altLang="en-US" dirty="0"/>
              <a:t>调试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三方文档的自动生成</a:t>
            </a:r>
            <a:r>
              <a:rPr lang="zh-CN" altLang="en-US" dirty="0"/>
              <a:t>，历史调用记录存储，回塑。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用户管理控制，安全性控制，以及历史行为记录。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动态数据源管理，支持绝大多数关系型数据库，如</a:t>
            </a:r>
            <a:r>
              <a:rPr lang="en-US" altLang="zh-CN" dirty="0"/>
              <a:t>MySQL</a:t>
            </a:r>
            <a:r>
              <a:rPr lang="zh-CN" altLang="en-US" dirty="0"/>
              <a:t>，</a:t>
            </a:r>
            <a:r>
              <a:rPr lang="en-US" altLang="zh-CN" dirty="0"/>
              <a:t>PostgreSQL</a:t>
            </a:r>
            <a:r>
              <a:rPr lang="zh-CN" altLang="en-US" dirty="0"/>
              <a:t>、</a:t>
            </a:r>
            <a:r>
              <a:rPr lang="en-US" altLang="zh-CN" dirty="0"/>
              <a:t>Oracle</a:t>
            </a:r>
            <a:r>
              <a:rPr lang="zh-CN" altLang="en-US" dirty="0"/>
              <a:t>、</a:t>
            </a:r>
            <a:r>
              <a:rPr lang="en-US" altLang="zh-CN" dirty="0"/>
              <a:t>Hive</a:t>
            </a:r>
            <a:r>
              <a:rPr lang="zh-CN" altLang="en-US" dirty="0"/>
              <a:t>、</a:t>
            </a:r>
            <a:r>
              <a:rPr lang="en-US" altLang="zh-CN" dirty="0"/>
              <a:t>ClickHouse</a:t>
            </a:r>
            <a:r>
              <a:rPr lang="zh-CN" altLang="en-US" dirty="0"/>
              <a:t>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服务端</a:t>
            </a:r>
            <a:r>
              <a:rPr lang="zh-CN" altLang="en-US" dirty="0">
                <a:solidFill>
                  <a:srgbClr val="FF0000"/>
                </a:solidFill>
              </a:rPr>
              <a:t>开发效率能够提升，测试效率提升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5126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39274AC-C9CB-42BA-83C9-D3ACB0980591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6703B5-A356-4450-B5F1-3CCEA07002C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18919B1A-83F8-4F4C-97F2-03E1BA00760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18DC2ABD-9CE7-4490-983E-E8937323A8D2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19BD6BB-F3FE-4FC0-813A-E2FAEA33D1F2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管控台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敏捷开发流程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309883-9CD5-4C1F-B2C7-35F4C338F06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10" name="流程图: 可选过程 9">
            <a:extLst>
              <a:ext uri="{FF2B5EF4-FFF2-40B4-BE49-F238E27FC236}">
                <a16:creationId xmlns:a16="http://schemas.microsoft.com/office/drawing/2014/main" id="{B07DDA74-FE9E-42DD-A695-E431842000BD}"/>
              </a:ext>
            </a:extLst>
          </p:cNvPr>
          <p:cNvSpPr/>
          <p:nvPr/>
        </p:nvSpPr>
        <p:spPr>
          <a:xfrm>
            <a:off x="2324136" y="1573838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提出</a:t>
            </a:r>
            <a:r>
              <a:rPr lang="zh-CN" altLang="en-US" sz="1400" dirty="0"/>
              <a:t>需求</a:t>
            </a:r>
            <a:endParaRPr lang="zh-CN" altLang="en-US" sz="1600" dirty="0"/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02F7FEAC-0ED3-4911-A78E-327E23EB4322}"/>
              </a:ext>
            </a:extLst>
          </p:cNvPr>
          <p:cNvSpPr/>
          <p:nvPr/>
        </p:nvSpPr>
        <p:spPr>
          <a:xfrm>
            <a:off x="2173245" y="5592188"/>
            <a:ext cx="1216182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连接数据库</a:t>
            </a:r>
          </a:p>
        </p:txBody>
      </p:sp>
      <p:sp>
        <p:nvSpPr>
          <p:cNvPr id="11" name="流程图: 决策 10">
            <a:extLst>
              <a:ext uri="{FF2B5EF4-FFF2-40B4-BE49-F238E27FC236}">
                <a16:creationId xmlns:a16="http://schemas.microsoft.com/office/drawing/2014/main" id="{D9F4EAB5-03FF-4F71-83FB-3D697B886A12}"/>
              </a:ext>
            </a:extLst>
          </p:cNvPr>
          <p:cNvSpPr/>
          <p:nvPr/>
        </p:nvSpPr>
        <p:spPr>
          <a:xfrm>
            <a:off x="2119679" y="3113912"/>
            <a:ext cx="1323315" cy="968721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查看当前表是否满足需求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9B47C898-0213-4E47-9B40-84964FBACFC8}"/>
              </a:ext>
            </a:extLst>
          </p:cNvPr>
          <p:cNvSpPr/>
          <p:nvPr/>
        </p:nvSpPr>
        <p:spPr>
          <a:xfrm>
            <a:off x="3777640" y="3281588"/>
            <a:ext cx="927967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可视化配置</a:t>
            </a:r>
            <a:r>
              <a:rPr lang="en-US" altLang="zh-CN" sz="1200" dirty="0"/>
              <a:t>API</a:t>
            </a:r>
            <a:r>
              <a:rPr lang="zh-CN" altLang="en-US" sz="1200" dirty="0"/>
              <a:t>接口</a:t>
            </a:r>
          </a:p>
        </p:txBody>
      </p:sp>
      <p:sp>
        <p:nvSpPr>
          <p:cNvPr id="18" name="流程图: 决策 17">
            <a:extLst>
              <a:ext uri="{FF2B5EF4-FFF2-40B4-BE49-F238E27FC236}">
                <a16:creationId xmlns:a16="http://schemas.microsoft.com/office/drawing/2014/main" id="{3D795879-41E9-4D59-AAD1-1D4D19EF1BC6}"/>
              </a:ext>
            </a:extLst>
          </p:cNvPr>
          <p:cNvSpPr/>
          <p:nvPr/>
        </p:nvSpPr>
        <p:spPr>
          <a:xfrm>
            <a:off x="4989189" y="3205060"/>
            <a:ext cx="1014792" cy="752400"/>
          </a:xfrm>
          <a:prstGeom prst="flowChartDecisi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是否脱敏</a:t>
            </a:r>
          </a:p>
        </p:txBody>
      </p:sp>
      <p:sp>
        <p:nvSpPr>
          <p:cNvPr id="19" name="流程图: 可选过程 18">
            <a:extLst>
              <a:ext uri="{FF2B5EF4-FFF2-40B4-BE49-F238E27FC236}">
                <a16:creationId xmlns:a16="http://schemas.microsoft.com/office/drawing/2014/main" id="{CFF1360C-A69F-457F-90D5-6D2C2BD6C7DE}"/>
              </a:ext>
            </a:extLst>
          </p:cNvPr>
          <p:cNvSpPr/>
          <p:nvPr/>
        </p:nvSpPr>
        <p:spPr>
          <a:xfrm>
            <a:off x="1088876" y="3291948"/>
            <a:ext cx="747221" cy="602277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开发新的表</a:t>
            </a:r>
          </a:p>
        </p:txBody>
      </p:sp>
      <p:sp>
        <p:nvSpPr>
          <p:cNvPr id="20" name="流程图: 可选过程 19">
            <a:extLst>
              <a:ext uri="{FF2B5EF4-FFF2-40B4-BE49-F238E27FC236}">
                <a16:creationId xmlns:a16="http://schemas.microsoft.com/office/drawing/2014/main" id="{031CD428-BFAA-4BB9-AF62-E4BC564EA0E8}"/>
              </a:ext>
            </a:extLst>
          </p:cNvPr>
          <p:cNvSpPr/>
          <p:nvPr/>
        </p:nvSpPr>
        <p:spPr>
          <a:xfrm>
            <a:off x="6454831" y="3273366"/>
            <a:ext cx="1001275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脱敏规则</a:t>
            </a:r>
          </a:p>
        </p:txBody>
      </p:sp>
      <p:sp>
        <p:nvSpPr>
          <p:cNvPr id="21" name="流程图: 可选过程 20">
            <a:extLst>
              <a:ext uri="{FF2B5EF4-FFF2-40B4-BE49-F238E27FC236}">
                <a16:creationId xmlns:a16="http://schemas.microsoft.com/office/drawing/2014/main" id="{33FBCEBE-F14F-41EE-9FE7-0E1F61B0D3E2}"/>
              </a:ext>
            </a:extLst>
          </p:cNvPr>
          <p:cNvSpPr/>
          <p:nvPr/>
        </p:nvSpPr>
        <p:spPr>
          <a:xfrm>
            <a:off x="8003128" y="3282701"/>
            <a:ext cx="914400" cy="6126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发布</a:t>
            </a:r>
            <a:r>
              <a:rPr lang="en-US" altLang="zh-CN" sz="1400" dirty="0"/>
              <a:t>API</a:t>
            </a:r>
            <a:endParaRPr lang="zh-CN" altLang="en-US" sz="1400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5E1421D-69EE-4CD9-A641-C69BD20C984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2781336" y="4082633"/>
            <a:ext cx="2" cy="150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915A7AE-E1F0-44A1-A4AB-213AD710DCD3}"/>
              </a:ext>
            </a:extLst>
          </p:cNvPr>
          <p:cNvCxnSpPr>
            <a:cxnSpLocks/>
            <a:stCxn id="11" idx="1"/>
            <a:endCxn id="19" idx="3"/>
          </p:cNvCxnSpPr>
          <p:nvPr/>
        </p:nvCxnSpPr>
        <p:spPr>
          <a:xfrm flipH="1" flipV="1">
            <a:off x="1836097" y="3593087"/>
            <a:ext cx="283582" cy="5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F6DEFDE9-388A-4245-9654-5D61780AECE2}"/>
              </a:ext>
            </a:extLst>
          </p:cNvPr>
          <p:cNvCxnSpPr>
            <a:cxnSpLocks/>
          </p:cNvCxnSpPr>
          <p:nvPr/>
        </p:nvCxnSpPr>
        <p:spPr>
          <a:xfrm>
            <a:off x="2781336" y="2353516"/>
            <a:ext cx="1" cy="760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0" name="流程图: 可选过程 59">
            <a:extLst>
              <a:ext uri="{FF2B5EF4-FFF2-40B4-BE49-F238E27FC236}">
                <a16:creationId xmlns:a16="http://schemas.microsoft.com/office/drawing/2014/main" id="{89AB5843-24AB-41B9-95CE-CC7647101853}"/>
              </a:ext>
            </a:extLst>
          </p:cNvPr>
          <p:cNvSpPr/>
          <p:nvPr/>
        </p:nvSpPr>
        <p:spPr>
          <a:xfrm>
            <a:off x="10654941" y="329194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机构</a:t>
            </a:r>
            <a:r>
              <a:rPr lang="zh-CN" altLang="en-US" sz="1200" dirty="0"/>
              <a:t>授权</a:t>
            </a:r>
            <a:endParaRPr lang="zh-CN" altLang="en-US" sz="1400" dirty="0"/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50162761-F770-4DA7-A72E-211A955F6BD6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6003981" y="3579690"/>
            <a:ext cx="450850" cy="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EFB22712-4BB2-4BF3-9042-8DBB7D361944}"/>
              </a:ext>
            </a:extLst>
          </p:cNvPr>
          <p:cNvCxnSpPr>
            <a:cxnSpLocks/>
            <a:stCxn id="11" idx="3"/>
            <a:endCxn id="16" idx="1"/>
          </p:cNvCxnSpPr>
          <p:nvPr/>
        </p:nvCxnSpPr>
        <p:spPr>
          <a:xfrm flipV="1">
            <a:off x="3442994" y="3587912"/>
            <a:ext cx="334646" cy="10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617CF653-A3F6-45B2-9296-7249CD4D323E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4705607" y="3581260"/>
            <a:ext cx="283582" cy="6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BEFD92B0-6F9E-447C-A9BA-FB487A076BB0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7456106" y="3579690"/>
            <a:ext cx="547022" cy="9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D29A63DE-C700-49F6-9CDB-0D26E5F6EB4C}"/>
              </a:ext>
            </a:extLst>
          </p:cNvPr>
          <p:cNvCxnSpPr>
            <a:cxnSpLocks/>
            <a:stCxn id="19" idx="2"/>
            <a:endCxn id="12" idx="1"/>
          </p:cNvCxnSpPr>
          <p:nvPr/>
        </p:nvCxnSpPr>
        <p:spPr>
          <a:xfrm rot="16200000" flipH="1">
            <a:off x="815723" y="4540989"/>
            <a:ext cx="2004287" cy="710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4F7DAC4B-F419-4F0B-98F1-F2C14866D35D}"/>
              </a:ext>
            </a:extLst>
          </p:cNvPr>
          <p:cNvCxnSpPr>
            <a:cxnSpLocks/>
          </p:cNvCxnSpPr>
          <p:nvPr/>
        </p:nvCxnSpPr>
        <p:spPr>
          <a:xfrm flipV="1">
            <a:off x="223114" y="2539618"/>
            <a:ext cx="11267975" cy="19264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53F0DE02-8ABF-400C-890E-2CEC7AB1DA6D}"/>
              </a:ext>
            </a:extLst>
          </p:cNvPr>
          <p:cNvCxnSpPr>
            <a:cxnSpLocks/>
          </p:cNvCxnSpPr>
          <p:nvPr/>
        </p:nvCxnSpPr>
        <p:spPr>
          <a:xfrm>
            <a:off x="223114" y="5099176"/>
            <a:ext cx="11367585" cy="0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5" name="连接符: 肘形 114">
            <a:extLst>
              <a:ext uri="{FF2B5EF4-FFF2-40B4-BE49-F238E27FC236}">
                <a16:creationId xmlns:a16="http://schemas.microsoft.com/office/drawing/2014/main" id="{FBC36229-E626-4C7F-9B4D-6297CA54AA5B}"/>
              </a:ext>
            </a:extLst>
          </p:cNvPr>
          <p:cNvCxnSpPr>
            <a:cxnSpLocks/>
            <a:stCxn id="18" idx="2"/>
            <a:endCxn id="21" idx="2"/>
          </p:cNvCxnSpPr>
          <p:nvPr/>
        </p:nvCxnSpPr>
        <p:spPr>
          <a:xfrm rot="5400000" flipH="1" flipV="1">
            <a:off x="6947400" y="2444533"/>
            <a:ext cx="62111" cy="2963743"/>
          </a:xfrm>
          <a:prstGeom prst="bentConnector3">
            <a:avLst>
              <a:gd name="adj1" fmla="val -368051"/>
            </a:avLst>
          </a:prstGeom>
          <a:ln>
            <a:tailEnd type="triangle"/>
          </a:ln>
        </p:spPr>
        <p:style>
          <a:lnRef idx="1">
            <a:schemeClr val="accent2">
              <a:lumMod val="67000"/>
            </a:schemeClr>
          </a:lnRef>
          <a:fillRef idx="0">
            <a:schemeClr val="accent2">
              <a:lumMod val="67000"/>
            </a:schemeClr>
          </a:fillRef>
          <a:effectRef idx="0">
            <a:schemeClr val="accent2">
              <a:lumMod val="67000"/>
            </a:schemeClr>
          </a:effectRef>
          <a:fontRef idx="minor">
            <a:schemeClr val="tx1"/>
          </a:fontRef>
        </p:style>
      </p:cxnSp>
      <p:sp>
        <p:nvSpPr>
          <p:cNvPr id="118" name="文本框 117">
            <a:extLst>
              <a:ext uri="{FF2B5EF4-FFF2-40B4-BE49-F238E27FC236}">
                <a16:creationId xmlns:a16="http://schemas.microsoft.com/office/drawing/2014/main" id="{AF6AEF05-0DEF-418D-97D5-DF2EACCE8AE6}"/>
              </a:ext>
            </a:extLst>
          </p:cNvPr>
          <p:cNvSpPr txBox="1"/>
          <p:nvPr/>
        </p:nvSpPr>
        <p:spPr>
          <a:xfrm>
            <a:off x="6020868" y="3298742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D434F3EE-0D69-4596-B827-4CA2CF0F6E3D}"/>
              </a:ext>
            </a:extLst>
          </p:cNvPr>
          <p:cNvSpPr txBox="1"/>
          <p:nvPr/>
        </p:nvSpPr>
        <p:spPr>
          <a:xfrm flipH="1">
            <a:off x="6905638" y="4263784"/>
            <a:ext cx="400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6C2E968C-4A60-4271-82B3-F323A4FA5C5A}"/>
              </a:ext>
            </a:extLst>
          </p:cNvPr>
          <p:cNvSpPr txBox="1"/>
          <p:nvPr/>
        </p:nvSpPr>
        <p:spPr>
          <a:xfrm>
            <a:off x="3437224" y="3266345"/>
            <a:ext cx="372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是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C891C9C6-1FA7-4B2B-98D3-29EFDE785BAF}"/>
              </a:ext>
            </a:extLst>
          </p:cNvPr>
          <p:cNvSpPr txBox="1"/>
          <p:nvPr/>
        </p:nvSpPr>
        <p:spPr>
          <a:xfrm>
            <a:off x="1849757" y="3257187"/>
            <a:ext cx="235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</a:rPr>
              <a:t>否</a:t>
            </a:r>
          </a:p>
        </p:txBody>
      </p:sp>
      <p:sp>
        <p:nvSpPr>
          <p:cNvPr id="122" name="流程图: 可选过程 121">
            <a:extLst>
              <a:ext uri="{FF2B5EF4-FFF2-40B4-BE49-F238E27FC236}">
                <a16:creationId xmlns:a16="http://schemas.microsoft.com/office/drawing/2014/main" id="{C0FA9DCC-34AC-494E-8AE2-62326A5A3810}"/>
              </a:ext>
            </a:extLst>
          </p:cNvPr>
          <p:cNvSpPr/>
          <p:nvPr/>
        </p:nvSpPr>
        <p:spPr>
          <a:xfrm>
            <a:off x="8003128" y="1374943"/>
            <a:ext cx="914400" cy="61264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接口调用</a:t>
            </a: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D61497F3-2396-4AB3-A70C-97D319BE9FBD}"/>
              </a:ext>
            </a:extLst>
          </p:cNvPr>
          <p:cNvSpPr txBox="1"/>
          <p:nvPr/>
        </p:nvSpPr>
        <p:spPr>
          <a:xfrm>
            <a:off x="8757139" y="2459683"/>
            <a:ext cx="39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E047396F-2ED8-455F-BD3E-66626AAFF43C}"/>
              </a:ext>
            </a:extLst>
          </p:cNvPr>
          <p:cNvSpPr txBox="1"/>
          <p:nvPr/>
        </p:nvSpPr>
        <p:spPr>
          <a:xfrm>
            <a:off x="9994249" y="2328345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2</a:t>
            </a:r>
            <a:r>
              <a:rPr lang="zh-CN" altLang="en-US" sz="1400" dirty="0">
                <a:solidFill>
                  <a:schemeClr val="accent1"/>
                </a:solidFill>
              </a:rPr>
              <a:t>、认证鉴权</a:t>
            </a:r>
          </a:p>
        </p:txBody>
      </p:sp>
      <p:sp>
        <p:nvSpPr>
          <p:cNvPr id="62" name="流程图: 可选过程 61">
            <a:extLst>
              <a:ext uri="{FF2B5EF4-FFF2-40B4-BE49-F238E27FC236}">
                <a16:creationId xmlns:a16="http://schemas.microsoft.com/office/drawing/2014/main" id="{9539B635-FAB6-406F-BE54-A9AA3B6AFAD0}"/>
              </a:ext>
            </a:extLst>
          </p:cNvPr>
          <p:cNvSpPr/>
          <p:nvPr/>
        </p:nvSpPr>
        <p:spPr>
          <a:xfrm>
            <a:off x="8006303" y="2295186"/>
            <a:ext cx="908050" cy="527392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数据服务网关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5698134-2764-436E-90F5-31AB89D668E5}"/>
              </a:ext>
            </a:extLst>
          </p:cNvPr>
          <p:cNvCxnSpPr>
            <a:cxnSpLocks/>
            <a:stCxn id="122" idx="2"/>
            <a:endCxn id="62" idx="0"/>
          </p:cNvCxnSpPr>
          <p:nvPr/>
        </p:nvCxnSpPr>
        <p:spPr>
          <a:xfrm>
            <a:off x="8460328" y="1987591"/>
            <a:ext cx="0" cy="307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BB80A6DD-DE55-4273-8FEB-07DBD4D5CD5B}"/>
              </a:ext>
            </a:extLst>
          </p:cNvPr>
          <p:cNvCxnSpPr>
            <a:cxnSpLocks/>
            <a:stCxn id="62" idx="2"/>
            <a:endCxn id="21" idx="0"/>
          </p:cNvCxnSpPr>
          <p:nvPr/>
        </p:nvCxnSpPr>
        <p:spPr>
          <a:xfrm>
            <a:off x="8460328" y="2822578"/>
            <a:ext cx="0" cy="460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连接符: 肘形 37">
            <a:extLst>
              <a:ext uri="{FF2B5EF4-FFF2-40B4-BE49-F238E27FC236}">
                <a16:creationId xmlns:a16="http://schemas.microsoft.com/office/drawing/2014/main" id="{A226EA01-7B48-433D-8398-413F21FE21D8}"/>
              </a:ext>
            </a:extLst>
          </p:cNvPr>
          <p:cNvCxnSpPr>
            <a:cxnSpLocks/>
            <a:stCxn id="62" idx="3"/>
            <a:endCxn id="60" idx="0"/>
          </p:cNvCxnSpPr>
          <p:nvPr/>
        </p:nvCxnSpPr>
        <p:spPr>
          <a:xfrm>
            <a:off x="8914353" y="2558882"/>
            <a:ext cx="2250989" cy="7330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B91A8422-DDC6-4BE1-BE17-1D7C3059221D}"/>
              </a:ext>
            </a:extLst>
          </p:cNvPr>
          <p:cNvSpPr txBox="1"/>
          <p:nvPr/>
        </p:nvSpPr>
        <p:spPr>
          <a:xfrm>
            <a:off x="8748856" y="1977741"/>
            <a:ext cx="124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1</a:t>
            </a:r>
            <a:r>
              <a:rPr lang="zh-CN" altLang="en-US" sz="1400" dirty="0">
                <a:solidFill>
                  <a:schemeClr val="accent1"/>
                </a:solidFill>
              </a:rPr>
              <a:t>、发起请求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C756D61-AB65-49ED-AA44-1196E9E2AA22}"/>
              </a:ext>
            </a:extLst>
          </p:cNvPr>
          <p:cNvSpPr txBox="1"/>
          <p:nvPr/>
        </p:nvSpPr>
        <p:spPr>
          <a:xfrm>
            <a:off x="8460327" y="2862529"/>
            <a:ext cx="1406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3</a:t>
            </a:r>
            <a:r>
              <a:rPr lang="zh-CN" altLang="en-US" sz="1400" dirty="0">
                <a:solidFill>
                  <a:schemeClr val="accent1"/>
                </a:solidFill>
              </a:rPr>
              <a:t>、接口调用</a:t>
            </a:r>
          </a:p>
        </p:txBody>
      </p:sp>
      <p:sp>
        <p:nvSpPr>
          <p:cNvPr id="127" name="流程图: 可选过程 126">
            <a:extLst>
              <a:ext uri="{FF2B5EF4-FFF2-40B4-BE49-F238E27FC236}">
                <a16:creationId xmlns:a16="http://schemas.microsoft.com/office/drawing/2014/main" id="{9B664EB4-C8CC-4BB3-9EFB-BA9A7CB9EFC2}"/>
              </a:ext>
            </a:extLst>
          </p:cNvPr>
          <p:cNvSpPr/>
          <p:nvPr/>
        </p:nvSpPr>
        <p:spPr>
          <a:xfrm>
            <a:off x="9387011" y="3281588"/>
            <a:ext cx="1020802" cy="612648"/>
          </a:xfrm>
          <a:prstGeom prst="flowChartAlternateProcess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记录日志</a:t>
            </a:r>
          </a:p>
        </p:txBody>
      </p:sp>
      <p:cxnSp>
        <p:nvCxnSpPr>
          <p:cNvPr id="128" name="直接箭头连接符 127">
            <a:extLst>
              <a:ext uri="{FF2B5EF4-FFF2-40B4-BE49-F238E27FC236}">
                <a16:creationId xmlns:a16="http://schemas.microsoft.com/office/drawing/2014/main" id="{AF520BA9-6D00-44FC-81C6-85FA33BBA44E}"/>
              </a:ext>
            </a:extLst>
          </p:cNvPr>
          <p:cNvCxnSpPr>
            <a:cxnSpLocks/>
            <a:stCxn id="21" idx="3"/>
            <a:endCxn id="127" idx="1"/>
          </p:cNvCxnSpPr>
          <p:nvPr/>
        </p:nvCxnSpPr>
        <p:spPr>
          <a:xfrm flipV="1">
            <a:off x="8917528" y="3587912"/>
            <a:ext cx="469483" cy="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本框 128">
            <a:extLst>
              <a:ext uri="{FF2B5EF4-FFF2-40B4-BE49-F238E27FC236}">
                <a16:creationId xmlns:a16="http://schemas.microsoft.com/office/drawing/2014/main" id="{16D0432E-3AC2-4F30-B068-8413CA9C49E0}"/>
              </a:ext>
            </a:extLst>
          </p:cNvPr>
          <p:cNvSpPr txBox="1"/>
          <p:nvPr/>
        </p:nvSpPr>
        <p:spPr>
          <a:xfrm>
            <a:off x="9004403" y="3298742"/>
            <a:ext cx="25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</a:rPr>
              <a:t>4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C805C2FA-6295-42F2-996E-090F148CD19F}"/>
              </a:ext>
            </a:extLst>
          </p:cNvPr>
          <p:cNvSpPr txBox="1"/>
          <p:nvPr/>
        </p:nvSpPr>
        <p:spPr>
          <a:xfrm>
            <a:off x="303063" y="1606904"/>
            <a:ext cx="46166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机构</a:t>
            </a: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DBD1D340-3267-45E8-A18A-92529AB89491}"/>
              </a:ext>
            </a:extLst>
          </p:cNvPr>
          <p:cNvSpPr txBox="1"/>
          <p:nvPr/>
        </p:nvSpPr>
        <p:spPr>
          <a:xfrm>
            <a:off x="271297" y="3356696"/>
            <a:ext cx="46166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服务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B5501152-D40D-412E-9E0D-02320DDCF7BD}"/>
              </a:ext>
            </a:extLst>
          </p:cNvPr>
          <p:cNvSpPr txBox="1"/>
          <p:nvPr/>
        </p:nvSpPr>
        <p:spPr>
          <a:xfrm>
            <a:off x="266561" y="5536051"/>
            <a:ext cx="461665" cy="7848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rtlCol="0">
            <a:spAutoFit/>
          </a:bodyPr>
          <a:lstStyle/>
          <a:p>
            <a:r>
              <a:rPr lang="zh-CN" altLang="en-US" dirty="0"/>
              <a:t>数据库</a:t>
            </a:r>
          </a:p>
        </p:txBody>
      </p:sp>
      <p:cxnSp>
        <p:nvCxnSpPr>
          <p:cNvPr id="146" name="直接连接符 145">
            <a:extLst>
              <a:ext uri="{FF2B5EF4-FFF2-40B4-BE49-F238E27FC236}">
                <a16:creationId xmlns:a16="http://schemas.microsoft.com/office/drawing/2014/main" id="{671859F9-1B5E-47BB-B9F3-29EF68D81278}"/>
              </a:ext>
            </a:extLst>
          </p:cNvPr>
          <p:cNvCxnSpPr>
            <a:cxnSpLocks/>
          </p:cNvCxnSpPr>
          <p:nvPr/>
        </p:nvCxnSpPr>
        <p:spPr>
          <a:xfrm flipH="1">
            <a:off x="936132" y="1374943"/>
            <a:ext cx="43291" cy="5002075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2429F91-DEC1-414F-8E60-42A4637CE5B1}"/>
              </a:ext>
            </a:extLst>
          </p:cNvPr>
          <p:cNvGrpSpPr/>
          <p:nvPr/>
        </p:nvGrpSpPr>
        <p:grpSpPr>
          <a:xfrm>
            <a:off x="89155" y="118719"/>
            <a:ext cx="5702045" cy="687168"/>
            <a:chOff x="358490" y="396066"/>
            <a:chExt cx="4276534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4DF848D-C992-4A5F-A0CA-247FD2782C3A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A971E26F-ED6A-4596-961A-DA70E07E466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1509A58C-83F8-4FB2-AA80-57322D2AC180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8BCA3B60-87A4-41F8-AAA4-C184341ACECF}"/>
                </a:ext>
              </a:extLst>
            </p:cNvPr>
            <p:cNvSpPr txBox="1"/>
            <p:nvPr/>
          </p:nvSpPr>
          <p:spPr>
            <a:xfrm>
              <a:off x="1307250" y="427026"/>
              <a:ext cx="3327774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敏捷开发的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2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种方式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7993AA-58F2-4738-AE07-6F05F1733CD2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8234ED4B-87CC-4EA8-AA53-8A4458C7F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6" y="1898484"/>
            <a:ext cx="8645072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9B7683-A118-424D-B91B-C5731EE6BEAC}"/>
              </a:ext>
            </a:extLst>
          </p:cNvPr>
          <p:cNvSpPr txBox="1"/>
          <p:nvPr/>
        </p:nvSpPr>
        <p:spPr>
          <a:xfrm>
            <a:off x="325316" y="1113489"/>
            <a:ext cx="503214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/>
              <a:t>表引导模式：</a:t>
            </a:r>
            <a:endParaRPr lang="en-US" altLang="zh-CN" b="1" dirty="0"/>
          </a:p>
          <a:p>
            <a:r>
              <a:rPr lang="en-US" altLang="zh-CN" b="1" dirty="0"/>
              <a:t>	</a:t>
            </a:r>
            <a:r>
              <a:rPr lang="zh-CN" altLang="en-US" b="1" dirty="0"/>
              <a:t>可视化配置，操作简单，仅限于单表。</a:t>
            </a:r>
            <a:endParaRPr lang="en-US" altLang="zh-CN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406203E-321F-4969-835C-1614FF0A8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72" y="1898485"/>
            <a:ext cx="2968314" cy="391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A56CC73-865C-4980-A251-9B10F4F830C0}"/>
              </a:ext>
            </a:extLst>
          </p:cNvPr>
          <p:cNvSpPr txBox="1"/>
          <p:nvPr/>
        </p:nvSpPr>
        <p:spPr>
          <a:xfrm>
            <a:off x="9114872" y="1113489"/>
            <a:ext cx="271099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加密算法，可解密。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21858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B9A0649-0B5A-480C-A592-A77343166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4" y="2223565"/>
            <a:ext cx="8635744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84D0DD6-7C8E-4862-A6C6-AB65E5D7D97A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E536E6E-89D6-4FD2-B89D-4ECD11570CAF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CD63BD54-9FC5-4605-8DBD-DFB49A664304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D1295710-EAE3-4459-BD8D-161456C62A67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105E0B4E-DC12-48E5-88A4-4097B72E8196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敏捷开发的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2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种方式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EB84ABA-1EAC-4BE1-B1AF-93FEFDA8642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2DB27AB-0CD3-45A4-AB7A-E1580805C3AA}"/>
              </a:ext>
            </a:extLst>
          </p:cNvPr>
          <p:cNvSpPr txBox="1"/>
          <p:nvPr/>
        </p:nvSpPr>
        <p:spPr>
          <a:xfrm>
            <a:off x="223114" y="1084253"/>
            <a:ext cx="521328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脚本模式：</a:t>
            </a:r>
            <a:endParaRPr lang="en-US" altLang="zh-CN" b="1" dirty="0"/>
          </a:p>
          <a:p>
            <a:r>
              <a:rPr lang="en-US" altLang="zh-CN" b="1" dirty="0"/>
              <a:t>	SQL</a:t>
            </a:r>
            <a:r>
              <a:rPr lang="zh-CN" altLang="en-US" b="1" dirty="0"/>
              <a:t>开发，多表模式，额外逻辑计算等。</a:t>
            </a:r>
            <a:endParaRPr lang="en-US" altLang="zh-CN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2FAED96-B5F7-4FA4-9BB8-AC12F9128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812" y="2223565"/>
            <a:ext cx="3057089" cy="39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D5CFEAD-5027-413D-A1D3-75C6B9C4416B}"/>
              </a:ext>
            </a:extLst>
          </p:cNvPr>
          <p:cNvSpPr txBox="1"/>
          <p:nvPr/>
        </p:nvSpPr>
        <p:spPr>
          <a:xfrm>
            <a:off x="9027055" y="1084253"/>
            <a:ext cx="2941831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b="1" dirty="0"/>
              <a:t>脱敏类型：</a:t>
            </a:r>
            <a:endParaRPr lang="en-US" altLang="zh-CN" b="1" dirty="0"/>
          </a:p>
          <a:p>
            <a:r>
              <a:rPr lang="en-US" altLang="zh-CN" b="1" dirty="0"/>
              <a:t>       </a:t>
            </a:r>
            <a:r>
              <a:rPr lang="zh-CN" altLang="en-US" b="1" dirty="0"/>
              <a:t>正则替换，不可解密。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2640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6D699D4-91B2-44AC-B611-0F1B03121F6A}"/>
              </a:ext>
            </a:extLst>
          </p:cNvPr>
          <p:cNvSpPr/>
          <p:nvPr/>
        </p:nvSpPr>
        <p:spPr>
          <a:xfrm>
            <a:off x="289151" y="1156062"/>
            <a:ext cx="8048626" cy="54374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B800339-6B8A-4965-AE6C-6B4058049055}"/>
              </a:ext>
            </a:extLst>
          </p:cNvPr>
          <p:cNvSpPr/>
          <p:nvPr/>
        </p:nvSpPr>
        <p:spPr>
          <a:xfrm>
            <a:off x="1414263" y="4278312"/>
            <a:ext cx="6483942" cy="81740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0BF683-0147-495A-9077-136DBC7C7021}"/>
              </a:ext>
            </a:extLst>
          </p:cNvPr>
          <p:cNvSpPr/>
          <p:nvPr/>
        </p:nvSpPr>
        <p:spPr>
          <a:xfrm>
            <a:off x="1434734" y="1413940"/>
            <a:ext cx="6483942" cy="25098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235D72D-E1E4-4557-B2EA-A4F40225FF39}"/>
              </a:ext>
            </a:extLst>
          </p:cNvPr>
          <p:cNvSpPr/>
          <p:nvPr/>
        </p:nvSpPr>
        <p:spPr>
          <a:xfrm>
            <a:off x="2189431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数据抽样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BD25902-24C3-423C-927D-727BE4C6632B}"/>
              </a:ext>
            </a:extLst>
          </p:cNvPr>
          <p:cNvSpPr/>
          <p:nvPr/>
        </p:nvSpPr>
        <p:spPr>
          <a:xfrm>
            <a:off x="3811679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数据脱敏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DEBBF1A-2E60-45E9-BCB1-5A10E56B79C8}"/>
              </a:ext>
            </a:extLst>
          </p:cNvPr>
          <p:cNvSpPr/>
          <p:nvPr/>
        </p:nvSpPr>
        <p:spPr>
          <a:xfrm>
            <a:off x="5433928" y="451828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数据上传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22595FF-7666-40B4-87F2-05A1850F30B0}"/>
              </a:ext>
            </a:extLst>
          </p:cNvPr>
          <p:cNvSpPr/>
          <p:nvPr/>
        </p:nvSpPr>
        <p:spPr>
          <a:xfrm>
            <a:off x="1486695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资源目录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B25589F-F064-47D0-91CC-E7ADB73DC830}"/>
              </a:ext>
            </a:extLst>
          </p:cNvPr>
          <p:cNvSpPr/>
          <p:nvPr/>
        </p:nvSpPr>
        <p:spPr>
          <a:xfrm>
            <a:off x="1918846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数据使用申请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D7B1378-1DA6-4592-8D5F-5EDB8712FAED}"/>
              </a:ext>
            </a:extLst>
          </p:cNvPr>
          <p:cNvSpPr/>
          <p:nvPr/>
        </p:nvSpPr>
        <p:spPr>
          <a:xfrm>
            <a:off x="2379314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申请审批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E525C5B-29DF-4A77-841C-B71AC6F1A5A9}"/>
              </a:ext>
            </a:extLst>
          </p:cNvPr>
          <p:cNvSpPr/>
          <p:nvPr/>
        </p:nvSpPr>
        <p:spPr>
          <a:xfrm>
            <a:off x="2811465" y="1831364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租户空间分配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950E3-6735-4851-B562-6EA62D41CA91}"/>
              </a:ext>
            </a:extLst>
          </p:cNvPr>
          <p:cNvSpPr txBox="1"/>
          <p:nvPr/>
        </p:nvSpPr>
        <p:spPr>
          <a:xfrm>
            <a:off x="4451923" y="2410600"/>
            <a:ext cx="184858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60" dirty="0"/>
              <a:t>数据分析空间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E232317-47FA-41E8-AA3F-9D2765D8C705}"/>
              </a:ext>
            </a:extLst>
          </p:cNvPr>
          <p:cNvSpPr/>
          <p:nvPr/>
        </p:nvSpPr>
        <p:spPr>
          <a:xfrm>
            <a:off x="3553317" y="2991258"/>
            <a:ext cx="1163530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A</a:t>
            </a:r>
            <a:endParaRPr lang="zh-CN" altLang="en-US" sz="168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CE01F57-A6A4-400F-8594-5B59922D0005}"/>
              </a:ext>
            </a:extLst>
          </p:cNvPr>
          <p:cNvSpPr/>
          <p:nvPr/>
        </p:nvSpPr>
        <p:spPr>
          <a:xfrm>
            <a:off x="4814602" y="2987992"/>
            <a:ext cx="1097112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B</a:t>
            </a:r>
            <a:endParaRPr lang="zh-CN" altLang="en-US" sz="1680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E40D042-E40F-4595-AD5C-6BA0E52B9D58}"/>
              </a:ext>
            </a:extLst>
          </p:cNvPr>
          <p:cNvSpPr/>
          <p:nvPr/>
        </p:nvSpPr>
        <p:spPr>
          <a:xfrm>
            <a:off x="6019532" y="2974721"/>
            <a:ext cx="1084772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租户</a:t>
            </a:r>
            <a:r>
              <a:rPr lang="en-US" altLang="zh-CN" sz="1680" dirty="0"/>
              <a:t>C</a:t>
            </a:r>
            <a:endParaRPr lang="zh-CN" altLang="en-US" sz="1680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269F417-CE8D-421A-A6EC-B1F4FBE0800A}"/>
              </a:ext>
            </a:extLst>
          </p:cNvPr>
          <p:cNvSpPr/>
          <p:nvPr/>
        </p:nvSpPr>
        <p:spPr>
          <a:xfrm>
            <a:off x="3622437" y="1813969"/>
            <a:ext cx="1254035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数据分析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E2344D9-DCFB-4BD8-BDDF-FFE9DB2A3D45}"/>
              </a:ext>
            </a:extLst>
          </p:cNvPr>
          <p:cNvSpPr/>
          <p:nvPr/>
        </p:nvSpPr>
        <p:spPr>
          <a:xfrm>
            <a:off x="5361359" y="1809427"/>
            <a:ext cx="1566166" cy="372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结果导出申请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09F63E0-9239-46C0-A2C1-602C812C538B}"/>
              </a:ext>
            </a:extLst>
          </p:cNvPr>
          <p:cNvSpPr txBox="1"/>
          <p:nvPr/>
        </p:nvSpPr>
        <p:spPr>
          <a:xfrm>
            <a:off x="741372" y="1661000"/>
            <a:ext cx="401448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0" b="1" dirty="0">
                <a:solidFill>
                  <a:schemeClr val="bg1"/>
                </a:solidFill>
              </a:rPr>
              <a:t>数据实验室架构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2263F5-D373-4A44-B5B7-D2FF5FEFA89E}"/>
              </a:ext>
            </a:extLst>
          </p:cNvPr>
          <p:cNvSpPr/>
          <p:nvPr/>
        </p:nvSpPr>
        <p:spPr>
          <a:xfrm>
            <a:off x="1385721" y="5498383"/>
            <a:ext cx="6483942" cy="8305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9BC23FA-A0CA-40AD-9DD9-E7BE42157B73}"/>
              </a:ext>
            </a:extLst>
          </p:cNvPr>
          <p:cNvSpPr/>
          <p:nvPr/>
        </p:nvSpPr>
        <p:spPr>
          <a:xfrm>
            <a:off x="1682548" y="5807772"/>
            <a:ext cx="1254035" cy="37229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久事公交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EDF487C-8D82-42E0-BE3A-14DEE6646A31}"/>
              </a:ext>
            </a:extLst>
          </p:cNvPr>
          <p:cNvSpPr/>
          <p:nvPr/>
        </p:nvSpPr>
        <p:spPr>
          <a:xfrm>
            <a:off x="3096109" y="5807772"/>
            <a:ext cx="1254035" cy="37229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卡中心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83FAB2F0-19B7-4A1C-B171-B425672E1822}"/>
              </a:ext>
            </a:extLst>
          </p:cNvPr>
          <p:cNvSpPr/>
          <p:nvPr/>
        </p:nvSpPr>
        <p:spPr>
          <a:xfrm>
            <a:off x="4582120" y="5807772"/>
            <a:ext cx="1254035" cy="37229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久事体育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E475EAC-C610-46BF-B58D-179135C0CC8B}"/>
              </a:ext>
            </a:extLst>
          </p:cNvPr>
          <p:cNvSpPr/>
          <p:nvPr/>
        </p:nvSpPr>
        <p:spPr>
          <a:xfrm>
            <a:off x="6019531" y="5807772"/>
            <a:ext cx="1254035" cy="37229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。。。。</a:t>
            </a:r>
          </a:p>
        </p:txBody>
      </p:sp>
      <p:sp>
        <p:nvSpPr>
          <p:cNvPr id="23" name="箭头: 上 22">
            <a:extLst>
              <a:ext uri="{FF2B5EF4-FFF2-40B4-BE49-F238E27FC236}">
                <a16:creationId xmlns:a16="http://schemas.microsoft.com/office/drawing/2014/main" id="{3594F61D-DC5B-4733-B3C4-982DD54EF119}"/>
              </a:ext>
            </a:extLst>
          </p:cNvPr>
          <p:cNvSpPr/>
          <p:nvPr/>
        </p:nvSpPr>
        <p:spPr>
          <a:xfrm>
            <a:off x="4082609" y="5014069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9F9F1B-FDAE-4776-BE1A-1FAFFB2A41FB}"/>
              </a:ext>
            </a:extLst>
          </p:cNvPr>
          <p:cNvSpPr txBox="1"/>
          <p:nvPr/>
        </p:nvSpPr>
        <p:spPr>
          <a:xfrm>
            <a:off x="768832" y="5242925"/>
            <a:ext cx="40144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0" b="1" dirty="0">
                <a:solidFill>
                  <a:schemeClr val="bg1"/>
                </a:solidFill>
              </a:rPr>
              <a:t>数据来源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13AC367-3AA8-4928-A2B8-A7B1DD948452}"/>
              </a:ext>
            </a:extLst>
          </p:cNvPr>
          <p:cNvSpPr/>
          <p:nvPr/>
        </p:nvSpPr>
        <p:spPr>
          <a:xfrm>
            <a:off x="3303522" y="2399664"/>
            <a:ext cx="4062121" cy="111328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0BC2203-027C-4D9A-B848-1113E7B107B2}"/>
              </a:ext>
            </a:extLst>
          </p:cNvPr>
          <p:cNvSpPr txBox="1"/>
          <p:nvPr/>
        </p:nvSpPr>
        <p:spPr>
          <a:xfrm>
            <a:off x="1458802" y="3523904"/>
            <a:ext cx="104387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80" dirty="0">
                <a:solidFill>
                  <a:schemeClr val="bg1"/>
                </a:solidFill>
              </a:rPr>
              <a:t>运行环境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6FA9C25-6636-4FDB-B253-01E802EFBCB6}"/>
              </a:ext>
            </a:extLst>
          </p:cNvPr>
          <p:cNvGrpSpPr/>
          <p:nvPr/>
        </p:nvGrpSpPr>
        <p:grpSpPr>
          <a:xfrm>
            <a:off x="108987" y="130876"/>
            <a:ext cx="943613" cy="687168"/>
            <a:chOff x="125279" y="279019"/>
            <a:chExt cx="854512" cy="622282"/>
          </a:xfrm>
        </p:grpSpPr>
        <p:sp>
          <p:nvSpPr>
            <p:cNvPr id="32" name="圆角矩形 36">
              <a:extLst>
                <a:ext uri="{FF2B5EF4-FFF2-40B4-BE49-F238E27FC236}">
                  <a16:creationId xmlns:a16="http://schemas.microsoft.com/office/drawing/2014/main" id="{CDA2AE5F-757C-4907-A11D-FCA010FD92B9}"/>
                </a:ext>
              </a:extLst>
            </p:cNvPr>
            <p:cNvSpPr/>
            <p:nvPr/>
          </p:nvSpPr>
          <p:spPr>
            <a:xfrm rot="2700000">
              <a:off x="357509" y="279019"/>
              <a:ext cx="622282" cy="622282"/>
            </a:xfrm>
            <a:prstGeom prst="roundRect">
              <a:avLst/>
            </a:prstGeom>
            <a:solidFill>
              <a:srgbClr val="015DC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33" name="圆角矩形 37">
              <a:extLst>
                <a:ext uri="{FF2B5EF4-FFF2-40B4-BE49-F238E27FC236}">
                  <a16:creationId xmlns:a16="http://schemas.microsoft.com/office/drawing/2014/main" id="{9E794EDE-9B4E-47BB-A335-5C41597E6153}"/>
                </a:ext>
              </a:extLst>
            </p:cNvPr>
            <p:cNvSpPr/>
            <p:nvPr/>
          </p:nvSpPr>
          <p:spPr>
            <a:xfrm rot="2700000">
              <a:off x="125279" y="279019"/>
              <a:ext cx="622282" cy="6222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sp>
        <p:nvSpPr>
          <p:cNvPr id="30" name="TextBox 7">
            <a:extLst>
              <a:ext uri="{FF2B5EF4-FFF2-40B4-BE49-F238E27FC236}">
                <a16:creationId xmlns:a16="http://schemas.microsoft.com/office/drawing/2014/main" id="{BA4DB771-6F07-4B06-AF4D-30243F1D6014}"/>
              </a:ext>
            </a:extLst>
          </p:cNvPr>
          <p:cNvSpPr txBox="1"/>
          <p:nvPr/>
        </p:nvSpPr>
        <p:spPr>
          <a:xfrm>
            <a:off x="1354168" y="172156"/>
            <a:ext cx="4403836" cy="5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数据实验室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ECF13F9-148D-454E-8DBC-41A81303F3EC}"/>
              </a:ext>
            </a:extLst>
          </p:cNvPr>
          <p:cNvSpPr/>
          <p:nvPr/>
        </p:nvSpPr>
        <p:spPr>
          <a:xfrm>
            <a:off x="89155" y="196777"/>
            <a:ext cx="726832" cy="524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667" b="1" dirty="0">
                <a:solidFill>
                  <a:srgbClr val="282B6A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03</a:t>
            </a:r>
          </a:p>
        </p:txBody>
      </p:sp>
      <p:sp>
        <p:nvSpPr>
          <p:cNvPr id="35" name="箭头: 上 34">
            <a:extLst>
              <a:ext uri="{FF2B5EF4-FFF2-40B4-BE49-F238E27FC236}">
                <a16:creationId xmlns:a16="http://schemas.microsoft.com/office/drawing/2014/main" id="{25D05931-1B8D-4802-826D-B7CFBF85310D}"/>
              </a:ext>
            </a:extLst>
          </p:cNvPr>
          <p:cNvSpPr/>
          <p:nvPr/>
        </p:nvSpPr>
        <p:spPr>
          <a:xfrm>
            <a:off x="4054066" y="3871830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538487C-B55F-485B-8C77-EE856D0973EE}"/>
              </a:ext>
            </a:extLst>
          </p:cNvPr>
          <p:cNvSpPr txBox="1"/>
          <p:nvPr/>
        </p:nvSpPr>
        <p:spPr>
          <a:xfrm>
            <a:off x="8727046" y="1156062"/>
            <a:ext cx="3175803" cy="52629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1400" b="1" dirty="0"/>
              <a:t>概述：</a:t>
            </a:r>
            <a:r>
              <a:rPr lang="en-US" altLang="zh-CN" sz="1400" b="1" dirty="0"/>
              <a:t>      </a:t>
            </a:r>
          </a:p>
          <a:p>
            <a:r>
              <a:rPr lang="en-US" altLang="zh-CN" sz="1400" b="1" dirty="0"/>
              <a:t>       </a:t>
            </a:r>
            <a:r>
              <a:rPr lang="zh-CN" altLang="en-US" sz="1400" dirty="0"/>
              <a:t>数据实验室产品可帮助数据工程师、数据科学家、和业务分析人员更有效地处理数据，无需使用复杂的命令行或关注群集实现的细节，以便更好地理解其性质，并通过对数据进行直观的检查来发现数据价值。</a:t>
            </a:r>
            <a:endParaRPr lang="en-US" altLang="zh-CN" sz="1400" dirty="0"/>
          </a:p>
          <a:p>
            <a:endParaRPr lang="en-US" altLang="zh-CN" sz="1400" b="1" dirty="0"/>
          </a:p>
          <a:p>
            <a:endParaRPr lang="en-US" altLang="zh-CN" sz="1400" b="1" dirty="0"/>
          </a:p>
          <a:p>
            <a:r>
              <a:rPr lang="zh-CN" altLang="en-US" sz="1400" b="1" dirty="0"/>
              <a:t>实验室特点：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/>
              <a:t>Docker</a:t>
            </a:r>
            <a:r>
              <a:rPr lang="zh-CN" altLang="en-US" sz="1400" dirty="0"/>
              <a:t>容器化部署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数据、环境隔离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可视化分析界面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安全管理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数据脱敏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审批管理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VPN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动态账号、密码登陆操作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多语言多环境支持</a:t>
            </a:r>
            <a:endParaRPr lang="en-US" altLang="zh-CN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Python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Java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SQL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支持动态加载额外的依赖包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动态计算、存储资源分配</a:t>
            </a:r>
            <a:endParaRPr lang="en-US" altLang="zh-CN" sz="1400" dirty="0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3E86838E-FD50-45EB-BA33-3B3AEEE008B2}"/>
              </a:ext>
            </a:extLst>
          </p:cNvPr>
          <p:cNvSpPr/>
          <p:nvPr/>
        </p:nvSpPr>
        <p:spPr>
          <a:xfrm>
            <a:off x="3879564" y="3563059"/>
            <a:ext cx="2019194" cy="29982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预装分析工具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3D78685-7C59-4D37-A4C6-E6DB583664E0}"/>
              </a:ext>
            </a:extLst>
          </p:cNvPr>
          <p:cNvSpPr/>
          <p:nvPr/>
        </p:nvSpPr>
        <p:spPr>
          <a:xfrm>
            <a:off x="7496738" y="1876397"/>
            <a:ext cx="326086" cy="16815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80" dirty="0"/>
              <a:t>导出审批</a:t>
            </a:r>
          </a:p>
        </p:txBody>
      </p:sp>
      <p:sp>
        <p:nvSpPr>
          <p:cNvPr id="42" name="箭头: 上 41">
            <a:extLst>
              <a:ext uri="{FF2B5EF4-FFF2-40B4-BE49-F238E27FC236}">
                <a16:creationId xmlns:a16="http://schemas.microsoft.com/office/drawing/2014/main" id="{F43B24D8-C5CC-44F5-AD83-BCC4ADF9C530}"/>
              </a:ext>
            </a:extLst>
          </p:cNvPr>
          <p:cNvSpPr/>
          <p:nvPr/>
        </p:nvSpPr>
        <p:spPr>
          <a:xfrm rot="5400000">
            <a:off x="8020199" y="2393436"/>
            <a:ext cx="442445" cy="4549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160" dirty="0"/>
          </a:p>
        </p:txBody>
      </p:sp>
    </p:spTree>
    <p:extLst>
      <p:ext uri="{BB962C8B-B14F-4D97-AF65-F5344CB8AC3E}">
        <p14:creationId xmlns:p14="http://schemas.microsoft.com/office/powerpoint/2010/main" val="267909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BE41DE0-6862-4E72-B91A-7FF8078BBF1F}"/>
              </a:ext>
            </a:extLst>
          </p:cNvPr>
          <p:cNvSpPr/>
          <p:nvPr/>
        </p:nvSpPr>
        <p:spPr>
          <a:xfrm>
            <a:off x="5159250" y="3603220"/>
            <a:ext cx="4551355" cy="30826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402AADDD-012B-4CEE-9C88-B81E3CFAEDAF}"/>
              </a:ext>
            </a:extLst>
          </p:cNvPr>
          <p:cNvSpPr/>
          <p:nvPr/>
        </p:nvSpPr>
        <p:spPr>
          <a:xfrm>
            <a:off x="5430452" y="5518828"/>
            <a:ext cx="4185382" cy="1122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FF2A2D-7151-4E2B-9D94-CC15C223B3E5}"/>
              </a:ext>
            </a:extLst>
          </p:cNvPr>
          <p:cNvSpPr/>
          <p:nvPr/>
        </p:nvSpPr>
        <p:spPr>
          <a:xfrm>
            <a:off x="10053356" y="1446737"/>
            <a:ext cx="1488004" cy="26480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A6076B-3C35-42FF-8E9E-160EAA9A7E39}"/>
              </a:ext>
            </a:extLst>
          </p:cNvPr>
          <p:cNvSpPr/>
          <p:nvPr/>
        </p:nvSpPr>
        <p:spPr>
          <a:xfrm>
            <a:off x="963643" y="1149530"/>
            <a:ext cx="2977661" cy="5399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A3207E-F942-4141-AB49-2A9CE9F07B64}"/>
              </a:ext>
            </a:extLst>
          </p:cNvPr>
          <p:cNvSpPr/>
          <p:nvPr/>
        </p:nvSpPr>
        <p:spPr>
          <a:xfrm>
            <a:off x="5159250" y="1149529"/>
            <a:ext cx="4551356" cy="2340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流程图: 可选过程 5">
            <a:extLst>
              <a:ext uri="{FF2B5EF4-FFF2-40B4-BE49-F238E27FC236}">
                <a16:creationId xmlns:a16="http://schemas.microsoft.com/office/drawing/2014/main" id="{9BB72FA2-7BAB-435D-911E-6BE8C5105342}"/>
              </a:ext>
            </a:extLst>
          </p:cNvPr>
          <p:cNvSpPr/>
          <p:nvPr/>
        </p:nvSpPr>
        <p:spPr>
          <a:xfrm>
            <a:off x="1700345" y="1237867"/>
            <a:ext cx="150193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上传用户数据包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B9A8DAAF-AFD9-45FE-9049-0FA1C0252FBA}"/>
              </a:ext>
            </a:extLst>
          </p:cNvPr>
          <p:cNvSpPr/>
          <p:nvPr/>
        </p:nvSpPr>
        <p:spPr>
          <a:xfrm>
            <a:off x="1793723" y="1975616"/>
            <a:ext cx="1315183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选择语言环境</a:t>
            </a: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60832722-33AA-4169-A2E3-4F94210EB5B6}"/>
              </a:ext>
            </a:extLst>
          </p:cNvPr>
          <p:cNvSpPr/>
          <p:nvPr/>
        </p:nvSpPr>
        <p:spPr>
          <a:xfrm>
            <a:off x="1609974" y="2689048"/>
            <a:ext cx="159231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上传自身依赖包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6F559A3-0A8E-46E7-8673-450BE9E01FE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2451315" y="1655608"/>
            <a:ext cx="0" cy="32000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E5A871E-E6A2-452E-9B78-7710A29F394A}"/>
              </a:ext>
            </a:extLst>
          </p:cNvPr>
          <p:cNvCxnSpPr>
            <a:cxnSpLocks/>
          </p:cNvCxnSpPr>
          <p:nvPr/>
        </p:nvCxnSpPr>
        <p:spPr>
          <a:xfrm>
            <a:off x="2450434" y="2403201"/>
            <a:ext cx="1761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2EA1A256-8FDD-4A78-A82A-3C5398DBAAA2}"/>
              </a:ext>
            </a:extLst>
          </p:cNvPr>
          <p:cNvSpPr/>
          <p:nvPr/>
        </p:nvSpPr>
        <p:spPr>
          <a:xfrm>
            <a:off x="1861865" y="3392636"/>
            <a:ext cx="117889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申请数据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D89DD8B-885C-4408-88DA-2F73C12E24A3}"/>
              </a:ext>
            </a:extLst>
          </p:cNvPr>
          <p:cNvCxnSpPr>
            <a:cxnSpLocks/>
          </p:cNvCxnSpPr>
          <p:nvPr/>
        </p:nvCxnSpPr>
        <p:spPr>
          <a:xfrm flipH="1">
            <a:off x="2450435" y="3106789"/>
            <a:ext cx="1758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A9C4C1B6-8050-468A-837B-01D468927F91}"/>
              </a:ext>
            </a:extLst>
          </p:cNvPr>
          <p:cNvSpPr/>
          <p:nvPr/>
        </p:nvSpPr>
        <p:spPr>
          <a:xfrm>
            <a:off x="1861865" y="4777628"/>
            <a:ext cx="1178899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提交申请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C0E2C886-D1AB-4242-AE81-0A21C2667CEA}"/>
              </a:ext>
            </a:extLst>
          </p:cNvPr>
          <p:cNvSpPr/>
          <p:nvPr/>
        </p:nvSpPr>
        <p:spPr>
          <a:xfrm>
            <a:off x="7311798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分配租户空间</a:t>
            </a:r>
          </a:p>
        </p:txBody>
      </p:sp>
      <p:sp>
        <p:nvSpPr>
          <p:cNvPr id="15" name="流程图: 决策 14">
            <a:extLst>
              <a:ext uri="{FF2B5EF4-FFF2-40B4-BE49-F238E27FC236}">
                <a16:creationId xmlns:a16="http://schemas.microsoft.com/office/drawing/2014/main" id="{54412024-502D-46B5-9CE4-C579E435A80A}"/>
              </a:ext>
            </a:extLst>
          </p:cNvPr>
          <p:cNvSpPr/>
          <p:nvPr/>
        </p:nvSpPr>
        <p:spPr>
          <a:xfrm>
            <a:off x="6700369" y="1462654"/>
            <a:ext cx="914400" cy="612648"/>
          </a:xfrm>
          <a:prstGeom prst="flowChartDecisi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审核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33E750F8-CD5C-44EE-AE49-D54765B229E1}"/>
              </a:ext>
            </a:extLst>
          </p:cNvPr>
          <p:cNvSpPr/>
          <p:nvPr/>
        </p:nvSpPr>
        <p:spPr>
          <a:xfrm>
            <a:off x="1792579" y="4074040"/>
            <a:ext cx="1316321" cy="41774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选择使用时间</a:t>
            </a:r>
          </a:p>
        </p:txBody>
      </p:sp>
      <p:sp>
        <p:nvSpPr>
          <p:cNvPr id="17" name="流程图: 可选过程 16">
            <a:extLst>
              <a:ext uri="{FF2B5EF4-FFF2-40B4-BE49-F238E27FC236}">
                <a16:creationId xmlns:a16="http://schemas.microsoft.com/office/drawing/2014/main" id="{1D572E04-B418-4DB3-98AD-159F9DD78B03}"/>
              </a:ext>
            </a:extLst>
          </p:cNvPr>
          <p:cNvSpPr/>
          <p:nvPr/>
        </p:nvSpPr>
        <p:spPr>
          <a:xfrm>
            <a:off x="8292937" y="1590848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结束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6481256-1327-4522-A287-7E0241C39679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7614769" y="1768978"/>
            <a:ext cx="678168" cy="30741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979A03-3E98-42DD-914C-70253A296EEA}"/>
              </a:ext>
            </a:extLst>
          </p:cNvPr>
          <p:cNvSpPr txBox="1"/>
          <p:nvPr/>
        </p:nvSpPr>
        <p:spPr>
          <a:xfrm>
            <a:off x="5890805" y="21130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通过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F3C589E-85A8-4847-B12D-FBE117278545}"/>
              </a:ext>
            </a:extLst>
          </p:cNvPr>
          <p:cNvSpPr txBox="1"/>
          <p:nvPr/>
        </p:nvSpPr>
        <p:spPr>
          <a:xfrm>
            <a:off x="7607225" y="150171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拒绝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FBB0870-E66D-45C4-982E-A29A25ABDED5}"/>
              </a:ext>
            </a:extLst>
          </p:cNvPr>
          <p:cNvCxnSpPr/>
          <p:nvPr/>
        </p:nvCxnSpPr>
        <p:spPr>
          <a:xfrm>
            <a:off x="2451314" y="3810377"/>
            <a:ext cx="0" cy="26366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BE0F8C8-862F-44BA-B8DB-45FF6B772976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>
            <a:off x="2450740" y="4491781"/>
            <a:ext cx="575" cy="2858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F69C379E-1203-486E-8DB3-BF9CB1CDD792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3040764" y="1768978"/>
            <a:ext cx="3659605" cy="3217521"/>
          </a:xfrm>
          <a:prstGeom prst="bentConnector3">
            <a:avLst>
              <a:gd name="adj1" fmla="val 33863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>
            <a:extLst>
              <a:ext uri="{FF2B5EF4-FFF2-40B4-BE49-F238E27FC236}">
                <a16:creationId xmlns:a16="http://schemas.microsoft.com/office/drawing/2014/main" id="{E2ED161D-EAD2-4C0A-8FA1-FC1550839412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7355285" y="3122145"/>
            <a:ext cx="776938" cy="460378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可选过程 24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6836472" y="432746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加载依赖包</a:t>
            </a:r>
          </a:p>
        </p:txBody>
      </p: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id="{89A91355-B76B-49B4-B665-EE91BAFDD9E1}"/>
              </a:ext>
            </a:extLst>
          </p:cNvPr>
          <p:cNvCxnSpPr>
            <a:cxnSpLocks/>
            <a:stCxn id="41" idx="2"/>
            <a:endCxn id="25" idx="0"/>
          </p:cNvCxnSpPr>
          <p:nvPr/>
        </p:nvCxnSpPr>
        <p:spPr>
          <a:xfrm rot="16200000" flipH="1">
            <a:off x="7436517" y="4235591"/>
            <a:ext cx="168924" cy="14829"/>
          </a:xfrm>
          <a:prstGeom prst="bentConnector3">
            <a:avLst>
              <a:gd name="adj1" fmla="val 50000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7BAB861-8E6E-4813-9C24-61B904D5C04D}"/>
              </a:ext>
            </a:extLst>
          </p:cNvPr>
          <p:cNvSpPr txBox="1"/>
          <p:nvPr/>
        </p:nvSpPr>
        <p:spPr>
          <a:xfrm>
            <a:off x="963643" y="11495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</a:rPr>
              <a:t>门户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3EAEEFB-8265-4D55-99DB-5779A5FA069E}"/>
              </a:ext>
            </a:extLst>
          </p:cNvPr>
          <p:cNvSpPr txBox="1"/>
          <p:nvPr/>
        </p:nvSpPr>
        <p:spPr>
          <a:xfrm>
            <a:off x="8767482" y="11586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</a:rPr>
              <a:t>管控台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2E6595-443E-4208-8665-3B8B95F3777D}"/>
              </a:ext>
            </a:extLst>
          </p:cNvPr>
          <p:cNvSpPr txBox="1"/>
          <p:nvPr/>
        </p:nvSpPr>
        <p:spPr>
          <a:xfrm>
            <a:off x="8767482" y="3654376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6"/>
                </a:solidFill>
              </a:rPr>
              <a:t>实验室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328C0D2E-6BDD-493A-B5D4-46F621421B81}"/>
              </a:ext>
            </a:extLst>
          </p:cNvPr>
          <p:cNvCxnSpPr>
            <a:cxnSpLocks/>
            <a:stCxn id="32" idx="1"/>
            <a:endCxn id="31" idx="3"/>
          </p:cNvCxnSpPr>
          <p:nvPr/>
        </p:nvCxnSpPr>
        <p:spPr>
          <a:xfrm rot="10800000" flipV="1">
            <a:off x="3040765" y="2754995"/>
            <a:ext cx="2411419" cy="3140122"/>
          </a:xfrm>
          <a:prstGeom prst="bentConnector3">
            <a:avLst>
              <a:gd name="adj1" fmla="val 29855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可选过程 30">
            <a:extLst>
              <a:ext uri="{FF2B5EF4-FFF2-40B4-BE49-F238E27FC236}">
                <a16:creationId xmlns:a16="http://schemas.microsoft.com/office/drawing/2014/main" id="{99BC8CB1-01EF-4F17-A03B-7909064266EB}"/>
              </a:ext>
            </a:extLst>
          </p:cNvPr>
          <p:cNvSpPr/>
          <p:nvPr/>
        </p:nvSpPr>
        <p:spPr>
          <a:xfrm>
            <a:off x="1861865" y="5686246"/>
            <a:ext cx="1178899" cy="417741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我的实验室</a:t>
            </a:r>
          </a:p>
        </p:txBody>
      </p:sp>
      <p:sp>
        <p:nvSpPr>
          <p:cNvPr id="32" name="流程图: 可选过程 31">
            <a:extLst>
              <a:ext uri="{FF2B5EF4-FFF2-40B4-BE49-F238E27FC236}">
                <a16:creationId xmlns:a16="http://schemas.microsoft.com/office/drawing/2014/main" id="{92FAE4E2-3A67-4C4F-83F7-8153C77DD08D}"/>
              </a:ext>
            </a:extLst>
          </p:cNvPr>
          <p:cNvSpPr/>
          <p:nvPr/>
        </p:nvSpPr>
        <p:spPr>
          <a:xfrm>
            <a:off x="5452183" y="2546124"/>
            <a:ext cx="1324290" cy="417741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分配</a:t>
            </a:r>
            <a:r>
              <a:rPr lang="en-US" altLang="zh-CN" sz="1400" dirty="0"/>
              <a:t>VPN</a:t>
            </a:r>
            <a:r>
              <a:rPr lang="zh-CN" altLang="en-US" sz="1400" dirty="0"/>
              <a:t>账号</a:t>
            </a:r>
          </a:p>
        </p:txBody>
      </p: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F93CC635-77A8-407C-A3EF-D4741B01C3C5}"/>
              </a:ext>
            </a:extLst>
          </p:cNvPr>
          <p:cNvCxnSpPr>
            <a:stCxn id="15" idx="2"/>
            <a:endCxn id="14" idx="0"/>
          </p:cNvCxnSpPr>
          <p:nvPr/>
        </p:nvCxnSpPr>
        <p:spPr>
          <a:xfrm rot="16200000" flipH="1">
            <a:off x="7330345" y="1902526"/>
            <a:ext cx="470822" cy="8163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1CE348C-E7D7-47AE-9B96-7B306B9B21A7}"/>
              </a:ext>
            </a:extLst>
          </p:cNvPr>
          <p:cNvCxnSpPr>
            <a:stCxn id="14" idx="1"/>
            <a:endCxn id="32" idx="3"/>
          </p:cNvCxnSpPr>
          <p:nvPr/>
        </p:nvCxnSpPr>
        <p:spPr>
          <a:xfrm flipH="1">
            <a:off x="6776473" y="2754995"/>
            <a:ext cx="5353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流程图: 可选过程 34">
            <a:extLst>
              <a:ext uri="{FF2B5EF4-FFF2-40B4-BE49-F238E27FC236}">
                <a16:creationId xmlns:a16="http://schemas.microsoft.com/office/drawing/2014/main" id="{D29F8742-E8F1-4AD5-BEEF-0A43C642C553}"/>
              </a:ext>
            </a:extLst>
          </p:cNvPr>
          <p:cNvSpPr/>
          <p:nvPr/>
        </p:nvSpPr>
        <p:spPr>
          <a:xfrm>
            <a:off x="10234078" y="2775802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数据脱敏</a:t>
            </a:r>
          </a:p>
        </p:txBody>
      </p:sp>
      <p:sp>
        <p:nvSpPr>
          <p:cNvPr id="36" name="流程图: 可选过程 35">
            <a:extLst>
              <a:ext uri="{FF2B5EF4-FFF2-40B4-BE49-F238E27FC236}">
                <a16:creationId xmlns:a16="http://schemas.microsoft.com/office/drawing/2014/main" id="{EBC6CF1E-4210-4F0A-98AC-98D2E427F0D6}"/>
              </a:ext>
            </a:extLst>
          </p:cNvPr>
          <p:cNvSpPr/>
          <p:nvPr/>
        </p:nvSpPr>
        <p:spPr>
          <a:xfrm>
            <a:off x="10234078" y="2177484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数据上传</a:t>
            </a:r>
          </a:p>
        </p:txBody>
      </p:sp>
      <p:sp>
        <p:nvSpPr>
          <p:cNvPr id="37" name="流程图: 可选过程 36">
            <a:extLst>
              <a:ext uri="{FF2B5EF4-FFF2-40B4-BE49-F238E27FC236}">
                <a16:creationId xmlns:a16="http://schemas.microsoft.com/office/drawing/2014/main" id="{6035495D-981A-4539-932F-896BA4DDFCC0}"/>
              </a:ext>
            </a:extLst>
          </p:cNvPr>
          <p:cNvSpPr/>
          <p:nvPr/>
        </p:nvSpPr>
        <p:spPr>
          <a:xfrm>
            <a:off x="10258614" y="3401079"/>
            <a:ext cx="1178899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数据抽样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18EFD61-4FC5-4D40-B44F-E5E9BF1DC14B}"/>
              </a:ext>
            </a:extLst>
          </p:cNvPr>
          <p:cNvSpPr txBox="1"/>
          <p:nvPr/>
        </p:nvSpPr>
        <p:spPr>
          <a:xfrm>
            <a:off x="10166056" y="153621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运营人员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8A29EB41-F46F-4D42-9F36-3E682F7C7BA9}"/>
              </a:ext>
            </a:extLst>
          </p:cNvPr>
          <p:cNvCxnSpPr>
            <a:cxnSpLocks/>
            <a:stCxn id="2" idx="1"/>
            <a:endCxn id="14" idx="3"/>
          </p:cNvCxnSpPr>
          <p:nvPr/>
        </p:nvCxnSpPr>
        <p:spPr>
          <a:xfrm flipH="1" flipV="1">
            <a:off x="8636088" y="2754995"/>
            <a:ext cx="1417268" cy="15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5096F177-3457-4E05-BB48-8FECBABD2C6D}"/>
              </a:ext>
            </a:extLst>
          </p:cNvPr>
          <p:cNvSpPr txBox="1"/>
          <p:nvPr/>
        </p:nvSpPr>
        <p:spPr>
          <a:xfrm>
            <a:off x="8713023" y="247893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数据导入</a:t>
            </a:r>
          </a:p>
        </p:txBody>
      </p:sp>
      <p:sp>
        <p:nvSpPr>
          <p:cNvPr id="41" name="流程图: 可选过程 40">
            <a:extLst>
              <a:ext uri="{FF2B5EF4-FFF2-40B4-BE49-F238E27FC236}">
                <a16:creationId xmlns:a16="http://schemas.microsoft.com/office/drawing/2014/main" id="{C142D645-280E-433D-AD28-70A20281C027}"/>
              </a:ext>
            </a:extLst>
          </p:cNvPr>
          <p:cNvSpPr/>
          <p:nvPr/>
        </p:nvSpPr>
        <p:spPr>
          <a:xfrm>
            <a:off x="6821643" y="3740803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加载镜像</a:t>
            </a:r>
          </a:p>
        </p:txBody>
      </p:sp>
      <p:sp>
        <p:nvSpPr>
          <p:cNvPr id="131" name="流程图: 可选过程 130">
            <a:extLst>
              <a:ext uri="{FF2B5EF4-FFF2-40B4-BE49-F238E27FC236}">
                <a16:creationId xmlns:a16="http://schemas.microsoft.com/office/drawing/2014/main" id="{38C8ECD4-75F5-4FBD-88BE-BBAA03EC9A36}"/>
              </a:ext>
            </a:extLst>
          </p:cNvPr>
          <p:cNvSpPr/>
          <p:nvPr/>
        </p:nvSpPr>
        <p:spPr>
          <a:xfrm>
            <a:off x="6332052" y="562990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多语言支持</a:t>
            </a:r>
          </a:p>
        </p:txBody>
      </p:sp>
      <p:sp>
        <p:nvSpPr>
          <p:cNvPr id="132" name="流程图: 可选过程 131">
            <a:extLst>
              <a:ext uri="{FF2B5EF4-FFF2-40B4-BE49-F238E27FC236}">
                <a16:creationId xmlns:a16="http://schemas.microsoft.com/office/drawing/2014/main" id="{6133A5EC-F2DA-4915-B2CC-61F1315B86A8}"/>
              </a:ext>
            </a:extLst>
          </p:cNvPr>
          <p:cNvSpPr/>
          <p:nvPr/>
        </p:nvSpPr>
        <p:spPr>
          <a:xfrm>
            <a:off x="7944166" y="5629907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阶段化展示</a:t>
            </a:r>
          </a:p>
        </p:txBody>
      </p:sp>
      <p:sp>
        <p:nvSpPr>
          <p:cNvPr id="133" name="流程图: 可选过程 132">
            <a:extLst>
              <a:ext uri="{FF2B5EF4-FFF2-40B4-BE49-F238E27FC236}">
                <a16:creationId xmlns:a16="http://schemas.microsoft.com/office/drawing/2014/main" id="{1E375370-BB5C-47CB-AED8-6A81F1C4E927}"/>
              </a:ext>
            </a:extLst>
          </p:cNvPr>
          <p:cNvSpPr/>
          <p:nvPr/>
        </p:nvSpPr>
        <p:spPr>
          <a:xfrm>
            <a:off x="6332052" y="6169911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可视化视图</a:t>
            </a:r>
          </a:p>
        </p:txBody>
      </p:sp>
      <p:sp>
        <p:nvSpPr>
          <p:cNvPr id="134" name="流程图: 可选过程 133">
            <a:extLst>
              <a:ext uri="{FF2B5EF4-FFF2-40B4-BE49-F238E27FC236}">
                <a16:creationId xmlns:a16="http://schemas.microsoft.com/office/drawing/2014/main" id="{3E674603-6631-4934-BE4B-4C2708B2388C}"/>
              </a:ext>
            </a:extLst>
          </p:cNvPr>
          <p:cNvSpPr/>
          <p:nvPr/>
        </p:nvSpPr>
        <p:spPr>
          <a:xfrm>
            <a:off x="7973943" y="6169912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/>
              <a:t>支持导出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D2D39E4-9901-4C43-BC2E-79599F0D9149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139C0AE1-87BB-46FF-AFFC-1ED043E59448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45" name="圆角矩形 36">
                <a:extLst>
                  <a:ext uri="{FF2B5EF4-FFF2-40B4-BE49-F238E27FC236}">
                    <a16:creationId xmlns:a16="http://schemas.microsoft.com/office/drawing/2014/main" id="{335D46BD-3CC1-4BEC-96A5-5DB6E156099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46" name="圆角矩形 37">
                <a:extLst>
                  <a:ext uri="{FF2B5EF4-FFF2-40B4-BE49-F238E27FC236}">
                    <a16:creationId xmlns:a16="http://schemas.microsoft.com/office/drawing/2014/main" id="{234BF518-BB62-487C-8CF6-FE1859AAC19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147" name="TextBox 7">
              <a:extLst>
                <a:ext uri="{FF2B5EF4-FFF2-40B4-BE49-F238E27FC236}">
                  <a16:creationId xmlns:a16="http://schemas.microsoft.com/office/drawing/2014/main" id="{7071B2BD-A193-4DE4-90AE-2BC5D198A1D8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</a:t>
              </a: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申请流程</a:t>
              </a: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B5B8-32D7-4355-982A-79EB88B55817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153" name="流程图: 可选过程 152">
            <a:extLst>
              <a:ext uri="{FF2B5EF4-FFF2-40B4-BE49-F238E27FC236}">
                <a16:creationId xmlns:a16="http://schemas.microsoft.com/office/drawing/2014/main" id="{ADF8E097-7357-4DB5-A39C-0F8EC610822D}"/>
              </a:ext>
            </a:extLst>
          </p:cNvPr>
          <p:cNvSpPr/>
          <p:nvPr/>
        </p:nvSpPr>
        <p:spPr>
          <a:xfrm>
            <a:off x="6829057" y="4923148"/>
            <a:ext cx="1383844" cy="417741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运行环境</a:t>
            </a:r>
          </a:p>
        </p:txBody>
      </p:sp>
      <p:cxnSp>
        <p:nvCxnSpPr>
          <p:cNvPr id="161" name="直接箭头连接符 160">
            <a:extLst>
              <a:ext uri="{FF2B5EF4-FFF2-40B4-BE49-F238E27FC236}">
                <a16:creationId xmlns:a16="http://schemas.microsoft.com/office/drawing/2014/main" id="{6A50D4B9-6A56-4A95-8463-2331BD421B92}"/>
              </a:ext>
            </a:extLst>
          </p:cNvPr>
          <p:cNvCxnSpPr>
            <a:cxnSpLocks/>
            <a:stCxn id="25" idx="2"/>
            <a:endCxn id="153" idx="0"/>
          </p:cNvCxnSpPr>
          <p:nvPr/>
        </p:nvCxnSpPr>
        <p:spPr>
          <a:xfrm flipH="1">
            <a:off x="7520979" y="4745209"/>
            <a:ext cx="7415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>
            <a:extLst>
              <a:ext uri="{FF2B5EF4-FFF2-40B4-BE49-F238E27FC236}">
                <a16:creationId xmlns:a16="http://schemas.microsoft.com/office/drawing/2014/main" id="{6098C595-51DA-48FA-8B72-84B746885499}"/>
              </a:ext>
            </a:extLst>
          </p:cNvPr>
          <p:cNvSpPr txBox="1"/>
          <p:nvPr/>
        </p:nvSpPr>
        <p:spPr>
          <a:xfrm>
            <a:off x="5430452" y="5598600"/>
            <a:ext cx="461665" cy="1070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功能特点</a:t>
            </a:r>
          </a:p>
        </p:txBody>
      </p: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ACA519CB-EEA8-49F4-A1FB-00B2C18DEE55}"/>
              </a:ext>
            </a:extLst>
          </p:cNvPr>
          <p:cNvCxnSpPr>
            <a:cxnSpLocks/>
            <a:stCxn id="153" idx="2"/>
            <a:endCxn id="166" idx="0"/>
          </p:cNvCxnSpPr>
          <p:nvPr/>
        </p:nvCxnSpPr>
        <p:spPr>
          <a:xfrm>
            <a:off x="7520979" y="5340889"/>
            <a:ext cx="2164" cy="177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55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BA862CC-4F6C-4360-A7DD-DD8D130C9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43" y="960361"/>
            <a:ext cx="11862263" cy="3544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C8D65A6-07ED-46C5-97DC-FAB61B449F4E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B6D10E4-AD42-4930-85F9-54006D4BDAC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9" name="圆角矩形 36">
                <a:extLst>
                  <a:ext uri="{FF2B5EF4-FFF2-40B4-BE49-F238E27FC236}">
                    <a16:creationId xmlns:a16="http://schemas.microsoft.com/office/drawing/2014/main" id="{6A70D82C-5F79-4D3F-8EDB-1AE9E83F038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0" name="圆角矩形 37">
                <a:extLst>
                  <a:ext uri="{FF2B5EF4-FFF2-40B4-BE49-F238E27FC236}">
                    <a16:creationId xmlns:a16="http://schemas.microsoft.com/office/drawing/2014/main" id="{22B5A698-92CC-4C05-9CC5-A6A82F8629DC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55EE2E0-B8B3-4389-BC1D-42965B955116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F5C8EA2-D922-49A2-A8CC-F19861624290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BF97740-C74E-4CB8-B652-3DBAC730CA3B}"/>
              </a:ext>
            </a:extLst>
          </p:cNvPr>
          <p:cNvSpPr txBox="1"/>
          <p:nvPr/>
        </p:nvSpPr>
        <p:spPr>
          <a:xfrm>
            <a:off x="199043" y="5190832"/>
            <a:ext cx="1186913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/>
              <a:t>        本次实验室提供了</a:t>
            </a:r>
            <a:r>
              <a:rPr lang="en-US" altLang="zh-CN" sz="1600" dirty="0"/>
              <a:t>Zeppelin</a:t>
            </a:r>
            <a:r>
              <a:rPr lang="zh-CN" altLang="en-US" sz="1600" dirty="0"/>
              <a:t>和</a:t>
            </a:r>
            <a:r>
              <a:rPr lang="en-US" altLang="zh-CN" sz="1600" dirty="0"/>
              <a:t>Jupyter</a:t>
            </a:r>
            <a:r>
              <a:rPr lang="zh-CN" altLang="en-US" sz="1600" dirty="0"/>
              <a:t>两种当前主流的数据探索工具，提供基于浏览器的交互式分析环境。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 Zeppelin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拥有更精简的界面并提供更好的可视化功能，而</a:t>
            </a:r>
            <a:r>
              <a:rPr lang="en-US" altLang="zh-CN" sz="1600" dirty="0">
                <a:solidFill>
                  <a:srgbClr val="2A2B2E"/>
                </a:solidFill>
                <a:latin typeface="PingFang SC"/>
              </a:rPr>
              <a:t>Jupyter</a:t>
            </a:r>
            <a:r>
              <a:rPr lang="zh-CN" altLang="en-US" sz="1600" dirty="0">
                <a:solidFill>
                  <a:srgbClr val="2A2B2E"/>
                </a:solidFill>
                <a:latin typeface="PingFang SC"/>
              </a:rPr>
              <a:t>则更加灵活并支持更广泛的语言，用户</a:t>
            </a:r>
            <a:r>
              <a:rPr lang="zh-CN" altLang="en-US" sz="1600" dirty="0"/>
              <a:t>可根据需求和场景选择：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Zeppelin Notebook</a:t>
            </a:r>
            <a:r>
              <a:rPr lang="zh-CN" altLang="en-US" sz="1600" dirty="0"/>
              <a:t>：偏重于大数据数据查询分析可视化，支持多种大数据计算引、存储引擎擎如：</a:t>
            </a:r>
            <a:r>
              <a:rPr lang="en-US" altLang="zh-CN" sz="1600" dirty="0"/>
              <a:t>Spark</a:t>
            </a:r>
            <a:r>
              <a:rPr lang="zh-CN" altLang="en-US" sz="1600" dirty="0"/>
              <a:t>、</a:t>
            </a:r>
            <a:r>
              <a:rPr lang="en-US" altLang="zh-CN" sz="1600" dirty="0"/>
              <a:t>Flink</a:t>
            </a:r>
            <a:r>
              <a:rPr lang="zh-CN" altLang="en-US" sz="1600" dirty="0"/>
              <a:t>、</a:t>
            </a:r>
            <a:r>
              <a:rPr lang="en-US" altLang="zh-CN" sz="1600" dirty="0"/>
              <a:t>Hive</a:t>
            </a:r>
            <a:r>
              <a:rPr lang="zh-CN" altLang="en-US" sz="1600" dirty="0"/>
              <a:t>、</a:t>
            </a:r>
            <a:r>
              <a:rPr lang="en-US" altLang="zh-CN" sz="1600" dirty="0" err="1"/>
              <a:t>Kylin</a:t>
            </a:r>
            <a:r>
              <a:rPr lang="zh-CN" altLang="en-US" sz="1600" dirty="0"/>
              <a:t>等。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/>
              <a:t>Jupyter Notebook</a:t>
            </a:r>
            <a:r>
              <a:rPr lang="zh-CN" altLang="en-US" sz="1600" dirty="0"/>
              <a:t>：主要用于数据科学家、算法分析人员使用</a:t>
            </a:r>
            <a:r>
              <a:rPr lang="en-US" altLang="zh-CN" sz="1600" dirty="0"/>
              <a:t>python</a:t>
            </a:r>
            <a:r>
              <a:rPr lang="zh-CN" altLang="en-US" sz="1600" dirty="0"/>
              <a:t>进行数据分析、算法建模。</a:t>
            </a:r>
          </a:p>
        </p:txBody>
      </p:sp>
    </p:spTree>
    <p:extLst>
      <p:ext uri="{BB962C8B-B14F-4D97-AF65-F5344CB8AC3E}">
        <p14:creationId xmlns:p14="http://schemas.microsoft.com/office/powerpoint/2010/main" val="3184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0C366C3-2501-4471-8F00-DE29920A5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379" y="838670"/>
            <a:ext cx="5699721" cy="4027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8AC2313-A22A-4603-AE7C-57ADCC41E196}"/>
              </a:ext>
            </a:extLst>
          </p:cNvPr>
          <p:cNvSpPr txBox="1"/>
          <p:nvPr/>
        </p:nvSpPr>
        <p:spPr>
          <a:xfrm>
            <a:off x="416120" y="954250"/>
            <a:ext cx="5711440" cy="255454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Zeppelin</a:t>
            </a:r>
            <a:r>
              <a:rPr lang="zh-CN" altLang="en-US" sz="1600" b="1" dirty="0">
                <a:solidFill>
                  <a:schemeClr val="tx2"/>
                </a:solidFill>
              </a:rPr>
              <a:t>：</a:t>
            </a:r>
          </a:p>
          <a:p>
            <a:r>
              <a:rPr lang="zh-CN" altLang="en-US" sz="1600" dirty="0">
                <a:solidFill>
                  <a:schemeClr val="tx2"/>
                </a:solidFill>
              </a:rPr>
              <a:t>       </a:t>
            </a:r>
            <a:r>
              <a:rPr lang="en-US" altLang="zh-CN" sz="1600" dirty="0">
                <a:solidFill>
                  <a:schemeClr val="tx2"/>
                </a:solidFill>
              </a:rPr>
              <a:t>Zeppelin Notebook </a:t>
            </a:r>
            <a:r>
              <a:rPr lang="zh-CN" altLang="en-US" sz="1600" dirty="0">
                <a:solidFill>
                  <a:schemeClr val="tx2"/>
                </a:solidFill>
              </a:rPr>
              <a:t>提供了</a:t>
            </a:r>
            <a:r>
              <a:rPr lang="en-US" altLang="zh-CN" sz="1600" dirty="0">
                <a:solidFill>
                  <a:schemeClr val="tx2"/>
                </a:solidFill>
              </a:rPr>
              <a:t>web</a:t>
            </a:r>
            <a:r>
              <a:rPr lang="zh-CN" altLang="en-US" sz="1600" dirty="0">
                <a:solidFill>
                  <a:schemeClr val="tx2"/>
                </a:solidFill>
              </a:rPr>
              <a:t>版类似</a:t>
            </a:r>
            <a:r>
              <a:rPr lang="en-US" altLang="zh-CN" sz="1600" dirty="0">
                <a:solidFill>
                  <a:schemeClr val="tx2"/>
                </a:solidFill>
              </a:rPr>
              <a:t>I Python</a:t>
            </a:r>
            <a:r>
              <a:rPr lang="zh-CN" altLang="en-US" sz="1600" dirty="0">
                <a:solidFill>
                  <a:schemeClr val="tx2"/>
                </a:solidFill>
              </a:rPr>
              <a:t>的</a:t>
            </a:r>
            <a:r>
              <a:rPr lang="en-US" altLang="zh-CN" sz="1600" dirty="0">
                <a:solidFill>
                  <a:schemeClr val="tx2"/>
                </a:solidFill>
              </a:rPr>
              <a:t>notebook, </a:t>
            </a:r>
            <a:r>
              <a:rPr lang="zh-CN" altLang="en-US" sz="1600" dirty="0">
                <a:solidFill>
                  <a:schemeClr val="tx2"/>
                </a:solidFill>
              </a:rPr>
              <a:t>用于数据的探索分析及可视化，可支持多种数据处理引擎，包括</a:t>
            </a:r>
            <a:r>
              <a:rPr lang="en-US" altLang="zh-CN" sz="1600" dirty="0">
                <a:solidFill>
                  <a:schemeClr val="tx2"/>
                </a:solidFill>
              </a:rPr>
              <a:t>spark, hive, python, shell, markdown</a:t>
            </a:r>
            <a:r>
              <a:rPr lang="zh-CN" altLang="en-US" sz="1600" dirty="0">
                <a:solidFill>
                  <a:schemeClr val="tx2"/>
                </a:solidFill>
              </a:rPr>
              <a:t>等 ，为擅长不同语言的数据工作者提供统一的数据分析环境。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  Zeppelin </a:t>
            </a:r>
            <a:r>
              <a:rPr lang="zh-CN" altLang="en-US" sz="1600" dirty="0">
                <a:solidFill>
                  <a:schemeClr val="tx2"/>
                </a:solidFill>
              </a:rPr>
              <a:t>提供了内置的</a:t>
            </a:r>
            <a:r>
              <a:rPr lang="en-US" altLang="zh-CN" sz="1600" dirty="0">
                <a:solidFill>
                  <a:schemeClr val="tx2"/>
                </a:solidFill>
              </a:rPr>
              <a:t>Apache spark</a:t>
            </a:r>
            <a:r>
              <a:rPr lang="zh-CN" altLang="en-US" sz="1600" dirty="0">
                <a:solidFill>
                  <a:schemeClr val="tx2"/>
                </a:solidFill>
              </a:rPr>
              <a:t>集成，不需要单独构建模块、插件或库，自动引入了 </a:t>
            </a:r>
            <a:r>
              <a:rPr lang="en-US" altLang="zh-CN" sz="1600" dirty="0">
                <a:solidFill>
                  <a:schemeClr val="tx2"/>
                </a:solidFill>
              </a:rPr>
              <a:t>SparkContext </a:t>
            </a:r>
            <a:r>
              <a:rPr lang="zh-CN" altLang="en-US" sz="1600" dirty="0">
                <a:solidFill>
                  <a:schemeClr val="tx2"/>
                </a:solidFill>
              </a:rPr>
              <a:t>和</a:t>
            </a:r>
            <a:r>
              <a:rPr lang="en-US" altLang="zh-CN" sz="1600" dirty="0">
                <a:solidFill>
                  <a:schemeClr val="tx2"/>
                </a:solidFill>
              </a:rPr>
              <a:t>SQLContext</a:t>
            </a:r>
            <a:r>
              <a:rPr lang="zh-CN" altLang="en-US" sz="1600" dirty="0">
                <a:solidFill>
                  <a:schemeClr val="tx2"/>
                </a:solidFill>
              </a:rPr>
              <a:t>。</a:t>
            </a:r>
          </a:p>
          <a:p>
            <a:r>
              <a:rPr lang="en-US" altLang="zh-CN" sz="1600" dirty="0">
                <a:solidFill>
                  <a:schemeClr val="tx2"/>
                </a:solidFill>
              </a:rPr>
              <a:t>     </a:t>
            </a:r>
            <a:r>
              <a:rPr lang="zh-CN" altLang="en-US" sz="1600" dirty="0">
                <a:solidFill>
                  <a:schemeClr val="tx2"/>
                </a:solidFill>
              </a:rPr>
              <a:t>支持数据驱动的交互式数据分析和协作文档，可实现数据采集、数据发现、数据分析，数据可视化与协作。</a:t>
            </a:r>
            <a:r>
              <a:rPr lang="en-US" altLang="zh-CN" sz="1600" dirty="0">
                <a:solidFill>
                  <a:schemeClr val="tx2"/>
                </a:solidFill>
              </a:rPr>
              <a:t>Notebook </a:t>
            </a:r>
            <a:r>
              <a:rPr lang="zh-CN" altLang="en-US" sz="1600" dirty="0">
                <a:solidFill>
                  <a:schemeClr val="tx2"/>
                </a:solidFill>
              </a:rPr>
              <a:t>的 </a:t>
            </a:r>
            <a:r>
              <a:rPr lang="en-US" altLang="zh-CN" sz="1600" dirty="0">
                <a:solidFill>
                  <a:schemeClr val="tx2"/>
                </a:solidFill>
              </a:rPr>
              <a:t>URL </a:t>
            </a:r>
            <a:r>
              <a:rPr lang="zh-CN" altLang="en-US" sz="1600" dirty="0">
                <a:solidFill>
                  <a:schemeClr val="tx2"/>
                </a:solidFill>
              </a:rPr>
              <a:t>可以在协作者间分享。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43A9F9-9762-423D-9DF7-8841C7F08B4C}"/>
              </a:ext>
            </a:extLst>
          </p:cNvPr>
          <p:cNvSpPr txBox="1"/>
          <p:nvPr/>
        </p:nvSpPr>
        <p:spPr>
          <a:xfrm>
            <a:off x="6530379" y="5271885"/>
            <a:ext cx="5787644" cy="132343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</a:rPr>
              <a:t>jupyter</a:t>
            </a:r>
            <a:r>
              <a:rPr lang="zh-CN" altLang="en-US" sz="1600" b="1" dirty="0">
                <a:solidFill>
                  <a:schemeClr val="tx2"/>
                </a:solidFill>
              </a:rPr>
              <a:t>分析：</a:t>
            </a:r>
            <a:endParaRPr lang="en-US" altLang="zh-CN" sz="1600" b="1" dirty="0">
              <a:solidFill>
                <a:schemeClr val="tx2"/>
              </a:solidFill>
            </a:endParaRPr>
          </a:p>
          <a:p>
            <a:r>
              <a:rPr lang="zh-CN" altLang="en-US" sz="1600" dirty="0">
                <a:solidFill>
                  <a:schemeClr val="tx2"/>
                </a:solidFill>
              </a:rPr>
              <a:t>       提供了一个统一的交互式的数据探索分析环境，你可以在这个环境里编写代码，运行代码，查看输出，可视化数据并查看结果，可执行端到端的数据科学工作流程 ，包括数据清理、统计建模、构建和训练机器学习模型，可视化数据等。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04D0E63-569A-4C4E-BC7A-38E3F3D44CAC}"/>
              </a:ext>
            </a:extLst>
          </p:cNvPr>
          <p:cNvGrpSpPr/>
          <p:nvPr/>
        </p:nvGrpSpPr>
        <p:grpSpPr>
          <a:xfrm>
            <a:off x="89155" y="130876"/>
            <a:ext cx="5668849" cy="687168"/>
            <a:chOff x="89155" y="130876"/>
            <a:chExt cx="5668849" cy="68716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5CD4D4F-3BA7-4334-A075-A8944F0DEE59}"/>
                </a:ext>
              </a:extLst>
            </p:cNvPr>
            <p:cNvGrpSpPr/>
            <p:nvPr/>
          </p:nvGrpSpPr>
          <p:grpSpPr>
            <a:xfrm>
              <a:off x="108987" y="130876"/>
              <a:ext cx="943613" cy="687168"/>
              <a:chOff x="125279" y="279019"/>
              <a:chExt cx="854512" cy="622282"/>
            </a:xfrm>
          </p:grpSpPr>
          <p:sp>
            <p:nvSpPr>
              <p:cNvPr id="11" name="圆角矩形 36">
                <a:extLst>
                  <a:ext uri="{FF2B5EF4-FFF2-40B4-BE49-F238E27FC236}">
                    <a16:creationId xmlns:a16="http://schemas.microsoft.com/office/drawing/2014/main" id="{7D95DEE0-27B1-4910-9202-8C6337FF712E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12" name="圆角矩形 37">
                <a:extLst>
                  <a:ext uri="{FF2B5EF4-FFF2-40B4-BE49-F238E27FC236}">
                    <a16:creationId xmlns:a16="http://schemas.microsoft.com/office/drawing/2014/main" id="{21E1CC99-D5C1-4FE4-BD51-3EF686A2B35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6D89770E-1191-42E4-8677-27B31DFD45DD}"/>
                </a:ext>
              </a:extLst>
            </p:cNvPr>
            <p:cNvSpPr txBox="1"/>
            <p:nvPr/>
          </p:nvSpPr>
          <p:spPr>
            <a:xfrm>
              <a:off x="1354168" y="172156"/>
              <a:ext cx="4403836" cy="57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数据实验室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A74359-16C4-47F2-AA7D-D60A3C535C98}"/>
                </a:ext>
              </a:extLst>
            </p:cNvPr>
            <p:cNvSpPr/>
            <p:nvPr/>
          </p:nvSpPr>
          <p:spPr>
            <a:xfrm>
              <a:off x="89155" y="196777"/>
              <a:ext cx="726832" cy="524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BD13724-19FD-49DE-B231-BF4C9A64FF28}"/>
              </a:ext>
            </a:extLst>
          </p:cNvPr>
          <p:cNvCxnSpPr/>
          <p:nvPr/>
        </p:nvCxnSpPr>
        <p:spPr>
          <a:xfrm>
            <a:off x="6361316" y="838670"/>
            <a:ext cx="0" cy="576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../../_images/data_explorer_pic_1.png">
            <a:extLst>
              <a:ext uri="{FF2B5EF4-FFF2-40B4-BE49-F238E27FC236}">
                <a16:creationId xmlns:a16="http://schemas.microsoft.com/office/drawing/2014/main" id="{8DB59388-4931-431C-8DCF-C4B3D3592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75" y="3934588"/>
            <a:ext cx="6177466" cy="278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6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调度系统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B11C6A5-6F6B-4C21-94F0-73D47D94D488}"/>
              </a:ext>
            </a:extLst>
          </p:cNvPr>
          <p:cNvSpPr txBox="1"/>
          <p:nvPr/>
        </p:nvSpPr>
        <p:spPr>
          <a:xfrm>
            <a:off x="3621024" y="2370096"/>
            <a:ext cx="8211312" cy="43088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系统特性：</a:t>
            </a:r>
            <a:endParaRPr lang="en-US" altLang="zh-CN" sz="16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简单易用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可视化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用户友好的，通过拖拽定义工作流的，运行时控制工具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模块化操作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模块化有助于轻松定制和维护。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丰富的使用场景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支持多种任务类型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</a:t>
            </a:r>
            <a:r>
              <a:rPr lang="en-US" altLang="zh-CN" sz="14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MR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Spark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SQL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等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10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余种任务类型，支持跨语言，易于扩展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丰富的工作流操作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工作流程可以定时、暂停、恢复和停止，便于维护和控制全局和本地参数。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任务失败重试，任务告警，保障任务执行的可靠性。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高可用</a:t>
            </a:r>
            <a:endParaRPr lang="en-US" altLang="zh-CN" sz="1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高可靠性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去中心化设计，确保稳定性。 原生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HA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任务队列支持，提供过载容错能力。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DolphinScheduler </a:t>
            </a:r>
          </a:p>
          <a:p>
            <a:pPr lvl="1"/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能提供高度稳健的环境。</a:t>
            </a:r>
          </a:p>
          <a:p>
            <a:pPr lvl="1"/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高扩展性</a:t>
            </a:r>
            <a:endParaRPr lang="en-US" altLang="zh-CN" sz="1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高扩展性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支持多租户和在线资源管理。支持每天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10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万个数据任务的稳定运行。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lvl="1"/>
            <a:r>
              <a:rPr lang="zh-CN" altLang="en-US" sz="16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总结：</a:t>
            </a:r>
            <a:endParaRPr lang="en-US" altLang="zh-CN" sz="16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lvl="1"/>
            <a:r>
              <a:rPr lang="zh-CN" altLang="en-US" dirty="0"/>
              <a:t>     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旨在解决复杂的大数据任务依赖关系，并为应用程序提供数据和各种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OPS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编排中的关系。 解决数据研发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ETL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依赖错综复杂，无法监控任务健康状态的问题。 以 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（流式方式组装任务，可以及时监控任务的执行状态，支持重试、指定节点恢复失败、暂停、恢复、终止任务等操作。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AEEA029-5963-4F94-8319-21DC18E06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84" y="1834567"/>
            <a:ext cx="65" cy="246221"/>
          </a:xfrm>
          <a:prstGeom prst="rect">
            <a:avLst/>
          </a:prstGeom>
          <a:solidFill>
            <a:srgbClr val="F9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rgbClr val="4D4D4D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03261E-B8AE-4499-9734-12FBEE8DCEEC}"/>
              </a:ext>
            </a:extLst>
          </p:cNvPr>
          <p:cNvSpPr txBox="1"/>
          <p:nvPr/>
        </p:nvSpPr>
        <p:spPr>
          <a:xfrm>
            <a:off x="89155" y="948437"/>
            <a:ext cx="11743181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     敏捷服务平台的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数据的计算、分析和处理，由多个任务单元组成（Hive、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FlinkSQL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DataX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等），每个任务单元完成特定的数据处理逻辑。多个任务单元之间往往有着</a:t>
            </a:r>
            <a:r>
              <a:rPr lang="zh-CN" altLang="zh-CN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强依赖关系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，上游任务执行并成功，下游任务才可以执行。而为了保证数据处理结果的准确性，就必须要求这些任务按照上下游依赖</a:t>
            </a:r>
            <a:r>
              <a:rPr lang="zh-CN" altLang="zh-CN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关系有序</a:t>
            </a:r>
            <a:r>
              <a:rPr lang="zh-CN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、高效的执行。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简单的定时任务已不能满足该场景，因此，对于企业数据开发过程来说，</a:t>
            </a:r>
            <a:r>
              <a:rPr lang="zh-CN" altLang="en-US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一个完整且高效的工作流调度系统将起到至关重要的作用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考虑到对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的支持，本次采用</a:t>
            </a:r>
            <a:r>
              <a:rPr lang="en-US" altLang="zh-CN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DolphinScheduler</a:t>
            </a:r>
            <a:r>
              <a:rPr lang="zh-CN" altLang="en-US" sz="1600" dirty="0">
                <a:solidFill>
                  <a:srgbClr val="4D4D4D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作为整个项目的调度中心。</a:t>
            </a:r>
            <a:endParaRPr lang="en-US" altLang="zh-CN" sz="1600" dirty="0">
              <a:solidFill>
                <a:srgbClr val="4D4D4D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243AE6F-AFF7-4093-A3E5-BAF2C1EB2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4" y="3262684"/>
            <a:ext cx="3214013" cy="3354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1C16EE33-540D-456C-8BE9-28CB7C21B2B7}"/>
              </a:ext>
            </a:extLst>
          </p:cNvPr>
          <p:cNvSpPr/>
          <p:nvPr/>
        </p:nvSpPr>
        <p:spPr>
          <a:xfrm>
            <a:off x="208542" y="2370096"/>
            <a:ext cx="3214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DAG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 ： 全称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Directed Acyclic Graph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，简称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DAG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。工作流中的</a:t>
            </a:r>
            <a:r>
              <a:rPr lang="en-US" altLang="zh-CN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Task</a:t>
            </a:r>
            <a:r>
              <a:rPr lang="zh-CN" altLang="en-US" sz="1000" dirty="0">
                <a:solidFill>
                  <a:schemeClr val="accent5">
                    <a:lumMod val="75000"/>
                  </a:schemeClr>
                </a:solidFill>
                <a:latin typeface="-apple-system"/>
              </a:rPr>
              <a:t>任务以有向无环图的形式组装起来，从入度为零的节点进行拓扑遍历，直到无后继节点为止。举例如图：</a:t>
            </a:r>
            <a:endParaRPr lang="zh-CN" alt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2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>
            <a:extLst>
              <a:ext uri="{FF2B5EF4-FFF2-40B4-BE49-F238E27FC236}">
                <a16:creationId xmlns:a16="http://schemas.microsoft.com/office/drawing/2014/main" id="{15D2EF26-1012-4912-B6F6-9C304AD17639}"/>
              </a:ext>
            </a:extLst>
          </p:cNvPr>
          <p:cNvSpPr/>
          <p:nvPr/>
        </p:nvSpPr>
        <p:spPr>
          <a:xfrm>
            <a:off x="4033108" y="948205"/>
            <a:ext cx="7935778" cy="54251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61F15EEB-F3C9-498D-9AAE-74ED52BC6787}"/>
              </a:ext>
            </a:extLst>
          </p:cNvPr>
          <p:cNvSpPr/>
          <p:nvPr/>
        </p:nvSpPr>
        <p:spPr>
          <a:xfrm>
            <a:off x="6215921" y="2141389"/>
            <a:ext cx="2321035" cy="55854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DIM_ROUTE_INFO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公交路线维度信息表</a:t>
            </a:r>
            <a:endParaRPr lang="zh-CN" altLang="en-US" sz="1100" dirty="0"/>
          </a:p>
        </p:txBody>
      </p:sp>
      <p:sp>
        <p:nvSpPr>
          <p:cNvPr id="7" name="流程图: 过程 6">
            <a:extLst>
              <a:ext uri="{FF2B5EF4-FFF2-40B4-BE49-F238E27FC236}">
                <a16:creationId xmlns:a16="http://schemas.microsoft.com/office/drawing/2014/main" id="{3FBA739B-277F-4F8E-AC15-7C93F90C0445}"/>
              </a:ext>
            </a:extLst>
          </p:cNvPr>
          <p:cNvSpPr/>
          <p:nvPr/>
        </p:nvSpPr>
        <p:spPr>
          <a:xfrm>
            <a:off x="6215921" y="2980018"/>
            <a:ext cx="2321035" cy="439682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b="1" dirty="0"/>
              <a:t>DWD_JTK_TRADE_INFO</a:t>
            </a:r>
          </a:p>
          <a:p>
            <a:pPr algn="ctr"/>
            <a:r>
              <a:rPr lang="zh-CN" alt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交易记录宽表</a:t>
            </a:r>
            <a:endParaRPr lang="zh-CN" altLang="en-US" sz="1200" dirty="0"/>
          </a:p>
        </p:txBody>
      </p:sp>
      <p:sp>
        <p:nvSpPr>
          <p:cNvPr id="9" name="流程图: 过程 8">
            <a:extLst>
              <a:ext uri="{FF2B5EF4-FFF2-40B4-BE49-F238E27FC236}">
                <a16:creationId xmlns:a16="http://schemas.microsoft.com/office/drawing/2014/main" id="{892E3498-5039-4A26-AE32-B0F67697E070}"/>
              </a:ext>
            </a:extLst>
          </p:cNvPr>
          <p:cNvSpPr/>
          <p:nvPr/>
        </p:nvSpPr>
        <p:spPr>
          <a:xfrm>
            <a:off x="6215922" y="3754642"/>
            <a:ext cx="2321035" cy="419580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DWS_JTK_TRADE_STATION_1H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交易站点每小时轻度聚合表</a:t>
            </a:r>
            <a:endParaRPr lang="zh-CN" altLang="en-US" sz="1100" dirty="0"/>
          </a:p>
        </p:txBody>
      </p:sp>
      <p:sp>
        <p:nvSpPr>
          <p:cNvPr id="10" name="流程图: 过程 9">
            <a:extLst>
              <a:ext uri="{FF2B5EF4-FFF2-40B4-BE49-F238E27FC236}">
                <a16:creationId xmlns:a16="http://schemas.microsoft.com/office/drawing/2014/main" id="{08C67C63-069A-4749-863F-4FFA2399A498}"/>
              </a:ext>
            </a:extLst>
          </p:cNvPr>
          <p:cNvSpPr/>
          <p:nvPr/>
        </p:nvSpPr>
        <p:spPr>
          <a:xfrm>
            <a:off x="7503413" y="1451133"/>
            <a:ext cx="2475317" cy="350994"/>
          </a:xfrm>
          <a:prstGeom prst="flowChartProcess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ODS_ROUTE_STATION_INFO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公交站点基础信息表</a:t>
            </a:r>
            <a:endParaRPr lang="zh-CN" altLang="en-US" sz="1100" dirty="0"/>
          </a:p>
        </p:txBody>
      </p:sp>
      <p:sp>
        <p:nvSpPr>
          <p:cNvPr id="11" name="流程图: 过程 10">
            <a:extLst>
              <a:ext uri="{FF2B5EF4-FFF2-40B4-BE49-F238E27FC236}">
                <a16:creationId xmlns:a16="http://schemas.microsoft.com/office/drawing/2014/main" id="{17AAC48F-1CAE-4D8E-9EB3-698726683C39}"/>
              </a:ext>
            </a:extLst>
          </p:cNvPr>
          <p:cNvSpPr/>
          <p:nvPr/>
        </p:nvSpPr>
        <p:spPr>
          <a:xfrm>
            <a:off x="4449593" y="1460064"/>
            <a:ext cx="2475320" cy="350994"/>
          </a:xfrm>
          <a:prstGeom prst="flowChartProcess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ODS_ROUTE_SCHEDULE_INFO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电子路单维度信息</a:t>
            </a:r>
            <a:endParaRPr lang="zh-CN" altLang="en-US" sz="1100" dirty="0"/>
          </a:p>
        </p:txBody>
      </p:sp>
      <p:sp>
        <p:nvSpPr>
          <p:cNvPr id="12" name="流程图: 过程 11">
            <a:extLst>
              <a:ext uri="{FF2B5EF4-FFF2-40B4-BE49-F238E27FC236}">
                <a16:creationId xmlns:a16="http://schemas.microsoft.com/office/drawing/2014/main" id="{E1F2CCF1-C061-46A6-B274-7B2A116C181F}"/>
              </a:ext>
            </a:extLst>
          </p:cNvPr>
          <p:cNvSpPr/>
          <p:nvPr/>
        </p:nvSpPr>
        <p:spPr>
          <a:xfrm>
            <a:off x="6026611" y="4492665"/>
            <a:ext cx="2953604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DWS_JTK_TRADE_STATION_DAY_INTERVAL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当日站点分时段客流量统计</a:t>
            </a:r>
            <a:endParaRPr lang="en-US" altLang="zh-CN" sz="1100" b="1" dirty="0"/>
          </a:p>
        </p:txBody>
      </p:sp>
      <p:sp>
        <p:nvSpPr>
          <p:cNvPr id="13" name="流程图: 过程 12">
            <a:extLst>
              <a:ext uri="{FF2B5EF4-FFF2-40B4-BE49-F238E27FC236}">
                <a16:creationId xmlns:a16="http://schemas.microsoft.com/office/drawing/2014/main" id="{83C889B0-A704-43FF-9F6F-E9BDEFCF82B4}"/>
              </a:ext>
            </a:extLst>
          </p:cNvPr>
          <p:cNvSpPr/>
          <p:nvPr/>
        </p:nvSpPr>
        <p:spPr>
          <a:xfrm>
            <a:off x="4069931" y="5680644"/>
            <a:ext cx="2016976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ADS_RIDERSHIP_STATION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站点流量主题统计</a:t>
            </a:r>
            <a:endParaRPr lang="en-US" altLang="zh-CN" sz="1100" b="1" dirty="0"/>
          </a:p>
        </p:txBody>
      </p:sp>
      <p:sp>
        <p:nvSpPr>
          <p:cNvPr id="14" name="流程图: 过程 13">
            <a:extLst>
              <a:ext uri="{FF2B5EF4-FFF2-40B4-BE49-F238E27FC236}">
                <a16:creationId xmlns:a16="http://schemas.microsoft.com/office/drawing/2014/main" id="{B62050B5-D0D9-4FCE-AF2F-66D4AC4AC39E}"/>
              </a:ext>
            </a:extLst>
          </p:cNvPr>
          <p:cNvSpPr/>
          <p:nvPr/>
        </p:nvSpPr>
        <p:spPr>
          <a:xfrm>
            <a:off x="6399679" y="5690917"/>
            <a:ext cx="2393817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ADS_RIDERSHIP_STATION_TOP10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站点流量排名</a:t>
            </a:r>
            <a:r>
              <a:rPr lang="en-US" altLang="zh-CN" sz="1100" dirty="0">
                <a:solidFill>
                  <a:srgbClr val="008000"/>
                </a:solidFill>
                <a:latin typeface="Consolas" panose="020B0609020204030204" pitchFamily="49" charset="0"/>
              </a:rPr>
              <a:t>TOP10</a:t>
            </a:r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主题统计</a:t>
            </a:r>
            <a:endParaRPr lang="zh-CN" altLang="en-US" sz="1100" dirty="0"/>
          </a:p>
        </p:txBody>
      </p:sp>
      <p:sp>
        <p:nvSpPr>
          <p:cNvPr id="15" name="流程图: 过程 14">
            <a:extLst>
              <a:ext uri="{FF2B5EF4-FFF2-40B4-BE49-F238E27FC236}">
                <a16:creationId xmlns:a16="http://schemas.microsoft.com/office/drawing/2014/main" id="{213AE3CA-65D3-4683-B635-31856AA0CA97}"/>
              </a:ext>
            </a:extLst>
          </p:cNvPr>
          <p:cNvSpPr/>
          <p:nvPr/>
        </p:nvSpPr>
        <p:spPr>
          <a:xfrm>
            <a:off x="9106268" y="5680641"/>
            <a:ext cx="2564368" cy="541474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b="1" dirty="0"/>
              <a:t>ADS_RIDERSHIP_LINE_STATION_TOP5</a:t>
            </a:r>
          </a:p>
          <a:p>
            <a:pPr algn="ctr"/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高客流站点</a:t>
            </a:r>
            <a:r>
              <a:rPr lang="en-US" altLang="zh-CN" sz="1100" dirty="0">
                <a:solidFill>
                  <a:srgbClr val="008000"/>
                </a:solidFill>
                <a:latin typeface="Consolas" panose="020B0609020204030204" pitchFamily="49" charset="0"/>
              </a:rPr>
              <a:t>TOP5-</a:t>
            </a:r>
            <a:r>
              <a:rPr lang="zh-CN" alt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分线路统计</a:t>
            </a:r>
            <a:endParaRPr lang="en-US" altLang="zh-CN" sz="1100" b="1" dirty="0"/>
          </a:p>
        </p:txBody>
      </p:sp>
      <p:cxnSp>
        <p:nvCxnSpPr>
          <p:cNvPr id="19" name="连接符: 曲线 18">
            <a:extLst>
              <a:ext uri="{FF2B5EF4-FFF2-40B4-BE49-F238E27FC236}">
                <a16:creationId xmlns:a16="http://schemas.microsoft.com/office/drawing/2014/main" id="{970746A6-794B-4E74-91A5-E45FE79695E3}"/>
              </a:ext>
            </a:extLst>
          </p:cNvPr>
          <p:cNvCxnSpPr>
            <a:stCxn id="11" idx="2"/>
            <a:endCxn id="6" idx="0"/>
          </p:cNvCxnSpPr>
          <p:nvPr/>
        </p:nvCxnSpPr>
        <p:spPr>
          <a:xfrm rot="16200000" flipH="1">
            <a:off x="6366681" y="1131630"/>
            <a:ext cx="330331" cy="168918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连接符: 曲线 20">
            <a:extLst>
              <a:ext uri="{FF2B5EF4-FFF2-40B4-BE49-F238E27FC236}">
                <a16:creationId xmlns:a16="http://schemas.microsoft.com/office/drawing/2014/main" id="{9E02BF38-6C96-4E50-83F0-6FBF1DF53A04}"/>
              </a:ext>
            </a:extLst>
          </p:cNvPr>
          <p:cNvCxnSpPr>
            <a:stCxn id="10" idx="2"/>
            <a:endCxn id="6" idx="0"/>
          </p:cNvCxnSpPr>
          <p:nvPr/>
        </p:nvCxnSpPr>
        <p:spPr>
          <a:xfrm rot="5400000">
            <a:off x="7889125" y="1289442"/>
            <a:ext cx="339262" cy="136463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5313184-0444-4BD2-82A4-3201C7D28C9D}"/>
              </a:ext>
            </a:extLst>
          </p:cNvPr>
          <p:cNvCxnSpPr>
            <a:cxnSpLocks/>
          </p:cNvCxnSpPr>
          <p:nvPr/>
        </p:nvCxnSpPr>
        <p:spPr>
          <a:xfrm>
            <a:off x="7503413" y="2733359"/>
            <a:ext cx="0" cy="232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B28306ED-D0C7-4D47-800A-F51A7CD83A7F}"/>
              </a:ext>
            </a:extLst>
          </p:cNvPr>
          <p:cNvCxnSpPr>
            <a:cxnSpLocks/>
          </p:cNvCxnSpPr>
          <p:nvPr/>
        </p:nvCxnSpPr>
        <p:spPr>
          <a:xfrm>
            <a:off x="7503413" y="3446010"/>
            <a:ext cx="1" cy="291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2108A885-E0FC-4547-9512-56027D15D374}"/>
              </a:ext>
            </a:extLst>
          </p:cNvPr>
          <p:cNvCxnSpPr>
            <a:cxnSpLocks/>
          </p:cNvCxnSpPr>
          <p:nvPr/>
        </p:nvCxnSpPr>
        <p:spPr>
          <a:xfrm>
            <a:off x="7503412" y="4174222"/>
            <a:ext cx="1" cy="338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曲线 28">
            <a:extLst>
              <a:ext uri="{FF2B5EF4-FFF2-40B4-BE49-F238E27FC236}">
                <a16:creationId xmlns:a16="http://schemas.microsoft.com/office/drawing/2014/main" id="{E1F6A87F-FB6C-4659-8C76-EED067C900FC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rot="5400000">
            <a:off x="5967664" y="4144894"/>
            <a:ext cx="646505" cy="242499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连接符: 曲线 30">
            <a:extLst>
              <a:ext uri="{FF2B5EF4-FFF2-40B4-BE49-F238E27FC236}">
                <a16:creationId xmlns:a16="http://schemas.microsoft.com/office/drawing/2014/main" id="{CDFF5B63-951C-4F3B-B659-8A1CD59D477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16200000" flipH="1">
            <a:off x="8622681" y="3914870"/>
            <a:ext cx="646502" cy="288503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连接符: 曲线 32">
            <a:extLst>
              <a:ext uri="{FF2B5EF4-FFF2-40B4-BE49-F238E27FC236}">
                <a16:creationId xmlns:a16="http://schemas.microsoft.com/office/drawing/2014/main" id="{ACFA9F5F-E5CA-4DAB-84F6-E05B74FBD614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rot="16200000" flipH="1">
            <a:off x="7221611" y="5315940"/>
            <a:ext cx="656778" cy="9317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B358BA2-02A1-4DDC-82C2-8D8F67C51DFE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56F3BAD-C27D-45F4-B6D0-2C24A37AAF67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44" name="圆角矩形 36">
                <a:extLst>
                  <a:ext uri="{FF2B5EF4-FFF2-40B4-BE49-F238E27FC236}">
                    <a16:creationId xmlns:a16="http://schemas.microsoft.com/office/drawing/2014/main" id="{08BC76DD-7D63-421B-BA55-F4B46EF9E26F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45" name="圆角矩形 37">
                <a:extLst>
                  <a:ext uri="{FF2B5EF4-FFF2-40B4-BE49-F238E27FC236}">
                    <a16:creationId xmlns:a16="http://schemas.microsoft.com/office/drawing/2014/main" id="{B45C9532-BB1F-4BD1-BF5B-2F27AC096878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34A49214-53C7-4B6D-9D22-61AFCE4FBB8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调度系统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A524DF3-AA17-4853-A208-93E5185626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FE847CCB-BA1C-4DAD-9D6E-1FA3496E7958}"/>
              </a:ext>
            </a:extLst>
          </p:cNvPr>
          <p:cNvSpPr txBox="1"/>
          <p:nvPr/>
        </p:nvSpPr>
        <p:spPr>
          <a:xfrm>
            <a:off x="4069931" y="970619"/>
            <a:ext cx="1212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站点推算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84B90DC8-0A61-447B-8C61-BA7DFDA7DED4}"/>
              </a:ext>
            </a:extLst>
          </p:cNvPr>
          <p:cNvSpPr txBox="1"/>
          <p:nvPr/>
        </p:nvSpPr>
        <p:spPr>
          <a:xfrm flipH="1">
            <a:off x="179980" y="1451133"/>
            <a:ext cx="3588794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      如右图站点推算为例，每个块代表一个任务实例，不同的颜色代表不同的任务类型（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DataX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Flink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MR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），通过拖拽的方式建立任务关联形成可视化</a:t>
            </a:r>
            <a:r>
              <a:rPr lang="en-US" altLang="zh-CN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DAG</a:t>
            </a:r>
            <a:r>
              <a:rPr lang="zh-CN" altLang="en-US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，即站点推算工作流。</a:t>
            </a:r>
            <a:endParaRPr lang="en-US" altLang="zh-CN" sz="16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DE20B03A-1F6F-4AD9-A7FD-2C203EB3EEB9}"/>
              </a:ext>
            </a:extLst>
          </p:cNvPr>
          <p:cNvSpPr txBox="1"/>
          <p:nvPr/>
        </p:nvSpPr>
        <p:spPr>
          <a:xfrm>
            <a:off x="119877" y="3282108"/>
            <a:ext cx="37616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调度方式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：定时调度、依赖调度、手动调度、手动暂停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停止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恢复，同时支持失败重试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告警、从指定节点恢复失败、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Kill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任务等操作。 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失败策略：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工作流优先级、任务优先级及任务的故障转移及任务超时告警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失败。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任务告警：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支持短信、邮件、微信、钉钉等一系列方案。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zh-CN" sz="1400" b="1" dirty="0">
                <a:latin typeface="Arial" panose="020B0604020202020204" pitchFamily="34" charset="0"/>
                <a:ea typeface="-apple-system"/>
              </a:rPr>
              <a:t>补数</a:t>
            </a:r>
            <a:r>
              <a:rPr lang="zh-CN" altLang="zh-CN" sz="1400" dirty="0">
                <a:latin typeface="Arial" panose="020B0604020202020204" pitchFamily="34" charset="0"/>
                <a:ea typeface="-apple-system"/>
              </a:rPr>
              <a:t>：</a:t>
            </a:r>
            <a:r>
              <a:rPr lang="zh-CN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补历史数据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  <a:endParaRPr lang="en-US" altLang="zh-CN" sz="14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历史统计</a:t>
            </a:r>
            <a:r>
              <a:rPr lang="en-US" altLang="zh-CN" sz="1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: 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历史树形</a:t>
            </a:r>
            <a:r>
              <a:rPr lang="en-US" altLang="zh-CN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甘特图展示、支持任务状态统计、流程状态统计</a:t>
            </a:r>
            <a:endParaRPr lang="zh-CN" altLang="en-US" sz="1400" dirty="0"/>
          </a:p>
        </p:txBody>
      </p:sp>
      <p:cxnSp>
        <p:nvCxnSpPr>
          <p:cNvPr id="102" name="直接箭头连接符 101">
            <a:extLst>
              <a:ext uri="{FF2B5EF4-FFF2-40B4-BE49-F238E27FC236}">
                <a16:creationId xmlns:a16="http://schemas.microsoft.com/office/drawing/2014/main" id="{F1195D3F-4154-40D4-A579-E2685FF5AC3B}"/>
              </a:ext>
            </a:extLst>
          </p:cNvPr>
          <p:cNvCxnSpPr>
            <a:cxnSpLocks/>
          </p:cNvCxnSpPr>
          <p:nvPr/>
        </p:nvCxnSpPr>
        <p:spPr>
          <a:xfrm>
            <a:off x="10652469" y="1812994"/>
            <a:ext cx="38754" cy="2782032"/>
          </a:xfrm>
          <a:prstGeom prst="straightConnector1">
            <a:avLst/>
          </a:prstGeom>
          <a:ln w="28575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C58322BF-B282-4566-810A-47795E688771}"/>
              </a:ext>
            </a:extLst>
          </p:cNvPr>
          <p:cNvSpPr txBox="1"/>
          <p:nvPr/>
        </p:nvSpPr>
        <p:spPr>
          <a:xfrm>
            <a:off x="10723171" y="2142897"/>
            <a:ext cx="10942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可视化</a:t>
            </a:r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DAG</a:t>
            </a: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多类型任务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顺序执行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失败策略</a:t>
            </a:r>
            <a:endParaRPr lang="en-US" altLang="zh-CN" sz="1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altLang="zh-CN" sz="1400" dirty="0">
                <a:solidFill>
                  <a:schemeClr val="accent5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zh-CN" altLang="en-US" sz="1400" dirty="0">
                <a:solidFill>
                  <a:schemeClr val="accent5">
                    <a:lumMod val="75000"/>
                  </a:schemeClr>
                </a:solidFill>
              </a:rPr>
              <a:t>任务告警</a:t>
            </a:r>
          </a:p>
        </p:txBody>
      </p:sp>
    </p:spTree>
    <p:extLst>
      <p:ext uri="{BB962C8B-B14F-4D97-AF65-F5344CB8AC3E}">
        <p14:creationId xmlns:p14="http://schemas.microsoft.com/office/powerpoint/2010/main" val="366911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64B29E6-7A5D-4F49-B725-F3ADF783F0FD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844528B-D625-46EC-BB17-D4CD9D7CFE82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B7E73D28-89DF-4D23-A9C0-CD6015E865B3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2460C525-96B0-44B6-8DA9-D83999BA45FA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AEF45A6E-9B55-45A1-A677-3D5018A4BDEA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监控系统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14E4B62-84A9-4C14-94E0-7999FC56F4BC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D5BA84CC-C884-4BB6-B216-ECFA0637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73" y="942092"/>
            <a:ext cx="4408041" cy="28869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FDD7DE4-614F-4F3D-A956-44A61AB22CCB}"/>
              </a:ext>
            </a:extLst>
          </p:cNvPr>
          <p:cNvSpPr txBox="1"/>
          <p:nvPr/>
        </p:nvSpPr>
        <p:spPr>
          <a:xfrm>
            <a:off x="161335" y="4194347"/>
            <a:ext cx="11755141" cy="17543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本次监控目标</a:t>
            </a:r>
            <a:endParaRPr lang="en-US" altLang="zh-CN" dirty="0"/>
          </a:p>
          <a:p>
            <a:r>
              <a:rPr lang="zh-CN" altLang="en-US" dirty="0"/>
              <a:t>应用监控：主要监控应用的状态、性能、</a:t>
            </a:r>
            <a:r>
              <a:rPr lang="en-US" altLang="zh-CN" dirty="0"/>
              <a:t>CPU</a:t>
            </a:r>
            <a:r>
              <a:rPr lang="zh-CN" altLang="en-US" dirty="0"/>
              <a:t>、核心数、任务情况，作业情况，计算资源分配情况、</a:t>
            </a:r>
            <a:r>
              <a:rPr lang="en-US" altLang="zh-CN" dirty="0"/>
              <a:t>GC</a:t>
            </a:r>
            <a:r>
              <a:rPr lang="zh-CN" altLang="en-US" dirty="0"/>
              <a:t>回收等，通</a:t>
            </a:r>
            <a:endParaRPr lang="en-US" altLang="zh-CN" dirty="0"/>
          </a:p>
          <a:p>
            <a:r>
              <a:rPr lang="en-US" altLang="zh-CN" dirty="0"/>
              <a:t>	    </a:t>
            </a:r>
            <a:r>
              <a:rPr lang="zh-CN" altLang="en-US" dirty="0"/>
              <a:t>过监控结果</a:t>
            </a:r>
            <a:r>
              <a:rPr lang="en-US" altLang="zh-CN" dirty="0"/>
              <a:t>(</a:t>
            </a:r>
            <a:r>
              <a:rPr lang="zh-CN" altLang="en-US" dirty="0"/>
              <a:t>如慢</a:t>
            </a:r>
            <a:r>
              <a:rPr lang="en-US" altLang="zh-CN" dirty="0"/>
              <a:t>SQL</a:t>
            </a:r>
            <a:r>
              <a:rPr lang="zh-CN" altLang="en-US" dirty="0"/>
              <a:t>，</a:t>
            </a:r>
            <a:r>
              <a:rPr lang="en-US" altLang="zh-CN" dirty="0"/>
              <a:t>API</a:t>
            </a:r>
            <a:r>
              <a:rPr lang="zh-CN" altLang="en-US" dirty="0"/>
              <a:t>相应时间</a:t>
            </a:r>
            <a:r>
              <a:rPr lang="en-US" altLang="zh-CN" dirty="0"/>
              <a:t>)</a:t>
            </a:r>
            <a:r>
              <a:rPr lang="zh-CN" altLang="en-US" dirty="0">
                <a:solidFill>
                  <a:srgbClr val="FF0000"/>
                </a:solidFill>
              </a:rPr>
              <a:t>帮助系统进行性能优化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容器监控：主要监控实验室的容器情况，包括状态、网络、</a:t>
            </a:r>
            <a:r>
              <a:rPr lang="en-US" altLang="zh-CN" dirty="0"/>
              <a:t>CPU</a:t>
            </a:r>
            <a:r>
              <a:rPr lang="zh-CN" altLang="en-US" dirty="0"/>
              <a:t>、磁盘等使用情况。</a:t>
            </a:r>
            <a:endParaRPr lang="en-US" altLang="zh-CN" dirty="0"/>
          </a:p>
          <a:p>
            <a:r>
              <a:rPr lang="zh-CN" altLang="en-US" dirty="0"/>
              <a:t>性能监控：通过埋点的方式，监控核心服务的性能，包括</a:t>
            </a:r>
            <a:r>
              <a:rPr lang="en-US" altLang="zh-CN" dirty="0"/>
              <a:t>QPS</a:t>
            </a:r>
            <a:r>
              <a:rPr lang="zh-CN" altLang="en-US" dirty="0"/>
              <a:t>，并发等情况。</a:t>
            </a:r>
            <a:endParaRPr lang="en-US" altLang="zh-CN" dirty="0"/>
          </a:p>
          <a:p>
            <a:r>
              <a:rPr lang="zh-CN" altLang="en-US" dirty="0"/>
              <a:t>告警规则：编写相应的告警规则，进行实时告警。</a:t>
            </a:r>
          </a:p>
        </p:txBody>
      </p:sp>
      <p:pic>
        <p:nvPicPr>
          <p:cNvPr id="2050" name="Picture 2" descr="https://filescdn.proginn.com/739c23ce1c8e47ff7bd6e187313200af/1f6254ec16d7098286fd4f0fdbaf2d2f.webp">
            <a:extLst>
              <a:ext uri="{FF2B5EF4-FFF2-40B4-BE49-F238E27FC236}">
                <a16:creationId xmlns:a16="http://schemas.microsoft.com/office/drawing/2014/main" id="{F1F5C763-CE92-4F23-B45C-40FC7629F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873" y="1039587"/>
            <a:ext cx="5736554" cy="269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1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A38BAD-63E6-4EA5-9514-8E6BE6955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1087"/>
            <a:ext cx="12192000" cy="503582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9B9BED35-DF4C-4142-9BBD-9B6A7BC3EA52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C3FC7A7-FDD4-42DA-A581-EE73600D8FF8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7" name="圆角矩形 36">
                <a:extLst>
                  <a:ext uri="{FF2B5EF4-FFF2-40B4-BE49-F238E27FC236}">
                    <a16:creationId xmlns:a16="http://schemas.microsoft.com/office/drawing/2014/main" id="{43C018A7-9D7D-4235-989E-660CC4783A5A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8" name="圆角矩形 37">
                <a:extLst>
                  <a:ext uri="{FF2B5EF4-FFF2-40B4-BE49-F238E27FC236}">
                    <a16:creationId xmlns:a16="http://schemas.microsoft.com/office/drawing/2014/main" id="{8488F735-9A06-4216-9EDA-0C242EB31A7B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D985BFCC-D71C-4341-BC9D-2901F7068FA3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监控系统</a:t>
              </a:r>
              <a:r>
                <a:rPr lang="en-US" altLang="zh-CN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-Hadoop</a:t>
              </a:r>
              <a:endParaRPr lang="zh-CN" altLang="en-US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BD875CF-14DD-4EDF-A8D9-670F8BD30D0A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03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B4DCD3C-CDCF-493C-85AE-B703B61A2EBF}"/>
              </a:ext>
            </a:extLst>
          </p:cNvPr>
          <p:cNvSpPr txBox="1"/>
          <p:nvPr/>
        </p:nvSpPr>
        <p:spPr>
          <a:xfrm>
            <a:off x="223114" y="6124126"/>
            <a:ext cx="10831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除了基本的应用在线情况，内存，</a:t>
            </a:r>
            <a:r>
              <a:rPr lang="en-US" altLang="zh-CN" dirty="0"/>
              <a:t>CPU</a:t>
            </a:r>
            <a:r>
              <a:rPr lang="zh-CN" altLang="en-US" dirty="0"/>
              <a:t>等，还包括运行情况和作业执行情况，容器情况，</a:t>
            </a:r>
            <a:r>
              <a:rPr lang="en-US" altLang="zh-CN" dirty="0"/>
              <a:t>GC</a:t>
            </a:r>
            <a:r>
              <a:rPr lang="zh-CN" altLang="en-US" dirty="0"/>
              <a:t>回收等信息。</a:t>
            </a:r>
          </a:p>
        </p:txBody>
      </p:sp>
    </p:spTree>
    <p:extLst>
      <p:ext uri="{BB962C8B-B14F-4D97-AF65-F5344CB8AC3E}">
        <p14:creationId xmlns:p14="http://schemas.microsoft.com/office/powerpoint/2010/main" val="239119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实施计划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04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97890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2A692-4C71-483F-86FB-0A217EA598AB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9335A3-C2EA-45EB-A28B-421AFCA8E53B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C62DD763-8B41-4EF4-AD9D-6B19751D6A3D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CDC03C46-3F58-477F-915E-C6BCA5D91FE9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244BF09D-8C8F-4C87-9C68-468A55EC3C71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时间计划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E54AE6-0CA5-4521-A4F2-68E416C7FEAB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04</a:t>
              </a:r>
            </a:p>
          </p:txBody>
        </p:sp>
      </p:grp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7358E88-1A6F-41D2-95A4-EECD5D3F8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00954"/>
              </p:ext>
            </p:extLst>
          </p:nvPr>
        </p:nvGraphicFramePr>
        <p:xfrm>
          <a:off x="288000" y="1032933"/>
          <a:ext cx="11083152" cy="539919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60508">
                  <a:extLst>
                    <a:ext uri="{9D8B030D-6E8A-4147-A177-3AD203B41FA5}">
                      <a16:colId xmlns:a16="http://schemas.microsoft.com/office/drawing/2014/main" val="1678506397"/>
                    </a:ext>
                  </a:extLst>
                </a:gridCol>
                <a:gridCol w="1071992">
                  <a:extLst>
                    <a:ext uri="{9D8B030D-6E8A-4147-A177-3AD203B41FA5}">
                      <a16:colId xmlns:a16="http://schemas.microsoft.com/office/drawing/2014/main" val="1452947289"/>
                    </a:ext>
                  </a:extLst>
                </a:gridCol>
                <a:gridCol w="813225">
                  <a:extLst>
                    <a:ext uri="{9D8B030D-6E8A-4147-A177-3AD203B41FA5}">
                      <a16:colId xmlns:a16="http://schemas.microsoft.com/office/drawing/2014/main" val="1876302464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993113926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7429082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859319871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65750936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3941589756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61674002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649383375"/>
                    </a:ext>
                  </a:extLst>
                </a:gridCol>
                <a:gridCol w="917737">
                  <a:extLst>
                    <a:ext uri="{9D8B030D-6E8A-4147-A177-3AD203B41FA5}">
                      <a16:colId xmlns:a16="http://schemas.microsoft.com/office/drawing/2014/main" val="3977547610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2376685395"/>
                    </a:ext>
                  </a:extLst>
                </a:gridCol>
                <a:gridCol w="859495">
                  <a:extLst>
                    <a:ext uri="{9D8B030D-6E8A-4147-A177-3AD203B41FA5}">
                      <a16:colId xmlns:a16="http://schemas.microsoft.com/office/drawing/2014/main" val="3967460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任务分解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2023/03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2023/04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2023/06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2023/07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2023/08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2023/09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2023/11</a:t>
                      </a:r>
                      <a:endParaRPr lang="zh-CN" altLang="en-US" sz="1200" dirty="0"/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2023/12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2024/01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847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需求及设计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需求调研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234442"/>
                  </a:ext>
                </a:extLst>
              </a:tr>
              <a:tr h="405554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方案设计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832149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开发阶段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客流宝产品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8251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调度平台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1881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门户网站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8306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实验室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755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管控台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5258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统一网关</a:t>
                      </a:r>
                    </a:p>
                    <a:p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892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文件服务器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8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测试阶段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功能测试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7449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性能测试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03853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sz="1200" dirty="0"/>
                        <a:t>验收阶段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上线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67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试运行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8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46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4587857" y="1316765"/>
            <a:ext cx="2543319" cy="1164059"/>
          </a:xfrm>
          <a:prstGeom prst="triangle">
            <a:avLst/>
          </a:prstGeom>
          <a:solidFill>
            <a:srgbClr val="025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9006" y="0"/>
            <a:ext cx="7173125" cy="7557459"/>
          </a:xfrm>
          <a:custGeom>
            <a:avLst/>
            <a:gdLst>
              <a:gd name="connsiteX0" fmla="*/ 4782760 w 5379844"/>
              <a:gd name="connsiteY0" fmla="*/ 5668094 h 5668094"/>
              <a:gd name="connsiteX1" fmla="*/ 5379844 w 5379844"/>
              <a:gd name="connsiteY1" fmla="*/ 5668094 h 5668094"/>
              <a:gd name="connsiteX2" fmla="*/ 0 w 5379844"/>
              <a:gd name="connsiteY2" fmla="*/ 0 h 5668094"/>
              <a:gd name="connsiteX3" fmla="*/ 0 w 5379844"/>
              <a:gd name="connsiteY3" fmla="*/ 801334 h 56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9844" h="5668094">
                <a:moveTo>
                  <a:pt x="4782760" y="5668094"/>
                </a:moveTo>
                <a:lnTo>
                  <a:pt x="5379844" y="5668094"/>
                </a:lnTo>
                <a:lnTo>
                  <a:pt x="0" y="0"/>
                </a:lnTo>
                <a:lnTo>
                  <a:pt x="0" y="801334"/>
                </a:lnTo>
                <a:close/>
              </a:path>
            </a:pathLst>
          </a:custGeom>
          <a:solidFill>
            <a:srgbClr val="025DA5"/>
          </a:solidFill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-15665" y="0"/>
            <a:ext cx="6389128" cy="6501341"/>
          </a:xfrm>
          <a:custGeom>
            <a:avLst/>
            <a:gdLst>
              <a:gd name="connsiteX0" fmla="*/ 0 w 4791846"/>
              <a:gd name="connsiteY0" fmla="*/ 4876006 h 4876006"/>
              <a:gd name="connsiteX1" fmla="*/ 11749 w 4791846"/>
              <a:gd name="connsiteY1" fmla="*/ 4876006 h 4876006"/>
              <a:gd name="connsiteX2" fmla="*/ 11749 w 4791846"/>
              <a:gd name="connsiteY2" fmla="*/ 1080120 h 4876006"/>
              <a:gd name="connsiteX3" fmla="*/ 3742118 w 4791846"/>
              <a:gd name="connsiteY3" fmla="*/ 4876006 h 4876006"/>
              <a:gd name="connsiteX4" fmla="*/ 4791846 w 4791846"/>
              <a:gd name="connsiteY4" fmla="*/ 4876006 h 4876006"/>
              <a:gd name="connsiteX5" fmla="*/ 0 w 4791846"/>
              <a:gd name="connsiteY5" fmla="*/ 0 h 48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1846" h="4876006">
                <a:moveTo>
                  <a:pt x="0" y="4876006"/>
                </a:moveTo>
                <a:lnTo>
                  <a:pt x="11749" y="4876006"/>
                </a:lnTo>
                <a:lnTo>
                  <a:pt x="11749" y="1080120"/>
                </a:lnTo>
                <a:lnTo>
                  <a:pt x="3742118" y="4876006"/>
                </a:lnTo>
                <a:lnTo>
                  <a:pt x="4791846" y="48760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1" y="1796857"/>
            <a:ext cx="4942943" cy="1988283"/>
          </a:xfrm>
          <a:custGeom>
            <a:avLst/>
            <a:gdLst>
              <a:gd name="connsiteX0" fmla="*/ 0 w 3707207"/>
              <a:gd name="connsiteY0" fmla="*/ 1491212 h 1491212"/>
              <a:gd name="connsiteX1" fmla="*/ 2217586 w 3707207"/>
              <a:gd name="connsiteY1" fmla="*/ 1491196 h 1491212"/>
              <a:gd name="connsiteX2" fmla="*/ 3707207 w 3707207"/>
              <a:gd name="connsiteY2" fmla="*/ 0 h 1491212"/>
              <a:gd name="connsiteX3" fmla="*/ 3577801 w 3707207"/>
              <a:gd name="connsiteY3" fmla="*/ 0 h 1491212"/>
              <a:gd name="connsiteX4" fmla="*/ 2175986 w 3707207"/>
              <a:gd name="connsiteY4" fmla="*/ 1403297 h 1491212"/>
              <a:gd name="connsiteX5" fmla="*/ 0 w 3707207"/>
              <a:gd name="connsiteY5" fmla="*/ 1403313 h 14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7207" h="1491212">
                <a:moveTo>
                  <a:pt x="0" y="1491212"/>
                </a:moveTo>
                <a:lnTo>
                  <a:pt x="2217586" y="1491196"/>
                </a:lnTo>
                <a:lnTo>
                  <a:pt x="3707207" y="0"/>
                </a:lnTo>
                <a:lnTo>
                  <a:pt x="3577801" y="0"/>
                </a:lnTo>
                <a:lnTo>
                  <a:pt x="2175986" y="1403297"/>
                </a:lnTo>
                <a:lnTo>
                  <a:pt x="0" y="1403313"/>
                </a:lnTo>
                <a:close/>
              </a:path>
            </a:pathLst>
          </a:cu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-2928073" y="2480824"/>
            <a:ext cx="10080191" cy="2072277"/>
          </a:xfrm>
          <a:custGeom>
            <a:avLst/>
            <a:gdLst>
              <a:gd name="connsiteX0" fmla="*/ 0 w 7560143"/>
              <a:gd name="connsiteY0" fmla="*/ 0 h 1491241"/>
              <a:gd name="connsiteX1" fmla="*/ 7560143 w 7560143"/>
              <a:gd name="connsiteY1" fmla="*/ 0 h 1491241"/>
              <a:gd name="connsiteX2" fmla="*/ 7560143 w 7560143"/>
              <a:gd name="connsiteY2" fmla="*/ 1491241 h 1491241"/>
              <a:gd name="connsiteX3" fmla="*/ 0 w 7560143"/>
              <a:gd name="connsiteY3" fmla="*/ 1491241 h 1491241"/>
              <a:gd name="connsiteX4" fmla="*/ 0 w 7560143"/>
              <a:gd name="connsiteY4" fmla="*/ 0 h 1491241"/>
              <a:gd name="connsiteX0-1" fmla="*/ 0 w 7560143"/>
              <a:gd name="connsiteY0-2" fmla="*/ 0 h 1491241"/>
              <a:gd name="connsiteX1-3" fmla="*/ 7560143 w 7560143"/>
              <a:gd name="connsiteY1-4" fmla="*/ 0 h 1491241"/>
              <a:gd name="connsiteX2-5" fmla="*/ 7560143 w 7560143"/>
              <a:gd name="connsiteY2-6" fmla="*/ 1491241 h 1491241"/>
              <a:gd name="connsiteX3-7" fmla="*/ 6070522 w 7560143"/>
              <a:gd name="connsiteY3-8" fmla="*/ 1491196 h 1491241"/>
              <a:gd name="connsiteX4-9" fmla="*/ 0 w 7560143"/>
              <a:gd name="connsiteY4-10" fmla="*/ 1491241 h 1491241"/>
              <a:gd name="connsiteX5" fmla="*/ 0 w 7560143"/>
              <a:gd name="connsiteY5" fmla="*/ 0 h 1491241"/>
              <a:gd name="connsiteX0-11" fmla="*/ 0 w 7560143"/>
              <a:gd name="connsiteY0-12" fmla="*/ 0 h 1491241"/>
              <a:gd name="connsiteX1-13" fmla="*/ 7560143 w 7560143"/>
              <a:gd name="connsiteY1-14" fmla="*/ 0 h 1491241"/>
              <a:gd name="connsiteX2-15" fmla="*/ 6070522 w 7560143"/>
              <a:gd name="connsiteY2-16" fmla="*/ 1491196 h 1491241"/>
              <a:gd name="connsiteX3-17" fmla="*/ 0 w 7560143"/>
              <a:gd name="connsiteY3-18" fmla="*/ 1491241 h 1491241"/>
              <a:gd name="connsiteX4-19" fmla="*/ 0 w 7560143"/>
              <a:gd name="connsiteY4-20" fmla="*/ 0 h 149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60143" h="1491241">
                <a:moveTo>
                  <a:pt x="0" y="0"/>
                </a:moveTo>
                <a:lnTo>
                  <a:pt x="7560143" y="0"/>
                </a:lnTo>
                <a:lnTo>
                  <a:pt x="6070522" y="1491196"/>
                </a:lnTo>
                <a:lnTo>
                  <a:pt x="0" y="1491241"/>
                </a:lnTo>
                <a:lnTo>
                  <a:pt x="0" y="0"/>
                </a:lnTo>
                <a:close/>
              </a:path>
            </a:pathLst>
          </a:custGeom>
          <a:solidFill>
            <a:srgbClr val="0065B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9552384" y="5925277"/>
            <a:ext cx="1535760" cy="925977"/>
          </a:xfrm>
          <a:prstGeom prst="parallelogram">
            <a:avLst>
              <a:gd name="adj" fmla="val 98770"/>
            </a:avLst>
          </a:prstGeom>
          <a:solidFill>
            <a:srgbClr val="CA113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9936427" y="4677139"/>
            <a:ext cx="2255040" cy="2189456"/>
          </a:xfrm>
          <a:prstGeom prst="triangle">
            <a:avLst>
              <a:gd name="adj" fmla="val 100000"/>
            </a:avLst>
          </a:prstGeom>
          <a:ln>
            <a:noFill/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0391768" y="5061181"/>
            <a:ext cx="1791883" cy="1810003"/>
          </a:xfrm>
          <a:prstGeom prst="triangle">
            <a:avLst>
              <a:gd name="adj" fmla="val 100000"/>
            </a:avLst>
          </a:prstGeom>
          <a:solidFill>
            <a:srgbClr val="025090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9403" y="37735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3200" b="1" dirty="0">
                <a:solidFill>
                  <a:schemeClr val="bg1"/>
                </a:solidFill>
                <a:effectLst>
                  <a:outerShdw blurRad="63500" dist="38100" dir="2700000" algn="tl">
                    <a:srgbClr val="000000">
                      <a:alpha val="40000"/>
                    </a:srgbClr>
                  </a:outerShdw>
                </a:effectLst>
                <a:latin typeface="+mn-ea"/>
              </a:rPr>
              <a:t>系统交付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05" y="2787122"/>
            <a:ext cx="462925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b="1" i="1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+mn-ea"/>
                <a:cs typeface="Aparajita" panose="020B0604020202020204" pitchFamily="34" charset="0"/>
              </a:rPr>
              <a:t>PART 05</a:t>
            </a:r>
            <a:endParaRPr lang="zh-CN" altLang="en-US" sz="5867" b="1" i="1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746531" y="4842708"/>
            <a:ext cx="1440160" cy="119889"/>
          </a:xfrm>
          <a:prstGeom prst="parallelogram">
            <a:avLst>
              <a:gd name="adj" fmla="val 121165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思源黑体" panose="020B05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77638" y="452670"/>
            <a:ext cx="3915436" cy="582162"/>
            <a:chOff x="6208229" y="339502"/>
            <a:chExt cx="2936577" cy="436621"/>
          </a:xfrm>
        </p:grpSpPr>
        <p:sp>
          <p:nvSpPr>
            <p:cNvPr id="36" name="平行四边形 35"/>
            <p:cNvSpPr/>
            <p:nvPr/>
          </p:nvSpPr>
          <p:spPr>
            <a:xfrm>
              <a:off x="6686813" y="339502"/>
              <a:ext cx="2457993" cy="436621"/>
            </a:xfrm>
            <a:prstGeom prst="parallelogram">
              <a:avLst>
                <a:gd name="adj" fmla="val 71706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思源黑体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16840" y="386412"/>
              <a:ext cx="191061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诚信铸就品质  创新引领未来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08229" y="547152"/>
              <a:ext cx="2675251" cy="19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67" dirty="0">
                  <a:solidFill>
                    <a:schemeClr val="bg1"/>
                  </a:solidFill>
                  <a:effectLst>
                    <a:outerShdw blurRad="25400" dist="25400" dir="2700000" algn="tl">
                      <a:srgbClr val="000000">
                        <a:alpha val="40000"/>
                      </a:srgbClr>
                    </a:outerShdw>
                  </a:effectLst>
                  <a:latin typeface="Aa楷体" panose="02000500000000000000" pitchFamily="2" charset="-122"/>
                  <a:ea typeface="Aa楷体" panose="02000500000000000000" pitchFamily="2" charset="-122"/>
                  <a:cs typeface="Aa楷体" panose="02000500000000000000" pitchFamily="2" charset="-122"/>
                </a:rPr>
                <a:t>Honesty creates quality, innovation leads the future</a:t>
              </a:r>
              <a:endParaRPr lang="zh-CN" altLang="en-US" sz="1067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10800">
            <a:off x="4070561" y="3118847"/>
            <a:ext cx="235001" cy="388040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025DA5"/>
              </a:solidFill>
              <a:ea typeface="思源黑体" panose="020B05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17538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25" grpId="0" animBg="1"/>
          <p:bldP spid="26" grpId="0" animBg="1"/>
          <p:bldP spid="30" grpId="0" animBg="1"/>
          <p:bldP spid="15" grpId="0" animBg="1"/>
          <p:bldP spid="31" grpId="0" animBg="1"/>
          <p:bldP spid="17" grpId="0" animBg="1"/>
          <p:bldP spid="18" grpId="0" animBg="1"/>
          <p:bldP spid="12" grpId="0"/>
          <p:bldP spid="10" grpId="0"/>
          <p:bldP spid="32" grpId="0" animBg="1"/>
          <p:bldP spid="21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9860ACC-4139-44C0-8214-1C97C0C06B69}"/>
              </a:ext>
            </a:extLst>
          </p:cNvPr>
          <p:cNvGrpSpPr/>
          <p:nvPr/>
        </p:nvGrpSpPr>
        <p:grpSpPr>
          <a:xfrm>
            <a:off x="89155" y="118719"/>
            <a:ext cx="5401788" cy="687168"/>
            <a:chOff x="358490" y="396066"/>
            <a:chExt cx="4051341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50963A1-0231-4B2C-BDC0-009B5E0634CC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167BBDD-BA1B-475F-9A59-04A00B220749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BF8D92A3-E3E7-4367-AFF1-50DB5E1E1FF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D42F0FD-A6FE-41B0-A381-2C3CE7189A4D}"/>
                </a:ext>
              </a:extLst>
            </p:cNvPr>
            <p:cNvSpPr txBox="1"/>
            <p:nvPr/>
          </p:nvSpPr>
          <p:spPr>
            <a:xfrm>
              <a:off x="1307250" y="427026"/>
              <a:ext cx="3102581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交付成果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3DFB87-76E7-41F0-813E-E0124DC8ABFE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05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1ACE6F2-A055-4B5B-AF11-28F9DD644734}"/>
              </a:ext>
            </a:extLst>
          </p:cNvPr>
          <p:cNvGrpSpPr/>
          <p:nvPr/>
        </p:nvGrpSpPr>
        <p:grpSpPr>
          <a:xfrm>
            <a:off x="3805960" y="1831018"/>
            <a:ext cx="3429000" cy="3179762"/>
            <a:chOff x="4406900" y="2401888"/>
            <a:chExt cx="3429000" cy="3179762"/>
          </a:xfrm>
        </p:grpSpPr>
        <p:sp>
          <p:nvSpPr>
            <p:cNvPr id="10" name="任意多边形 16">
              <a:extLst>
                <a:ext uri="{FF2B5EF4-FFF2-40B4-BE49-F238E27FC236}">
                  <a16:creationId xmlns:a16="http://schemas.microsoft.com/office/drawing/2014/main" id="{7BA56FDD-BC97-435B-8931-450B8585C5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96417">
              <a:off x="5012532" y="2251869"/>
              <a:ext cx="1143000" cy="1443037"/>
            </a:xfrm>
            <a:custGeom>
              <a:avLst/>
              <a:gdLst>
                <a:gd name="T0" fmla="*/ 85965 w 1997680"/>
                <a:gd name="T1" fmla="*/ 471208 h 2524712"/>
                <a:gd name="T2" fmla="*/ 531923 w 1997680"/>
                <a:gd name="T3" fmla="*/ 0 h 2524712"/>
                <a:gd name="T4" fmla="*/ 732573 w 1997680"/>
                <a:gd name="T5" fmla="*/ 189500 h 2524712"/>
                <a:gd name="T6" fmla="*/ 947302 w 1997680"/>
                <a:gd name="T7" fmla="*/ 392298 h 2524712"/>
                <a:gd name="T8" fmla="*/ 1143000 w 1997680"/>
                <a:gd name="T9" fmla="*/ 577122 h 2524712"/>
                <a:gd name="T10" fmla="*/ 966969 w 1997680"/>
                <a:gd name="T11" fmla="*/ 763120 h 2524712"/>
                <a:gd name="T12" fmla="*/ 967995 w 1997680"/>
                <a:gd name="T13" fmla="*/ 764089 h 2524712"/>
                <a:gd name="T14" fmla="*/ 953499 w 1997680"/>
                <a:gd name="T15" fmla="*/ 782868 h 2524712"/>
                <a:gd name="T16" fmla="*/ 933465 w 1997680"/>
                <a:gd name="T17" fmla="*/ 934834 h 2524712"/>
                <a:gd name="T18" fmla="*/ 934391 w 1997680"/>
                <a:gd name="T19" fmla="*/ 937169 h 2524712"/>
                <a:gd name="T20" fmla="*/ 933999 w 1997680"/>
                <a:gd name="T21" fmla="*/ 937289 h 2524712"/>
                <a:gd name="T22" fmla="*/ 1013097 w 1997680"/>
                <a:gd name="T23" fmla="*/ 1196770 h 2524712"/>
                <a:gd name="T24" fmla="*/ 203517 w 1997680"/>
                <a:gd name="T25" fmla="*/ 1443037 h 2524712"/>
                <a:gd name="T26" fmla="*/ 17510 w 1997680"/>
                <a:gd name="T27" fmla="*/ 832834 h 2524712"/>
                <a:gd name="T28" fmla="*/ 18324 w 1997680"/>
                <a:gd name="T29" fmla="*/ 832586 h 2524712"/>
                <a:gd name="T30" fmla="*/ 16402 w 1997680"/>
                <a:gd name="T31" fmla="*/ 827736 h 2524712"/>
                <a:gd name="T32" fmla="*/ 57997 w 1997680"/>
                <a:gd name="T33" fmla="*/ 512210 h 2524712"/>
                <a:gd name="T34" fmla="*/ 88095 w 1997680"/>
                <a:gd name="T35" fmla="*/ 47322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97680"/>
                <a:gd name="T55" fmla="*/ 0 h 2524712"/>
                <a:gd name="T56" fmla="*/ 1997680 w 1997680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97680" h="2524712">
                  <a:moveTo>
                    <a:pt x="150246" y="824418"/>
                  </a:move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97680" y="1009723"/>
                  </a:lnTo>
                  <a:lnTo>
                    <a:pt x="1690021" y="1335142"/>
                  </a:lnTo>
                  <a:lnTo>
                    <a:pt x="1691814" y="1336837"/>
                  </a:lnTo>
                  <a:lnTo>
                    <a:pt x="1666479" y="1369692"/>
                  </a:lnTo>
                  <a:cubicBezTo>
                    <a:pt x="1616466" y="1450265"/>
                    <a:pt x="1605036" y="1547518"/>
                    <a:pt x="1631465" y="1635569"/>
                  </a:cubicBezTo>
                  <a:lnTo>
                    <a:pt x="1633083" y="1639655"/>
                  </a:lnTo>
                  <a:lnTo>
                    <a:pt x="1632398" y="1639864"/>
                  </a:lnTo>
                  <a:lnTo>
                    <a:pt x="1770641" y="2093848"/>
                  </a:lnTo>
                  <a:lnTo>
                    <a:pt x="355698" y="2524712"/>
                  </a:ln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任意多边形 17">
              <a:extLst>
                <a:ext uri="{FF2B5EF4-FFF2-40B4-BE49-F238E27FC236}">
                  <a16:creationId xmlns:a16="http://schemas.microsoft.com/office/drawing/2014/main" id="{ECD1F870-E8EF-4ADB-99B0-21CD7292A9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03583" flipH="1">
              <a:off x="6077744" y="2258219"/>
              <a:ext cx="1133475" cy="1443037"/>
            </a:xfrm>
            <a:custGeom>
              <a:avLst/>
              <a:gdLst>
                <a:gd name="T0" fmla="*/ 531440 w 1982833"/>
                <a:gd name="T1" fmla="*/ 0 h 2524712"/>
                <a:gd name="T2" fmla="*/ 85887 w 1982833"/>
                <a:gd name="T3" fmla="*/ 471208 h 2524712"/>
                <a:gd name="T4" fmla="*/ 88015 w 1982833"/>
                <a:gd name="T5" fmla="*/ 473220 h 2524712"/>
                <a:gd name="T6" fmla="*/ 57945 w 1982833"/>
                <a:gd name="T7" fmla="*/ 512210 h 2524712"/>
                <a:gd name="T8" fmla="*/ 16387 w 1982833"/>
                <a:gd name="T9" fmla="*/ 827736 h 2524712"/>
                <a:gd name="T10" fmla="*/ 18307 w 1982833"/>
                <a:gd name="T11" fmla="*/ 832586 h 2524712"/>
                <a:gd name="T12" fmla="*/ 17495 w 1982833"/>
                <a:gd name="T13" fmla="*/ 832834 h 2524712"/>
                <a:gd name="T14" fmla="*/ 203333 w 1982833"/>
                <a:gd name="T15" fmla="*/ 1443037 h 2524712"/>
                <a:gd name="T16" fmla="*/ 971612 w 1982833"/>
                <a:gd name="T17" fmla="*/ 1209121 h 2524712"/>
                <a:gd name="T18" fmla="*/ 895708 w 1982833"/>
                <a:gd name="T19" fmla="*/ 959889 h 2524712"/>
                <a:gd name="T20" fmla="*/ 896099 w 1982833"/>
                <a:gd name="T21" fmla="*/ 959769 h 2524712"/>
                <a:gd name="T22" fmla="*/ 895174 w 1982833"/>
                <a:gd name="T23" fmla="*/ 957433 h 2524712"/>
                <a:gd name="T24" fmla="*/ 915189 w 1982833"/>
                <a:gd name="T25" fmla="*/ 805468 h 2524712"/>
                <a:gd name="T26" fmla="*/ 929672 w 1982833"/>
                <a:gd name="T27" fmla="*/ 786689 h 2524712"/>
                <a:gd name="T28" fmla="*/ 928647 w 1982833"/>
                <a:gd name="T29" fmla="*/ 785720 h 2524712"/>
                <a:gd name="T30" fmla="*/ 1133475 w 1982833"/>
                <a:gd name="T31" fmla="*/ 569099 h 2524712"/>
                <a:gd name="T32" fmla="*/ 946442 w 1982833"/>
                <a:gd name="T33" fmla="*/ 392298 h 2524712"/>
                <a:gd name="T34" fmla="*/ 731908 w 1982833"/>
                <a:gd name="T35" fmla="*/ 18950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82833"/>
                <a:gd name="T55" fmla="*/ 0 h 2524712"/>
                <a:gd name="T56" fmla="*/ 1982833 w 1982833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82833" h="2524712">
                  <a:moveTo>
                    <a:pt x="929670" y="0"/>
                  </a:move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lnTo>
                    <a:pt x="1699679" y="2115457"/>
                  </a:lnTo>
                  <a:lnTo>
                    <a:pt x="1566897" y="1679404"/>
                  </a:lnTo>
                  <a:lnTo>
                    <a:pt x="1567582" y="1679195"/>
                  </a:lnTo>
                  <a:lnTo>
                    <a:pt x="1565964" y="1675108"/>
                  </a:lnTo>
                  <a:cubicBezTo>
                    <a:pt x="1539535" y="1587058"/>
                    <a:pt x="1550964" y="1489806"/>
                    <a:pt x="1600977" y="1409232"/>
                  </a:cubicBezTo>
                  <a:lnTo>
                    <a:pt x="1626313" y="1376377"/>
                  </a:lnTo>
                  <a:lnTo>
                    <a:pt x="1624520" y="1374682"/>
                  </a:lnTo>
                  <a:lnTo>
                    <a:pt x="1982833" y="995685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任意多边形 18">
              <a:extLst>
                <a:ext uri="{FF2B5EF4-FFF2-40B4-BE49-F238E27FC236}">
                  <a16:creationId xmlns:a16="http://schemas.microsoft.com/office/drawing/2014/main" id="{1C487B31-31BF-4201-8A5D-6BB14FBAD4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11666" flipH="1" flipV="1">
              <a:off x="6707188" y="3327400"/>
              <a:ext cx="1128712" cy="1443038"/>
            </a:xfrm>
            <a:custGeom>
              <a:avLst/>
              <a:gdLst>
                <a:gd name="T0" fmla="*/ 203331 w 1974521"/>
                <a:gd name="T1" fmla="*/ 1443038 h 2524712"/>
                <a:gd name="T2" fmla="*/ 17494 w 1974521"/>
                <a:gd name="T3" fmla="*/ 832834 h 2524712"/>
                <a:gd name="T4" fmla="*/ 18307 w 1974521"/>
                <a:gd name="T5" fmla="*/ 832587 h 2524712"/>
                <a:gd name="T6" fmla="*/ 16387 w 1974521"/>
                <a:gd name="T7" fmla="*/ 827737 h 2524712"/>
                <a:gd name="T8" fmla="*/ 57944 w 1974521"/>
                <a:gd name="T9" fmla="*/ 512210 h 2524712"/>
                <a:gd name="T10" fmla="*/ 88014 w 1974521"/>
                <a:gd name="T11" fmla="*/ 473220 h 2524712"/>
                <a:gd name="T12" fmla="*/ 85886 w 1974521"/>
                <a:gd name="T13" fmla="*/ 471209 h 2524712"/>
                <a:gd name="T14" fmla="*/ 531435 w 1974521"/>
                <a:gd name="T15" fmla="*/ 0 h 2524712"/>
                <a:gd name="T16" fmla="*/ 731900 w 1974521"/>
                <a:gd name="T17" fmla="*/ 189500 h 2524712"/>
                <a:gd name="T18" fmla="*/ 946433 w 1974521"/>
                <a:gd name="T19" fmla="*/ 392298 h 2524712"/>
                <a:gd name="T20" fmla="*/ 1128712 w 1974521"/>
                <a:gd name="T21" fmla="*/ 564608 h 2524712"/>
                <a:gd name="T22" fmla="*/ 931863 w 1974521"/>
                <a:gd name="T23" fmla="*/ 772794 h 2524712"/>
                <a:gd name="T24" fmla="*/ 932888 w 1974521"/>
                <a:gd name="T25" fmla="*/ 773762 h 2524712"/>
                <a:gd name="T26" fmla="*/ 918405 w 1974521"/>
                <a:gd name="T27" fmla="*/ 792541 h 2524712"/>
                <a:gd name="T28" fmla="*/ 898390 w 1974521"/>
                <a:gd name="T29" fmla="*/ 944507 h 2524712"/>
                <a:gd name="T30" fmla="*/ 899315 w 1974521"/>
                <a:gd name="T31" fmla="*/ 946843 h 2524712"/>
                <a:gd name="T32" fmla="*/ 898923 w 1974521"/>
                <a:gd name="T33" fmla="*/ 946962 h 2524712"/>
                <a:gd name="T34" fmla="*/ 978156 w 1974521"/>
                <a:gd name="T35" fmla="*/ 1207126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74521"/>
                <a:gd name="T55" fmla="*/ 0 h 2524712"/>
                <a:gd name="T56" fmla="*/ 1974521 w 1974521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74521" h="2524712">
                  <a:moveTo>
                    <a:pt x="355698" y="2524712"/>
                  </a:move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74521" y="987827"/>
                  </a:lnTo>
                  <a:lnTo>
                    <a:pt x="1630161" y="1352065"/>
                  </a:lnTo>
                  <a:lnTo>
                    <a:pt x="1631954" y="1353760"/>
                  </a:lnTo>
                  <a:lnTo>
                    <a:pt x="1606619" y="1386615"/>
                  </a:lnTo>
                  <a:cubicBezTo>
                    <a:pt x="1556606" y="1467188"/>
                    <a:pt x="1545177" y="1564441"/>
                    <a:pt x="1571605" y="1652492"/>
                  </a:cubicBezTo>
                  <a:lnTo>
                    <a:pt x="1573223" y="1656578"/>
                  </a:lnTo>
                  <a:lnTo>
                    <a:pt x="1572538" y="1656786"/>
                  </a:lnTo>
                  <a:lnTo>
                    <a:pt x="1711144" y="2111965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任意多边形 19">
              <a:extLst>
                <a:ext uri="{FF2B5EF4-FFF2-40B4-BE49-F238E27FC236}">
                  <a16:creationId xmlns:a16="http://schemas.microsoft.com/office/drawing/2014/main" id="{FBAB0917-0017-49F5-B2B4-D5EA6AE49A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1666" flipV="1">
              <a:off x="4406900" y="3328988"/>
              <a:ext cx="1144588" cy="1443037"/>
            </a:xfrm>
            <a:custGeom>
              <a:avLst/>
              <a:gdLst>
                <a:gd name="T0" fmla="*/ 203178 w 2003794"/>
                <a:gd name="T1" fmla="*/ 1443037 h 2524712"/>
                <a:gd name="T2" fmla="*/ 999303 w 2003794"/>
                <a:gd name="T3" fmla="*/ 1200459 h 2524712"/>
                <a:gd name="T4" fmla="*/ 924048 w 2003794"/>
                <a:gd name="T5" fmla="*/ 953173 h 2524712"/>
                <a:gd name="T6" fmla="*/ 924440 w 2003794"/>
                <a:gd name="T7" fmla="*/ 953053 h 2524712"/>
                <a:gd name="T8" fmla="*/ 923515 w 2003794"/>
                <a:gd name="T9" fmla="*/ 950718 h 2524712"/>
                <a:gd name="T10" fmla="*/ 943515 w 2003794"/>
                <a:gd name="T11" fmla="*/ 798752 h 2524712"/>
                <a:gd name="T12" fmla="*/ 957987 w 2003794"/>
                <a:gd name="T13" fmla="*/ 779974 h 2524712"/>
                <a:gd name="T14" fmla="*/ 956963 w 2003794"/>
                <a:gd name="T15" fmla="*/ 779004 h 2524712"/>
                <a:gd name="T16" fmla="*/ 1144588 w 2003794"/>
                <a:gd name="T17" fmla="*/ 580425 h 2524712"/>
                <a:gd name="T18" fmla="*/ 945724 w 2003794"/>
                <a:gd name="T19" fmla="*/ 392298 h 2524712"/>
                <a:gd name="T20" fmla="*/ 731352 w 2003794"/>
                <a:gd name="T21" fmla="*/ 189500 h 2524712"/>
                <a:gd name="T22" fmla="*/ 531037 w 2003794"/>
                <a:gd name="T23" fmla="*/ 0 h 2524712"/>
                <a:gd name="T24" fmla="*/ 85822 w 2003794"/>
                <a:gd name="T25" fmla="*/ 471208 h 2524712"/>
                <a:gd name="T26" fmla="*/ 87948 w 2003794"/>
                <a:gd name="T27" fmla="*/ 473220 h 2524712"/>
                <a:gd name="T28" fmla="*/ 57901 w 2003794"/>
                <a:gd name="T29" fmla="*/ 512210 h 2524712"/>
                <a:gd name="T30" fmla="*/ 16375 w 2003794"/>
                <a:gd name="T31" fmla="*/ 827736 h 2524712"/>
                <a:gd name="T32" fmla="*/ 18294 w 2003794"/>
                <a:gd name="T33" fmla="*/ 832586 h 2524712"/>
                <a:gd name="T34" fmla="*/ 17481 w 2003794"/>
                <a:gd name="T35" fmla="*/ 832834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3794"/>
                <a:gd name="T55" fmla="*/ 0 h 2524712"/>
                <a:gd name="T56" fmla="*/ 2003794 w 2003794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3794" h="2524712">
                  <a:moveTo>
                    <a:pt x="355698" y="2524712"/>
                  </a:moveTo>
                  <a:lnTo>
                    <a:pt x="1749448" y="2100302"/>
                  </a:lnTo>
                  <a:lnTo>
                    <a:pt x="1617702" y="1667654"/>
                  </a:lnTo>
                  <a:lnTo>
                    <a:pt x="1618387" y="1667445"/>
                  </a:lnTo>
                  <a:lnTo>
                    <a:pt x="1616769" y="1663359"/>
                  </a:lnTo>
                  <a:cubicBezTo>
                    <a:pt x="1590341" y="1575308"/>
                    <a:pt x="1601770" y="1478056"/>
                    <a:pt x="1651782" y="1397482"/>
                  </a:cubicBezTo>
                  <a:lnTo>
                    <a:pt x="1677117" y="1364628"/>
                  </a:lnTo>
                  <a:lnTo>
                    <a:pt x="1675325" y="1362932"/>
                  </a:lnTo>
                  <a:lnTo>
                    <a:pt x="2003794" y="1015502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任意多边形 20">
              <a:extLst>
                <a:ext uri="{FF2B5EF4-FFF2-40B4-BE49-F238E27FC236}">
                  <a16:creationId xmlns:a16="http://schemas.microsoft.com/office/drawing/2014/main" id="{90094138-412B-4ED9-807D-A8718763D4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55030" flipV="1">
              <a:off x="5018882" y="4296568"/>
              <a:ext cx="1130300" cy="1439863"/>
            </a:xfrm>
            <a:custGeom>
              <a:avLst/>
              <a:gdLst>
                <a:gd name="T0" fmla="*/ 1007332 w 1424028"/>
                <a:gd name="T1" fmla="*/ 1195122 h 1814500"/>
                <a:gd name="T2" fmla="*/ 923615 w 1424028"/>
                <a:gd name="T3" fmla="*/ 920264 h 1814500"/>
                <a:gd name="T4" fmla="*/ 924006 w 1424028"/>
                <a:gd name="T5" fmla="*/ 920146 h 1814500"/>
                <a:gd name="T6" fmla="*/ 923081 w 1424028"/>
                <a:gd name="T7" fmla="*/ 917809 h 1814500"/>
                <a:gd name="T8" fmla="*/ 943103 w 1424028"/>
                <a:gd name="T9" fmla="*/ 765808 h 1814500"/>
                <a:gd name="T10" fmla="*/ 957591 w 1424028"/>
                <a:gd name="T11" fmla="*/ 747024 h 1814500"/>
                <a:gd name="T12" fmla="*/ 956566 w 1424028"/>
                <a:gd name="T13" fmla="*/ 746055 h 1814500"/>
                <a:gd name="T14" fmla="*/ 1130300 w 1424028"/>
                <a:gd name="T15" fmla="*/ 562339 h 1814500"/>
                <a:gd name="T16" fmla="*/ 946776 w 1424028"/>
                <a:gd name="T17" fmla="*/ 388876 h 1814500"/>
                <a:gd name="T18" fmla="*/ 780439 w 1424028"/>
                <a:gd name="T19" fmla="*/ 231657 h 1814500"/>
                <a:gd name="T20" fmla="*/ 528306 w 1424028"/>
                <a:gd name="T21" fmla="*/ 0 h 1814500"/>
                <a:gd name="T22" fmla="*/ 85918 w 1424028"/>
                <a:gd name="T23" fmla="*/ 467806 h 1814500"/>
                <a:gd name="T24" fmla="*/ 88046 w 1424028"/>
                <a:gd name="T25" fmla="*/ 469817 h 1814500"/>
                <a:gd name="T26" fmla="*/ 57965 w 1424028"/>
                <a:gd name="T27" fmla="*/ 508816 h 1814500"/>
                <a:gd name="T28" fmla="*/ 16393 w 1424028"/>
                <a:gd name="T29" fmla="*/ 824417 h 1814500"/>
                <a:gd name="T30" fmla="*/ 18314 w 1424028"/>
                <a:gd name="T31" fmla="*/ 829268 h 1814500"/>
                <a:gd name="T32" fmla="*/ 17501 w 1424028"/>
                <a:gd name="T33" fmla="*/ 829516 h 1814500"/>
                <a:gd name="T34" fmla="*/ 203405 w 1424028"/>
                <a:gd name="T35" fmla="*/ 1439863 h 1814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28"/>
                <a:gd name="T55" fmla="*/ 0 h 1814500"/>
                <a:gd name="T56" fmla="*/ 1424028 w 1424028"/>
                <a:gd name="T57" fmla="*/ 1814500 h 18145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28" h="1814500">
                  <a:moveTo>
                    <a:pt x="1269105" y="1506080"/>
                  </a:moveTo>
                  <a:lnTo>
                    <a:pt x="1163632" y="1159707"/>
                  </a:lnTo>
                  <a:lnTo>
                    <a:pt x="1164125" y="1159558"/>
                  </a:lnTo>
                  <a:lnTo>
                    <a:pt x="1162960" y="1156613"/>
                  </a:lnTo>
                  <a:cubicBezTo>
                    <a:pt x="1143919" y="1093177"/>
                    <a:pt x="1152153" y="1023111"/>
                    <a:pt x="1188185" y="965063"/>
                  </a:cubicBezTo>
                  <a:lnTo>
                    <a:pt x="1206437" y="941392"/>
                  </a:lnTo>
                  <a:lnTo>
                    <a:pt x="1205146" y="940171"/>
                  </a:lnTo>
                  <a:lnTo>
                    <a:pt x="1424028" y="708654"/>
                  </a:lnTo>
                  <a:lnTo>
                    <a:pt x="1192812" y="490058"/>
                  </a:lnTo>
                  <a:lnTo>
                    <a:pt x="983249" y="291932"/>
                  </a:lnTo>
                  <a:lnTo>
                    <a:pt x="665595" y="0"/>
                  </a:lnTo>
                  <a:lnTo>
                    <a:pt x="108245" y="589524"/>
                  </a:lnTo>
                  <a:lnTo>
                    <a:pt x="110926" y="592059"/>
                  </a:lnTo>
                  <a:lnTo>
                    <a:pt x="73028" y="641205"/>
                  </a:lnTo>
                  <a:cubicBezTo>
                    <a:pt x="-1785" y="761733"/>
                    <a:pt x="-18881" y="907210"/>
                    <a:pt x="20653" y="1038922"/>
                  </a:cubicBezTo>
                  <a:lnTo>
                    <a:pt x="23073" y="1045035"/>
                  </a:lnTo>
                  <a:lnTo>
                    <a:pt x="22049" y="1045347"/>
                  </a:lnTo>
                  <a:lnTo>
                    <a:pt x="256263" y="1814500"/>
                  </a:lnTo>
                  <a:lnTo>
                    <a:pt x="1269105" y="150608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任意多边形 21">
              <a:extLst>
                <a:ext uri="{FF2B5EF4-FFF2-40B4-BE49-F238E27FC236}">
                  <a16:creationId xmlns:a16="http://schemas.microsoft.com/office/drawing/2014/main" id="{E3FD6564-24BA-4CD2-A259-287361D91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44970" flipH="1" flipV="1">
              <a:off x="6092032" y="4294981"/>
              <a:ext cx="1130300" cy="1443037"/>
            </a:xfrm>
            <a:custGeom>
              <a:avLst/>
              <a:gdLst>
                <a:gd name="T0" fmla="*/ 984607 w 1424033"/>
                <a:gd name="T1" fmla="*/ 1205269 h 1818928"/>
                <a:gd name="T2" fmla="*/ 203404 w 1424033"/>
                <a:gd name="T3" fmla="*/ 1443037 h 1818928"/>
                <a:gd name="T4" fmla="*/ 17501 w 1424033"/>
                <a:gd name="T5" fmla="*/ 832833 h 1818928"/>
                <a:gd name="T6" fmla="*/ 18314 w 1424033"/>
                <a:gd name="T7" fmla="*/ 832587 h 1818928"/>
                <a:gd name="T8" fmla="*/ 16393 w 1424033"/>
                <a:gd name="T9" fmla="*/ 827736 h 1818928"/>
                <a:gd name="T10" fmla="*/ 57965 w 1424033"/>
                <a:gd name="T11" fmla="*/ 512210 h 1818928"/>
                <a:gd name="T12" fmla="*/ 88045 w 1424033"/>
                <a:gd name="T13" fmla="*/ 473220 h 1818928"/>
                <a:gd name="T14" fmla="*/ 85917 w 1424033"/>
                <a:gd name="T15" fmla="*/ 471209 h 1818928"/>
                <a:gd name="T16" fmla="*/ 531626 w 1424033"/>
                <a:gd name="T17" fmla="*/ 0 h 1818928"/>
                <a:gd name="T18" fmla="*/ 732163 w 1424033"/>
                <a:gd name="T19" fmla="*/ 189500 h 1818928"/>
                <a:gd name="T20" fmla="*/ 946773 w 1424033"/>
                <a:gd name="T21" fmla="*/ 392298 h 1818928"/>
                <a:gd name="T22" fmla="*/ 1130300 w 1424033"/>
                <a:gd name="T23" fmla="*/ 565725 h 1818928"/>
                <a:gd name="T24" fmla="*/ 937784 w 1424033"/>
                <a:gd name="T25" fmla="*/ 769255 h 1818928"/>
                <a:gd name="T26" fmla="*/ 938809 w 1424033"/>
                <a:gd name="T27" fmla="*/ 770224 h 1818928"/>
                <a:gd name="T28" fmla="*/ 924322 w 1424033"/>
                <a:gd name="T29" fmla="*/ 789003 h 1818928"/>
                <a:gd name="T30" fmla="*/ 904299 w 1424033"/>
                <a:gd name="T31" fmla="*/ 940969 h 1818928"/>
                <a:gd name="T32" fmla="*/ 905224 w 1424033"/>
                <a:gd name="T33" fmla="*/ 943304 h 1818928"/>
                <a:gd name="T34" fmla="*/ 904833 w 1424033"/>
                <a:gd name="T35" fmla="*/ 943423 h 18189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33"/>
                <a:gd name="T55" fmla="*/ 0 h 1818928"/>
                <a:gd name="T56" fmla="*/ 1424033 w 1424033"/>
                <a:gd name="T57" fmla="*/ 1818928 h 18189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33" h="1818928">
                  <a:moveTo>
                    <a:pt x="1240478" y="1519225"/>
                  </a:moveTo>
                  <a:lnTo>
                    <a:pt x="256263" y="1818928"/>
                  </a:lnTo>
                  <a:lnTo>
                    <a:pt x="22049" y="1049775"/>
                  </a:lnTo>
                  <a:lnTo>
                    <a:pt x="23073" y="1049464"/>
                  </a:lnTo>
                  <a:lnTo>
                    <a:pt x="20653" y="1043350"/>
                  </a:lnTo>
                  <a:cubicBezTo>
                    <a:pt x="-18881" y="911639"/>
                    <a:pt x="-1785" y="766161"/>
                    <a:pt x="73029" y="645633"/>
                  </a:cubicBezTo>
                  <a:lnTo>
                    <a:pt x="110926" y="596487"/>
                  </a:lnTo>
                  <a:lnTo>
                    <a:pt x="108245" y="593952"/>
                  </a:lnTo>
                  <a:lnTo>
                    <a:pt x="669780" y="0"/>
                  </a:lnTo>
                  <a:lnTo>
                    <a:pt x="922431" y="238862"/>
                  </a:lnTo>
                  <a:lnTo>
                    <a:pt x="1192812" y="494486"/>
                  </a:lnTo>
                  <a:lnTo>
                    <a:pt x="1424033" y="713088"/>
                  </a:lnTo>
                  <a:lnTo>
                    <a:pt x="1181487" y="969635"/>
                  </a:lnTo>
                  <a:lnTo>
                    <a:pt x="1182779" y="970857"/>
                  </a:lnTo>
                  <a:lnTo>
                    <a:pt x="1164527" y="994527"/>
                  </a:lnTo>
                  <a:cubicBezTo>
                    <a:pt x="1128494" y="1052576"/>
                    <a:pt x="1120260" y="1122642"/>
                    <a:pt x="1139301" y="1186078"/>
                  </a:cubicBezTo>
                  <a:lnTo>
                    <a:pt x="1140466" y="1189021"/>
                  </a:lnTo>
                  <a:lnTo>
                    <a:pt x="1139973" y="1189172"/>
                  </a:lnTo>
                  <a:lnTo>
                    <a:pt x="1240478" y="1519225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17" name="组合 69">
              <a:extLst>
                <a:ext uri="{FF2B5EF4-FFF2-40B4-BE49-F238E27FC236}">
                  <a16:creationId xmlns:a16="http://schemas.microsoft.com/office/drawing/2014/main" id="{6DC68607-A799-4A80-90D5-A753EF9B2115}"/>
                </a:ext>
              </a:extLst>
            </p:cNvPr>
            <p:cNvGrpSpPr/>
            <p:nvPr/>
          </p:nvGrpSpPr>
          <p:grpSpPr bwMode="auto">
            <a:xfrm>
              <a:off x="5330825" y="2720975"/>
              <a:ext cx="395288" cy="381000"/>
              <a:chOff x="0" y="0"/>
              <a:chExt cx="645684" cy="620945"/>
            </a:xfrm>
            <a:solidFill>
              <a:schemeClr val="bg1"/>
            </a:solidFill>
          </p:grpSpPr>
          <p:sp>
            <p:nvSpPr>
              <p:cNvPr id="35" name="Oval 131">
                <a:extLst>
                  <a:ext uri="{FF2B5EF4-FFF2-40B4-BE49-F238E27FC236}">
                    <a16:creationId xmlns:a16="http://schemas.microsoft.com/office/drawing/2014/main" id="{9294EEF0-D1B6-422C-9B4B-26B95F0D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6" name="Freeform 134">
                <a:extLst>
                  <a:ext uri="{FF2B5EF4-FFF2-40B4-BE49-F238E27FC236}">
                    <a16:creationId xmlns:a16="http://schemas.microsoft.com/office/drawing/2014/main" id="{8DE6F96D-5268-446E-BE1F-24608CB9D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8" name="组合 72">
              <a:extLst>
                <a:ext uri="{FF2B5EF4-FFF2-40B4-BE49-F238E27FC236}">
                  <a16:creationId xmlns:a16="http://schemas.microsoft.com/office/drawing/2014/main" id="{AA1205E8-A60F-4572-9830-C27C18C47A2A}"/>
                </a:ext>
              </a:extLst>
            </p:cNvPr>
            <p:cNvGrpSpPr/>
            <p:nvPr/>
          </p:nvGrpSpPr>
          <p:grpSpPr bwMode="auto">
            <a:xfrm>
              <a:off x="4657725" y="3832225"/>
              <a:ext cx="533400" cy="404813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33" name="Freeform 20">
                <a:extLst>
                  <a:ext uri="{FF2B5EF4-FFF2-40B4-BE49-F238E27FC236}">
                    <a16:creationId xmlns:a16="http://schemas.microsoft.com/office/drawing/2014/main" id="{6DFCD6FA-5D4A-40B7-83CA-862F62E9544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4" name="Freeform 21">
                <a:extLst>
                  <a:ext uri="{FF2B5EF4-FFF2-40B4-BE49-F238E27FC236}">
                    <a16:creationId xmlns:a16="http://schemas.microsoft.com/office/drawing/2014/main" id="{9AFDE7F8-1902-4DAC-901F-8C0007DE91F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9" name="组合 75">
              <a:extLst>
                <a:ext uri="{FF2B5EF4-FFF2-40B4-BE49-F238E27FC236}">
                  <a16:creationId xmlns:a16="http://schemas.microsoft.com/office/drawing/2014/main" id="{D5FFB7C6-4B34-46C5-BE55-40235D5850D5}"/>
                </a:ext>
              </a:extLst>
            </p:cNvPr>
            <p:cNvGrpSpPr/>
            <p:nvPr/>
          </p:nvGrpSpPr>
          <p:grpSpPr bwMode="auto">
            <a:xfrm>
              <a:off x="5365750" y="4833938"/>
              <a:ext cx="301625" cy="3873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CD90B123-D839-4FA9-BA3D-BA9D4C780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:a16="http://schemas.microsoft.com/office/drawing/2014/main" id="{EE2D9B0F-6CAE-45DD-88E1-3F809FCC0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BBF42478-0D06-4069-A5E7-51EA671AC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0" name="组合 79">
              <a:extLst>
                <a:ext uri="{FF2B5EF4-FFF2-40B4-BE49-F238E27FC236}">
                  <a16:creationId xmlns:a16="http://schemas.microsoft.com/office/drawing/2014/main" id="{C03E86F2-2806-4622-9B97-EDEB70C4CC09}"/>
                </a:ext>
              </a:extLst>
            </p:cNvPr>
            <p:cNvGrpSpPr/>
            <p:nvPr/>
          </p:nvGrpSpPr>
          <p:grpSpPr bwMode="auto">
            <a:xfrm>
              <a:off x="6588125" y="2790825"/>
              <a:ext cx="346075" cy="342900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28" name="Freeform 136">
                <a:extLst>
                  <a:ext uri="{FF2B5EF4-FFF2-40B4-BE49-F238E27FC236}">
                    <a16:creationId xmlns:a16="http://schemas.microsoft.com/office/drawing/2014/main" id="{D60801AA-55EB-46DF-918A-AA3DAA488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9" name="Freeform 137">
                <a:extLst>
                  <a:ext uri="{FF2B5EF4-FFF2-40B4-BE49-F238E27FC236}">
                    <a16:creationId xmlns:a16="http://schemas.microsoft.com/office/drawing/2014/main" id="{77A70438-0680-409D-A5D5-05B67FEFCE5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1" name="组合 82">
              <a:extLst>
                <a:ext uri="{FF2B5EF4-FFF2-40B4-BE49-F238E27FC236}">
                  <a16:creationId xmlns:a16="http://schemas.microsoft.com/office/drawing/2014/main" id="{5E266CF4-B505-4773-8791-E61650984290}"/>
                </a:ext>
              </a:extLst>
            </p:cNvPr>
            <p:cNvGrpSpPr/>
            <p:nvPr/>
          </p:nvGrpSpPr>
          <p:grpSpPr bwMode="auto">
            <a:xfrm>
              <a:off x="7189788" y="3895725"/>
              <a:ext cx="357187" cy="341313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C09913E-482C-4CBD-926D-0EA18CA20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7" name="任意多边形 84">
                <a:extLst>
                  <a:ext uri="{FF2B5EF4-FFF2-40B4-BE49-F238E27FC236}">
                    <a16:creationId xmlns:a16="http://schemas.microsoft.com/office/drawing/2014/main" id="{33AE8300-42A2-4FCC-A127-5F6745113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2" name="组合 85">
              <a:extLst>
                <a:ext uri="{FF2B5EF4-FFF2-40B4-BE49-F238E27FC236}">
                  <a16:creationId xmlns:a16="http://schemas.microsoft.com/office/drawing/2014/main" id="{6CB84343-1B71-4FB3-A150-C981ED9D7D32}"/>
                </a:ext>
              </a:extLst>
            </p:cNvPr>
            <p:cNvGrpSpPr/>
            <p:nvPr/>
          </p:nvGrpSpPr>
          <p:grpSpPr bwMode="auto">
            <a:xfrm>
              <a:off x="6556375" y="4833938"/>
              <a:ext cx="387350" cy="438150"/>
              <a:chOff x="0" y="0"/>
              <a:chExt cx="406393" cy="459645"/>
            </a:xfrm>
            <a:solidFill>
              <a:schemeClr val="bg1"/>
            </a:solidFill>
          </p:grpSpPr>
          <p:sp>
            <p:nvSpPr>
              <p:cNvPr id="23" name="Freeform 148">
                <a:extLst>
                  <a:ext uri="{FF2B5EF4-FFF2-40B4-BE49-F238E27FC236}">
                    <a16:creationId xmlns:a16="http://schemas.microsoft.com/office/drawing/2014/main" id="{9036BAEF-6C55-4CF6-AB48-2D641BACAD6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4" name="Freeform 149">
                <a:extLst>
                  <a:ext uri="{FF2B5EF4-FFF2-40B4-BE49-F238E27FC236}">
                    <a16:creationId xmlns:a16="http://schemas.microsoft.com/office/drawing/2014/main" id="{530D766E-DB5C-47A0-97D9-AC0A6BEB1A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5" name="Oval 150">
                <a:extLst>
                  <a:ext uri="{FF2B5EF4-FFF2-40B4-BE49-F238E27FC236}">
                    <a16:creationId xmlns:a16="http://schemas.microsoft.com/office/drawing/2014/main" id="{D74047DD-40C5-4534-B9FC-F0845F773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91AFC72-DB5A-4FE2-99D4-079C1F48DCB4}"/>
              </a:ext>
            </a:extLst>
          </p:cNvPr>
          <p:cNvSpPr txBox="1"/>
          <p:nvPr/>
        </p:nvSpPr>
        <p:spPr>
          <a:xfrm>
            <a:off x="6291992" y="80123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数仓系统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361F04C-49CA-461F-8B57-B279CC96318E}"/>
              </a:ext>
            </a:extLst>
          </p:cNvPr>
          <p:cNvSpPr/>
          <p:nvPr/>
        </p:nvSpPr>
        <p:spPr>
          <a:xfrm>
            <a:off x="6291992" y="116699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采集数据、计算数据、存储数据，处理数据的核心组件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0DB1954-C187-4115-A0A9-3566DE03ED7F}"/>
              </a:ext>
            </a:extLst>
          </p:cNvPr>
          <p:cNvSpPr/>
          <p:nvPr/>
        </p:nvSpPr>
        <p:spPr>
          <a:xfrm>
            <a:off x="7259336" y="2748173"/>
            <a:ext cx="2800423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任务开发、任务调度，任务监控的调度系统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9D223C-BB29-46EC-B6E9-C9AB3D7160D1}"/>
              </a:ext>
            </a:extLst>
          </p:cNvPr>
          <p:cNvSpPr txBox="1"/>
          <p:nvPr/>
        </p:nvSpPr>
        <p:spPr>
          <a:xfrm>
            <a:off x="4680419" y="5172080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监控平台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80A8F82-1B8B-45D6-9475-4C2691251E9A}"/>
              </a:ext>
            </a:extLst>
          </p:cNvPr>
          <p:cNvSpPr/>
          <p:nvPr/>
        </p:nvSpPr>
        <p:spPr>
          <a:xfrm>
            <a:off x="4680418" y="5566696"/>
            <a:ext cx="3008491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用来监控服务运行情况，服务性能以及</a:t>
            </a:r>
            <a:r>
              <a:rPr lang="en-US" altLang="zh-CN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CPU</a:t>
            </a: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、磁盘等使用情况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BC82236-A354-4E84-8B79-9449EA62620A}"/>
              </a:ext>
            </a:extLst>
          </p:cNvPr>
          <p:cNvSpPr txBox="1"/>
          <p:nvPr/>
        </p:nvSpPr>
        <p:spPr>
          <a:xfrm>
            <a:off x="2312082" y="885715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门户网站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5E4CFB3-E7DD-42B1-A406-9B3A41EC0430}"/>
              </a:ext>
            </a:extLst>
          </p:cNvPr>
          <p:cNvSpPr/>
          <p:nvPr/>
        </p:nvSpPr>
        <p:spPr>
          <a:xfrm>
            <a:off x="1638347" y="1251475"/>
            <a:ext cx="2913380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负责数据集、数据产品展示、接口和数据实验室的申请的等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3D8EBDB-8530-49FC-AAA6-D9285661D0BF}"/>
              </a:ext>
            </a:extLst>
          </p:cNvPr>
          <p:cNvSpPr txBox="1"/>
          <p:nvPr/>
        </p:nvSpPr>
        <p:spPr>
          <a:xfrm>
            <a:off x="1308485" y="2757471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数据实验室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65B279A-949E-4BE1-AE4E-2914CED7F579}"/>
              </a:ext>
            </a:extLst>
          </p:cNvPr>
          <p:cNvSpPr txBox="1"/>
          <p:nvPr/>
        </p:nvSpPr>
        <p:spPr>
          <a:xfrm>
            <a:off x="2010197" y="4462356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业务管理平台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6AA820-6E56-4806-99D6-D42EB28C9146}"/>
              </a:ext>
            </a:extLst>
          </p:cNvPr>
          <p:cNvSpPr/>
          <p:nvPr/>
        </p:nvSpPr>
        <p:spPr>
          <a:xfrm>
            <a:off x="1507838" y="4836995"/>
            <a:ext cx="2755048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用于运营人员管理业务的系统，提供如权限，审批，日志，报表等管理能力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A2516B0-59EB-4C50-9749-05AC9E7BAB4A}"/>
              </a:ext>
            </a:extLst>
          </p:cNvPr>
          <p:cNvSpPr/>
          <p:nvPr/>
        </p:nvSpPr>
        <p:spPr>
          <a:xfrm>
            <a:off x="1213633" y="3126541"/>
            <a:ext cx="2543060" cy="1156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提供数据分析环境，解决数据互信使用，安全合规流通，数据价值赋能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99B2AC8-9F46-44D2-8B9F-6761A4B07176}"/>
              </a:ext>
            </a:extLst>
          </p:cNvPr>
          <p:cNvSpPr txBox="1"/>
          <p:nvPr/>
        </p:nvSpPr>
        <p:spPr>
          <a:xfrm>
            <a:off x="7157512" y="2328032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调度系统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DA66A97-F0AB-452C-B5F8-65D58E4E4B60}"/>
              </a:ext>
            </a:extLst>
          </p:cNvPr>
          <p:cNvSpPr/>
          <p:nvPr/>
        </p:nvSpPr>
        <p:spPr>
          <a:xfrm>
            <a:off x="7142969" y="4460677"/>
            <a:ext cx="3065854" cy="7875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对外提供接口服务，认证鉴权，服务集成</a:t>
            </a:r>
            <a:endParaRPr lang="zh-CN" sz="1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B24BFF0-DBD6-4C01-8146-D87576B9148C}"/>
              </a:ext>
            </a:extLst>
          </p:cNvPr>
          <p:cNvSpPr txBox="1"/>
          <p:nvPr/>
        </p:nvSpPr>
        <p:spPr>
          <a:xfrm>
            <a:off x="7074947" y="4009093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统一网关</a:t>
            </a:r>
          </a:p>
        </p:txBody>
      </p:sp>
    </p:spTree>
    <p:extLst>
      <p:ext uri="{BB962C8B-B14F-4D97-AF65-F5344CB8AC3E}">
        <p14:creationId xmlns:p14="http://schemas.microsoft.com/office/powerpoint/2010/main" val="31578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/>
      <p:bldP spid="51" grpId="0" animBg="1"/>
      <p:bldP spid="5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8de9a6d2ec8afcc5a75aaa194b31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095" y="0"/>
            <a:ext cx="106172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9826033" y="4509533"/>
            <a:ext cx="2365969" cy="2348468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2700000">
            <a:off x="4407397" y="-2649497"/>
            <a:ext cx="5330979" cy="5291545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61CE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  <a:effectLst>
            <a:outerShdw blurRad="508000" dist="2540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2700222">
            <a:off x="-2116454" y="223520"/>
            <a:ext cx="10097135" cy="7969251"/>
          </a:xfrm>
          <a:custGeom>
            <a:avLst/>
            <a:gdLst>
              <a:gd name="connsiteX0" fmla="*/ 0 w 10116236"/>
              <a:gd name="connsiteY0" fmla="*/ 3047183 h 7896209"/>
              <a:gd name="connsiteX1" fmla="*/ 3046790 w 10116236"/>
              <a:gd name="connsiteY1" fmla="*/ 0 h 7896209"/>
              <a:gd name="connsiteX2" fmla="*/ 8996539 w 10116236"/>
              <a:gd name="connsiteY2" fmla="*/ 0 h 7896209"/>
              <a:gd name="connsiteX3" fmla="*/ 10116236 w 10116236"/>
              <a:gd name="connsiteY3" fmla="*/ 1119697 h 7896209"/>
              <a:gd name="connsiteX4" fmla="*/ 10116236 w 10116236"/>
              <a:gd name="connsiteY4" fmla="*/ 2628943 h 7896209"/>
              <a:gd name="connsiteX5" fmla="*/ 4849651 w 10116236"/>
              <a:gd name="connsiteY5" fmla="*/ 7896209 h 789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16236" h="7896209">
                <a:moveTo>
                  <a:pt x="0" y="3047183"/>
                </a:moveTo>
                <a:lnTo>
                  <a:pt x="3046790" y="0"/>
                </a:lnTo>
                <a:lnTo>
                  <a:pt x="8996539" y="0"/>
                </a:lnTo>
                <a:cubicBezTo>
                  <a:pt x="9614931" y="1"/>
                  <a:pt x="10116236" y="501305"/>
                  <a:pt x="10116236" y="1119697"/>
                </a:cubicBezTo>
                <a:lnTo>
                  <a:pt x="10116236" y="2628943"/>
                </a:lnTo>
                <a:lnTo>
                  <a:pt x="4849651" y="7896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254000" dir="18900000" algn="b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700222">
            <a:off x="9582659" y="-2215106"/>
            <a:ext cx="4488925" cy="3942996"/>
          </a:xfrm>
          <a:prstGeom prst="roundRect">
            <a:avLst>
              <a:gd name="adj" fmla="val 17113"/>
            </a:avLst>
          </a:prstGeom>
          <a:solidFill>
            <a:schemeClr val="bg1"/>
          </a:solidFill>
          <a:ln>
            <a:noFill/>
          </a:ln>
          <a:effectLst>
            <a:outerShdw blurRad="508000" dist="1270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  <a:sym typeface="MiSans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5174" y="381888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282B3E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谢谢观看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9585" y="2594837"/>
            <a:ext cx="5959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0154A8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cs typeface="Aparajita" panose="020B0604020202020204" pitchFamily="34" charset="0"/>
                <a:sym typeface="MiSans" panose="00000500000000000000" pitchFamily="2" charset="-122"/>
              </a:rPr>
              <a:t>THANK YOU</a:t>
            </a:r>
            <a:endParaRPr lang="zh-CN" altLang="en-US" sz="7200" b="1" dirty="0">
              <a:solidFill>
                <a:srgbClr val="0154A8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MiSans" panose="00000500000000000000" pitchFamily="2" charset="-122"/>
              <a:ea typeface="MiSans" panose="00000500000000000000" pitchFamily="2" charset="-122"/>
              <a:cs typeface="Aparajita" panose="020B0604020202020204" pitchFamily="34" charset="0"/>
              <a:sym typeface="MiSans" panose="000005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1EFC32D-4D6E-4166-9159-AEF6D7F49D02}"/>
              </a:ext>
            </a:extLst>
          </p:cNvPr>
          <p:cNvGrpSpPr/>
          <p:nvPr/>
        </p:nvGrpSpPr>
        <p:grpSpPr>
          <a:xfrm>
            <a:off x="71400" y="139102"/>
            <a:ext cx="4829075" cy="687168"/>
            <a:chOff x="358490" y="396066"/>
            <a:chExt cx="3621806" cy="5153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7961A26-792C-4691-9E89-2805AAE5E534}"/>
                </a:ext>
              </a:extLst>
            </p:cNvPr>
            <p:cNvGrpSpPr/>
            <p:nvPr/>
          </p:nvGrpSpPr>
          <p:grpSpPr>
            <a:xfrm>
              <a:off x="373364" y="396066"/>
              <a:ext cx="707710" cy="515376"/>
              <a:chOff x="125279" y="279019"/>
              <a:chExt cx="854512" cy="622282"/>
            </a:xfrm>
          </p:grpSpPr>
          <p:sp>
            <p:nvSpPr>
              <p:cNvPr id="6" name="圆角矩形 36">
                <a:extLst>
                  <a:ext uri="{FF2B5EF4-FFF2-40B4-BE49-F238E27FC236}">
                    <a16:creationId xmlns:a16="http://schemas.microsoft.com/office/drawing/2014/main" id="{DDC7FF09-C8B4-4EA4-9503-05D7DD590F16}"/>
                  </a:ext>
                </a:extLst>
              </p:cNvPr>
              <p:cNvSpPr/>
              <p:nvPr/>
            </p:nvSpPr>
            <p:spPr>
              <a:xfrm rot="2700000">
                <a:off x="357509" y="279019"/>
                <a:ext cx="622282" cy="622282"/>
              </a:xfrm>
              <a:prstGeom prst="roundRect">
                <a:avLst/>
              </a:prstGeom>
              <a:solidFill>
                <a:srgbClr val="015DC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  <p:sp>
            <p:nvSpPr>
              <p:cNvPr id="7" name="圆角矩形 37">
                <a:extLst>
                  <a:ext uri="{FF2B5EF4-FFF2-40B4-BE49-F238E27FC236}">
                    <a16:creationId xmlns:a16="http://schemas.microsoft.com/office/drawing/2014/main" id="{90BD0264-DA24-4E82-8078-3EA508B1BF86}"/>
                  </a:ext>
                </a:extLst>
              </p:cNvPr>
              <p:cNvSpPr/>
              <p:nvPr/>
            </p:nvSpPr>
            <p:spPr>
              <a:xfrm rot="2700000">
                <a:off x="125279" y="279019"/>
                <a:ext cx="622282" cy="6222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dirty="0"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endParaRPr>
              </a:p>
            </p:txBody>
          </p:sp>
        </p:grp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D0C6E775-A348-4A55-9B8D-0697A15102D8}"/>
                </a:ext>
              </a:extLst>
            </p:cNvPr>
            <p:cNvSpPr txBox="1"/>
            <p:nvPr/>
          </p:nvSpPr>
          <p:spPr>
            <a:xfrm>
              <a:off x="1307250" y="427026"/>
              <a:ext cx="2673046" cy="43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667" b="1" dirty="0">
                  <a:solidFill>
                    <a:srgbClr val="282B3E"/>
                  </a:solidFill>
                  <a:latin typeface="MiSans" panose="00000500000000000000" pitchFamily="2" charset="-122"/>
                  <a:ea typeface="MiSans" panose="00000500000000000000" pitchFamily="2" charset="-122"/>
                  <a:cs typeface="+mn-ea"/>
                  <a:sym typeface="MiSans" panose="00000500000000000000" pitchFamily="2" charset="-122"/>
                </a:rPr>
                <a:t>集群规模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BC5DB31-4CF8-4EE8-B3B6-8EF08613F2B7}"/>
                </a:ext>
              </a:extLst>
            </p:cNvPr>
            <p:cNvSpPr/>
            <p:nvPr/>
          </p:nvSpPr>
          <p:spPr>
            <a:xfrm>
              <a:off x="358490" y="445492"/>
              <a:ext cx="545124" cy="393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667" b="1" dirty="0">
                  <a:solidFill>
                    <a:srgbClr val="282B6A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MiSans" panose="00000500000000000000" pitchFamily="2" charset="-122"/>
                  <a:ea typeface="MiSans" panose="00000500000000000000" pitchFamily="2" charset="-122"/>
                  <a:sym typeface="MiSans" panose="00000500000000000000" pitchFamily="2" charset="-122"/>
                </a:rPr>
                <a:t>02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F067A504-2868-4F08-BBA3-792EBF0A201D}"/>
              </a:ext>
            </a:extLst>
          </p:cNvPr>
          <p:cNvSpPr/>
          <p:nvPr/>
        </p:nvSpPr>
        <p:spPr>
          <a:xfrm>
            <a:off x="653975" y="1313896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集群存储规模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433853-6481-4F95-85CE-78E1801ECCF9}"/>
              </a:ext>
            </a:extLst>
          </p:cNvPr>
          <p:cNvSpPr/>
          <p:nvPr/>
        </p:nvSpPr>
        <p:spPr>
          <a:xfrm>
            <a:off x="653975" y="1714006"/>
            <a:ext cx="6877153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）如何确认集群规模？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年的数据体量</a:t>
            </a:r>
            <a:endParaRPr lang="zh-CN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4920C9-996C-4C4D-83B3-FD5BAE93342C}"/>
              </a:ext>
            </a:extLst>
          </p:cNvPr>
          <p:cNvSpPr/>
          <p:nvPr/>
        </p:nvSpPr>
        <p:spPr>
          <a:xfrm>
            <a:off x="653974" y="2164290"/>
            <a:ext cx="6949257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）每天所有交易数据加车辆调度数据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(1200w+300W)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*2=3000w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B517B99-499C-4ED0-AF69-DF5693D7756F}"/>
              </a:ext>
            </a:extLst>
          </p:cNvPr>
          <p:cNvSpPr/>
          <p:nvPr/>
        </p:nvSpPr>
        <p:spPr>
          <a:xfrm>
            <a:off x="653974" y="2930917"/>
            <a:ext cx="5245359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年内不扩容服务器来算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3G*360=1.1T 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9F2CDE8-8BBA-4230-8E63-FACA10890C1D}"/>
              </a:ext>
            </a:extLst>
          </p:cNvPr>
          <p:cNvSpPr/>
          <p:nvPr/>
        </p:nvSpPr>
        <p:spPr>
          <a:xfrm>
            <a:off x="653975" y="3311188"/>
            <a:ext cx="3257168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保存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副本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1.1T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3=3.3T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93419D5-2308-4E00-ACD1-8818C1083083}"/>
              </a:ext>
            </a:extLst>
          </p:cNvPr>
          <p:cNvSpPr/>
          <p:nvPr/>
        </p:nvSpPr>
        <p:spPr>
          <a:xfrm>
            <a:off x="653974" y="3728998"/>
            <a:ext cx="4032325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）预留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20%~30%Buf=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3.3T/0.7=4.8 T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3E297D-39E8-4963-99C5-84A976DE22DE}"/>
              </a:ext>
            </a:extLst>
          </p:cNvPr>
          <p:cNvSpPr/>
          <p:nvPr/>
        </p:nvSpPr>
        <p:spPr>
          <a:xfrm>
            <a:off x="653975" y="4168859"/>
            <a:ext cx="3662004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）算到这：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2T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*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台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Hive</a:t>
            </a:r>
            <a:r>
              <a:rPr lang="zh-CN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服务器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B5B4C64-7E8B-4E0D-B5CB-4F557D098F40}"/>
              </a:ext>
            </a:extLst>
          </p:cNvPr>
          <p:cNvSpPr/>
          <p:nvPr/>
        </p:nvSpPr>
        <p:spPr>
          <a:xfrm>
            <a:off x="653974" y="4836239"/>
            <a:ext cx="6423035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如果考虑数仓分层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数据采用压缩？需要重新再计算</a:t>
            </a:r>
            <a:endParaRPr lang="zh-CN" altLang="zh-CN" sz="16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355B653-2642-4FC6-A6EC-CFD7A96C229F}"/>
              </a:ext>
            </a:extLst>
          </p:cNvPr>
          <p:cNvSpPr/>
          <p:nvPr/>
        </p:nvSpPr>
        <p:spPr>
          <a:xfrm>
            <a:off x="653974" y="2558784"/>
            <a:ext cx="7603068" cy="414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每条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数据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2/20 =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0.1k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左右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，每天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亿</a:t>
            </a:r>
            <a:r>
              <a:rPr lang="zh-CN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条：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40000000 / 1024 / 1024/10 = </a:t>
            </a:r>
            <a:r>
              <a:rPr lang="zh-CN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约</a:t>
            </a:r>
            <a:r>
              <a:rPr lang="en-US" altLang="zh-CN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3G</a:t>
            </a:r>
            <a:endParaRPr lang="zh-CN" altLang="zh-CN" sz="1600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507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91868B52-9415-420F-9F71-BBE69A837E5A}"/>
              </a:ext>
            </a:extLst>
          </p:cNvPr>
          <p:cNvGrpSpPr/>
          <p:nvPr/>
        </p:nvGrpSpPr>
        <p:grpSpPr>
          <a:xfrm>
            <a:off x="108987" y="118719"/>
            <a:ext cx="943613" cy="687168"/>
            <a:chOff x="125279" y="279019"/>
            <a:chExt cx="854512" cy="622282"/>
          </a:xfrm>
        </p:grpSpPr>
        <p:sp>
          <p:nvSpPr>
            <p:cNvPr id="7" name="圆角矩形 36">
              <a:extLst>
                <a:ext uri="{FF2B5EF4-FFF2-40B4-BE49-F238E27FC236}">
                  <a16:creationId xmlns:a16="http://schemas.microsoft.com/office/drawing/2014/main" id="{19AAE6CA-7EFF-464E-B57E-B6C1B22D2F04}"/>
                </a:ext>
              </a:extLst>
            </p:cNvPr>
            <p:cNvSpPr/>
            <p:nvPr/>
          </p:nvSpPr>
          <p:spPr>
            <a:xfrm rot="2700000">
              <a:off x="357509" y="279019"/>
              <a:ext cx="622282" cy="622282"/>
            </a:xfrm>
            <a:prstGeom prst="roundRect">
              <a:avLst/>
            </a:prstGeom>
            <a:solidFill>
              <a:srgbClr val="015DC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  <p:sp>
          <p:nvSpPr>
            <p:cNvPr id="8" name="圆角矩形 37">
              <a:extLst>
                <a:ext uri="{FF2B5EF4-FFF2-40B4-BE49-F238E27FC236}">
                  <a16:creationId xmlns:a16="http://schemas.microsoft.com/office/drawing/2014/main" id="{1DAA6EF8-283F-4927-B077-24746E0AEDDC}"/>
                </a:ext>
              </a:extLst>
            </p:cNvPr>
            <p:cNvSpPr/>
            <p:nvPr/>
          </p:nvSpPr>
          <p:spPr>
            <a:xfrm rot="2700000">
              <a:off x="125279" y="279019"/>
              <a:ext cx="622282" cy="6222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endParaRPr>
            </a:p>
          </p:txBody>
        </p:sp>
      </p:grpSp>
      <p:sp>
        <p:nvSpPr>
          <p:cNvPr id="5" name="TextBox 7">
            <a:extLst>
              <a:ext uri="{FF2B5EF4-FFF2-40B4-BE49-F238E27FC236}">
                <a16:creationId xmlns:a16="http://schemas.microsoft.com/office/drawing/2014/main" id="{915BE03D-7001-467B-9DA0-C5FCC04D3CC1}"/>
              </a:ext>
            </a:extLst>
          </p:cNvPr>
          <p:cNvSpPr txBox="1"/>
          <p:nvPr/>
        </p:nvSpPr>
        <p:spPr>
          <a:xfrm>
            <a:off x="1354168" y="159999"/>
            <a:ext cx="4741832" cy="5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调度系统</a:t>
            </a:r>
            <a:r>
              <a:rPr lang="en-US" altLang="zh-CN" sz="2667" b="1" dirty="0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-</a:t>
            </a:r>
            <a:r>
              <a:rPr lang="en-US" altLang="zh-CN" sz="2667" b="1" dirty="0" err="1">
                <a:solidFill>
                  <a:srgbClr val="282B3E"/>
                </a:solidFill>
                <a:latin typeface="MiSans" panose="00000500000000000000" pitchFamily="2" charset="-122"/>
                <a:ea typeface="MiSans" panose="00000500000000000000" pitchFamily="2" charset="-122"/>
                <a:cs typeface="+mn-ea"/>
                <a:sym typeface="MiSans" panose="00000500000000000000" pitchFamily="2" charset="-122"/>
              </a:rPr>
              <a:t>dolphinScheduler</a:t>
            </a:r>
            <a:endParaRPr lang="zh-CN" altLang="en-US" sz="2667" b="1" dirty="0">
              <a:solidFill>
                <a:srgbClr val="282B3E"/>
              </a:solidFill>
              <a:latin typeface="MiSans" panose="00000500000000000000" pitchFamily="2" charset="-122"/>
              <a:ea typeface="MiSans" panose="00000500000000000000" pitchFamily="2" charset="-122"/>
              <a:cs typeface="+mn-ea"/>
              <a:sym typeface="MiSans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2110872-F327-4272-B598-AE3C0938374E}"/>
              </a:ext>
            </a:extLst>
          </p:cNvPr>
          <p:cNvSpPr/>
          <p:nvPr/>
        </p:nvSpPr>
        <p:spPr>
          <a:xfrm>
            <a:off x="89155" y="184620"/>
            <a:ext cx="726832" cy="524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667" b="1" dirty="0">
                <a:solidFill>
                  <a:srgbClr val="282B6A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MiSans" panose="00000500000000000000" pitchFamily="2" charset="-122"/>
                <a:ea typeface="MiSans" panose="00000500000000000000" pitchFamily="2" charset="-122"/>
                <a:sym typeface="MiSans" panose="00000500000000000000" pitchFamily="2" charset="-122"/>
              </a:rPr>
              <a:t>03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5E629E-F64E-4680-A103-03D2015479DC}"/>
              </a:ext>
            </a:extLst>
          </p:cNvPr>
          <p:cNvSpPr/>
          <p:nvPr/>
        </p:nvSpPr>
        <p:spPr>
          <a:xfrm>
            <a:off x="223114" y="1071626"/>
            <a:ext cx="11520855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流程定义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：通过拖拽任务节点并建立任务节点的关联所形成的可视化DAG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流程实例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：流程实例是流程定义的实例化，可以通过手动启动或定时调度生成,流程定义每运行一次，产生一个流程实例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任务实例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：任务实例是流程定义中任务节点的实例化，标识着具体的任务执行状态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任务类型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：目前支持有SHELL、SQL、SUB_PROCESS(子流程)、PROCEDURE、MR、SPARK、PYTHON、DEPENDENT(依赖)，注意：其中子 SUB_PROCESS 也是一个单独的流程定义，是可以单独启动执行的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调度方式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系统支持基于cron表达式的定时调度和手动调度。命令类型支持：启动工作流、从当前节点开始执行、恢复被容错的工作流、恢复暂停流程、从失败节点开始执行、补数、定时、重跑、暂停、停止、恢复等待线程。 其中 恢复被容错的工作流 和 恢复等待线程 两种命令类型是由调度内部控制使用，外部无法调用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定时调度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：系统采用 quartz 分布式调度器，并同时支持cron表达式可视化的生成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依赖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：系统不单单支持 DAG 简单的前驱和后继节点之间的依赖，同时还提供任务依赖节点，支持流程间的自定义任务依</a:t>
            </a: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优先级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 ：支持流程实例和任务实例的优先级，如果流程实例和任务实例的优先级不设置，则默认是先进先出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1200" b="1" dirty="0">
                <a:latin typeface="Arial" panose="020B0604020202020204" pitchFamily="34" charset="0"/>
                <a:ea typeface="-apple-system"/>
              </a:rPr>
              <a:t>任务</a:t>
            </a: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告警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</a:t>
            </a:r>
            <a:r>
              <a:rPr lang="zh-CN" altLang="en-US" sz="1200" dirty="0">
                <a:latin typeface="Arial" panose="020B0604020202020204" pitchFamily="34" charset="0"/>
                <a:ea typeface="-apple-system"/>
              </a:rPr>
              <a:t>支持邮件、短信、微信、钉钉等丰富的告警方式。</a:t>
            </a:r>
            <a:endParaRPr lang="zh-CN" altLang="zh-CN" sz="1200" dirty="0">
              <a:latin typeface="Arial" panose="020B0604020202020204" pitchFamily="34" charset="0"/>
              <a:ea typeface="-apple-syste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失败策略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：对于并行运行的任务，如果有任务失败，提供两种失败策略处理方式，继续是指不管并行运行任务的状态，直到流程失败结束。结束是指一旦发现失败任务，则同时Kill掉正在运行的并行任务，流程失败结束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Arial" panose="020B0604020202020204" pitchFamily="34" charset="0"/>
                <a:ea typeface="-apple-system"/>
              </a:rPr>
              <a:t>补数</a:t>
            </a:r>
            <a:r>
              <a:rPr lang="zh-CN" altLang="zh-CN" sz="1200" dirty="0">
                <a:latin typeface="Arial" panose="020B0604020202020204" pitchFamily="34" charset="0"/>
                <a:ea typeface="-apple-system"/>
              </a:rPr>
              <a:t>：补历史数据，支持区间并行和串行两种补数方式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5F88AA-34C5-4258-8AB5-0F18FA027A71}"/>
              </a:ext>
            </a:extLst>
          </p:cNvPr>
          <p:cNvSpPr/>
          <p:nvPr/>
        </p:nvSpPr>
        <p:spPr>
          <a:xfrm>
            <a:off x="223114" y="3872703"/>
            <a:ext cx="10629900" cy="28006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以 DAG 图的方式将 Task 按照任务的依赖关系关联起来，可实时可视化监控任务的运行状态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支持丰富的任务类型：Shell、MR、Spark、SQL(mysql、oceanbase、postgresql、hive、sparksql)、Python、Sub_Process、Procedure 等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支持工作流定时调度、依赖调度、手动调度、手动暂停/停止/恢复，同时支持失败重试/告警、从指定节点恢复失败、Kill 任务等操作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支持工作流优先级、任务优先级及任务的故障转移及任务超时告警/失败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支持工作流全局参数及节点自定义参数设置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支持资源文件的在线上传/下载，管理等，支持在线文件创建、编辑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支持任务日志在线查看及滚动、在线下载日志等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实现集群 HA，通过 Zookeeper 实现 Master 集群和 Worker 集群去中心化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支持对</a:t>
            </a:r>
            <a:r>
              <a:rPr lang="zh-CN" altLang="zh-CN" sz="900" dirty="0">
                <a:solidFill>
                  <a:srgbClr val="40485B"/>
                </a:solidFill>
                <a:latin typeface="Arial Unicode MS" panose="020B0604020202020204" pitchFamily="34" charset="-122"/>
                <a:ea typeface="SFMono-Regular"/>
              </a:rPr>
              <a:t>Master/Worker</a:t>
            </a:r>
            <a:r>
              <a:rPr lang="zh-CN" altLang="zh-CN" sz="1200" dirty="0">
                <a:solidFill>
                  <a:srgbClr val="40485B"/>
                </a:solidFill>
                <a:ea typeface="-apple-system"/>
              </a:rPr>
              <a:t> </a:t>
            </a: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cpu load，memory，cpu 在线查看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支持工作流运行历史树形/甘特图展示、支持任务状态统计、流程状态统计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支持补数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支持多租户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支持国际化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dirty="0">
                <a:solidFill>
                  <a:srgbClr val="40485B"/>
                </a:solidFill>
                <a:latin typeface="Arial" panose="020B0604020202020204" pitchFamily="34" charset="0"/>
                <a:ea typeface="-apple-system"/>
              </a:rPr>
              <a:t>还有更多等待伙伴们探索</a:t>
            </a:r>
          </a:p>
          <a:p>
            <a:pPr algn="ctr"/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5583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1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26694</TotalTime>
  <Words>3888</Words>
  <Application>Microsoft Office PowerPoint</Application>
  <PresentationFormat>宽屏</PresentationFormat>
  <Paragraphs>510</Paragraphs>
  <Slides>34</Slides>
  <Notes>19</Notes>
  <HiddenSlides>2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6" baseType="lpstr">
      <vt:lpstr>Aa楷体</vt:lpstr>
      <vt:lpstr>-apple-system</vt:lpstr>
      <vt:lpstr>Arial Unicode MS</vt:lpstr>
      <vt:lpstr>KaiTi</vt:lpstr>
      <vt:lpstr>Microsoft YaHei Light</vt:lpstr>
      <vt:lpstr>MiSans</vt:lpstr>
      <vt:lpstr>PingFang SC</vt:lpstr>
      <vt:lpstr>SFMono-Regular</vt:lpstr>
      <vt:lpstr>Source Code Pro</vt:lpstr>
      <vt:lpstr>等线</vt:lpstr>
      <vt:lpstr>等线 Light</vt:lpstr>
      <vt:lpstr>楷体_GB2312</vt:lpstr>
      <vt:lpstr>思源黑体</vt:lpstr>
      <vt:lpstr>宋体</vt:lpstr>
      <vt:lpstr>微软雅黑</vt:lpstr>
      <vt:lpstr>字魂59号-创粗黑</vt:lpstr>
      <vt:lpstr>Aparajita</vt:lpstr>
      <vt:lpstr>Arial</vt:lpstr>
      <vt:lpstr>Consolas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shu_kai@jiuyv.com</dc:creator>
  <cp:lastModifiedBy>shu_kai@jiuyv.com</cp:lastModifiedBy>
  <cp:revision>440</cp:revision>
  <dcterms:created xsi:type="dcterms:W3CDTF">2022-12-13T05:47:59Z</dcterms:created>
  <dcterms:modified xsi:type="dcterms:W3CDTF">2023-04-10T03:48:49Z</dcterms:modified>
</cp:coreProperties>
</file>