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5945" r:id="rId3"/>
    <p:sldId id="325" r:id="rId4"/>
    <p:sldId id="6086" r:id="rId5"/>
    <p:sldId id="6130" r:id="rId6"/>
    <p:sldId id="6091" r:id="rId7"/>
    <p:sldId id="6124" r:id="rId8"/>
    <p:sldId id="6103" r:id="rId9"/>
    <p:sldId id="6111" r:id="rId10"/>
    <p:sldId id="6115" r:id="rId11"/>
    <p:sldId id="6092" r:id="rId12"/>
    <p:sldId id="6138" r:id="rId13"/>
    <p:sldId id="6139" r:id="rId14"/>
    <p:sldId id="6118" r:id="rId15"/>
    <p:sldId id="6151" r:id="rId16"/>
    <p:sldId id="6149" r:id="rId17"/>
    <p:sldId id="6150" r:id="rId18"/>
    <p:sldId id="6128" r:id="rId19"/>
    <p:sldId id="6147" r:id="rId20"/>
    <p:sldId id="6153" r:id="rId21"/>
    <p:sldId id="6154" r:id="rId22"/>
    <p:sldId id="6143" r:id="rId23"/>
    <p:sldId id="6146" r:id="rId24"/>
    <p:sldId id="6140" r:id="rId25"/>
    <p:sldId id="6141" r:id="rId26"/>
    <p:sldId id="6113" r:id="rId27"/>
    <p:sldId id="6114" r:id="rId28"/>
    <p:sldId id="5999" r:id="rId29"/>
    <p:sldId id="6152" r:id="rId30"/>
    <p:sldId id="6121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5300" autoAdjust="0"/>
  </p:normalViewPr>
  <p:slideViewPr>
    <p:cSldViewPr snapToGrid="0">
      <p:cViewPr varScale="1">
        <p:scale>
          <a:sx n="101" d="100"/>
          <a:sy n="101" d="100"/>
        </p:scale>
        <p:origin x="114" y="2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A1BE0-513B-466A-943C-660B2769DD95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DB9B6-D0B5-4421-99F6-6D233531E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75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AEEFA-8A1D-43B1-A8B3-9A14753B791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数据化转型，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11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594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FF0000"/>
                </a:solidFill>
              </a:rPr>
              <a:t>备注：由于数据存贮主要在久事数仓中心，所以对磁盘空间的要求不大。按储存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个月</a:t>
            </a:r>
            <a:r>
              <a:rPr lang="en-US" altLang="zh-CN" dirty="0">
                <a:solidFill>
                  <a:srgbClr val="FF0000"/>
                </a:solidFill>
              </a:rPr>
              <a:t>30</a:t>
            </a:r>
            <a:r>
              <a:rPr lang="zh-CN" altLang="en-US" dirty="0">
                <a:solidFill>
                  <a:srgbClr val="FF0000"/>
                </a:solidFill>
              </a:rPr>
              <a:t>天，每天</a:t>
            </a:r>
            <a:r>
              <a:rPr lang="en-US" altLang="zh-CN" dirty="0">
                <a:solidFill>
                  <a:srgbClr val="FF0000"/>
                </a:solidFill>
              </a:rPr>
              <a:t>100w</a:t>
            </a:r>
            <a:r>
              <a:rPr lang="zh-CN" altLang="en-US" dirty="0">
                <a:solidFill>
                  <a:srgbClr val="FF0000"/>
                </a:solidFill>
              </a:rPr>
              <a:t>条交易数据，即</a:t>
            </a:r>
            <a:r>
              <a:rPr lang="en-US" altLang="zh-CN" dirty="0">
                <a:solidFill>
                  <a:srgbClr val="FF0000"/>
                </a:solidFill>
              </a:rPr>
              <a:t>2G</a:t>
            </a:r>
            <a:r>
              <a:rPr lang="zh-CN" altLang="en-US" dirty="0">
                <a:solidFill>
                  <a:srgbClr val="FF0000"/>
                </a:solidFill>
              </a:rPr>
              <a:t>*</a:t>
            </a:r>
            <a:r>
              <a:rPr lang="en-US" altLang="zh-CN" dirty="0">
                <a:solidFill>
                  <a:srgbClr val="FF0000"/>
                </a:solidFill>
              </a:rPr>
              <a:t>30=60G</a:t>
            </a:r>
            <a:r>
              <a:rPr lang="zh-CN" altLang="en-US" dirty="0">
                <a:solidFill>
                  <a:srgbClr val="FF0000"/>
                </a:solidFill>
              </a:rPr>
              <a:t>的原始数据。考虑到</a:t>
            </a:r>
            <a:r>
              <a:rPr lang="en-US" altLang="zh-CN" dirty="0">
                <a:solidFill>
                  <a:srgbClr val="FF0000"/>
                </a:solidFill>
              </a:rPr>
              <a:t>DIM</a:t>
            </a:r>
            <a:r>
              <a:rPr lang="zh-CN" altLang="en-US" dirty="0">
                <a:solidFill>
                  <a:srgbClr val="FF0000"/>
                </a:solidFill>
              </a:rPr>
              <a:t>和</a:t>
            </a:r>
            <a:r>
              <a:rPr lang="en-US" altLang="zh-CN" dirty="0">
                <a:solidFill>
                  <a:srgbClr val="FF0000"/>
                </a:solidFill>
              </a:rPr>
              <a:t>DWD</a:t>
            </a:r>
            <a:r>
              <a:rPr lang="zh-CN" altLang="en-US" dirty="0">
                <a:solidFill>
                  <a:srgbClr val="FF0000"/>
                </a:solidFill>
              </a:rPr>
              <a:t>的数据，大概在</a:t>
            </a:r>
            <a:r>
              <a:rPr lang="en-US" altLang="zh-CN" dirty="0">
                <a:solidFill>
                  <a:srgbClr val="FF0000"/>
                </a:solidFill>
              </a:rPr>
              <a:t>80G</a:t>
            </a:r>
            <a:r>
              <a:rPr lang="zh-CN" altLang="en-US" dirty="0">
                <a:solidFill>
                  <a:srgbClr val="FF0000"/>
                </a:solidFill>
              </a:rPr>
              <a:t>，总和</a:t>
            </a:r>
            <a:r>
              <a:rPr lang="en-US" altLang="zh-CN" dirty="0">
                <a:solidFill>
                  <a:srgbClr val="FF0000"/>
                </a:solidFill>
              </a:rPr>
              <a:t>140G</a:t>
            </a:r>
            <a:r>
              <a:rPr lang="zh-CN" altLang="en-US" dirty="0">
                <a:solidFill>
                  <a:srgbClr val="FF0000"/>
                </a:solidFill>
              </a:rPr>
              <a:t>每月。考虑到冗余，</a:t>
            </a:r>
            <a:r>
              <a:rPr lang="en-US" altLang="zh-CN" dirty="0">
                <a:solidFill>
                  <a:srgbClr val="FF0000"/>
                </a:solidFill>
              </a:rPr>
              <a:t>500G</a:t>
            </a:r>
            <a:r>
              <a:rPr lang="zh-CN" altLang="en-US" dirty="0">
                <a:solidFill>
                  <a:srgbClr val="FF0000"/>
                </a:solidFill>
              </a:rPr>
              <a:t>的储存空间也足够了。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E5CD3-83ED-4448-AD99-6C9B48EDF0C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677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网络安全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576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831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313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05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申请的数据，由运营人员进行筛选和脱敏？ 数据可能涉及到多平台问题，以及不同的脱敏原则影响到数据分析的匹配碰撞问题。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635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10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60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508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13C15-ACFD-46CC-AF3F-DC4B88899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B6AFEE-8F0C-4C87-8764-1B5621498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1E60A2-F143-407A-BB39-E345C297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C6C0CF-8F8D-4032-A8CE-5F004BC6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FBE51-628E-4BB0-B87A-B901CCB4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130B4-3E31-459A-A784-AEFA907D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7C65B4-B2FF-41CB-B2D0-6F72EEF8E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B5A912-6AED-45A6-90D4-7DB2FEE6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772160-E6A0-473B-B30A-A8C77392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172927-2D2B-4211-A1A5-9D432E17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69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A5C1C-20BD-4BBE-AE1B-512E140C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5B0DB-F517-44B5-9B6E-BCDB2E0E9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9D536E-E3DC-492B-B0A8-C1C9BA84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CD459B-6DAA-4B55-8C81-F4792FA0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F502F-9C57-4FFC-9FC3-7A8F534B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24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E8A2F-C83F-4237-8792-CFCBD5221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F9A84D-BEA0-49E3-A1C2-75DB251EB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DC66EA-1DF9-4729-BA34-8468BD83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5EC2B4-F0DB-4CFB-9D04-11EA893B5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7B1BD8-A1E3-479C-8BDE-CB90994A2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8C4267-F99A-4574-AA7D-A32A0722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16EFD-654B-4392-B45B-BAA961B3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773C65-D897-4E5E-8FC8-F5D046EB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DE5664-888B-4DA9-9B31-9090999A0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A052E31-48C1-4E39-8C8F-772A8E354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7904842-62DD-4D6E-9D11-3519B65D4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CF5B082-06A2-4C3F-9C81-291D2F54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0A6AFF-E6E9-4F64-88DE-03B2BD88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2B811F-AFA8-4AF4-AA59-8455F897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65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E85350-C93A-47E7-A393-BF8BC9FAE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AC8902-FB96-40DE-B156-421127B3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6FFC5A-F39C-4E86-8BED-40EC7741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F79DC6-6A5B-4630-8A51-4840B1D94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13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BD73AF-568F-4F67-B203-2D879BFF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CE0E22-9431-4570-B0B3-17D74F92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430FA9-1930-4229-BF9F-571D0367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53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514DAB-640A-467C-B70B-FC4B53BA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21CFC8-D8FB-4B93-882E-584EC6F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090E9C-6018-4D79-A624-0DDD1AC0D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4A80B5-6DAD-4524-8395-2A711C63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A81613-7870-41E9-9119-E42CCFE61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004017-C3AF-44F1-8EEB-C3353305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67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9C51D-73F5-44B6-828E-95AAEB26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0E6D21-7BED-41A8-9A7A-5F377286E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44F4C2-EEBF-4F0C-8308-172A466D0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BEFA7B-CB89-483B-876A-1C1609DD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D62A65-D0E2-49D6-9929-8F07BF37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4BC1A5-75FD-46F9-8C29-29CC372D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4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7E91E-071C-4C67-B7E4-A1C8D48C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AC84CD-A770-486E-8500-A974DD1E0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373E4A-AC0F-4BD4-86C4-40EB34EE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E7D02B-9F1D-4ECA-9587-3640C564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1E8AD3-E28E-492D-8B0C-31B449EB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6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85EAAD4-3EA9-4300-A3EB-97B5C2833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FE8488-1D5E-4C30-9087-01281D3E3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7B9C8C-66F9-441F-8C6B-591EB06B7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85D3FD-9738-4B07-99E2-E1E05BBA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675FC-34A4-4835-8C43-5FCEDBBE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20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81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7EB03F5-6A26-1842-94B0-1D85A61D2E9B}"/>
              </a:ext>
            </a:extLst>
          </p:cNvPr>
          <p:cNvSpPr/>
          <p:nvPr userDrawn="1"/>
        </p:nvSpPr>
        <p:spPr>
          <a:xfrm>
            <a:off x="2082800" y="762"/>
            <a:ext cx="10013712" cy="578356"/>
          </a:xfrm>
          <a:prstGeom prst="rect">
            <a:avLst/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C3410A74-D3F0-4047-B30B-9BC92C153E5B}"/>
              </a:ext>
            </a:extLst>
          </p:cNvPr>
          <p:cNvSpPr/>
          <p:nvPr userDrawn="1"/>
        </p:nvSpPr>
        <p:spPr>
          <a:xfrm rot="10800000">
            <a:off x="11028679" y="-6956"/>
            <a:ext cx="1171036" cy="787671"/>
          </a:xfrm>
          <a:custGeom>
            <a:avLst/>
            <a:gdLst>
              <a:gd name="connsiteX0" fmla="*/ 0 w 114300"/>
              <a:gd name="connsiteY0" fmla="*/ 0 h 977900"/>
              <a:gd name="connsiteX1" fmla="*/ 114300 w 114300"/>
              <a:gd name="connsiteY1" fmla="*/ 0 h 977900"/>
              <a:gd name="connsiteX2" fmla="*/ 114300 w 114300"/>
              <a:gd name="connsiteY2" fmla="*/ 977900 h 977900"/>
              <a:gd name="connsiteX3" fmla="*/ 0 w 114300"/>
              <a:gd name="connsiteY3" fmla="*/ 977900 h 977900"/>
              <a:gd name="connsiteX4" fmla="*/ 0 w 114300"/>
              <a:gd name="connsiteY4" fmla="*/ 0 h 977900"/>
              <a:gd name="connsiteX0-1" fmla="*/ 0 w 502945"/>
              <a:gd name="connsiteY0-2" fmla="*/ 0 h 977900"/>
              <a:gd name="connsiteX1-3" fmla="*/ 502945 w 502945"/>
              <a:gd name="connsiteY1-4" fmla="*/ 0 h 977900"/>
              <a:gd name="connsiteX2-5" fmla="*/ 114300 w 502945"/>
              <a:gd name="connsiteY2-6" fmla="*/ 977900 h 977900"/>
              <a:gd name="connsiteX3-7" fmla="*/ 0 w 502945"/>
              <a:gd name="connsiteY3-8" fmla="*/ 977900 h 977900"/>
              <a:gd name="connsiteX4-9" fmla="*/ 0 w 502945"/>
              <a:gd name="connsiteY4-10" fmla="*/ 0 h 977900"/>
              <a:gd name="connsiteX0-11" fmla="*/ 381705 w 502945"/>
              <a:gd name="connsiteY0-12" fmla="*/ 0 h 984839"/>
              <a:gd name="connsiteX1-13" fmla="*/ 502945 w 502945"/>
              <a:gd name="connsiteY1-14" fmla="*/ 6939 h 984839"/>
              <a:gd name="connsiteX2-15" fmla="*/ 114300 w 502945"/>
              <a:gd name="connsiteY2-16" fmla="*/ 984839 h 984839"/>
              <a:gd name="connsiteX3-17" fmla="*/ 0 w 502945"/>
              <a:gd name="connsiteY3-18" fmla="*/ 984839 h 984839"/>
              <a:gd name="connsiteX4-19" fmla="*/ 381705 w 502945"/>
              <a:gd name="connsiteY4-20" fmla="*/ 0 h 984839"/>
              <a:gd name="connsiteX0-21" fmla="*/ 0 w 3707563"/>
              <a:gd name="connsiteY0-22" fmla="*/ 96 h 977900"/>
              <a:gd name="connsiteX1-23" fmla="*/ 3707563 w 3707563"/>
              <a:gd name="connsiteY1-24" fmla="*/ 0 h 977900"/>
              <a:gd name="connsiteX2-25" fmla="*/ 3318918 w 3707563"/>
              <a:gd name="connsiteY2-26" fmla="*/ 977900 h 977900"/>
              <a:gd name="connsiteX3-27" fmla="*/ 3204618 w 3707563"/>
              <a:gd name="connsiteY3-28" fmla="*/ 977900 h 977900"/>
              <a:gd name="connsiteX4-29" fmla="*/ 0 w 3707563"/>
              <a:gd name="connsiteY4-30" fmla="*/ 96 h 977900"/>
              <a:gd name="connsiteX0-31" fmla="*/ 0 w 3707563"/>
              <a:gd name="connsiteY0-32" fmla="*/ 96 h 977900"/>
              <a:gd name="connsiteX1-33" fmla="*/ 3707563 w 3707563"/>
              <a:gd name="connsiteY1-34" fmla="*/ 0 h 977900"/>
              <a:gd name="connsiteX2-35" fmla="*/ 3318918 w 3707563"/>
              <a:gd name="connsiteY2-36" fmla="*/ 977900 h 977900"/>
              <a:gd name="connsiteX3-37" fmla="*/ 5308 w 3707563"/>
              <a:gd name="connsiteY3-38" fmla="*/ 970866 h 977900"/>
              <a:gd name="connsiteX4-39" fmla="*/ 0 w 3707563"/>
              <a:gd name="connsiteY4-40" fmla="*/ 96 h 977900"/>
              <a:gd name="connsiteX0-41" fmla="*/ 0 w 3707563"/>
              <a:gd name="connsiteY0-42" fmla="*/ 96 h 970866"/>
              <a:gd name="connsiteX1-43" fmla="*/ 3707563 w 3707563"/>
              <a:gd name="connsiteY1-44" fmla="*/ 0 h 970866"/>
              <a:gd name="connsiteX2-45" fmla="*/ 3034843 w 3707563"/>
              <a:gd name="connsiteY2-46" fmla="*/ 970865 h 970866"/>
              <a:gd name="connsiteX3-47" fmla="*/ 5308 w 3707563"/>
              <a:gd name="connsiteY3-48" fmla="*/ 970866 h 970866"/>
              <a:gd name="connsiteX4-49" fmla="*/ 0 w 3707563"/>
              <a:gd name="connsiteY4-50" fmla="*/ 96 h 970866"/>
              <a:gd name="connsiteX0-51" fmla="*/ 0 w 3707563"/>
              <a:gd name="connsiteY0-52" fmla="*/ 96 h 970866"/>
              <a:gd name="connsiteX1-53" fmla="*/ 3707563 w 3707563"/>
              <a:gd name="connsiteY1-54" fmla="*/ 0 h 970866"/>
              <a:gd name="connsiteX2-55" fmla="*/ 3129536 w 3707563"/>
              <a:gd name="connsiteY2-56" fmla="*/ 970865 h 970866"/>
              <a:gd name="connsiteX3-57" fmla="*/ 5308 w 3707563"/>
              <a:gd name="connsiteY3-58" fmla="*/ 970866 h 970866"/>
              <a:gd name="connsiteX4-59" fmla="*/ 0 w 3707563"/>
              <a:gd name="connsiteY4-60" fmla="*/ 96 h 970866"/>
              <a:gd name="connsiteX0-61" fmla="*/ 1832667 w 3702257"/>
              <a:gd name="connsiteY0-62" fmla="*/ 96 h 970866"/>
              <a:gd name="connsiteX1-63" fmla="*/ 3702257 w 3702257"/>
              <a:gd name="connsiteY1-64" fmla="*/ 0 h 970866"/>
              <a:gd name="connsiteX2-65" fmla="*/ 3124230 w 3702257"/>
              <a:gd name="connsiteY2-66" fmla="*/ 970865 h 970866"/>
              <a:gd name="connsiteX3-67" fmla="*/ 2 w 3702257"/>
              <a:gd name="connsiteY3-68" fmla="*/ 970866 h 970866"/>
              <a:gd name="connsiteX4-69" fmla="*/ 1832667 w 3702257"/>
              <a:gd name="connsiteY4-70" fmla="*/ 96 h 970866"/>
              <a:gd name="connsiteX0-71" fmla="*/ 0 w 1869590"/>
              <a:gd name="connsiteY0-72" fmla="*/ 96 h 978890"/>
              <a:gd name="connsiteX1-73" fmla="*/ 1869590 w 1869590"/>
              <a:gd name="connsiteY1-74" fmla="*/ 0 h 978890"/>
              <a:gd name="connsiteX2-75" fmla="*/ 1291563 w 1869590"/>
              <a:gd name="connsiteY2-76" fmla="*/ 970865 h 978890"/>
              <a:gd name="connsiteX3-77" fmla="*/ 5309 w 1869590"/>
              <a:gd name="connsiteY3-78" fmla="*/ 978890 h 978890"/>
              <a:gd name="connsiteX4-79" fmla="*/ 0 w 1869590"/>
              <a:gd name="connsiteY4-80" fmla="*/ 96 h 978890"/>
              <a:gd name="connsiteX0-1" fmla="*/ 0 w 2180032"/>
              <a:gd name="connsiteY0-2" fmla="*/ 14304 h 993098"/>
              <a:gd name="connsiteX1-3" fmla="*/ 2180032 w 2180032"/>
              <a:gd name="connsiteY1-4" fmla="*/ 0 h 993098"/>
              <a:gd name="connsiteX2-5" fmla="*/ 1291563 w 2180032"/>
              <a:gd name="connsiteY2-6" fmla="*/ 985073 h 993098"/>
              <a:gd name="connsiteX3-7" fmla="*/ 5309 w 2180032"/>
              <a:gd name="connsiteY3-8" fmla="*/ 993098 h 993098"/>
              <a:gd name="connsiteX4-9" fmla="*/ 0 w 2180032"/>
              <a:gd name="connsiteY4-10" fmla="*/ 14304 h 993098"/>
              <a:gd name="connsiteX0-11" fmla="*/ 0 w 2308491"/>
              <a:gd name="connsiteY0-12" fmla="*/ 0 h 978794"/>
              <a:gd name="connsiteX1-13" fmla="*/ 2308491 w 2308491"/>
              <a:gd name="connsiteY1-14" fmla="*/ 4640 h 978794"/>
              <a:gd name="connsiteX2-15" fmla="*/ 1291563 w 2308491"/>
              <a:gd name="connsiteY2-16" fmla="*/ 970769 h 978794"/>
              <a:gd name="connsiteX3-17" fmla="*/ 5309 w 2308491"/>
              <a:gd name="connsiteY3-18" fmla="*/ 978794 h 978794"/>
              <a:gd name="connsiteX4-19" fmla="*/ 0 w 2308491"/>
              <a:gd name="connsiteY4-20" fmla="*/ 0 h 978794"/>
              <a:gd name="connsiteX0-21" fmla="*/ 0 w 2194954"/>
              <a:gd name="connsiteY0-22" fmla="*/ 0 h 978794"/>
              <a:gd name="connsiteX1-23" fmla="*/ 2194954 w 2194954"/>
              <a:gd name="connsiteY1-24" fmla="*/ 4640 h 978794"/>
              <a:gd name="connsiteX2-25" fmla="*/ 1291563 w 2194954"/>
              <a:gd name="connsiteY2-26" fmla="*/ 970769 h 978794"/>
              <a:gd name="connsiteX3-27" fmla="*/ 5309 w 2194954"/>
              <a:gd name="connsiteY3-28" fmla="*/ 978794 h 978794"/>
              <a:gd name="connsiteX4-29" fmla="*/ 0 w 2194954"/>
              <a:gd name="connsiteY4-30" fmla="*/ 0 h 978794"/>
              <a:gd name="connsiteX0-31" fmla="*/ 0 w 2194954"/>
              <a:gd name="connsiteY0-32" fmla="*/ 0 h 979760"/>
              <a:gd name="connsiteX1-33" fmla="*/ 2194954 w 2194954"/>
              <a:gd name="connsiteY1-34" fmla="*/ 4640 h 979760"/>
              <a:gd name="connsiteX2-35" fmla="*/ 1278014 w 2194954"/>
              <a:gd name="connsiteY2-36" fmla="*/ 979760 h 979760"/>
              <a:gd name="connsiteX3-37" fmla="*/ 5309 w 2194954"/>
              <a:gd name="connsiteY3-38" fmla="*/ 978794 h 979760"/>
              <a:gd name="connsiteX4-39" fmla="*/ 0 w 2194954"/>
              <a:gd name="connsiteY4-40" fmla="*/ 0 h 97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94954" h="979760">
                <a:moveTo>
                  <a:pt x="0" y="0"/>
                </a:moveTo>
                <a:lnTo>
                  <a:pt x="2194954" y="4640"/>
                </a:lnTo>
                <a:lnTo>
                  <a:pt x="1278014" y="979760"/>
                </a:lnTo>
                <a:lnTo>
                  <a:pt x="5309" y="978794"/>
                </a:lnTo>
                <a:cubicBezTo>
                  <a:pt x="3540" y="655204"/>
                  <a:pt x="1769" y="323590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8" name="手动输入 7">
            <a:extLst>
              <a:ext uri="{FF2B5EF4-FFF2-40B4-BE49-F238E27FC236}">
                <a16:creationId xmlns:a16="http://schemas.microsoft.com/office/drawing/2014/main" id="{1E0BB1B9-2B80-A942-A41B-11D494F6CD30}"/>
              </a:ext>
            </a:extLst>
          </p:cNvPr>
          <p:cNvSpPr/>
          <p:nvPr userDrawn="1"/>
        </p:nvSpPr>
        <p:spPr>
          <a:xfrm rot="5400000" flipH="1">
            <a:off x="1819149" y="-744925"/>
            <a:ext cx="836712" cy="2326561"/>
          </a:xfrm>
          <a:prstGeom prst="flowChartManualInput">
            <a:avLst/>
          </a:prstGeom>
          <a:solidFill>
            <a:srgbClr val="E5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9" name="手动输入 8">
            <a:extLst>
              <a:ext uri="{FF2B5EF4-FFF2-40B4-BE49-F238E27FC236}">
                <a16:creationId xmlns:a16="http://schemas.microsoft.com/office/drawing/2014/main" id="{B853A773-C77F-F946-B131-EB0A7A1F0132}"/>
              </a:ext>
            </a:extLst>
          </p:cNvPr>
          <p:cNvSpPr/>
          <p:nvPr userDrawn="1"/>
        </p:nvSpPr>
        <p:spPr>
          <a:xfrm rot="5400000" flipH="1">
            <a:off x="1195176" y="-1214192"/>
            <a:ext cx="836712" cy="32650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3951"/>
              <a:gd name="connsiteX1" fmla="*/ 10000 w 10000"/>
              <a:gd name="connsiteY1" fmla="*/ 0 h 13951"/>
              <a:gd name="connsiteX2" fmla="*/ 10000 w 10000"/>
              <a:gd name="connsiteY2" fmla="*/ 10000 h 13951"/>
              <a:gd name="connsiteX3" fmla="*/ 0 w 10000"/>
              <a:gd name="connsiteY3" fmla="*/ 13951 h 13951"/>
              <a:gd name="connsiteX4" fmla="*/ 0 w 10000"/>
              <a:gd name="connsiteY4" fmla="*/ 2000 h 13951"/>
              <a:gd name="connsiteX0" fmla="*/ 0 w 10000"/>
              <a:gd name="connsiteY0" fmla="*/ 2000 h 14034"/>
              <a:gd name="connsiteX1" fmla="*/ 10000 w 10000"/>
              <a:gd name="connsiteY1" fmla="*/ 0 h 14034"/>
              <a:gd name="connsiteX2" fmla="*/ 10000 w 10000"/>
              <a:gd name="connsiteY2" fmla="*/ 14034 h 14034"/>
              <a:gd name="connsiteX3" fmla="*/ 0 w 10000"/>
              <a:gd name="connsiteY3" fmla="*/ 13951 h 14034"/>
              <a:gd name="connsiteX4" fmla="*/ 0 w 10000"/>
              <a:gd name="connsiteY4" fmla="*/ 2000 h 1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4034">
                <a:moveTo>
                  <a:pt x="0" y="2000"/>
                </a:moveTo>
                <a:lnTo>
                  <a:pt x="10000" y="0"/>
                </a:lnTo>
                <a:lnTo>
                  <a:pt x="10000" y="14034"/>
                </a:lnTo>
                <a:lnTo>
                  <a:pt x="0" y="13951"/>
                </a:lnTo>
                <a:lnTo>
                  <a:pt x="0" y="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4DE84EFF-3B07-E845-A57B-314780B77891}"/>
              </a:ext>
            </a:extLst>
          </p:cNvPr>
          <p:cNvSpPr txBox="1"/>
          <p:nvPr userDrawn="1"/>
        </p:nvSpPr>
        <p:spPr>
          <a:xfrm>
            <a:off x="11024747" y="202603"/>
            <a:ext cx="992028" cy="432251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zh-CN"/>
            </a:defPPr>
            <a:lvl1pPr marL="0" algn="r" defTabSz="914400" rtl="0" eaLnBrk="1" latinLnBrk="0" hangingPunct="1">
              <a:defRPr sz="24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51951F-DC4F-4AE3-BEA5-EDB9E2818034}" type="slidenum">
              <a:rPr lang="zh-CN" altLang="en-US" sz="2667" b="0" i="1" smtClean="0">
                <a:solidFill>
                  <a:schemeClr val="bg1"/>
                </a:solidFill>
                <a:latin typeface="+mn-lt"/>
              </a:rPr>
              <a:t>‹#›</a:t>
            </a:fld>
            <a:endParaRPr lang="zh-CN" altLang="en-US" sz="2667" b="0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图片 10" descr="logo3">
            <a:extLst>
              <a:ext uri="{FF2B5EF4-FFF2-40B4-BE49-F238E27FC236}">
                <a16:creationId xmlns:a16="http://schemas.microsoft.com/office/drawing/2014/main" id="{52FB21AC-E055-1D4D-B0A4-12404CD33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1594" y="131234"/>
            <a:ext cx="1667087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C1908-F36C-497F-A384-B39F0F8EB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7C416A-A005-4AA2-9596-40A44AD4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75EC39-504A-4019-AFF4-C5E223E11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4C957E-E347-40D1-A9B0-A36208C3C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519C6-A4B6-4539-9268-6FD99C781DC8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0F017B-2457-46F0-BC42-CB11497D3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D405C7-2769-4A8A-B275-D60C7C895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0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394358" y="-2645773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16174">
            <a:off x="-2286035" y="193153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10036630" y="-1907287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76093" y="3755629"/>
            <a:ext cx="7057003" cy="73279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400" b="1" dirty="0">
              <a:solidFill>
                <a:srgbClr val="282B3E"/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464572" y="4177780"/>
            <a:ext cx="1716653" cy="79946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67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2022</a:t>
            </a:r>
            <a:r>
              <a:rPr lang="zh-CN" altLang="en-US" sz="1867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年</a:t>
            </a:r>
            <a:r>
              <a:rPr lang="en-US" altLang="zh-CN" sz="1867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12</a:t>
            </a:r>
            <a:r>
              <a:rPr lang="zh-CN" altLang="en-US" sz="1867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月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324" y="2903226"/>
            <a:ext cx="8521666" cy="94234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久事数据服务平台技术方案</a:t>
            </a:r>
            <a:endParaRPr lang="en-US" altLang="zh-CN" sz="3200" b="1" dirty="0">
              <a:solidFill>
                <a:srgbClr val="282B3E"/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pic>
        <p:nvPicPr>
          <p:cNvPr id="10" name="图片 9" descr="logo">
            <a:extLst>
              <a:ext uri="{FF2B5EF4-FFF2-40B4-BE49-F238E27FC236}">
                <a16:creationId xmlns:a16="http://schemas.microsoft.com/office/drawing/2014/main" id="{B0381DD8-DFE9-4121-A20A-18A66CB11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2" y="6085531"/>
            <a:ext cx="2315633" cy="441960"/>
          </a:xfrm>
          <a:prstGeom prst="rect">
            <a:avLst/>
          </a:prstGeom>
          <a:effectLst>
            <a:reflection blurRad="6350" stA="25000" endA="300" endPos="55000" dir="5400000" sy="-100000" algn="bl" rotWithShape="0"/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B6E7214-41EE-4D15-B47F-60165776D23E}"/>
              </a:ext>
            </a:extLst>
          </p:cNvPr>
          <p:cNvSpPr txBox="1"/>
          <p:nvPr/>
        </p:nvSpPr>
        <p:spPr>
          <a:xfrm>
            <a:off x="583652" y="5203407"/>
            <a:ext cx="544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束凯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523367" y="2036445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8728" r="-1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-1" y="-1"/>
            <a:ext cx="9218609" cy="685800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00"/>
              <a:gd name="connsiteY0-2" fmla="*/ 0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3359 w 10000"/>
              <a:gd name="connsiteY3-8" fmla="*/ 10000 h 10000"/>
              <a:gd name="connsiteX4-9" fmla="*/ 0 w 10000"/>
              <a:gd name="connsiteY4-10" fmla="*/ 10000 h 10000"/>
              <a:gd name="connsiteX5" fmla="*/ 0 w 10000"/>
              <a:gd name="connsiteY5" fmla="*/ 0 h 10000"/>
              <a:gd name="connsiteX0-11" fmla="*/ 0 w 10000"/>
              <a:gd name="connsiteY0-12" fmla="*/ 0 h 10000"/>
              <a:gd name="connsiteX1-13" fmla="*/ 10000 w 10000"/>
              <a:gd name="connsiteY1-14" fmla="*/ 0 h 10000"/>
              <a:gd name="connsiteX2-15" fmla="*/ 3359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0 h 10000"/>
              <a:gd name="connsiteX0-21" fmla="*/ 0 w 10000"/>
              <a:gd name="connsiteY0-22" fmla="*/ 0 h 10000"/>
              <a:gd name="connsiteX1-23" fmla="*/ 10000 w 10000"/>
              <a:gd name="connsiteY1-24" fmla="*/ 0 h 10000"/>
              <a:gd name="connsiteX2-25" fmla="*/ 3210 w 10000"/>
              <a:gd name="connsiteY2-26" fmla="*/ 10000 h 10000"/>
              <a:gd name="connsiteX3-27" fmla="*/ 0 w 10000"/>
              <a:gd name="connsiteY3-28" fmla="*/ 10000 h 10000"/>
              <a:gd name="connsiteX4-29" fmla="*/ 0 w 10000"/>
              <a:gd name="connsiteY4-3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lnTo>
                  <a:pt x="321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0258B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38" name="圆角矩形 37"/>
          <p:cNvSpPr/>
          <p:nvPr/>
        </p:nvSpPr>
        <p:spPr>
          <a:xfrm rot="2710618">
            <a:off x="-259685" y="-3461400"/>
            <a:ext cx="3916421" cy="7857567"/>
          </a:xfrm>
          <a:prstGeom prst="roundRect">
            <a:avLst>
              <a:gd name="adj" fmla="val 27843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2710618">
            <a:off x="5097140" y="-1245235"/>
            <a:ext cx="8242935" cy="10734040"/>
          </a:xfrm>
          <a:prstGeom prst="roundRect">
            <a:avLst>
              <a:gd name="adj" fmla="val 14572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13500000" algn="b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3852" y="1939728"/>
            <a:ext cx="4703205" cy="677151"/>
            <a:chOff x="7353708" y="2271596"/>
            <a:chExt cx="4703205" cy="677150"/>
          </a:xfrm>
        </p:grpSpPr>
        <p:sp>
          <p:nvSpPr>
            <p:cNvPr id="10" name="椭圆 9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10263" y="2271596"/>
              <a:ext cx="3746650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总体设计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 rot="18900000">
            <a:off x="-14309" y="1493931"/>
            <a:ext cx="4557159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28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CONTENTS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7333852" y="2964838"/>
            <a:ext cx="3893227" cy="676646"/>
            <a:chOff x="7353708" y="2272099"/>
            <a:chExt cx="3893227" cy="676647"/>
          </a:xfrm>
        </p:grpSpPr>
        <p:sp>
          <p:nvSpPr>
            <p:cNvPr id="101" name="椭圆 100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技术选型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7333852" y="3989443"/>
            <a:ext cx="4417811" cy="676646"/>
            <a:chOff x="7353708" y="2272099"/>
            <a:chExt cx="4417811" cy="676647"/>
          </a:xfrm>
        </p:grpSpPr>
        <p:sp>
          <p:nvSpPr>
            <p:cNvPr id="106" name="椭圆 105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8310261" y="2318586"/>
              <a:ext cx="3461258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功能分析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 rot="18900000">
            <a:off x="-728684" y="637239"/>
            <a:ext cx="4557159" cy="106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目录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333852" y="914618"/>
            <a:ext cx="3893227" cy="677151"/>
            <a:chOff x="7353708" y="2271596"/>
            <a:chExt cx="3893227" cy="677150"/>
          </a:xfrm>
        </p:grpSpPr>
        <p:sp>
          <p:nvSpPr>
            <p:cNvPr id="24" name="椭圆 23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  <p:sp>
          <p:nvSpPr>
            <p:cNvPr id="25" name="文本框 60"/>
            <p:cNvSpPr txBox="1"/>
            <p:nvPr/>
          </p:nvSpPr>
          <p:spPr>
            <a:xfrm>
              <a:off x="8310263" y="2271596"/>
              <a:ext cx="2936672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概述</a:t>
              </a:r>
              <a:endParaRPr lang="zh-CN" altLang="en-US" sz="2800" b="1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EA69A55-F845-415C-90AA-35EF9FB19E76}"/>
              </a:ext>
            </a:extLst>
          </p:cNvPr>
          <p:cNvGrpSpPr/>
          <p:nvPr/>
        </p:nvGrpSpPr>
        <p:grpSpPr>
          <a:xfrm>
            <a:off x="7333852" y="5014048"/>
            <a:ext cx="3893227" cy="676646"/>
            <a:chOff x="7353708" y="2272099"/>
            <a:chExt cx="3893227" cy="676647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ACAC550-00CC-4B54-948A-A34CBB29464F}"/>
                </a:ext>
              </a:extLst>
            </p:cNvPr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FE46259-56FA-452C-9417-DF919B77A9EC}"/>
                </a:ext>
              </a:extLst>
            </p:cNvPr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实施计划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7E34104-AA8E-44C5-81BF-F122E4EBF313}"/>
              </a:ext>
            </a:extLst>
          </p:cNvPr>
          <p:cNvGrpSpPr/>
          <p:nvPr/>
        </p:nvGrpSpPr>
        <p:grpSpPr>
          <a:xfrm>
            <a:off x="7343706" y="6038653"/>
            <a:ext cx="3893227" cy="676646"/>
            <a:chOff x="7353708" y="2272099"/>
            <a:chExt cx="3893227" cy="676647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9A0D9D10-8B68-4920-8411-DF3C09684C68}"/>
                </a:ext>
              </a:extLst>
            </p:cNvPr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06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33D8085-4B71-4FFE-AD09-0F30972C6E05}"/>
                </a:ext>
              </a:extLst>
            </p:cNvPr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系统交付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7019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概述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01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DE9A3BD0-314B-4DF7-BE26-2B0EA455C252}"/>
              </a:ext>
            </a:extLst>
          </p:cNvPr>
          <p:cNvGrpSpPr/>
          <p:nvPr/>
        </p:nvGrpSpPr>
        <p:grpSpPr>
          <a:xfrm>
            <a:off x="434438" y="5869954"/>
            <a:ext cx="1108075" cy="269875"/>
            <a:chOff x="7895" y="7759"/>
            <a:chExt cx="3370" cy="821"/>
          </a:xfrm>
          <a:solidFill>
            <a:srgbClr val="005DC1"/>
          </a:solidFill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53DD694-7438-4F78-A28F-0D9A600796C8}"/>
                </a:ext>
              </a:extLst>
            </p:cNvPr>
            <p:cNvSpPr/>
            <p:nvPr/>
          </p:nvSpPr>
          <p:spPr>
            <a:xfrm>
              <a:off x="7895" y="7759"/>
              <a:ext cx="821" cy="8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9B0D80E-39B3-4B5E-BCF6-3E6F6F6785F0}"/>
                </a:ext>
              </a:extLst>
            </p:cNvPr>
            <p:cNvSpPr/>
            <p:nvPr/>
          </p:nvSpPr>
          <p:spPr>
            <a:xfrm>
              <a:off x="9189" y="7759"/>
              <a:ext cx="821" cy="8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BF66AC2-AD94-45C4-BA35-B91C3C56B721}"/>
                </a:ext>
              </a:extLst>
            </p:cNvPr>
            <p:cNvSpPr/>
            <p:nvPr/>
          </p:nvSpPr>
          <p:spPr>
            <a:xfrm>
              <a:off x="10444" y="7759"/>
              <a:ext cx="821" cy="8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EB9BA2A-234A-4C11-AF4D-B5878E41BDB8}"/>
              </a:ext>
            </a:extLst>
          </p:cNvPr>
          <p:cNvGrpSpPr/>
          <p:nvPr/>
        </p:nvGrpSpPr>
        <p:grpSpPr>
          <a:xfrm>
            <a:off x="71022" y="93931"/>
            <a:ext cx="4442564" cy="687168"/>
            <a:chOff x="358490" y="396066"/>
            <a:chExt cx="3331923" cy="51537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291AAB3-4854-44E7-83A8-501D4D3872B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35" name="圆角矩形 36">
                <a:extLst>
                  <a:ext uri="{FF2B5EF4-FFF2-40B4-BE49-F238E27FC236}">
                    <a16:creationId xmlns:a16="http://schemas.microsoft.com/office/drawing/2014/main" id="{FC6C1EFE-0E35-459C-A551-4D6958D2B0C1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36" name="圆角矩形 37">
                <a:extLst>
                  <a:ext uri="{FF2B5EF4-FFF2-40B4-BE49-F238E27FC236}">
                    <a16:creationId xmlns:a16="http://schemas.microsoft.com/office/drawing/2014/main" id="{A79A28A5-C1F2-4712-B0B2-EF2B64A83DC1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33" name="TextBox 7">
              <a:extLst>
                <a:ext uri="{FF2B5EF4-FFF2-40B4-BE49-F238E27FC236}">
                  <a16:creationId xmlns:a16="http://schemas.microsoft.com/office/drawing/2014/main" id="{0C2C64C5-8EA2-4AF4-83D2-F494D38D67AF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背景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58DD6B4-6586-48B8-9ABD-674966C9B79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CF6F8DE8-C946-44AB-87C0-C362D0980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638" y="3521293"/>
            <a:ext cx="7302405" cy="2483598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39C835B3-D165-45CD-A40E-EBEAC073152D}"/>
              </a:ext>
            </a:extLst>
          </p:cNvPr>
          <p:cNvSpPr txBox="1"/>
          <p:nvPr/>
        </p:nvSpPr>
        <p:spPr>
          <a:xfrm>
            <a:off x="704387" y="1324496"/>
            <a:ext cx="9264604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集团大数据平台归集了下属各公司的数据，但由于没有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服务载体</a:t>
            </a:r>
            <a:r>
              <a:rPr lang="zh-CN" altLang="en-US" sz="1600" dirty="0">
                <a:cs typeface="+mn-ea"/>
                <a:sym typeface="+mn-lt"/>
              </a:rPr>
              <a:t>，不能满足业务人员的日常使用需求，导致大数据平台使用频次低，没能很好地挖掘数据价值。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62FB293-DC32-4941-A437-385FE6F04748}"/>
              </a:ext>
            </a:extLst>
          </p:cNvPr>
          <p:cNvSpPr txBox="1"/>
          <p:nvPr/>
        </p:nvSpPr>
        <p:spPr>
          <a:xfrm>
            <a:off x="704387" y="2419912"/>
            <a:ext cx="9264604" cy="79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基于上述背景，考虑在集团牵头下，交通卡公司和久事公交联合，展开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久事大数据共同开发</a:t>
            </a:r>
            <a:r>
              <a:rPr lang="zh-CN" altLang="en-US" sz="1600" dirty="0">
                <a:cs typeface="+mn-ea"/>
                <a:sym typeface="+mn-lt"/>
              </a:rPr>
              <a:t>，加速集团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数字化转型</a:t>
            </a:r>
            <a:r>
              <a:rPr lang="zh-CN" altLang="en-US" sz="1600" dirty="0">
                <a:cs typeface="+mn-ea"/>
                <a:sym typeface="+mn-lt"/>
              </a:rPr>
              <a:t>，实现数据的资源化和资产化，为提升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数据价值</a:t>
            </a:r>
            <a:r>
              <a:rPr lang="zh-CN" altLang="en-US" sz="1600" dirty="0">
                <a:cs typeface="+mn-ea"/>
                <a:sym typeface="+mn-lt"/>
              </a:rPr>
              <a:t>，实现业务赋能提供抓手。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752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0A43D9B-B984-4DFB-B11C-51B791F0FC57}"/>
              </a:ext>
            </a:extLst>
          </p:cNvPr>
          <p:cNvGrpSpPr/>
          <p:nvPr/>
        </p:nvGrpSpPr>
        <p:grpSpPr>
          <a:xfrm>
            <a:off x="705986" y="1402424"/>
            <a:ext cx="3855060" cy="3991272"/>
            <a:chOff x="122453" y="961509"/>
            <a:chExt cx="4251554" cy="440177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F94BF5C-55AC-43F9-A87A-A71720A96400}"/>
                </a:ext>
              </a:extLst>
            </p:cNvPr>
            <p:cNvSpPr/>
            <p:nvPr/>
          </p:nvSpPr>
          <p:spPr>
            <a:xfrm>
              <a:off x="1781282" y="961509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数据资产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64A49D8-6068-4BFA-A6EA-EC3FD4C31A4C}"/>
                </a:ext>
              </a:extLst>
            </p:cNvPr>
            <p:cNvSpPr/>
            <p:nvPr/>
          </p:nvSpPr>
          <p:spPr>
            <a:xfrm>
              <a:off x="1248684" y="2171621"/>
              <a:ext cx="1981552" cy="19815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久事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数据服务平台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09757FE-BA8D-4B67-91EF-4D8E01863DBB}"/>
                </a:ext>
              </a:extLst>
            </p:cNvPr>
            <p:cNvSpPr/>
            <p:nvPr/>
          </p:nvSpPr>
          <p:spPr>
            <a:xfrm>
              <a:off x="1781282" y="4446930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敏捷</a:t>
              </a:r>
              <a:r>
                <a:rPr lang="en-US" altLang="zh-CN" sz="1600" b="1" dirty="0">
                  <a:cs typeface="+mn-ea"/>
                  <a:sym typeface="+mn-lt"/>
                </a:rPr>
                <a:t>API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8F18B35-2C24-48F4-B045-66F64314751B}"/>
                </a:ext>
              </a:extLst>
            </p:cNvPr>
            <p:cNvSpPr/>
            <p:nvPr/>
          </p:nvSpPr>
          <p:spPr>
            <a:xfrm>
              <a:off x="3457652" y="357653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数据实验室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C38A78C-09D7-447C-8D90-127346F07E2D}"/>
                </a:ext>
              </a:extLst>
            </p:cNvPr>
            <p:cNvSpPr/>
            <p:nvPr/>
          </p:nvSpPr>
          <p:spPr>
            <a:xfrm>
              <a:off x="178043" y="3560956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产品开发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439D4A8E-57E5-4984-A4D7-BB1C6E23D225}"/>
                </a:ext>
              </a:extLst>
            </p:cNvPr>
            <p:cNvSpPr/>
            <p:nvPr/>
          </p:nvSpPr>
          <p:spPr>
            <a:xfrm>
              <a:off x="3457652" y="196534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数据服务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67DE0C3-173A-45F5-9FE2-CEC97A4E2EE2}"/>
                </a:ext>
              </a:extLst>
            </p:cNvPr>
            <p:cNvSpPr/>
            <p:nvPr/>
          </p:nvSpPr>
          <p:spPr>
            <a:xfrm>
              <a:off x="122453" y="1776627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门户网站</a:t>
              </a:r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79465A55-C266-478D-B651-B4CA7F0845E4}"/>
                </a:ext>
              </a:extLst>
            </p:cNvPr>
            <p:cNvSpPr/>
            <p:nvPr/>
          </p:nvSpPr>
          <p:spPr>
            <a:xfrm>
              <a:off x="2136334" y="1913637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FE0590B4-5A3A-4158-8A1A-0C7231C0DBE3}"/>
                </a:ext>
              </a:extLst>
            </p:cNvPr>
            <p:cNvSpPr/>
            <p:nvPr/>
          </p:nvSpPr>
          <p:spPr>
            <a:xfrm flipV="1">
              <a:off x="2136334" y="420541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2B6F93B1-ABA2-46BC-89BB-8715EC4A593D}"/>
                </a:ext>
              </a:extLst>
            </p:cNvPr>
            <p:cNvSpPr/>
            <p:nvPr/>
          </p:nvSpPr>
          <p:spPr>
            <a:xfrm rot="3548541">
              <a:off x="3158210" y="250517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1DD2104D-A2A2-441B-882B-C0CF0DBCAF6C}"/>
                </a:ext>
              </a:extLst>
            </p:cNvPr>
            <p:cNvSpPr/>
            <p:nvPr/>
          </p:nvSpPr>
          <p:spPr>
            <a:xfrm rot="3478456" flipV="1">
              <a:off x="1143676" y="363410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CC15FD2C-BF4F-4F96-B5B3-FE31507DDED2}"/>
                </a:ext>
              </a:extLst>
            </p:cNvPr>
            <p:cNvSpPr/>
            <p:nvPr/>
          </p:nvSpPr>
          <p:spPr>
            <a:xfrm rot="7364593">
              <a:off x="3154049" y="363572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2A87B38E-09A5-40C0-B4FC-C1546AF16450}"/>
                </a:ext>
              </a:extLst>
            </p:cNvPr>
            <p:cNvSpPr/>
            <p:nvPr/>
          </p:nvSpPr>
          <p:spPr>
            <a:xfrm rot="7144277" flipV="1">
              <a:off x="1145559" y="246076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8573C9B8-45EB-4F53-8473-40658DEDC302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7D377CA-44DE-4D10-9CC8-9BFE6C3D6B55}"/>
              </a:ext>
            </a:extLst>
          </p:cNvPr>
          <p:cNvSpPr txBox="1"/>
          <p:nvPr/>
        </p:nvSpPr>
        <p:spPr>
          <a:xfrm>
            <a:off x="5551355" y="1464304"/>
            <a:ext cx="5959218" cy="379430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总体目标：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搭建高可用的数仓服务系统，完成分布式存储计算。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搭建调度平台，用来管理各种任务执行和管理。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完成客流宝产品研发和相应数据质量报表。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搭建数据实验室，为合作机构提供安全合规的数据分析环境。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完成门户网站开发，为数据服务推广提供服务。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搭建统一网关，对外提供数据输出服务。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搭建管控台，帮助运营人员进行业务管理。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搭建监控系统，帮助开发、运维人员及时发现问题和排查。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CC353D-A8F5-4531-8DE2-625AC3AD980D}"/>
              </a:ext>
            </a:extLst>
          </p:cNvPr>
          <p:cNvGrpSpPr/>
          <p:nvPr/>
        </p:nvGrpSpPr>
        <p:grpSpPr>
          <a:xfrm>
            <a:off x="86125" y="91981"/>
            <a:ext cx="4442564" cy="687168"/>
            <a:chOff x="358490" y="396066"/>
            <a:chExt cx="3331923" cy="51537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A57B341-90BC-4230-AB15-FBC8F7E2DD0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22" name="圆角矩形 36">
                <a:extLst>
                  <a:ext uri="{FF2B5EF4-FFF2-40B4-BE49-F238E27FC236}">
                    <a16:creationId xmlns:a16="http://schemas.microsoft.com/office/drawing/2014/main" id="{2E7754DD-A450-4979-9E3D-A9D416B7FE5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23" name="圆角矩形 37">
                <a:extLst>
                  <a:ext uri="{FF2B5EF4-FFF2-40B4-BE49-F238E27FC236}">
                    <a16:creationId xmlns:a16="http://schemas.microsoft.com/office/drawing/2014/main" id="{08F37F76-5C09-482B-BCC3-A9FDCF27580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BB5409A-023D-45A3-B4B6-4A728E4F82F8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建设目标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A69ABA7-0973-443A-9B8D-6B060C54249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FF47F74-1F18-4684-BB67-05C02D05DF1F}"/>
              </a:ext>
            </a:extLst>
          </p:cNvPr>
          <p:cNvCxnSpPr/>
          <p:nvPr/>
        </p:nvCxnSpPr>
        <p:spPr>
          <a:xfrm>
            <a:off x="4906108" y="844062"/>
            <a:ext cx="0" cy="5671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33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总体设计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02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E8EA413-9FE6-4ECC-AB35-FFB46F46D0B0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E31D000-9F4F-4E3B-97DC-A7065D277595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64C63035-5067-432B-B88A-4BF3B56EC18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329A1113-9C49-4B53-B6DA-180E4C939CA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67253AA-201C-4CF2-9E74-73BF1F05A259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平台逻辑架构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3C91840-0BC8-4005-8E33-49A817E7C00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865A0F47-2D27-4E34-BC16-32CB2AB0B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63" y="884013"/>
            <a:ext cx="9833738" cy="59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9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0C2D0009-4D47-4A7C-87BF-4067D84C2DEB}"/>
              </a:ext>
            </a:extLst>
          </p:cNvPr>
          <p:cNvSpPr/>
          <p:nvPr/>
        </p:nvSpPr>
        <p:spPr>
          <a:xfrm flipH="1">
            <a:off x="7573327" y="2616117"/>
            <a:ext cx="4618672" cy="4241884"/>
          </a:xfrm>
          <a:prstGeom prst="rtTriangle">
            <a:avLst/>
          </a:prstGeom>
          <a:gradFill>
            <a:gsLst>
              <a:gs pos="0">
                <a:srgbClr val="015ABB"/>
              </a:gs>
              <a:gs pos="100000">
                <a:srgbClr val="65AEF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09030DC-BD42-43C1-BC18-8E20E9FAC766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DD2F08D-2831-4C64-A29E-EE313203806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13" name="圆角矩形 36">
                <a:extLst>
                  <a:ext uri="{FF2B5EF4-FFF2-40B4-BE49-F238E27FC236}">
                    <a16:creationId xmlns:a16="http://schemas.microsoft.com/office/drawing/2014/main" id="{D8F7CCEE-F38B-4078-A332-391E379FB937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4" name="圆角矩形 37">
                <a:extLst>
                  <a:ext uri="{FF2B5EF4-FFF2-40B4-BE49-F238E27FC236}">
                    <a16:creationId xmlns:a16="http://schemas.microsoft.com/office/drawing/2014/main" id="{2EE9ABC9-ED80-4656-8FD8-79A384387ED5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326362B7-FF12-443E-ACCB-71BC0602E4AD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技术选型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99B8143-3899-4DA8-9A01-39CE0A1A919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3071DF0E-9E3D-4B4B-97AD-E407016E1791}"/>
              </a:ext>
            </a:extLst>
          </p:cNvPr>
          <p:cNvSpPr/>
          <p:nvPr/>
        </p:nvSpPr>
        <p:spPr>
          <a:xfrm>
            <a:off x="686619" y="954250"/>
            <a:ext cx="12105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技术选型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9BCFE4-5C14-4741-B21D-9B1A75CF514A}"/>
              </a:ext>
            </a:extLst>
          </p:cNvPr>
          <p:cNvSpPr/>
          <p:nvPr/>
        </p:nvSpPr>
        <p:spPr>
          <a:xfrm>
            <a:off x="1029852" y="2066998"/>
            <a:ext cx="7752453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采集传输：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DataX</a:t>
            </a:r>
            <a:r>
              <a:rPr lang="en-US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zh-CN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D4FBD34-B7F1-4AA1-A9AF-9485BF7F60C9}"/>
              </a:ext>
            </a:extLst>
          </p:cNvPr>
          <p:cNvSpPr/>
          <p:nvPr/>
        </p:nvSpPr>
        <p:spPr>
          <a:xfrm>
            <a:off x="1029852" y="2522570"/>
            <a:ext cx="6839920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数据存储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PostgreSQL</a:t>
            </a:r>
            <a:r>
              <a:rPr lang="zh-CN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HDFS</a:t>
            </a:r>
            <a:r>
              <a:rPr lang="zh-CN" altLang="en-US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Redis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362C6B5-5178-4D31-BCFC-DC317504A84A}"/>
              </a:ext>
            </a:extLst>
          </p:cNvPr>
          <p:cNvSpPr/>
          <p:nvPr/>
        </p:nvSpPr>
        <p:spPr>
          <a:xfrm>
            <a:off x="1029852" y="2978142"/>
            <a:ext cx="2909771" cy="455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数据计算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Hive</a:t>
            </a:r>
            <a:r>
              <a:rPr lang="zh-CN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Flink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76E82DC-CA68-4E4F-8DCD-69A7E851E17B}"/>
              </a:ext>
            </a:extLst>
          </p:cNvPr>
          <p:cNvSpPr/>
          <p:nvPr/>
        </p:nvSpPr>
        <p:spPr>
          <a:xfrm>
            <a:off x="1029851" y="5588790"/>
            <a:ext cx="6004691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实验室：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Docker , Zeppelin,  Jupyter, Flink,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B4EB80A-7469-4971-BBF8-D37B2EFD2399}"/>
              </a:ext>
            </a:extLst>
          </p:cNvPr>
          <p:cNvSpPr/>
          <p:nvPr/>
        </p:nvSpPr>
        <p:spPr>
          <a:xfrm>
            <a:off x="1029852" y="6009224"/>
            <a:ext cx="3538148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页面：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Vue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Element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 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E3F592-ECD9-402F-9636-C75EA94F60FB}"/>
              </a:ext>
            </a:extLst>
          </p:cNvPr>
          <p:cNvSpPr/>
          <p:nvPr/>
        </p:nvSpPr>
        <p:spPr>
          <a:xfrm>
            <a:off x="1029852" y="3433714"/>
            <a:ext cx="6205264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任务调度：</a:t>
            </a:r>
            <a:r>
              <a:rPr lang="en-US" altLang="zh-CN" kern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DolphinScheduler</a:t>
            </a:r>
            <a:endParaRPr lang="zh-CN" altLang="zh-CN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086EA7B-8C37-4DD2-A649-AB0F01066527}"/>
              </a:ext>
            </a:extLst>
          </p:cNvPr>
          <p:cNvSpPr/>
          <p:nvPr/>
        </p:nvSpPr>
        <p:spPr>
          <a:xfrm>
            <a:off x="1029852" y="3888967"/>
            <a:ext cx="5527234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集群监控：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Spring Boot Admin</a:t>
            </a:r>
            <a:r>
              <a:rPr lang="zh-CN" altLang="en-US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Prometheus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5C22E6B-856C-4262-AFDE-81F4BE6D3D83}"/>
              </a:ext>
            </a:extLst>
          </p:cNvPr>
          <p:cNvSpPr/>
          <p:nvPr/>
        </p:nvSpPr>
        <p:spPr>
          <a:xfrm>
            <a:off x="1029851" y="4747924"/>
            <a:ext cx="6330616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应用服务：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Spring Boot, Open Fegin, Gateway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Sftp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31F0BF-4F69-4C7B-882A-E19FDF543DE3}"/>
              </a:ext>
            </a:extLst>
          </p:cNvPr>
          <p:cNvSpPr/>
          <p:nvPr/>
        </p:nvSpPr>
        <p:spPr>
          <a:xfrm>
            <a:off x="1029852" y="5168357"/>
            <a:ext cx="6330615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权限管理：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Spring Security, Redis&amp;Jwt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7F694A4-DCF6-4E04-83AE-9510706FA629}"/>
              </a:ext>
            </a:extLst>
          </p:cNvPr>
          <p:cNvSpPr/>
          <p:nvPr/>
        </p:nvSpPr>
        <p:spPr>
          <a:xfrm>
            <a:off x="686619" y="1278965"/>
            <a:ext cx="11046672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技术选型主要考虑因素：</a:t>
            </a:r>
            <a:r>
              <a:rPr lang="zh-CN" altLang="en-US" kern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数据量大小、业务需求、行业内经验、技术成熟度、开发维护成本、总成本预算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EF5A6E2-1312-446D-B2E5-8C9D5B8837BA}"/>
              </a:ext>
            </a:extLst>
          </p:cNvPr>
          <p:cNvSpPr/>
          <p:nvPr/>
        </p:nvSpPr>
        <p:spPr>
          <a:xfrm>
            <a:off x="686619" y="1758064"/>
            <a:ext cx="198002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数据服务系统：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B134655-C3EC-422E-9D2E-4A808F9DCBF4}"/>
              </a:ext>
            </a:extLst>
          </p:cNvPr>
          <p:cNvSpPr/>
          <p:nvPr/>
        </p:nvSpPr>
        <p:spPr>
          <a:xfrm>
            <a:off x="709016" y="4399363"/>
            <a:ext cx="198002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数据应用系统：</a:t>
            </a:r>
          </a:p>
        </p:txBody>
      </p:sp>
    </p:spTree>
    <p:extLst>
      <p:ext uri="{BB962C8B-B14F-4D97-AF65-F5344CB8AC3E}">
        <p14:creationId xmlns:p14="http://schemas.microsoft.com/office/powerpoint/2010/main" val="156350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A92D22D-9F13-4B9A-88F6-C5EE03AF6203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1D75D5D-0DB1-460F-9D07-CEFD3D7B1F7D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4283210-A39F-4B11-91CE-ED707C6EB7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3FAB2F25-8E5E-4525-AB53-9729FA863EC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FD1EBD9D-CC65-4BF8-9E80-2C082F6E1A38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网络拓扑图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3BA3EC5-B761-4391-9B15-0E721B3846B4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DA7EB005-284B-4FE7-A7DC-64BAB2378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5" y="929627"/>
            <a:ext cx="11778995" cy="58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4D929BE-2413-4D4F-847B-7A81996D984A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0623AC2-C3E5-43D6-BA03-7148A28FBF8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6AB8F6BE-F6EB-4FE1-A1B4-4202AC52A5D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72322DFE-C2A8-41BC-9F75-AC0FBA254EB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CC8F214-29A8-4156-816F-823D8CED85CE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服务器资源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C023AC7-41F3-463A-A019-C302E501BFE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2A87534-5218-4F7A-82A4-567BDBD042C4}"/>
              </a:ext>
            </a:extLst>
          </p:cNvPr>
          <p:cNvSpPr txBox="1"/>
          <p:nvPr/>
        </p:nvSpPr>
        <p:spPr>
          <a:xfrm>
            <a:off x="709016" y="1131856"/>
            <a:ext cx="538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整体项目所需服务器资源配置和部署简介如下表格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F6794F9-FB5A-4414-844C-EC3A49836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940327"/>
              </p:ext>
            </p:extLst>
          </p:nvPr>
        </p:nvGraphicFramePr>
        <p:xfrm>
          <a:off x="815987" y="1501188"/>
          <a:ext cx="9790082" cy="4922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103">
                  <a:extLst>
                    <a:ext uri="{9D8B030D-6E8A-4147-A177-3AD203B41FA5}">
                      <a16:colId xmlns:a16="http://schemas.microsoft.com/office/drawing/2014/main" val="1132923282"/>
                    </a:ext>
                  </a:extLst>
                </a:gridCol>
                <a:gridCol w="1951103">
                  <a:extLst>
                    <a:ext uri="{9D8B030D-6E8A-4147-A177-3AD203B41FA5}">
                      <a16:colId xmlns:a16="http://schemas.microsoft.com/office/drawing/2014/main" val="998763291"/>
                    </a:ext>
                  </a:extLst>
                </a:gridCol>
                <a:gridCol w="2205145">
                  <a:extLst>
                    <a:ext uri="{9D8B030D-6E8A-4147-A177-3AD203B41FA5}">
                      <a16:colId xmlns:a16="http://schemas.microsoft.com/office/drawing/2014/main" val="4175689721"/>
                    </a:ext>
                  </a:extLst>
                </a:gridCol>
                <a:gridCol w="3682731">
                  <a:extLst>
                    <a:ext uri="{9D8B030D-6E8A-4147-A177-3AD203B41FA5}">
                      <a16:colId xmlns:a16="http://schemas.microsoft.com/office/drawing/2014/main" val="2689152082"/>
                    </a:ext>
                  </a:extLst>
                </a:gridCol>
              </a:tblGrid>
              <a:tr h="394696"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模块划分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主机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资源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用途说明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extLst>
                  <a:ext uri="{0D108BD9-81ED-4DB2-BD59-A6C34878D82A}">
                    <a16:rowId xmlns:a16="http://schemas.microsoft.com/office/drawing/2014/main" val="1771302371"/>
                  </a:ext>
                </a:extLst>
              </a:tr>
              <a:tr h="3325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数据生产模块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YARN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HDFS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FLINK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Hive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DataX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Dolphin Scheduler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zookeeper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等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集群服务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928584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82971"/>
                  </a:ext>
                </a:extLst>
              </a:tr>
              <a:tr h="3774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4468"/>
                  </a:ext>
                </a:extLst>
              </a:tr>
              <a:tr h="3325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数据存储模块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Hadoop105X2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16G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8C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PostgreSQL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主备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183774"/>
                  </a:ext>
                </a:extLst>
              </a:tr>
              <a:tr h="332548">
                <a:tc rowSpan="6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数据应用月服务模块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实验室服务、数据服务、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6462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鉴权服务、系统服务、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控制台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831449"/>
                  </a:ext>
                </a:extLst>
              </a:tr>
              <a:tr h="43213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统一网关，门户网关、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短信网关、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177363"/>
                  </a:ext>
                </a:extLst>
              </a:tr>
              <a:tr h="7420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32G, 16C, 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数据实验室资源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8948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Hadoop110X2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SFTP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台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,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内外网各一台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130395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Nginx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182015"/>
                  </a:ext>
                </a:extLst>
              </a:tr>
              <a:tr h="6482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监控模块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Hadoop112X2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Redis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主备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Prometheus+ Grafana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监控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Spring Boot Admin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032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8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功能分析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03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985889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>
            <a:extLst>
              <a:ext uri="{FF2B5EF4-FFF2-40B4-BE49-F238E27FC236}">
                <a16:creationId xmlns:a16="http://schemas.microsoft.com/office/drawing/2014/main" id="{352A3052-55D1-437D-8FAF-3446C9C48FEF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08CDD263-D414-4A05-8D22-EA44EFEB0A36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95" name="圆角矩形 36">
                <a:extLst>
                  <a:ext uri="{FF2B5EF4-FFF2-40B4-BE49-F238E27FC236}">
                    <a16:creationId xmlns:a16="http://schemas.microsoft.com/office/drawing/2014/main" id="{3555FC65-32AE-465C-9F2E-436DBDA315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96" name="圆角矩形 37">
                <a:extLst>
                  <a:ext uri="{FF2B5EF4-FFF2-40B4-BE49-F238E27FC236}">
                    <a16:creationId xmlns:a16="http://schemas.microsoft.com/office/drawing/2014/main" id="{6AB3AE3C-4CEE-4878-9D7E-C5C89121E00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3" name="TextBox 7">
              <a:extLst>
                <a:ext uri="{FF2B5EF4-FFF2-40B4-BE49-F238E27FC236}">
                  <a16:creationId xmlns:a16="http://schemas.microsoft.com/office/drawing/2014/main" id="{031477CC-553D-4C7F-ADA2-D984765CD5AF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客流宝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开发流程</a:t>
              </a: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809AFFB9-D4F6-4A42-BC20-C91A6976F02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331DE1B-500A-464E-8256-DBA3AA068B90}"/>
              </a:ext>
            </a:extLst>
          </p:cNvPr>
          <p:cNvGrpSpPr/>
          <p:nvPr/>
        </p:nvGrpSpPr>
        <p:grpSpPr>
          <a:xfrm>
            <a:off x="89155" y="1192986"/>
            <a:ext cx="8382000" cy="5391150"/>
            <a:chOff x="142875" y="1152525"/>
            <a:chExt cx="8382000" cy="5391150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18E72285-69F0-428E-9F24-978DEC4500F9}"/>
                </a:ext>
              </a:extLst>
            </p:cNvPr>
            <p:cNvSpPr/>
            <p:nvPr/>
          </p:nvSpPr>
          <p:spPr>
            <a:xfrm>
              <a:off x="142875" y="1152525"/>
              <a:ext cx="8382000" cy="539115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CEC8A4C-E0AC-4121-BEF6-17B1B5AACCBA}"/>
                </a:ext>
              </a:extLst>
            </p:cNvPr>
            <p:cNvSpPr/>
            <p:nvPr/>
          </p:nvSpPr>
          <p:spPr>
            <a:xfrm>
              <a:off x="473554" y="2462866"/>
              <a:ext cx="808043" cy="38039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/>
                <a:t>数仓中心</a:t>
              </a: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51483EE-14A9-46DA-B0E2-ED7C7291B270}"/>
                </a:ext>
              </a:extLst>
            </p:cNvPr>
            <p:cNvSpPr/>
            <p:nvPr/>
          </p:nvSpPr>
          <p:spPr>
            <a:xfrm>
              <a:off x="3803696" y="5983655"/>
              <a:ext cx="1314164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统一运维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Prometheus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014F8CDE-46D0-4A63-AB1D-DB9D51D694BA}"/>
                </a:ext>
              </a:extLst>
            </p:cNvPr>
            <p:cNvSpPr/>
            <p:nvPr/>
          </p:nvSpPr>
          <p:spPr>
            <a:xfrm>
              <a:off x="7237301" y="1843076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客流宝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C83F8E8D-2A0C-4442-81A6-C2D46A7D832F}"/>
                </a:ext>
              </a:extLst>
            </p:cNvPr>
            <p:cNvSpPr/>
            <p:nvPr/>
          </p:nvSpPr>
          <p:spPr>
            <a:xfrm>
              <a:off x="7237301" y="3584315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数据质量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6C8DCED5-193A-43C9-BA30-48117EAEB114}"/>
                </a:ext>
              </a:extLst>
            </p:cNvPr>
            <p:cNvSpPr/>
            <p:nvPr/>
          </p:nvSpPr>
          <p:spPr>
            <a:xfrm>
              <a:off x="1864376" y="2163388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数据中台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5BAFF06E-5A5D-4BA8-87F7-ED894913E9D9}"/>
                </a:ext>
              </a:extLst>
            </p:cNvPr>
            <p:cNvSpPr/>
            <p:nvPr/>
          </p:nvSpPr>
          <p:spPr>
            <a:xfrm>
              <a:off x="1864376" y="3676813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大数据平台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198DB3CC-00CD-41DA-B8EB-05330DD64918}"/>
                </a:ext>
              </a:extLst>
            </p:cNvPr>
            <p:cNvSpPr/>
            <p:nvPr/>
          </p:nvSpPr>
          <p:spPr>
            <a:xfrm>
              <a:off x="252802" y="1888091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久事交通卡</a:t>
              </a: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2E37FCFB-3822-4A66-914B-7E48A8F4449A}"/>
                </a:ext>
              </a:extLst>
            </p:cNvPr>
            <p:cNvSpPr/>
            <p:nvPr/>
          </p:nvSpPr>
          <p:spPr>
            <a:xfrm>
              <a:off x="252802" y="2429228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83931771-F962-49CA-BB1D-784007C955B1}"/>
                </a:ext>
              </a:extLst>
            </p:cNvPr>
            <p:cNvSpPr/>
            <p:nvPr/>
          </p:nvSpPr>
          <p:spPr>
            <a:xfrm>
              <a:off x="265997" y="3447850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久事公交</a:t>
              </a: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9C6410B3-AB90-41AB-B35F-DCC054204DB2}"/>
                </a:ext>
              </a:extLst>
            </p:cNvPr>
            <p:cNvSpPr/>
            <p:nvPr/>
          </p:nvSpPr>
          <p:spPr>
            <a:xfrm>
              <a:off x="265997" y="3903180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87072602-D4AA-4A38-A14B-E1FD7E40D3D5}"/>
                </a:ext>
              </a:extLst>
            </p:cNvPr>
            <p:cNvSpPr/>
            <p:nvPr/>
          </p:nvSpPr>
          <p:spPr>
            <a:xfrm>
              <a:off x="3017861" y="5017902"/>
              <a:ext cx="1339652" cy="519730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调度系统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DolphinScheduler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17C5F9D7-5866-43A6-91E7-76501E643718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H="1" flipV="1">
              <a:off x="2517735" y="4361236"/>
              <a:ext cx="1169952" cy="6566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F15A876-D86A-4C7A-A189-696626167936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3687687" y="4315862"/>
              <a:ext cx="1430173" cy="702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30F3AEDA-7D72-465F-B05C-E4766ABD8B47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3687687" y="4315862"/>
              <a:ext cx="19924" cy="702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AD0BB50-861E-43A4-8160-82DBAF9E6935}"/>
                </a:ext>
              </a:extLst>
            </p:cNvPr>
            <p:cNvSpPr txBox="1"/>
            <p:nvPr/>
          </p:nvSpPr>
          <p:spPr>
            <a:xfrm>
              <a:off x="2130113" y="4675925"/>
              <a:ext cx="887748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/>
                <a:t>ETL</a:t>
              </a:r>
              <a:r>
                <a:rPr lang="zh-CN" altLang="en-US" sz="1050" dirty="0"/>
                <a:t>任务调度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3F89961-31D5-473E-BB8B-A834EF823F81}"/>
                </a:ext>
              </a:extLst>
            </p:cNvPr>
            <p:cNvSpPr txBox="1"/>
            <p:nvPr/>
          </p:nvSpPr>
          <p:spPr>
            <a:xfrm>
              <a:off x="3269523" y="4504784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清洗任务调度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8D887CAF-DFBE-4B5D-ABAC-AD450EFB71F5}"/>
                </a:ext>
              </a:extLst>
            </p:cNvPr>
            <p:cNvSpPr txBox="1"/>
            <p:nvPr/>
          </p:nvSpPr>
          <p:spPr>
            <a:xfrm>
              <a:off x="4357513" y="4604296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计算任务调度</a:t>
              </a:r>
            </a:p>
          </p:txBody>
        </p:sp>
        <p:cxnSp>
          <p:nvCxnSpPr>
            <p:cNvPr id="36" name="连接符: 肘形 35">
              <a:extLst>
                <a:ext uri="{FF2B5EF4-FFF2-40B4-BE49-F238E27FC236}">
                  <a16:creationId xmlns:a16="http://schemas.microsoft.com/office/drawing/2014/main" id="{AF6C959C-1545-47CC-930F-D7E76A20A068}"/>
                </a:ext>
              </a:extLst>
            </p:cNvPr>
            <p:cNvCxnSpPr>
              <a:stCxn id="24" idx="3"/>
              <a:endCxn id="22" idx="1"/>
            </p:cNvCxnSpPr>
            <p:nvPr/>
          </p:nvCxnSpPr>
          <p:spPr>
            <a:xfrm>
              <a:off x="1307430" y="2096733"/>
              <a:ext cx="556946" cy="27619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肘形 37">
              <a:extLst>
                <a:ext uri="{FF2B5EF4-FFF2-40B4-BE49-F238E27FC236}">
                  <a16:creationId xmlns:a16="http://schemas.microsoft.com/office/drawing/2014/main" id="{BBD3E25F-2192-4503-8126-1EE41BB4C0F9}"/>
                </a:ext>
              </a:extLst>
            </p:cNvPr>
            <p:cNvCxnSpPr>
              <a:stCxn id="25" idx="3"/>
              <a:endCxn id="22" idx="1"/>
            </p:cNvCxnSpPr>
            <p:nvPr/>
          </p:nvCxnSpPr>
          <p:spPr>
            <a:xfrm flipV="1">
              <a:off x="1307430" y="2372930"/>
              <a:ext cx="556946" cy="26494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连接符: 肘形 39">
              <a:extLst>
                <a:ext uri="{FF2B5EF4-FFF2-40B4-BE49-F238E27FC236}">
                  <a16:creationId xmlns:a16="http://schemas.microsoft.com/office/drawing/2014/main" id="{3C4E5426-3685-4ED1-BA17-E738EA393A73}"/>
                </a:ext>
              </a:extLst>
            </p:cNvPr>
            <p:cNvCxnSpPr>
              <a:stCxn id="26" idx="3"/>
              <a:endCxn id="23" idx="1"/>
            </p:cNvCxnSpPr>
            <p:nvPr/>
          </p:nvCxnSpPr>
          <p:spPr>
            <a:xfrm>
              <a:off x="1320625" y="3656492"/>
              <a:ext cx="543751" cy="22986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连接符: 肘形 41">
              <a:extLst>
                <a:ext uri="{FF2B5EF4-FFF2-40B4-BE49-F238E27FC236}">
                  <a16:creationId xmlns:a16="http://schemas.microsoft.com/office/drawing/2014/main" id="{D8AFF723-CEC9-469E-BABF-66260E2BA4A2}"/>
                </a:ext>
              </a:extLst>
            </p:cNvPr>
            <p:cNvCxnSpPr>
              <a:stCxn id="27" idx="3"/>
              <a:endCxn id="23" idx="1"/>
            </p:cNvCxnSpPr>
            <p:nvPr/>
          </p:nvCxnSpPr>
          <p:spPr>
            <a:xfrm flipV="1">
              <a:off x="1320625" y="3886355"/>
              <a:ext cx="543751" cy="2254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C6AE3E3C-5501-4F76-8A4E-B6D02B3C3574}"/>
                </a:ext>
              </a:extLst>
            </p:cNvPr>
            <p:cNvSpPr/>
            <p:nvPr/>
          </p:nvSpPr>
          <p:spPr>
            <a:xfrm>
              <a:off x="3292734" y="1569307"/>
              <a:ext cx="3049519" cy="2725602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01521757-0771-4F92-BA63-A65B8E910A36}"/>
                </a:ext>
              </a:extLst>
            </p:cNvPr>
            <p:cNvSpPr/>
            <p:nvPr/>
          </p:nvSpPr>
          <p:spPr>
            <a:xfrm>
              <a:off x="3435321" y="230537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Hive</a:t>
              </a:r>
              <a:r>
                <a:rPr lang="zh-CN" altLang="en-US" sz="1400" dirty="0">
                  <a:solidFill>
                    <a:schemeClr val="tx1"/>
                  </a:solidFill>
                </a:rPr>
                <a:t>库</a:t>
              </a:r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D66513F3-C12B-4A02-A88C-299C18C99E42}"/>
                </a:ext>
              </a:extLst>
            </p:cNvPr>
            <p:cNvSpPr/>
            <p:nvPr/>
          </p:nvSpPr>
          <p:spPr>
            <a:xfrm>
              <a:off x="3440617" y="2866873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HDFS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id="{89941760-9030-4FD3-A6D6-51605248D653}"/>
                </a:ext>
              </a:extLst>
            </p:cNvPr>
            <p:cNvSpPr/>
            <p:nvPr/>
          </p:nvSpPr>
          <p:spPr>
            <a:xfrm>
              <a:off x="3457208" y="346345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…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1" name="左大括号 50">
              <a:extLst>
                <a:ext uri="{FF2B5EF4-FFF2-40B4-BE49-F238E27FC236}">
                  <a16:creationId xmlns:a16="http://schemas.microsoft.com/office/drawing/2014/main" id="{3149D045-27B4-4536-899F-D3A760B44572}"/>
                </a:ext>
              </a:extLst>
            </p:cNvPr>
            <p:cNvSpPr/>
            <p:nvPr/>
          </p:nvSpPr>
          <p:spPr>
            <a:xfrm>
              <a:off x="4504717" y="2305374"/>
              <a:ext cx="149665" cy="1549556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978AFE92-67C4-44F4-B8A5-2C301C6DF693}"/>
                </a:ext>
              </a:extLst>
            </p:cNvPr>
            <p:cNvSpPr/>
            <p:nvPr/>
          </p:nvSpPr>
          <p:spPr>
            <a:xfrm>
              <a:off x="4850103" y="2174111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ADS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FF258B9B-B31C-481B-B8E7-9A0027818D92}"/>
                </a:ext>
              </a:extLst>
            </p:cNvPr>
            <p:cNvSpPr/>
            <p:nvPr/>
          </p:nvSpPr>
          <p:spPr>
            <a:xfrm>
              <a:off x="4842612" y="2723000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44147FAE-91E4-4848-BA37-C47D2C75579E}"/>
                </a:ext>
              </a:extLst>
            </p:cNvPr>
            <p:cNvSpPr/>
            <p:nvPr/>
          </p:nvSpPr>
          <p:spPr>
            <a:xfrm>
              <a:off x="4842612" y="322540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DWD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254F11E8-AB84-4FAE-8FDC-75F22C603B6B}"/>
                </a:ext>
              </a:extLst>
            </p:cNvPr>
            <p:cNvSpPr/>
            <p:nvPr/>
          </p:nvSpPr>
          <p:spPr>
            <a:xfrm>
              <a:off x="4850103" y="373410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ODS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F13DAD29-851B-4D2C-A416-6C3D53605D36}"/>
                </a:ext>
              </a:extLst>
            </p:cNvPr>
            <p:cNvSpPr/>
            <p:nvPr/>
          </p:nvSpPr>
          <p:spPr>
            <a:xfrm rot="16200000">
              <a:off x="5134870" y="3083614"/>
              <a:ext cx="1788018" cy="184147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0E21B78-9C36-49F4-9FE1-C5E813813624}"/>
                </a:ext>
              </a:extLst>
            </p:cNvPr>
            <p:cNvSpPr txBox="1"/>
            <p:nvPr/>
          </p:nvSpPr>
          <p:spPr>
            <a:xfrm>
              <a:off x="5791817" y="2719363"/>
              <a:ext cx="474125" cy="1012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/>
                <a:t>清洗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转换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计算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C7E7AEA-4A63-4507-8067-FDC147C83731}"/>
                </a:ext>
              </a:extLst>
            </p:cNvPr>
            <p:cNvSpPr txBox="1"/>
            <p:nvPr/>
          </p:nvSpPr>
          <p:spPr>
            <a:xfrm>
              <a:off x="3724631" y="1575816"/>
              <a:ext cx="2185724" cy="52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/>
                <a:t>数据存储</a:t>
              </a:r>
              <a:r>
                <a:rPr lang="en-US" altLang="zh-CN" sz="1400" dirty="0"/>
                <a:t>&amp;</a:t>
              </a:r>
              <a:r>
                <a:rPr lang="zh-CN" altLang="en-US" sz="1400" dirty="0"/>
                <a:t>数据执行</a:t>
              </a:r>
              <a:endParaRPr lang="en-US" altLang="zh-CN" sz="1400" dirty="0"/>
            </a:p>
            <a:p>
              <a:pPr algn="ctr"/>
              <a:r>
                <a:rPr lang="zh-CN" altLang="en-US" sz="1400" dirty="0"/>
                <a:t>数据库引擎</a:t>
              </a:r>
              <a:r>
                <a:rPr lang="en-US" altLang="zh-CN" sz="1400" dirty="0"/>
                <a:t>+Flink+ML</a:t>
              </a:r>
              <a:r>
                <a:rPr lang="zh-CN" altLang="en-US" sz="1400" dirty="0"/>
                <a:t>引擎</a:t>
              </a:r>
            </a:p>
          </p:txBody>
        </p:sp>
        <p:sp>
          <p:nvSpPr>
            <p:cNvPr id="59" name="左大括号 58">
              <a:extLst>
                <a:ext uri="{FF2B5EF4-FFF2-40B4-BE49-F238E27FC236}">
                  <a16:creationId xmlns:a16="http://schemas.microsoft.com/office/drawing/2014/main" id="{1920FC62-6FF9-4B72-AD3D-D0B7401C96B3}"/>
                </a:ext>
              </a:extLst>
            </p:cNvPr>
            <p:cNvSpPr/>
            <p:nvPr/>
          </p:nvSpPr>
          <p:spPr>
            <a:xfrm>
              <a:off x="6847826" y="1967017"/>
              <a:ext cx="245259" cy="195491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12B4CCEE-9AE7-4599-94F4-2F59268FBBF3}"/>
                </a:ext>
              </a:extLst>
            </p:cNvPr>
            <p:cNvCxnSpPr>
              <a:stCxn id="43" idx="3"/>
            </p:cNvCxnSpPr>
            <p:nvPr/>
          </p:nvCxnSpPr>
          <p:spPr>
            <a:xfrm flipV="1">
              <a:off x="6342253" y="2931812"/>
              <a:ext cx="366828" cy="2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右大括号 61">
              <a:extLst>
                <a:ext uri="{FF2B5EF4-FFF2-40B4-BE49-F238E27FC236}">
                  <a16:creationId xmlns:a16="http://schemas.microsoft.com/office/drawing/2014/main" id="{7667E8B3-3B0E-4DE8-912A-B0F1DABFD165}"/>
                </a:ext>
              </a:extLst>
            </p:cNvPr>
            <p:cNvSpPr/>
            <p:nvPr/>
          </p:nvSpPr>
          <p:spPr>
            <a:xfrm rot="5400000">
              <a:off x="4171148" y="2103155"/>
              <a:ext cx="289115" cy="7345338"/>
            </a:xfrm>
            <a:prstGeom prst="rightBrace">
              <a:avLst>
                <a:gd name="adj1" fmla="val 1767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连接符: 肘形 5">
              <a:extLst>
                <a:ext uri="{FF2B5EF4-FFF2-40B4-BE49-F238E27FC236}">
                  <a16:creationId xmlns:a16="http://schemas.microsoft.com/office/drawing/2014/main" id="{DD662D1F-3D32-4504-9CBD-F6DE115D9F37}"/>
                </a:ext>
              </a:extLst>
            </p:cNvPr>
            <p:cNvCxnSpPr>
              <a:stCxn id="22" idx="3"/>
              <a:endCxn id="43" idx="1"/>
            </p:cNvCxnSpPr>
            <p:nvPr/>
          </p:nvCxnSpPr>
          <p:spPr>
            <a:xfrm>
              <a:off x="2932169" y="2372930"/>
              <a:ext cx="360565" cy="55917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连接符: 肘形 7">
              <a:extLst>
                <a:ext uri="{FF2B5EF4-FFF2-40B4-BE49-F238E27FC236}">
                  <a16:creationId xmlns:a16="http://schemas.microsoft.com/office/drawing/2014/main" id="{A058450B-9BB6-48BF-A41C-DDDEA40BF069}"/>
                </a:ext>
              </a:extLst>
            </p:cNvPr>
            <p:cNvCxnSpPr>
              <a:cxnSpLocks/>
              <a:stCxn id="23" idx="3"/>
              <a:endCxn id="43" idx="1"/>
            </p:cNvCxnSpPr>
            <p:nvPr/>
          </p:nvCxnSpPr>
          <p:spPr>
            <a:xfrm flipV="1">
              <a:off x="2932169" y="2932108"/>
              <a:ext cx="360565" cy="95424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6FCEF9D-AAE3-4586-B096-8339FF277226}"/>
              </a:ext>
            </a:extLst>
          </p:cNvPr>
          <p:cNvSpPr txBox="1"/>
          <p:nvPr/>
        </p:nvSpPr>
        <p:spPr>
          <a:xfrm>
            <a:off x="8673053" y="1192986"/>
            <a:ext cx="3185572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/>
              <a:t>客流指标： </a:t>
            </a:r>
            <a:r>
              <a:rPr lang="zh-CN" altLang="en-US" sz="1600" dirty="0"/>
              <a:t>颗粒度，日，周，月。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营运公司客流量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营运公司分时段客流量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高客流线路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高客流站点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高客流站点</a:t>
            </a:r>
            <a:r>
              <a:rPr lang="en-US" altLang="zh-CN" sz="1600" dirty="0"/>
              <a:t>-</a:t>
            </a:r>
            <a:r>
              <a:rPr lang="zh-CN" altLang="en-US" sz="1600" dirty="0"/>
              <a:t>分线路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01F0E6F-137C-4A75-BA57-F6575EA11DD8}"/>
              </a:ext>
            </a:extLst>
          </p:cNvPr>
          <p:cNvSpPr txBox="1"/>
          <p:nvPr/>
        </p:nvSpPr>
        <p:spPr>
          <a:xfrm>
            <a:off x="8684963" y="3811884"/>
            <a:ext cx="3185572" cy="28931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/>
              <a:t>质量报告：</a:t>
            </a:r>
            <a:r>
              <a:rPr lang="zh-CN" altLang="en-US" sz="1600" dirty="0"/>
              <a:t>颗粒度，日报表。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日营运线路条数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日营运车辆数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站点名称一致率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线路行车方向一致率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站点缺失率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经纬度坐标偏移率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司售卡缺失量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POS</a:t>
            </a:r>
            <a:r>
              <a:rPr lang="zh-CN" altLang="en-US" sz="1600" dirty="0"/>
              <a:t>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司售卡缺失率</a:t>
            </a:r>
          </a:p>
        </p:txBody>
      </p:sp>
    </p:spTree>
    <p:extLst>
      <p:ext uri="{BB962C8B-B14F-4D97-AF65-F5344CB8AC3E}">
        <p14:creationId xmlns:p14="http://schemas.microsoft.com/office/powerpoint/2010/main" val="10059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C9BB4C3-788B-4B32-861A-4EABB4FD345C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21EC643-997C-476A-A026-941C02C6D30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0046EB3-3D37-402D-A391-97EB992EAC5C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0B208A1-658D-49B4-982D-EE7B22092A15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3ED99A99-C199-4830-947F-FF8028C48B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-SQL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在线分析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8775DD-28D4-4D0E-A968-3A079F0F81D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05C7BBD-7537-49C6-98F9-B763E0DE9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9" y="917470"/>
            <a:ext cx="11177581" cy="595633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D1D9CEA-4849-4851-B311-05F640C0396B}"/>
              </a:ext>
            </a:extLst>
          </p:cNvPr>
          <p:cNvSpPr txBox="1"/>
          <p:nvPr/>
        </p:nvSpPr>
        <p:spPr>
          <a:xfrm>
            <a:off x="7793194" y="4533814"/>
            <a:ext cx="4105611" cy="203132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提供在线分析的能力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数据权限分配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</a:t>
            </a:r>
            <a:r>
              <a:rPr lang="en-US" altLang="zh-CN" dirty="0"/>
              <a:t>SQL</a:t>
            </a:r>
            <a:r>
              <a:rPr lang="zh-CN" altLang="en-US" dirty="0"/>
              <a:t>文件的存储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SQL</a:t>
            </a:r>
            <a:r>
              <a:rPr lang="zh-CN" altLang="en-US" dirty="0"/>
              <a:t>语法提示以及表、字段含义提示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支持</a:t>
            </a:r>
            <a:r>
              <a:rPr lang="en-US" altLang="zh-CN" dirty="0"/>
              <a:t>Excel</a:t>
            </a:r>
            <a:r>
              <a:rPr lang="zh-CN" altLang="en-US" dirty="0"/>
              <a:t>导出功能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图形化展示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423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7F769AC-069D-4E6F-8024-A724B3309FBE}"/>
              </a:ext>
            </a:extLst>
          </p:cNvPr>
          <p:cNvSpPr txBox="1"/>
          <p:nvPr/>
        </p:nvSpPr>
        <p:spPr>
          <a:xfrm>
            <a:off x="1046284" y="11165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什么是敏捷开发</a:t>
            </a:r>
            <a:endParaRPr lang="en-US" altLang="zh-CN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6B6731-2CE5-4DE0-BFBF-0C7986BB4A02}"/>
              </a:ext>
            </a:extLst>
          </p:cNvPr>
          <p:cNvSpPr txBox="1"/>
          <p:nvPr/>
        </p:nvSpPr>
        <p:spPr>
          <a:xfrm>
            <a:off x="1046284" y="1600081"/>
            <a:ext cx="9857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</a:t>
            </a:r>
            <a:r>
              <a:rPr lang="zh-CN" altLang="en-US" dirty="0"/>
              <a:t>相比于传统的</a:t>
            </a:r>
            <a:r>
              <a:rPr lang="en-US" altLang="zh-CN" dirty="0"/>
              <a:t>API</a:t>
            </a:r>
            <a:r>
              <a:rPr lang="zh-CN" altLang="en-US" dirty="0"/>
              <a:t>开发，需要提出需求，开发接口，测试，上线等流程，该方案在业务系统使用多。但是在数据服务系统中，绝大多数场景都是基于数据查询，逻辑简单。此时，将上述开发流程全部搬迁到线上提供了可能性，即</a:t>
            </a:r>
            <a:r>
              <a:rPr lang="en-US" altLang="zh-CN" dirty="0"/>
              <a:t>API</a:t>
            </a:r>
            <a:r>
              <a:rPr lang="zh-CN" altLang="en-US" dirty="0"/>
              <a:t>开发，测试，发布等基于线上的可视化配置的方式实现，大大提升效率。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FD8C60F-0B7B-4929-8B10-E8B44ED62DC9}"/>
              </a:ext>
            </a:extLst>
          </p:cNvPr>
          <p:cNvSpPr txBox="1"/>
          <p:nvPr/>
        </p:nvSpPr>
        <p:spPr>
          <a:xfrm>
            <a:off x="1031002" y="29146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特点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6F265A-6CDF-4FFD-B452-FD0901F84470}"/>
              </a:ext>
            </a:extLst>
          </p:cNvPr>
          <p:cNvSpPr txBox="1"/>
          <p:nvPr/>
        </p:nvSpPr>
        <p:spPr>
          <a:xfrm>
            <a:off x="1031002" y="3283987"/>
            <a:ext cx="10802957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用于快速开发</a:t>
            </a:r>
            <a:r>
              <a:rPr lang="en-US" altLang="zh-CN" dirty="0"/>
              <a:t>API</a:t>
            </a:r>
            <a:r>
              <a:rPr lang="zh-CN" altLang="en-US" dirty="0"/>
              <a:t>接口。不再定义</a:t>
            </a:r>
            <a:r>
              <a:rPr lang="en-US" altLang="zh-CN" dirty="0"/>
              <a:t>Controller, Service, Dao, Mybatis, xml, Entity, VO</a:t>
            </a:r>
            <a:r>
              <a:rPr lang="zh-CN" altLang="en-US" dirty="0"/>
              <a:t>等对象和方法。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可视化界面，基于表引导方式或</a:t>
            </a:r>
            <a:r>
              <a:rPr lang="en-US" altLang="zh-CN" dirty="0"/>
              <a:t>SQL</a:t>
            </a:r>
            <a:r>
              <a:rPr lang="zh-CN" altLang="en-US" dirty="0"/>
              <a:t>脚本方式即可完成接口开发。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动态脱敏</a:t>
            </a:r>
            <a:r>
              <a:rPr lang="zh-CN" altLang="en-US" dirty="0"/>
              <a:t>，基于规则实现动态字段脱敏。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在线动态编译，无需重启，即时生效。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版本控制</a:t>
            </a:r>
            <a:r>
              <a:rPr lang="en-US" altLang="zh-CN" dirty="0"/>
              <a:t>,</a:t>
            </a:r>
            <a:r>
              <a:rPr lang="zh-CN" altLang="en-US" dirty="0"/>
              <a:t>历史记录比对，回滚等功能。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线上</a:t>
            </a:r>
            <a:r>
              <a:rPr lang="en-US" altLang="zh-CN" dirty="0"/>
              <a:t>POSTMAN</a:t>
            </a:r>
            <a:r>
              <a:rPr lang="zh-CN" altLang="en-US" dirty="0"/>
              <a:t>调试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三方文档的自动生成</a:t>
            </a:r>
            <a:r>
              <a:rPr lang="zh-CN" altLang="en-US" dirty="0"/>
              <a:t>，历史调用记录存储，回塑。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用户管理控制，安全性控制，以及历史行为记录。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动态数据源管理，支持绝大多数关系型数据库，如</a:t>
            </a:r>
            <a:r>
              <a:rPr lang="en-US" altLang="zh-CN" dirty="0"/>
              <a:t>MySQL</a:t>
            </a:r>
            <a:r>
              <a:rPr lang="zh-CN" altLang="en-US" dirty="0"/>
              <a:t>，</a:t>
            </a:r>
            <a:r>
              <a:rPr lang="en-US" altLang="zh-CN" dirty="0"/>
              <a:t>PostgreSQL</a:t>
            </a:r>
            <a:r>
              <a:rPr lang="zh-CN" altLang="en-US" dirty="0"/>
              <a:t>、</a:t>
            </a:r>
            <a:r>
              <a:rPr lang="en-US" altLang="zh-CN" dirty="0"/>
              <a:t>Oracle</a:t>
            </a:r>
            <a:r>
              <a:rPr lang="zh-CN" altLang="en-US" dirty="0"/>
              <a:t>、</a:t>
            </a:r>
            <a:r>
              <a:rPr lang="en-US" altLang="zh-CN" dirty="0"/>
              <a:t>Hive</a:t>
            </a:r>
            <a:r>
              <a:rPr lang="zh-CN" altLang="en-US" dirty="0"/>
              <a:t>、</a:t>
            </a:r>
            <a:r>
              <a:rPr lang="en-US" altLang="zh-CN" dirty="0"/>
              <a:t>ClickHouse</a:t>
            </a:r>
            <a:r>
              <a:rPr lang="zh-CN" altLang="en-US" dirty="0"/>
              <a:t>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服务端</a:t>
            </a:r>
            <a:r>
              <a:rPr lang="zh-CN" altLang="en-US" dirty="0">
                <a:solidFill>
                  <a:srgbClr val="FF0000"/>
                </a:solidFill>
              </a:rPr>
              <a:t>开发效率能够提升，测试效率提升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31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10" name="流程图: 可选过程 9">
            <a:extLst>
              <a:ext uri="{FF2B5EF4-FFF2-40B4-BE49-F238E27FC236}">
                <a16:creationId xmlns:a16="http://schemas.microsoft.com/office/drawing/2014/main" id="{B07DDA74-FE9E-42DD-A695-E431842000BD}"/>
              </a:ext>
            </a:extLst>
          </p:cNvPr>
          <p:cNvSpPr/>
          <p:nvPr/>
        </p:nvSpPr>
        <p:spPr>
          <a:xfrm>
            <a:off x="2324136" y="1573838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提出</a:t>
            </a:r>
            <a:r>
              <a:rPr lang="zh-CN" altLang="en-US" sz="1400" dirty="0"/>
              <a:t>需求</a:t>
            </a:r>
            <a:endParaRPr lang="zh-CN" altLang="en-US" sz="1600" dirty="0"/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02F7FEAC-0ED3-4911-A78E-327E23EB4322}"/>
              </a:ext>
            </a:extLst>
          </p:cNvPr>
          <p:cNvSpPr/>
          <p:nvPr/>
        </p:nvSpPr>
        <p:spPr>
          <a:xfrm>
            <a:off x="2173245" y="5592188"/>
            <a:ext cx="1216182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连接数据库</a:t>
            </a:r>
          </a:p>
        </p:txBody>
      </p:sp>
      <p:sp>
        <p:nvSpPr>
          <p:cNvPr id="11" name="流程图: 决策 10">
            <a:extLst>
              <a:ext uri="{FF2B5EF4-FFF2-40B4-BE49-F238E27FC236}">
                <a16:creationId xmlns:a16="http://schemas.microsoft.com/office/drawing/2014/main" id="{D9F4EAB5-03FF-4F71-83FB-3D697B886A12}"/>
              </a:ext>
            </a:extLst>
          </p:cNvPr>
          <p:cNvSpPr/>
          <p:nvPr/>
        </p:nvSpPr>
        <p:spPr>
          <a:xfrm>
            <a:off x="2119679" y="3113912"/>
            <a:ext cx="1323315" cy="968721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查看当前表是否满足需求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9B47C898-0213-4E47-9B40-84964FBACFC8}"/>
              </a:ext>
            </a:extLst>
          </p:cNvPr>
          <p:cNvSpPr/>
          <p:nvPr/>
        </p:nvSpPr>
        <p:spPr>
          <a:xfrm>
            <a:off x="3777640" y="3281588"/>
            <a:ext cx="927967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可视化配置</a:t>
            </a:r>
            <a:r>
              <a:rPr lang="en-US" altLang="zh-CN" sz="1200" dirty="0"/>
              <a:t>API</a:t>
            </a:r>
            <a:r>
              <a:rPr lang="zh-CN" altLang="en-US" sz="1200" dirty="0"/>
              <a:t>接口</a:t>
            </a:r>
          </a:p>
        </p:txBody>
      </p:sp>
      <p:sp>
        <p:nvSpPr>
          <p:cNvPr id="18" name="流程图: 决策 17">
            <a:extLst>
              <a:ext uri="{FF2B5EF4-FFF2-40B4-BE49-F238E27FC236}">
                <a16:creationId xmlns:a16="http://schemas.microsoft.com/office/drawing/2014/main" id="{3D795879-41E9-4D59-AAD1-1D4D19EF1BC6}"/>
              </a:ext>
            </a:extLst>
          </p:cNvPr>
          <p:cNvSpPr/>
          <p:nvPr/>
        </p:nvSpPr>
        <p:spPr>
          <a:xfrm>
            <a:off x="4989189" y="3205060"/>
            <a:ext cx="1014792" cy="752400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是否脱敏</a:t>
            </a:r>
          </a:p>
        </p:txBody>
      </p:sp>
      <p:sp>
        <p:nvSpPr>
          <p:cNvPr id="19" name="流程图: 可选过程 18">
            <a:extLst>
              <a:ext uri="{FF2B5EF4-FFF2-40B4-BE49-F238E27FC236}">
                <a16:creationId xmlns:a16="http://schemas.microsoft.com/office/drawing/2014/main" id="{CFF1360C-A69F-457F-90D5-6D2C2BD6C7DE}"/>
              </a:ext>
            </a:extLst>
          </p:cNvPr>
          <p:cNvSpPr/>
          <p:nvPr/>
        </p:nvSpPr>
        <p:spPr>
          <a:xfrm>
            <a:off x="1088876" y="3291948"/>
            <a:ext cx="747221" cy="602277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开发新的表</a:t>
            </a:r>
          </a:p>
        </p:txBody>
      </p:sp>
      <p:sp>
        <p:nvSpPr>
          <p:cNvPr id="20" name="流程图: 可选过程 19">
            <a:extLst>
              <a:ext uri="{FF2B5EF4-FFF2-40B4-BE49-F238E27FC236}">
                <a16:creationId xmlns:a16="http://schemas.microsoft.com/office/drawing/2014/main" id="{031CD428-BFAA-4BB9-AF62-E4BC564EA0E8}"/>
              </a:ext>
            </a:extLst>
          </p:cNvPr>
          <p:cNvSpPr/>
          <p:nvPr/>
        </p:nvSpPr>
        <p:spPr>
          <a:xfrm>
            <a:off x="6454831" y="3273366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脱敏规则</a:t>
            </a:r>
          </a:p>
        </p:txBody>
      </p:sp>
      <p:sp>
        <p:nvSpPr>
          <p:cNvPr id="21" name="流程图: 可选过程 20">
            <a:extLst>
              <a:ext uri="{FF2B5EF4-FFF2-40B4-BE49-F238E27FC236}">
                <a16:creationId xmlns:a16="http://schemas.microsoft.com/office/drawing/2014/main" id="{33FBCEBE-F14F-41EE-9FE7-0E1F61B0D3E2}"/>
              </a:ext>
            </a:extLst>
          </p:cNvPr>
          <p:cNvSpPr/>
          <p:nvPr/>
        </p:nvSpPr>
        <p:spPr>
          <a:xfrm>
            <a:off x="8003128" y="3282701"/>
            <a:ext cx="914400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发布</a:t>
            </a:r>
            <a:r>
              <a:rPr lang="en-US" altLang="zh-CN" sz="1400" dirty="0"/>
              <a:t>API</a:t>
            </a:r>
            <a:endParaRPr lang="zh-CN" altLang="en-US" sz="1400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5E1421D-69EE-4CD9-A641-C69BD20C984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2781336" y="4082633"/>
            <a:ext cx="2" cy="150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915A7AE-E1F0-44A1-A4AB-213AD710DCD3}"/>
              </a:ext>
            </a:extLst>
          </p:cNvPr>
          <p:cNvCxnSpPr>
            <a:cxnSpLocks/>
            <a:stCxn id="11" idx="1"/>
            <a:endCxn id="19" idx="3"/>
          </p:cNvCxnSpPr>
          <p:nvPr/>
        </p:nvCxnSpPr>
        <p:spPr>
          <a:xfrm flipH="1" flipV="1">
            <a:off x="1836097" y="3593087"/>
            <a:ext cx="283582" cy="5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F6DEFDE9-388A-4245-9654-5D61780AECE2}"/>
              </a:ext>
            </a:extLst>
          </p:cNvPr>
          <p:cNvCxnSpPr>
            <a:cxnSpLocks/>
          </p:cNvCxnSpPr>
          <p:nvPr/>
        </p:nvCxnSpPr>
        <p:spPr>
          <a:xfrm>
            <a:off x="2781336" y="2353516"/>
            <a:ext cx="1" cy="760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0" name="流程图: 可选过程 59">
            <a:extLst>
              <a:ext uri="{FF2B5EF4-FFF2-40B4-BE49-F238E27FC236}">
                <a16:creationId xmlns:a16="http://schemas.microsoft.com/office/drawing/2014/main" id="{89AB5843-24AB-41B9-95CE-CC7647101853}"/>
              </a:ext>
            </a:extLst>
          </p:cNvPr>
          <p:cNvSpPr/>
          <p:nvPr/>
        </p:nvSpPr>
        <p:spPr>
          <a:xfrm>
            <a:off x="10654941" y="329194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机构</a:t>
            </a:r>
            <a:r>
              <a:rPr lang="zh-CN" altLang="en-US" sz="1200" dirty="0"/>
              <a:t>授权</a:t>
            </a:r>
            <a:endParaRPr lang="zh-CN" altLang="en-US" sz="1400" dirty="0"/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50162761-F770-4DA7-A72E-211A955F6BD6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6003981" y="3579690"/>
            <a:ext cx="450850" cy="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EFB22712-4BB2-4BF3-9042-8DBB7D361944}"/>
              </a:ext>
            </a:extLst>
          </p:cNvPr>
          <p:cNvCxnSpPr>
            <a:cxnSpLocks/>
            <a:stCxn id="11" idx="3"/>
            <a:endCxn id="16" idx="1"/>
          </p:cNvCxnSpPr>
          <p:nvPr/>
        </p:nvCxnSpPr>
        <p:spPr>
          <a:xfrm flipV="1">
            <a:off x="3442994" y="3587912"/>
            <a:ext cx="334646" cy="10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617CF653-A3F6-45B2-9296-7249CD4D323E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4705607" y="3581260"/>
            <a:ext cx="283582" cy="6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BEFD92B0-6F9E-447C-A9BA-FB487A076BB0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7456106" y="3579690"/>
            <a:ext cx="547022" cy="9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D29A63DE-C700-49F6-9CDB-0D26E5F6EB4C}"/>
              </a:ext>
            </a:extLst>
          </p:cNvPr>
          <p:cNvCxnSpPr>
            <a:cxnSpLocks/>
            <a:stCxn id="19" idx="2"/>
            <a:endCxn id="12" idx="1"/>
          </p:cNvCxnSpPr>
          <p:nvPr/>
        </p:nvCxnSpPr>
        <p:spPr>
          <a:xfrm rot="16200000" flipH="1">
            <a:off x="815723" y="4540989"/>
            <a:ext cx="2004287" cy="710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4F7DAC4B-F419-4F0B-98F1-F2C14866D35D}"/>
              </a:ext>
            </a:extLst>
          </p:cNvPr>
          <p:cNvCxnSpPr>
            <a:cxnSpLocks/>
          </p:cNvCxnSpPr>
          <p:nvPr/>
        </p:nvCxnSpPr>
        <p:spPr>
          <a:xfrm flipV="1">
            <a:off x="223114" y="2539618"/>
            <a:ext cx="11267975" cy="19264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53F0DE02-8ABF-400C-890E-2CEC7AB1DA6D}"/>
              </a:ext>
            </a:extLst>
          </p:cNvPr>
          <p:cNvCxnSpPr>
            <a:cxnSpLocks/>
          </p:cNvCxnSpPr>
          <p:nvPr/>
        </p:nvCxnSpPr>
        <p:spPr>
          <a:xfrm>
            <a:off x="223114" y="5099176"/>
            <a:ext cx="11367585" cy="0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5" name="连接符: 肘形 114">
            <a:extLst>
              <a:ext uri="{FF2B5EF4-FFF2-40B4-BE49-F238E27FC236}">
                <a16:creationId xmlns:a16="http://schemas.microsoft.com/office/drawing/2014/main" id="{FBC36229-E626-4C7F-9B4D-6297CA54AA5B}"/>
              </a:ext>
            </a:extLst>
          </p:cNvPr>
          <p:cNvCxnSpPr>
            <a:cxnSpLocks/>
            <a:stCxn id="18" idx="2"/>
            <a:endCxn id="21" idx="2"/>
          </p:cNvCxnSpPr>
          <p:nvPr/>
        </p:nvCxnSpPr>
        <p:spPr>
          <a:xfrm rot="5400000" flipH="1" flipV="1">
            <a:off x="6947400" y="2444533"/>
            <a:ext cx="62111" cy="2963743"/>
          </a:xfrm>
          <a:prstGeom prst="bentConnector3">
            <a:avLst>
              <a:gd name="adj1" fmla="val -368051"/>
            </a:avLst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sp>
        <p:nvSpPr>
          <p:cNvPr id="118" name="文本框 117">
            <a:extLst>
              <a:ext uri="{FF2B5EF4-FFF2-40B4-BE49-F238E27FC236}">
                <a16:creationId xmlns:a16="http://schemas.microsoft.com/office/drawing/2014/main" id="{AF6AEF05-0DEF-418D-97D5-DF2EACCE8AE6}"/>
              </a:ext>
            </a:extLst>
          </p:cNvPr>
          <p:cNvSpPr txBox="1"/>
          <p:nvPr/>
        </p:nvSpPr>
        <p:spPr>
          <a:xfrm>
            <a:off x="6020868" y="3298742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D434F3EE-0D69-4596-B827-4CA2CF0F6E3D}"/>
              </a:ext>
            </a:extLst>
          </p:cNvPr>
          <p:cNvSpPr txBox="1"/>
          <p:nvPr/>
        </p:nvSpPr>
        <p:spPr>
          <a:xfrm flipH="1">
            <a:off x="6905638" y="4263784"/>
            <a:ext cx="400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6C2E968C-4A60-4271-82B3-F323A4FA5C5A}"/>
              </a:ext>
            </a:extLst>
          </p:cNvPr>
          <p:cNvSpPr txBox="1"/>
          <p:nvPr/>
        </p:nvSpPr>
        <p:spPr>
          <a:xfrm>
            <a:off x="3437224" y="3266345"/>
            <a:ext cx="372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C891C9C6-1FA7-4B2B-98D3-29EFDE785BAF}"/>
              </a:ext>
            </a:extLst>
          </p:cNvPr>
          <p:cNvSpPr txBox="1"/>
          <p:nvPr/>
        </p:nvSpPr>
        <p:spPr>
          <a:xfrm>
            <a:off x="1849757" y="3257187"/>
            <a:ext cx="235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sp>
        <p:nvSpPr>
          <p:cNvPr id="122" name="流程图: 可选过程 121">
            <a:extLst>
              <a:ext uri="{FF2B5EF4-FFF2-40B4-BE49-F238E27FC236}">
                <a16:creationId xmlns:a16="http://schemas.microsoft.com/office/drawing/2014/main" id="{C0FA9DCC-34AC-494E-8AE2-62326A5A3810}"/>
              </a:ext>
            </a:extLst>
          </p:cNvPr>
          <p:cNvSpPr/>
          <p:nvPr/>
        </p:nvSpPr>
        <p:spPr>
          <a:xfrm>
            <a:off x="8003128" y="1374943"/>
            <a:ext cx="914400" cy="61264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接口调用</a:t>
            </a: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D61497F3-2396-4AB3-A70C-97D319BE9FBD}"/>
              </a:ext>
            </a:extLst>
          </p:cNvPr>
          <p:cNvSpPr txBox="1"/>
          <p:nvPr/>
        </p:nvSpPr>
        <p:spPr>
          <a:xfrm>
            <a:off x="8757139" y="2459683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E047396F-2ED8-455F-BD3E-66626AAFF43C}"/>
              </a:ext>
            </a:extLst>
          </p:cNvPr>
          <p:cNvSpPr txBox="1"/>
          <p:nvPr/>
        </p:nvSpPr>
        <p:spPr>
          <a:xfrm>
            <a:off x="9994249" y="2328345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2</a:t>
            </a:r>
            <a:r>
              <a:rPr lang="zh-CN" altLang="en-US" sz="1400" dirty="0">
                <a:solidFill>
                  <a:schemeClr val="accent1"/>
                </a:solidFill>
              </a:rPr>
              <a:t>、认证鉴权</a:t>
            </a:r>
          </a:p>
        </p:txBody>
      </p:sp>
      <p:sp>
        <p:nvSpPr>
          <p:cNvPr id="62" name="流程图: 可选过程 61">
            <a:extLst>
              <a:ext uri="{FF2B5EF4-FFF2-40B4-BE49-F238E27FC236}">
                <a16:creationId xmlns:a16="http://schemas.microsoft.com/office/drawing/2014/main" id="{9539B635-FAB6-406F-BE54-A9AA3B6AFAD0}"/>
              </a:ext>
            </a:extLst>
          </p:cNvPr>
          <p:cNvSpPr/>
          <p:nvPr/>
        </p:nvSpPr>
        <p:spPr>
          <a:xfrm>
            <a:off x="8006303" y="2295186"/>
            <a:ext cx="908050" cy="527392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数据服务网关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5698134-2764-436E-90F5-31AB89D668E5}"/>
              </a:ext>
            </a:extLst>
          </p:cNvPr>
          <p:cNvCxnSpPr>
            <a:cxnSpLocks/>
            <a:stCxn id="122" idx="2"/>
            <a:endCxn id="62" idx="0"/>
          </p:cNvCxnSpPr>
          <p:nvPr/>
        </p:nvCxnSpPr>
        <p:spPr>
          <a:xfrm>
            <a:off x="8460328" y="1987591"/>
            <a:ext cx="0" cy="307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BB80A6DD-DE55-4273-8FEB-07DBD4D5CD5B}"/>
              </a:ext>
            </a:extLst>
          </p:cNvPr>
          <p:cNvCxnSpPr>
            <a:cxnSpLocks/>
            <a:stCxn id="62" idx="2"/>
            <a:endCxn id="21" idx="0"/>
          </p:cNvCxnSpPr>
          <p:nvPr/>
        </p:nvCxnSpPr>
        <p:spPr>
          <a:xfrm>
            <a:off x="8460328" y="2822578"/>
            <a:ext cx="0" cy="460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连接符: 肘形 37">
            <a:extLst>
              <a:ext uri="{FF2B5EF4-FFF2-40B4-BE49-F238E27FC236}">
                <a16:creationId xmlns:a16="http://schemas.microsoft.com/office/drawing/2014/main" id="{A226EA01-7B48-433D-8398-413F21FE21D8}"/>
              </a:ext>
            </a:extLst>
          </p:cNvPr>
          <p:cNvCxnSpPr>
            <a:cxnSpLocks/>
            <a:stCxn id="62" idx="3"/>
            <a:endCxn id="60" idx="0"/>
          </p:cNvCxnSpPr>
          <p:nvPr/>
        </p:nvCxnSpPr>
        <p:spPr>
          <a:xfrm>
            <a:off x="8914353" y="2558882"/>
            <a:ext cx="2250989" cy="7330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B91A8422-DDC6-4BE1-BE17-1D7C3059221D}"/>
              </a:ext>
            </a:extLst>
          </p:cNvPr>
          <p:cNvSpPr txBox="1"/>
          <p:nvPr/>
        </p:nvSpPr>
        <p:spPr>
          <a:xfrm>
            <a:off x="8748856" y="1977741"/>
            <a:ext cx="124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r>
              <a:rPr lang="zh-CN" altLang="en-US" sz="1400" dirty="0">
                <a:solidFill>
                  <a:schemeClr val="accent1"/>
                </a:solidFill>
              </a:rPr>
              <a:t>、发起请求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C756D61-AB65-49ED-AA44-1196E9E2AA22}"/>
              </a:ext>
            </a:extLst>
          </p:cNvPr>
          <p:cNvSpPr txBox="1"/>
          <p:nvPr/>
        </p:nvSpPr>
        <p:spPr>
          <a:xfrm>
            <a:off x="8460327" y="2862529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3</a:t>
            </a:r>
            <a:r>
              <a:rPr lang="zh-CN" altLang="en-US" sz="1400" dirty="0">
                <a:solidFill>
                  <a:schemeClr val="accent1"/>
                </a:solidFill>
              </a:rPr>
              <a:t>、接口调用</a:t>
            </a:r>
          </a:p>
        </p:txBody>
      </p:sp>
      <p:sp>
        <p:nvSpPr>
          <p:cNvPr id="127" name="流程图: 可选过程 126">
            <a:extLst>
              <a:ext uri="{FF2B5EF4-FFF2-40B4-BE49-F238E27FC236}">
                <a16:creationId xmlns:a16="http://schemas.microsoft.com/office/drawing/2014/main" id="{9B664EB4-C8CC-4BB3-9EFB-BA9A7CB9EFC2}"/>
              </a:ext>
            </a:extLst>
          </p:cNvPr>
          <p:cNvSpPr/>
          <p:nvPr/>
        </p:nvSpPr>
        <p:spPr>
          <a:xfrm>
            <a:off x="9387011" y="328158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记录日志</a:t>
            </a:r>
          </a:p>
        </p:txBody>
      </p:sp>
      <p:cxnSp>
        <p:nvCxnSpPr>
          <p:cNvPr id="128" name="直接箭头连接符 127">
            <a:extLst>
              <a:ext uri="{FF2B5EF4-FFF2-40B4-BE49-F238E27FC236}">
                <a16:creationId xmlns:a16="http://schemas.microsoft.com/office/drawing/2014/main" id="{AF520BA9-6D00-44FC-81C6-85FA33BBA44E}"/>
              </a:ext>
            </a:extLst>
          </p:cNvPr>
          <p:cNvCxnSpPr>
            <a:cxnSpLocks/>
            <a:stCxn id="21" idx="3"/>
            <a:endCxn id="127" idx="1"/>
          </p:cNvCxnSpPr>
          <p:nvPr/>
        </p:nvCxnSpPr>
        <p:spPr>
          <a:xfrm flipV="1">
            <a:off x="8917528" y="3587912"/>
            <a:ext cx="469483" cy="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本框 128">
            <a:extLst>
              <a:ext uri="{FF2B5EF4-FFF2-40B4-BE49-F238E27FC236}">
                <a16:creationId xmlns:a16="http://schemas.microsoft.com/office/drawing/2014/main" id="{16D0432E-3AC2-4F30-B068-8413CA9C49E0}"/>
              </a:ext>
            </a:extLst>
          </p:cNvPr>
          <p:cNvSpPr txBox="1"/>
          <p:nvPr/>
        </p:nvSpPr>
        <p:spPr>
          <a:xfrm>
            <a:off x="9004403" y="3298742"/>
            <a:ext cx="25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4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C805C2FA-6295-42F2-996E-090F148CD19F}"/>
              </a:ext>
            </a:extLst>
          </p:cNvPr>
          <p:cNvSpPr txBox="1"/>
          <p:nvPr/>
        </p:nvSpPr>
        <p:spPr>
          <a:xfrm>
            <a:off x="303063" y="1606904"/>
            <a:ext cx="46166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机构</a:t>
            </a: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DBD1D340-3267-45E8-A18A-92529AB89491}"/>
              </a:ext>
            </a:extLst>
          </p:cNvPr>
          <p:cNvSpPr txBox="1"/>
          <p:nvPr/>
        </p:nvSpPr>
        <p:spPr>
          <a:xfrm>
            <a:off x="271297" y="3356696"/>
            <a:ext cx="46166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服务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B5501152-D40D-412E-9E0D-02320DDCF7BD}"/>
              </a:ext>
            </a:extLst>
          </p:cNvPr>
          <p:cNvSpPr txBox="1"/>
          <p:nvPr/>
        </p:nvSpPr>
        <p:spPr>
          <a:xfrm>
            <a:off x="266561" y="5536051"/>
            <a:ext cx="461665" cy="7848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数据库</a:t>
            </a:r>
          </a:p>
        </p:txBody>
      </p:sp>
      <p:cxnSp>
        <p:nvCxnSpPr>
          <p:cNvPr id="146" name="直接连接符 145">
            <a:extLst>
              <a:ext uri="{FF2B5EF4-FFF2-40B4-BE49-F238E27FC236}">
                <a16:creationId xmlns:a16="http://schemas.microsoft.com/office/drawing/2014/main" id="{671859F9-1B5E-47BB-B9F3-29EF68D81278}"/>
              </a:ext>
            </a:extLst>
          </p:cNvPr>
          <p:cNvCxnSpPr>
            <a:cxnSpLocks/>
          </p:cNvCxnSpPr>
          <p:nvPr/>
        </p:nvCxnSpPr>
        <p:spPr>
          <a:xfrm flipH="1">
            <a:off x="936132" y="1374943"/>
            <a:ext cx="43291" cy="5002075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2429F91-DEC1-414F-8E60-42A4637CE5B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4DF848D-C992-4A5F-A0CA-247FD2782C3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A971E26F-ED6A-4596-961A-DA70E07E466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1509A58C-83F8-4FB2-AA80-57322D2AC18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BCA3B60-87A4-41F8-AAA4-C184341ACECF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7993AA-58F2-4738-AE07-6F05F1733CD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8234ED4B-87CC-4EA8-AA53-8A4458C7F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6" y="1898484"/>
            <a:ext cx="8645072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9B7683-A118-424D-B91B-C5731EE6BEAC}"/>
              </a:ext>
            </a:extLst>
          </p:cNvPr>
          <p:cNvSpPr txBox="1"/>
          <p:nvPr/>
        </p:nvSpPr>
        <p:spPr>
          <a:xfrm>
            <a:off x="325316" y="1113489"/>
            <a:ext cx="503214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/>
              <a:t>表引导模式：</a:t>
            </a:r>
            <a:endParaRPr lang="en-US" altLang="zh-CN" b="1" dirty="0"/>
          </a:p>
          <a:p>
            <a:r>
              <a:rPr lang="en-US" altLang="zh-CN" b="1" dirty="0"/>
              <a:t>	</a:t>
            </a:r>
            <a:r>
              <a:rPr lang="zh-CN" altLang="en-US" b="1" dirty="0"/>
              <a:t>可视化配置，操作简单，仅限于单表。</a:t>
            </a:r>
            <a:endParaRPr lang="en-US" altLang="zh-CN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406203E-321F-4969-835C-1614FF0A8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72" y="1898485"/>
            <a:ext cx="2968314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A56CC73-865C-4980-A251-9B10F4F830C0}"/>
              </a:ext>
            </a:extLst>
          </p:cNvPr>
          <p:cNvSpPr txBox="1"/>
          <p:nvPr/>
        </p:nvSpPr>
        <p:spPr>
          <a:xfrm>
            <a:off x="9114872" y="1113489"/>
            <a:ext cx="271099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加密算法，可解密。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21858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B9A0649-0B5A-480C-A592-A77343166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4" y="2223565"/>
            <a:ext cx="8635744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84D0DD6-7C8E-4862-A6C6-AB65E5D7D97A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E536E6E-89D6-4FD2-B89D-4ECD11570CA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CD63BD54-9FC5-4605-8DBD-DFB49A66430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D1295710-EAE3-4459-BD8D-161456C62A67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105E0B4E-DC12-48E5-88A4-4097B72E8196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EB84ABA-1EAC-4BE1-B1AF-93FEFDA8642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2DB27AB-0CD3-45A4-AB7A-E1580805C3AA}"/>
              </a:ext>
            </a:extLst>
          </p:cNvPr>
          <p:cNvSpPr txBox="1"/>
          <p:nvPr/>
        </p:nvSpPr>
        <p:spPr>
          <a:xfrm>
            <a:off x="223114" y="1084253"/>
            <a:ext cx="521328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脚本模式：</a:t>
            </a:r>
            <a:endParaRPr lang="en-US" altLang="zh-CN" b="1" dirty="0"/>
          </a:p>
          <a:p>
            <a:r>
              <a:rPr lang="en-US" altLang="zh-CN" b="1" dirty="0"/>
              <a:t>	SQL</a:t>
            </a:r>
            <a:r>
              <a:rPr lang="zh-CN" altLang="en-US" b="1" dirty="0"/>
              <a:t>开发，多表模式，额外逻辑计算等。</a:t>
            </a:r>
            <a:endParaRPr lang="en-US" altLang="zh-CN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2FAED96-B5F7-4FA4-9BB8-AC12F9128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812" y="2223565"/>
            <a:ext cx="3057089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D5CFEAD-5027-413D-A1D3-75C6B9C4416B}"/>
              </a:ext>
            </a:extLst>
          </p:cNvPr>
          <p:cNvSpPr txBox="1"/>
          <p:nvPr/>
        </p:nvSpPr>
        <p:spPr>
          <a:xfrm>
            <a:off x="9027055" y="1084253"/>
            <a:ext cx="2941831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正则替换，不可解密。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2640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6D699D4-91B2-44AC-B611-0F1B03121F6A}"/>
              </a:ext>
            </a:extLst>
          </p:cNvPr>
          <p:cNvSpPr/>
          <p:nvPr/>
        </p:nvSpPr>
        <p:spPr>
          <a:xfrm>
            <a:off x="289151" y="1156062"/>
            <a:ext cx="8048626" cy="54374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B800339-6B8A-4965-AE6C-6B4058049055}"/>
              </a:ext>
            </a:extLst>
          </p:cNvPr>
          <p:cNvSpPr/>
          <p:nvPr/>
        </p:nvSpPr>
        <p:spPr>
          <a:xfrm>
            <a:off x="1414263" y="4278312"/>
            <a:ext cx="6483942" cy="81740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0BF683-0147-495A-9077-136DBC7C7021}"/>
              </a:ext>
            </a:extLst>
          </p:cNvPr>
          <p:cNvSpPr/>
          <p:nvPr/>
        </p:nvSpPr>
        <p:spPr>
          <a:xfrm>
            <a:off x="1434734" y="1413940"/>
            <a:ext cx="6483942" cy="25098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235D72D-E1E4-4557-B2EA-A4F40225FF39}"/>
              </a:ext>
            </a:extLst>
          </p:cNvPr>
          <p:cNvSpPr/>
          <p:nvPr/>
        </p:nvSpPr>
        <p:spPr>
          <a:xfrm>
            <a:off x="2189431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数据抽样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BD25902-24C3-423C-927D-727BE4C6632B}"/>
              </a:ext>
            </a:extLst>
          </p:cNvPr>
          <p:cNvSpPr/>
          <p:nvPr/>
        </p:nvSpPr>
        <p:spPr>
          <a:xfrm>
            <a:off x="3811679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数据脱敏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DEBBF1A-2E60-45E9-BCB1-5A10E56B79C8}"/>
              </a:ext>
            </a:extLst>
          </p:cNvPr>
          <p:cNvSpPr/>
          <p:nvPr/>
        </p:nvSpPr>
        <p:spPr>
          <a:xfrm>
            <a:off x="5433928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数据上传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22595FF-7666-40B4-87F2-05A1850F30B0}"/>
              </a:ext>
            </a:extLst>
          </p:cNvPr>
          <p:cNvSpPr/>
          <p:nvPr/>
        </p:nvSpPr>
        <p:spPr>
          <a:xfrm>
            <a:off x="1486695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资源目录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B25589F-F064-47D0-91CC-E7ADB73DC830}"/>
              </a:ext>
            </a:extLst>
          </p:cNvPr>
          <p:cNvSpPr/>
          <p:nvPr/>
        </p:nvSpPr>
        <p:spPr>
          <a:xfrm>
            <a:off x="1918846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数据使用申请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D7B1378-1DA6-4592-8D5F-5EDB8712FAED}"/>
              </a:ext>
            </a:extLst>
          </p:cNvPr>
          <p:cNvSpPr/>
          <p:nvPr/>
        </p:nvSpPr>
        <p:spPr>
          <a:xfrm>
            <a:off x="2379314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申请审批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E525C5B-29DF-4A77-841C-B71AC6F1A5A9}"/>
              </a:ext>
            </a:extLst>
          </p:cNvPr>
          <p:cNvSpPr/>
          <p:nvPr/>
        </p:nvSpPr>
        <p:spPr>
          <a:xfrm>
            <a:off x="2811465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租户空间分配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950E3-6735-4851-B562-6EA62D41CA91}"/>
              </a:ext>
            </a:extLst>
          </p:cNvPr>
          <p:cNvSpPr txBox="1"/>
          <p:nvPr/>
        </p:nvSpPr>
        <p:spPr>
          <a:xfrm>
            <a:off x="4451923" y="2410600"/>
            <a:ext cx="184858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60" dirty="0"/>
              <a:t>数据分析空间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E232317-47FA-41E8-AA3F-9D2765D8C705}"/>
              </a:ext>
            </a:extLst>
          </p:cNvPr>
          <p:cNvSpPr/>
          <p:nvPr/>
        </p:nvSpPr>
        <p:spPr>
          <a:xfrm>
            <a:off x="3553317" y="2991258"/>
            <a:ext cx="1163530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A</a:t>
            </a:r>
            <a:endParaRPr lang="zh-CN" altLang="en-US" sz="168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CE01F57-A6A4-400F-8594-5B59922D0005}"/>
              </a:ext>
            </a:extLst>
          </p:cNvPr>
          <p:cNvSpPr/>
          <p:nvPr/>
        </p:nvSpPr>
        <p:spPr>
          <a:xfrm>
            <a:off x="4814602" y="2987992"/>
            <a:ext cx="1097112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B</a:t>
            </a:r>
            <a:endParaRPr lang="zh-CN" altLang="en-US" sz="1680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E40D042-E40F-4595-AD5C-6BA0E52B9D58}"/>
              </a:ext>
            </a:extLst>
          </p:cNvPr>
          <p:cNvSpPr/>
          <p:nvPr/>
        </p:nvSpPr>
        <p:spPr>
          <a:xfrm>
            <a:off x="6019532" y="2974721"/>
            <a:ext cx="1084772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C</a:t>
            </a:r>
            <a:endParaRPr lang="zh-CN" altLang="en-US" sz="1680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269F417-CE8D-421A-A6EC-B1F4FBE0800A}"/>
              </a:ext>
            </a:extLst>
          </p:cNvPr>
          <p:cNvSpPr/>
          <p:nvPr/>
        </p:nvSpPr>
        <p:spPr>
          <a:xfrm>
            <a:off x="3622437" y="181396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数据分析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E2344D9-DCFB-4BD8-BDDF-FFE9DB2A3D45}"/>
              </a:ext>
            </a:extLst>
          </p:cNvPr>
          <p:cNvSpPr/>
          <p:nvPr/>
        </p:nvSpPr>
        <p:spPr>
          <a:xfrm>
            <a:off x="5361359" y="1809427"/>
            <a:ext cx="1566166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结果导出申请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09F63E0-9239-46C0-A2C1-602C812C538B}"/>
              </a:ext>
            </a:extLst>
          </p:cNvPr>
          <p:cNvSpPr txBox="1"/>
          <p:nvPr/>
        </p:nvSpPr>
        <p:spPr>
          <a:xfrm>
            <a:off x="741372" y="1661000"/>
            <a:ext cx="401448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0" b="1" dirty="0">
                <a:solidFill>
                  <a:schemeClr val="bg1"/>
                </a:solidFill>
              </a:rPr>
              <a:t>数据实验室架构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2263F5-D373-4A44-B5B7-D2FF5FEFA89E}"/>
              </a:ext>
            </a:extLst>
          </p:cNvPr>
          <p:cNvSpPr/>
          <p:nvPr/>
        </p:nvSpPr>
        <p:spPr>
          <a:xfrm>
            <a:off x="1385721" y="5498383"/>
            <a:ext cx="6483942" cy="8305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9BC23FA-A0CA-40AD-9DD9-E7BE42157B73}"/>
              </a:ext>
            </a:extLst>
          </p:cNvPr>
          <p:cNvSpPr/>
          <p:nvPr/>
        </p:nvSpPr>
        <p:spPr>
          <a:xfrm>
            <a:off x="1682548" y="5807772"/>
            <a:ext cx="1254035" cy="37229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久事公交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EDF487C-8D82-42E0-BE3A-14DEE6646A31}"/>
              </a:ext>
            </a:extLst>
          </p:cNvPr>
          <p:cNvSpPr/>
          <p:nvPr/>
        </p:nvSpPr>
        <p:spPr>
          <a:xfrm>
            <a:off x="3096109" y="5807772"/>
            <a:ext cx="1254035" cy="37229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卡中心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83FAB2F0-19B7-4A1C-B171-B425672E1822}"/>
              </a:ext>
            </a:extLst>
          </p:cNvPr>
          <p:cNvSpPr/>
          <p:nvPr/>
        </p:nvSpPr>
        <p:spPr>
          <a:xfrm>
            <a:off x="4582120" y="5807772"/>
            <a:ext cx="1254035" cy="37229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久事体育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E475EAC-C610-46BF-B58D-179135C0CC8B}"/>
              </a:ext>
            </a:extLst>
          </p:cNvPr>
          <p:cNvSpPr/>
          <p:nvPr/>
        </p:nvSpPr>
        <p:spPr>
          <a:xfrm>
            <a:off x="6019531" y="5807772"/>
            <a:ext cx="1254035" cy="37229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。。。。</a:t>
            </a:r>
          </a:p>
        </p:txBody>
      </p:sp>
      <p:sp>
        <p:nvSpPr>
          <p:cNvPr id="23" name="箭头: 上 22">
            <a:extLst>
              <a:ext uri="{FF2B5EF4-FFF2-40B4-BE49-F238E27FC236}">
                <a16:creationId xmlns:a16="http://schemas.microsoft.com/office/drawing/2014/main" id="{3594F61D-DC5B-4733-B3C4-982DD54EF119}"/>
              </a:ext>
            </a:extLst>
          </p:cNvPr>
          <p:cNvSpPr/>
          <p:nvPr/>
        </p:nvSpPr>
        <p:spPr>
          <a:xfrm>
            <a:off x="4082609" y="5014069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9F9F1B-FDAE-4776-BE1A-1FAFFB2A41FB}"/>
              </a:ext>
            </a:extLst>
          </p:cNvPr>
          <p:cNvSpPr txBox="1"/>
          <p:nvPr/>
        </p:nvSpPr>
        <p:spPr>
          <a:xfrm>
            <a:off x="768832" y="5242925"/>
            <a:ext cx="40144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0" b="1" dirty="0">
                <a:solidFill>
                  <a:schemeClr val="bg1"/>
                </a:solidFill>
              </a:rPr>
              <a:t>数据来源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13AC367-3AA8-4928-A2B8-A7B1DD948452}"/>
              </a:ext>
            </a:extLst>
          </p:cNvPr>
          <p:cNvSpPr/>
          <p:nvPr/>
        </p:nvSpPr>
        <p:spPr>
          <a:xfrm>
            <a:off x="3303522" y="2399664"/>
            <a:ext cx="4062121" cy="111328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0BC2203-027C-4D9A-B848-1113E7B107B2}"/>
              </a:ext>
            </a:extLst>
          </p:cNvPr>
          <p:cNvSpPr txBox="1"/>
          <p:nvPr/>
        </p:nvSpPr>
        <p:spPr>
          <a:xfrm>
            <a:off x="1458802" y="3523904"/>
            <a:ext cx="104387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80" dirty="0">
                <a:solidFill>
                  <a:schemeClr val="bg1"/>
                </a:solidFill>
              </a:rPr>
              <a:t>运行环境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6FA9C25-6636-4FDB-B253-01E802EFBCB6}"/>
              </a:ext>
            </a:extLst>
          </p:cNvPr>
          <p:cNvGrpSpPr/>
          <p:nvPr/>
        </p:nvGrpSpPr>
        <p:grpSpPr>
          <a:xfrm>
            <a:off x="108987" y="130876"/>
            <a:ext cx="943613" cy="687168"/>
            <a:chOff x="125279" y="279019"/>
            <a:chExt cx="854512" cy="622282"/>
          </a:xfrm>
        </p:grpSpPr>
        <p:sp>
          <p:nvSpPr>
            <p:cNvPr id="32" name="圆角矩形 36">
              <a:extLst>
                <a:ext uri="{FF2B5EF4-FFF2-40B4-BE49-F238E27FC236}">
                  <a16:creationId xmlns:a16="http://schemas.microsoft.com/office/drawing/2014/main" id="{CDA2AE5F-757C-4907-A11D-FCA010FD92B9}"/>
                </a:ext>
              </a:extLst>
            </p:cNvPr>
            <p:cNvSpPr/>
            <p:nvPr/>
          </p:nvSpPr>
          <p:spPr>
            <a:xfrm rot="2700000">
              <a:off x="357509" y="279019"/>
              <a:ext cx="622282" cy="622282"/>
            </a:xfrm>
            <a:prstGeom prst="roundRect">
              <a:avLst/>
            </a:prstGeom>
            <a:solidFill>
              <a:srgbClr val="015DC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33" name="圆角矩形 37">
              <a:extLst>
                <a:ext uri="{FF2B5EF4-FFF2-40B4-BE49-F238E27FC236}">
                  <a16:creationId xmlns:a16="http://schemas.microsoft.com/office/drawing/2014/main" id="{9E794EDE-9B4E-47BB-A335-5C41597E6153}"/>
                </a:ext>
              </a:extLst>
            </p:cNvPr>
            <p:cNvSpPr/>
            <p:nvPr/>
          </p:nvSpPr>
          <p:spPr>
            <a:xfrm rot="2700000">
              <a:off x="125279" y="279019"/>
              <a:ext cx="622282" cy="6222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sp>
        <p:nvSpPr>
          <p:cNvPr id="30" name="TextBox 7">
            <a:extLst>
              <a:ext uri="{FF2B5EF4-FFF2-40B4-BE49-F238E27FC236}">
                <a16:creationId xmlns:a16="http://schemas.microsoft.com/office/drawing/2014/main" id="{BA4DB771-6F07-4B06-AF4D-30243F1D6014}"/>
              </a:ext>
            </a:extLst>
          </p:cNvPr>
          <p:cNvSpPr txBox="1"/>
          <p:nvPr/>
        </p:nvSpPr>
        <p:spPr>
          <a:xfrm>
            <a:off x="1354168" y="172156"/>
            <a:ext cx="4403836" cy="5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数据实验室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ECF13F9-148D-454E-8DBC-41A81303F3EC}"/>
              </a:ext>
            </a:extLst>
          </p:cNvPr>
          <p:cNvSpPr/>
          <p:nvPr/>
        </p:nvSpPr>
        <p:spPr>
          <a:xfrm>
            <a:off x="89155" y="196777"/>
            <a:ext cx="726832" cy="524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667" b="1" dirty="0">
                <a:solidFill>
                  <a:srgbClr val="282B6A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03</a:t>
            </a:r>
          </a:p>
        </p:txBody>
      </p:sp>
      <p:sp>
        <p:nvSpPr>
          <p:cNvPr id="35" name="箭头: 上 34">
            <a:extLst>
              <a:ext uri="{FF2B5EF4-FFF2-40B4-BE49-F238E27FC236}">
                <a16:creationId xmlns:a16="http://schemas.microsoft.com/office/drawing/2014/main" id="{25D05931-1B8D-4802-826D-B7CFBF85310D}"/>
              </a:ext>
            </a:extLst>
          </p:cNvPr>
          <p:cNvSpPr/>
          <p:nvPr/>
        </p:nvSpPr>
        <p:spPr>
          <a:xfrm>
            <a:off x="4054066" y="3871830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538487C-B55F-485B-8C77-EE856D0973EE}"/>
              </a:ext>
            </a:extLst>
          </p:cNvPr>
          <p:cNvSpPr txBox="1"/>
          <p:nvPr/>
        </p:nvSpPr>
        <p:spPr>
          <a:xfrm>
            <a:off x="8727046" y="1156062"/>
            <a:ext cx="3175803" cy="52629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1400" b="1" dirty="0"/>
              <a:t>概述：</a:t>
            </a:r>
            <a:r>
              <a:rPr lang="en-US" altLang="zh-CN" sz="1400" b="1" dirty="0"/>
              <a:t>      </a:t>
            </a:r>
          </a:p>
          <a:p>
            <a:r>
              <a:rPr lang="en-US" altLang="zh-CN" sz="1400" b="1" dirty="0"/>
              <a:t>       </a:t>
            </a:r>
            <a:r>
              <a:rPr lang="zh-CN" altLang="en-US" sz="1400" dirty="0"/>
              <a:t>数据实验室产品可帮助数据工程师、数据科学家、和业务分析人员更有效地处理数据，无需使用复杂的命令行或关注群集实现的细节，以便更好地理解其性质，并通过对数据进行直观的检查来发现数据价值。</a:t>
            </a:r>
            <a:endParaRPr lang="en-US" altLang="zh-CN" sz="1400" dirty="0"/>
          </a:p>
          <a:p>
            <a:endParaRPr lang="en-US" altLang="zh-CN" sz="1400" b="1" dirty="0"/>
          </a:p>
          <a:p>
            <a:endParaRPr lang="en-US" altLang="zh-CN" sz="1400" b="1" dirty="0"/>
          </a:p>
          <a:p>
            <a:r>
              <a:rPr lang="zh-CN" altLang="en-US" sz="1400" b="1" dirty="0"/>
              <a:t>实验室特点：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/>
              <a:t>Docker</a:t>
            </a:r>
            <a:r>
              <a:rPr lang="zh-CN" altLang="en-US" sz="1400" dirty="0"/>
              <a:t>容器化部署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数据、环境隔离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可视化分析界面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安全管理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数据脱敏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审批管理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VPN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动态账号、密码登陆操作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多语言多环境支持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Python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Java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SQL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支持动态加载额外的依赖包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动态计算、存储资源分配</a:t>
            </a:r>
            <a:endParaRPr lang="en-US" altLang="zh-CN" sz="1400" dirty="0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3E86838E-FD50-45EB-BA33-3B3AEEE008B2}"/>
              </a:ext>
            </a:extLst>
          </p:cNvPr>
          <p:cNvSpPr/>
          <p:nvPr/>
        </p:nvSpPr>
        <p:spPr>
          <a:xfrm>
            <a:off x="3879564" y="3563059"/>
            <a:ext cx="2019194" cy="29982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预装分析工具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3D78685-7C59-4D37-A4C6-E6DB583664E0}"/>
              </a:ext>
            </a:extLst>
          </p:cNvPr>
          <p:cNvSpPr/>
          <p:nvPr/>
        </p:nvSpPr>
        <p:spPr>
          <a:xfrm>
            <a:off x="7496738" y="1876397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导出审批</a:t>
            </a:r>
          </a:p>
        </p:txBody>
      </p:sp>
      <p:sp>
        <p:nvSpPr>
          <p:cNvPr id="42" name="箭头: 上 41">
            <a:extLst>
              <a:ext uri="{FF2B5EF4-FFF2-40B4-BE49-F238E27FC236}">
                <a16:creationId xmlns:a16="http://schemas.microsoft.com/office/drawing/2014/main" id="{F43B24D8-C5CC-44F5-AD83-BCC4ADF9C530}"/>
              </a:ext>
            </a:extLst>
          </p:cNvPr>
          <p:cNvSpPr/>
          <p:nvPr/>
        </p:nvSpPr>
        <p:spPr>
          <a:xfrm rot="5400000">
            <a:off x="8020199" y="2393436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</p:spTree>
    <p:extLst>
      <p:ext uri="{BB962C8B-B14F-4D97-AF65-F5344CB8AC3E}">
        <p14:creationId xmlns:p14="http://schemas.microsoft.com/office/powerpoint/2010/main" val="420523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BE41DE0-6862-4E72-B91A-7FF8078BBF1F}"/>
              </a:ext>
            </a:extLst>
          </p:cNvPr>
          <p:cNvSpPr/>
          <p:nvPr/>
        </p:nvSpPr>
        <p:spPr>
          <a:xfrm>
            <a:off x="5159250" y="3603220"/>
            <a:ext cx="4551355" cy="30826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402AADDD-012B-4CEE-9C88-B81E3CFAEDAF}"/>
              </a:ext>
            </a:extLst>
          </p:cNvPr>
          <p:cNvSpPr/>
          <p:nvPr/>
        </p:nvSpPr>
        <p:spPr>
          <a:xfrm>
            <a:off x="5430452" y="5518828"/>
            <a:ext cx="4185382" cy="1122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FF2A2D-7151-4E2B-9D94-CC15C223B3E5}"/>
              </a:ext>
            </a:extLst>
          </p:cNvPr>
          <p:cNvSpPr/>
          <p:nvPr/>
        </p:nvSpPr>
        <p:spPr>
          <a:xfrm>
            <a:off x="10053356" y="1446737"/>
            <a:ext cx="1488004" cy="26480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A6076B-3C35-42FF-8E9E-160EAA9A7E39}"/>
              </a:ext>
            </a:extLst>
          </p:cNvPr>
          <p:cNvSpPr/>
          <p:nvPr/>
        </p:nvSpPr>
        <p:spPr>
          <a:xfrm>
            <a:off x="963643" y="1149530"/>
            <a:ext cx="2977661" cy="5399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A3207E-F942-4141-AB49-2A9CE9F07B64}"/>
              </a:ext>
            </a:extLst>
          </p:cNvPr>
          <p:cNvSpPr/>
          <p:nvPr/>
        </p:nvSpPr>
        <p:spPr>
          <a:xfrm>
            <a:off x="5159250" y="1149529"/>
            <a:ext cx="4551356" cy="2340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流程图: 可选过程 5">
            <a:extLst>
              <a:ext uri="{FF2B5EF4-FFF2-40B4-BE49-F238E27FC236}">
                <a16:creationId xmlns:a16="http://schemas.microsoft.com/office/drawing/2014/main" id="{9BB72FA2-7BAB-435D-911E-6BE8C5105342}"/>
              </a:ext>
            </a:extLst>
          </p:cNvPr>
          <p:cNvSpPr/>
          <p:nvPr/>
        </p:nvSpPr>
        <p:spPr>
          <a:xfrm>
            <a:off x="1700345" y="1237867"/>
            <a:ext cx="150193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上传用户数据包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B9A8DAAF-AFD9-45FE-9049-0FA1C0252FBA}"/>
              </a:ext>
            </a:extLst>
          </p:cNvPr>
          <p:cNvSpPr/>
          <p:nvPr/>
        </p:nvSpPr>
        <p:spPr>
          <a:xfrm>
            <a:off x="1793723" y="1975616"/>
            <a:ext cx="1315183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选择语言环境</a:t>
            </a: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60832722-33AA-4169-A2E3-4F94210EB5B6}"/>
              </a:ext>
            </a:extLst>
          </p:cNvPr>
          <p:cNvSpPr/>
          <p:nvPr/>
        </p:nvSpPr>
        <p:spPr>
          <a:xfrm>
            <a:off x="1609974" y="2689048"/>
            <a:ext cx="159231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上传自身依赖包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6F559A3-0A8E-46E7-8673-450BE9E01FE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2451315" y="1655608"/>
            <a:ext cx="0" cy="32000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E5A871E-E6A2-452E-9B78-7710A29F394A}"/>
              </a:ext>
            </a:extLst>
          </p:cNvPr>
          <p:cNvCxnSpPr>
            <a:cxnSpLocks/>
          </p:cNvCxnSpPr>
          <p:nvPr/>
        </p:nvCxnSpPr>
        <p:spPr>
          <a:xfrm>
            <a:off x="2450434" y="2403201"/>
            <a:ext cx="1761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2EA1A256-8FDD-4A78-A82A-3C5398DBAAA2}"/>
              </a:ext>
            </a:extLst>
          </p:cNvPr>
          <p:cNvSpPr/>
          <p:nvPr/>
        </p:nvSpPr>
        <p:spPr>
          <a:xfrm>
            <a:off x="1861865" y="3392636"/>
            <a:ext cx="117889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申请数据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D89DD8B-885C-4408-88DA-2F73C12E24A3}"/>
              </a:ext>
            </a:extLst>
          </p:cNvPr>
          <p:cNvCxnSpPr>
            <a:cxnSpLocks/>
          </p:cNvCxnSpPr>
          <p:nvPr/>
        </p:nvCxnSpPr>
        <p:spPr>
          <a:xfrm flipH="1">
            <a:off x="2450435" y="3106789"/>
            <a:ext cx="1758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A9C4C1B6-8050-468A-837B-01D468927F91}"/>
              </a:ext>
            </a:extLst>
          </p:cNvPr>
          <p:cNvSpPr/>
          <p:nvPr/>
        </p:nvSpPr>
        <p:spPr>
          <a:xfrm>
            <a:off x="1861865" y="4777628"/>
            <a:ext cx="117889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提交申请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C0E2C886-D1AB-4242-AE81-0A21C2667CEA}"/>
              </a:ext>
            </a:extLst>
          </p:cNvPr>
          <p:cNvSpPr/>
          <p:nvPr/>
        </p:nvSpPr>
        <p:spPr>
          <a:xfrm>
            <a:off x="7311798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分配租户空间</a:t>
            </a:r>
          </a:p>
        </p:txBody>
      </p:sp>
      <p:sp>
        <p:nvSpPr>
          <p:cNvPr id="15" name="流程图: 决策 14">
            <a:extLst>
              <a:ext uri="{FF2B5EF4-FFF2-40B4-BE49-F238E27FC236}">
                <a16:creationId xmlns:a16="http://schemas.microsoft.com/office/drawing/2014/main" id="{54412024-502D-46B5-9CE4-C579E435A80A}"/>
              </a:ext>
            </a:extLst>
          </p:cNvPr>
          <p:cNvSpPr/>
          <p:nvPr/>
        </p:nvSpPr>
        <p:spPr>
          <a:xfrm>
            <a:off x="6700369" y="1462654"/>
            <a:ext cx="914400" cy="612648"/>
          </a:xfrm>
          <a:prstGeom prst="flowChartDecisi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审核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33E750F8-CD5C-44EE-AE49-D54765B229E1}"/>
              </a:ext>
            </a:extLst>
          </p:cNvPr>
          <p:cNvSpPr/>
          <p:nvPr/>
        </p:nvSpPr>
        <p:spPr>
          <a:xfrm>
            <a:off x="1792579" y="4074040"/>
            <a:ext cx="131632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选择使用时间</a:t>
            </a:r>
          </a:p>
        </p:txBody>
      </p:sp>
      <p:sp>
        <p:nvSpPr>
          <p:cNvPr id="17" name="流程图: 可选过程 16">
            <a:extLst>
              <a:ext uri="{FF2B5EF4-FFF2-40B4-BE49-F238E27FC236}">
                <a16:creationId xmlns:a16="http://schemas.microsoft.com/office/drawing/2014/main" id="{1D572E04-B418-4DB3-98AD-159F9DD78B03}"/>
              </a:ext>
            </a:extLst>
          </p:cNvPr>
          <p:cNvSpPr/>
          <p:nvPr/>
        </p:nvSpPr>
        <p:spPr>
          <a:xfrm>
            <a:off x="8292937" y="1590848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结束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6481256-1327-4522-A287-7E0241C39679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7614769" y="1768978"/>
            <a:ext cx="678168" cy="30741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979A03-3E98-42DD-914C-70253A296EEA}"/>
              </a:ext>
            </a:extLst>
          </p:cNvPr>
          <p:cNvSpPr txBox="1"/>
          <p:nvPr/>
        </p:nvSpPr>
        <p:spPr>
          <a:xfrm>
            <a:off x="5890805" y="21130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通过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F3C589E-85A8-4847-B12D-FBE117278545}"/>
              </a:ext>
            </a:extLst>
          </p:cNvPr>
          <p:cNvSpPr txBox="1"/>
          <p:nvPr/>
        </p:nvSpPr>
        <p:spPr>
          <a:xfrm>
            <a:off x="7607225" y="150171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拒绝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FBB0870-E66D-45C4-982E-A29A25ABDED5}"/>
              </a:ext>
            </a:extLst>
          </p:cNvPr>
          <p:cNvCxnSpPr/>
          <p:nvPr/>
        </p:nvCxnSpPr>
        <p:spPr>
          <a:xfrm>
            <a:off x="2451314" y="3810377"/>
            <a:ext cx="0" cy="26366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BE0F8C8-862F-44BA-B8DB-45FF6B772976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>
            <a:off x="2450740" y="4491781"/>
            <a:ext cx="575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F69C379E-1203-486E-8DB3-BF9CB1CDD792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3040764" y="1768978"/>
            <a:ext cx="3659605" cy="3217521"/>
          </a:xfrm>
          <a:prstGeom prst="bentConnector3">
            <a:avLst>
              <a:gd name="adj1" fmla="val 33863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>
            <a:extLst>
              <a:ext uri="{FF2B5EF4-FFF2-40B4-BE49-F238E27FC236}">
                <a16:creationId xmlns:a16="http://schemas.microsoft.com/office/drawing/2014/main" id="{E2ED161D-EAD2-4C0A-8FA1-FC1550839412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7355285" y="3122145"/>
            <a:ext cx="776938" cy="460378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可选过程 24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6836472" y="432746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加载依赖包</a:t>
            </a:r>
          </a:p>
        </p:txBody>
      </p: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id="{89A91355-B76B-49B4-B665-EE91BAFDD9E1}"/>
              </a:ext>
            </a:extLst>
          </p:cNvPr>
          <p:cNvCxnSpPr>
            <a:cxnSpLocks/>
            <a:stCxn id="41" idx="2"/>
            <a:endCxn id="25" idx="0"/>
          </p:cNvCxnSpPr>
          <p:nvPr/>
        </p:nvCxnSpPr>
        <p:spPr>
          <a:xfrm rot="16200000" flipH="1">
            <a:off x="7436517" y="4235591"/>
            <a:ext cx="168924" cy="14829"/>
          </a:xfrm>
          <a:prstGeom prst="bentConnector3">
            <a:avLst>
              <a:gd name="adj1" fmla="val 50000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7BAB861-8E6E-4813-9C24-61B904D5C04D}"/>
              </a:ext>
            </a:extLst>
          </p:cNvPr>
          <p:cNvSpPr txBox="1"/>
          <p:nvPr/>
        </p:nvSpPr>
        <p:spPr>
          <a:xfrm>
            <a:off x="963643" y="11495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</a:rPr>
              <a:t>门户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3EAEEFB-8265-4D55-99DB-5779A5FA069E}"/>
              </a:ext>
            </a:extLst>
          </p:cNvPr>
          <p:cNvSpPr txBox="1"/>
          <p:nvPr/>
        </p:nvSpPr>
        <p:spPr>
          <a:xfrm>
            <a:off x="8767482" y="11586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管控台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2E6595-443E-4208-8665-3B8B95F3777D}"/>
              </a:ext>
            </a:extLst>
          </p:cNvPr>
          <p:cNvSpPr txBox="1"/>
          <p:nvPr/>
        </p:nvSpPr>
        <p:spPr>
          <a:xfrm>
            <a:off x="8767482" y="3654376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6"/>
                </a:solidFill>
              </a:rPr>
              <a:t>实验室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328C0D2E-6BDD-493A-B5D4-46F621421B81}"/>
              </a:ext>
            </a:extLst>
          </p:cNvPr>
          <p:cNvCxnSpPr>
            <a:cxnSpLocks/>
            <a:stCxn id="32" idx="1"/>
            <a:endCxn id="31" idx="3"/>
          </p:cNvCxnSpPr>
          <p:nvPr/>
        </p:nvCxnSpPr>
        <p:spPr>
          <a:xfrm rot="10800000" flipV="1">
            <a:off x="3040765" y="2754995"/>
            <a:ext cx="2411419" cy="3140122"/>
          </a:xfrm>
          <a:prstGeom prst="bentConnector3">
            <a:avLst>
              <a:gd name="adj1" fmla="val 29855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可选过程 30">
            <a:extLst>
              <a:ext uri="{FF2B5EF4-FFF2-40B4-BE49-F238E27FC236}">
                <a16:creationId xmlns:a16="http://schemas.microsoft.com/office/drawing/2014/main" id="{99BC8CB1-01EF-4F17-A03B-7909064266EB}"/>
              </a:ext>
            </a:extLst>
          </p:cNvPr>
          <p:cNvSpPr/>
          <p:nvPr/>
        </p:nvSpPr>
        <p:spPr>
          <a:xfrm>
            <a:off x="1861865" y="5686246"/>
            <a:ext cx="1178899" cy="417741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我的实验室</a:t>
            </a:r>
          </a:p>
        </p:txBody>
      </p:sp>
      <p:sp>
        <p:nvSpPr>
          <p:cNvPr id="32" name="流程图: 可选过程 31">
            <a:extLst>
              <a:ext uri="{FF2B5EF4-FFF2-40B4-BE49-F238E27FC236}">
                <a16:creationId xmlns:a16="http://schemas.microsoft.com/office/drawing/2014/main" id="{92FAE4E2-3A67-4C4F-83F7-8153C77DD08D}"/>
              </a:ext>
            </a:extLst>
          </p:cNvPr>
          <p:cNvSpPr/>
          <p:nvPr/>
        </p:nvSpPr>
        <p:spPr>
          <a:xfrm>
            <a:off x="5452183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</a:t>
            </a:r>
            <a:r>
              <a:rPr lang="en-US" altLang="zh-CN" sz="1400" dirty="0"/>
              <a:t>VPN</a:t>
            </a:r>
            <a:r>
              <a:rPr lang="zh-CN" altLang="en-US" sz="1400" dirty="0"/>
              <a:t>账号</a:t>
            </a:r>
          </a:p>
        </p:txBody>
      </p: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F93CC635-77A8-407C-A3EF-D4741B01C3C5}"/>
              </a:ext>
            </a:extLst>
          </p:cNvPr>
          <p:cNvCxnSpPr>
            <a:stCxn id="15" idx="2"/>
            <a:endCxn id="14" idx="0"/>
          </p:cNvCxnSpPr>
          <p:nvPr/>
        </p:nvCxnSpPr>
        <p:spPr>
          <a:xfrm rot="16200000" flipH="1">
            <a:off x="7330345" y="1902526"/>
            <a:ext cx="470822" cy="8163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1CE348C-E7D7-47AE-9B96-7B306B9B21A7}"/>
              </a:ext>
            </a:extLst>
          </p:cNvPr>
          <p:cNvCxnSpPr>
            <a:stCxn id="14" idx="1"/>
            <a:endCxn id="32" idx="3"/>
          </p:cNvCxnSpPr>
          <p:nvPr/>
        </p:nvCxnSpPr>
        <p:spPr>
          <a:xfrm flipH="1">
            <a:off x="6776473" y="2754995"/>
            <a:ext cx="5353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流程图: 可选过程 34">
            <a:extLst>
              <a:ext uri="{FF2B5EF4-FFF2-40B4-BE49-F238E27FC236}">
                <a16:creationId xmlns:a16="http://schemas.microsoft.com/office/drawing/2014/main" id="{D29F8742-E8F1-4AD5-BEEF-0A43C642C553}"/>
              </a:ext>
            </a:extLst>
          </p:cNvPr>
          <p:cNvSpPr/>
          <p:nvPr/>
        </p:nvSpPr>
        <p:spPr>
          <a:xfrm>
            <a:off x="10234078" y="2775802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数据脱敏</a:t>
            </a:r>
          </a:p>
        </p:txBody>
      </p:sp>
      <p:sp>
        <p:nvSpPr>
          <p:cNvPr id="36" name="流程图: 可选过程 35">
            <a:extLst>
              <a:ext uri="{FF2B5EF4-FFF2-40B4-BE49-F238E27FC236}">
                <a16:creationId xmlns:a16="http://schemas.microsoft.com/office/drawing/2014/main" id="{EBC6CF1E-4210-4F0A-98AC-98D2E427F0D6}"/>
              </a:ext>
            </a:extLst>
          </p:cNvPr>
          <p:cNvSpPr/>
          <p:nvPr/>
        </p:nvSpPr>
        <p:spPr>
          <a:xfrm>
            <a:off x="10234078" y="2177484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数据上传</a:t>
            </a:r>
          </a:p>
        </p:txBody>
      </p:sp>
      <p:sp>
        <p:nvSpPr>
          <p:cNvPr id="37" name="流程图: 可选过程 36">
            <a:extLst>
              <a:ext uri="{FF2B5EF4-FFF2-40B4-BE49-F238E27FC236}">
                <a16:creationId xmlns:a16="http://schemas.microsoft.com/office/drawing/2014/main" id="{6035495D-981A-4539-932F-896BA4DDFCC0}"/>
              </a:ext>
            </a:extLst>
          </p:cNvPr>
          <p:cNvSpPr/>
          <p:nvPr/>
        </p:nvSpPr>
        <p:spPr>
          <a:xfrm>
            <a:off x="10258614" y="3401079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数据抽样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18EFD61-4FC5-4D40-B44F-E5E9BF1DC14B}"/>
              </a:ext>
            </a:extLst>
          </p:cNvPr>
          <p:cNvSpPr txBox="1"/>
          <p:nvPr/>
        </p:nvSpPr>
        <p:spPr>
          <a:xfrm>
            <a:off x="10166056" y="153621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运营人员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8A29EB41-F46F-4D42-9F36-3E682F7C7BA9}"/>
              </a:ext>
            </a:extLst>
          </p:cNvPr>
          <p:cNvCxnSpPr>
            <a:cxnSpLocks/>
            <a:stCxn id="2" idx="1"/>
            <a:endCxn id="14" idx="3"/>
          </p:cNvCxnSpPr>
          <p:nvPr/>
        </p:nvCxnSpPr>
        <p:spPr>
          <a:xfrm flipH="1" flipV="1">
            <a:off x="8636088" y="2754995"/>
            <a:ext cx="1417268" cy="15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5096F177-3457-4E05-BB48-8FECBABD2C6D}"/>
              </a:ext>
            </a:extLst>
          </p:cNvPr>
          <p:cNvSpPr txBox="1"/>
          <p:nvPr/>
        </p:nvSpPr>
        <p:spPr>
          <a:xfrm>
            <a:off x="8713023" y="247893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数据导入</a:t>
            </a:r>
          </a:p>
        </p:txBody>
      </p:sp>
      <p:sp>
        <p:nvSpPr>
          <p:cNvPr id="41" name="流程图: 可选过程 40">
            <a:extLst>
              <a:ext uri="{FF2B5EF4-FFF2-40B4-BE49-F238E27FC236}">
                <a16:creationId xmlns:a16="http://schemas.microsoft.com/office/drawing/2014/main" id="{C142D645-280E-433D-AD28-70A20281C027}"/>
              </a:ext>
            </a:extLst>
          </p:cNvPr>
          <p:cNvSpPr/>
          <p:nvPr/>
        </p:nvSpPr>
        <p:spPr>
          <a:xfrm>
            <a:off x="6821643" y="3740803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加载镜像</a:t>
            </a:r>
          </a:p>
        </p:txBody>
      </p:sp>
      <p:sp>
        <p:nvSpPr>
          <p:cNvPr id="131" name="流程图: 可选过程 130">
            <a:extLst>
              <a:ext uri="{FF2B5EF4-FFF2-40B4-BE49-F238E27FC236}">
                <a16:creationId xmlns:a16="http://schemas.microsoft.com/office/drawing/2014/main" id="{38C8ECD4-75F5-4FBD-88BE-BBAA03EC9A36}"/>
              </a:ext>
            </a:extLst>
          </p:cNvPr>
          <p:cNvSpPr/>
          <p:nvPr/>
        </p:nvSpPr>
        <p:spPr>
          <a:xfrm>
            <a:off x="6332052" y="562990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多语言支持</a:t>
            </a:r>
          </a:p>
        </p:txBody>
      </p:sp>
      <p:sp>
        <p:nvSpPr>
          <p:cNvPr id="132" name="流程图: 可选过程 131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7944166" y="5629907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阶段化展示</a:t>
            </a:r>
          </a:p>
        </p:txBody>
      </p:sp>
      <p:sp>
        <p:nvSpPr>
          <p:cNvPr id="133" name="流程图: 可选过程 132">
            <a:extLst>
              <a:ext uri="{FF2B5EF4-FFF2-40B4-BE49-F238E27FC236}">
                <a16:creationId xmlns:a16="http://schemas.microsoft.com/office/drawing/2014/main" id="{1E375370-BB5C-47CB-AED8-6A81F1C4E927}"/>
              </a:ext>
            </a:extLst>
          </p:cNvPr>
          <p:cNvSpPr/>
          <p:nvPr/>
        </p:nvSpPr>
        <p:spPr>
          <a:xfrm>
            <a:off x="6332052" y="6169911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可视化视图</a:t>
            </a:r>
          </a:p>
        </p:txBody>
      </p:sp>
      <p:sp>
        <p:nvSpPr>
          <p:cNvPr id="134" name="流程图: 可选过程 133">
            <a:extLst>
              <a:ext uri="{FF2B5EF4-FFF2-40B4-BE49-F238E27FC236}">
                <a16:creationId xmlns:a16="http://schemas.microsoft.com/office/drawing/2014/main" id="{3E674603-6631-4934-BE4B-4C2708B2388C}"/>
              </a:ext>
            </a:extLst>
          </p:cNvPr>
          <p:cNvSpPr/>
          <p:nvPr/>
        </p:nvSpPr>
        <p:spPr>
          <a:xfrm>
            <a:off x="7973943" y="6169912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支持导出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D2D39E4-9901-4C43-BC2E-79599F0D9149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139C0AE1-87BB-46FF-AFFC-1ED043E59448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45" name="圆角矩形 36">
                <a:extLst>
                  <a:ext uri="{FF2B5EF4-FFF2-40B4-BE49-F238E27FC236}">
                    <a16:creationId xmlns:a16="http://schemas.microsoft.com/office/drawing/2014/main" id="{335D46BD-3CC1-4BEC-96A5-5DB6E156099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46" name="圆角矩形 37">
                <a:extLst>
                  <a:ext uri="{FF2B5EF4-FFF2-40B4-BE49-F238E27FC236}">
                    <a16:creationId xmlns:a16="http://schemas.microsoft.com/office/drawing/2014/main" id="{234BF518-BB62-487C-8CF6-FE1859AAC19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147" name="TextBox 7">
              <a:extLst>
                <a:ext uri="{FF2B5EF4-FFF2-40B4-BE49-F238E27FC236}">
                  <a16:creationId xmlns:a16="http://schemas.microsoft.com/office/drawing/2014/main" id="{7071B2BD-A193-4DE4-90AE-2BC5D198A1D8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申请流程</a:t>
              </a: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B5B8-32D7-4355-982A-79EB88B55817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sp>
        <p:nvSpPr>
          <p:cNvPr id="153" name="流程图: 可选过程 152">
            <a:extLst>
              <a:ext uri="{FF2B5EF4-FFF2-40B4-BE49-F238E27FC236}">
                <a16:creationId xmlns:a16="http://schemas.microsoft.com/office/drawing/2014/main" id="{ADF8E097-7357-4DB5-A39C-0F8EC610822D}"/>
              </a:ext>
            </a:extLst>
          </p:cNvPr>
          <p:cNvSpPr/>
          <p:nvPr/>
        </p:nvSpPr>
        <p:spPr>
          <a:xfrm>
            <a:off x="6829057" y="492314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运行环境</a:t>
            </a:r>
          </a:p>
        </p:txBody>
      </p:sp>
      <p:cxnSp>
        <p:nvCxnSpPr>
          <p:cNvPr id="161" name="直接箭头连接符 160">
            <a:extLst>
              <a:ext uri="{FF2B5EF4-FFF2-40B4-BE49-F238E27FC236}">
                <a16:creationId xmlns:a16="http://schemas.microsoft.com/office/drawing/2014/main" id="{6A50D4B9-6A56-4A95-8463-2331BD421B92}"/>
              </a:ext>
            </a:extLst>
          </p:cNvPr>
          <p:cNvCxnSpPr>
            <a:cxnSpLocks/>
            <a:stCxn id="25" idx="2"/>
            <a:endCxn id="153" idx="0"/>
          </p:cNvCxnSpPr>
          <p:nvPr/>
        </p:nvCxnSpPr>
        <p:spPr>
          <a:xfrm flipH="1">
            <a:off x="7520979" y="4745209"/>
            <a:ext cx="7415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>
            <a:extLst>
              <a:ext uri="{FF2B5EF4-FFF2-40B4-BE49-F238E27FC236}">
                <a16:creationId xmlns:a16="http://schemas.microsoft.com/office/drawing/2014/main" id="{6098C595-51DA-48FA-8B72-84B746885499}"/>
              </a:ext>
            </a:extLst>
          </p:cNvPr>
          <p:cNvSpPr txBox="1"/>
          <p:nvPr/>
        </p:nvSpPr>
        <p:spPr>
          <a:xfrm>
            <a:off x="5430452" y="5598600"/>
            <a:ext cx="461665" cy="1070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功能特点</a:t>
            </a:r>
          </a:p>
        </p:txBody>
      </p: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ACA519CB-EEA8-49F4-A1FB-00B2C18DEE55}"/>
              </a:ext>
            </a:extLst>
          </p:cNvPr>
          <p:cNvCxnSpPr>
            <a:cxnSpLocks/>
            <a:stCxn id="153" idx="2"/>
            <a:endCxn id="166" idx="0"/>
          </p:cNvCxnSpPr>
          <p:nvPr/>
        </p:nvCxnSpPr>
        <p:spPr>
          <a:xfrm>
            <a:off x="7520979" y="5340889"/>
            <a:ext cx="2164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22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BA862CC-4F6C-4360-A7DD-DD8D130C9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43" y="960362"/>
            <a:ext cx="11723351" cy="3503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C8D65A6-07ED-46C5-97DC-FAB61B449F4E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B6D10E4-AD42-4930-85F9-54006D4BDAC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9" name="圆角矩形 36">
                <a:extLst>
                  <a:ext uri="{FF2B5EF4-FFF2-40B4-BE49-F238E27FC236}">
                    <a16:creationId xmlns:a16="http://schemas.microsoft.com/office/drawing/2014/main" id="{6A70D82C-5F79-4D3F-8EDB-1AE9E83F038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0" name="圆角矩形 37">
                <a:extLst>
                  <a:ext uri="{FF2B5EF4-FFF2-40B4-BE49-F238E27FC236}">
                    <a16:creationId xmlns:a16="http://schemas.microsoft.com/office/drawing/2014/main" id="{22B5A698-92CC-4C05-9CC5-A6A82F8629D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55EE2E0-B8B3-4389-BC1D-42965B955116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F5C8EA2-D922-49A2-A8CC-F19861624290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BF97740-C74E-4CB8-B652-3DBAC730CA3B}"/>
              </a:ext>
            </a:extLst>
          </p:cNvPr>
          <p:cNvSpPr txBox="1"/>
          <p:nvPr/>
        </p:nvSpPr>
        <p:spPr>
          <a:xfrm>
            <a:off x="199043" y="4695532"/>
            <a:ext cx="1186913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/>
              <a:t>        本次实验室提供了</a:t>
            </a:r>
            <a:r>
              <a:rPr lang="en-US" altLang="zh-CN" sz="1600" dirty="0"/>
              <a:t>Zeppelin</a:t>
            </a:r>
            <a:r>
              <a:rPr lang="zh-CN" altLang="en-US" sz="1600" dirty="0"/>
              <a:t>和</a:t>
            </a:r>
            <a:r>
              <a:rPr lang="en-US" altLang="zh-CN" sz="1600" dirty="0"/>
              <a:t>Jupyter</a:t>
            </a:r>
            <a:r>
              <a:rPr lang="zh-CN" altLang="en-US" sz="1600" dirty="0"/>
              <a:t>两种当前主流的数据探索工具，提供基于浏览器的交互式分析环境。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 Zeppelin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拥有更精简的界面并提供更好的可视化功能，而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Jupyter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则更加灵活并支持更广泛的语言，用户</a:t>
            </a:r>
            <a:r>
              <a:rPr lang="zh-CN" altLang="en-US" sz="1600" dirty="0"/>
              <a:t>可根据需求和场景选择：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Zeppelin Notebook</a:t>
            </a:r>
            <a:r>
              <a:rPr lang="zh-CN" altLang="en-US" sz="1600" dirty="0"/>
              <a:t>：偏重于大数据数据查询分析可视化，支持多种大数据计算引、存储引擎擎如：</a:t>
            </a:r>
            <a:r>
              <a:rPr lang="en-US" altLang="zh-CN" sz="1600" dirty="0"/>
              <a:t>Spark</a:t>
            </a:r>
            <a:r>
              <a:rPr lang="zh-CN" altLang="en-US" sz="1600" dirty="0"/>
              <a:t>、</a:t>
            </a:r>
            <a:r>
              <a:rPr lang="en-US" altLang="zh-CN" sz="1600" dirty="0"/>
              <a:t>Flink</a:t>
            </a:r>
            <a:r>
              <a:rPr lang="zh-CN" altLang="en-US" sz="1600" dirty="0"/>
              <a:t>、</a:t>
            </a:r>
            <a:r>
              <a:rPr lang="en-US" altLang="zh-CN" sz="1600" dirty="0"/>
              <a:t>Hive</a:t>
            </a:r>
            <a:r>
              <a:rPr lang="zh-CN" altLang="en-US" sz="1600" dirty="0"/>
              <a:t>、</a:t>
            </a:r>
            <a:r>
              <a:rPr lang="en-US" altLang="zh-CN" sz="1600" dirty="0" err="1"/>
              <a:t>Kylin</a:t>
            </a:r>
            <a:r>
              <a:rPr lang="zh-CN" altLang="en-US" sz="1600" dirty="0"/>
              <a:t>等。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Jupyter Notebook</a:t>
            </a:r>
            <a:r>
              <a:rPr lang="zh-CN" altLang="en-US" sz="1600" dirty="0"/>
              <a:t>：主要用于数据科学家、算法分析人员使用</a:t>
            </a:r>
            <a:r>
              <a:rPr lang="en-US" altLang="zh-CN" sz="1600" dirty="0"/>
              <a:t>python</a:t>
            </a:r>
            <a:r>
              <a:rPr lang="zh-CN" altLang="en-US" sz="1600" dirty="0"/>
              <a:t>进行数据分析、算法建模。</a:t>
            </a:r>
          </a:p>
        </p:txBody>
      </p:sp>
    </p:spTree>
    <p:extLst>
      <p:ext uri="{BB962C8B-B14F-4D97-AF65-F5344CB8AC3E}">
        <p14:creationId xmlns:p14="http://schemas.microsoft.com/office/powerpoint/2010/main" val="3184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0C366C3-2501-4471-8F00-DE29920A5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379" y="838670"/>
            <a:ext cx="5699721" cy="4027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8AC2313-A22A-4603-AE7C-57ADCC41E196}"/>
              </a:ext>
            </a:extLst>
          </p:cNvPr>
          <p:cNvSpPr txBox="1"/>
          <p:nvPr/>
        </p:nvSpPr>
        <p:spPr>
          <a:xfrm>
            <a:off x="416120" y="954250"/>
            <a:ext cx="5711440" cy="255454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Zeppelin</a:t>
            </a:r>
            <a:r>
              <a:rPr lang="zh-CN" altLang="en-US" sz="1600" b="1" dirty="0">
                <a:solidFill>
                  <a:schemeClr val="tx2"/>
                </a:solidFill>
              </a:rPr>
              <a:t>：</a:t>
            </a:r>
          </a:p>
          <a:p>
            <a:r>
              <a:rPr lang="zh-CN" altLang="en-US" sz="1600" dirty="0">
                <a:solidFill>
                  <a:schemeClr val="tx2"/>
                </a:solidFill>
              </a:rPr>
              <a:t>       </a:t>
            </a:r>
            <a:r>
              <a:rPr lang="en-US" altLang="zh-CN" sz="1600" dirty="0">
                <a:solidFill>
                  <a:schemeClr val="tx2"/>
                </a:solidFill>
              </a:rPr>
              <a:t>Zeppelin Notebook </a:t>
            </a:r>
            <a:r>
              <a:rPr lang="zh-CN" altLang="en-US" sz="1600" dirty="0">
                <a:solidFill>
                  <a:schemeClr val="tx2"/>
                </a:solidFill>
              </a:rPr>
              <a:t>提供了</a:t>
            </a:r>
            <a:r>
              <a:rPr lang="en-US" altLang="zh-CN" sz="1600" dirty="0">
                <a:solidFill>
                  <a:schemeClr val="tx2"/>
                </a:solidFill>
              </a:rPr>
              <a:t>web</a:t>
            </a:r>
            <a:r>
              <a:rPr lang="zh-CN" altLang="en-US" sz="1600" dirty="0">
                <a:solidFill>
                  <a:schemeClr val="tx2"/>
                </a:solidFill>
              </a:rPr>
              <a:t>版类似</a:t>
            </a:r>
            <a:r>
              <a:rPr lang="en-US" altLang="zh-CN" sz="1600" dirty="0">
                <a:solidFill>
                  <a:schemeClr val="tx2"/>
                </a:solidFill>
              </a:rPr>
              <a:t>I Python</a:t>
            </a:r>
            <a:r>
              <a:rPr lang="zh-CN" altLang="en-US" sz="1600" dirty="0">
                <a:solidFill>
                  <a:schemeClr val="tx2"/>
                </a:solidFill>
              </a:rPr>
              <a:t>的</a:t>
            </a:r>
            <a:r>
              <a:rPr lang="en-US" altLang="zh-CN" sz="1600" dirty="0">
                <a:solidFill>
                  <a:schemeClr val="tx2"/>
                </a:solidFill>
              </a:rPr>
              <a:t>notebook, </a:t>
            </a:r>
            <a:r>
              <a:rPr lang="zh-CN" altLang="en-US" sz="1600" dirty="0">
                <a:solidFill>
                  <a:schemeClr val="tx2"/>
                </a:solidFill>
              </a:rPr>
              <a:t>用于数据的探索分析及可视化，可支持多种数据处理引擎，包括</a:t>
            </a:r>
            <a:r>
              <a:rPr lang="en-US" altLang="zh-CN" sz="1600" dirty="0">
                <a:solidFill>
                  <a:schemeClr val="tx2"/>
                </a:solidFill>
              </a:rPr>
              <a:t>spark, hive, python, shell, markdown</a:t>
            </a:r>
            <a:r>
              <a:rPr lang="zh-CN" altLang="en-US" sz="1600" dirty="0">
                <a:solidFill>
                  <a:schemeClr val="tx2"/>
                </a:solidFill>
              </a:rPr>
              <a:t>等 ，为擅长不同语言的数据工作者提供统一的数据分析环境。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  Zeppelin </a:t>
            </a:r>
            <a:r>
              <a:rPr lang="zh-CN" altLang="en-US" sz="1600" dirty="0">
                <a:solidFill>
                  <a:schemeClr val="tx2"/>
                </a:solidFill>
              </a:rPr>
              <a:t>提供了内置的</a:t>
            </a:r>
            <a:r>
              <a:rPr lang="en-US" altLang="zh-CN" sz="1600" dirty="0">
                <a:solidFill>
                  <a:schemeClr val="tx2"/>
                </a:solidFill>
              </a:rPr>
              <a:t>Apache spark</a:t>
            </a:r>
            <a:r>
              <a:rPr lang="zh-CN" altLang="en-US" sz="1600" dirty="0">
                <a:solidFill>
                  <a:schemeClr val="tx2"/>
                </a:solidFill>
              </a:rPr>
              <a:t>集成，不需要单独构建模块、插件或库，自动引入了 </a:t>
            </a:r>
            <a:r>
              <a:rPr lang="en-US" altLang="zh-CN" sz="1600" dirty="0">
                <a:solidFill>
                  <a:schemeClr val="tx2"/>
                </a:solidFill>
              </a:rPr>
              <a:t>SparkContext </a:t>
            </a:r>
            <a:r>
              <a:rPr lang="zh-CN" altLang="en-US" sz="1600" dirty="0">
                <a:solidFill>
                  <a:schemeClr val="tx2"/>
                </a:solidFill>
              </a:rPr>
              <a:t>和</a:t>
            </a:r>
            <a:r>
              <a:rPr lang="en-US" altLang="zh-CN" sz="1600" dirty="0">
                <a:solidFill>
                  <a:schemeClr val="tx2"/>
                </a:solidFill>
              </a:rPr>
              <a:t>SQLContext</a:t>
            </a:r>
            <a:r>
              <a:rPr lang="zh-CN" altLang="en-US" sz="1600" dirty="0">
                <a:solidFill>
                  <a:schemeClr val="tx2"/>
                </a:solidFill>
              </a:rPr>
              <a:t>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</a:t>
            </a:r>
            <a:r>
              <a:rPr lang="zh-CN" altLang="en-US" sz="1600" dirty="0">
                <a:solidFill>
                  <a:schemeClr val="tx2"/>
                </a:solidFill>
              </a:rPr>
              <a:t>支持数据驱动的交互式数据分析和协作文档，可实现数据采集、数据发现、数据分析，数据可视化与协作。</a:t>
            </a:r>
            <a:r>
              <a:rPr lang="en-US" altLang="zh-CN" sz="1600" dirty="0">
                <a:solidFill>
                  <a:schemeClr val="tx2"/>
                </a:solidFill>
              </a:rPr>
              <a:t>Notebook </a:t>
            </a:r>
            <a:r>
              <a:rPr lang="zh-CN" altLang="en-US" sz="1600" dirty="0">
                <a:solidFill>
                  <a:schemeClr val="tx2"/>
                </a:solidFill>
              </a:rPr>
              <a:t>的 </a:t>
            </a:r>
            <a:r>
              <a:rPr lang="en-US" altLang="zh-CN" sz="1600" dirty="0">
                <a:solidFill>
                  <a:schemeClr val="tx2"/>
                </a:solidFill>
              </a:rPr>
              <a:t>URL </a:t>
            </a:r>
            <a:r>
              <a:rPr lang="zh-CN" altLang="en-US" sz="1600" dirty="0">
                <a:solidFill>
                  <a:schemeClr val="tx2"/>
                </a:solidFill>
              </a:rPr>
              <a:t>可以在协作者间分享。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43A9F9-9762-423D-9DF7-8841C7F08B4C}"/>
              </a:ext>
            </a:extLst>
          </p:cNvPr>
          <p:cNvSpPr txBox="1"/>
          <p:nvPr/>
        </p:nvSpPr>
        <p:spPr>
          <a:xfrm>
            <a:off x="6530379" y="5271885"/>
            <a:ext cx="5787644" cy="132343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jupyter</a:t>
            </a:r>
            <a:r>
              <a:rPr lang="zh-CN" altLang="en-US" sz="1600" b="1" dirty="0">
                <a:solidFill>
                  <a:schemeClr val="tx2"/>
                </a:solidFill>
              </a:rPr>
              <a:t>分析：</a:t>
            </a:r>
            <a:endParaRPr lang="en-US" altLang="zh-CN" sz="1600" b="1" dirty="0">
              <a:solidFill>
                <a:schemeClr val="tx2"/>
              </a:solidFill>
            </a:endParaRPr>
          </a:p>
          <a:p>
            <a:r>
              <a:rPr lang="zh-CN" altLang="en-US" sz="1600" dirty="0">
                <a:solidFill>
                  <a:schemeClr val="tx2"/>
                </a:solidFill>
              </a:rPr>
              <a:t>       提供了一个统一的交互式的数据探索分析环境，你可以在这个环境里编写代码，运行代码，查看输出，可视化数据并查看结果，可执行端到端的数据科学工作流程 ，包括数据清理、统计建模、构建和训练机器学习模型，可视化数据等。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04D0E63-569A-4C4E-BC7A-38E3F3D44CAC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5CD4D4F-3BA7-4334-A075-A8944F0DEE5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1" name="圆角矩形 36">
                <a:extLst>
                  <a:ext uri="{FF2B5EF4-FFF2-40B4-BE49-F238E27FC236}">
                    <a16:creationId xmlns:a16="http://schemas.microsoft.com/office/drawing/2014/main" id="{7D95DEE0-27B1-4910-9202-8C6337FF712E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2" name="圆角矩形 37">
                <a:extLst>
                  <a:ext uri="{FF2B5EF4-FFF2-40B4-BE49-F238E27FC236}">
                    <a16:creationId xmlns:a16="http://schemas.microsoft.com/office/drawing/2014/main" id="{21E1CC99-D5C1-4FE4-BD51-3EF686A2B35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6D89770E-1191-42E4-8677-27B31DFD45DD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A74359-16C4-47F2-AA7D-D60A3C535C98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BD13724-19FD-49DE-B231-BF4C9A64FF28}"/>
              </a:ext>
            </a:extLst>
          </p:cNvPr>
          <p:cNvCxnSpPr/>
          <p:nvPr/>
        </p:nvCxnSpPr>
        <p:spPr>
          <a:xfrm>
            <a:off x="6361316" y="838670"/>
            <a:ext cx="0" cy="576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../../_images/data_explorer_pic_1.png">
            <a:extLst>
              <a:ext uri="{FF2B5EF4-FFF2-40B4-BE49-F238E27FC236}">
                <a16:creationId xmlns:a16="http://schemas.microsoft.com/office/drawing/2014/main" id="{8DB59388-4931-431C-8DCF-C4B3D3592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75" y="3934588"/>
            <a:ext cx="6177466" cy="278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6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调度系统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F485776-8220-490D-8149-E97921477DA7}"/>
              </a:ext>
            </a:extLst>
          </p:cNvPr>
          <p:cNvSpPr txBox="1"/>
          <p:nvPr/>
        </p:nvSpPr>
        <p:spPr>
          <a:xfrm>
            <a:off x="288331" y="1186089"/>
            <a:ext cx="15696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任务状态统计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F3C394D-DA93-49FD-BAF8-A8471464E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4" y="1211648"/>
            <a:ext cx="6880106" cy="5030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B11C6A5-6F6B-4C21-94F0-73D47D94D488}"/>
              </a:ext>
            </a:extLst>
          </p:cNvPr>
          <p:cNvSpPr txBox="1"/>
          <p:nvPr/>
        </p:nvSpPr>
        <p:spPr>
          <a:xfrm>
            <a:off x="7253654" y="1186089"/>
            <a:ext cx="4815254" cy="37548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/>
              <a:t>调度系统特性：</a:t>
            </a:r>
            <a:endParaRPr lang="en-US" altLang="zh-CN" sz="1400" dirty="0"/>
          </a:p>
          <a:p>
            <a:r>
              <a:rPr lang="zh-CN" altLang="en-US" sz="1400" b="1" dirty="0"/>
              <a:t>简单易用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可视化 </a:t>
            </a:r>
            <a:r>
              <a:rPr lang="en-US" altLang="zh-CN" sz="1400" dirty="0"/>
              <a:t>DAG: </a:t>
            </a:r>
            <a:r>
              <a:rPr lang="zh-CN" altLang="en-US" sz="1400" dirty="0"/>
              <a:t>用户友好的，通过拖拽定义工作流的，运行时控制工具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模块化操作</a:t>
            </a:r>
            <a:r>
              <a:rPr lang="en-US" altLang="zh-CN" sz="1400" dirty="0"/>
              <a:t>: </a:t>
            </a:r>
            <a:r>
              <a:rPr lang="zh-CN" altLang="en-US" sz="1400" dirty="0"/>
              <a:t>模块化有助于轻松定制和维护。</a:t>
            </a:r>
          </a:p>
          <a:p>
            <a:r>
              <a:rPr lang="zh-CN" altLang="en-US" sz="1400" b="1" dirty="0"/>
              <a:t>丰富的使用场景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支持多种任务类型</a:t>
            </a:r>
            <a:r>
              <a:rPr lang="en-US" altLang="zh-CN" sz="1400" dirty="0"/>
              <a:t>: </a:t>
            </a:r>
            <a:r>
              <a:rPr lang="zh-CN" altLang="en-US" sz="1400" dirty="0"/>
              <a:t>支持</a:t>
            </a:r>
            <a:r>
              <a:rPr lang="en-US" altLang="zh-CN" sz="1400" dirty="0"/>
              <a:t>Shell</a:t>
            </a:r>
            <a:r>
              <a:rPr lang="zh-CN" altLang="en-US" sz="1400" dirty="0"/>
              <a:t>、</a:t>
            </a:r>
            <a:r>
              <a:rPr lang="en-US" altLang="zh-CN" sz="1400" dirty="0"/>
              <a:t>MR</a:t>
            </a:r>
            <a:r>
              <a:rPr lang="zh-CN" altLang="en-US" sz="1400" dirty="0"/>
              <a:t>、</a:t>
            </a:r>
            <a:r>
              <a:rPr lang="en-US" altLang="zh-CN" sz="1400" dirty="0"/>
              <a:t>Spark</a:t>
            </a:r>
            <a:r>
              <a:rPr lang="zh-CN" altLang="en-US" sz="1400" dirty="0"/>
              <a:t>、</a:t>
            </a:r>
            <a:r>
              <a:rPr lang="en-US" altLang="zh-CN" sz="1400" dirty="0"/>
              <a:t>SQL</a:t>
            </a:r>
            <a:r>
              <a:rPr lang="zh-CN" altLang="en-US" sz="1400" dirty="0"/>
              <a:t>等</a:t>
            </a:r>
            <a:r>
              <a:rPr lang="en-US" altLang="zh-CN" sz="1400" dirty="0"/>
              <a:t>10</a:t>
            </a:r>
            <a:r>
              <a:rPr lang="zh-CN" altLang="en-US" sz="1400" dirty="0"/>
              <a:t>余种任务类型，支持跨语言，易于扩展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丰富的工作流操作</a:t>
            </a:r>
            <a:r>
              <a:rPr lang="en-US" altLang="zh-CN" sz="1400" dirty="0"/>
              <a:t>: </a:t>
            </a:r>
            <a:r>
              <a:rPr lang="zh-CN" altLang="en-US" sz="1400" dirty="0"/>
              <a:t>工作流程可以定时、暂停、恢复和停止，便于维护和控制全局和本地参数。</a:t>
            </a:r>
          </a:p>
          <a:p>
            <a:r>
              <a:rPr lang="zh-CN" altLang="en-US" sz="1400" b="1" dirty="0"/>
              <a:t>高可用</a:t>
            </a:r>
            <a:endParaRPr lang="en-US" altLang="zh-CN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高可靠性</a:t>
            </a:r>
            <a:r>
              <a:rPr lang="en-US" altLang="zh-CN" sz="1400" dirty="0"/>
              <a:t>: </a:t>
            </a:r>
            <a:r>
              <a:rPr lang="zh-CN" altLang="en-US" sz="1400" dirty="0"/>
              <a:t>去中心化设计，确保稳定性。 原生 </a:t>
            </a:r>
            <a:r>
              <a:rPr lang="en-US" altLang="zh-CN" sz="1400" dirty="0"/>
              <a:t>HA </a:t>
            </a:r>
            <a:r>
              <a:rPr lang="zh-CN" altLang="en-US" sz="1400" dirty="0"/>
              <a:t>任务队列支持，提供过载容错能力。 </a:t>
            </a:r>
            <a:r>
              <a:rPr lang="en-US" altLang="zh-CN" sz="1400" dirty="0"/>
              <a:t>DolphinScheduler </a:t>
            </a:r>
          </a:p>
          <a:p>
            <a:r>
              <a:rPr lang="zh-CN" altLang="en-US" sz="1400" dirty="0"/>
              <a:t>能提供高度稳健的环境。</a:t>
            </a:r>
          </a:p>
          <a:p>
            <a:r>
              <a:rPr lang="zh-CN" altLang="en-US" sz="1400" b="1" dirty="0"/>
              <a:t>高扩展性</a:t>
            </a:r>
            <a:endParaRPr lang="en-US" altLang="zh-CN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高扩展性</a:t>
            </a:r>
            <a:r>
              <a:rPr lang="en-US" altLang="zh-CN" sz="1400" dirty="0"/>
              <a:t>: </a:t>
            </a:r>
            <a:r>
              <a:rPr lang="zh-CN" altLang="en-US" sz="1400" dirty="0"/>
              <a:t>支持多租户和在线资源管理。支持每天</a:t>
            </a:r>
            <a:r>
              <a:rPr lang="en-US" altLang="zh-CN" sz="1400" dirty="0"/>
              <a:t>10</a:t>
            </a:r>
            <a:r>
              <a:rPr lang="zh-CN" altLang="en-US" sz="1400" dirty="0"/>
              <a:t>万个数据任务的稳定运行。</a:t>
            </a:r>
          </a:p>
        </p:txBody>
      </p:sp>
    </p:spTree>
    <p:extLst>
      <p:ext uri="{BB962C8B-B14F-4D97-AF65-F5344CB8AC3E}">
        <p14:creationId xmlns:p14="http://schemas.microsoft.com/office/powerpoint/2010/main" val="76794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监控系统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D5BA84CC-C884-4BB6-B216-ECFA06373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73" y="942092"/>
            <a:ext cx="4408041" cy="28869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FDD7DE4-614F-4F3D-A956-44A61AB22CCB}"/>
              </a:ext>
            </a:extLst>
          </p:cNvPr>
          <p:cNvSpPr txBox="1"/>
          <p:nvPr/>
        </p:nvSpPr>
        <p:spPr>
          <a:xfrm>
            <a:off x="161335" y="4194347"/>
            <a:ext cx="11755141" cy="17543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本次监控目标</a:t>
            </a:r>
            <a:endParaRPr lang="en-US" altLang="zh-CN" dirty="0"/>
          </a:p>
          <a:p>
            <a:r>
              <a:rPr lang="zh-CN" altLang="en-US" dirty="0"/>
              <a:t>应用监控：主要监控应用的状态、性能、</a:t>
            </a:r>
            <a:r>
              <a:rPr lang="en-US" altLang="zh-CN" dirty="0"/>
              <a:t>CPU</a:t>
            </a:r>
            <a:r>
              <a:rPr lang="zh-CN" altLang="en-US" dirty="0"/>
              <a:t>、核心数、任务情况，作业情况，计算资源分配情况、</a:t>
            </a:r>
            <a:r>
              <a:rPr lang="en-US" altLang="zh-CN" dirty="0"/>
              <a:t>GC</a:t>
            </a:r>
            <a:r>
              <a:rPr lang="zh-CN" altLang="en-US" dirty="0"/>
              <a:t>回收等，通</a:t>
            </a:r>
            <a:endParaRPr lang="en-US" altLang="zh-CN" dirty="0"/>
          </a:p>
          <a:p>
            <a:r>
              <a:rPr lang="en-US" altLang="zh-CN" dirty="0"/>
              <a:t>	    </a:t>
            </a:r>
            <a:r>
              <a:rPr lang="zh-CN" altLang="en-US" dirty="0"/>
              <a:t>过监控结果帮助系统进行性能优化。</a:t>
            </a:r>
            <a:endParaRPr lang="en-US" altLang="zh-CN" dirty="0"/>
          </a:p>
          <a:p>
            <a:r>
              <a:rPr lang="zh-CN" altLang="en-US" dirty="0"/>
              <a:t>容器监控：主要监控实验室的容器情况，包括状态、网络、</a:t>
            </a:r>
            <a:r>
              <a:rPr lang="en-US" altLang="zh-CN" dirty="0"/>
              <a:t>CPU</a:t>
            </a:r>
            <a:r>
              <a:rPr lang="zh-CN" altLang="en-US" dirty="0"/>
              <a:t>、磁盘等使用情况。</a:t>
            </a:r>
            <a:endParaRPr lang="en-US" altLang="zh-CN" dirty="0"/>
          </a:p>
          <a:p>
            <a:r>
              <a:rPr lang="zh-CN" altLang="en-US" dirty="0"/>
              <a:t>性能监控：通过埋点的方式，监控核心服务的性能，包括</a:t>
            </a:r>
            <a:r>
              <a:rPr lang="en-US" altLang="zh-CN" dirty="0"/>
              <a:t>QPS</a:t>
            </a:r>
            <a:r>
              <a:rPr lang="zh-CN" altLang="en-US" dirty="0"/>
              <a:t>，并发等情况。</a:t>
            </a:r>
            <a:endParaRPr lang="en-US" altLang="zh-CN" dirty="0"/>
          </a:p>
          <a:p>
            <a:r>
              <a:rPr lang="zh-CN" altLang="en-US" dirty="0"/>
              <a:t>告警规则：编写相应的告警规则，进行实时告警。</a:t>
            </a:r>
          </a:p>
        </p:txBody>
      </p:sp>
      <p:pic>
        <p:nvPicPr>
          <p:cNvPr id="2050" name="Picture 2" descr="https://filescdn.proginn.com/739c23ce1c8e47ff7bd6e187313200af/1f6254ec16d7098286fd4f0fdbaf2d2f.webp">
            <a:extLst>
              <a:ext uri="{FF2B5EF4-FFF2-40B4-BE49-F238E27FC236}">
                <a16:creationId xmlns:a16="http://schemas.microsoft.com/office/drawing/2014/main" id="{F1F5C763-CE92-4F23-B45C-40FC7629F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873" y="1039587"/>
            <a:ext cx="5736554" cy="269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93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实施计划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05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97890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2A692-4C71-483F-86FB-0A217EA598AB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9335A3-C2EA-45EB-A28B-421AFCA8E53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C62DD763-8B41-4EF4-AD9D-6B19751D6A3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DC03C46-3F58-477F-915E-C6BCA5D91FE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44BF09D-8C8F-4C87-9C68-468A55EC3C71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时间计划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E54AE6-0CA5-4521-A4F2-68E416C7FE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7358E88-1A6F-41D2-95A4-EECD5D3F8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00954"/>
              </p:ext>
            </p:extLst>
          </p:nvPr>
        </p:nvGraphicFramePr>
        <p:xfrm>
          <a:off x="288000" y="1032933"/>
          <a:ext cx="11083152" cy="539919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60508">
                  <a:extLst>
                    <a:ext uri="{9D8B030D-6E8A-4147-A177-3AD203B41FA5}">
                      <a16:colId xmlns:a16="http://schemas.microsoft.com/office/drawing/2014/main" val="1678506397"/>
                    </a:ext>
                  </a:extLst>
                </a:gridCol>
                <a:gridCol w="1071992">
                  <a:extLst>
                    <a:ext uri="{9D8B030D-6E8A-4147-A177-3AD203B41FA5}">
                      <a16:colId xmlns:a16="http://schemas.microsoft.com/office/drawing/2014/main" val="1452947289"/>
                    </a:ext>
                  </a:extLst>
                </a:gridCol>
                <a:gridCol w="813225">
                  <a:extLst>
                    <a:ext uri="{9D8B030D-6E8A-4147-A177-3AD203B41FA5}">
                      <a16:colId xmlns:a16="http://schemas.microsoft.com/office/drawing/2014/main" val="1876302464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993113926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7429082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859319871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65750936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3941589756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61674002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649383375"/>
                    </a:ext>
                  </a:extLst>
                </a:gridCol>
                <a:gridCol w="917737">
                  <a:extLst>
                    <a:ext uri="{9D8B030D-6E8A-4147-A177-3AD203B41FA5}">
                      <a16:colId xmlns:a16="http://schemas.microsoft.com/office/drawing/2014/main" val="3977547610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2376685395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3967460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任务分解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2023/03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2023/04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2023/06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2023/07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2023/08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2023/09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2023/11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2024/01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847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需求及设计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需求调研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234442"/>
                  </a:ext>
                </a:extLst>
              </a:tr>
              <a:tr h="405554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方案设计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832149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开发阶段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客流宝产品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8251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调度平台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1881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门户网站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8306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实验室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755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管控台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5258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统一网关</a:t>
                      </a:r>
                    </a:p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892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文件服务器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8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测试阶段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功能测试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7449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性能测试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03853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验收阶段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上线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67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试运行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8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46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系统交付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05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17538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9860ACC-4139-44C0-8214-1C97C0C06B69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50963A1-0231-4B2C-BDC0-009B5E0634CC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167BBDD-BA1B-475F-9A59-04A00B22074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BF8D92A3-E3E7-4367-AFF1-50DB5E1E1FF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D42F0FD-A6FE-41B0-A381-2C3CE7189A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3DFB87-76E7-41F0-813E-E0124DC8ABF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1ACE6F2-A055-4B5B-AF11-28F9DD644734}"/>
              </a:ext>
            </a:extLst>
          </p:cNvPr>
          <p:cNvGrpSpPr/>
          <p:nvPr/>
        </p:nvGrpSpPr>
        <p:grpSpPr>
          <a:xfrm>
            <a:off x="3805960" y="1831018"/>
            <a:ext cx="3429000" cy="3179762"/>
            <a:chOff x="4406900" y="2401888"/>
            <a:chExt cx="3429000" cy="3179762"/>
          </a:xfrm>
        </p:grpSpPr>
        <p:sp>
          <p:nvSpPr>
            <p:cNvPr id="10" name="任意多边形 16">
              <a:extLst>
                <a:ext uri="{FF2B5EF4-FFF2-40B4-BE49-F238E27FC236}">
                  <a16:creationId xmlns:a16="http://schemas.microsoft.com/office/drawing/2014/main" id="{7BA56FDD-BC97-435B-8931-450B8585C5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96417">
              <a:off x="5012532" y="2251869"/>
              <a:ext cx="1143000" cy="1443037"/>
            </a:xfrm>
            <a:custGeom>
              <a:avLst/>
              <a:gdLst>
                <a:gd name="T0" fmla="*/ 85965 w 1997680"/>
                <a:gd name="T1" fmla="*/ 471208 h 2524712"/>
                <a:gd name="T2" fmla="*/ 531923 w 1997680"/>
                <a:gd name="T3" fmla="*/ 0 h 2524712"/>
                <a:gd name="T4" fmla="*/ 732573 w 1997680"/>
                <a:gd name="T5" fmla="*/ 189500 h 2524712"/>
                <a:gd name="T6" fmla="*/ 947302 w 1997680"/>
                <a:gd name="T7" fmla="*/ 392298 h 2524712"/>
                <a:gd name="T8" fmla="*/ 1143000 w 1997680"/>
                <a:gd name="T9" fmla="*/ 577122 h 2524712"/>
                <a:gd name="T10" fmla="*/ 966969 w 1997680"/>
                <a:gd name="T11" fmla="*/ 763120 h 2524712"/>
                <a:gd name="T12" fmla="*/ 967995 w 1997680"/>
                <a:gd name="T13" fmla="*/ 764089 h 2524712"/>
                <a:gd name="T14" fmla="*/ 953499 w 1997680"/>
                <a:gd name="T15" fmla="*/ 782868 h 2524712"/>
                <a:gd name="T16" fmla="*/ 933465 w 1997680"/>
                <a:gd name="T17" fmla="*/ 934834 h 2524712"/>
                <a:gd name="T18" fmla="*/ 934391 w 1997680"/>
                <a:gd name="T19" fmla="*/ 937169 h 2524712"/>
                <a:gd name="T20" fmla="*/ 933999 w 1997680"/>
                <a:gd name="T21" fmla="*/ 937289 h 2524712"/>
                <a:gd name="T22" fmla="*/ 1013097 w 1997680"/>
                <a:gd name="T23" fmla="*/ 1196770 h 2524712"/>
                <a:gd name="T24" fmla="*/ 203517 w 1997680"/>
                <a:gd name="T25" fmla="*/ 1443037 h 2524712"/>
                <a:gd name="T26" fmla="*/ 17510 w 1997680"/>
                <a:gd name="T27" fmla="*/ 832834 h 2524712"/>
                <a:gd name="T28" fmla="*/ 18324 w 1997680"/>
                <a:gd name="T29" fmla="*/ 832586 h 2524712"/>
                <a:gd name="T30" fmla="*/ 16402 w 1997680"/>
                <a:gd name="T31" fmla="*/ 827736 h 2524712"/>
                <a:gd name="T32" fmla="*/ 57997 w 1997680"/>
                <a:gd name="T33" fmla="*/ 512210 h 2524712"/>
                <a:gd name="T34" fmla="*/ 88095 w 1997680"/>
                <a:gd name="T35" fmla="*/ 47322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97680"/>
                <a:gd name="T55" fmla="*/ 0 h 2524712"/>
                <a:gd name="T56" fmla="*/ 1997680 w 1997680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97680" h="2524712">
                  <a:moveTo>
                    <a:pt x="150246" y="824418"/>
                  </a:move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97680" y="1009723"/>
                  </a:lnTo>
                  <a:lnTo>
                    <a:pt x="1690021" y="1335142"/>
                  </a:lnTo>
                  <a:lnTo>
                    <a:pt x="1691814" y="1336837"/>
                  </a:lnTo>
                  <a:lnTo>
                    <a:pt x="1666479" y="1369692"/>
                  </a:lnTo>
                  <a:cubicBezTo>
                    <a:pt x="1616466" y="1450265"/>
                    <a:pt x="1605036" y="1547518"/>
                    <a:pt x="1631465" y="1635569"/>
                  </a:cubicBezTo>
                  <a:lnTo>
                    <a:pt x="1633083" y="1639655"/>
                  </a:lnTo>
                  <a:lnTo>
                    <a:pt x="1632398" y="1639864"/>
                  </a:lnTo>
                  <a:lnTo>
                    <a:pt x="1770641" y="2093848"/>
                  </a:lnTo>
                  <a:lnTo>
                    <a:pt x="355698" y="2524712"/>
                  </a:ln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任意多边形 17">
              <a:extLst>
                <a:ext uri="{FF2B5EF4-FFF2-40B4-BE49-F238E27FC236}">
                  <a16:creationId xmlns:a16="http://schemas.microsoft.com/office/drawing/2014/main" id="{ECD1F870-E8EF-4ADB-99B0-21CD7292A9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03583" flipH="1">
              <a:off x="6077744" y="2258219"/>
              <a:ext cx="1133475" cy="1443037"/>
            </a:xfrm>
            <a:custGeom>
              <a:avLst/>
              <a:gdLst>
                <a:gd name="T0" fmla="*/ 531440 w 1982833"/>
                <a:gd name="T1" fmla="*/ 0 h 2524712"/>
                <a:gd name="T2" fmla="*/ 85887 w 1982833"/>
                <a:gd name="T3" fmla="*/ 471208 h 2524712"/>
                <a:gd name="T4" fmla="*/ 88015 w 1982833"/>
                <a:gd name="T5" fmla="*/ 473220 h 2524712"/>
                <a:gd name="T6" fmla="*/ 57945 w 1982833"/>
                <a:gd name="T7" fmla="*/ 512210 h 2524712"/>
                <a:gd name="T8" fmla="*/ 16387 w 1982833"/>
                <a:gd name="T9" fmla="*/ 827736 h 2524712"/>
                <a:gd name="T10" fmla="*/ 18307 w 1982833"/>
                <a:gd name="T11" fmla="*/ 832586 h 2524712"/>
                <a:gd name="T12" fmla="*/ 17495 w 1982833"/>
                <a:gd name="T13" fmla="*/ 832834 h 2524712"/>
                <a:gd name="T14" fmla="*/ 203333 w 1982833"/>
                <a:gd name="T15" fmla="*/ 1443037 h 2524712"/>
                <a:gd name="T16" fmla="*/ 971612 w 1982833"/>
                <a:gd name="T17" fmla="*/ 1209121 h 2524712"/>
                <a:gd name="T18" fmla="*/ 895708 w 1982833"/>
                <a:gd name="T19" fmla="*/ 959889 h 2524712"/>
                <a:gd name="T20" fmla="*/ 896099 w 1982833"/>
                <a:gd name="T21" fmla="*/ 959769 h 2524712"/>
                <a:gd name="T22" fmla="*/ 895174 w 1982833"/>
                <a:gd name="T23" fmla="*/ 957433 h 2524712"/>
                <a:gd name="T24" fmla="*/ 915189 w 1982833"/>
                <a:gd name="T25" fmla="*/ 805468 h 2524712"/>
                <a:gd name="T26" fmla="*/ 929672 w 1982833"/>
                <a:gd name="T27" fmla="*/ 786689 h 2524712"/>
                <a:gd name="T28" fmla="*/ 928647 w 1982833"/>
                <a:gd name="T29" fmla="*/ 785720 h 2524712"/>
                <a:gd name="T30" fmla="*/ 1133475 w 1982833"/>
                <a:gd name="T31" fmla="*/ 569099 h 2524712"/>
                <a:gd name="T32" fmla="*/ 946442 w 1982833"/>
                <a:gd name="T33" fmla="*/ 392298 h 2524712"/>
                <a:gd name="T34" fmla="*/ 731908 w 1982833"/>
                <a:gd name="T35" fmla="*/ 18950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82833"/>
                <a:gd name="T55" fmla="*/ 0 h 2524712"/>
                <a:gd name="T56" fmla="*/ 1982833 w 1982833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82833" h="2524712">
                  <a:moveTo>
                    <a:pt x="929670" y="0"/>
                  </a:move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lnTo>
                    <a:pt x="1699679" y="2115457"/>
                  </a:lnTo>
                  <a:lnTo>
                    <a:pt x="1566897" y="1679404"/>
                  </a:lnTo>
                  <a:lnTo>
                    <a:pt x="1567582" y="1679195"/>
                  </a:lnTo>
                  <a:lnTo>
                    <a:pt x="1565964" y="1675108"/>
                  </a:lnTo>
                  <a:cubicBezTo>
                    <a:pt x="1539535" y="1587058"/>
                    <a:pt x="1550964" y="1489806"/>
                    <a:pt x="1600977" y="1409232"/>
                  </a:cubicBezTo>
                  <a:lnTo>
                    <a:pt x="1626313" y="1376377"/>
                  </a:lnTo>
                  <a:lnTo>
                    <a:pt x="1624520" y="1374682"/>
                  </a:lnTo>
                  <a:lnTo>
                    <a:pt x="1982833" y="995685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任意多边形 18">
              <a:extLst>
                <a:ext uri="{FF2B5EF4-FFF2-40B4-BE49-F238E27FC236}">
                  <a16:creationId xmlns:a16="http://schemas.microsoft.com/office/drawing/2014/main" id="{1C487B31-31BF-4201-8A5D-6BB14FBAD4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11666" flipH="1" flipV="1">
              <a:off x="6707188" y="3327400"/>
              <a:ext cx="1128712" cy="1443038"/>
            </a:xfrm>
            <a:custGeom>
              <a:avLst/>
              <a:gdLst>
                <a:gd name="T0" fmla="*/ 203331 w 1974521"/>
                <a:gd name="T1" fmla="*/ 1443038 h 2524712"/>
                <a:gd name="T2" fmla="*/ 17494 w 1974521"/>
                <a:gd name="T3" fmla="*/ 832834 h 2524712"/>
                <a:gd name="T4" fmla="*/ 18307 w 1974521"/>
                <a:gd name="T5" fmla="*/ 832587 h 2524712"/>
                <a:gd name="T6" fmla="*/ 16387 w 1974521"/>
                <a:gd name="T7" fmla="*/ 827737 h 2524712"/>
                <a:gd name="T8" fmla="*/ 57944 w 1974521"/>
                <a:gd name="T9" fmla="*/ 512210 h 2524712"/>
                <a:gd name="T10" fmla="*/ 88014 w 1974521"/>
                <a:gd name="T11" fmla="*/ 473220 h 2524712"/>
                <a:gd name="T12" fmla="*/ 85886 w 1974521"/>
                <a:gd name="T13" fmla="*/ 471209 h 2524712"/>
                <a:gd name="T14" fmla="*/ 531435 w 1974521"/>
                <a:gd name="T15" fmla="*/ 0 h 2524712"/>
                <a:gd name="T16" fmla="*/ 731900 w 1974521"/>
                <a:gd name="T17" fmla="*/ 189500 h 2524712"/>
                <a:gd name="T18" fmla="*/ 946433 w 1974521"/>
                <a:gd name="T19" fmla="*/ 392298 h 2524712"/>
                <a:gd name="T20" fmla="*/ 1128712 w 1974521"/>
                <a:gd name="T21" fmla="*/ 564608 h 2524712"/>
                <a:gd name="T22" fmla="*/ 931863 w 1974521"/>
                <a:gd name="T23" fmla="*/ 772794 h 2524712"/>
                <a:gd name="T24" fmla="*/ 932888 w 1974521"/>
                <a:gd name="T25" fmla="*/ 773762 h 2524712"/>
                <a:gd name="T26" fmla="*/ 918405 w 1974521"/>
                <a:gd name="T27" fmla="*/ 792541 h 2524712"/>
                <a:gd name="T28" fmla="*/ 898390 w 1974521"/>
                <a:gd name="T29" fmla="*/ 944507 h 2524712"/>
                <a:gd name="T30" fmla="*/ 899315 w 1974521"/>
                <a:gd name="T31" fmla="*/ 946843 h 2524712"/>
                <a:gd name="T32" fmla="*/ 898923 w 1974521"/>
                <a:gd name="T33" fmla="*/ 946962 h 2524712"/>
                <a:gd name="T34" fmla="*/ 978156 w 1974521"/>
                <a:gd name="T35" fmla="*/ 1207126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74521"/>
                <a:gd name="T55" fmla="*/ 0 h 2524712"/>
                <a:gd name="T56" fmla="*/ 1974521 w 1974521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74521" h="2524712">
                  <a:moveTo>
                    <a:pt x="355698" y="2524712"/>
                  </a:move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74521" y="987827"/>
                  </a:lnTo>
                  <a:lnTo>
                    <a:pt x="1630161" y="1352065"/>
                  </a:lnTo>
                  <a:lnTo>
                    <a:pt x="1631954" y="1353760"/>
                  </a:lnTo>
                  <a:lnTo>
                    <a:pt x="1606619" y="1386615"/>
                  </a:lnTo>
                  <a:cubicBezTo>
                    <a:pt x="1556606" y="1467188"/>
                    <a:pt x="1545177" y="1564441"/>
                    <a:pt x="1571605" y="1652492"/>
                  </a:cubicBezTo>
                  <a:lnTo>
                    <a:pt x="1573223" y="1656578"/>
                  </a:lnTo>
                  <a:lnTo>
                    <a:pt x="1572538" y="1656786"/>
                  </a:lnTo>
                  <a:lnTo>
                    <a:pt x="1711144" y="2111965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任意多边形 19">
              <a:extLst>
                <a:ext uri="{FF2B5EF4-FFF2-40B4-BE49-F238E27FC236}">
                  <a16:creationId xmlns:a16="http://schemas.microsoft.com/office/drawing/2014/main" id="{FBAB0917-0017-49F5-B2B4-D5EA6AE49A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1666" flipV="1">
              <a:off x="4406900" y="3328988"/>
              <a:ext cx="1144588" cy="1443037"/>
            </a:xfrm>
            <a:custGeom>
              <a:avLst/>
              <a:gdLst>
                <a:gd name="T0" fmla="*/ 203178 w 2003794"/>
                <a:gd name="T1" fmla="*/ 1443037 h 2524712"/>
                <a:gd name="T2" fmla="*/ 999303 w 2003794"/>
                <a:gd name="T3" fmla="*/ 1200459 h 2524712"/>
                <a:gd name="T4" fmla="*/ 924048 w 2003794"/>
                <a:gd name="T5" fmla="*/ 953173 h 2524712"/>
                <a:gd name="T6" fmla="*/ 924440 w 2003794"/>
                <a:gd name="T7" fmla="*/ 953053 h 2524712"/>
                <a:gd name="T8" fmla="*/ 923515 w 2003794"/>
                <a:gd name="T9" fmla="*/ 950718 h 2524712"/>
                <a:gd name="T10" fmla="*/ 943515 w 2003794"/>
                <a:gd name="T11" fmla="*/ 798752 h 2524712"/>
                <a:gd name="T12" fmla="*/ 957987 w 2003794"/>
                <a:gd name="T13" fmla="*/ 779974 h 2524712"/>
                <a:gd name="T14" fmla="*/ 956963 w 2003794"/>
                <a:gd name="T15" fmla="*/ 779004 h 2524712"/>
                <a:gd name="T16" fmla="*/ 1144588 w 2003794"/>
                <a:gd name="T17" fmla="*/ 580425 h 2524712"/>
                <a:gd name="T18" fmla="*/ 945724 w 2003794"/>
                <a:gd name="T19" fmla="*/ 392298 h 2524712"/>
                <a:gd name="T20" fmla="*/ 731352 w 2003794"/>
                <a:gd name="T21" fmla="*/ 189500 h 2524712"/>
                <a:gd name="T22" fmla="*/ 531037 w 2003794"/>
                <a:gd name="T23" fmla="*/ 0 h 2524712"/>
                <a:gd name="T24" fmla="*/ 85822 w 2003794"/>
                <a:gd name="T25" fmla="*/ 471208 h 2524712"/>
                <a:gd name="T26" fmla="*/ 87948 w 2003794"/>
                <a:gd name="T27" fmla="*/ 473220 h 2524712"/>
                <a:gd name="T28" fmla="*/ 57901 w 2003794"/>
                <a:gd name="T29" fmla="*/ 512210 h 2524712"/>
                <a:gd name="T30" fmla="*/ 16375 w 2003794"/>
                <a:gd name="T31" fmla="*/ 827736 h 2524712"/>
                <a:gd name="T32" fmla="*/ 18294 w 2003794"/>
                <a:gd name="T33" fmla="*/ 832586 h 2524712"/>
                <a:gd name="T34" fmla="*/ 17481 w 2003794"/>
                <a:gd name="T35" fmla="*/ 832834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3794"/>
                <a:gd name="T55" fmla="*/ 0 h 2524712"/>
                <a:gd name="T56" fmla="*/ 2003794 w 2003794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3794" h="2524712">
                  <a:moveTo>
                    <a:pt x="355698" y="2524712"/>
                  </a:moveTo>
                  <a:lnTo>
                    <a:pt x="1749448" y="2100302"/>
                  </a:lnTo>
                  <a:lnTo>
                    <a:pt x="1617702" y="1667654"/>
                  </a:lnTo>
                  <a:lnTo>
                    <a:pt x="1618387" y="1667445"/>
                  </a:lnTo>
                  <a:lnTo>
                    <a:pt x="1616769" y="1663359"/>
                  </a:lnTo>
                  <a:cubicBezTo>
                    <a:pt x="1590341" y="1575308"/>
                    <a:pt x="1601770" y="1478056"/>
                    <a:pt x="1651782" y="1397482"/>
                  </a:cubicBezTo>
                  <a:lnTo>
                    <a:pt x="1677117" y="1364628"/>
                  </a:lnTo>
                  <a:lnTo>
                    <a:pt x="1675325" y="1362932"/>
                  </a:lnTo>
                  <a:lnTo>
                    <a:pt x="2003794" y="1015502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任意多边形 20">
              <a:extLst>
                <a:ext uri="{FF2B5EF4-FFF2-40B4-BE49-F238E27FC236}">
                  <a16:creationId xmlns:a16="http://schemas.microsoft.com/office/drawing/2014/main" id="{90094138-412B-4ED9-807D-A8718763D4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55030" flipV="1">
              <a:off x="5018882" y="4296568"/>
              <a:ext cx="1130300" cy="1439863"/>
            </a:xfrm>
            <a:custGeom>
              <a:avLst/>
              <a:gdLst>
                <a:gd name="T0" fmla="*/ 1007332 w 1424028"/>
                <a:gd name="T1" fmla="*/ 1195122 h 1814500"/>
                <a:gd name="T2" fmla="*/ 923615 w 1424028"/>
                <a:gd name="T3" fmla="*/ 920264 h 1814500"/>
                <a:gd name="T4" fmla="*/ 924006 w 1424028"/>
                <a:gd name="T5" fmla="*/ 920146 h 1814500"/>
                <a:gd name="T6" fmla="*/ 923081 w 1424028"/>
                <a:gd name="T7" fmla="*/ 917809 h 1814500"/>
                <a:gd name="T8" fmla="*/ 943103 w 1424028"/>
                <a:gd name="T9" fmla="*/ 765808 h 1814500"/>
                <a:gd name="T10" fmla="*/ 957591 w 1424028"/>
                <a:gd name="T11" fmla="*/ 747024 h 1814500"/>
                <a:gd name="T12" fmla="*/ 956566 w 1424028"/>
                <a:gd name="T13" fmla="*/ 746055 h 1814500"/>
                <a:gd name="T14" fmla="*/ 1130300 w 1424028"/>
                <a:gd name="T15" fmla="*/ 562339 h 1814500"/>
                <a:gd name="T16" fmla="*/ 946776 w 1424028"/>
                <a:gd name="T17" fmla="*/ 388876 h 1814500"/>
                <a:gd name="T18" fmla="*/ 780439 w 1424028"/>
                <a:gd name="T19" fmla="*/ 231657 h 1814500"/>
                <a:gd name="T20" fmla="*/ 528306 w 1424028"/>
                <a:gd name="T21" fmla="*/ 0 h 1814500"/>
                <a:gd name="T22" fmla="*/ 85918 w 1424028"/>
                <a:gd name="T23" fmla="*/ 467806 h 1814500"/>
                <a:gd name="T24" fmla="*/ 88046 w 1424028"/>
                <a:gd name="T25" fmla="*/ 469817 h 1814500"/>
                <a:gd name="T26" fmla="*/ 57965 w 1424028"/>
                <a:gd name="T27" fmla="*/ 508816 h 1814500"/>
                <a:gd name="T28" fmla="*/ 16393 w 1424028"/>
                <a:gd name="T29" fmla="*/ 824417 h 1814500"/>
                <a:gd name="T30" fmla="*/ 18314 w 1424028"/>
                <a:gd name="T31" fmla="*/ 829268 h 1814500"/>
                <a:gd name="T32" fmla="*/ 17501 w 1424028"/>
                <a:gd name="T33" fmla="*/ 829516 h 1814500"/>
                <a:gd name="T34" fmla="*/ 203405 w 1424028"/>
                <a:gd name="T35" fmla="*/ 1439863 h 1814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28"/>
                <a:gd name="T55" fmla="*/ 0 h 1814500"/>
                <a:gd name="T56" fmla="*/ 1424028 w 1424028"/>
                <a:gd name="T57" fmla="*/ 1814500 h 18145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28" h="1814500">
                  <a:moveTo>
                    <a:pt x="1269105" y="1506080"/>
                  </a:moveTo>
                  <a:lnTo>
                    <a:pt x="1163632" y="1159707"/>
                  </a:lnTo>
                  <a:lnTo>
                    <a:pt x="1164125" y="1159558"/>
                  </a:lnTo>
                  <a:lnTo>
                    <a:pt x="1162960" y="1156613"/>
                  </a:lnTo>
                  <a:cubicBezTo>
                    <a:pt x="1143919" y="1093177"/>
                    <a:pt x="1152153" y="1023111"/>
                    <a:pt x="1188185" y="965063"/>
                  </a:cubicBezTo>
                  <a:lnTo>
                    <a:pt x="1206437" y="941392"/>
                  </a:lnTo>
                  <a:lnTo>
                    <a:pt x="1205146" y="940171"/>
                  </a:lnTo>
                  <a:lnTo>
                    <a:pt x="1424028" y="708654"/>
                  </a:lnTo>
                  <a:lnTo>
                    <a:pt x="1192812" y="490058"/>
                  </a:lnTo>
                  <a:lnTo>
                    <a:pt x="983249" y="291932"/>
                  </a:lnTo>
                  <a:lnTo>
                    <a:pt x="665595" y="0"/>
                  </a:lnTo>
                  <a:lnTo>
                    <a:pt x="108245" y="589524"/>
                  </a:lnTo>
                  <a:lnTo>
                    <a:pt x="110926" y="592059"/>
                  </a:lnTo>
                  <a:lnTo>
                    <a:pt x="73028" y="641205"/>
                  </a:lnTo>
                  <a:cubicBezTo>
                    <a:pt x="-1785" y="761733"/>
                    <a:pt x="-18881" y="907210"/>
                    <a:pt x="20653" y="1038922"/>
                  </a:cubicBezTo>
                  <a:lnTo>
                    <a:pt x="23073" y="1045035"/>
                  </a:lnTo>
                  <a:lnTo>
                    <a:pt x="22049" y="1045347"/>
                  </a:lnTo>
                  <a:lnTo>
                    <a:pt x="256263" y="1814500"/>
                  </a:lnTo>
                  <a:lnTo>
                    <a:pt x="1269105" y="150608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任意多边形 21">
              <a:extLst>
                <a:ext uri="{FF2B5EF4-FFF2-40B4-BE49-F238E27FC236}">
                  <a16:creationId xmlns:a16="http://schemas.microsoft.com/office/drawing/2014/main" id="{E3FD6564-24BA-4CD2-A259-287361D91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44970" flipH="1" flipV="1">
              <a:off x="6092032" y="4294981"/>
              <a:ext cx="1130300" cy="1443037"/>
            </a:xfrm>
            <a:custGeom>
              <a:avLst/>
              <a:gdLst>
                <a:gd name="T0" fmla="*/ 984607 w 1424033"/>
                <a:gd name="T1" fmla="*/ 1205269 h 1818928"/>
                <a:gd name="T2" fmla="*/ 203404 w 1424033"/>
                <a:gd name="T3" fmla="*/ 1443037 h 1818928"/>
                <a:gd name="T4" fmla="*/ 17501 w 1424033"/>
                <a:gd name="T5" fmla="*/ 832833 h 1818928"/>
                <a:gd name="T6" fmla="*/ 18314 w 1424033"/>
                <a:gd name="T7" fmla="*/ 832587 h 1818928"/>
                <a:gd name="T8" fmla="*/ 16393 w 1424033"/>
                <a:gd name="T9" fmla="*/ 827736 h 1818928"/>
                <a:gd name="T10" fmla="*/ 57965 w 1424033"/>
                <a:gd name="T11" fmla="*/ 512210 h 1818928"/>
                <a:gd name="T12" fmla="*/ 88045 w 1424033"/>
                <a:gd name="T13" fmla="*/ 473220 h 1818928"/>
                <a:gd name="T14" fmla="*/ 85917 w 1424033"/>
                <a:gd name="T15" fmla="*/ 471209 h 1818928"/>
                <a:gd name="T16" fmla="*/ 531626 w 1424033"/>
                <a:gd name="T17" fmla="*/ 0 h 1818928"/>
                <a:gd name="T18" fmla="*/ 732163 w 1424033"/>
                <a:gd name="T19" fmla="*/ 189500 h 1818928"/>
                <a:gd name="T20" fmla="*/ 946773 w 1424033"/>
                <a:gd name="T21" fmla="*/ 392298 h 1818928"/>
                <a:gd name="T22" fmla="*/ 1130300 w 1424033"/>
                <a:gd name="T23" fmla="*/ 565725 h 1818928"/>
                <a:gd name="T24" fmla="*/ 937784 w 1424033"/>
                <a:gd name="T25" fmla="*/ 769255 h 1818928"/>
                <a:gd name="T26" fmla="*/ 938809 w 1424033"/>
                <a:gd name="T27" fmla="*/ 770224 h 1818928"/>
                <a:gd name="T28" fmla="*/ 924322 w 1424033"/>
                <a:gd name="T29" fmla="*/ 789003 h 1818928"/>
                <a:gd name="T30" fmla="*/ 904299 w 1424033"/>
                <a:gd name="T31" fmla="*/ 940969 h 1818928"/>
                <a:gd name="T32" fmla="*/ 905224 w 1424033"/>
                <a:gd name="T33" fmla="*/ 943304 h 1818928"/>
                <a:gd name="T34" fmla="*/ 904833 w 1424033"/>
                <a:gd name="T35" fmla="*/ 943423 h 18189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33"/>
                <a:gd name="T55" fmla="*/ 0 h 1818928"/>
                <a:gd name="T56" fmla="*/ 1424033 w 1424033"/>
                <a:gd name="T57" fmla="*/ 1818928 h 18189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33" h="1818928">
                  <a:moveTo>
                    <a:pt x="1240478" y="1519225"/>
                  </a:moveTo>
                  <a:lnTo>
                    <a:pt x="256263" y="1818928"/>
                  </a:lnTo>
                  <a:lnTo>
                    <a:pt x="22049" y="1049775"/>
                  </a:lnTo>
                  <a:lnTo>
                    <a:pt x="23073" y="1049464"/>
                  </a:lnTo>
                  <a:lnTo>
                    <a:pt x="20653" y="1043350"/>
                  </a:lnTo>
                  <a:cubicBezTo>
                    <a:pt x="-18881" y="911639"/>
                    <a:pt x="-1785" y="766161"/>
                    <a:pt x="73029" y="645633"/>
                  </a:cubicBezTo>
                  <a:lnTo>
                    <a:pt x="110926" y="596487"/>
                  </a:lnTo>
                  <a:lnTo>
                    <a:pt x="108245" y="593952"/>
                  </a:lnTo>
                  <a:lnTo>
                    <a:pt x="669780" y="0"/>
                  </a:lnTo>
                  <a:lnTo>
                    <a:pt x="922431" y="238862"/>
                  </a:lnTo>
                  <a:lnTo>
                    <a:pt x="1192812" y="494486"/>
                  </a:lnTo>
                  <a:lnTo>
                    <a:pt x="1424033" y="713088"/>
                  </a:lnTo>
                  <a:lnTo>
                    <a:pt x="1181487" y="969635"/>
                  </a:lnTo>
                  <a:lnTo>
                    <a:pt x="1182779" y="970857"/>
                  </a:lnTo>
                  <a:lnTo>
                    <a:pt x="1164527" y="994527"/>
                  </a:lnTo>
                  <a:cubicBezTo>
                    <a:pt x="1128494" y="1052576"/>
                    <a:pt x="1120260" y="1122642"/>
                    <a:pt x="1139301" y="1186078"/>
                  </a:cubicBezTo>
                  <a:lnTo>
                    <a:pt x="1140466" y="1189021"/>
                  </a:lnTo>
                  <a:lnTo>
                    <a:pt x="1139973" y="1189172"/>
                  </a:lnTo>
                  <a:lnTo>
                    <a:pt x="1240478" y="1519225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17" name="组合 69">
              <a:extLst>
                <a:ext uri="{FF2B5EF4-FFF2-40B4-BE49-F238E27FC236}">
                  <a16:creationId xmlns:a16="http://schemas.microsoft.com/office/drawing/2014/main" id="{6DC68607-A799-4A80-90D5-A753EF9B2115}"/>
                </a:ext>
              </a:extLst>
            </p:cNvPr>
            <p:cNvGrpSpPr/>
            <p:nvPr/>
          </p:nvGrpSpPr>
          <p:grpSpPr bwMode="auto">
            <a:xfrm>
              <a:off x="5330825" y="2720975"/>
              <a:ext cx="395288" cy="381000"/>
              <a:chOff x="0" y="0"/>
              <a:chExt cx="645684" cy="620945"/>
            </a:xfrm>
            <a:solidFill>
              <a:schemeClr val="bg1"/>
            </a:solidFill>
          </p:grpSpPr>
          <p:sp>
            <p:nvSpPr>
              <p:cNvPr id="35" name="Oval 131">
                <a:extLst>
                  <a:ext uri="{FF2B5EF4-FFF2-40B4-BE49-F238E27FC236}">
                    <a16:creationId xmlns:a16="http://schemas.microsoft.com/office/drawing/2014/main" id="{9294EEF0-D1B6-422C-9B4B-26B95F0D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6" name="Freeform 134">
                <a:extLst>
                  <a:ext uri="{FF2B5EF4-FFF2-40B4-BE49-F238E27FC236}">
                    <a16:creationId xmlns:a16="http://schemas.microsoft.com/office/drawing/2014/main" id="{8DE6F96D-5268-446E-BE1F-24608CB9D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8" name="组合 72">
              <a:extLst>
                <a:ext uri="{FF2B5EF4-FFF2-40B4-BE49-F238E27FC236}">
                  <a16:creationId xmlns:a16="http://schemas.microsoft.com/office/drawing/2014/main" id="{AA1205E8-A60F-4572-9830-C27C18C47A2A}"/>
                </a:ext>
              </a:extLst>
            </p:cNvPr>
            <p:cNvGrpSpPr/>
            <p:nvPr/>
          </p:nvGrpSpPr>
          <p:grpSpPr bwMode="auto">
            <a:xfrm>
              <a:off x="4657725" y="3832225"/>
              <a:ext cx="533400" cy="404813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33" name="Freeform 20">
                <a:extLst>
                  <a:ext uri="{FF2B5EF4-FFF2-40B4-BE49-F238E27FC236}">
                    <a16:creationId xmlns:a16="http://schemas.microsoft.com/office/drawing/2014/main" id="{6DFCD6FA-5D4A-40B7-83CA-862F62E9544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4" name="Freeform 21">
                <a:extLst>
                  <a:ext uri="{FF2B5EF4-FFF2-40B4-BE49-F238E27FC236}">
                    <a16:creationId xmlns:a16="http://schemas.microsoft.com/office/drawing/2014/main" id="{9AFDE7F8-1902-4DAC-901F-8C0007DE91F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9" name="组合 75">
              <a:extLst>
                <a:ext uri="{FF2B5EF4-FFF2-40B4-BE49-F238E27FC236}">
                  <a16:creationId xmlns:a16="http://schemas.microsoft.com/office/drawing/2014/main" id="{D5FFB7C6-4B34-46C5-BE55-40235D5850D5}"/>
                </a:ext>
              </a:extLst>
            </p:cNvPr>
            <p:cNvGrpSpPr/>
            <p:nvPr/>
          </p:nvGrpSpPr>
          <p:grpSpPr bwMode="auto">
            <a:xfrm>
              <a:off x="5365750" y="4833938"/>
              <a:ext cx="301625" cy="3873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CD90B123-D839-4FA9-BA3D-BA9D4C780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:a16="http://schemas.microsoft.com/office/drawing/2014/main" id="{EE2D9B0F-6CAE-45DD-88E1-3F809FCC0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BBF42478-0D06-4069-A5E7-51EA671AC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0" name="组合 79">
              <a:extLst>
                <a:ext uri="{FF2B5EF4-FFF2-40B4-BE49-F238E27FC236}">
                  <a16:creationId xmlns:a16="http://schemas.microsoft.com/office/drawing/2014/main" id="{C03E86F2-2806-4622-9B97-EDEB70C4CC09}"/>
                </a:ext>
              </a:extLst>
            </p:cNvPr>
            <p:cNvGrpSpPr/>
            <p:nvPr/>
          </p:nvGrpSpPr>
          <p:grpSpPr bwMode="auto">
            <a:xfrm>
              <a:off x="6588125" y="2790825"/>
              <a:ext cx="346075" cy="342900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28" name="Freeform 136">
                <a:extLst>
                  <a:ext uri="{FF2B5EF4-FFF2-40B4-BE49-F238E27FC236}">
                    <a16:creationId xmlns:a16="http://schemas.microsoft.com/office/drawing/2014/main" id="{D60801AA-55EB-46DF-918A-AA3DAA488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9" name="Freeform 137">
                <a:extLst>
                  <a:ext uri="{FF2B5EF4-FFF2-40B4-BE49-F238E27FC236}">
                    <a16:creationId xmlns:a16="http://schemas.microsoft.com/office/drawing/2014/main" id="{77A70438-0680-409D-A5D5-05B67FEFCE5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1" name="组合 82">
              <a:extLst>
                <a:ext uri="{FF2B5EF4-FFF2-40B4-BE49-F238E27FC236}">
                  <a16:creationId xmlns:a16="http://schemas.microsoft.com/office/drawing/2014/main" id="{5E266CF4-B505-4773-8791-E61650984290}"/>
                </a:ext>
              </a:extLst>
            </p:cNvPr>
            <p:cNvGrpSpPr/>
            <p:nvPr/>
          </p:nvGrpSpPr>
          <p:grpSpPr bwMode="auto">
            <a:xfrm>
              <a:off x="7189788" y="3895725"/>
              <a:ext cx="357187" cy="341313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C09913E-482C-4CBD-926D-0EA18CA20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7" name="任意多边形 84">
                <a:extLst>
                  <a:ext uri="{FF2B5EF4-FFF2-40B4-BE49-F238E27FC236}">
                    <a16:creationId xmlns:a16="http://schemas.microsoft.com/office/drawing/2014/main" id="{33AE8300-42A2-4FCC-A127-5F6745113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2" name="组合 85">
              <a:extLst>
                <a:ext uri="{FF2B5EF4-FFF2-40B4-BE49-F238E27FC236}">
                  <a16:creationId xmlns:a16="http://schemas.microsoft.com/office/drawing/2014/main" id="{6CB84343-1B71-4FB3-A150-C981ED9D7D32}"/>
                </a:ext>
              </a:extLst>
            </p:cNvPr>
            <p:cNvGrpSpPr/>
            <p:nvPr/>
          </p:nvGrpSpPr>
          <p:grpSpPr bwMode="auto">
            <a:xfrm>
              <a:off x="6556375" y="4833938"/>
              <a:ext cx="387350" cy="438150"/>
              <a:chOff x="0" y="0"/>
              <a:chExt cx="406393" cy="459645"/>
            </a:xfrm>
            <a:solidFill>
              <a:schemeClr val="bg1"/>
            </a:solidFill>
          </p:grpSpPr>
          <p:sp>
            <p:nvSpPr>
              <p:cNvPr id="23" name="Freeform 148">
                <a:extLst>
                  <a:ext uri="{FF2B5EF4-FFF2-40B4-BE49-F238E27FC236}">
                    <a16:creationId xmlns:a16="http://schemas.microsoft.com/office/drawing/2014/main" id="{9036BAEF-6C55-4CF6-AB48-2D641BACAD6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4" name="Freeform 149">
                <a:extLst>
                  <a:ext uri="{FF2B5EF4-FFF2-40B4-BE49-F238E27FC236}">
                    <a16:creationId xmlns:a16="http://schemas.microsoft.com/office/drawing/2014/main" id="{530D766E-DB5C-47A0-97D9-AC0A6BEB1A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5" name="Oval 150">
                <a:extLst>
                  <a:ext uri="{FF2B5EF4-FFF2-40B4-BE49-F238E27FC236}">
                    <a16:creationId xmlns:a16="http://schemas.microsoft.com/office/drawing/2014/main" id="{D74047DD-40C5-4534-B9FC-F0845F773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91AFC72-DB5A-4FE2-99D4-079C1F48DCB4}"/>
              </a:ext>
            </a:extLst>
          </p:cNvPr>
          <p:cNvSpPr txBox="1"/>
          <p:nvPr/>
        </p:nvSpPr>
        <p:spPr>
          <a:xfrm>
            <a:off x="6291992" y="80123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数仓系统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361F04C-49CA-461F-8B57-B279CC96318E}"/>
              </a:ext>
            </a:extLst>
          </p:cNvPr>
          <p:cNvSpPr/>
          <p:nvPr/>
        </p:nvSpPr>
        <p:spPr>
          <a:xfrm>
            <a:off x="6291992" y="116699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采集数据、计算数据、存储数据，处理数据的核心组件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0DB1954-C187-4115-A0A9-3566DE03ED7F}"/>
              </a:ext>
            </a:extLst>
          </p:cNvPr>
          <p:cNvSpPr/>
          <p:nvPr/>
        </p:nvSpPr>
        <p:spPr>
          <a:xfrm>
            <a:off x="7259336" y="2748173"/>
            <a:ext cx="2800423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任务开发、任务调度，任务监控的调度系统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9D223C-BB29-46EC-B6E9-C9AB3D7160D1}"/>
              </a:ext>
            </a:extLst>
          </p:cNvPr>
          <p:cNvSpPr txBox="1"/>
          <p:nvPr/>
        </p:nvSpPr>
        <p:spPr>
          <a:xfrm>
            <a:off x="4680419" y="5172080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监控平台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80A8F82-1B8B-45D6-9475-4C2691251E9A}"/>
              </a:ext>
            </a:extLst>
          </p:cNvPr>
          <p:cNvSpPr/>
          <p:nvPr/>
        </p:nvSpPr>
        <p:spPr>
          <a:xfrm>
            <a:off x="4680418" y="5566696"/>
            <a:ext cx="3008491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用来监控服务运行情况，服务性能以及</a:t>
            </a:r>
            <a:r>
              <a:rPr lang="en-US" altLang="zh-CN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CPU</a:t>
            </a: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、磁盘等使用情况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BC82236-A354-4E84-8B79-9449EA62620A}"/>
              </a:ext>
            </a:extLst>
          </p:cNvPr>
          <p:cNvSpPr txBox="1"/>
          <p:nvPr/>
        </p:nvSpPr>
        <p:spPr>
          <a:xfrm>
            <a:off x="2312082" y="88571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门户网站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5E4CFB3-E7DD-42B1-A406-9B3A41EC0430}"/>
              </a:ext>
            </a:extLst>
          </p:cNvPr>
          <p:cNvSpPr/>
          <p:nvPr/>
        </p:nvSpPr>
        <p:spPr>
          <a:xfrm>
            <a:off x="1638347" y="125147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负责数据集、数据产品展示、接口和数据实验室的申请的等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3D8EBDB-8530-49FC-AAA6-D9285661D0BF}"/>
              </a:ext>
            </a:extLst>
          </p:cNvPr>
          <p:cNvSpPr txBox="1"/>
          <p:nvPr/>
        </p:nvSpPr>
        <p:spPr>
          <a:xfrm>
            <a:off x="1308485" y="2757471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数据实验室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65B279A-949E-4BE1-AE4E-2914CED7F579}"/>
              </a:ext>
            </a:extLst>
          </p:cNvPr>
          <p:cNvSpPr txBox="1"/>
          <p:nvPr/>
        </p:nvSpPr>
        <p:spPr>
          <a:xfrm>
            <a:off x="2010197" y="4462356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业务管理平台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6AA820-6E56-4806-99D6-D42EB28C9146}"/>
              </a:ext>
            </a:extLst>
          </p:cNvPr>
          <p:cNvSpPr/>
          <p:nvPr/>
        </p:nvSpPr>
        <p:spPr>
          <a:xfrm>
            <a:off x="1507838" y="4836995"/>
            <a:ext cx="2755048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用于运营人员管理业务的系统，提供如权限，审批，日志，报表等管理能力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A2516B0-59EB-4C50-9749-05AC9E7BAB4A}"/>
              </a:ext>
            </a:extLst>
          </p:cNvPr>
          <p:cNvSpPr/>
          <p:nvPr/>
        </p:nvSpPr>
        <p:spPr>
          <a:xfrm>
            <a:off x="1213633" y="3126541"/>
            <a:ext cx="2543060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提供数据分析环境，解决数据互信使用，安全合规流通，数据价值赋能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99B2AC8-9F46-44D2-8B9F-6761A4B07176}"/>
              </a:ext>
            </a:extLst>
          </p:cNvPr>
          <p:cNvSpPr txBox="1"/>
          <p:nvPr/>
        </p:nvSpPr>
        <p:spPr>
          <a:xfrm>
            <a:off x="7157512" y="2328032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调度系统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DA66A97-F0AB-452C-B5F8-65D58E4E4B60}"/>
              </a:ext>
            </a:extLst>
          </p:cNvPr>
          <p:cNvSpPr/>
          <p:nvPr/>
        </p:nvSpPr>
        <p:spPr>
          <a:xfrm>
            <a:off x="7142969" y="4460677"/>
            <a:ext cx="3065854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对外提供接口服务，认证鉴权，服务集成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B24BFF0-DBD6-4C01-8146-D87576B9148C}"/>
              </a:ext>
            </a:extLst>
          </p:cNvPr>
          <p:cNvSpPr txBox="1"/>
          <p:nvPr/>
        </p:nvSpPr>
        <p:spPr>
          <a:xfrm>
            <a:off x="7074947" y="4009093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统一网关</a:t>
            </a:r>
          </a:p>
        </p:txBody>
      </p:sp>
    </p:spTree>
    <p:extLst>
      <p:ext uri="{BB962C8B-B14F-4D97-AF65-F5344CB8AC3E}">
        <p14:creationId xmlns:p14="http://schemas.microsoft.com/office/powerpoint/2010/main" val="31578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/>
      <p:bldP spid="51" grpId="0" animBg="1"/>
      <p:bldP spid="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407397" y="-2649497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00222">
            <a:off x="-2116454" y="223520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9582659" y="-2215106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5174" y="381888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谢谢观看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9585" y="2594837"/>
            <a:ext cx="5959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0154A8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Aparajita" panose="020B0604020202020204" pitchFamily="34" charset="0"/>
                <a:sym typeface="MiSans" panose="00000500000000000000" pitchFamily="2" charset="-122"/>
              </a:rPr>
              <a:t>THANK YOU</a:t>
            </a:r>
            <a:endParaRPr lang="zh-CN" altLang="en-US" sz="7200" b="1" dirty="0">
              <a:solidFill>
                <a:srgbClr val="0154A8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MiSans" panose="00000500000000000000" pitchFamily="2" charset="-122"/>
              <a:ea typeface="MiSans" panose="00000500000000000000" pitchFamily="2" charset="-122"/>
              <a:cs typeface="Aparajita" panose="020B0604020202020204" pitchFamily="34" charset="0"/>
              <a:sym typeface="MiSans" panose="000005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EEDCC1B-739C-4524-9C82-8BD61B5E4892}"/>
              </a:ext>
            </a:extLst>
          </p:cNvPr>
          <p:cNvCxnSpPr/>
          <p:nvPr/>
        </p:nvCxnSpPr>
        <p:spPr>
          <a:xfrm>
            <a:off x="5279033" y="2333458"/>
            <a:ext cx="61436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50476B1-BC56-41D3-82C3-9788198A4065}"/>
              </a:ext>
            </a:extLst>
          </p:cNvPr>
          <p:cNvCxnSpPr/>
          <p:nvPr/>
        </p:nvCxnSpPr>
        <p:spPr>
          <a:xfrm>
            <a:off x="5296497" y="4803327"/>
            <a:ext cx="61436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242AF0F-8A75-4B0A-9710-08AB36D73556}"/>
              </a:ext>
            </a:extLst>
          </p:cNvPr>
          <p:cNvCxnSpPr/>
          <p:nvPr/>
        </p:nvCxnSpPr>
        <p:spPr>
          <a:xfrm>
            <a:off x="5279033" y="3568838"/>
            <a:ext cx="61436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>
            <a:extLst>
              <a:ext uri="{FF2B5EF4-FFF2-40B4-BE49-F238E27FC236}">
                <a16:creationId xmlns:a16="http://schemas.microsoft.com/office/drawing/2014/main" id="{7D01A80A-D417-4C42-9B38-AF0D461EF038}"/>
              </a:ext>
            </a:extLst>
          </p:cNvPr>
          <p:cNvSpPr>
            <a:spLocks/>
          </p:cNvSpPr>
          <p:nvPr/>
        </p:nvSpPr>
        <p:spPr bwMode="auto">
          <a:xfrm>
            <a:off x="4655565" y="4416740"/>
            <a:ext cx="674143" cy="758999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005DC1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800">
              <a:defRPr/>
            </a:pPr>
            <a:endParaRPr lang="zh-CN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7FF65F0D-C16A-431C-BB0A-39332BDB8B7F}"/>
              </a:ext>
            </a:extLst>
          </p:cNvPr>
          <p:cNvSpPr>
            <a:spLocks/>
          </p:cNvSpPr>
          <p:nvPr/>
        </p:nvSpPr>
        <p:spPr bwMode="auto">
          <a:xfrm>
            <a:off x="5745069" y="3728608"/>
            <a:ext cx="674143" cy="758999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005DC1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zh-CN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79BEC6E-F2AB-4326-820A-D15EDFD4B66B}"/>
              </a:ext>
            </a:extLst>
          </p:cNvPr>
          <p:cNvSpPr>
            <a:spLocks/>
          </p:cNvSpPr>
          <p:nvPr/>
        </p:nvSpPr>
        <p:spPr bwMode="auto">
          <a:xfrm>
            <a:off x="4655565" y="3181178"/>
            <a:ext cx="674143" cy="758999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005DC1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800">
              <a:defRPr/>
            </a:pPr>
            <a:endParaRPr lang="zh-CN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3771D541-C8F0-458C-815D-FC601F2C5228}"/>
              </a:ext>
            </a:extLst>
          </p:cNvPr>
          <p:cNvSpPr>
            <a:spLocks/>
          </p:cNvSpPr>
          <p:nvPr/>
        </p:nvSpPr>
        <p:spPr bwMode="auto">
          <a:xfrm>
            <a:off x="5745069" y="2498500"/>
            <a:ext cx="674143" cy="758999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005DC1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zh-CN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C2C6D7F2-0E35-4C4B-8D7C-A44CE7F5251C}"/>
              </a:ext>
            </a:extLst>
          </p:cNvPr>
          <p:cNvSpPr>
            <a:spLocks/>
          </p:cNvSpPr>
          <p:nvPr/>
        </p:nvSpPr>
        <p:spPr bwMode="auto">
          <a:xfrm>
            <a:off x="4655565" y="1951070"/>
            <a:ext cx="674143" cy="758999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005DC1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800">
              <a:defRPr/>
            </a:pPr>
            <a:endParaRPr lang="zh-CN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4813E8D-9765-43F1-9389-6482EC5BC05A}"/>
              </a:ext>
            </a:extLst>
          </p:cNvPr>
          <p:cNvGrpSpPr/>
          <p:nvPr/>
        </p:nvGrpSpPr>
        <p:grpSpPr>
          <a:xfrm>
            <a:off x="4828082" y="3402285"/>
            <a:ext cx="329108" cy="316786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11" name="Oval 585">
              <a:extLst>
                <a:ext uri="{FF2B5EF4-FFF2-40B4-BE49-F238E27FC236}">
                  <a16:creationId xmlns:a16="http://schemas.microsoft.com/office/drawing/2014/main" id="{182AEE36-198A-43E3-9709-C97B91859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2" name="Oval 586">
              <a:extLst>
                <a:ext uri="{FF2B5EF4-FFF2-40B4-BE49-F238E27FC236}">
                  <a16:creationId xmlns:a16="http://schemas.microsoft.com/office/drawing/2014/main" id="{2ECB0F5C-BB22-44CA-A245-9CB8F2D10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3" name="Freeform 587">
              <a:extLst>
                <a:ext uri="{FF2B5EF4-FFF2-40B4-BE49-F238E27FC236}">
                  <a16:creationId xmlns:a16="http://schemas.microsoft.com/office/drawing/2014/main" id="{6A491EC0-9259-40E6-A46E-775C051CEE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4" name="Freeform 588">
              <a:extLst>
                <a:ext uri="{FF2B5EF4-FFF2-40B4-BE49-F238E27FC236}">
                  <a16:creationId xmlns:a16="http://schemas.microsoft.com/office/drawing/2014/main" id="{91952011-B413-4BE0-8545-96A354427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5" name="Oval 589">
              <a:extLst>
                <a:ext uri="{FF2B5EF4-FFF2-40B4-BE49-F238E27FC236}">
                  <a16:creationId xmlns:a16="http://schemas.microsoft.com/office/drawing/2014/main" id="{F11E6B11-97C4-4257-A488-59A165D31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6" name="Freeform 590">
              <a:extLst>
                <a:ext uri="{FF2B5EF4-FFF2-40B4-BE49-F238E27FC236}">
                  <a16:creationId xmlns:a16="http://schemas.microsoft.com/office/drawing/2014/main" id="{E1C7E07D-73F5-4A87-9296-EEF65C84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8A3125F-7472-4AC4-A281-773EB0320430}"/>
              </a:ext>
            </a:extLst>
          </p:cNvPr>
          <p:cNvGrpSpPr/>
          <p:nvPr/>
        </p:nvGrpSpPr>
        <p:grpSpPr>
          <a:xfrm>
            <a:off x="5903451" y="3963489"/>
            <a:ext cx="357380" cy="289238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18" name="Freeform 754">
              <a:extLst>
                <a:ext uri="{FF2B5EF4-FFF2-40B4-BE49-F238E27FC236}">
                  <a16:creationId xmlns:a16="http://schemas.microsoft.com/office/drawing/2014/main" id="{D5EE9D4A-5CC8-4822-8E09-1E782ADB7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19" name="Freeform 755">
              <a:extLst>
                <a:ext uri="{FF2B5EF4-FFF2-40B4-BE49-F238E27FC236}">
                  <a16:creationId xmlns:a16="http://schemas.microsoft.com/office/drawing/2014/main" id="{58937245-ABF8-4563-A3E8-4EF7CAD2AA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9A4381A-E077-49E9-9228-A97DF5E55111}"/>
              </a:ext>
            </a:extLst>
          </p:cNvPr>
          <p:cNvGrpSpPr/>
          <p:nvPr/>
        </p:nvGrpSpPr>
        <p:grpSpPr>
          <a:xfrm>
            <a:off x="4819021" y="4626972"/>
            <a:ext cx="347231" cy="338532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21" name="Freeform 915">
              <a:extLst>
                <a:ext uri="{FF2B5EF4-FFF2-40B4-BE49-F238E27FC236}">
                  <a16:creationId xmlns:a16="http://schemas.microsoft.com/office/drawing/2014/main" id="{CE6083C8-2B36-40F5-B930-707B1FCA9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22" name="Freeform 916">
              <a:extLst>
                <a:ext uri="{FF2B5EF4-FFF2-40B4-BE49-F238E27FC236}">
                  <a16:creationId xmlns:a16="http://schemas.microsoft.com/office/drawing/2014/main" id="{B9A7EAD1-1F13-401B-86C4-E59DE2380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23" name="Freeform 917">
              <a:extLst>
                <a:ext uri="{FF2B5EF4-FFF2-40B4-BE49-F238E27FC236}">
                  <a16:creationId xmlns:a16="http://schemas.microsoft.com/office/drawing/2014/main" id="{57DDF6B6-C2B5-434D-A0C2-591580323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24" name="Freeform 918">
              <a:extLst>
                <a:ext uri="{FF2B5EF4-FFF2-40B4-BE49-F238E27FC236}">
                  <a16:creationId xmlns:a16="http://schemas.microsoft.com/office/drawing/2014/main" id="{B2DCE3F4-6FAC-4C24-8CEC-B3335A931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 defTabSz="685800">
                <a:defRPr/>
              </a:pPr>
              <a:endPara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sp>
        <p:nvSpPr>
          <p:cNvPr id="25" name="Freeform 954">
            <a:extLst>
              <a:ext uri="{FF2B5EF4-FFF2-40B4-BE49-F238E27FC236}">
                <a16:creationId xmlns:a16="http://schemas.microsoft.com/office/drawing/2014/main" id="{DA413DBA-A9DE-4E93-BC4C-F8B5287211C2}"/>
              </a:ext>
            </a:extLst>
          </p:cNvPr>
          <p:cNvSpPr>
            <a:spLocks noEditPoints="1"/>
          </p:cNvSpPr>
          <p:nvPr/>
        </p:nvSpPr>
        <p:spPr bwMode="auto">
          <a:xfrm>
            <a:off x="5958483" y="2700916"/>
            <a:ext cx="315818" cy="354168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zh-CN" altLang="en-US" sz="1350" dirty="0">
              <a:solidFill>
                <a:schemeClr val="tx1">
                  <a:lumMod val="85000"/>
                  <a:lumOff val="1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957FED0D-D9DB-4D12-91EA-506F077360CE}"/>
              </a:ext>
            </a:extLst>
          </p:cNvPr>
          <p:cNvSpPr txBox="1"/>
          <p:nvPr/>
        </p:nvSpPr>
        <p:spPr>
          <a:xfrm>
            <a:off x="6506098" y="2469595"/>
            <a:ext cx="800219" cy="24705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5DC1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开发治理</a:t>
            </a:r>
            <a:endParaRPr lang="zh-CN" altLang="en-US" sz="1350" dirty="0">
              <a:solidFill>
                <a:srgbClr val="005DC1"/>
              </a:solidFill>
              <a:latin typeface="MiSans" panose="00000500000000000000" pitchFamily="2" charset="-122"/>
              <a:ea typeface="MiSans" panose="00000500000000000000" pitchFamily="2" charset="-122"/>
              <a:cs typeface="华文黑体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F13B5261-42B7-4D2B-AC6E-256F3AABFEB6}"/>
              </a:ext>
            </a:extLst>
          </p:cNvPr>
          <p:cNvSpPr txBox="1"/>
          <p:nvPr/>
        </p:nvSpPr>
        <p:spPr>
          <a:xfrm>
            <a:off x="6487714" y="2718592"/>
            <a:ext cx="3673452" cy="94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提供数据仓库，规范和定义数据开发过程中的处理标准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  <a:p>
            <a:pPr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提供数据治理，包括元数据管理、数据血缘、主数据管理（预留）、资源目录（预留）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  <a:p>
            <a:pPr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提供数据安全管理，包括脱敏、鉴权（预留）、审计（预留）。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6ADF2F5C-684B-431B-BD6F-15650B2B5DEA}"/>
              </a:ext>
            </a:extLst>
          </p:cNvPr>
          <p:cNvSpPr txBox="1"/>
          <p:nvPr/>
        </p:nvSpPr>
        <p:spPr>
          <a:xfrm>
            <a:off x="6506098" y="3731904"/>
            <a:ext cx="800219" cy="24705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5DC1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数据应用</a:t>
            </a:r>
            <a:endParaRPr lang="zh-CN" altLang="en-US" sz="1350" dirty="0">
              <a:solidFill>
                <a:srgbClr val="005DC1"/>
              </a:solidFill>
              <a:latin typeface="MiSans" panose="00000500000000000000" pitchFamily="2" charset="-122"/>
              <a:ea typeface="MiSans" panose="00000500000000000000" pitchFamily="2" charset="-122"/>
              <a:cs typeface="华文黑体" pitchFamily="2" charset="-122"/>
              <a:sym typeface="MiSans" panose="00000500000000000000" pitchFamily="2" charset="-122"/>
            </a:endParaRP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7DF7CAA5-F680-4BA5-BBF3-22C8340A439B}"/>
              </a:ext>
            </a:extLst>
          </p:cNvPr>
          <p:cNvSpPr txBox="1"/>
          <p:nvPr/>
        </p:nvSpPr>
        <p:spPr>
          <a:xfrm>
            <a:off x="6507896" y="3980903"/>
            <a:ext cx="3113158" cy="28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提供数据实验室、统一网关、门户。</a:t>
            </a:r>
          </a:p>
        </p:txBody>
      </p:sp>
      <p:sp>
        <p:nvSpPr>
          <p:cNvPr id="30" name="TextBox 43">
            <a:extLst>
              <a:ext uri="{FF2B5EF4-FFF2-40B4-BE49-F238E27FC236}">
                <a16:creationId xmlns:a16="http://schemas.microsoft.com/office/drawing/2014/main" id="{26DE9D62-62B9-4304-931E-6F7B34314DE0}"/>
              </a:ext>
            </a:extLst>
          </p:cNvPr>
          <p:cNvSpPr txBox="1"/>
          <p:nvPr/>
        </p:nvSpPr>
        <p:spPr>
          <a:xfrm>
            <a:off x="3689130" y="1922165"/>
            <a:ext cx="800219" cy="24705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5DC1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数据汇聚</a:t>
            </a:r>
            <a:endParaRPr lang="zh-CN" altLang="en-US" sz="1350" dirty="0">
              <a:solidFill>
                <a:srgbClr val="005DC1"/>
              </a:solidFill>
              <a:latin typeface="MiSans" panose="00000500000000000000" pitchFamily="2" charset="-122"/>
              <a:ea typeface="MiSans" panose="00000500000000000000" pitchFamily="2" charset="-122"/>
              <a:cs typeface="华文黑体" pitchFamily="2" charset="-122"/>
              <a:sym typeface="MiSans" panose="00000500000000000000" pitchFamily="2" charset="-122"/>
            </a:endParaRPr>
          </a:p>
        </p:txBody>
      </p:sp>
      <p:sp>
        <p:nvSpPr>
          <p:cNvPr id="31" name="TextBox 44">
            <a:extLst>
              <a:ext uri="{FF2B5EF4-FFF2-40B4-BE49-F238E27FC236}">
                <a16:creationId xmlns:a16="http://schemas.microsoft.com/office/drawing/2014/main" id="{87D9909C-57AD-46E8-9B75-50D34F4A87E9}"/>
              </a:ext>
            </a:extLst>
          </p:cNvPr>
          <p:cNvSpPr txBox="1"/>
          <p:nvPr/>
        </p:nvSpPr>
        <p:spPr>
          <a:xfrm>
            <a:off x="1386454" y="2159523"/>
            <a:ext cx="3102894" cy="505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提供数据源配置、汇聚作业配置、汇聚作业执行、作业浏览等功能。</a:t>
            </a:r>
          </a:p>
        </p:txBody>
      </p:sp>
      <p:sp>
        <p:nvSpPr>
          <p:cNvPr id="32" name="TextBox 45">
            <a:extLst>
              <a:ext uri="{FF2B5EF4-FFF2-40B4-BE49-F238E27FC236}">
                <a16:creationId xmlns:a16="http://schemas.microsoft.com/office/drawing/2014/main" id="{200DF768-A5D2-47B7-96EB-5980D8CF49DB}"/>
              </a:ext>
            </a:extLst>
          </p:cNvPr>
          <p:cNvSpPr txBox="1"/>
          <p:nvPr/>
        </p:nvSpPr>
        <p:spPr>
          <a:xfrm>
            <a:off x="3689129" y="3184474"/>
            <a:ext cx="800219" cy="24705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5DC1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数据存储</a:t>
            </a:r>
            <a:endParaRPr lang="zh-CN" altLang="en-US" sz="1350" dirty="0">
              <a:solidFill>
                <a:srgbClr val="005DC1"/>
              </a:solidFill>
              <a:latin typeface="MiSans" panose="00000500000000000000" pitchFamily="2" charset="-122"/>
              <a:ea typeface="MiSans" panose="00000500000000000000" pitchFamily="2" charset="-122"/>
              <a:cs typeface="华文黑体" pitchFamily="2" charset="-122"/>
              <a:sym typeface="MiSans" panose="00000500000000000000" pitchFamily="2" charset="-122"/>
            </a:endParaRPr>
          </a:p>
        </p:txBody>
      </p:sp>
      <p:sp>
        <p:nvSpPr>
          <p:cNvPr id="33" name="TextBox 46">
            <a:extLst>
              <a:ext uri="{FF2B5EF4-FFF2-40B4-BE49-F238E27FC236}">
                <a16:creationId xmlns:a16="http://schemas.microsoft.com/office/drawing/2014/main" id="{75DBBEEB-B3C8-4E68-8C53-09AF50DA9D17}"/>
              </a:ext>
            </a:extLst>
          </p:cNvPr>
          <p:cNvSpPr txBox="1"/>
          <p:nvPr/>
        </p:nvSpPr>
        <p:spPr>
          <a:xfrm>
            <a:off x="1390289" y="3444962"/>
            <a:ext cx="3102895" cy="505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提供关系型数据的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OLAP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数据库存储、分布式文件系统（预留）。</a:t>
            </a:r>
          </a:p>
        </p:txBody>
      </p:sp>
      <p:sp>
        <p:nvSpPr>
          <p:cNvPr id="34" name="TextBox 47">
            <a:extLst>
              <a:ext uri="{FF2B5EF4-FFF2-40B4-BE49-F238E27FC236}">
                <a16:creationId xmlns:a16="http://schemas.microsoft.com/office/drawing/2014/main" id="{3ED12F8E-41D2-4976-9189-088838BE89F5}"/>
              </a:ext>
            </a:extLst>
          </p:cNvPr>
          <p:cNvSpPr txBox="1"/>
          <p:nvPr/>
        </p:nvSpPr>
        <p:spPr>
          <a:xfrm>
            <a:off x="3689130" y="4426554"/>
            <a:ext cx="800219" cy="24705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5DC1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数据执行</a:t>
            </a:r>
            <a:endParaRPr lang="zh-CN" altLang="en-US" sz="1350" dirty="0">
              <a:solidFill>
                <a:srgbClr val="005DC1"/>
              </a:solidFill>
              <a:latin typeface="MiSans" panose="00000500000000000000" pitchFamily="2" charset="-122"/>
              <a:ea typeface="MiSans" panose="00000500000000000000" pitchFamily="2" charset="-122"/>
              <a:cs typeface="华文黑体" pitchFamily="2" charset="-122"/>
              <a:sym typeface="MiSans" panose="00000500000000000000" pitchFamily="2" charset="-122"/>
            </a:endParaRPr>
          </a:p>
        </p:txBody>
      </p:sp>
      <p:sp>
        <p:nvSpPr>
          <p:cNvPr id="35" name="TextBox 48">
            <a:extLst>
              <a:ext uri="{FF2B5EF4-FFF2-40B4-BE49-F238E27FC236}">
                <a16:creationId xmlns:a16="http://schemas.microsoft.com/office/drawing/2014/main" id="{02B61DC5-0587-461E-B577-2353008C372E}"/>
              </a:ext>
            </a:extLst>
          </p:cNvPr>
          <p:cNvSpPr txBox="1"/>
          <p:nvPr/>
        </p:nvSpPr>
        <p:spPr>
          <a:xfrm>
            <a:off x="1364804" y="4695783"/>
            <a:ext cx="3113158" cy="72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基于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ClickHouse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数据库的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Atom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引擎，提供向量引擎、索引、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SQL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支持等功能。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  <a:p>
            <a:pPr algn="r">
              <a:lnSpc>
                <a:spcPct val="141978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基于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Flink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提供流批一体处理功能（预留）。</a:t>
            </a:r>
          </a:p>
        </p:txBody>
      </p:sp>
      <p:sp>
        <p:nvSpPr>
          <p:cNvPr id="36" name="iconfont-11253-5327434">
            <a:extLst>
              <a:ext uri="{FF2B5EF4-FFF2-40B4-BE49-F238E27FC236}">
                <a16:creationId xmlns:a16="http://schemas.microsoft.com/office/drawing/2014/main" id="{F25587A1-A2AF-40C4-9D6B-AF224E9F2C70}"/>
              </a:ext>
            </a:extLst>
          </p:cNvPr>
          <p:cNvSpPr/>
          <p:nvPr/>
        </p:nvSpPr>
        <p:spPr>
          <a:xfrm>
            <a:off x="4797779" y="2172639"/>
            <a:ext cx="394368" cy="315860"/>
          </a:xfrm>
          <a:custGeom>
            <a:avLst/>
            <a:gdLst>
              <a:gd name="T0" fmla="*/ 7709 w 10000"/>
              <a:gd name="T1" fmla="*/ 4165 h 8334"/>
              <a:gd name="T2" fmla="*/ 7585 w 10000"/>
              <a:gd name="T3" fmla="*/ 4459 h 8334"/>
              <a:gd name="T4" fmla="*/ 4043 w 10000"/>
              <a:gd name="T5" fmla="*/ 8001 h 8334"/>
              <a:gd name="T6" fmla="*/ 3749 w 10000"/>
              <a:gd name="T7" fmla="*/ 8125 h 8334"/>
              <a:gd name="T8" fmla="*/ 3455 w 10000"/>
              <a:gd name="T9" fmla="*/ 8001 h 8334"/>
              <a:gd name="T10" fmla="*/ 3331 w 10000"/>
              <a:gd name="T11" fmla="*/ 7707 h 8334"/>
              <a:gd name="T12" fmla="*/ 3331 w 10000"/>
              <a:gd name="T13" fmla="*/ 5832 h 8334"/>
              <a:gd name="T14" fmla="*/ 418 w 10000"/>
              <a:gd name="T15" fmla="*/ 5832 h 8334"/>
              <a:gd name="T16" fmla="*/ 124 w 10000"/>
              <a:gd name="T17" fmla="*/ 5709 h 8334"/>
              <a:gd name="T18" fmla="*/ 0 w 10000"/>
              <a:gd name="T19" fmla="*/ 5415 h 8334"/>
              <a:gd name="T20" fmla="*/ 0 w 10000"/>
              <a:gd name="T21" fmla="*/ 2915 h 8334"/>
              <a:gd name="T22" fmla="*/ 124 w 10000"/>
              <a:gd name="T23" fmla="*/ 2621 h 8334"/>
              <a:gd name="T24" fmla="*/ 418 w 10000"/>
              <a:gd name="T25" fmla="*/ 2497 h 8334"/>
              <a:gd name="T26" fmla="*/ 3334 w 10000"/>
              <a:gd name="T27" fmla="*/ 2497 h 8334"/>
              <a:gd name="T28" fmla="*/ 3334 w 10000"/>
              <a:gd name="T29" fmla="*/ 622 h 8334"/>
              <a:gd name="T30" fmla="*/ 3458 w 10000"/>
              <a:gd name="T31" fmla="*/ 329 h 8334"/>
              <a:gd name="T32" fmla="*/ 3751 w 10000"/>
              <a:gd name="T33" fmla="*/ 205 h 8334"/>
              <a:gd name="T34" fmla="*/ 4045 w 10000"/>
              <a:gd name="T35" fmla="*/ 329 h 8334"/>
              <a:gd name="T36" fmla="*/ 7588 w 10000"/>
              <a:gd name="T37" fmla="*/ 3871 h 8334"/>
              <a:gd name="T38" fmla="*/ 7709 w 10000"/>
              <a:gd name="T39" fmla="*/ 4165 h 8334"/>
              <a:gd name="T40" fmla="*/ 10000 w 10000"/>
              <a:gd name="T41" fmla="*/ 1874 h 8334"/>
              <a:gd name="T42" fmla="*/ 10000 w 10000"/>
              <a:gd name="T43" fmla="*/ 6456 h 8334"/>
              <a:gd name="T44" fmla="*/ 9449 w 10000"/>
              <a:gd name="T45" fmla="*/ 7782 h 8334"/>
              <a:gd name="T46" fmla="*/ 8123 w 10000"/>
              <a:gd name="T47" fmla="*/ 8334 h 8334"/>
              <a:gd name="T48" fmla="*/ 6040 w 10000"/>
              <a:gd name="T49" fmla="*/ 8334 h 8334"/>
              <a:gd name="T50" fmla="*/ 5894 w 10000"/>
              <a:gd name="T51" fmla="*/ 8272 h 8334"/>
              <a:gd name="T52" fmla="*/ 5833 w 10000"/>
              <a:gd name="T53" fmla="*/ 8126 h 8334"/>
              <a:gd name="T54" fmla="*/ 5826 w 10000"/>
              <a:gd name="T55" fmla="*/ 7996 h 8334"/>
              <a:gd name="T56" fmla="*/ 5824 w 10000"/>
              <a:gd name="T57" fmla="*/ 7824 h 8334"/>
              <a:gd name="T58" fmla="*/ 5843 w 10000"/>
              <a:gd name="T59" fmla="*/ 7671 h 8334"/>
              <a:gd name="T60" fmla="*/ 5909 w 10000"/>
              <a:gd name="T61" fmla="*/ 7544 h 8334"/>
              <a:gd name="T62" fmla="*/ 6041 w 10000"/>
              <a:gd name="T63" fmla="*/ 7501 h 8334"/>
              <a:gd name="T64" fmla="*/ 8126 w 10000"/>
              <a:gd name="T65" fmla="*/ 7501 h 8334"/>
              <a:gd name="T66" fmla="*/ 8862 w 10000"/>
              <a:gd name="T67" fmla="*/ 7196 h 8334"/>
              <a:gd name="T68" fmla="*/ 9167 w 10000"/>
              <a:gd name="T69" fmla="*/ 6460 h 8334"/>
              <a:gd name="T70" fmla="*/ 9167 w 10000"/>
              <a:gd name="T71" fmla="*/ 1874 h 8334"/>
              <a:gd name="T72" fmla="*/ 8862 w 10000"/>
              <a:gd name="T73" fmla="*/ 1137 h 8334"/>
              <a:gd name="T74" fmla="*/ 8126 w 10000"/>
              <a:gd name="T75" fmla="*/ 832 h 8334"/>
              <a:gd name="T76" fmla="*/ 6095 w 10000"/>
              <a:gd name="T77" fmla="*/ 832 h 8334"/>
              <a:gd name="T78" fmla="*/ 6020 w 10000"/>
              <a:gd name="T79" fmla="*/ 826 h 8334"/>
              <a:gd name="T80" fmla="*/ 5945 w 10000"/>
              <a:gd name="T81" fmla="*/ 807 h 8334"/>
              <a:gd name="T82" fmla="*/ 5893 w 10000"/>
              <a:gd name="T83" fmla="*/ 771 h 8334"/>
              <a:gd name="T84" fmla="*/ 5847 w 10000"/>
              <a:gd name="T85" fmla="*/ 712 h 8334"/>
              <a:gd name="T86" fmla="*/ 5834 w 10000"/>
              <a:gd name="T87" fmla="*/ 625 h 8334"/>
              <a:gd name="T88" fmla="*/ 5827 w 10000"/>
              <a:gd name="T89" fmla="*/ 495 h 8334"/>
              <a:gd name="T90" fmla="*/ 5825 w 10000"/>
              <a:gd name="T91" fmla="*/ 322 h 8334"/>
              <a:gd name="T92" fmla="*/ 5844 w 10000"/>
              <a:gd name="T93" fmla="*/ 170 h 8334"/>
              <a:gd name="T94" fmla="*/ 5910 w 10000"/>
              <a:gd name="T95" fmla="*/ 42 h 8334"/>
              <a:gd name="T96" fmla="*/ 6042 w 10000"/>
              <a:gd name="T97" fmla="*/ 0 h 8334"/>
              <a:gd name="T98" fmla="*/ 8127 w 10000"/>
              <a:gd name="T99" fmla="*/ 0 h 8334"/>
              <a:gd name="T100" fmla="*/ 9454 w 10000"/>
              <a:gd name="T101" fmla="*/ 551 h 8334"/>
              <a:gd name="T102" fmla="*/ 10000 w 10000"/>
              <a:gd name="T103" fmla="*/ 1874 h 8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000" h="8334">
                <a:moveTo>
                  <a:pt x="7709" y="4165"/>
                </a:moveTo>
                <a:cubicBezTo>
                  <a:pt x="7709" y="4277"/>
                  <a:pt x="7668" y="4375"/>
                  <a:pt x="7585" y="4459"/>
                </a:cubicBezTo>
                <a:lnTo>
                  <a:pt x="4043" y="8001"/>
                </a:lnTo>
                <a:cubicBezTo>
                  <a:pt x="3961" y="8082"/>
                  <a:pt x="3861" y="8125"/>
                  <a:pt x="3749" y="8125"/>
                </a:cubicBezTo>
                <a:cubicBezTo>
                  <a:pt x="3636" y="8125"/>
                  <a:pt x="3539" y="8084"/>
                  <a:pt x="3455" y="8001"/>
                </a:cubicBezTo>
                <a:cubicBezTo>
                  <a:pt x="3374" y="7920"/>
                  <a:pt x="3331" y="7821"/>
                  <a:pt x="3331" y="7707"/>
                </a:cubicBezTo>
                <a:lnTo>
                  <a:pt x="3331" y="5832"/>
                </a:lnTo>
                <a:lnTo>
                  <a:pt x="418" y="5832"/>
                </a:lnTo>
                <a:cubicBezTo>
                  <a:pt x="305" y="5832"/>
                  <a:pt x="208" y="5791"/>
                  <a:pt x="124" y="5709"/>
                </a:cubicBezTo>
                <a:cubicBezTo>
                  <a:pt x="43" y="5627"/>
                  <a:pt x="0" y="5529"/>
                  <a:pt x="0" y="5415"/>
                </a:cubicBezTo>
                <a:lnTo>
                  <a:pt x="0" y="2915"/>
                </a:lnTo>
                <a:cubicBezTo>
                  <a:pt x="0" y="2802"/>
                  <a:pt x="41" y="2705"/>
                  <a:pt x="124" y="2621"/>
                </a:cubicBezTo>
                <a:cubicBezTo>
                  <a:pt x="205" y="2540"/>
                  <a:pt x="304" y="2497"/>
                  <a:pt x="418" y="2497"/>
                </a:cubicBezTo>
                <a:lnTo>
                  <a:pt x="3334" y="2497"/>
                </a:lnTo>
                <a:lnTo>
                  <a:pt x="3334" y="622"/>
                </a:lnTo>
                <a:cubicBezTo>
                  <a:pt x="3334" y="510"/>
                  <a:pt x="3375" y="412"/>
                  <a:pt x="3458" y="329"/>
                </a:cubicBezTo>
                <a:cubicBezTo>
                  <a:pt x="3539" y="247"/>
                  <a:pt x="3638" y="205"/>
                  <a:pt x="3751" y="205"/>
                </a:cubicBezTo>
                <a:cubicBezTo>
                  <a:pt x="3864" y="205"/>
                  <a:pt x="3961" y="246"/>
                  <a:pt x="4045" y="329"/>
                </a:cubicBezTo>
                <a:lnTo>
                  <a:pt x="7588" y="3871"/>
                </a:lnTo>
                <a:cubicBezTo>
                  <a:pt x="7666" y="3956"/>
                  <a:pt x="7709" y="4052"/>
                  <a:pt x="7709" y="4165"/>
                </a:cubicBezTo>
                <a:close/>
                <a:moveTo>
                  <a:pt x="10000" y="1874"/>
                </a:moveTo>
                <a:lnTo>
                  <a:pt x="10000" y="6456"/>
                </a:lnTo>
                <a:cubicBezTo>
                  <a:pt x="10000" y="6972"/>
                  <a:pt x="9816" y="7415"/>
                  <a:pt x="9449" y="7782"/>
                </a:cubicBezTo>
                <a:cubicBezTo>
                  <a:pt x="9081" y="8150"/>
                  <a:pt x="8640" y="8334"/>
                  <a:pt x="8123" y="8334"/>
                </a:cubicBezTo>
                <a:lnTo>
                  <a:pt x="6040" y="8334"/>
                </a:lnTo>
                <a:cubicBezTo>
                  <a:pt x="5984" y="8334"/>
                  <a:pt x="5934" y="8314"/>
                  <a:pt x="5894" y="8272"/>
                </a:cubicBezTo>
                <a:cubicBezTo>
                  <a:pt x="5853" y="8231"/>
                  <a:pt x="5833" y="8182"/>
                  <a:pt x="5833" y="8126"/>
                </a:cubicBezTo>
                <a:cubicBezTo>
                  <a:pt x="5833" y="8109"/>
                  <a:pt x="5830" y="8066"/>
                  <a:pt x="5826" y="7996"/>
                </a:cubicBezTo>
                <a:cubicBezTo>
                  <a:pt x="5823" y="7926"/>
                  <a:pt x="5821" y="7869"/>
                  <a:pt x="5824" y="7824"/>
                </a:cubicBezTo>
                <a:cubicBezTo>
                  <a:pt x="5826" y="7779"/>
                  <a:pt x="5831" y="7726"/>
                  <a:pt x="5843" y="7671"/>
                </a:cubicBezTo>
                <a:cubicBezTo>
                  <a:pt x="5854" y="7615"/>
                  <a:pt x="5876" y="7572"/>
                  <a:pt x="5909" y="7544"/>
                </a:cubicBezTo>
                <a:cubicBezTo>
                  <a:pt x="5941" y="7515"/>
                  <a:pt x="5985" y="7501"/>
                  <a:pt x="6041" y="7501"/>
                </a:cubicBezTo>
                <a:lnTo>
                  <a:pt x="8126" y="7501"/>
                </a:lnTo>
                <a:cubicBezTo>
                  <a:pt x="8412" y="7501"/>
                  <a:pt x="8657" y="7400"/>
                  <a:pt x="8862" y="7196"/>
                </a:cubicBezTo>
                <a:cubicBezTo>
                  <a:pt x="9066" y="6992"/>
                  <a:pt x="9167" y="6747"/>
                  <a:pt x="9167" y="6460"/>
                </a:cubicBezTo>
                <a:lnTo>
                  <a:pt x="9167" y="1874"/>
                </a:lnTo>
                <a:cubicBezTo>
                  <a:pt x="9167" y="1587"/>
                  <a:pt x="9064" y="1342"/>
                  <a:pt x="8862" y="1137"/>
                </a:cubicBezTo>
                <a:cubicBezTo>
                  <a:pt x="8659" y="934"/>
                  <a:pt x="8414" y="832"/>
                  <a:pt x="8126" y="832"/>
                </a:cubicBezTo>
                <a:lnTo>
                  <a:pt x="6095" y="832"/>
                </a:lnTo>
                <a:cubicBezTo>
                  <a:pt x="6081" y="832"/>
                  <a:pt x="6056" y="830"/>
                  <a:pt x="6020" y="826"/>
                </a:cubicBezTo>
                <a:cubicBezTo>
                  <a:pt x="5983" y="822"/>
                  <a:pt x="5959" y="815"/>
                  <a:pt x="5945" y="807"/>
                </a:cubicBezTo>
                <a:cubicBezTo>
                  <a:pt x="5931" y="800"/>
                  <a:pt x="5915" y="787"/>
                  <a:pt x="5893" y="771"/>
                </a:cubicBezTo>
                <a:cubicBezTo>
                  <a:pt x="5871" y="756"/>
                  <a:pt x="5855" y="736"/>
                  <a:pt x="5847" y="712"/>
                </a:cubicBezTo>
                <a:cubicBezTo>
                  <a:pt x="5840" y="690"/>
                  <a:pt x="5834" y="659"/>
                  <a:pt x="5834" y="625"/>
                </a:cubicBezTo>
                <a:cubicBezTo>
                  <a:pt x="5834" y="607"/>
                  <a:pt x="5831" y="565"/>
                  <a:pt x="5827" y="495"/>
                </a:cubicBezTo>
                <a:cubicBezTo>
                  <a:pt x="5824" y="425"/>
                  <a:pt x="5822" y="367"/>
                  <a:pt x="5825" y="322"/>
                </a:cubicBezTo>
                <a:cubicBezTo>
                  <a:pt x="5827" y="277"/>
                  <a:pt x="5832" y="225"/>
                  <a:pt x="5844" y="170"/>
                </a:cubicBezTo>
                <a:cubicBezTo>
                  <a:pt x="5855" y="115"/>
                  <a:pt x="5877" y="71"/>
                  <a:pt x="5910" y="42"/>
                </a:cubicBezTo>
                <a:cubicBezTo>
                  <a:pt x="5942" y="14"/>
                  <a:pt x="5986" y="0"/>
                  <a:pt x="6042" y="0"/>
                </a:cubicBezTo>
                <a:lnTo>
                  <a:pt x="8127" y="0"/>
                </a:lnTo>
                <a:cubicBezTo>
                  <a:pt x="8644" y="0"/>
                  <a:pt x="9086" y="184"/>
                  <a:pt x="9454" y="551"/>
                </a:cubicBezTo>
                <a:cubicBezTo>
                  <a:pt x="9816" y="915"/>
                  <a:pt x="10000" y="1357"/>
                  <a:pt x="10000" y="18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E69D388-8D36-42E2-B1F5-7F7C92C6F6B3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50B799DF-C8A5-4D3C-8762-839D815F857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41" name="圆角矩形 36">
                <a:extLst>
                  <a:ext uri="{FF2B5EF4-FFF2-40B4-BE49-F238E27FC236}">
                    <a16:creationId xmlns:a16="http://schemas.microsoft.com/office/drawing/2014/main" id="{A3981B41-CFD5-44F1-9868-94DB1F066F90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42" name="圆角矩形 37">
                <a:extLst>
                  <a:ext uri="{FF2B5EF4-FFF2-40B4-BE49-F238E27FC236}">
                    <a16:creationId xmlns:a16="http://schemas.microsoft.com/office/drawing/2014/main" id="{D662BD73-F1D8-40A1-8E64-B2245062C26D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0145136D-E379-422B-BA34-0EF890FBB57A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功能开发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55A4FC70-ADFB-45DE-BD2B-92BFEADCAA55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56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1EFC32D-4D6E-4166-9159-AEF6D7F49D02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7961A26-792C-4691-9E89-2805AAE5E53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DC7FF09-C8B4-4EA4-9503-05D7DD590F1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90BD0264-DA24-4E82-8078-3EA508B1BF8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D0C6E775-A348-4A55-9B8D-0697A15102D8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集群规模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BC5DB31-4CF8-4EE8-B3B6-8EF08613F2B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F067A504-2868-4F08-BBA3-792EBF0A201D}"/>
              </a:ext>
            </a:extLst>
          </p:cNvPr>
          <p:cNvSpPr/>
          <p:nvPr/>
        </p:nvSpPr>
        <p:spPr>
          <a:xfrm>
            <a:off x="653975" y="1313896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集群存储规模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433853-6481-4F95-85CE-78E1801ECCF9}"/>
              </a:ext>
            </a:extLst>
          </p:cNvPr>
          <p:cNvSpPr/>
          <p:nvPr/>
        </p:nvSpPr>
        <p:spPr>
          <a:xfrm>
            <a:off x="653975" y="1714006"/>
            <a:ext cx="6877153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）如何确认集群规模？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年的数据体量</a:t>
            </a:r>
            <a:endParaRPr lang="zh-CN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4920C9-996C-4C4D-83B3-FD5BAE93342C}"/>
              </a:ext>
            </a:extLst>
          </p:cNvPr>
          <p:cNvSpPr/>
          <p:nvPr/>
        </p:nvSpPr>
        <p:spPr>
          <a:xfrm>
            <a:off x="653974" y="2164290"/>
            <a:ext cx="6949257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）每天所有交易数据加车辆调度数据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(1200w+300W)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*2=3000w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B517B99-499C-4ED0-AF69-DF5693D7756F}"/>
              </a:ext>
            </a:extLst>
          </p:cNvPr>
          <p:cNvSpPr/>
          <p:nvPr/>
        </p:nvSpPr>
        <p:spPr>
          <a:xfrm>
            <a:off x="653974" y="2930917"/>
            <a:ext cx="5245359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年内不扩容服务器来算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3G*360=1.1T 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9F2CDE8-8BBA-4230-8E63-FACA10890C1D}"/>
              </a:ext>
            </a:extLst>
          </p:cNvPr>
          <p:cNvSpPr/>
          <p:nvPr/>
        </p:nvSpPr>
        <p:spPr>
          <a:xfrm>
            <a:off x="653975" y="3311188"/>
            <a:ext cx="3257168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保存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副本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1.1T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3=3.3T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93419D5-2308-4E00-ACD1-8818C1083083}"/>
              </a:ext>
            </a:extLst>
          </p:cNvPr>
          <p:cNvSpPr/>
          <p:nvPr/>
        </p:nvSpPr>
        <p:spPr>
          <a:xfrm>
            <a:off x="653974" y="3728998"/>
            <a:ext cx="4032325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）预留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20%~30%Buf=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3.3T/0.7=4.8 T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3E297D-39E8-4963-99C5-84A976DE22DE}"/>
              </a:ext>
            </a:extLst>
          </p:cNvPr>
          <p:cNvSpPr/>
          <p:nvPr/>
        </p:nvSpPr>
        <p:spPr>
          <a:xfrm>
            <a:off x="653975" y="4168859"/>
            <a:ext cx="3662004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）算到这：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2T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台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Hive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服务器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B5B4C64-7E8B-4E0D-B5CB-4F557D098F40}"/>
              </a:ext>
            </a:extLst>
          </p:cNvPr>
          <p:cNvSpPr/>
          <p:nvPr/>
        </p:nvSpPr>
        <p:spPr>
          <a:xfrm>
            <a:off x="653974" y="4836239"/>
            <a:ext cx="6423035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如果考虑数仓分层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数据采用压缩？需要重新再计算</a:t>
            </a:r>
            <a:endParaRPr lang="zh-CN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355B653-2642-4FC6-A6EC-CFD7A96C229F}"/>
              </a:ext>
            </a:extLst>
          </p:cNvPr>
          <p:cNvSpPr/>
          <p:nvPr/>
        </p:nvSpPr>
        <p:spPr>
          <a:xfrm>
            <a:off x="653974" y="2558784"/>
            <a:ext cx="7603068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每条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数据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2/20 =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0.1k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左右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，每天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亿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条：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40000000 / 1024 / 1024/10 = </a:t>
            </a:r>
            <a:r>
              <a:rPr lang="zh-CN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3G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507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26764</TotalTime>
  <Words>2529</Words>
  <Application>Microsoft Office PowerPoint</Application>
  <PresentationFormat>宽屏</PresentationFormat>
  <Paragraphs>443</Paragraphs>
  <Slides>30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Aa楷体</vt:lpstr>
      <vt:lpstr>KaiTi</vt:lpstr>
      <vt:lpstr>MiSans</vt:lpstr>
      <vt:lpstr>PingFang SC</vt:lpstr>
      <vt:lpstr>等线</vt:lpstr>
      <vt:lpstr>等线 Light</vt:lpstr>
      <vt:lpstr>华文黑体</vt:lpstr>
      <vt:lpstr>楷体_GB2312</vt:lpstr>
      <vt:lpstr>思源黑体</vt:lpstr>
      <vt:lpstr>宋体</vt:lpstr>
      <vt:lpstr>微软雅黑</vt:lpstr>
      <vt:lpstr>字魂59号-创粗黑</vt:lpstr>
      <vt:lpstr>Aparajita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shu_kai@jiuyv.com</dc:creator>
  <cp:lastModifiedBy>shu_kai@jiuyv.com</cp:lastModifiedBy>
  <cp:revision>454</cp:revision>
  <dcterms:created xsi:type="dcterms:W3CDTF">2022-12-13T05:47:59Z</dcterms:created>
  <dcterms:modified xsi:type="dcterms:W3CDTF">2023-04-07T10:56:52Z</dcterms:modified>
</cp:coreProperties>
</file>