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notesSlides/notesSlide3.xml" ContentType="application/vnd.openxmlformats-officedocument.presentationml.notesSlide+xml"/>
  <Override PartName="/ppt/tags/tag2.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3.xml" ContentType="application/vnd.openxmlformats-officedocument.presentationml.tags+xml"/>
  <Override PartName="/ppt/notesSlides/notesSlide9.xml" ContentType="application/vnd.openxmlformats-officedocument.presentationml.notesSlide+xml"/>
  <Override PartName="/ppt/tags/tag4.xml" ContentType="application/vnd.openxmlformats-officedocument.presentationml.tags+xml"/>
  <Override PartName="/ppt/notesSlides/notesSlide10.xml" ContentType="application/vnd.openxmlformats-officedocument.presentationml.notesSlide+xml"/>
  <Override PartName="/ppt/tags/tag5.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6.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257" r:id="rId2"/>
    <p:sldId id="5945" r:id="rId3"/>
    <p:sldId id="325" r:id="rId4"/>
    <p:sldId id="6086" r:id="rId5"/>
    <p:sldId id="6130" r:id="rId6"/>
    <p:sldId id="6091" r:id="rId7"/>
    <p:sldId id="6131" r:id="rId8"/>
    <p:sldId id="6103" r:id="rId9"/>
    <p:sldId id="6121" r:id="rId10"/>
    <p:sldId id="6115" r:id="rId11"/>
    <p:sldId id="6124" r:id="rId12"/>
    <p:sldId id="6133" r:id="rId13"/>
    <p:sldId id="6128" r:id="rId14"/>
    <p:sldId id="6126" r:id="rId15"/>
    <p:sldId id="6111" r:id="rId16"/>
    <p:sldId id="6092" r:id="rId17"/>
    <p:sldId id="6074" r:id="rId18"/>
    <p:sldId id="6106" r:id="rId19"/>
    <p:sldId id="6108" r:id="rId20"/>
    <p:sldId id="6110" r:id="rId21"/>
    <p:sldId id="6118" r:id="rId22"/>
    <p:sldId id="6113" r:id="rId23"/>
    <p:sldId id="6114" r:id="rId24"/>
    <p:sldId id="6119" r:id="rId25"/>
    <p:sldId id="6101" r:id="rId26"/>
    <p:sldId id="5999" r:id="rId27"/>
    <p:sldId id="6134" r:id="rId28"/>
    <p:sldId id="6135" r:id="rId29"/>
    <p:sldId id="6136" r:id="rId30"/>
    <p:sldId id="6129" r:id="rId31"/>
    <p:sldId id="6067" r:id="rId32"/>
    <p:sldId id="6117" r:id="rId33"/>
    <p:sldId id="6122" r:id="rId34"/>
    <p:sldId id="6104" r:id="rId35"/>
    <p:sldId id="6120" r:id="rId36"/>
    <p:sldId id="6107" r:id="rId37"/>
    <p:sldId id="6132" r:id="rId38"/>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E8B1032C-EA38-4F05-BA0D-38AFFFC7BED3}" styleName="浅色样式 3 - 强调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68D230F3-CF80-4859-8CE7-A43EE81993B5}" styleName="浅色样式 1 - 强调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22838BEF-8BB2-4498-84A7-C5851F593DF1}" styleName="中度样式 4 - 强调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0E3FDE45-AF77-4B5C-9715-49D594BDF05E}" styleName="浅色样式 1 - 强调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9D7B26C5-4107-4FEC-AEDC-1716B250A1EF}" styleName="浅色样式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973" autoAdjust="0"/>
    <p:restoredTop sz="92949" autoAdjust="0"/>
  </p:normalViewPr>
  <p:slideViewPr>
    <p:cSldViewPr snapToGrid="0">
      <p:cViewPr varScale="1">
        <p:scale>
          <a:sx n="119" d="100"/>
          <a:sy n="119" d="100"/>
        </p:scale>
        <p:origin x="108" y="144"/>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7" d="100"/>
          <a:sy n="87" d="100"/>
        </p:scale>
        <p:origin x="3840" y="6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FA1BE0-513B-466A-943C-660B2769DD95}" type="datetimeFigureOut">
              <a:rPr lang="zh-CN" altLang="en-US" smtClean="0"/>
              <a:t>2023/5/4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EADB9B6-D0B5-4421-99F6-6D233531EA32}" type="slidenum">
              <a:rPr lang="zh-CN" altLang="en-US" smtClean="0"/>
              <a:t>‹#›</a:t>
            </a:fld>
            <a:endParaRPr lang="zh-CN" altLang="en-US"/>
          </a:p>
        </p:txBody>
      </p:sp>
    </p:spTree>
    <p:extLst>
      <p:ext uri="{BB962C8B-B14F-4D97-AF65-F5344CB8AC3E}">
        <p14:creationId xmlns:p14="http://schemas.microsoft.com/office/powerpoint/2010/main" val="14147532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8FD2026-0750-4BCA-9A6F-3000E3C4FB5C}"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48AEEFA-8A1D-43B1-A8B3-9A14753B7919}"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t>6</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solidFill>
                  <a:srgbClr val="FF0000"/>
                </a:solidFill>
              </a:rPr>
              <a:t>备注：由于数据存贮主要在久事数仓中心，所以对磁盘空间的要求不大。按储存</a:t>
            </a:r>
            <a:r>
              <a:rPr lang="en-US" altLang="zh-CN" dirty="0">
                <a:solidFill>
                  <a:srgbClr val="FF0000"/>
                </a:solidFill>
              </a:rPr>
              <a:t>1</a:t>
            </a:r>
            <a:r>
              <a:rPr lang="zh-CN" altLang="en-US" dirty="0">
                <a:solidFill>
                  <a:srgbClr val="FF0000"/>
                </a:solidFill>
              </a:rPr>
              <a:t>个月</a:t>
            </a:r>
            <a:r>
              <a:rPr lang="en-US" altLang="zh-CN" dirty="0">
                <a:solidFill>
                  <a:srgbClr val="FF0000"/>
                </a:solidFill>
              </a:rPr>
              <a:t>30</a:t>
            </a:r>
            <a:r>
              <a:rPr lang="zh-CN" altLang="en-US" dirty="0">
                <a:solidFill>
                  <a:srgbClr val="FF0000"/>
                </a:solidFill>
              </a:rPr>
              <a:t>天，每天</a:t>
            </a:r>
            <a:r>
              <a:rPr lang="en-US" altLang="zh-CN" dirty="0">
                <a:solidFill>
                  <a:srgbClr val="FF0000"/>
                </a:solidFill>
              </a:rPr>
              <a:t>100w</a:t>
            </a:r>
            <a:r>
              <a:rPr lang="zh-CN" altLang="en-US" dirty="0">
                <a:solidFill>
                  <a:srgbClr val="FF0000"/>
                </a:solidFill>
              </a:rPr>
              <a:t>条交易数据，即</a:t>
            </a:r>
            <a:r>
              <a:rPr lang="en-US" altLang="zh-CN" dirty="0">
                <a:solidFill>
                  <a:srgbClr val="FF0000"/>
                </a:solidFill>
              </a:rPr>
              <a:t>2G</a:t>
            </a:r>
            <a:r>
              <a:rPr lang="zh-CN" altLang="en-US" dirty="0">
                <a:solidFill>
                  <a:srgbClr val="FF0000"/>
                </a:solidFill>
              </a:rPr>
              <a:t>*</a:t>
            </a:r>
            <a:r>
              <a:rPr lang="en-US" altLang="zh-CN" dirty="0">
                <a:solidFill>
                  <a:srgbClr val="FF0000"/>
                </a:solidFill>
              </a:rPr>
              <a:t>30=60G</a:t>
            </a:r>
            <a:r>
              <a:rPr lang="zh-CN" altLang="en-US" dirty="0">
                <a:solidFill>
                  <a:srgbClr val="FF0000"/>
                </a:solidFill>
              </a:rPr>
              <a:t>的原始数据。考虑到</a:t>
            </a:r>
            <a:r>
              <a:rPr lang="en-US" altLang="zh-CN" dirty="0">
                <a:solidFill>
                  <a:srgbClr val="FF0000"/>
                </a:solidFill>
              </a:rPr>
              <a:t>DIM</a:t>
            </a:r>
            <a:r>
              <a:rPr lang="zh-CN" altLang="en-US" dirty="0">
                <a:solidFill>
                  <a:srgbClr val="FF0000"/>
                </a:solidFill>
              </a:rPr>
              <a:t>和</a:t>
            </a:r>
            <a:r>
              <a:rPr lang="en-US" altLang="zh-CN" dirty="0">
                <a:solidFill>
                  <a:srgbClr val="FF0000"/>
                </a:solidFill>
              </a:rPr>
              <a:t>DWD</a:t>
            </a:r>
            <a:r>
              <a:rPr lang="zh-CN" altLang="en-US" dirty="0">
                <a:solidFill>
                  <a:srgbClr val="FF0000"/>
                </a:solidFill>
              </a:rPr>
              <a:t>的数据，大概在</a:t>
            </a:r>
            <a:r>
              <a:rPr lang="en-US" altLang="zh-CN" dirty="0">
                <a:solidFill>
                  <a:srgbClr val="FF0000"/>
                </a:solidFill>
              </a:rPr>
              <a:t>80G</a:t>
            </a:r>
            <a:r>
              <a:rPr lang="zh-CN" altLang="en-US" dirty="0">
                <a:solidFill>
                  <a:srgbClr val="FF0000"/>
                </a:solidFill>
              </a:rPr>
              <a:t>，总和</a:t>
            </a:r>
            <a:r>
              <a:rPr lang="en-US" altLang="zh-CN" dirty="0">
                <a:solidFill>
                  <a:srgbClr val="FF0000"/>
                </a:solidFill>
              </a:rPr>
              <a:t>140G</a:t>
            </a:r>
            <a:r>
              <a:rPr lang="zh-CN" altLang="en-US" dirty="0">
                <a:solidFill>
                  <a:srgbClr val="FF0000"/>
                </a:solidFill>
              </a:rPr>
              <a:t>每月。考虑到冗余，</a:t>
            </a:r>
            <a:r>
              <a:rPr lang="en-US" altLang="zh-CN" dirty="0">
                <a:solidFill>
                  <a:srgbClr val="FF0000"/>
                </a:solidFill>
              </a:rPr>
              <a:t>500G</a:t>
            </a:r>
            <a:r>
              <a:rPr lang="zh-CN" altLang="en-US" dirty="0">
                <a:solidFill>
                  <a:srgbClr val="FF0000"/>
                </a:solidFill>
              </a:rPr>
              <a:t>的储存空间也足够了。</a:t>
            </a:r>
            <a:endParaRPr lang="en-US" altLang="zh-CN" dirty="0">
              <a:solidFill>
                <a:srgbClr val="FF0000"/>
              </a:solidFill>
            </a:endParaRPr>
          </a:p>
          <a:p>
            <a:endParaRPr lang="zh-CN" altLang="en-US" dirty="0"/>
          </a:p>
        </p:txBody>
      </p:sp>
      <p:sp>
        <p:nvSpPr>
          <p:cNvPr id="4" name="灯片编号占位符 3"/>
          <p:cNvSpPr>
            <a:spLocks noGrp="1"/>
          </p:cNvSpPr>
          <p:nvPr>
            <p:ph type="sldNum" sz="quarter" idx="5"/>
          </p:nvPr>
        </p:nvSpPr>
        <p:spPr/>
        <p:txBody>
          <a:bodyPr/>
          <a:lstStyle/>
          <a:p>
            <a:fld id="{7ECE5CD3-83ED-4448-AD99-6C9B48EDF0C4}" type="slidenum">
              <a:rPr lang="zh-CN" altLang="en-US" smtClean="0"/>
              <a:t>8</a:t>
            </a:fld>
            <a:endParaRPr lang="zh-CN" altLang="en-US"/>
          </a:p>
        </p:txBody>
      </p:sp>
    </p:spTree>
    <p:extLst>
      <p:ext uri="{BB962C8B-B14F-4D97-AF65-F5344CB8AC3E}">
        <p14:creationId xmlns:p14="http://schemas.microsoft.com/office/powerpoint/2010/main" val="16576773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EADB9B6-D0B5-4421-99F6-6D233531EA32}" type="slidenum">
              <a:rPr lang="zh-CN" altLang="en-US" smtClean="0"/>
              <a:t>11</a:t>
            </a:fld>
            <a:endParaRPr lang="zh-CN" altLang="en-US"/>
          </a:p>
        </p:txBody>
      </p:sp>
    </p:spTree>
    <p:extLst>
      <p:ext uri="{BB962C8B-B14F-4D97-AF65-F5344CB8AC3E}">
        <p14:creationId xmlns:p14="http://schemas.microsoft.com/office/powerpoint/2010/main" val="25335948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EADB9B6-D0B5-4421-99F6-6D233531EA32}" type="slidenum">
              <a:rPr lang="zh-CN" altLang="en-US" smtClean="0"/>
              <a:t>12</a:t>
            </a:fld>
            <a:endParaRPr lang="zh-CN" altLang="en-US"/>
          </a:p>
        </p:txBody>
      </p:sp>
    </p:spTree>
    <p:extLst>
      <p:ext uri="{BB962C8B-B14F-4D97-AF65-F5344CB8AC3E}">
        <p14:creationId xmlns:p14="http://schemas.microsoft.com/office/powerpoint/2010/main" val="35914187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EADB9B6-D0B5-4421-99F6-6D233531EA32}" type="slidenum">
              <a:rPr lang="zh-CN" altLang="en-US" smtClean="0"/>
              <a:t>15</a:t>
            </a:fld>
            <a:endParaRPr lang="zh-CN" altLang="en-US"/>
          </a:p>
        </p:txBody>
      </p:sp>
    </p:spTree>
    <p:extLst>
      <p:ext uri="{BB962C8B-B14F-4D97-AF65-F5344CB8AC3E}">
        <p14:creationId xmlns:p14="http://schemas.microsoft.com/office/powerpoint/2010/main" val="13455762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t>16</a:t>
            </a:fld>
            <a:endParaRPr lang="zh-CN" altLang="en-US"/>
          </a:p>
        </p:txBody>
      </p:sp>
    </p:spTree>
    <p:extLst>
      <p:ext uri="{BB962C8B-B14F-4D97-AF65-F5344CB8AC3E}">
        <p14:creationId xmlns:p14="http://schemas.microsoft.com/office/powerpoint/2010/main" val="9938314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F676CE9B-81DC-4E2A-9C67-CE0D35C83AA2}" type="slidenum">
              <a:rPr lang="zh-CN" altLang="en-US" smtClean="0"/>
              <a:t>17</a:t>
            </a:fld>
            <a:endParaRPr lang="zh-CN" altLang="en-US"/>
          </a:p>
        </p:txBody>
      </p:sp>
    </p:spTree>
    <p:extLst>
      <p:ext uri="{BB962C8B-B14F-4D97-AF65-F5344CB8AC3E}">
        <p14:creationId xmlns:p14="http://schemas.microsoft.com/office/powerpoint/2010/main" val="39115341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F676CE9B-81DC-4E2A-9C67-CE0D35C83AA2}" type="slidenum">
              <a:rPr lang="zh-CN" altLang="en-US" smtClean="0"/>
              <a:t>18</a:t>
            </a:fld>
            <a:endParaRPr lang="zh-CN" altLang="en-US"/>
          </a:p>
        </p:txBody>
      </p:sp>
    </p:spTree>
    <p:extLst>
      <p:ext uri="{BB962C8B-B14F-4D97-AF65-F5344CB8AC3E}">
        <p14:creationId xmlns:p14="http://schemas.microsoft.com/office/powerpoint/2010/main" val="24653034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首先将维度表数据梳理出来，然后将交易信息表</a:t>
            </a:r>
            <a:r>
              <a:rPr lang="en-US" altLang="zh-CN" dirty="0"/>
              <a:t>+</a:t>
            </a:r>
            <a:r>
              <a:rPr lang="zh-CN" altLang="en-US" dirty="0"/>
              <a:t>维度表</a:t>
            </a:r>
            <a:r>
              <a:rPr lang="en-US" altLang="zh-CN" dirty="0"/>
              <a:t>+</a:t>
            </a:r>
            <a:r>
              <a:rPr lang="zh-CN" altLang="en-US" dirty="0"/>
              <a:t>源表将交易信息打宽，整合统计锁需要的必要元素</a:t>
            </a:r>
          </a:p>
        </p:txBody>
      </p:sp>
      <p:sp>
        <p:nvSpPr>
          <p:cNvPr id="4" name="灯片编号占位符 3"/>
          <p:cNvSpPr>
            <a:spLocks noGrp="1"/>
          </p:cNvSpPr>
          <p:nvPr>
            <p:ph type="sldNum" sz="quarter" idx="5"/>
          </p:nvPr>
        </p:nvSpPr>
        <p:spPr/>
        <p:txBody>
          <a:bodyPr/>
          <a:lstStyle/>
          <a:p>
            <a:fld id="{0EADB9B6-D0B5-4421-99F6-6D233531EA32}" type="slidenum">
              <a:rPr lang="zh-CN" altLang="en-US" smtClean="0"/>
              <a:t>19</a:t>
            </a:fld>
            <a:endParaRPr lang="zh-CN" altLang="en-US"/>
          </a:p>
        </p:txBody>
      </p:sp>
    </p:spTree>
    <p:extLst>
      <p:ext uri="{BB962C8B-B14F-4D97-AF65-F5344CB8AC3E}">
        <p14:creationId xmlns:p14="http://schemas.microsoft.com/office/powerpoint/2010/main" val="507359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t>22</a:t>
            </a:fld>
            <a:endParaRPr lang="zh-CN" altLang="en-US"/>
          </a:p>
        </p:txBody>
      </p:sp>
    </p:spTree>
    <p:extLst>
      <p:ext uri="{BB962C8B-B14F-4D97-AF65-F5344CB8AC3E}">
        <p14:creationId xmlns:p14="http://schemas.microsoft.com/office/powerpoint/2010/main" val="28845081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1</a:t>
            </a:r>
            <a:r>
              <a:rPr lang="zh-CN" altLang="en-US" dirty="0"/>
              <a:t>、本阶段数据汇聚主要分为两种情况，一种是从业务数据库进行数据抽取加载（</a:t>
            </a:r>
            <a:r>
              <a:rPr lang="en-US" altLang="zh-CN" dirty="0"/>
              <a:t>EL</a:t>
            </a:r>
            <a:r>
              <a:rPr lang="zh-CN" altLang="en-US" dirty="0"/>
              <a:t>），另一种是从业务系统的消息队列中实时获取数据。</a:t>
            </a:r>
          </a:p>
          <a:p>
            <a:r>
              <a:rPr lang="en-US" altLang="zh-CN" dirty="0"/>
              <a:t>2</a:t>
            </a:r>
            <a:r>
              <a:rPr lang="zh-CN" altLang="en-US" dirty="0"/>
              <a:t>、一阶段的数据中台拟采用开源数据库系统</a:t>
            </a:r>
            <a:r>
              <a:rPr lang="en-US" altLang="zh-CN" dirty="0"/>
              <a:t>ClickHouse</a:t>
            </a:r>
            <a:r>
              <a:rPr lang="zh-CN" altLang="en-US" dirty="0"/>
              <a:t>作为平台存储和计算引擎，以支撑数据仓库的建设。</a:t>
            </a:r>
            <a:endParaRPr lang="en-US" altLang="zh-CN" dirty="0"/>
          </a:p>
          <a:p>
            <a:r>
              <a:rPr lang="en-US" altLang="zh-CN" dirty="0"/>
              <a:t>3</a:t>
            </a:r>
            <a:r>
              <a:rPr lang="zh-CN" altLang="en-US" dirty="0"/>
              <a:t>、为在建设数据中台过程中就做好数据规范，因此提供初步的元数据管理系统来实现数据中台中的元数据信息管理。</a:t>
            </a:r>
          </a:p>
        </p:txBody>
      </p:sp>
      <p:sp>
        <p:nvSpPr>
          <p:cNvPr id="4" name="灯片编号占位符 3"/>
          <p:cNvSpPr>
            <a:spLocks noGrp="1"/>
          </p:cNvSpPr>
          <p:nvPr>
            <p:ph type="sldNum" sz="quarter" idx="5"/>
          </p:nvPr>
        </p:nvSpPr>
        <p:spPr/>
        <p:txBody>
          <a:bodyPr/>
          <a:lstStyle/>
          <a:p>
            <a:fld id="{F676CE9B-81DC-4E2A-9C67-CE0D35C83AA2}" type="slidenum">
              <a:rPr lang="zh-CN" altLang="en-US" smtClean="0"/>
              <a:t>25</a:t>
            </a:fld>
            <a:endParaRPr lang="zh-CN" altLang="en-US"/>
          </a:p>
        </p:txBody>
      </p:sp>
    </p:spTree>
    <p:extLst>
      <p:ext uri="{BB962C8B-B14F-4D97-AF65-F5344CB8AC3E}">
        <p14:creationId xmlns:p14="http://schemas.microsoft.com/office/powerpoint/2010/main" val="21534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8FD2026-0750-4BCA-9A6F-3000E3C4FB5C}" type="slidenum">
              <a:rPr lang="zh-CN" altLang="en-US" smtClean="0"/>
              <a:t>26</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F676CE9B-81DC-4E2A-9C67-CE0D35C83AA2}" type="slidenum">
              <a:rPr lang="zh-CN" altLang="en-US" smtClean="0"/>
              <a:t>31</a:t>
            </a:fld>
            <a:endParaRPr lang="zh-CN" altLang="en-US"/>
          </a:p>
        </p:txBody>
      </p:sp>
    </p:spTree>
    <p:extLst>
      <p:ext uri="{BB962C8B-B14F-4D97-AF65-F5344CB8AC3E}">
        <p14:creationId xmlns:p14="http://schemas.microsoft.com/office/powerpoint/2010/main" val="26693428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dirty="0"/>
              <a:t>职责划分：</a:t>
            </a:r>
            <a:endParaRPr lang="en-US" altLang="zh-CN" sz="1200" dirty="0"/>
          </a:p>
          <a:p>
            <a:r>
              <a:rPr lang="en-US" altLang="zh-CN" sz="1200" dirty="0"/>
              <a:t> - </a:t>
            </a:r>
            <a:r>
              <a:rPr lang="zh-CN" altLang="en-US" sz="1200" dirty="0"/>
              <a:t>久事公交：数据提供方和数据使用方</a:t>
            </a:r>
            <a:endParaRPr lang="en-US" altLang="zh-CN" sz="1200" dirty="0"/>
          </a:p>
          <a:p>
            <a:r>
              <a:rPr lang="en-US" altLang="zh-CN" sz="1200" dirty="0"/>
              <a:t>- </a:t>
            </a:r>
            <a:r>
              <a:rPr lang="zh-CN" altLang="en-US" sz="1200" dirty="0"/>
              <a:t>久事交通卡： 数据提供方和适用方</a:t>
            </a:r>
            <a:endParaRPr lang="en-US" altLang="zh-CN" sz="1200" dirty="0"/>
          </a:p>
          <a:p>
            <a:pPr marL="285750" indent="-285750">
              <a:buFontTx/>
              <a:buChar char="-"/>
            </a:pPr>
            <a:r>
              <a:rPr lang="zh-CN" altLang="en-US" sz="1200" dirty="0"/>
              <a:t>大数据平台：数据储存，统一数据管理</a:t>
            </a:r>
            <a:endParaRPr lang="en-US" altLang="zh-CN" sz="1200" dirty="0"/>
          </a:p>
          <a:p>
            <a:pPr marL="285750" indent="-285750">
              <a:buFontTx/>
              <a:buChar char="-"/>
            </a:pPr>
            <a:r>
              <a:rPr lang="zh-CN" altLang="en-US" sz="1200" dirty="0"/>
              <a:t>客流宝</a:t>
            </a:r>
            <a:r>
              <a:rPr lang="en-US" altLang="zh-CN" sz="1200" dirty="0"/>
              <a:t>: </a:t>
            </a:r>
            <a:r>
              <a:rPr lang="zh-CN" altLang="en-US" sz="1200" dirty="0"/>
              <a:t>数据加工计算，数据输出</a:t>
            </a:r>
            <a:endParaRPr lang="en-US" altLang="zh-CN" sz="1200" dirty="0"/>
          </a:p>
          <a:p>
            <a:pPr marL="285750" indent="-285750">
              <a:buFontTx/>
              <a:buChar char="-"/>
            </a:pPr>
            <a:r>
              <a:rPr lang="zh-CN" altLang="en-US" sz="1200" dirty="0"/>
              <a:t>数据关系</a:t>
            </a:r>
            <a:endParaRPr lang="en-US" altLang="zh-CN" sz="1200" dirty="0"/>
          </a:p>
        </p:txBody>
      </p:sp>
      <p:sp>
        <p:nvSpPr>
          <p:cNvPr id="4" name="灯片编号占位符 3"/>
          <p:cNvSpPr>
            <a:spLocks noGrp="1"/>
          </p:cNvSpPr>
          <p:nvPr>
            <p:ph type="sldNum" sz="quarter" idx="5"/>
          </p:nvPr>
        </p:nvSpPr>
        <p:spPr/>
        <p:txBody>
          <a:bodyPr/>
          <a:lstStyle/>
          <a:p>
            <a:fld id="{0EADB9B6-D0B5-4421-99F6-6D233531EA32}" type="slidenum">
              <a:rPr lang="zh-CN" altLang="en-US" smtClean="0"/>
              <a:t>32</a:t>
            </a:fld>
            <a:endParaRPr lang="zh-CN" altLang="en-US"/>
          </a:p>
        </p:txBody>
      </p:sp>
    </p:spTree>
    <p:extLst>
      <p:ext uri="{BB962C8B-B14F-4D97-AF65-F5344CB8AC3E}">
        <p14:creationId xmlns:p14="http://schemas.microsoft.com/office/powerpoint/2010/main" val="37561923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EADB9B6-D0B5-4421-99F6-6D233531EA32}" type="slidenum">
              <a:rPr lang="zh-CN" altLang="en-US" smtClean="0"/>
              <a:t>33</a:t>
            </a:fld>
            <a:endParaRPr lang="zh-CN" altLang="en-US"/>
          </a:p>
        </p:txBody>
      </p:sp>
    </p:spTree>
    <p:extLst>
      <p:ext uri="{BB962C8B-B14F-4D97-AF65-F5344CB8AC3E}">
        <p14:creationId xmlns:p14="http://schemas.microsoft.com/office/powerpoint/2010/main" val="37998963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7ECE5CD3-83ED-4448-AD99-6C9B48EDF0C4}" type="slidenum">
              <a:rPr lang="zh-CN" altLang="en-US" smtClean="0"/>
              <a:t>34</a:t>
            </a:fld>
            <a:endParaRPr lang="zh-CN" altLang="en-US"/>
          </a:p>
        </p:txBody>
      </p:sp>
    </p:spTree>
    <p:extLst>
      <p:ext uri="{BB962C8B-B14F-4D97-AF65-F5344CB8AC3E}">
        <p14:creationId xmlns:p14="http://schemas.microsoft.com/office/powerpoint/2010/main" val="4965468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7513C15-ACFD-46CC-AF3F-DC4B88899029}"/>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11B6AFEE-8F0C-4C87-8764-1B562149808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BE1E60A2-F143-407A-BB39-E345C2978A5E}"/>
              </a:ext>
            </a:extLst>
          </p:cNvPr>
          <p:cNvSpPr>
            <a:spLocks noGrp="1"/>
          </p:cNvSpPr>
          <p:nvPr>
            <p:ph type="dt" sz="half" idx="10"/>
          </p:nvPr>
        </p:nvSpPr>
        <p:spPr/>
        <p:txBody>
          <a:bodyPr/>
          <a:lstStyle/>
          <a:p>
            <a:fld id="{A2C519C6-A4B6-4539-9268-6FD99C781DC8}" type="datetimeFigureOut">
              <a:rPr lang="zh-CN" altLang="en-US" smtClean="0"/>
              <a:t>2023/5/4</a:t>
            </a:fld>
            <a:endParaRPr lang="zh-CN" altLang="en-US"/>
          </a:p>
        </p:txBody>
      </p:sp>
      <p:sp>
        <p:nvSpPr>
          <p:cNvPr id="5" name="页脚占位符 4">
            <a:extLst>
              <a:ext uri="{FF2B5EF4-FFF2-40B4-BE49-F238E27FC236}">
                <a16:creationId xmlns:a16="http://schemas.microsoft.com/office/drawing/2014/main" id="{38C6C0CF-8F8D-4032-A8CE-5F004BC6CB4C}"/>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245FBE51-628E-4BB0-B87A-B901CCB4D40E}"/>
              </a:ext>
            </a:extLst>
          </p:cNvPr>
          <p:cNvSpPr>
            <a:spLocks noGrp="1"/>
          </p:cNvSpPr>
          <p:nvPr>
            <p:ph type="sldNum" sz="quarter" idx="12"/>
          </p:nvPr>
        </p:nvSpPr>
        <p:spPr/>
        <p:txBody>
          <a:bodyPr/>
          <a:lstStyle/>
          <a:p>
            <a:fld id="{9ECE0D33-7F43-4776-A86B-2119C1825C4F}" type="slidenum">
              <a:rPr lang="zh-CN" altLang="en-US" smtClean="0"/>
              <a:t>‹#›</a:t>
            </a:fld>
            <a:endParaRPr lang="zh-CN" altLang="en-US"/>
          </a:p>
        </p:txBody>
      </p:sp>
    </p:spTree>
    <p:extLst>
      <p:ext uri="{BB962C8B-B14F-4D97-AF65-F5344CB8AC3E}">
        <p14:creationId xmlns:p14="http://schemas.microsoft.com/office/powerpoint/2010/main" val="3256736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06130B4-3E31-459A-A784-AEFA907D18D6}"/>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7E7C65B4-B2FF-41CB-B2D0-6F72EEF8E3DB}"/>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AAB5A912-6AED-45A6-90D4-7DB2FEE67261}"/>
              </a:ext>
            </a:extLst>
          </p:cNvPr>
          <p:cNvSpPr>
            <a:spLocks noGrp="1"/>
          </p:cNvSpPr>
          <p:nvPr>
            <p:ph type="dt" sz="half" idx="10"/>
          </p:nvPr>
        </p:nvSpPr>
        <p:spPr/>
        <p:txBody>
          <a:bodyPr/>
          <a:lstStyle/>
          <a:p>
            <a:fld id="{A2C519C6-A4B6-4539-9268-6FD99C781DC8}" type="datetimeFigureOut">
              <a:rPr lang="zh-CN" altLang="en-US" smtClean="0"/>
              <a:t>2023/5/4</a:t>
            </a:fld>
            <a:endParaRPr lang="zh-CN" altLang="en-US"/>
          </a:p>
        </p:txBody>
      </p:sp>
      <p:sp>
        <p:nvSpPr>
          <p:cNvPr id="5" name="页脚占位符 4">
            <a:extLst>
              <a:ext uri="{FF2B5EF4-FFF2-40B4-BE49-F238E27FC236}">
                <a16:creationId xmlns:a16="http://schemas.microsoft.com/office/drawing/2014/main" id="{DA772160-E6A0-473B-B30A-A8C77392BB5F}"/>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0C172927-2D2B-4211-A1A5-9D432E1731EE}"/>
              </a:ext>
            </a:extLst>
          </p:cNvPr>
          <p:cNvSpPr>
            <a:spLocks noGrp="1"/>
          </p:cNvSpPr>
          <p:nvPr>
            <p:ph type="sldNum" sz="quarter" idx="12"/>
          </p:nvPr>
        </p:nvSpPr>
        <p:spPr/>
        <p:txBody>
          <a:bodyPr/>
          <a:lstStyle/>
          <a:p>
            <a:fld id="{9ECE0D33-7F43-4776-A86B-2119C1825C4F}" type="slidenum">
              <a:rPr lang="zh-CN" altLang="en-US" smtClean="0"/>
              <a:t>‹#›</a:t>
            </a:fld>
            <a:endParaRPr lang="zh-CN" altLang="en-US"/>
          </a:p>
        </p:txBody>
      </p:sp>
    </p:spTree>
    <p:extLst>
      <p:ext uri="{BB962C8B-B14F-4D97-AF65-F5344CB8AC3E}">
        <p14:creationId xmlns:p14="http://schemas.microsoft.com/office/powerpoint/2010/main" val="37006931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0EA5C1C-20BD-4BBE-AE1B-512E140C7C16}"/>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9BD5B0DB-F517-44B5-9B6E-BCDB2E0E9F2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id="{929D536E-E3DC-492B-B0A8-C1C9BA8451D1}"/>
              </a:ext>
            </a:extLst>
          </p:cNvPr>
          <p:cNvSpPr>
            <a:spLocks noGrp="1"/>
          </p:cNvSpPr>
          <p:nvPr>
            <p:ph type="dt" sz="half" idx="10"/>
          </p:nvPr>
        </p:nvSpPr>
        <p:spPr/>
        <p:txBody>
          <a:bodyPr/>
          <a:lstStyle/>
          <a:p>
            <a:fld id="{A2C519C6-A4B6-4539-9268-6FD99C781DC8}" type="datetimeFigureOut">
              <a:rPr lang="zh-CN" altLang="en-US" smtClean="0"/>
              <a:t>2023/5/4</a:t>
            </a:fld>
            <a:endParaRPr lang="zh-CN" altLang="en-US"/>
          </a:p>
        </p:txBody>
      </p:sp>
      <p:sp>
        <p:nvSpPr>
          <p:cNvPr id="5" name="页脚占位符 4">
            <a:extLst>
              <a:ext uri="{FF2B5EF4-FFF2-40B4-BE49-F238E27FC236}">
                <a16:creationId xmlns:a16="http://schemas.microsoft.com/office/drawing/2014/main" id="{78CD459B-6DAA-4B55-8C81-F4792FA0C1FF}"/>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465F502F-9C57-4FFC-9FC3-7A8F534B1F20}"/>
              </a:ext>
            </a:extLst>
          </p:cNvPr>
          <p:cNvSpPr>
            <a:spLocks noGrp="1"/>
          </p:cNvSpPr>
          <p:nvPr>
            <p:ph type="sldNum" sz="quarter" idx="12"/>
          </p:nvPr>
        </p:nvSpPr>
        <p:spPr/>
        <p:txBody>
          <a:bodyPr/>
          <a:lstStyle/>
          <a:p>
            <a:fld id="{9ECE0D33-7F43-4776-A86B-2119C1825C4F}" type="slidenum">
              <a:rPr lang="zh-CN" altLang="en-US" smtClean="0"/>
              <a:t>‹#›</a:t>
            </a:fld>
            <a:endParaRPr lang="zh-CN" altLang="en-US"/>
          </a:p>
        </p:txBody>
      </p:sp>
    </p:spTree>
    <p:extLst>
      <p:ext uri="{BB962C8B-B14F-4D97-AF65-F5344CB8AC3E}">
        <p14:creationId xmlns:p14="http://schemas.microsoft.com/office/powerpoint/2010/main" val="33992443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C1E8A2F-C83F-4237-8792-CFCBD5221DCE}"/>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CCF9A84D-BEA0-49E3-A1C2-75DB251EB2F8}"/>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id="{6BDC66EA-1DF9-4729-BA34-8468BD83CA93}"/>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id="{BA5EC2B4-F0DB-4CFB-9D04-11EA893B5453}"/>
              </a:ext>
            </a:extLst>
          </p:cNvPr>
          <p:cNvSpPr>
            <a:spLocks noGrp="1"/>
          </p:cNvSpPr>
          <p:nvPr>
            <p:ph type="dt" sz="half" idx="10"/>
          </p:nvPr>
        </p:nvSpPr>
        <p:spPr/>
        <p:txBody>
          <a:bodyPr/>
          <a:lstStyle/>
          <a:p>
            <a:fld id="{A2C519C6-A4B6-4539-9268-6FD99C781DC8}" type="datetimeFigureOut">
              <a:rPr lang="zh-CN" altLang="en-US" smtClean="0"/>
              <a:t>2023/5/4</a:t>
            </a:fld>
            <a:endParaRPr lang="zh-CN" altLang="en-US"/>
          </a:p>
        </p:txBody>
      </p:sp>
      <p:sp>
        <p:nvSpPr>
          <p:cNvPr id="6" name="页脚占位符 5">
            <a:extLst>
              <a:ext uri="{FF2B5EF4-FFF2-40B4-BE49-F238E27FC236}">
                <a16:creationId xmlns:a16="http://schemas.microsoft.com/office/drawing/2014/main" id="{D07B1BD8-A1E3-479C-8BDE-CB90994A2899}"/>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718C4267-F99A-4574-AA7D-A32A0722A80E}"/>
              </a:ext>
            </a:extLst>
          </p:cNvPr>
          <p:cNvSpPr>
            <a:spLocks noGrp="1"/>
          </p:cNvSpPr>
          <p:nvPr>
            <p:ph type="sldNum" sz="quarter" idx="12"/>
          </p:nvPr>
        </p:nvSpPr>
        <p:spPr/>
        <p:txBody>
          <a:bodyPr/>
          <a:lstStyle/>
          <a:p>
            <a:fld id="{9ECE0D33-7F43-4776-A86B-2119C1825C4F}" type="slidenum">
              <a:rPr lang="zh-CN" altLang="en-US" smtClean="0"/>
              <a:t>‹#›</a:t>
            </a:fld>
            <a:endParaRPr lang="zh-CN" altLang="en-US"/>
          </a:p>
        </p:txBody>
      </p:sp>
    </p:spTree>
    <p:extLst>
      <p:ext uri="{BB962C8B-B14F-4D97-AF65-F5344CB8AC3E}">
        <p14:creationId xmlns:p14="http://schemas.microsoft.com/office/powerpoint/2010/main" val="3732125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8E16EFD-654B-4392-B45B-BAA961B3BD87}"/>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33773C65-D897-4E5E-8FC8-F5D046EB8C6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id="{4DDE5664-888B-4DA9-9B31-9090999A03A0}"/>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id="{AA052E31-48C1-4E39-8C8F-772A8E35492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id="{C7904842-62DD-4D6E-9D11-3519B65D4C03}"/>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id="{0CF5B082-06A2-4C3F-9C81-291D2F54AAAF}"/>
              </a:ext>
            </a:extLst>
          </p:cNvPr>
          <p:cNvSpPr>
            <a:spLocks noGrp="1"/>
          </p:cNvSpPr>
          <p:nvPr>
            <p:ph type="dt" sz="half" idx="10"/>
          </p:nvPr>
        </p:nvSpPr>
        <p:spPr/>
        <p:txBody>
          <a:bodyPr/>
          <a:lstStyle/>
          <a:p>
            <a:fld id="{A2C519C6-A4B6-4539-9268-6FD99C781DC8}" type="datetimeFigureOut">
              <a:rPr lang="zh-CN" altLang="en-US" smtClean="0"/>
              <a:t>2023/5/4</a:t>
            </a:fld>
            <a:endParaRPr lang="zh-CN" altLang="en-US"/>
          </a:p>
        </p:txBody>
      </p:sp>
      <p:sp>
        <p:nvSpPr>
          <p:cNvPr id="8" name="页脚占位符 7">
            <a:extLst>
              <a:ext uri="{FF2B5EF4-FFF2-40B4-BE49-F238E27FC236}">
                <a16:creationId xmlns:a16="http://schemas.microsoft.com/office/drawing/2014/main" id="{E00A6AFF-E6E9-4F64-88DE-03B2BD88C8B7}"/>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162B811F-AFA8-4AF4-AA59-8455F897157D}"/>
              </a:ext>
            </a:extLst>
          </p:cNvPr>
          <p:cNvSpPr>
            <a:spLocks noGrp="1"/>
          </p:cNvSpPr>
          <p:nvPr>
            <p:ph type="sldNum" sz="quarter" idx="12"/>
          </p:nvPr>
        </p:nvSpPr>
        <p:spPr/>
        <p:txBody>
          <a:bodyPr/>
          <a:lstStyle/>
          <a:p>
            <a:fld id="{9ECE0D33-7F43-4776-A86B-2119C1825C4F}" type="slidenum">
              <a:rPr lang="zh-CN" altLang="en-US" smtClean="0"/>
              <a:t>‹#›</a:t>
            </a:fld>
            <a:endParaRPr lang="zh-CN" altLang="en-US"/>
          </a:p>
        </p:txBody>
      </p:sp>
    </p:spTree>
    <p:extLst>
      <p:ext uri="{BB962C8B-B14F-4D97-AF65-F5344CB8AC3E}">
        <p14:creationId xmlns:p14="http://schemas.microsoft.com/office/powerpoint/2010/main" val="36196520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0E85350-C93A-47E7-A393-BF8BC9FAEE27}"/>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EBAC8902-FB96-40DE-B156-421127B3E338}"/>
              </a:ext>
            </a:extLst>
          </p:cNvPr>
          <p:cNvSpPr>
            <a:spLocks noGrp="1"/>
          </p:cNvSpPr>
          <p:nvPr>
            <p:ph type="dt" sz="half" idx="10"/>
          </p:nvPr>
        </p:nvSpPr>
        <p:spPr/>
        <p:txBody>
          <a:bodyPr/>
          <a:lstStyle/>
          <a:p>
            <a:fld id="{A2C519C6-A4B6-4539-9268-6FD99C781DC8}" type="datetimeFigureOut">
              <a:rPr lang="zh-CN" altLang="en-US" smtClean="0"/>
              <a:t>2023/5/4</a:t>
            </a:fld>
            <a:endParaRPr lang="zh-CN" altLang="en-US"/>
          </a:p>
        </p:txBody>
      </p:sp>
      <p:sp>
        <p:nvSpPr>
          <p:cNvPr id="4" name="页脚占位符 3">
            <a:extLst>
              <a:ext uri="{FF2B5EF4-FFF2-40B4-BE49-F238E27FC236}">
                <a16:creationId xmlns:a16="http://schemas.microsoft.com/office/drawing/2014/main" id="{EC6FFC5A-F39C-4E86-8BED-40EC77418E21}"/>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DFF79DC6-6A5B-4630-8A51-4840B1D94703}"/>
              </a:ext>
            </a:extLst>
          </p:cNvPr>
          <p:cNvSpPr>
            <a:spLocks noGrp="1"/>
          </p:cNvSpPr>
          <p:nvPr>
            <p:ph type="sldNum" sz="quarter" idx="12"/>
          </p:nvPr>
        </p:nvSpPr>
        <p:spPr/>
        <p:txBody>
          <a:bodyPr/>
          <a:lstStyle/>
          <a:p>
            <a:fld id="{9ECE0D33-7F43-4776-A86B-2119C1825C4F}" type="slidenum">
              <a:rPr lang="zh-CN" altLang="en-US" smtClean="0"/>
              <a:t>‹#›</a:t>
            </a:fld>
            <a:endParaRPr lang="zh-CN" altLang="en-US"/>
          </a:p>
        </p:txBody>
      </p:sp>
    </p:spTree>
    <p:extLst>
      <p:ext uri="{BB962C8B-B14F-4D97-AF65-F5344CB8AC3E}">
        <p14:creationId xmlns:p14="http://schemas.microsoft.com/office/powerpoint/2010/main" val="20301332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38BD73AF-568F-4F67-B203-2D879BFF5611}"/>
              </a:ext>
            </a:extLst>
          </p:cNvPr>
          <p:cNvSpPr>
            <a:spLocks noGrp="1"/>
          </p:cNvSpPr>
          <p:nvPr>
            <p:ph type="dt" sz="half" idx="10"/>
          </p:nvPr>
        </p:nvSpPr>
        <p:spPr/>
        <p:txBody>
          <a:bodyPr/>
          <a:lstStyle/>
          <a:p>
            <a:fld id="{A2C519C6-A4B6-4539-9268-6FD99C781DC8}" type="datetimeFigureOut">
              <a:rPr lang="zh-CN" altLang="en-US" smtClean="0"/>
              <a:t>2023/5/4</a:t>
            </a:fld>
            <a:endParaRPr lang="zh-CN" altLang="en-US"/>
          </a:p>
        </p:txBody>
      </p:sp>
      <p:sp>
        <p:nvSpPr>
          <p:cNvPr id="3" name="页脚占位符 2">
            <a:extLst>
              <a:ext uri="{FF2B5EF4-FFF2-40B4-BE49-F238E27FC236}">
                <a16:creationId xmlns:a16="http://schemas.microsoft.com/office/drawing/2014/main" id="{A7CE0E22-9431-4570-B0B3-17D74F92B234}"/>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51430FA9-1930-4229-BF9F-571D036788C1}"/>
              </a:ext>
            </a:extLst>
          </p:cNvPr>
          <p:cNvSpPr>
            <a:spLocks noGrp="1"/>
          </p:cNvSpPr>
          <p:nvPr>
            <p:ph type="sldNum" sz="quarter" idx="12"/>
          </p:nvPr>
        </p:nvSpPr>
        <p:spPr/>
        <p:txBody>
          <a:bodyPr/>
          <a:lstStyle/>
          <a:p>
            <a:fld id="{9ECE0D33-7F43-4776-A86B-2119C1825C4F}" type="slidenum">
              <a:rPr lang="zh-CN" altLang="en-US" smtClean="0"/>
              <a:t>‹#›</a:t>
            </a:fld>
            <a:endParaRPr lang="zh-CN" altLang="en-US"/>
          </a:p>
        </p:txBody>
      </p:sp>
    </p:spTree>
    <p:extLst>
      <p:ext uri="{BB962C8B-B14F-4D97-AF65-F5344CB8AC3E}">
        <p14:creationId xmlns:p14="http://schemas.microsoft.com/office/powerpoint/2010/main" val="23545317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B514DAB-640A-467C-B70B-FC4B53BAA5BE}"/>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7721CFC8-D8FB-4B93-882E-584EC6F3200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id="{82090E9C-6018-4D79-A624-0DDD1AC0D7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EA4A80B5-6DAD-4524-8395-2A711C634C91}"/>
              </a:ext>
            </a:extLst>
          </p:cNvPr>
          <p:cNvSpPr>
            <a:spLocks noGrp="1"/>
          </p:cNvSpPr>
          <p:nvPr>
            <p:ph type="dt" sz="half" idx="10"/>
          </p:nvPr>
        </p:nvSpPr>
        <p:spPr/>
        <p:txBody>
          <a:bodyPr/>
          <a:lstStyle/>
          <a:p>
            <a:fld id="{A2C519C6-A4B6-4539-9268-6FD99C781DC8}" type="datetimeFigureOut">
              <a:rPr lang="zh-CN" altLang="en-US" smtClean="0"/>
              <a:t>2023/5/4</a:t>
            </a:fld>
            <a:endParaRPr lang="zh-CN" altLang="en-US"/>
          </a:p>
        </p:txBody>
      </p:sp>
      <p:sp>
        <p:nvSpPr>
          <p:cNvPr id="6" name="页脚占位符 5">
            <a:extLst>
              <a:ext uri="{FF2B5EF4-FFF2-40B4-BE49-F238E27FC236}">
                <a16:creationId xmlns:a16="http://schemas.microsoft.com/office/drawing/2014/main" id="{F0A81613-7870-41E9-9119-E42CCFE61079}"/>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AD004017-C3AF-44F1-8EEB-C33533051E2D}"/>
              </a:ext>
            </a:extLst>
          </p:cNvPr>
          <p:cNvSpPr>
            <a:spLocks noGrp="1"/>
          </p:cNvSpPr>
          <p:nvPr>
            <p:ph type="sldNum" sz="quarter" idx="12"/>
          </p:nvPr>
        </p:nvSpPr>
        <p:spPr/>
        <p:txBody>
          <a:bodyPr/>
          <a:lstStyle/>
          <a:p>
            <a:fld id="{9ECE0D33-7F43-4776-A86B-2119C1825C4F}" type="slidenum">
              <a:rPr lang="zh-CN" altLang="en-US" smtClean="0"/>
              <a:t>‹#›</a:t>
            </a:fld>
            <a:endParaRPr lang="zh-CN" altLang="en-US"/>
          </a:p>
        </p:txBody>
      </p:sp>
    </p:spTree>
    <p:extLst>
      <p:ext uri="{BB962C8B-B14F-4D97-AF65-F5344CB8AC3E}">
        <p14:creationId xmlns:p14="http://schemas.microsoft.com/office/powerpoint/2010/main" val="4726769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8F9C51D-73F5-44B6-828E-95AAEB26772C}"/>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870E6D21-7BED-41A8-9A7A-5F377286ED9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6A44F4C2-EEBF-4F0C-8308-172A466D0C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28BEFA7B-CB89-483B-876A-1C1609DD1901}"/>
              </a:ext>
            </a:extLst>
          </p:cNvPr>
          <p:cNvSpPr>
            <a:spLocks noGrp="1"/>
          </p:cNvSpPr>
          <p:nvPr>
            <p:ph type="dt" sz="half" idx="10"/>
          </p:nvPr>
        </p:nvSpPr>
        <p:spPr/>
        <p:txBody>
          <a:bodyPr/>
          <a:lstStyle/>
          <a:p>
            <a:fld id="{A2C519C6-A4B6-4539-9268-6FD99C781DC8}" type="datetimeFigureOut">
              <a:rPr lang="zh-CN" altLang="en-US" smtClean="0"/>
              <a:t>2023/5/4</a:t>
            </a:fld>
            <a:endParaRPr lang="zh-CN" altLang="en-US"/>
          </a:p>
        </p:txBody>
      </p:sp>
      <p:sp>
        <p:nvSpPr>
          <p:cNvPr id="6" name="页脚占位符 5">
            <a:extLst>
              <a:ext uri="{FF2B5EF4-FFF2-40B4-BE49-F238E27FC236}">
                <a16:creationId xmlns:a16="http://schemas.microsoft.com/office/drawing/2014/main" id="{B9D62A65-D0E2-49D6-9929-8F07BF37FE01}"/>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0C4BC1A5-75FD-46F9-8C29-29CC372D3439}"/>
              </a:ext>
            </a:extLst>
          </p:cNvPr>
          <p:cNvSpPr>
            <a:spLocks noGrp="1"/>
          </p:cNvSpPr>
          <p:nvPr>
            <p:ph type="sldNum" sz="quarter" idx="12"/>
          </p:nvPr>
        </p:nvSpPr>
        <p:spPr/>
        <p:txBody>
          <a:bodyPr/>
          <a:lstStyle/>
          <a:p>
            <a:fld id="{9ECE0D33-7F43-4776-A86B-2119C1825C4F}" type="slidenum">
              <a:rPr lang="zh-CN" altLang="en-US" smtClean="0"/>
              <a:t>‹#›</a:t>
            </a:fld>
            <a:endParaRPr lang="zh-CN" altLang="en-US"/>
          </a:p>
        </p:txBody>
      </p:sp>
    </p:spTree>
    <p:extLst>
      <p:ext uri="{BB962C8B-B14F-4D97-AF65-F5344CB8AC3E}">
        <p14:creationId xmlns:p14="http://schemas.microsoft.com/office/powerpoint/2010/main" val="42494285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FE7E91E-071C-4C67-B7E4-A1C8D48C7B92}"/>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57AC84CD-A770-486E-8500-A974DD1E02E5}"/>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55373E4A-AC0F-4BD4-86C4-40EB34EE42F5}"/>
              </a:ext>
            </a:extLst>
          </p:cNvPr>
          <p:cNvSpPr>
            <a:spLocks noGrp="1"/>
          </p:cNvSpPr>
          <p:nvPr>
            <p:ph type="dt" sz="half" idx="10"/>
          </p:nvPr>
        </p:nvSpPr>
        <p:spPr/>
        <p:txBody>
          <a:bodyPr/>
          <a:lstStyle/>
          <a:p>
            <a:fld id="{A2C519C6-A4B6-4539-9268-6FD99C781DC8}" type="datetimeFigureOut">
              <a:rPr lang="zh-CN" altLang="en-US" smtClean="0"/>
              <a:t>2023/5/4</a:t>
            </a:fld>
            <a:endParaRPr lang="zh-CN" altLang="en-US"/>
          </a:p>
        </p:txBody>
      </p:sp>
      <p:sp>
        <p:nvSpPr>
          <p:cNvPr id="5" name="页脚占位符 4">
            <a:extLst>
              <a:ext uri="{FF2B5EF4-FFF2-40B4-BE49-F238E27FC236}">
                <a16:creationId xmlns:a16="http://schemas.microsoft.com/office/drawing/2014/main" id="{BFE7D02B-9F1D-4ECA-9587-3640C564E57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E31E8AD3-E28E-492D-8B0C-31B449EB9E01}"/>
              </a:ext>
            </a:extLst>
          </p:cNvPr>
          <p:cNvSpPr>
            <a:spLocks noGrp="1"/>
          </p:cNvSpPr>
          <p:nvPr>
            <p:ph type="sldNum" sz="quarter" idx="12"/>
          </p:nvPr>
        </p:nvSpPr>
        <p:spPr/>
        <p:txBody>
          <a:bodyPr/>
          <a:lstStyle/>
          <a:p>
            <a:fld id="{9ECE0D33-7F43-4776-A86B-2119C1825C4F}" type="slidenum">
              <a:rPr lang="zh-CN" altLang="en-US" smtClean="0"/>
              <a:t>‹#›</a:t>
            </a:fld>
            <a:endParaRPr lang="zh-CN" altLang="en-US"/>
          </a:p>
        </p:txBody>
      </p:sp>
    </p:spTree>
    <p:extLst>
      <p:ext uri="{BB962C8B-B14F-4D97-AF65-F5344CB8AC3E}">
        <p14:creationId xmlns:p14="http://schemas.microsoft.com/office/powerpoint/2010/main" val="33052600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185EAAD4-3EA9-4300-A3EB-97B5C2833ED0}"/>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4FFE8488-1D5E-4C30-9087-01281D3E3928}"/>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1C7B9C8C-66F9-441F-8C6B-591EB06B7547}"/>
              </a:ext>
            </a:extLst>
          </p:cNvPr>
          <p:cNvSpPr>
            <a:spLocks noGrp="1"/>
          </p:cNvSpPr>
          <p:nvPr>
            <p:ph type="dt" sz="half" idx="10"/>
          </p:nvPr>
        </p:nvSpPr>
        <p:spPr/>
        <p:txBody>
          <a:bodyPr/>
          <a:lstStyle/>
          <a:p>
            <a:fld id="{A2C519C6-A4B6-4539-9268-6FD99C781DC8}" type="datetimeFigureOut">
              <a:rPr lang="zh-CN" altLang="en-US" smtClean="0"/>
              <a:t>2023/5/4</a:t>
            </a:fld>
            <a:endParaRPr lang="zh-CN" altLang="en-US"/>
          </a:p>
        </p:txBody>
      </p:sp>
      <p:sp>
        <p:nvSpPr>
          <p:cNvPr id="5" name="页脚占位符 4">
            <a:extLst>
              <a:ext uri="{FF2B5EF4-FFF2-40B4-BE49-F238E27FC236}">
                <a16:creationId xmlns:a16="http://schemas.microsoft.com/office/drawing/2014/main" id="{8F85D3FD-9738-4B07-99E2-E1E05BBAECDB}"/>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D3D675FC-34A4-4835-8C43-5FCEDBBECC57}"/>
              </a:ext>
            </a:extLst>
          </p:cNvPr>
          <p:cNvSpPr>
            <a:spLocks noGrp="1"/>
          </p:cNvSpPr>
          <p:nvPr>
            <p:ph type="sldNum" sz="quarter" idx="12"/>
          </p:nvPr>
        </p:nvSpPr>
        <p:spPr/>
        <p:txBody>
          <a:bodyPr/>
          <a:lstStyle/>
          <a:p>
            <a:fld id="{9ECE0D33-7F43-4776-A86B-2119C1825C4F}" type="slidenum">
              <a:rPr lang="zh-CN" altLang="en-US" smtClean="0"/>
              <a:t>‹#›</a:t>
            </a:fld>
            <a:endParaRPr lang="zh-CN" altLang="en-US"/>
          </a:p>
        </p:txBody>
      </p:sp>
    </p:spTree>
    <p:extLst>
      <p:ext uri="{BB962C8B-B14F-4D97-AF65-F5344CB8AC3E}">
        <p14:creationId xmlns:p14="http://schemas.microsoft.com/office/powerpoint/2010/main" val="31622013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536811506"/>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仅标题">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47EB03F5-6A26-1842-94B0-1D85A61D2E9B}"/>
              </a:ext>
            </a:extLst>
          </p:cNvPr>
          <p:cNvSpPr/>
          <p:nvPr userDrawn="1"/>
        </p:nvSpPr>
        <p:spPr>
          <a:xfrm>
            <a:off x="2082800" y="762"/>
            <a:ext cx="10013712" cy="578356"/>
          </a:xfrm>
          <a:prstGeom prst="rect">
            <a:avLst/>
          </a:prstGeom>
          <a:solidFill>
            <a:srgbClr val="EEF2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7106" dirty="0"/>
          </a:p>
        </p:txBody>
      </p:sp>
      <p:sp>
        <p:nvSpPr>
          <p:cNvPr id="7" name="矩形 2">
            <a:extLst>
              <a:ext uri="{FF2B5EF4-FFF2-40B4-BE49-F238E27FC236}">
                <a16:creationId xmlns:a16="http://schemas.microsoft.com/office/drawing/2014/main" id="{C3410A74-D3F0-4047-B30B-9BC92C153E5B}"/>
              </a:ext>
            </a:extLst>
          </p:cNvPr>
          <p:cNvSpPr/>
          <p:nvPr userDrawn="1"/>
        </p:nvSpPr>
        <p:spPr>
          <a:xfrm rot="10800000">
            <a:off x="11028679" y="-6956"/>
            <a:ext cx="1171036" cy="787671"/>
          </a:xfrm>
          <a:custGeom>
            <a:avLst/>
            <a:gdLst>
              <a:gd name="connsiteX0" fmla="*/ 0 w 114300"/>
              <a:gd name="connsiteY0" fmla="*/ 0 h 977900"/>
              <a:gd name="connsiteX1" fmla="*/ 114300 w 114300"/>
              <a:gd name="connsiteY1" fmla="*/ 0 h 977900"/>
              <a:gd name="connsiteX2" fmla="*/ 114300 w 114300"/>
              <a:gd name="connsiteY2" fmla="*/ 977900 h 977900"/>
              <a:gd name="connsiteX3" fmla="*/ 0 w 114300"/>
              <a:gd name="connsiteY3" fmla="*/ 977900 h 977900"/>
              <a:gd name="connsiteX4" fmla="*/ 0 w 114300"/>
              <a:gd name="connsiteY4" fmla="*/ 0 h 977900"/>
              <a:gd name="connsiteX0-1" fmla="*/ 0 w 502945"/>
              <a:gd name="connsiteY0-2" fmla="*/ 0 h 977900"/>
              <a:gd name="connsiteX1-3" fmla="*/ 502945 w 502945"/>
              <a:gd name="connsiteY1-4" fmla="*/ 0 h 977900"/>
              <a:gd name="connsiteX2-5" fmla="*/ 114300 w 502945"/>
              <a:gd name="connsiteY2-6" fmla="*/ 977900 h 977900"/>
              <a:gd name="connsiteX3-7" fmla="*/ 0 w 502945"/>
              <a:gd name="connsiteY3-8" fmla="*/ 977900 h 977900"/>
              <a:gd name="connsiteX4-9" fmla="*/ 0 w 502945"/>
              <a:gd name="connsiteY4-10" fmla="*/ 0 h 977900"/>
              <a:gd name="connsiteX0-11" fmla="*/ 381705 w 502945"/>
              <a:gd name="connsiteY0-12" fmla="*/ 0 h 984839"/>
              <a:gd name="connsiteX1-13" fmla="*/ 502945 w 502945"/>
              <a:gd name="connsiteY1-14" fmla="*/ 6939 h 984839"/>
              <a:gd name="connsiteX2-15" fmla="*/ 114300 w 502945"/>
              <a:gd name="connsiteY2-16" fmla="*/ 984839 h 984839"/>
              <a:gd name="connsiteX3-17" fmla="*/ 0 w 502945"/>
              <a:gd name="connsiteY3-18" fmla="*/ 984839 h 984839"/>
              <a:gd name="connsiteX4-19" fmla="*/ 381705 w 502945"/>
              <a:gd name="connsiteY4-20" fmla="*/ 0 h 984839"/>
              <a:gd name="connsiteX0-21" fmla="*/ 0 w 3707563"/>
              <a:gd name="connsiteY0-22" fmla="*/ 96 h 977900"/>
              <a:gd name="connsiteX1-23" fmla="*/ 3707563 w 3707563"/>
              <a:gd name="connsiteY1-24" fmla="*/ 0 h 977900"/>
              <a:gd name="connsiteX2-25" fmla="*/ 3318918 w 3707563"/>
              <a:gd name="connsiteY2-26" fmla="*/ 977900 h 977900"/>
              <a:gd name="connsiteX3-27" fmla="*/ 3204618 w 3707563"/>
              <a:gd name="connsiteY3-28" fmla="*/ 977900 h 977900"/>
              <a:gd name="connsiteX4-29" fmla="*/ 0 w 3707563"/>
              <a:gd name="connsiteY4-30" fmla="*/ 96 h 977900"/>
              <a:gd name="connsiteX0-31" fmla="*/ 0 w 3707563"/>
              <a:gd name="connsiteY0-32" fmla="*/ 96 h 977900"/>
              <a:gd name="connsiteX1-33" fmla="*/ 3707563 w 3707563"/>
              <a:gd name="connsiteY1-34" fmla="*/ 0 h 977900"/>
              <a:gd name="connsiteX2-35" fmla="*/ 3318918 w 3707563"/>
              <a:gd name="connsiteY2-36" fmla="*/ 977900 h 977900"/>
              <a:gd name="connsiteX3-37" fmla="*/ 5308 w 3707563"/>
              <a:gd name="connsiteY3-38" fmla="*/ 970866 h 977900"/>
              <a:gd name="connsiteX4-39" fmla="*/ 0 w 3707563"/>
              <a:gd name="connsiteY4-40" fmla="*/ 96 h 977900"/>
              <a:gd name="connsiteX0-41" fmla="*/ 0 w 3707563"/>
              <a:gd name="connsiteY0-42" fmla="*/ 96 h 970866"/>
              <a:gd name="connsiteX1-43" fmla="*/ 3707563 w 3707563"/>
              <a:gd name="connsiteY1-44" fmla="*/ 0 h 970866"/>
              <a:gd name="connsiteX2-45" fmla="*/ 3034843 w 3707563"/>
              <a:gd name="connsiteY2-46" fmla="*/ 970865 h 970866"/>
              <a:gd name="connsiteX3-47" fmla="*/ 5308 w 3707563"/>
              <a:gd name="connsiteY3-48" fmla="*/ 970866 h 970866"/>
              <a:gd name="connsiteX4-49" fmla="*/ 0 w 3707563"/>
              <a:gd name="connsiteY4-50" fmla="*/ 96 h 970866"/>
              <a:gd name="connsiteX0-51" fmla="*/ 0 w 3707563"/>
              <a:gd name="connsiteY0-52" fmla="*/ 96 h 970866"/>
              <a:gd name="connsiteX1-53" fmla="*/ 3707563 w 3707563"/>
              <a:gd name="connsiteY1-54" fmla="*/ 0 h 970866"/>
              <a:gd name="connsiteX2-55" fmla="*/ 3129536 w 3707563"/>
              <a:gd name="connsiteY2-56" fmla="*/ 970865 h 970866"/>
              <a:gd name="connsiteX3-57" fmla="*/ 5308 w 3707563"/>
              <a:gd name="connsiteY3-58" fmla="*/ 970866 h 970866"/>
              <a:gd name="connsiteX4-59" fmla="*/ 0 w 3707563"/>
              <a:gd name="connsiteY4-60" fmla="*/ 96 h 970866"/>
              <a:gd name="connsiteX0-61" fmla="*/ 1832667 w 3702257"/>
              <a:gd name="connsiteY0-62" fmla="*/ 96 h 970866"/>
              <a:gd name="connsiteX1-63" fmla="*/ 3702257 w 3702257"/>
              <a:gd name="connsiteY1-64" fmla="*/ 0 h 970866"/>
              <a:gd name="connsiteX2-65" fmla="*/ 3124230 w 3702257"/>
              <a:gd name="connsiteY2-66" fmla="*/ 970865 h 970866"/>
              <a:gd name="connsiteX3-67" fmla="*/ 2 w 3702257"/>
              <a:gd name="connsiteY3-68" fmla="*/ 970866 h 970866"/>
              <a:gd name="connsiteX4-69" fmla="*/ 1832667 w 3702257"/>
              <a:gd name="connsiteY4-70" fmla="*/ 96 h 970866"/>
              <a:gd name="connsiteX0-71" fmla="*/ 0 w 1869590"/>
              <a:gd name="connsiteY0-72" fmla="*/ 96 h 978890"/>
              <a:gd name="connsiteX1-73" fmla="*/ 1869590 w 1869590"/>
              <a:gd name="connsiteY1-74" fmla="*/ 0 h 978890"/>
              <a:gd name="connsiteX2-75" fmla="*/ 1291563 w 1869590"/>
              <a:gd name="connsiteY2-76" fmla="*/ 970865 h 978890"/>
              <a:gd name="connsiteX3-77" fmla="*/ 5309 w 1869590"/>
              <a:gd name="connsiteY3-78" fmla="*/ 978890 h 978890"/>
              <a:gd name="connsiteX4-79" fmla="*/ 0 w 1869590"/>
              <a:gd name="connsiteY4-80" fmla="*/ 96 h 978890"/>
              <a:gd name="connsiteX0-1" fmla="*/ 0 w 2180032"/>
              <a:gd name="connsiteY0-2" fmla="*/ 14304 h 993098"/>
              <a:gd name="connsiteX1-3" fmla="*/ 2180032 w 2180032"/>
              <a:gd name="connsiteY1-4" fmla="*/ 0 h 993098"/>
              <a:gd name="connsiteX2-5" fmla="*/ 1291563 w 2180032"/>
              <a:gd name="connsiteY2-6" fmla="*/ 985073 h 993098"/>
              <a:gd name="connsiteX3-7" fmla="*/ 5309 w 2180032"/>
              <a:gd name="connsiteY3-8" fmla="*/ 993098 h 993098"/>
              <a:gd name="connsiteX4-9" fmla="*/ 0 w 2180032"/>
              <a:gd name="connsiteY4-10" fmla="*/ 14304 h 993098"/>
              <a:gd name="connsiteX0-11" fmla="*/ 0 w 2308491"/>
              <a:gd name="connsiteY0-12" fmla="*/ 0 h 978794"/>
              <a:gd name="connsiteX1-13" fmla="*/ 2308491 w 2308491"/>
              <a:gd name="connsiteY1-14" fmla="*/ 4640 h 978794"/>
              <a:gd name="connsiteX2-15" fmla="*/ 1291563 w 2308491"/>
              <a:gd name="connsiteY2-16" fmla="*/ 970769 h 978794"/>
              <a:gd name="connsiteX3-17" fmla="*/ 5309 w 2308491"/>
              <a:gd name="connsiteY3-18" fmla="*/ 978794 h 978794"/>
              <a:gd name="connsiteX4-19" fmla="*/ 0 w 2308491"/>
              <a:gd name="connsiteY4-20" fmla="*/ 0 h 978794"/>
              <a:gd name="connsiteX0-21" fmla="*/ 0 w 2194954"/>
              <a:gd name="connsiteY0-22" fmla="*/ 0 h 978794"/>
              <a:gd name="connsiteX1-23" fmla="*/ 2194954 w 2194954"/>
              <a:gd name="connsiteY1-24" fmla="*/ 4640 h 978794"/>
              <a:gd name="connsiteX2-25" fmla="*/ 1291563 w 2194954"/>
              <a:gd name="connsiteY2-26" fmla="*/ 970769 h 978794"/>
              <a:gd name="connsiteX3-27" fmla="*/ 5309 w 2194954"/>
              <a:gd name="connsiteY3-28" fmla="*/ 978794 h 978794"/>
              <a:gd name="connsiteX4-29" fmla="*/ 0 w 2194954"/>
              <a:gd name="connsiteY4-30" fmla="*/ 0 h 978794"/>
              <a:gd name="connsiteX0-31" fmla="*/ 0 w 2194954"/>
              <a:gd name="connsiteY0-32" fmla="*/ 0 h 979760"/>
              <a:gd name="connsiteX1-33" fmla="*/ 2194954 w 2194954"/>
              <a:gd name="connsiteY1-34" fmla="*/ 4640 h 979760"/>
              <a:gd name="connsiteX2-35" fmla="*/ 1278014 w 2194954"/>
              <a:gd name="connsiteY2-36" fmla="*/ 979760 h 979760"/>
              <a:gd name="connsiteX3-37" fmla="*/ 5309 w 2194954"/>
              <a:gd name="connsiteY3-38" fmla="*/ 978794 h 979760"/>
              <a:gd name="connsiteX4-39" fmla="*/ 0 w 2194954"/>
              <a:gd name="connsiteY4-40" fmla="*/ 0 h 97976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194954" h="979760">
                <a:moveTo>
                  <a:pt x="0" y="0"/>
                </a:moveTo>
                <a:lnTo>
                  <a:pt x="2194954" y="4640"/>
                </a:lnTo>
                <a:lnTo>
                  <a:pt x="1278014" y="979760"/>
                </a:lnTo>
                <a:lnTo>
                  <a:pt x="5309" y="978794"/>
                </a:lnTo>
                <a:cubicBezTo>
                  <a:pt x="3540" y="655204"/>
                  <a:pt x="1769" y="323590"/>
                  <a:pt x="0" y="0"/>
                </a:cubicBezTo>
                <a:close/>
              </a:path>
            </a:pathLst>
          </a:cu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7106" dirty="0"/>
          </a:p>
        </p:txBody>
      </p:sp>
      <p:sp>
        <p:nvSpPr>
          <p:cNvPr id="8" name="手动输入 7">
            <a:extLst>
              <a:ext uri="{FF2B5EF4-FFF2-40B4-BE49-F238E27FC236}">
                <a16:creationId xmlns:a16="http://schemas.microsoft.com/office/drawing/2014/main" id="{1E0BB1B9-2B80-A942-A41B-11D494F6CD30}"/>
              </a:ext>
            </a:extLst>
          </p:cNvPr>
          <p:cNvSpPr/>
          <p:nvPr userDrawn="1"/>
        </p:nvSpPr>
        <p:spPr>
          <a:xfrm rot="5400000" flipH="1">
            <a:off x="1819149" y="-744925"/>
            <a:ext cx="836712" cy="2326561"/>
          </a:xfrm>
          <a:prstGeom prst="flowChartManualInput">
            <a:avLst/>
          </a:prstGeom>
          <a:solidFill>
            <a:srgbClr val="E5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400"/>
          </a:p>
        </p:txBody>
      </p:sp>
      <p:sp>
        <p:nvSpPr>
          <p:cNvPr id="9" name="手动输入 8">
            <a:extLst>
              <a:ext uri="{FF2B5EF4-FFF2-40B4-BE49-F238E27FC236}">
                <a16:creationId xmlns:a16="http://schemas.microsoft.com/office/drawing/2014/main" id="{B853A773-C77F-F946-B131-EB0A7A1F0132}"/>
              </a:ext>
            </a:extLst>
          </p:cNvPr>
          <p:cNvSpPr/>
          <p:nvPr userDrawn="1"/>
        </p:nvSpPr>
        <p:spPr>
          <a:xfrm rot="5400000" flipH="1">
            <a:off x="1195176" y="-1214192"/>
            <a:ext cx="836712" cy="3265096"/>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2000 h 13951"/>
              <a:gd name="connsiteX1" fmla="*/ 10000 w 10000"/>
              <a:gd name="connsiteY1" fmla="*/ 0 h 13951"/>
              <a:gd name="connsiteX2" fmla="*/ 10000 w 10000"/>
              <a:gd name="connsiteY2" fmla="*/ 10000 h 13951"/>
              <a:gd name="connsiteX3" fmla="*/ 0 w 10000"/>
              <a:gd name="connsiteY3" fmla="*/ 13951 h 13951"/>
              <a:gd name="connsiteX4" fmla="*/ 0 w 10000"/>
              <a:gd name="connsiteY4" fmla="*/ 2000 h 13951"/>
              <a:gd name="connsiteX0" fmla="*/ 0 w 10000"/>
              <a:gd name="connsiteY0" fmla="*/ 2000 h 14034"/>
              <a:gd name="connsiteX1" fmla="*/ 10000 w 10000"/>
              <a:gd name="connsiteY1" fmla="*/ 0 h 14034"/>
              <a:gd name="connsiteX2" fmla="*/ 10000 w 10000"/>
              <a:gd name="connsiteY2" fmla="*/ 14034 h 14034"/>
              <a:gd name="connsiteX3" fmla="*/ 0 w 10000"/>
              <a:gd name="connsiteY3" fmla="*/ 13951 h 14034"/>
              <a:gd name="connsiteX4" fmla="*/ 0 w 10000"/>
              <a:gd name="connsiteY4" fmla="*/ 2000 h 140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4034">
                <a:moveTo>
                  <a:pt x="0" y="2000"/>
                </a:moveTo>
                <a:lnTo>
                  <a:pt x="10000" y="0"/>
                </a:lnTo>
                <a:lnTo>
                  <a:pt x="10000" y="14034"/>
                </a:lnTo>
                <a:lnTo>
                  <a:pt x="0" y="13951"/>
                </a:lnTo>
                <a:lnTo>
                  <a:pt x="0" y="20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400"/>
          </a:p>
        </p:txBody>
      </p:sp>
      <p:sp>
        <p:nvSpPr>
          <p:cNvPr id="10" name="灯片编号占位符 5">
            <a:extLst>
              <a:ext uri="{FF2B5EF4-FFF2-40B4-BE49-F238E27FC236}">
                <a16:creationId xmlns:a16="http://schemas.microsoft.com/office/drawing/2014/main" id="{4DE84EFF-3B07-E845-A57B-314780B77891}"/>
              </a:ext>
            </a:extLst>
          </p:cNvPr>
          <p:cNvSpPr txBox="1"/>
          <p:nvPr userDrawn="1"/>
        </p:nvSpPr>
        <p:spPr>
          <a:xfrm>
            <a:off x="11024747" y="202603"/>
            <a:ext cx="992028" cy="432251"/>
          </a:xfrm>
          <a:prstGeom prst="rect">
            <a:avLst/>
          </a:prstGeom>
        </p:spPr>
        <p:txBody>
          <a:bodyPr vert="horz" lIns="121920" tIns="60960" rIns="121920" bIns="60960" rtlCol="0" anchor="ctr"/>
          <a:lstStyle>
            <a:defPPr>
              <a:defRPr lang="zh-CN"/>
            </a:defPPr>
            <a:lvl1pPr marL="0" algn="r" defTabSz="914400" rtl="0" eaLnBrk="1" latinLnBrk="0" hangingPunct="1">
              <a:defRPr sz="2400" kern="1200">
                <a:solidFill>
                  <a:srgbClr val="FF000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051951F-DC4F-4AE3-BEA5-EDB9E2818034}" type="slidenum">
              <a:rPr lang="zh-CN" altLang="en-US" sz="2667" b="0" i="1" smtClean="0">
                <a:solidFill>
                  <a:schemeClr val="bg1"/>
                </a:solidFill>
                <a:latin typeface="+mn-lt"/>
              </a:rPr>
              <a:t>‹#›</a:t>
            </a:fld>
            <a:endParaRPr lang="zh-CN" altLang="en-US" sz="2667" b="0" i="1" dirty="0">
              <a:solidFill>
                <a:schemeClr val="bg1"/>
              </a:solidFill>
              <a:latin typeface="+mn-lt"/>
            </a:endParaRPr>
          </a:p>
        </p:txBody>
      </p:sp>
      <p:pic>
        <p:nvPicPr>
          <p:cNvPr id="11" name="图片 10" descr="logo3">
            <a:extLst>
              <a:ext uri="{FF2B5EF4-FFF2-40B4-BE49-F238E27FC236}">
                <a16:creationId xmlns:a16="http://schemas.microsoft.com/office/drawing/2014/main" id="{52FB21AC-E055-1D4D-B0A4-12404CD33151}"/>
              </a:ext>
            </a:extLst>
          </p:cNvPr>
          <p:cNvPicPr>
            <a:picLocks noChangeAspect="1"/>
          </p:cNvPicPr>
          <p:nvPr userDrawn="1"/>
        </p:nvPicPr>
        <p:blipFill>
          <a:blip r:embed="rId2"/>
          <a:stretch>
            <a:fillRect/>
          </a:stretch>
        </p:blipFill>
        <p:spPr>
          <a:xfrm>
            <a:off x="9361594" y="131234"/>
            <a:ext cx="1667087" cy="317500"/>
          </a:xfrm>
          <a:prstGeom prst="rect">
            <a:avLst/>
          </a:prstGeom>
        </p:spPr>
      </p:pic>
    </p:spTree>
    <p:extLst>
      <p:ext uri="{BB962C8B-B14F-4D97-AF65-F5344CB8AC3E}">
        <p14:creationId xmlns:p14="http://schemas.microsoft.com/office/powerpoint/2010/main" val="401303265"/>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2_Title Slide">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EC3C1908-F36C-497F-A384-B39F0F8EB8D1}" type="slidenum">
              <a:rPr lang="en-US" smtClean="0"/>
              <a:t>‹#›</a:t>
            </a:fld>
            <a:endParaRPr lang="en-US"/>
          </a:p>
        </p:txBody>
      </p:sp>
    </p:spTree>
    <p:extLst>
      <p:ext uri="{BB962C8B-B14F-4D97-AF65-F5344CB8AC3E}">
        <p14:creationId xmlns:p14="http://schemas.microsoft.com/office/powerpoint/2010/main" val="3778354712"/>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B77C416A-A005-4AA2-9596-40A44AD4187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8375EC39-504A-4019-AFF4-C5E223E1165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624C957E-E347-40D1-A9B0-A36208C3CD6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C519C6-A4B6-4539-9268-6FD99C781DC8}" type="datetimeFigureOut">
              <a:rPr lang="zh-CN" altLang="en-US" smtClean="0"/>
              <a:t>2023/5/4</a:t>
            </a:fld>
            <a:endParaRPr lang="zh-CN" altLang="en-US"/>
          </a:p>
        </p:txBody>
      </p:sp>
      <p:sp>
        <p:nvSpPr>
          <p:cNvPr id="5" name="页脚占位符 4">
            <a:extLst>
              <a:ext uri="{FF2B5EF4-FFF2-40B4-BE49-F238E27FC236}">
                <a16:creationId xmlns:a16="http://schemas.microsoft.com/office/drawing/2014/main" id="{5A0F017B-2457-46F0-BC42-CB11497D377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41D405C7-2769-4A8A-B275-D60C7C89503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CE0D33-7F43-4776-A86B-2119C1825C4F}" type="slidenum">
              <a:rPr lang="zh-CN" altLang="en-US" smtClean="0"/>
              <a:t>‹#›</a:t>
            </a:fld>
            <a:endParaRPr lang="zh-CN" altLang="en-US"/>
          </a:p>
        </p:txBody>
      </p:sp>
    </p:spTree>
    <p:extLst>
      <p:ext uri="{BB962C8B-B14F-4D97-AF65-F5344CB8AC3E}">
        <p14:creationId xmlns:p14="http://schemas.microsoft.com/office/powerpoint/2010/main" val="41419001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3.xml"/><Relationship Id="rId1" Type="http://schemas.openxmlformats.org/officeDocument/2006/relationships/tags" Target="../tags/tag1.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3.xml"/><Relationship Id="rId1" Type="http://schemas.openxmlformats.org/officeDocument/2006/relationships/tags" Target="../tags/tag2.xml"/><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3.xml"/><Relationship Id="rId1" Type="http://schemas.openxmlformats.org/officeDocument/2006/relationships/tags" Target="../tags/tag3.xml"/><Relationship Id="rId4" Type="http://schemas.openxmlformats.org/officeDocument/2006/relationships/image" Target="../media/image5.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3.xml"/><Relationship Id="rId1" Type="http://schemas.openxmlformats.org/officeDocument/2006/relationships/tags" Target="../tags/tag4.xml"/><Relationship Id="rId5" Type="http://schemas.openxmlformats.org/officeDocument/2006/relationships/image" Target="../media/image11.png"/><Relationship Id="rId4" Type="http://schemas.openxmlformats.org/officeDocument/2006/relationships/image" Target="../media/image10.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3.xml"/><Relationship Id="rId1" Type="http://schemas.openxmlformats.org/officeDocument/2006/relationships/tags" Target="../tags/tag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3.xml"/><Relationship Id="rId1" Type="http://schemas.openxmlformats.org/officeDocument/2006/relationships/tags" Target="../tags/tag6.xml"/><Relationship Id="rId4" Type="http://schemas.openxmlformats.org/officeDocument/2006/relationships/image" Target="../media/image5.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12" Type="http://schemas.openxmlformats.org/officeDocument/2006/relationships/image" Target="../media/image24.png"/><Relationship Id="rId2" Type="http://schemas.openxmlformats.org/officeDocument/2006/relationships/image" Target="../media/image14.png"/><Relationship Id="rId1" Type="http://schemas.openxmlformats.org/officeDocument/2006/relationships/slideLayout" Target="../slideLayouts/slideLayout13.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pn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image" Target="../media/image27.png"/><Relationship Id="rId1" Type="http://schemas.openxmlformats.org/officeDocument/2006/relationships/slideLayout" Target="../slideLayouts/slideLayout13.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a58de9a6d2ec8afcc5a75aaa194b316b"/>
          <p:cNvPicPr>
            <a:picLocks noChangeAspect="1"/>
          </p:cNvPicPr>
          <p:nvPr/>
        </p:nvPicPr>
        <p:blipFill>
          <a:blip r:embed="rId3"/>
          <a:stretch>
            <a:fillRect/>
          </a:stretch>
        </p:blipFill>
        <p:spPr>
          <a:xfrm>
            <a:off x="5332095" y="0"/>
            <a:ext cx="10617200" cy="6858000"/>
          </a:xfrm>
          <a:prstGeom prst="rect">
            <a:avLst/>
          </a:prstGeom>
        </p:spPr>
      </p:pic>
      <p:sp>
        <p:nvSpPr>
          <p:cNvPr id="4" name="等腰三角形 3"/>
          <p:cNvSpPr/>
          <p:nvPr/>
        </p:nvSpPr>
        <p:spPr>
          <a:xfrm>
            <a:off x="9826033" y="4509533"/>
            <a:ext cx="2365969" cy="2348468"/>
          </a:xfrm>
          <a:prstGeom prst="triangle">
            <a:avLst>
              <a:gd name="adj" fmla="val 100000"/>
            </a:avLst>
          </a:prstGeom>
          <a:gradFill>
            <a:gsLst>
              <a:gs pos="0">
                <a:srgbClr val="E30000"/>
              </a:gs>
              <a:gs pos="100000">
                <a:srgbClr val="76030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iSans" panose="00000500000000000000" pitchFamily="2" charset="-122"/>
              <a:ea typeface="MiSans" panose="00000500000000000000" pitchFamily="2" charset="-122"/>
              <a:sym typeface="MiSans" panose="00000500000000000000" pitchFamily="2" charset="-122"/>
            </a:endParaRPr>
          </a:p>
        </p:txBody>
      </p:sp>
      <p:sp>
        <p:nvSpPr>
          <p:cNvPr id="18" name="等腰三角形 17"/>
          <p:cNvSpPr/>
          <p:nvPr/>
        </p:nvSpPr>
        <p:spPr>
          <a:xfrm rot="2700000">
            <a:off x="4394358" y="-2645773"/>
            <a:ext cx="5330979" cy="5291545"/>
          </a:xfrm>
          <a:prstGeom prst="triangle">
            <a:avLst>
              <a:gd name="adj" fmla="val 100000"/>
            </a:avLst>
          </a:prstGeom>
          <a:gradFill>
            <a:gsLst>
              <a:gs pos="0">
                <a:srgbClr val="0061CE"/>
              </a:gs>
              <a:gs pos="100000">
                <a:srgbClr val="034373"/>
              </a:gs>
            </a:gsLst>
            <a:lin ang="5400000" scaled="0"/>
          </a:gradFill>
          <a:ln>
            <a:noFill/>
          </a:ln>
          <a:effectLst>
            <a:outerShdw blurRad="508000" dist="2540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iSans" panose="00000500000000000000" pitchFamily="2" charset="-122"/>
              <a:ea typeface="MiSans" panose="00000500000000000000" pitchFamily="2" charset="-122"/>
              <a:sym typeface="MiSans" panose="00000500000000000000" pitchFamily="2" charset="-122"/>
            </a:endParaRPr>
          </a:p>
        </p:txBody>
      </p:sp>
      <p:sp>
        <p:nvSpPr>
          <p:cNvPr id="27" name="任意多边形 26"/>
          <p:cNvSpPr/>
          <p:nvPr/>
        </p:nvSpPr>
        <p:spPr>
          <a:xfrm rot="2716174">
            <a:off x="-2286035" y="193153"/>
            <a:ext cx="10097135" cy="7969251"/>
          </a:xfrm>
          <a:custGeom>
            <a:avLst/>
            <a:gdLst>
              <a:gd name="connsiteX0" fmla="*/ 0 w 10116236"/>
              <a:gd name="connsiteY0" fmla="*/ 3047183 h 7896209"/>
              <a:gd name="connsiteX1" fmla="*/ 3046790 w 10116236"/>
              <a:gd name="connsiteY1" fmla="*/ 0 h 7896209"/>
              <a:gd name="connsiteX2" fmla="*/ 8996539 w 10116236"/>
              <a:gd name="connsiteY2" fmla="*/ 0 h 7896209"/>
              <a:gd name="connsiteX3" fmla="*/ 10116236 w 10116236"/>
              <a:gd name="connsiteY3" fmla="*/ 1119697 h 7896209"/>
              <a:gd name="connsiteX4" fmla="*/ 10116236 w 10116236"/>
              <a:gd name="connsiteY4" fmla="*/ 2628943 h 7896209"/>
              <a:gd name="connsiteX5" fmla="*/ 4849651 w 10116236"/>
              <a:gd name="connsiteY5" fmla="*/ 7896209 h 7896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116236" h="7896209">
                <a:moveTo>
                  <a:pt x="0" y="3047183"/>
                </a:moveTo>
                <a:lnTo>
                  <a:pt x="3046790" y="0"/>
                </a:lnTo>
                <a:lnTo>
                  <a:pt x="8996539" y="0"/>
                </a:lnTo>
                <a:cubicBezTo>
                  <a:pt x="9614931" y="1"/>
                  <a:pt x="10116236" y="501305"/>
                  <a:pt x="10116236" y="1119697"/>
                </a:cubicBezTo>
                <a:lnTo>
                  <a:pt x="10116236" y="2628943"/>
                </a:lnTo>
                <a:lnTo>
                  <a:pt x="4849651" y="7896209"/>
                </a:lnTo>
                <a:close/>
              </a:path>
            </a:pathLst>
          </a:custGeom>
          <a:solidFill>
            <a:schemeClr val="bg1"/>
          </a:solidFill>
          <a:ln>
            <a:noFill/>
          </a:ln>
          <a:effectLst>
            <a:outerShdw blurRad="508000" dist="254000" dir="18900000" algn="b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iSans" panose="00000500000000000000" pitchFamily="2" charset="-122"/>
              <a:ea typeface="MiSans" panose="00000500000000000000" pitchFamily="2" charset="-122"/>
              <a:sym typeface="MiSans" panose="00000500000000000000" pitchFamily="2" charset="-122"/>
            </a:endParaRPr>
          </a:p>
        </p:txBody>
      </p:sp>
      <p:sp>
        <p:nvSpPr>
          <p:cNvPr id="15" name="圆角矩形 14"/>
          <p:cNvSpPr/>
          <p:nvPr/>
        </p:nvSpPr>
        <p:spPr>
          <a:xfrm rot="2700222">
            <a:off x="10036630" y="-1907287"/>
            <a:ext cx="4488925" cy="3942996"/>
          </a:xfrm>
          <a:prstGeom prst="roundRect">
            <a:avLst>
              <a:gd name="adj" fmla="val 17113"/>
            </a:avLst>
          </a:prstGeom>
          <a:solidFill>
            <a:schemeClr val="bg1"/>
          </a:solidFill>
          <a:ln>
            <a:noFill/>
          </a:ln>
          <a:effectLst>
            <a:outerShdw blurRad="508000" dist="127000" dir="810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iSans" panose="00000500000000000000" pitchFamily="2" charset="-122"/>
              <a:ea typeface="MiSans" panose="00000500000000000000" pitchFamily="2" charset="-122"/>
              <a:sym typeface="MiSans" panose="00000500000000000000" pitchFamily="2" charset="-122"/>
            </a:endParaRPr>
          </a:p>
        </p:txBody>
      </p:sp>
      <p:sp>
        <p:nvSpPr>
          <p:cNvPr id="13" name="Rectangle 2"/>
          <p:cNvSpPr txBox="1">
            <a:spLocks noChangeArrowheads="1"/>
          </p:cNvSpPr>
          <p:nvPr/>
        </p:nvSpPr>
        <p:spPr>
          <a:xfrm>
            <a:off x="876093" y="3755629"/>
            <a:ext cx="7057003" cy="732791"/>
          </a:xfrm>
          <a:prstGeom prst="rect">
            <a:avLst/>
          </a:prstGeom>
        </p:spPr>
        <p:txBody>
          <a:bodyPr vert="horz" lIns="121920" tIns="60960" rIns="121920" bIns="6096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endParaRPr lang="zh-CN" altLang="en-US" sz="2400" b="1" dirty="0">
              <a:solidFill>
                <a:srgbClr val="282B3E"/>
              </a:solidFill>
              <a:latin typeface="MiSans" panose="00000500000000000000" pitchFamily="2" charset="-122"/>
              <a:ea typeface="MiSans" panose="00000500000000000000" pitchFamily="2" charset="-122"/>
              <a:sym typeface="MiSans" panose="00000500000000000000" pitchFamily="2" charset="-122"/>
            </a:endParaRPr>
          </a:p>
        </p:txBody>
      </p:sp>
      <p:sp>
        <p:nvSpPr>
          <p:cNvPr id="20" name="Rectangle 2"/>
          <p:cNvSpPr txBox="1">
            <a:spLocks noChangeArrowheads="1"/>
          </p:cNvSpPr>
          <p:nvPr/>
        </p:nvSpPr>
        <p:spPr>
          <a:xfrm>
            <a:off x="464572" y="4177780"/>
            <a:ext cx="1716653" cy="799465"/>
          </a:xfrm>
          <a:prstGeom prst="rect">
            <a:avLst/>
          </a:prstGeom>
        </p:spPr>
        <p:txBody>
          <a:bodyPr vert="horz" lIns="121920" tIns="60960" rIns="121920" bIns="6096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altLang="zh-CN" sz="1867" dirty="0">
                <a:solidFill>
                  <a:srgbClr val="282B3E"/>
                </a:solidFill>
                <a:latin typeface="MiSans" panose="00000500000000000000" pitchFamily="2" charset="-122"/>
                <a:ea typeface="MiSans" panose="00000500000000000000" pitchFamily="2" charset="-122"/>
                <a:sym typeface="MiSans" panose="00000500000000000000" pitchFamily="2" charset="-122"/>
              </a:rPr>
              <a:t>2022</a:t>
            </a:r>
            <a:r>
              <a:rPr lang="zh-CN" altLang="en-US" sz="1867" dirty="0">
                <a:solidFill>
                  <a:srgbClr val="282B3E"/>
                </a:solidFill>
                <a:latin typeface="MiSans" panose="00000500000000000000" pitchFamily="2" charset="-122"/>
                <a:ea typeface="MiSans" panose="00000500000000000000" pitchFamily="2" charset="-122"/>
                <a:sym typeface="MiSans" panose="00000500000000000000" pitchFamily="2" charset="-122"/>
              </a:rPr>
              <a:t>年</a:t>
            </a:r>
            <a:r>
              <a:rPr lang="en-US" altLang="zh-CN" sz="1867" dirty="0">
                <a:solidFill>
                  <a:srgbClr val="282B3E"/>
                </a:solidFill>
                <a:latin typeface="MiSans" panose="00000500000000000000" pitchFamily="2" charset="-122"/>
                <a:ea typeface="MiSans" panose="00000500000000000000" pitchFamily="2" charset="-122"/>
                <a:sym typeface="MiSans" panose="00000500000000000000" pitchFamily="2" charset="-122"/>
              </a:rPr>
              <a:t>12</a:t>
            </a:r>
            <a:r>
              <a:rPr lang="zh-CN" altLang="en-US" sz="1867" dirty="0">
                <a:solidFill>
                  <a:srgbClr val="282B3E"/>
                </a:solidFill>
                <a:latin typeface="MiSans" panose="00000500000000000000" pitchFamily="2" charset="-122"/>
                <a:ea typeface="MiSans" panose="00000500000000000000" pitchFamily="2" charset="-122"/>
                <a:sym typeface="MiSans" panose="00000500000000000000" pitchFamily="2" charset="-122"/>
              </a:rPr>
              <a:t>月</a:t>
            </a:r>
          </a:p>
        </p:txBody>
      </p:sp>
      <p:sp>
        <p:nvSpPr>
          <p:cNvPr id="3" name="Rectangle 2"/>
          <p:cNvSpPr txBox="1">
            <a:spLocks noChangeArrowheads="1"/>
          </p:cNvSpPr>
          <p:nvPr/>
        </p:nvSpPr>
        <p:spPr>
          <a:xfrm>
            <a:off x="57324" y="2903226"/>
            <a:ext cx="8521666" cy="942340"/>
          </a:xfrm>
          <a:prstGeom prst="rect">
            <a:avLst/>
          </a:prstGeom>
        </p:spPr>
        <p:txBody>
          <a:bodyPr vert="horz" lIns="121920" tIns="60960" rIns="121920" bIns="6096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zh-CN" altLang="en-US" sz="3200" b="1" dirty="0">
                <a:solidFill>
                  <a:srgbClr val="282B3E"/>
                </a:solidFill>
                <a:latin typeface="MiSans" panose="00000500000000000000" pitchFamily="2" charset="-122"/>
                <a:ea typeface="MiSans" panose="00000500000000000000" pitchFamily="2" charset="-122"/>
                <a:sym typeface="MiSans" panose="00000500000000000000" pitchFamily="2" charset="-122"/>
              </a:rPr>
              <a:t>久事数据服务平台技术方案</a:t>
            </a:r>
            <a:endParaRPr lang="en-US" altLang="zh-CN" sz="3200" b="1" dirty="0">
              <a:solidFill>
                <a:srgbClr val="282B3E"/>
              </a:solidFill>
              <a:latin typeface="MiSans" panose="00000500000000000000" pitchFamily="2" charset="-122"/>
              <a:ea typeface="MiSans" panose="00000500000000000000" pitchFamily="2" charset="-122"/>
              <a:sym typeface="MiSans" panose="00000500000000000000" pitchFamily="2" charset="-122"/>
            </a:endParaRPr>
          </a:p>
        </p:txBody>
      </p:sp>
      <p:pic>
        <p:nvPicPr>
          <p:cNvPr id="10" name="图片 9" descr="logo">
            <a:extLst>
              <a:ext uri="{FF2B5EF4-FFF2-40B4-BE49-F238E27FC236}">
                <a16:creationId xmlns:a16="http://schemas.microsoft.com/office/drawing/2014/main" id="{B0381DD8-DFE9-4121-A20A-18A66CB11784}"/>
              </a:ext>
            </a:extLst>
          </p:cNvPr>
          <p:cNvPicPr>
            <a:picLocks noChangeAspect="1"/>
          </p:cNvPicPr>
          <p:nvPr/>
        </p:nvPicPr>
        <p:blipFill>
          <a:blip r:embed="rId4"/>
          <a:stretch>
            <a:fillRect/>
          </a:stretch>
        </p:blipFill>
        <p:spPr>
          <a:xfrm>
            <a:off x="521972" y="6085531"/>
            <a:ext cx="2315633" cy="441960"/>
          </a:xfrm>
          <a:prstGeom prst="rect">
            <a:avLst/>
          </a:prstGeom>
          <a:effectLst>
            <a:reflection blurRad="6350" stA="25000" endA="300" endPos="55000" dir="5400000" sy="-100000" algn="bl" rotWithShape="0"/>
          </a:effectLst>
        </p:spPr>
      </p:pic>
      <p:sp>
        <p:nvSpPr>
          <p:cNvPr id="5" name="文本框 4">
            <a:extLst>
              <a:ext uri="{FF2B5EF4-FFF2-40B4-BE49-F238E27FC236}">
                <a16:creationId xmlns:a16="http://schemas.microsoft.com/office/drawing/2014/main" id="{DB6E7214-41EE-4D15-B47F-60165776D23E}"/>
              </a:ext>
            </a:extLst>
          </p:cNvPr>
          <p:cNvSpPr txBox="1"/>
          <p:nvPr/>
        </p:nvSpPr>
        <p:spPr>
          <a:xfrm>
            <a:off x="583652" y="5203407"/>
            <a:ext cx="5441132" cy="369332"/>
          </a:xfrm>
          <a:prstGeom prst="rect">
            <a:avLst/>
          </a:prstGeom>
          <a:noFill/>
        </p:spPr>
        <p:txBody>
          <a:bodyPr wrap="square" rtlCol="0">
            <a:spAutoFit/>
          </a:bodyPr>
          <a:lstStyle/>
          <a:p>
            <a:r>
              <a:rPr lang="zh-CN" altLang="en-US" dirty="0"/>
              <a:t>束凯</a:t>
            </a:r>
          </a:p>
        </p:txBody>
      </p:sp>
    </p:spTree>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矩形 34"/>
          <p:cNvSpPr/>
          <p:nvPr/>
        </p:nvSpPr>
        <p:spPr>
          <a:xfrm>
            <a:off x="1523367" y="2036445"/>
            <a:ext cx="12192000" cy="6858000"/>
          </a:xfrm>
          <a:prstGeom prst="rect">
            <a:avLst/>
          </a:prstGeom>
          <a:blipFill dpi="0" rotWithShape="1">
            <a:blip r:embed="rId3">
              <a:extLst>
                <a:ext uri="{28A0092B-C50C-407E-A947-70E740481C1C}">
                  <a14:useLocalDpi xmlns:a14="http://schemas.microsoft.com/office/drawing/2010/main" val="0"/>
                </a:ext>
              </a:extLst>
            </a:blip>
            <a:srcRect/>
            <a:stretch>
              <a:fillRect l="-58728" r="-17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iSans" panose="00000500000000000000" pitchFamily="2" charset="-122"/>
              <a:ea typeface="MiSans" panose="00000500000000000000" pitchFamily="2" charset="-122"/>
              <a:sym typeface="MiSans" panose="00000500000000000000" pitchFamily="2" charset="-122"/>
            </a:endParaRPr>
          </a:p>
        </p:txBody>
      </p:sp>
      <p:sp>
        <p:nvSpPr>
          <p:cNvPr id="6" name="流程图: 过程 5"/>
          <p:cNvSpPr/>
          <p:nvPr/>
        </p:nvSpPr>
        <p:spPr>
          <a:xfrm>
            <a:off x="-1" y="-1"/>
            <a:ext cx="9218609" cy="6858001"/>
          </a:xfrm>
          <a:custGeom>
            <a:avLst/>
            <a:gdLst>
              <a:gd name="connsiteX0" fmla="*/ 0 w 10000"/>
              <a:gd name="connsiteY0" fmla="*/ 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0 h 10000"/>
              <a:gd name="connsiteX0-1" fmla="*/ 0 w 10000"/>
              <a:gd name="connsiteY0-2" fmla="*/ 0 h 10000"/>
              <a:gd name="connsiteX1-3" fmla="*/ 10000 w 10000"/>
              <a:gd name="connsiteY1-4" fmla="*/ 0 h 10000"/>
              <a:gd name="connsiteX2-5" fmla="*/ 10000 w 10000"/>
              <a:gd name="connsiteY2-6" fmla="*/ 10000 h 10000"/>
              <a:gd name="connsiteX3-7" fmla="*/ 3359 w 10000"/>
              <a:gd name="connsiteY3-8" fmla="*/ 10000 h 10000"/>
              <a:gd name="connsiteX4-9" fmla="*/ 0 w 10000"/>
              <a:gd name="connsiteY4-10" fmla="*/ 10000 h 10000"/>
              <a:gd name="connsiteX5" fmla="*/ 0 w 10000"/>
              <a:gd name="connsiteY5" fmla="*/ 0 h 10000"/>
              <a:gd name="connsiteX0-11" fmla="*/ 0 w 10000"/>
              <a:gd name="connsiteY0-12" fmla="*/ 0 h 10000"/>
              <a:gd name="connsiteX1-13" fmla="*/ 10000 w 10000"/>
              <a:gd name="connsiteY1-14" fmla="*/ 0 h 10000"/>
              <a:gd name="connsiteX2-15" fmla="*/ 3359 w 10000"/>
              <a:gd name="connsiteY2-16" fmla="*/ 10000 h 10000"/>
              <a:gd name="connsiteX3-17" fmla="*/ 0 w 10000"/>
              <a:gd name="connsiteY3-18" fmla="*/ 10000 h 10000"/>
              <a:gd name="connsiteX4-19" fmla="*/ 0 w 10000"/>
              <a:gd name="connsiteY4-20" fmla="*/ 0 h 10000"/>
              <a:gd name="connsiteX0-21" fmla="*/ 0 w 10000"/>
              <a:gd name="connsiteY0-22" fmla="*/ 0 h 10000"/>
              <a:gd name="connsiteX1-23" fmla="*/ 10000 w 10000"/>
              <a:gd name="connsiteY1-24" fmla="*/ 0 h 10000"/>
              <a:gd name="connsiteX2-25" fmla="*/ 3210 w 10000"/>
              <a:gd name="connsiteY2-26" fmla="*/ 10000 h 10000"/>
              <a:gd name="connsiteX3-27" fmla="*/ 0 w 10000"/>
              <a:gd name="connsiteY3-28" fmla="*/ 10000 h 10000"/>
              <a:gd name="connsiteX4-29" fmla="*/ 0 w 10000"/>
              <a:gd name="connsiteY4-30" fmla="*/ 0 h 100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000" h="10000">
                <a:moveTo>
                  <a:pt x="0" y="0"/>
                </a:moveTo>
                <a:lnTo>
                  <a:pt x="10000" y="0"/>
                </a:lnTo>
                <a:lnTo>
                  <a:pt x="3210" y="10000"/>
                </a:lnTo>
                <a:lnTo>
                  <a:pt x="0" y="10000"/>
                </a:lnTo>
                <a:lnTo>
                  <a:pt x="0" y="0"/>
                </a:lnTo>
                <a:close/>
              </a:path>
            </a:pathLst>
          </a:custGeom>
          <a:solidFill>
            <a:srgbClr val="0258B1"/>
          </a:solidFill>
          <a:ln>
            <a:noFill/>
          </a:ln>
          <a:effectLst>
            <a:outerShdw blurRad="508000" dist="2540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iSans" panose="00000500000000000000" pitchFamily="2" charset="-122"/>
              <a:ea typeface="MiSans" panose="00000500000000000000" pitchFamily="2" charset="-122"/>
              <a:sym typeface="MiSans" panose="00000500000000000000" pitchFamily="2" charset="-122"/>
            </a:endParaRPr>
          </a:p>
        </p:txBody>
      </p:sp>
      <p:sp>
        <p:nvSpPr>
          <p:cNvPr id="38" name="圆角矩形 37"/>
          <p:cNvSpPr/>
          <p:nvPr/>
        </p:nvSpPr>
        <p:spPr>
          <a:xfrm rot="2710618">
            <a:off x="-259685" y="-3461400"/>
            <a:ext cx="3916421" cy="7857567"/>
          </a:xfrm>
          <a:prstGeom prst="roundRect">
            <a:avLst>
              <a:gd name="adj" fmla="val 27843"/>
            </a:avLst>
          </a:prstGeom>
          <a:solidFill>
            <a:schemeClr val="bg1"/>
          </a:solidFill>
          <a:ln>
            <a:noFill/>
          </a:ln>
          <a:effectLst>
            <a:outerShdw blurRad="508000" dist="2540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iSans" panose="00000500000000000000" pitchFamily="2" charset="-122"/>
              <a:ea typeface="MiSans" panose="00000500000000000000" pitchFamily="2" charset="-122"/>
              <a:sym typeface="MiSans" panose="00000500000000000000" pitchFamily="2" charset="-122"/>
            </a:endParaRPr>
          </a:p>
        </p:txBody>
      </p:sp>
      <p:sp>
        <p:nvSpPr>
          <p:cNvPr id="4" name="圆角矩形 3"/>
          <p:cNvSpPr/>
          <p:nvPr/>
        </p:nvSpPr>
        <p:spPr>
          <a:xfrm rot="2710618">
            <a:off x="5097140" y="-1245235"/>
            <a:ext cx="8242935" cy="10734040"/>
          </a:xfrm>
          <a:prstGeom prst="roundRect">
            <a:avLst>
              <a:gd name="adj" fmla="val 14572"/>
            </a:avLst>
          </a:prstGeom>
          <a:solidFill>
            <a:schemeClr val="bg1"/>
          </a:solidFill>
          <a:ln>
            <a:noFill/>
          </a:ln>
          <a:effectLst>
            <a:outerShdw blurRad="508000" dist="254000" dir="13500000" algn="b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b="1" dirty="0">
              <a:latin typeface="MiSans" panose="00000500000000000000" pitchFamily="2" charset="-122"/>
              <a:ea typeface="MiSans" panose="00000500000000000000" pitchFamily="2" charset="-122"/>
              <a:sym typeface="MiSans" panose="00000500000000000000" pitchFamily="2" charset="-122"/>
            </a:endParaRPr>
          </a:p>
        </p:txBody>
      </p:sp>
      <p:grpSp>
        <p:nvGrpSpPr>
          <p:cNvPr id="8" name="组合 7"/>
          <p:cNvGrpSpPr/>
          <p:nvPr/>
        </p:nvGrpSpPr>
        <p:grpSpPr>
          <a:xfrm>
            <a:off x="7388911" y="2482322"/>
            <a:ext cx="4703205" cy="677151"/>
            <a:chOff x="7353708" y="2271596"/>
            <a:chExt cx="4703205" cy="677150"/>
          </a:xfrm>
        </p:grpSpPr>
        <p:sp>
          <p:nvSpPr>
            <p:cNvPr id="10" name="椭圆 9"/>
            <p:cNvSpPr/>
            <p:nvPr/>
          </p:nvSpPr>
          <p:spPr>
            <a:xfrm>
              <a:off x="7353708" y="2272099"/>
              <a:ext cx="676647" cy="676647"/>
            </a:xfrm>
            <a:prstGeom prst="ellipse">
              <a:avLst/>
            </a:prstGeom>
            <a:solidFill>
              <a:srgbClr val="0258B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nchorCtr="0"/>
            <a:lstStyle/>
            <a:p>
              <a:pPr algn="ctr"/>
              <a:r>
                <a:rPr lang="en-US" altLang="zh-CN" sz="2800" b="1" dirty="0">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02</a:t>
              </a:r>
            </a:p>
          </p:txBody>
        </p:sp>
        <p:sp>
          <p:nvSpPr>
            <p:cNvPr id="61" name="文本框 60"/>
            <p:cNvSpPr txBox="1"/>
            <p:nvPr/>
          </p:nvSpPr>
          <p:spPr>
            <a:xfrm>
              <a:off x="8310263" y="2271596"/>
              <a:ext cx="3746650" cy="597920"/>
            </a:xfrm>
            <a:prstGeom prst="rect">
              <a:avLst/>
            </a:prstGeom>
            <a:noFill/>
          </p:spPr>
          <p:txBody>
            <a:bodyPr wrap="square" rtlCol="0">
              <a:spAutoFit/>
            </a:bodyPr>
            <a:lstStyle/>
            <a:p>
              <a:pPr>
                <a:lnSpc>
                  <a:spcPct val="130000"/>
                </a:lnSpc>
              </a:pPr>
              <a:r>
                <a:rPr lang="zh-CN" altLang="en-US" sz="2800" b="1" dirty="0">
                  <a:solidFill>
                    <a:srgbClr val="282B3E"/>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cs typeface="+mn-ea"/>
                  <a:sym typeface="MiSans" panose="00000500000000000000" pitchFamily="2" charset="-122"/>
                </a:rPr>
                <a:t>总体设计</a:t>
              </a:r>
            </a:p>
          </p:txBody>
        </p:sp>
      </p:grpSp>
      <p:sp>
        <p:nvSpPr>
          <p:cNvPr id="63" name="文本框 62"/>
          <p:cNvSpPr txBox="1"/>
          <p:nvPr/>
        </p:nvSpPr>
        <p:spPr>
          <a:xfrm rot="18900000">
            <a:off x="-14309" y="1493931"/>
            <a:ext cx="4557159" cy="597921"/>
          </a:xfrm>
          <a:prstGeom prst="rect">
            <a:avLst/>
          </a:prstGeom>
          <a:noFill/>
        </p:spPr>
        <p:txBody>
          <a:bodyPr wrap="square" rtlCol="0">
            <a:spAutoFit/>
          </a:bodyPr>
          <a:lstStyle/>
          <a:p>
            <a:pPr algn="dist">
              <a:lnSpc>
                <a:spcPct val="130000"/>
              </a:lnSpc>
            </a:pPr>
            <a:r>
              <a:rPr lang="en-US" altLang="zh-CN" sz="2800" b="1" dirty="0">
                <a:solidFill>
                  <a:srgbClr val="282B3E"/>
                </a:solidFill>
                <a:effectLst>
                  <a:outerShdw blurRad="38100" dist="38100" dir="2700000" algn="tl">
                    <a:srgbClr val="000000">
                      <a:alpha val="43137"/>
                    </a:srgbClr>
                  </a:outerShdw>
                </a:effectLst>
                <a:latin typeface="MiSans" panose="00000500000000000000" pitchFamily="2" charset="-122"/>
                <a:ea typeface="MiSans" panose="00000500000000000000" pitchFamily="2" charset="-122"/>
                <a:cs typeface="+mn-ea"/>
                <a:sym typeface="MiSans" panose="00000500000000000000" pitchFamily="2" charset="-122"/>
              </a:rPr>
              <a:t>CONTENTS</a:t>
            </a:r>
          </a:p>
        </p:txBody>
      </p:sp>
      <p:grpSp>
        <p:nvGrpSpPr>
          <p:cNvPr id="100" name="组合 99"/>
          <p:cNvGrpSpPr/>
          <p:nvPr/>
        </p:nvGrpSpPr>
        <p:grpSpPr>
          <a:xfrm>
            <a:off x="7388911" y="3560498"/>
            <a:ext cx="3893227" cy="676646"/>
            <a:chOff x="7353708" y="2272099"/>
            <a:chExt cx="3893227" cy="676647"/>
          </a:xfrm>
        </p:grpSpPr>
        <p:sp>
          <p:nvSpPr>
            <p:cNvPr id="101" name="椭圆 100"/>
            <p:cNvSpPr/>
            <p:nvPr/>
          </p:nvSpPr>
          <p:spPr>
            <a:xfrm>
              <a:off x="7353708" y="2272099"/>
              <a:ext cx="676647" cy="676647"/>
            </a:xfrm>
            <a:prstGeom prst="ellipse">
              <a:avLst/>
            </a:prstGeom>
            <a:solidFill>
              <a:srgbClr val="0258B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nchorCtr="0"/>
            <a:lstStyle/>
            <a:p>
              <a:pPr algn="ctr"/>
              <a:r>
                <a:rPr lang="en-US" altLang="zh-CN" sz="2800" b="1" dirty="0">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03</a:t>
              </a:r>
            </a:p>
          </p:txBody>
        </p:sp>
        <p:sp>
          <p:nvSpPr>
            <p:cNvPr id="103" name="文本框 102"/>
            <p:cNvSpPr txBox="1"/>
            <p:nvPr/>
          </p:nvSpPr>
          <p:spPr>
            <a:xfrm>
              <a:off x="8310263" y="2359226"/>
              <a:ext cx="2936672" cy="523221"/>
            </a:xfrm>
            <a:prstGeom prst="rect">
              <a:avLst/>
            </a:prstGeom>
            <a:noFill/>
          </p:spPr>
          <p:txBody>
            <a:bodyPr wrap="square" rtlCol="0">
              <a:spAutoFit/>
            </a:bodyPr>
            <a:lstStyle/>
            <a:p>
              <a:pPr defTabSz="914377">
                <a:defRPr/>
              </a:pPr>
              <a:r>
                <a:rPr lang="zh-CN" altLang="en-US" sz="2800" b="1" dirty="0">
                  <a:solidFill>
                    <a:srgbClr val="282B3E"/>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cs typeface="+mn-ea"/>
                  <a:sym typeface="MiSans" panose="00000500000000000000" pitchFamily="2" charset="-122"/>
                </a:rPr>
                <a:t>技术选型</a:t>
              </a:r>
              <a:endParaRPr lang="zh-CN" altLang="en-US" sz="2800"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endParaRPr>
            </a:p>
          </p:txBody>
        </p:sp>
      </p:grpSp>
      <p:grpSp>
        <p:nvGrpSpPr>
          <p:cNvPr id="105" name="组合 104"/>
          <p:cNvGrpSpPr/>
          <p:nvPr/>
        </p:nvGrpSpPr>
        <p:grpSpPr>
          <a:xfrm>
            <a:off x="7388911" y="4638169"/>
            <a:ext cx="4417811" cy="676646"/>
            <a:chOff x="7353708" y="2272099"/>
            <a:chExt cx="4417811" cy="676647"/>
          </a:xfrm>
        </p:grpSpPr>
        <p:sp>
          <p:nvSpPr>
            <p:cNvPr id="106" name="椭圆 105"/>
            <p:cNvSpPr/>
            <p:nvPr/>
          </p:nvSpPr>
          <p:spPr>
            <a:xfrm>
              <a:off x="7353708" y="2272099"/>
              <a:ext cx="676647" cy="676647"/>
            </a:xfrm>
            <a:prstGeom prst="ellipse">
              <a:avLst/>
            </a:prstGeom>
            <a:solidFill>
              <a:srgbClr val="0258B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nchorCtr="0"/>
            <a:lstStyle/>
            <a:p>
              <a:pPr algn="ctr"/>
              <a:r>
                <a:rPr lang="en-US" altLang="zh-CN" sz="2800" b="1" dirty="0">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04</a:t>
              </a:r>
            </a:p>
          </p:txBody>
        </p:sp>
        <p:sp>
          <p:nvSpPr>
            <p:cNvPr id="108" name="文本框 107"/>
            <p:cNvSpPr txBox="1"/>
            <p:nvPr/>
          </p:nvSpPr>
          <p:spPr>
            <a:xfrm>
              <a:off x="8310261" y="2318586"/>
              <a:ext cx="3461258" cy="523221"/>
            </a:xfrm>
            <a:prstGeom prst="rect">
              <a:avLst/>
            </a:prstGeom>
            <a:noFill/>
          </p:spPr>
          <p:txBody>
            <a:bodyPr wrap="square" rtlCol="0">
              <a:spAutoFit/>
            </a:bodyPr>
            <a:lstStyle/>
            <a:p>
              <a:pPr defTabSz="914377">
                <a:defRPr/>
              </a:pPr>
              <a:r>
                <a:rPr lang="zh-CN" altLang="en-US" sz="2800"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功能分析</a:t>
              </a:r>
            </a:p>
          </p:txBody>
        </p:sp>
      </p:grpSp>
      <p:sp>
        <p:nvSpPr>
          <p:cNvPr id="2" name="文本框 1"/>
          <p:cNvSpPr txBox="1"/>
          <p:nvPr/>
        </p:nvSpPr>
        <p:spPr>
          <a:xfrm rot="18900000">
            <a:off x="-728684" y="637239"/>
            <a:ext cx="4557159" cy="1067343"/>
          </a:xfrm>
          <a:prstGeom prst="rect">
            <a:avLst/>
          </a:prstGeom>
          <a:noFill/>
        </p:spPr>
        <p:txBody>
          <a:bodyPr wrap="square" rtlCol="0">
            <a:spAutoFit/>
          </a:bodyPr>
          <a:lstStyle/>
          <a:p>
            <a:pPr algn="ctr">
              <a:lnSpc>
                <a:spcPct val="130000"/>
              </a:lnSpc>
            </a:pPr>
            <a:r>
              <a:rPr lang="zh-CN" altLang="en-US" sz="5400" b="1" dirty="0">
                <a:solidFill>
                  <a:srgbClr val="282B3E"/>
                </a:solidFill>
                <a:effectLst>
                  <a:outerShdw blurRad="38100" dist="38100" dir="2700000" algn="tl">
                    <a:srgbClr val="000000">
                      <a:alpha val="43137"/>
                    </a:srgbClr>
                  </a:outerShdw>
                </a:effectLst>
                <a:latin typeface="MiSans" panose="00000500000000000000" pitchFamily="2" charset="-122"/>
                <a:ea typeface="MiSans" panose="00000500000000000000" pitchFamily="2" charset="-122"/>
                <a:cs typeface="+mn-ea"/>
                <a:sym typeface="MiSans" panose="00000500000000000000" pitchFamily="2" charset="-122"/>
              </a:rPr>
              <a:t>目录</a:t>
            </a:r>
          </a:p>
        </p:txBody>
      </p:sp>
      <p:grpSp>
        <p:nvGrpSpPr>
          <p:cNvPr id="23" name="组合 22"/>
          <p:cNvGrpSpPr/>
          <p:nvPr/>
        </p:nvGrpSpPr>
        <p:grpSpPr>
          <a:xfrm>
            <a:off x="7388911" y="1404146"/>
            <a:ext cx="3893227" cy="677151"/>
            <a:chOff x="7353708" y="2271596"/>
            <a:chExt cx="3893227" cy="677150"/>
          </a:xfrm>
        </p:grpSpPr>
        <p:sp>
          <p:nvSpPr>
            <p:cNvPr id="24" name="椭圆 23"/>
            <p:cNvSpPr/>
            <p:nvPr/>
          </p:nvSpPr>
          <p:spPr>
            <a:xfrm>
              <a:off x="7353708" y="2272099"/>
              <a:ext cx="676647" cy="676647"/>
            </a:xfrm>
            <a:prstGeom prst="ellipse">
              <a:avLst/>
            </a:prstGeom>
            <a:solidFill>
              <a:srgbClr val="0258B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nchorCtr="0"/>
            <a:lstStyle/>
            <a:p>
              <a:pPr algn="ctr"/>
              <a:r>
                <a:rPr lang="en-US" altLang="zh-CN" sz="2800" b="1" dirty="0">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01</a:t>
              </a:r>
            </a:p>
          </p:txBody>
        </p:sp>
        <p:sp>
          <p:nvSpPr>
            <p:cNvPr id="25" name="文本框 60"/>
            <p:cNvSpPr txBox="1"/>
            <p:nvPr/>
          </p:nvSpPr>
          <p:spPr>
            <a:xfrm>
              <a:off x="8310263" y="2271596"/>
              <a:ext cx="2936672" cy="597920"/>
            </a:xfrm>
            <a:prstGeom prst="rect">
              <a:avLst/>
            </a:prstGeom>
            <a:noFill/>
          </p:spPr>
          <p:txBody>
            <a:bodyPr wrap="square" rtlCol="0">
              <a:spAutoFit/>
            </a:bodyPr>
            <a:lstStyle/>
            <a:p>
              <a:pPr>
                <a:lnSpc>
                  <a:spcPct val="130000"/>
                </a:lnSpc>
              </a:pPr>
              <a:r>
                <a:rPr lang="zh-CN" altLang="en-US" sz="2800" b="1" dirty="0">
                  <a:solidFill>
                    <a:srgbClr val="282B3E"/>
                  </a:solidFill>
                  <a:latin typeface="MiSans" panose="00000500000000000000" pitchFamily="2" charset="-122"/>
                  <a:ea typeface="MiSans" panose="00000500000000000000" pitchFamily="2" charset="-122"/>
                  <a:sym typeface="MiSans" panose="00000500000000000000" pitchFamily="2" charset="-122"/>
                </a:rPr>
                <a:t>概述</a:t>
              </a:r>
              <a:endParaRPr lang="zh-CN" altLang="en-US" sz="2800" b="1" dirty="0">
                <a:solidFill>
                  <a:srgbClr val="282B3E"/>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cs typeface="+mn-ea"/>
                <a:sym typeface="MiSans" panose="00000500000000000000" pitchFamily="2" charset="-122"/>
              </a:endParaRPr>
            </a:p>
          </p:txBody>
        </p:sp>
      </p:grpSp>
      <p:grpSp>
        <p:nvGrpSpPr>
          <p:cNvPr id="27" name="组合 26">
            <a:extLst>
              <a:ext uri="{FF2B5EF4-FFF2-40B4-BE49-F238E27FC236}">
                <a16:creationId xmlns:a16="http://schemas.microsoft.com/office/drawing/2014/main" id="{5EA69A55-F845-415C-90AA-35EF9FB19E76}"/>
              </a:ext>
            </a:extLst>
          </p:cNvPr>
          <p:cNvGrpSpPr/>
          <p:nvPr/>
        </p:nvGrpSpPr>
        <p:grpSpPr>
          <a:xfrm>
            <a:off x="7388911" y="5649021"/>
            <a:ext cx="3893227" cy="676646"/>
            <a:chOff x="7353708" y="2272099"/>
            <a:chExt cx="3893227" cy="676647"/>
          </a:xfrm>
        </p:grpSpPr>
        <p:sp>
          <p:nvSpPr>
            <p:cNvPr id="28" name="椭圆 27">
              <a:extLst>
                <a:ext uri="{FF2B5EF4-FFF2-40B4-BE49-F238E27FC236}">
                  <a16:creationId xmlns:a16="http://schemas.microsoft.com/office/drawing/2014/main" id="{0ACAC550-00CC-4B54-948A-A34CBB29464F}"/>
                </a:ext>
              </a:extLst>
            </p:cNvPr>
            <p:cNvSpPr/>
            <p:nvPr/>
          </p:nvSpPr>
          <p:spPr>
            <a:xfrm>
              <a:off x="7353708" y="2272099"/>
              <a:ext cx="676647" cy="676647"/>
            </a:xfrm>
            <a:prstGeom prst="ellipse">
              <a:avLst/>
            </a:prstGeom>
            <a:solidFill>
              <a:srgbClr val="0258B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nchorCtr="0"/>
            <a:lstStyle/>
            <a:p>
              <a:pPr algn="ctr"/>
              <a:r>
                <a:rPr lang="en-US" altLang="zh-CN" sz="2800" b="1" dirty="0">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05</a:t>
              </a:r>
            </a:p>
          </p:txBody>
        </p:sp>
        <p:sp>
          <p:nvSpPr>
            <p:cNvPr id="29" name="文本框 28">
              <a:extLst>
                <a:ext uri="{FF2B5EF4-FFF2-40B4-BE49-F238E27FC236}">
                  <a16:creationId xmlns:a16="http://schemas.microsoft.com/office/drawing/2014/main" id="{5FE46259-56FA-452C-9417-DF919B77A9EC}"/>
                </a:ext>
              </a:extLst>
            </p:cNvPr>
            <p:cNvSpPr txBox="1"/>
            <p:nvPr/>
          </p:nvSpPr>
          <p:spPr>
            <a:xfrm>
              <a:off x="8310263" y="2359226"/>
              <a:ext cx="2936672" cy="523221"/>
            </a:xfrm>
            <a:prstGeom prst="rect">
              <a:avLst/>
            </a:prstGeom>
            <a:noFill/>
          </p:spPr>
          <p:txBody>
            <a:bodyPr wrap="square" rtlCol="0">
              <a:spAutoFit/>
            </a:bodyPr>
            <a:lstStyle/>
            <a:p>
              <a:pPr defTabSz="914377">
                <a:defRPr/>
              </a:pPr>
              <a:r>
                <a:rPr lang="zh-CN" altLang="en-US" sz="2800" b="1" dirty="0">
                  <a:solidFill>
                    <a:srgbClr val="282B3E"/>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cs typeface="+mn-ea"/>
                  <a:sym typeface="MiSans" panose="00000500000000000000" pitchFamily="2" charset="-122"/>
                </a:rPr>
                <a:t>系统交付</a:t>
              </a:r>
              <a:endParaRPr lang="zh-CN" altLang="en-US" sz="2800"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endParaRPr>
            </a:p>
          </p:txBody>
        </p:sp>
      </p:grpSp>
    </p:spTree>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0"/>
            <a:ext cx="12192000" cy="6858000"/>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4" name="等腰三角形 3"/>
          <p:cNvSpPr/>
          <p:nvPr/>
        </p:nvSpPr>
        <p:spPr>
          <a:xfrm>
            <a:off x="4587857" y="1316765"/>
            <a:ext cx="2543319" cy="1164059"/>
          </a:xfrm>
          <a:prstGeom prst="triangle">
            <a:avLst/>
          </a:prstGeom>
          <a:solidFill>
            <a:srgbClr val="0250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25" name="任意多边形 24"/>
          <p:cNvSpPr/>
          <p:nvPr/>
        </p:nvSpPr>
        <p:spPr>
          <a:xfrm flipV="1">
            <a:off x="7019" y="0"/>
            <a:ext cx="7173125" cy="7557459"/>
          </a:xfrm>
          <a:custGeom>
            <a:avLst/>
            <a:gdLst>
              <a:gd name="connsiteX0" fmla="*/ 4782760 w 5379844"/>
              <a:gd name="connsiteY0" fmla="*/ 5668094 h 5668094"/>
              <a:gd name="connsiteX1" fmla="*/ 5379844 w 5379844"/>
              <a:gd name="connsiteY1" fmla="*/ 5668094 h 5668094"/>
              <a:gd name="connsiteX2" fmla="*/ 0 w 5379844"/>
              <a:gd name="connsiteY2" fmla="*/ 0 h 5668094"/>
              <a:gd name="connsiteX3" fmla="*/ 0 w 5379844"/>
              <a:gd name="connsiteY3" fmla="*/ 801334 h 5668094"/>
            </a:gdLst>
            <a:ahLst/>
            <a:cxnLst>
              <a:cxn ang="0">
                <a:pos x="connsiteX0" y="connsiteY0"/>
              </a:cxn>
              <a:cxn ang="0">
                <a:pos x="connsiteX1" y="connsiteY1"/>
              </a:cxn>
              <a:cxn ang="0">
                <a:pos x="connsiteX2" y="connsiteY2"/>
              </a:cxn>
              <a:cxn ang="0">
                <a:pos x="connsiteX3" y="connsiteY3"/>
              </a:cxn>
            </a:cxnLst>
            <a:rect l="l" t="t" r="r" b="b"/>
            <a:pathLst>
              <a:path w="5379844" h="5668094">
                <a:moveTo>
                  <a:pt x="4782760" y="5668094"/>
                </a:moveTo>
                <a:lnTo>
                  <a:pt x="5379844" y="5668094"/>
                </a:lnTo>
                <a:lnTo>
                  <a:pt x="0" y="0"/>
                </a:lnTo>
                <a:lnTo>
                  <a:pt x="0" y="801334"/>
                </a:lnTo>
                <a:close/>
              </a:path>
            </a:pathLst>
          </a:custGeom>
          <a:solidFill>
            <a:srgbClr val="025DA5"/>
          </a:solidFill>
          <a:ln>
            <a:noFill/>
          </a:ln>
          <a:effectLst>
            <a:outerShdw blurRad="190500" dist="635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26" name="任意多边形 25"/>
          <p:cNvSpPr/>
          <p:nvPr/>
        </p:nvSpPr>
        <p:spPr>
          <a:xfrm flipV="1">
            <a:off x="-15665" y="0"/>
            <a:ext cx="6389128" cy="6501341"/>
          </a:xfrm>
          <a:custGeom>
            <a:avLst/>
            <a:gdLst>
              <a:gd name="connsiteX0" fmla="*/ 0 w 4791846"/>
              <a:gd name="connsiteY0" fmla="*/ 4876006 h 4876006"/>
              <a:gd name="connsiteX1" fmla="*/ 11749 w 4791846"/>
              <a:gd name="connsiteY1" fmla="*/ 4876006 h 4876006"/>
              <a:gd name="connsiteX2" fmla="*/ 11749 w 4791846"/>
              <a:gd name="connsiteY2" fmla="*/ 1080120 h 4876006"/>
              <a:gd name="connsiteX3" fmla="*/ 3742118 w 4791846"/>
              <a:gd name="connsiteY3" fmla="*/ 4876006 h 4876006"/>
              <a:gd name="connsiteX4" fmla="*/ 4791846 w 4791846"/>
              <a:gd name="connsiteY4" fmla="*/ 4876006 h 4876006"/>
              <a:gd name="connsiteX5" fmla="*/ 0 w 4791846"/>
              <a:gd name="connsiteY5" fmla="*/ 0 h 4876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91846" h="4876006">
                <a:moveTo>
                  <a:pt x="0" y="4876006"/>
                </a:moveTo>
                <a:lnTo>
                  <a:pt x="11749" y="4876006"/>
                </a:lnTo>
                <a:lnTo>
                  <a:pt x="11749" y="1080120"/>
                </a:lnTo>
                <a:lnTo>
                  <a:pt x="3742118" y="4876006"/>
                </a:lnTo>
                <a:lnTo>
                  <a:pt x="4791846" y="4876006"/>
                </a:lnTo>
                <a:lnTo>
                  <a:pt x="0" y="0"/>
                </a:lnTo>
                <a:close/>
              </a:path>
            </a:pathLst>
          </a:custGeom>
          <a:solidFill>
            <a:schemeClr val="bg1"/>
          </a:solidFill>
          <a:ln>
            <a:noFill/>
          </a:ln>
          <a:effectLst>
            <a:outerShdw blurRad="190500" dist="635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30" name="任意多边形 29"/>
          <p:cNvSpPr/>
          <p:nvPr/>
        </p:nvSpPr>
        <p:spPr>
          <a:xfrm flipV="1">
            <a:off x="1" y="1796857"/>
            <a:ext cx="4942943" cy="1988283"/>
          </a:xfrm>
          <a:custGeom>
            <a:avLst/>
            <a:gdLst>
              <a:gd name="connsiteX0" fmla="*/ 0 w 3707207"/>
              <a:gd name="connsiteY0" fmla="*/ 1491212 h 1491212"/>
              <a:gd name="connsiteX1" fmla="*/ 2217586 w 3707207"/>
              <a:gd name="connsiteY1" fmla="*/ 1491196 h 1491212"/>
              <a:gd name="connsiteX2" fmla="*/ 3707207 w 3707207"/>
              <a:gd name="connsiteY2" fmla="*/ 0 h 1491212"/>
              <a:gd name="connsiteX3" fmla="*/ 3577801 w 3707207"/>
              <a:gd name="connsiteY3" fmla="*/ 0 h 1491212"/>
              <a:gd name="connsiteX4" fmla="*/ 2175986 w 3707207"/>
              <a:gd name="connsiteY4" fmla="*/ 1403297 h 1491212"/>
              <a:gd name="connsiteX5" fmla="*/ 0 w 3707207"/>
              <a:gd name="connsiteY5" fmla="*/ 1403313 h 1491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07207" h="1491212">
                <a:moveTo>
                  <a:pt x="0" y="1491212"/>
                </a:moveTo>
                <a:lnTo>
                  <a:pt x="2217586" y="1491196"/>
                </a:lnTo>
                <a:lnTo>
                  <a:pt x="3707207" y="0"/>
                </a:lnTo>
                <a:lnTo>
                  <a:pt x="3577801" y="0"/>
                </a:lnTo>
                <a:lnTo>
                  <a:pt x="2175986" y="1403297"/>
                </a:lnTo>
                <a:lnTo>
                  <a:pt x="0" y="1403313"/>
                </a:lnTo>
                <a:close/>
              </a:path>
            </a:pathLst>
          </a:custGeom>
          <a:solidFill>
            <a:srgbClr val="CA1130"/>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15" name="矩形 26"/>
          <p:cNvSpPr/>
          <p:nvPr/>
        </p:nvSpPr>
        <p:spPr>
          <a:xfrm>
            <a:off x="-2928073" y="2480824"/>
            <a:ext cx="10080191" cy="2072277"/>
          </a:xfrm>
          <a:custGeom>
            <a:avLst/>
            <a:gdLst>
              <a:gd name="connsiteX0" fmla="*/ 0 w 7560143"/>
              <a:gd name="connsiteY0" fmla="*/ 0 h 1491241"/>
              <a:gd name="connsiteX1" fmla="*/ 7560143 w 7560143"/>
              <a:gd name="connsiteY1" fmla="*/ 0 h 1491241"/>
              <a:gd name="connsiteX2" fmla="*/ 7560143 w 7560143"/>
              <a:gd name="connsiteY2" fmla="*/ 1491241 h 1491241"/>
              <a:gd name="connsiteX3" fmla="*/ 0 w 7560143"/>
              <a:gd name="connsiteY3" fmla="*/ 1491241 h 1491241"/>
              <a:gd name="connsiteX4" fmla="*/ 0 w 7560143"/>
              <a:gd name="connsiteY4" fmla="*/ 0 h 1491241"/>
              <a:gd name="connsiteX0-1" fmla="*/ 0 w 7560143"/>
              <a:gd name="connsiteY0-2" fmla="*/ 0 h 1491241"/>
              <a:gd name="connsiteX1-3" fmla="*/ 7560143 w 7560143"/>
              <a:gd name="connsiteY1-4" fmla="*/ 0 h 1491241"/>
              <a:gd name="connsiteX2-5" fmla="*/ 7560143 w 7560143"/>
              <a:gd name="connsiteY2-6" fmla="*/ 1491241 h 1491241"/>
              <a:gd name="connsiteX3-7" fmla="*/ 6070522 w 7560143"/>
              <a:gd name="connsiteY3-8" fmla="*/ 1491196 h 1491241"/>
              <a:gd name="connsiteX4-9" fmla="*/ 0 w 7560143"/>
              <a:gd name="connsiteY4-10" fmla="*/ 1491241 h 1491241"/>
              <a:gd name="connsiteX5" fmla="*/ 0 w 7560143"/>
              <a:gd name="connsiteY5" fmla="*/ 0 h 1491241"/>
              <a:gd name="connsiteX0-11" fmla="*/ 0 w 7560143"/>
              <a:gd name="connsiteY0-12" fmla="*/ 0 h 1491241"/>
              <a:gd name="connsiteX1-13" fmla="*/ 7560143 w 7560143"/>
              <a:gd name="connsiteY1-14" fmla="*/ 0 h 1491241"/>
              <a:gd name="connsiteX2-15" fmla="*/ 6070522 w 7560143"/>
              <a:gd name="connsiteY2-16" fmla="*/ 1491196 h 1491241"/>
              <a:gd name="connsiteX3-17" fmla="*/ 0 w 7560143"/>
              <a:gd name="connsiteY3-18" fmla="*/ 1491241 h 1491241"/>
              <a:gd name="connsiteX4-19" fmla="*/ 0 w 7560143"/>
              <a:gd name="connsiteY4-20" fmla="*/ 0 h 149124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560143" h="1491241">
                <a:moveTo>
                  <a:pt x="0" y="0"/>
                </a:moveTo>
                <a:lnTo>
                  <a:pt x="7560143" y="0"/>
                </a:lnTo>
                <a:lnTo>
                  <a:pt x="6070522" y="1491196"/>
                </a:lnTo>
                <a:lnTo>
                  <a:pt x="0" y="1491241"/>
                </a:lnTo>
                <a:lnTo>
                  <a:pt x="0" y="0"/>
                </a:lnTo>
                <a:close/>
              </a:path>
            </a:pathLst>
          </a:custGeom>
          <a:solidFill>
            <a:srgbClr val="0065B0"/>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31" name="平行四边形 30"/>
          <p:cNvSpPr/>
          <p:nvPr/>
        </p:nvSpPr>
        <p:spPr>
          <a:xfrm>
            <a:off x="9552384" y="5925277"/>
            <a:ext cx="1535760" cy="925977"/>
          </a:xfrm>
          <a:prstGeom prst="parallelogram">
            <a:avLst>
              <a:gd name="adj" fmla="val 98770"/>
            </a:avLst>
          </a:prstGeom>
          <a:solidFill>
            <a:srgbClr val="CA1130"/>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17" name="等腰三角形 16"/>
          <p:cNvSpPr/>
          <p:nvPr/>
        </p:nvSpPr>
        <p:spPr>
          <a:xfrm>
            <a:off x="9936427" y="4677139"/>
            <a:ext cx="2255040" cy="2189456"/>
          </a:xfrm>
          <a:prstGeom prst="triangle">
            <a:avLst>
              <a:gd name="adj" fmla="val 100000"/>
            </a:avLst>
          </a:prstGeom>
          <a:ln>
            <a:noFill/>
          </a:ln>
          <a:effectLst>
            <a:outerShdw blurRad="190500" dist="635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18" name="等腰三角形 17"/>
          <p:cNvSpPr/>
          <p:nvPr/>
        </p:nvSpPr>
        <p:spPr>
          <a:xfrm>
            <a:off x="10391768" y="5061181"/>
            <a:ext cx="1791883" cy="1810003"/>
          </a:xfrm>
          <a:prstGeom prst="triangle">
            <a:avLst>
              <a:gd name="adj" fmla="val 100000"/>
            </a:avLst>
          </a:prstGeom>
          <a:solidFill>
            <a:srgbClr val="025090"/>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12" name="TextBox 11"/>
          <p:cNvSpPr txBox="1"/>
          <p:nvPr/>
        </p:nvSpPr>
        <p:spPr>
          <a:xfrm>
            <a:off x="719403" y="3773554"/>
            <a:ext cx="1005403" cy="584775"/>
          </a:xfrm>
          <a:prstGeom prst="rect">
            <a:avLst/>
          </a:prstGeom>
          <a:noFill/>
        </p:spPr>
        <p:txBody>
          <a:bodyPr wrap="none" rtlCol="0">
            <a:spAutoFit/>
          </a:bodyPr>
          <a:lstStyle/>
          <a:p>
            <a:pPr marL="0" lvl="1"/>
            <a:r>
              <a:rPr lang="zh-CN" altLang="en-US" sz="3200" b="1" dirty="0">
                <a:solidFill>
                  <a:schemeClr val="bg1"/>
                </a:solidFill>
                <a:effectLst>
                  <a:outerShdw blurRad="63500" dist="38100" dir="2700000" algn="tl">
                    <a:srgbClr val="000000">
                      <a:alpha val="40000"/>
                    </a:srgbClr>
                  </a:outerShdw>
                </a:effectLst>
                <a:latin typeface="+mn-ea"/>
              </a:rPr>
              <a:t>概述</a:t>
            </a:r>
          </a:p>
        </p:txBody>
      </p:sp>
      <p:sp>
        <p:nvSpPr>
          <p:cNvPr id="10" name="TextBox 9"/>
          <p:cNvSpPr txBox="1"/>
          <p:nvPr/>
        </p:nvSpPr>
        <p:spPr>
          <a:xfrm>
            <a:off x="684205" y="2787122"/>
            <a:ext cx="4629256" cy="995209"/>
          </a:xfrm>
          <a:prstGeom prst="rect">
            <a:avLst/>
          </a:prstGeom>
          <a:noFill/>
        </p:spPr>
        <p:txBody>
          <a:bodyPr wrap="square" rtlCol="0">
            <a:spAutoFit/>
          </a:bodyPr>
          <a:lstStyle/>
          <a:p>
            <a:r>
              <a:rPr lang="en-US" altLang="zh-CN" sz="5867" b="1" i="1" dirty="0">
                <a:solidFill>
                  <a:schemeClr val="bg1"/>
                </a:solidFill>
                <a:effectLst>
                  <a:outerShdw blurRad="25400" dist="25400" dir="2700000" algn="tl">
                    <a:srgbClr val="000000">
                      <a:alpha val="40000"/>
                    </a:srgbClr>
                  </a:outerShdw>
                </a:effectLst>
                <a:latin typeface="+mn-ea"/>
                <a:cs typeface="Aparajita" panose="020B0604020202020204" pitchFamily="34" charset="0"/>
              </a:rPr>
              <a:t>PART 01</a:t>
            </a:r>
            <a:endParaRPr lang="zh-CN" altLang="en-US" sz="5867" b="1" i="1" dirty="0">
              <a:solidFill>
                <a:schemeClr val="bg1"/>
              </a:solidFill>
              <a:effectLst>
                <a:outerShdw blurRad="25400" dist="25400" dir="2700000" algn="tl">
                  <a:srgbClr val="000000">
                    <a:alpha val="40000"/>
                  </a:srgbClr>
                </a:outerShdw>
              </a:effectLst>
              <a:latin typeface="+mn-ea"/>
              <a:cs typeface="Aparajita" panose="020B0604020202020204" pitchFamily="34" charset="0"/>
            </a:endParaRPr>
          </a:p>
        </p:txBody>
      </p:sp>
      <p:sp>
        <p:nvSpPr>
          <p:cNvPr id="32" name="平行四边形 31"/>
          <p:cNvSpPr/>
          <p:nvPr/>
        </p:nvSpPr>
        <p:spPr>
          <a:xfrm>
            <a:off x="746531" y="4842708"/>
            <a:ext cx="1440160" cy="119889"/>
          </a:xfrm>
          <a:prstGeom prst="parallelogram">
            <a:avLst>
              <a:gd name="adj" fmla="val 121165"/>
            </a:avLst>
          </a:prstGeom>
          <a:solidFill>
            <a:schemeClr val="bg1"/>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grpSp>
        <p:nvGrpSpPr>
          <p:cNvPr id="37" name="组合 36"/>
          <p:cNvGrpSpPr/>
          <p:nvPr/>
        </p:nvGrpSpPr>
        <p:grpSpPr>
          <a:xfrm>
            <a:off x="8277638" y="452670"/>
            <a:ext cx="3915436" cy="582162"/>
            <a:chOff x="6208229" y="339502"/>
            <a:chExt cx="2936577" cy="436621"/>
          </a:xfrm>
        </p:grpSpPr>
        <p:sp>
          <p:nvSpPr>
            <p:cNvPr id="36" name="平行四边形 35"/>
            <p:cNvSpPr/>
            <p:nvPr/>
          </p:nvSpPr>
          <p:spPr>
            <a:xfrm>
              <a:off x="6686813" y="339502"/>
              <a:ext cx="2457993" cy="436621"/>
            </a:xfrm>
            <a:prstGeom prst="parallelogram">
              <a:avLst>
                <a:gd name="adj" fmla="val 71706"/>
              </a:avLst>
            </a:prstGeom>
            <a:gradFill>
              <a:gsLst>
                <a:gs pos="0">
                  <a:schemeClr val="bg1">
                    <a:alpha val="0"/>
                  </a:schemeClr>
                </a:gs>
                <a:gs pos="100000">
                  <a:schemeClr val="bg1">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33" name="文本框 32"/>
            <p:cNvSpPr txBox="1"/>
            <p:nvPr/>
          </p:nvSpPr>
          <p:spPr>
            <a:xfrm>
              <a:off x="7016840" y="386412"/>
              <a:ext cx="1910619" cy="238575"/>
            </a:xfrm>
            <a:prstGeom prst="rect">
              <a:avLst/>
            </a:prstGeom>
            <a:noFill/>
          </p:spPr>
          <p:txBody>
            <a:bodyPr wrap="none" rtlCol="0">
              <a:spAutoFit/>
            </a:bodyPr>
            <a:lstStyle/>
            <a:p>
              <a:r>
                <a:rPr lang="zh-CN" altLang="en-US" sz="1467" dirty="0">
                  <a:solidFill>
                    <a:schemeClr val="bg1"/>
                  </a:solidFill>
                  <a:effectLst>
                    <a:outerShdw blurRad="25400" dist="25400" dir="2700000" algn="tl">
                      <a:srgbClr val="000000">
                        <a:alpha val="40000"/>
                      </a:srgbClr>
                    </a:outerShdw>
                  </a:effectLst>
                  <a:latin typeface="Aa楷体" panose="02000500000000000000" pitchFamily="2" charset="-122"/>
                  <a:ea typeface="Aa楷体" panose="02000500000000000000" pitchFamily="2" charset="-122"/>
                  <a:cs typeface="Aa楷体" panose="02000500000000000000" pitchFamily="2" charset="-122"/>
                </a:rPr>
                <a:t>诚信铸就品质  创新引领未来</a:t>
              </a:r>
            </a:p>
          </p:txBody>
        </p:sp>
        <p:sp>
          <p:nvSpPr>
            <p:cNvPr id="34" name="文本框 33"/>
            <p:cNvSpPr txBox="1"/>
            <p:nvPr/>
          </p:nvSpPr>
          <p:spPr>
            <a:xfrm>
              <a:off x="6208229" y="547152"/>
              <a:ext cx="2675251" cy="192409"/>
            </a:xfrm>
            <a:prstGeom prst="rect">
              <a:avLst/>
            </a:prstGeom>
            <a:noFill/>
          </p:spPr>
          <p:txBody>
            <a:bodyPr wrap="none" rtlCol="0">
              <a:spAutoFit/>
            </a:bodyPr>
            <a:lstStyle/>
            <a:p>
              <a:r>
                <a:rPr lang="en-US" altLang="zh-CN" sz="1067" dirty="0">
                  <a:solidFill>
                    <a:schemeClr val="bg1"/>
                  </a:solidFill>
                  <a:effectLst>
                    <a:outerShdw blurRad="25400" dist="25400" dir="2700000" algn="tl">
                      <a:srgbClr val="000000">
                        <a:alpha val="40000"/>
                      </a:srgbClr>
                    </a:outerShdw>
                  </a:effectLst>
                  <a:latin typeface="Aa楷体" panose="02000500000000000000" pitchFamily="2" charset="-122"/>
                  <a:ea typeface="Aa楷体" panose="02000500000000000000" pitchFamily="2" charset="-122"/>
                  <a:cs typeface="Aa楷体" panose="02000500000000000000" pitchFamily="2" charset="-122"/>
                </a:rPr>
                <a:t>Honesty creates quality, innovation leads the future</a:t>
              </a:r>
              <a:endParaRPr lang="zh-CN" altLang="en-US" sz="1067" dirty="0">
                <a:solidFill>
                  <a:schemeClr val="bg1"/>
                </a:solidFill>
                <a:effectLst>
                  <a:outerShdw blurRad="25400" dist="25400" dir="2700000" algn="tl">
                    <a:srgbClr val="000000">
                      <a:alpha val="40000"/>
                    </a:srgbClr>
                  </a:outerShdw>
                </a:effectLst>
                <a:latin typeface="Aa楷体" panose="02000500000000000000" pitchFamily="2" charset="-122"/>
                <a:ea typeface="Aa楷体" panose="02000500000000000000" pitchFamily="2" charset="-122"/>
                <a:cs typeface="Aa楷体" panose="02000500000000000000" pitchFamily="2" charset="-122"/>
              </a:endParaRPr>
            </a:p>
          </p:txBody>
        </p:sp>
      </p:grpSp>
      <p:sp>
        <p:nvSpPr>
          <p:cNvPr id="21" name="矩形 20"/>
          <p:cNvSpPr/>
          <p:nvPr/>
        </p:nvSpPr>
        <p:spPr>
          <a:xfrm rot="210800">
            <a:off x="4070561" y="3118847"/>
            <a:ext cx="235001" cy="388040"/>
          </a:xfrm>
          <a:custGeom>
            <a:avLst/>
            <a:gdLst/>
            <a:ahLst/>
            <a:cxnLst/>
            <a:rect l="l" t="t" r="r" b="b"/>
            <a:pathLst>
              <a:path w="447057" h="738192">
                <a:moveTo>
                  <a:pt x="77961" y="0"/>
                </a:moveTo>
                <a:lnTo>
                  <a:pt x="447057" y="369096"/>
                </a:lnTo>
                <a:lnTo>
                  <a:pt x="77961" y="738192"/>
                </a:lnTo>
                <a:lnTo>
                  <a:pt x="0" y="660231"/>
                </a:lnTo>
                <a:lnTo>
                  <a:pt x="293910" y="366322"/>
                </a:lnTo>
                <a:lnTo>
                  <a:pt x="2775" y="75187"/>
                </a:lnTo>
                <a:close/>
              </a:path>
            </a:pathLst>
          </a:custGeom>
          <a:solidFill>
            <a:schemeClr val="bg1"/>
          </a:solidFill>
          <a:ln>
            <a:no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rgbClr val="025DA5"/>
              </a:solidFill>
              <a:ea typeface="思源黑体" panose="020B0500000000000000" pitchFamily="34" charset="-122"/>
            </a:endParaRPr>
          </a:p>
        </p:txBody>
      </p:sp>
    </p:spTree>
    <p:custDataLst>
      <p:tags r:id="rId1"/>
    </p:custData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downRight)">
                                          <p:cBhvr>
                                            <p:cTn id="7" dur="500"/>
                                            <p:tgtEl>
                                              <p:spTgt spid="5"/>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0-#ppt_w/2"/>
                                              </p:val>
                                            </p:tav>
                                            <p:tav tm="100000">
                                              <p:val>
                                                <p:strVal val="#ppt_x"/>
                                              </p:val>
                                            </p:tav>
                                          </p:tavLst>
                                        </p:anim>
                                        <p:anim calcmode="lin" valueType="num">
                                          <p:cBhvr additive="base">
                                            <p:cTn id="12" dur="500" fill="hold"/>
                                            <p:tgtEl>
                                              <p:spTgt spid="25"/>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25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500" fill="hold"/>
                                            <p:tgtEl>
                                              <p:spTgt spid="26"/>
                                            </p:tgtEl>
                                            <p:attrNameLst>
                                              <p:attrName>ppt_x</p:attrName>
                                            </p:attrNameLst>
                                          </p:cBhvr>
                                          <p:tavLst>
                                            <p:tav tm="0">
                                              <p:val>
                                                <p:strVal val="0-#ppt_w/2"/>
                                              </p:val>
                                            </p:tav>
                                            <p:tav tm="100000">
                                              <p:val>
                                                <p:strVal val="#ppt_x"/>
                                              </p:val>
                                            </p:tav>
                                          </p:tavLst>
                                        </p:anim>
                                        <p:anim calcmode="lin" valueType="num">
                                          <p:cBhvr additive="base">
                                            <p:cTn id="16" dur="500" fill="hold"/>
                                            <p:tgtEl>
                                              <p:spTgt spid="26"/>
                                            </p:tgtEl>
                                            <p:attrNameLst>
                                              <p:attrName>ppt_y</p:attrName>
                                            </p:attrNameLst>
                                          </p:cBhvr>
                                          <p:tavLst>
                                            <p:tav tm="0">
                                              <p:val>
                                                <p:strVal val="#ppt_y"/>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additive="base">
                                            <p:cTn id="19" dur="500" fill="hold"/>
                                            <p:tgtEl>
                                              <p:spTgt spid="31"/>
                                            </p:tgtEl>
                                            <p:attrNameLst>
                                              <p:attrName>ppt_x</p:attrName>
                                            </p:attrNameLst>
                                          </p:cBhvr>
                                          <p:tavLst>
                                            <p:tav tm="0">
                                              <p:val>
                                                <p:strVal val="#ppt_x"/>
                                              </p:val>
                                            </p:tav>
                                            <p:tav tm="100000">
                                              <p:val>
                                                <p:strVal val="#ppt_x"/>
                                              </p:val>
                                            </p:tav>
                                          </p:tavLst>
                                        </p:anim>
                                        <p:anim calcmode="lin" valueType="num">
                                          <p:cBhvr additive="base">
                                            <p:cTn id="20" dur="500" fill="hold"/>
                                            <p:tgtEl>
                                              <p:spTgt spid="31"/>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25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ppt_x"/>
                                              </p:val>
                                            </p:tav>
                                            <p:tav tm="100000">
                                              <p:val>
                                                <p:strVal val="#ppt_x"/>
                                              </p:val>
                                            </p:tav>
                                          </p:tavLst>
                                        </p:anim>
                                        <p:anim calcmode="lin" valueType="num">
                                          <p:cBhvr additive="base">
                                            <p:cTn id="24" dur="500" fill="hold"/>
                                            <p:tgtEl>
                                              <p:spTgt spid="1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ppt_x"/>
                                              </p:val>
                                            </p:tav>
                                            <p:tav tm="100000">
                                              <p:val>
                                                <p:strVal val="#ppt_x"/>
                                              </p:val>
                                            </p:tav>
                                          </p:tavLst>
                                        </p:anim>
                                        <p:anim calcmode="lin" valueType="num">
                                          <p:cBhvr additive="base">
                                            <p:cTn id="28" dur="500" fill="hold"/>
                                            <p:tgtEl>
                                              <p:spTgt spid="17"/>
                                            </p:tgtEl>
                                            <p:attrNameLst>
                                              <p:attrName>ppt_y</p:attrName>
                                            </p:attrNameLst>
                                          </p:cBhvr>
                                          <p:tavLst>
                                            <p:tav tm="0">
                                              <p:val>
                                                <p:strVal val="1+#ppt_h/2"/>
                                              </p:val>
                                            </p:tav>
                                            <p:tav tm="100000">
                                              <p:val>
                                                <p:strVal val="#ppt_y"/>
                                              </p:val>
                                            </p:tav>
                                          </p:tavLst>
                                        </p:anim>
                                      </p:childTnLst>
                                    </p:cTn>
                                  </p:par>
                                  <p:par>
                                    <p:cTn id="29" presetID="2" presetClass="entr" presetSubtype="1" fill="hold" grpId="0" nodeType="with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0-#ppt_h/2"/>
                                              </p:val>
                                            </p:tav>
                                            <p:tav tm="100000">
                                              <p:val>
                                                <p:strVal val="#ppt_y"/>
                                              </p:val>
                                            </p:tav>
                                          </p:tavLst>
                                        </p:anim>
                                      </p:childTnLst>
                                    </p:cTn>
                                  </p:par>
                                  <p:par>
                                    <p:cTn id="33" presetID="22" presetClass="entr" presetSubtype="1" fill="hold" grpId="0" nodeType="with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wipe(up)">
                                          <p:cBhvr>
                                            <p:cTn id="35" dur="500"/>
                                            <p:tgtEl>
                                              <p:spTgt spid="30"/>
                                            </p:tgtEl>
                                          </p:cBhvr>
                                        </p:animEffect>
                                      </p:childTnLst>
                                    </p:cTn>
                                  </p:par>
                                  <p:par>
                                    <p:cTn id="36" presetID="2" presetClass="entr" presetSubtype="2" decel="100000" fill="hold" nodeType="withEffect">
                                      <p:stCondLst>
                                        <p:cond delay="250"/>
                                      </p:stCondLst>
                                      <p:childTnLst>
                                        <p:set>
                                          <p:cBhvr>
                                            <p:cTn id="37" dur="1" fill="hold">
                                              <p:stCondLst>
                                                <p:cond delay="0"/>
                                              </p:stCondLst>
                                            </p:cTn>
                                            <p:tgtEl>
                                              <p:spTgt spid="37"/>
                                            </p:tgtEl>
                                            <p:attrNameLst>
                                              <p:attrName>style.visibility</p:attrName>
                                            </p:attrNameLst>
                                          </p:cBhvr>
                                          <p:to>
                                            <p:strVal val="visible"/>
                                          </p:to>
                                        </p:set>
                                        <p:anim calcmode="lin" valueType="num">
                                          <p:cBhvr additive="base">
                                            <p:cTn id="38" dur="500" fill="hold"/>
                                            <p:tgtEl>
                                              <p:spTgt spid="37"/>
                                            </p:tgtEl>
                                            <p:attrNameLst>
                                              <p:attrName>ppt_x</p:attrName>
                                            </p:attrNameLst>
                                          </p:cBhvr>
                                          <p:tavLst>
                                            <p:tav tm="0">
                                              <p:val>
                                                <p:strVal val="1+#ppt_w/2"/>
                                              </p:val>
                                            </p:tav>
                                            <p:tav tm="100000">
                                              <p:val>
                                                <p:strVal val="#ppt_x"/>
                                              </p:val>
                                            </p:tav>
                                          </p:tavLst>
                                        </p:anim>
                                        <p:anim calcmode="lin" valueType="num">
                                          <p:cBhvr additive="base">
                                            <p:cTn id="39" dur="500" fill="hold"/>
                                            <p:tgtEl>
                                              <p:spTgt spid="37"/>
                                            </p:tgtEl>
                                            <p:attrNameLst>
                                              <p:attrName>ppt_y</p:attrName>
                                            </p:attrNameLst>
                                          </p:cBhvr>
                                          <p:tavLst>
                                            <p:tav tm="0">
                                              <p:val>
                                                <p:strVal val="#ppt_y"/>
                                              </p:val>
                                            </p:tav>
                                            <p:tav tm="100000">
                                              <p:val>
                                                <p:strVal val="#ppt_y"/>
                                              </p:val>
                                            </p:tav>
                                          </p:tavLst>
                                        </p:anim>
                                      </p:childTnLst>
                                    </p:cTn>
                                  </p:par>
                                  <p:par>
                                    <p:cTn id="40" presetID="42" presetClass="entr" presetSubtype="0" fill="hold" grpId="0" nodeType="withEffect">
                                      <p:stCondLst>
                                        <p:cond delay="50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750"/>
                                            <p:tgtEl>
                                              <p:spTgt spid="10"/>
                                            </p:tgtEl>
                                          </p:cBhvr>
                                        </p:animEffect>
                                        <p:anim calcmode="lin" valueType="num">
                                          <p:cBhvr>
                                            <p:cTn id="43" dur="750" fill="hold"/>
                                            <p:tgtEl>
                                              <p:spTgt spid="10"/>
                                            </p:tgtEl>
                                            <p:attrNameLst>
                                              <p:attrName>ppt_x</p:attrName>
                                            </p:attrNameLst>
                                          </p:cBhvr>
                                          <p:tavLst>
                                            <p:tav tm="0">
                                              <p:val>
                                                <p:strVal val="#ppt_x"/>
                                              </p:val>
                                            </p:tav>
                                            <p:tav tm="100000">
                                              <p:val>
                                                <p:strVal val="#ppt_x"/>
                                              </p:val>
                                            </p:tav>
                                          </p:tavLst>
                                        </p:anim>
                                        <p:anim calcmode="lin" valueType="num">
                                          <p:cBhvr>
                                            <p:cTn id="44" dur="750" fill="hold"/>
                                            <p:tgtEl>
                                              <p:spTgt spid="10"/>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100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1000"/>
                                            <p:tgtEl>
                                              <p:spTgt spid="12"/>
                                            </p:tgtEl>
                                          </p:cBhvr>
                                        </p:animEffect>
                                        <p:anim calcmode="lin" valueType="num">
                                          <p:cBhvr>
                                            <p:cTn id="48" dur="1000" fill="hold"/>
                                            <p:tgtEl>
                                              <p:spTgt spid="12"/>
                                            </p:tgtEl>
                                            <p:attrNameLst>
                                              <p:attrName>ppt_x</p:attrName>
                                            </p:attrNameLst>
                                          </p:cBhvr>
                                          <p:tavLst>
                                            <p:tav tm="0">
                                              <p:val>
                                                <p:strVal val="#ppt_x"/>
                                              </p:val>
                                            </p:tav>
                                            <p:tav tm="100000">
                                              <p:val>
                                                <p:strVal val="#ppt_x"/>
                                              </p:val>
                                            </p:tav>
                                          </p:tavLst>
                                        </p:anim>
                                        <p:anim calcmode="lin" valueType="num">
                                          <p:cBhvr>
                                            <p:cTn id="49" dur="1000" fill="hold"/>
                                            <p:tgtEl>
                                              <p:spTgt spid="12"/>
                                            </p:tgtEl>
                                            <p:attrNameLst>
                                              <p:attrName>ppt_y</p:attrName>
                                            </p:attrNameLst>
                                          </p:cBhvr>
                                          <p:tavLst>
                                            <p:tav tm="0">
                                              <p:val>
                                                <p:strVal val="#ppt_y+.1"/>
                                              </p:val>
                                            </p:tav>
                                            <p:tav tm="100000">
                                              <p:val>
                                                <p:strVal val="#ppt_y"/>
                                              </p:val>
                                            </p:tav>
                                          </p:tavLst>
                                        </p:anim>
                                      </p:childTnLst>
                                    </p:cTn>
                                  </p:par>
                                  <p:par>
                                    <p:cTn id="50" presetID="2" presetClass="entr" presetSubtype="8" fill="hold" grpId="0" nodeType="withEffect">
                                      <p:stCondLst>
                                        <p:cond delay="1000"/>
                                      </p:stCondLst>
                                      <p:childTnLst>
                                        <p:set>
                                          <p:cBhvr>
                                            <p:cTn id="51" dur="1" fill="hold">
                                              <p:stCondLst>
                                                <p:cond delay="0"/>
                                              </p:stCondLst>
                                            </p:cTn>
                                            <p:tgtEl>
                                              <p:spTgt spid="21"/>
                                            </p:tgtEl>
                                            <p:attrNameLst>
                                              <p:attrName>style.visibility</p:attrName>
                                            </p:attrNameLst>
                                          </p:cBhvr>
                                          <p:to>
                                            <p:strVal val="visible"/>
                                          </p:to>
                                        </p:set>
                                        <p:anim calcmode="lin" valueType="num">
                                          <p:cBhvr additive="base">
                                            <p:cTn id="52" dur="500" fill="hold"/>
                                            <p:tgtEl>
                                              <p:spTgt spid="21"/>
                                            </p:tgtEl>
                                            <p:attrNameLst>
                                              <p:attrName>ppt_x</p:attrName>
                                            </p:attrNameLst>
                                          </p:cBhvr>
                                          <p:tavLst>
                                            <p:tav tm="0">
                                              <p:val>
                                                <p:strVal val="0-#ppt_w/2"/>
                                              </p:val>
                                            </p:tav>
                                            <p:tav tm="100000">
                                              <p:val>
                                                <p:strVal val="#ppt_x"/>
                                              </p:val>
                                            </p:tav>
                                          </p:tavLst>
                                        </p:anim>
                                        <p:anim calcmode="lin" valueType="num">
                                          <p:cBhvr additive="base">
                                            <p:cTn id="53" dur="500" fill="hold"/>
                                            <p:tgtEl>
                                              <p:spTgt spid="21"/>
                                            </p:tgtEl>
                                            <p:attrNameLst>
                                              <p:attrName>ppt_y</p:attrName>
                                            </p:attrNameLst>
                                          </p:cBhvr>
                                          <p:tavLst>
                                            <p:tav tm="0">
                                              <p:val>
                                                <p:strVal val="#ppt_y"/>
                                              </p:val>
                                            </p:tav>
                                            <p:tav tm="100000">
                                              <p:val>
                                                <p:strVal val="#ppt_y"/>
                                              </p:val>
                                            </p:tav>
                                          </p:tavLst>
                                        </p:anim>
                                      </p:childTnLst>
                                    </p:cTn>
                                  </p:par>
                                  <p:par>
                                    <p:cTn id="54" presetID="2" presetClass="entr" presetSubtype="8" fill="hold" grpId="0" nodeType="withEffect" p14:presetBounceEnd="40000">
                                      <p:stCondLst>
                                        <p:cond delay="0"/>
                                      </p:stCondLst>
                                      <p:childTnLst>
                                        <p:set>
                                          <p:cBhvr>
                                            <p:cTn id="55" dur="1" fill="hold">
                                              <p:stCondLst>
                                                <p:cond delay="0"/>
                                              </p:stCondLst>
                                            </p:cTn>
                                            <p:tgtEl>
                                              <p:spTgt spid="15"/>
                                            </p:tgtEl>
                                            <p:attrNameLst>
                                              <p:attrName>style.visibility</p:attrName>
                                            </p:attrNameLst>
                                          </p:cBhvr>
                                          <p:to>
                                            <p:strVal val="visible"/>
                                          </p:to>
                                        </p:set>
                                        <p:anim calcmode="lin" valueType="num" p14:bounceEnd="40000">
                                          <p:cBhvr additive="base">
                                            <p:cTn id="56" dur="1000" fill="hold"/>
                                            <p:tgtEl>
                                              <p:spTgt spid="15"/>
                                            </p:tgtEl>
                                            <p:attrNameLst>
                                              <p:attrName>ppt_x</p:attrName>
                                            </p:attrNameLst>
                                          </p:cBhvr>
                                          <p:tavLst>
                                            <p:tav tm="0">
                                              <p:val>
                                                <p:strVal val="0-#ppt_w/2"/>
                                              </p:val>
                                            </p:tav>
                                            <p:tav tm="100000">
                                              <p:val>
                                                <p:strVal val="#ppt_x"/>
                                              </p:val>
                                            </p:tav>
                                          </p:tavLst>
                                        </p:anim>
                                        <p:anim calcmode="lin" valueType="num" p14:bounceEnd="40000">
                                          <p:cBhvr additive="base">
                                            <p:cTn id="57" dur="1000" fill="hold"/>
                                            <p:tgtEl>
                                              <p:spTgt spid="15"/>
                                            </p:tgtEl>
                                            <p:attrNameLst>
                                              <p:attrName>ppt_y</p:attrName>
                                            </p:attrNameLst>
                                          </p:cBhvr>
                                          <p:tavLst>
                                            <p:tav tm="0">
                                              <p:val>
                                                <p:strVal val="#ppt_y"/>
                                              </p:val>
                                            </p:tav>
                                            <p:tav tm="100000">
                                              <p:val>
                                                <p:strVal val="#ppt_y"/>
                                              </p:val>
                                            </p:tav>
                                          </p:tavLst>
                                        </p:anim>
                                      </p:childTnLst>
                                    </p:cTn>
                                  </p:par>
                                  <p:par>
                                    <p:cTn id="58" presetID="22" presetClass="entr" presetSubtype="8" fill="hold" grpId="0" nodeType="withEffect">
                                      <p:stCondLst>
                                        <p:cond delay="1750"/>
                                      </p:stCondLst>
                                      <p:childTnLst>
                                        <p:set>
                                          <p:cBhvr>
                                            <p:cTn id="59" dur="1" fill="hold">
                                              <p:stCondLst>
                                                <p:cond delay="0"/>
                                              </p:stCondLst>
                                            </p:cTn>
                                            <p:tgtEl>
                                              <p:spTgt spid="32"/>
                                            </p:tgtEl>
                                            <p:attrNameLst>
                                              <p:attrName>style.visibility</p:attrName>
                                            </p:attrNameLst>
                                          </p:cBhvr>
                                          <p:to>
                                            <p:strVal val="visible"/>
                                          </p:to>
                                        </p:set>
                                        <p:animEffect transition="in" filter="wipe(left)">
                                          <p:cBhvr>
                                            <p:cTn id="60"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animBg="1"/>
          <p:bldP spid="25" grpId="0" animBg="1"/>
          <p:bldP spid="26" grpId="0" animBg="1"/>
          <p:bldP spid="30" grpId="0" animBg="1"/>
          <p:bldP spid="15" grpId="0" animBg="1"/>
          <p:bldP spid="31" grpId="0" animBg="1"/>
          <p:bldP spid="17" grpId="0" animBg="1"/>
          <p:bldP spid="18" grpId="0" animBg="1"/>
          <p:bldP spid="12" grpId="0"/>
          <p:bldP spid="10" grpId="0"/>
          <p:bldP spid="32" grpId="0" animBg="1"/>
          <p:bldP spid="21"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downRight)">
                                          <p:cBhvr>
                                            <p:cTn id="7" dur="500"/>
                                            <p:tgtEl>
                                              <p:spTgt spid="5"/>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0-#ppt_w/2"/>
                                              </p:val>
                                            </p:tav>
                                            <p:tav tm="100000">
                                              <p:val>
                                                <p:strVal val="#ppt_x"/>
                                              </p:val>
                                            </p:tav>
                                          </p:tavLst>
                                        </p:anim>
                                        <p:anim calcmode="lin" valueType="num">
                                          <p:cBhvr additive="base">
                                            <p:cTn id="12" dur="500" fill="hold"/>
                                            <p:tgtEl>
                                              <p:spTgt spid="25"/>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25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500" fill="hold"/>
                                            <p:tgtEl>
                                              <p:spTgt spid="26"/>
                                            </p:tgtEl>
                                            <p:attrNameLst>
                                              <p:attrName>ppt_x</p:attrName>
                                            </p:attrNameLst>
                                          </p:cBhvr>
                                          <p:tavLst>
                                            <p:tav tm="0">
                                              <p:val>
                                                <p:strVal val="0-#ppt_w/2"/>
                                              </p:val>
                                            </p:tav>
                                            <p:tav tm="100000">
                                              <p:val>
                                                <p:strVal val="#ppt_x"/>
                                              </p:val>
                                            </p:tav>
                                          </p:tavLst>
                                        </p:anim>
                                        <p:anim calcmode="lin" valueType="num">
                                          <p:cBhvr additive="base">
                                            <p:cTn id="16" dur="500" fill="hold"/>
                                            <p:tgtEl>
                                              <p:spTgt spid="26"/>
                                            </p:tgtEl>
                                            <p:attrNameLst>
                                              <p:attrName>ppt_y</p:attrName>
                                            </p:attrNameLst>
                                          </p:cBhvr>
                                          <p:tavLst>
                                            <p:tav tm="0">
                                              <p:val>
                                                <p:strVal val="#ppt_y"/>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additive="base">
                                            <p:cTn id="19" dur="500" fill="hold"/>
                                            <p:tgtEl>
                                              <p:spTgt spid="31"/>
                                            </p:tgtEl>
                                            <p:attrNameLst>
                                              <p:attrName>ppt_x</p:attrName>
                                            </p:attrNameLst>
                                          </p:cBhvr>
                                          <p:tavLst>
                                            <p:tav tm="0">
                                              <p:val>
                                                <p:strVal val="#ppt_x"/>
                                              </p:val>
                                            </p:tav>
                                            <p:tav tm="100000">
                                              <p:val>
                                                <p:strVal val="#ppt_x"/>
                                              </p:val>
                                            </p:tav>
                                          </p:tavLst>
                                        </p:anim>
                                        <p:anim calcmode="lin" valueType="num">
                                          <p:cBhvr additive="base">
                                            <p:cTn id="20" dur="500" fill="hold"/>
                                            <p:tgtEl>
                                              <p:spTgt spid="31"/>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25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ppt_x"/>
                                              </p:val>
                                            </p:tav>
                                            <p:tav tm="100000">
                                              <p:val>
                                                <p:strVal val="#ppt_x"/>
                                              </p:val>
                                            </p:tav>
                                          </p:tavLst>
                                        </p:anim>
                                        <p:anim calcmode="lin" valueType="num">
                                          <p:cBhvr additive="base">
                                            <p:cTn id="24" dur="500" fill="hold"/>
                                            <p:tgtEl>
                                              <p:spTgt spid="1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ppt_x"/>
                                              </p:val>
                                            </p:tav>
                                            <p:tav tm="100000">
                                              <p:val>
                                                <p:strVal val="#ppt_x"/>
                                              </p:val>
                                            </p:tav>
                                          </p:tavLst>
                                        </p:anim>
                                        <p:anim calcmode="lin" valueType="num">
                                          <p:cBhvr additive="base">
                                            <p:cTn id="28" dur="500" fill="hold"/>
                                            <p:tgtEl>
                                              <p:spTgt spid="17"/>
                                            </p:tgtEl>
                                            <p:attrNameLst>
                                              <p:attrName>ppt_y</p:attrName>
                                            </p:attrNameLst>
                                          </p:cBhvr>
                                          <p:tavLst>
                                            <p:tav tm="0">
                                              <p:val>
                                                <p:strVal val="1+#ppt_h/2"/>
                                              </p:val>
                                            </p:tav>
                                            <p:tav tm="100000">
                                              <p:val>
                                                <p:strVal val="#ppt_y"/>
                                              </p:val>
                                            </p:tav>
                                          </p:tavLst>
                                        </p:anim>
                                      </p:childTnLst>
                                    </p:cTn>
                                  </p:par>
                                  <p:par>
                                    <p:cTn id="29" presetID="2" presetClass="entr" presetSubtype="1" fill="hold" grpId="0" nodeType="with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0-#ppt_h/2"/>
                                              </p:val>
                                            </p:tav>
                                            <p:tav tm="100000">
                                              <p:val>
                                                <p:strVal val="#ppt_y"/>
                                              </p:val>
                                            </p:tav>
                                          </p:tavLst>
                                        </p:anim>
                                      </p:childTnLst>
                                    </p:cTn>
                                  </p:par>
                                  <p:par>
                                    <p:cTn id="33" presetID="22" presetClass="entr" presetSubtype="1" fill="hold" grpId="0" nodeType="with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wipe(up)">
                                          <p:cBhvr>
                                            <p:cTn id="35" dur="500"/>
                                            <p:tgtEl>
                                              <p:spTgt spid="30"/>
                                            </p:tgtEl>
                                          </p:cBhvr>
                                        </p:animEffect>
                                      </p:childTnLst>
                                    </p:cTn>
                                  </p:par>
                                  <p:par>
                                    <p:cTn id="36" presetID="2" presetClass="entr" presetSubtype="2" decel="100000" fill="hold" nodeType="withEffect">
                                      <p:stCondLst>
                                        <p:cond delay="250"/>
                                      </p:stCondLst>
                                      <p:childTnLst>
                                        <p:set>
                                          <p:cBhvr>
                                            <p:cTn id="37" dur="1" fill="hold">
                                              <p:stCondLst>
                                                <p:cond delay="0"/>
                                              </p:stCondLst>
                                            </p:cTn>
                                            <p:tgtEl>
                                              <p:spTgt spid="37"/>
                                            </p:tgtEl>
                                            <p:attrNameLst>
                                              <p:attrName>style.visibility</p:attrName>
                                            </p:attrNameLst>
                                          </p:cBhvr>
                                          <p:to>
                                            <p:strVal val="visible"/>
                                          </p:to>
                                        </p:set>
                                        <p:anim calcmode="lin" valueType="num">
                                          <p:cBhvr additive="base">
                                            <p:cTn id="38" dur="500" fill="hold"/>
                                            <p:tgtEl>
                                              <p:spTgt spid="37"/>
                                            </p:tgtEl>
                                            <p:attrNameLst>
                                              <p:attrName>ppt_x</p:attrName>
                                            </p:attrNameLst>
                                          </p:cBhvr>
                                          <p:tavLst>
                                            <p:tav tm="0">
                                              <p:val>
                                                <p:strVal val="1+#ppt_w/2"/>
                                              </p:val>
                                            </p:tav>
                                            <p:tav tm="100000">
                                              <p:val>
                                                <p:strVal val="#ppt_x"/>
                                              </p:val>
                                            </p:tav>
                                          </p:tavLst>
                                        </p:anim>
                                        <p:anim calcmode="lin" valueType="num">
                                          <p:cBhvr additive="base">
                                            <p:cTn id="39" dur="500" fill="hold"/>
                                            <p:tgtEl>
                                              <p:spTgt spid="37"/>
                                            </p:tgtEl>
                                            <p:attrNameLst>
                                              <p:attrName>ppt_y</p:attrName>
                                            </p:attrNameLst>
                                          </p:cBhvr>
                                          <p:tavLst>
                                            <p:tav tm="0">
                                              <p:val>
                                                <p:strVal val="#ppt_y"/>
                                              </p:val>
                                            </p:tav>
                                            <p:tav tm="100000">
                                              <p:val>
                                                <p:strVal val="#ppt_y"/>
                                              </p:val>
                                            </p:tav>
                                          </p:tavLst>
                                        </p:anim>
                                      </p:childTnLst>
                                    </p:cTn>
                                  </p:par>
                                  <p:par>
                                    <p:cTn id="40" presetID="42" presetClass="entr" presetSubtype="0" fill="hold" grpId="0" nodeType="withEffect">
                                      <p:stCondLst>
                                        <p:cond delay="50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750"/>
                                            <p:tgtEl>
                                              <p:spTgt spid="10"/>
                                            </p:tgtEl>
                                          </p:cBhvr>
                                        </p:animEffect>
                                        <p:anim calcmode="lin" valueType="num">
                                          <p:cBhvr>
                                            <p:cTn id="43" dur="750" fill="hold"/>
                                            <p:tgtEl>
                                              <p:spTgt spid="10"/>
                                            </p:tgtEl>
                                            <p:attrNameLst>
                                              <p:attrName>ppt_x</p:attrName>
                                            </p:attrNameLst>
                                          </p:cBhvr>
                                          <p:tavLst>
                                            <p:tav tm="0">
                                              <p:val>
                                                <p:strVal val="#ppt_x"/>
                                              </p:val>
                                            </p:tav>
                                            <p:tav tm="100000">
                                              <p:val>
                                                <p:strVal val="#ppt_x"/>
                                              </p:val>
                                            </p:tav>
                                          </p:tavLst>
                                        </p:anim>
                                        <p:anim calcmode="lin" valueType="num">
                                          <p:cBhvr>
                                            <p:cTn id="44" dur="750" fill="hold"/>
                                            <p:tgtEl>
                                              <p:spTgt spid="10"/>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100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1000"/>
                                            <p:tgtEl>
                                              <p:spTgt spid="12"/>
                                            </p:tgtEl>
                                          </p:cBhvr>
                                        </p:animEffect>
                                        <p:anim calcmode="lin" valueType="num">
                                          <p:cBhvr>
                                            <p:cTn id="48" dur="1000" fill="hold"/>
                                            <p:tgtEl>
                                              <p:spTgt spid="12"/>
                                            </p:tgtEl>
                                            <p:attrNameLst>
                                              <p:attrName>ppt_x</p:attrName>
                                            </p:attrNameLst>
                                          </p:cBhvr>
                                          <p:tavLst>
                                            <p:tav tm="0">
                                              <p:val>
                                                <p:strVal val="#ppt_x"/>
                                              </p:val>
                                            </p:tav>
                                            <p:tav tm="100000">
                                              <p:val>
                                                <p:strVal val="#ppt_x"/>
                                              </p:val>
                                            </p:tav>
                                          </p:tavLst>
                                        </p:anim>
                                        <p:anim calcmode="lin" valueType="num">
                                          <p:cBhvr>
                                            <p:cTn id="49" dur="1000" fill="hold"/>
                                            <p:tgtEl>
                                              <p:spTgt spid="12"/>
                                            </p:tgtEl>
                                            <p:attrNameLst>
                                              <p:attrName>ppt_y</p:attrName>
                                            </p:attrNameLst>
                                          </p:cBhvr>
                                          <p:tavLst>
                                            <p:tav tm="0">
                                              <p:val>
                                                <p:strVal val="#ppt_y+.1"/>
                                              </p:val>
                                            </p:tav>
                                            <p:tav tm="100000">
                                              <p:val>
                                                <p:strVal val="#ppt_y"/>
                                              </p:val>
                                            </p:tav>
                                          </p:tavLst>
                                        </p:anim>
                                      </p:childTnLst>
                                    </p:cTn>
                                  </p:par>
                                  <p:par>
                                    <p:cTn id="50" presetID="2" presetClass="entr" presetSubtype="8" fill="hold" grpId="0" nodeType="withEffect">
                                      <p:stCondLst>
                                        <p:cond delay="1000"/>
                                      </p:stCondLst>
                                      <p:childTnLst>
                                        <p:set>
                                          <p:cBhvr>
                                            <p:cTn id="51" dur="1" fill="hold">
                                              <p:stCondLst>
                                                <p:cond delay="0"/>
                                              </p:stCondLst>
                                            </p:cTn>
                                            <p:tgtEl>
                                              <p:spTgt spid="21"/>
                                            </p:tgtEl>
                                            <p:attrNameLst>
                                              <p:attrName>style.visibility</p:attrName>
                                            </p:attrNameLst>
                                          </p:cBhvr>
                                          <p:to>
                                            <p:strVal val="visible"/>
                                          </p:to>
                                        </p:set>
                                        <p:anim calcmode="lin" valueType="num">
                                          <p:cBhvr additive="base">
                                            <p:cTn id="52" dur="500" fill="hold"/>
                                            <p:tgtEl>
                                              <p:spTgt spid="21"/>
                                            </p:tgtEl>
                                            <p:attrNameLst>
                                              <p:attrName>ppt_x</p:attrName>
                                            </p:attrNameLst>
                                          </p:cBhvr>
                                          <p:tavLst>
                                            <p:tav tm="0">
                                              <p:val>
                                                <p:strVal val="0-#ppt_w/2"/>
                                              </p:val>
                                            </p:tav>
                                            <p:tav tm="100000">
                                              <p:val>
                                                <p:strVal val="#ppt_x"/>
                                              </p:val>
                                            </p:tav>
                                          </p:tavLst>
                                        </p:anim>
                                        <p:anim calcmode="lin" valueType="num">
                                          <p:cBhvr additive="base">
                                            <p:cTn id="53" dur="500" fill="hold"/>
                                            <p:tgtEl>
                                              <p:spTgt spid="21"/>
                                            </p:tgtEl>
                                            <p:attrNameLst>
                                              <p:attrName>ppt_y</p:attrName>
                                            </p:attrNameLst>
                                          </p:cBhvr>
                                          <p:tavLst>
                                            <p:tav tm="0">
                                              <p:val>
                                                <p:strVal val="#ppt_y"/>
                                              </p:val>
                                            </p:tav>
                                            <p:tav tm="100000">
                                              <p:val>
                                                <p:strVal val="#ppt_y"/>
                                              </p:val>
                                            </p:tav>
                                          </p:tavLst>
                                        </p:anim>
                                      </p:childTnLst>
                                    </p:cTn>
                                  </p:par>
                                  <p:par>
                                    <p:cTn id="54" presetID="2" presetClass="entr" presetSubtype="8" fill="hold" grpId="0" nodeType="withEffect">
                                      <p:stCondLst>
                                        <p:cond delay="0"/>
                                      </p:stCondLst>
                                      <p:childTnLst>
                                        <p:set>
                                          <p:cBhvr>
                                            <p:cTn id="55" dur="1" fill="hold">
                                              <p:stCondLst>
                                                <p:cond delay="0"/>
                                              </p:stCondLst>
                                            </p:cTn>
                                            <p:tgtEl>
                                              <p:spTgt spid="15"/>
                                            </p:tgtEl>
                                            <p:attrNameLst>
                                              <p:attrName>style.visibility</p:attrName>
                                            </p:attrNameLst>
                                          </p:cBhvr>
                                          <p:to>
                                            <p:strVal val="visible"/>
                                          </p:to>
                                        </p:set>
                                        <p:anim calcmode="lin" valueType="num">
                                          <p:cBhvr additive="base">
                                            <p:cTn id="56" dur="1000" fill="hold"/>
                                            <p:tgtEl>
                                              <p:spTgt spid="15"/>
                                            </p:tgtEl>
                                            <p:attrNameLst>
                                              <p:attrName>ppt_x</p:attrName>
                                            </p:attrNameLst>
                                          </p:cBhvr>
                                          <p:tavLst>
                                            <p:tav tm="0">
                                              <p:val>
                                                <p:strVal val="0-#ppt_w/2"/>
                                              </p:val>
                                            </p:tav>
                                            <p:tav tm="100000">
                                              <p:val>
                                                <p:strVal val="#ppt_x"/>
                                              </p:val>
                                            </p:tav>
                                          </p:tavLst>
                                        </p:anim>
                                        <p:anim calcmode="lin" valueType="num">
                                          <p:cBhvr additive="base">
                                            <p:cTn id="57" dur="1000" fill="hold"/>
                                            <p:tgtEl>
                                              <p:spTgt spid="15"/>
                                            </p:tgtEl>
                                            <p:attrNameLst>
                                              <p:attrName>ppt_y</p:attrName>
                                            </p:attrNameLst>
                                          </p:cBhvr>
                                          <p:tavLst>
                                            <p:tav tm="0">
                                              <p:val>
                                                <p:strVal val="#ppt_y"/>
                                              </p:val>
                                            </p:tav>
                                            <p:tav tm="100000">
                                              <p:val>
                                                <p:strVal val="#ppt_y"/>
                                              </p:val>
                                            </p:tav>
                                          </p:tavLst>
                                        </p:anim>
                                      </p:childTnLst>
                                    </p:cTn>
                                  </p:par>
                                  <p:par>
                                    <p:cTn id="58" presetID="22" presetClass="entr" presetSubtype="8" fill="hold" grpId="0" nodeType="withEffect">
                                      <p:stCondLst>
                                        <p:cond delay="1750"/>
                                      </p:stCondLst>
                                      <p:childTnLst>
                                        <p:set>
                                          <p:cBhvr>
                                            <p:cTn id="59" dur="1" fill="hold">
                                              <p:stCondLst>
                                                <p:cond delay="0"/>
                                              </p:stCondLst>
                                            </p:cTn>
                                            <p:tgtEl>
                                              <p:spTgt spid="32"/>
                                            </p:tgtEl>
                                            <p:attrNameLst>
                                              <p:attrName>style.visibility</p:attrName>
                                            </p:attrNameLst>
                                          </p:cBhvr>
                                          <p:to>
                                            <p:strVal val="visible"/>
                                          </p:to>
                                        </p:set>
                                        <p:animEffect transition="in" filter="wipe(left)">
                                          <p:cBhvr>
                                            <p:cTn id="60"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animBg="1"/>
          <p:bldP spid="25" grpId="0" animBg="1"/>
          <p:bldP spid="26" grpId="0" animBg="1"/>
          <p:bldP spid="30" grpId="0" animBg="1"/>
          <p:bldP spid="15" grpId="0" animBg="1"/>
          <p:bldP spid="31" grpId="0" animBg="1"/>
          <p:bldP spid="17" grpId="0" animBg="1"/>
          <p:bldP spid="18" grpId="0" animBg="1"/>
          <p:bldP spid="12" grpId="0"/>
          <p:bldP spid="10" grpId="0"/>
          <p:bldP spid="32" grpId="0" animBg="1"/>
          <p:bldP spid="21" grpId="0" animBg="1"/>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id="{DE9A3BD0-314B-4DF7-BE26-2B0EA455C252}"/>
              </a:ext>
            </a:extLst>
          </p:cNvPr>
          <p:cNvGrpSpPr/>
          <p:nvPr/>
        </p:nvGrpSpPr>
        <p:grpSpPr>
          <a:xfrm>
            <a:off x="434438" y="5869954"/>
            <a:ext cx="1108075" cy="269875"/>
            <a:chOff x="7895" y="7759"/>
            <a:chExt cx="3370" cy="821"/>
          </a:xfrm>
          <a:solidFill>
            <a:srgbClr val="005DC1"/>
          </a:solidFill>
        </p:grpSpPr>
        <p:sp>
          <p:nvSpPr>
            <p:cNvPr id="5" name="椭圆 4">
              <a:extLst>
                <a:ext uri="{FF2B5EF4-FFF2-40B4-BE49-F238E27FC236}">
                  <a16:creationId xmlns:a16="http://schemas.microsoft.com/office/drawing/2014/main" id="{A53DD694-7438-4F78-A28F-0D9A600796C8}"/>
                </a:ext>
              </a:extLst>
            </p:cNvPr>
            <p:cNvSpPr/>
            <p:nvPr/>
          </p:nvSpPr>
          <p:spPr>
            <a:xfrm>
              <a:off x="7895" y="7759"/>
              <a:ext cx="821" cy="82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iSans" panose="00000500000000000000" pitchFamily="2" charset="-122"/>
                <a:ea typeface="MiSans" panose="00000500000000000000" pitchFamily="2" charset="-122"/>
                <a:sym typeface="MiSans" panose="00000500000000000000" pitchFamily="2" charset="-122"/>
              </a:endParaRPr>
            </a:p>
          </p:txBody>
        </p:sp>
        <p:sp>
          <p:nvSpPr>
            <p:cNvPr id="6" name="椭圆 5">
              <a:extLst>
                <a:ext uri="{FF2B5EF4-FFF2-40B4-BE49-F238E27FC236}">
                  <a16:creationId xmlns:a16="http://schemas.microsoft.com/office/drawing/2014/main" id="{99B0D80E-39B3-4B5E-BCF6-3E6F6F6785F0}"/>
                </a:ext>
              </a:extLst>
            </p:cNvPr>
            <p:cNvSpPr/>
            <p:nvPr/>
          </p:nvSpPr>
          <p:spPr>
            <a:xfrm>
              <a:off x="9189" y="7759"/>
              <a:ext cx="821" cy="82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iSans" panose="00000500000000000000" pitchFamily="2" charset="-122"/>
                <a:ea typeface="MiSans" panose="00000500000000000000" pitchFamily="2" charset="-122"/>
                <a:sym typeface="MiSans" panose="00000500000000000000" pitchFamily="2" charset="-122"/>
              </a:endParaRPr>
            </a:p>
          </p:txBody>
        </p:sp>
        <p:sp>
          <p:nvSpPr>
            <p:cNvPr id="7" name="椭圆 6">
              <a:extLst>
                <a:ext uri="{FF2B5EF4-FFF2-40B4-BE49-F238E27FC236}">
                  <a16:creationId xmlns:a16="http://schemas.microsoft.com/office/drawing/2014/main" id="{1BF66AC2-AD94-45C4-BA35-B91C3C56B721}"/>
                </a:ext>
              </a:extLst>
            </p:cNvPr>
            <p:cNvSpPr/>
            <p:nvPr/>
          </p:nvSpPr>
          <p:spPr>
            <a:xfrm>
              <a:off x="10444" y="7759"/>
              <a:ext cx="821" cy="82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iSans" panose="00000500000000000000" pitchFamily="2" charset="-122"/>
                <a:ea typeface="MiSans" panose="00000500000000000000" pitchFamily="2" charset="-122"/>
                <a:sym typeface="MiSans" panose="00000500000000000000" pitchFamily="2" charset="-122"/>
              </a:endParaRPr>
            </a:p>
          </p:txBody>
        </p:sp>
      </p:grpSp>
      <p:grpSp>
        <p:nvGrpSpPr>
          <p:cNvPr id="31" name="组合 30">
            <a:extLst>
              <a:ext uri="{FF2B5EF4-FFF2-40B4-BE49-F238E27FC236}">
                <a16:creationId xmlns:a16="http://schemas.microsoft.com/office/drawing/2014/main" id="{7EB9BA2A-234A-4C11-AF4D-B5878E41BDB8}"/>
              </a:ext>
            </a:extLst>
          </p:cNvPr>
          <p:cNvGrpSpPr/>
          <p:nvPr/>
        </p:nvGrpSpPr>
        <p:grpSpPr>
          <a:xfrm>
            <a:off x="71022" y="93931"/>
            <a:ext cx="4442564" cy="687168"/>
            <a:chOff x="358490" y="396066"/>
            <a:chExt cx="3331923" cy="515376"/>
          </a:xfrm>
        </p:grpSpPr>
        <p:grpSp>
          <p:nvGrpSpPr>
            <p:cNvPr id="32" name="组合 31">
              <a:extLst>
                <a:ext uri="{FF2B5EF4-FFF2-40B4-BE49-F238E27FC236}">
                  <a16:creationId xmlns:a16="http://schemas.microsoft.com/office/drawing/2014/main" id="{9291AAB3-4854-44E7-83A8-501D4D3872BA}"/>
                </a:ext>
              </a:extLst>
            </p:cNvPr>
            <p:cNvGrpSpPr/>
            <p:nvPr/>
          </p:nvGrpSpPr>
          <p:grpSpPr>
            <a:xfrm>
              <a:off x="373364" y="396066"/>
              <a:ext cx="707710" cy="515376"/>
              <a:chOff x="125279" y="279019"/>
              <a:chExt cx="854512" cy="622282"/>
            </a:xfrm>
          </p:grpSpPr>
          <p:sp>
            <p:nvSpPr>
              <p:cNvPr id="35" name="圆角矩形 36">
                <a:extLst>
                  <a:ext uri="{FF2B5EF4-FFF2-40B4-BE49-F238E27FC236}">
                    <a16:creationId xmlns:a16="http://schemas.microsoft.com/office/drawing/2014/main" id="{FC6C1EFE-0E35-459C-A551-4D6958D2B0C1}"/>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36" name="圆角矩形 37">
                <a:extLst>
                  <a:ext uri="{FF2B5EF4-FFF2-40B4-BE49-F238E27FC236}">
                    <a16:creationId xmlns:a16="http://schemas.microsoft.com/office/drawing/2014/main" id="{A79A28A5-C1F2-4712-B0B2-EF2B64A83DC1}"/>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33" name="TextBox 7">
              <a:extLst>
                <a:ext uri="{FF2B5EF4-FFF2-40B4-BE49-F238E27FC236}">
                  <a16:creationId xmlns:a16="http://schemas.microsoft.com/office/drawing/2014/main" id="{0C2C64C5-8EA2-4AF4-83D2-F494D38D67AF}"/>
                </a:ext>
              </a:extLst>
            </p:cNvPr>
            <p:cNvSpPr txBox="1"/>
            <p:nvPr/>
          </p:nvSpPr>
          <p:spPr>
            <a:xfrm>
              <a:off x="1307250" y="427026"/>
              <a:ext cx="2383163"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背景</a:t>
              </a:r>
            </a:p>
          </p:txBody>
        </p:sp>
        <p:sp>
          <p:nvSpPr>
            <p:cNvPr id="34" name="矩形 33">
              <a:extLst>
                <a:ext uri="{FF2B5EF4-FFF2-40B4-BE49-F238E27FC236}">
                  <a16:creationId xmlns:a16="http://schemas.microsoft.com/office/drawing/2014/main" id="{858DD6B4-6586-48B8-9ABD-674966C9B791}"/>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01</a:t>
              </a:r>
            </a:p>
          </p:txBody>
        </p:sp>
      </p:grpSp>
      <p:pic>
        <p:nvPicPr>
          <p:cNvPr id="30" name="图片 29">
            <a:extLst>
              <a:ext uri="{FF2B5EF4-FFF2-40B4-BE49-F238E27FC236}">
                <a16:creationId xmlns:a16="http://schemas.microsoft.com/office/drawing/2014/main" id="{CF6F8DE8-C946-44AB-87C0-C362D09803D8}"/>
              </a:ext>
            </a:extLst>
          </p:cNvPr>
          <p:cNvPicPr>
            <a:picLocks noChangeAspect="1"/>
          </p:cNvPicPr>
          <p:nvPr/>
        </p:nvPicPr>
        <p:blipFill>
          <a:blip r:embed="rId2"/>
          <a:stretch>
            <a:fillRect/>
          </a:stretch>
        </p:blipFill>
        <p:spPr>
          <a:xfrm>
            <a:off x="1812638" y="3521293"/>
            <a:ext cx="7302405" cy="2483598"/>
          </a:xfrm>
          <a:prstGeom prst="rect">
            <a:avLst/>
          </a:prstGeom>
        </p:spPr>
      </p:pic>
      <p:sp>
        <p:nvSpPr>
          <p:cNvPr id="37" name="文本框 36">
            <a:extLst>
              <a:ext uri="{FF2B5EF4-FFF2-40B4-BE49-F238E27FC236}">
                <a16:creationId xmlns:a16="http://schemas.microsoft.com/office/drawing/2014/main" id="{39C835B3-D165-45CD-A40E-EBEAC073152D}"/>
              </a:ext>
            </a:extLst>
          </p:cNvPr>
          <p:cNvSpPr txBox="1"/>
          <p:nvPr/>
        </p:nvSpPr>
        <p:spPr>
          <a:xfrm>
            <a:off x="704387" y="1324496"/>
            <a:ext cx="9264604" cy="787523"/>
          </a:xfrm>
          <a:prstGeom prst="rect">
            <a:avLst/>
          </a:prstGeom>
          <a:noFill/>
        </p:spPr>
        <p:txBody>
          <a:bodyPr wrap="square">
            <a:spAutoFit/>
          </a:bodyPr>
          <a:lstStyle/>
          <a:p>
            <a:pPr marL="342900" indent="-342900">
              <a:lnSpc>
                <a:spcPct val="150000"/>
              </a:lnSpc>
              <a:buFont typeface="Arial" panose="020B0604020202020204" pitchFamily="34" charset="0"/>
              <a:buChar char="•"/>
            </a:pPr>
            <a:r>
              <a:rPr lang="zh-CN" altLang="en-US" sz="1600" dirty="0">
                <a:cs typeface="+mn-ea"/>
                <a:sym typeface="+mn-lt"/>
              </a:rPr>
              <a:t>集团大数据平台归集了下属各公司的数据，但由于没有</a:t>
            </a:r>
            <a:r>
              <a:rPr lang="zh-CN" altLang="en-US" sz="1600" b="1" dirty="0">
                <a:solidFill>
                  <a:srgbClr val="E70011"/>
                </a:solidFill>
                <a:cs typeface="+mn-ea"/>
                <a:sym typeface="+mn-lt"/>
              </a:rPr>
              <a:t>服务载体</a:t>
            </a:r>
            <a:r>
              <a:rPr lang="zh-CN" altLang="en-US" sz="1600" dirty="0">
                <a:cs typeface="+mn-ea"/>
                <a:sym typeface="+mn-lt"/>
              </a:rPr>
              <a:t>，不能满足业务人员的日常使用需求，导致大数据平台使用频次低，没能很好地挖掘数据价值。</a:t>
            </a:r>
            <a:endParaRPr lang="en-US" altLang="zh-CN" sz="1600" dirty="0">
              <a:cs typeface="+mn-ea"/>
              <a:sym typeface="+mn-lt"/>
            </a:endParaRPr>
          </a:p>
        </p:txBody>
      </p:sp>
      <p:sp>
        <p:nvSpPr>
          <p:cNvPr id="38" name="文本框 37">
            <a:extLst>
              <a:ext uri="{FF2B5EF4-FFF2-40B4-BE49-F238E27FC236}">
                <a16:creationId xmlns:a16="http://schemas.microsoft.com/office/drawing/2014/main" id="{B62FB293-DC32-4941-A437-385FE6F04748}"/>
              </a:ext>
            </a:extLst>
          </p:cNvPr>
          <p:cNvSpPr txBox="1"/>
          <p:nvPr/>
        </p:nvSpPr>
        <p:spPr>
          <a:xfrm>
            <a:off x="704387" y="2419912"/>
            <a:ext cx="9264604" cy="793487"/>
          </a:xfrm>
          <a:prstGeom prst="rect">
            <a:avLst/>
          </a:prstGeom>
          <a:noFill/>
        </p:spPr>
        <p:txBody>
          <a:bodyPr wrap="square">
            <a:spAutoFit/>
          </a:bodyPr>
          <a:lstStyle/>
          <a:p>
            <a:pPr marL="342900" indent="-342900">
              <a:lnSpc>
                <a:spcPct val="150000"/>
              </a:lnSpc>
              <a:buFont typeface="Arial" panose="020B0604020202020204" pitchFamily="34" charset="0"/>
              <a:buChar char="•"/>
            </a:pPr>
            <a:r>
              <a:rPr lang="zh-CN" altLang="en-US" sz="1600" dirty="0">
                <a:cs typeface="+mn-ea"/>
                <a:sym typeface="+mn-lt"/>
              </a:rPr>
              <a:t>基于上述背景，考虑在集团牵头下，交通卡公司和久事公交联合，展开</a:t>
            </a:r>
            <a:r>
              <a:rPr lang="zh-CN" altLang="en-US" sz="1600" b="1" dirty="0">
                <a:solidFill>
                  <a:srgbClr val="E70011"/>
                </a:solidFill>
                <a:cs typeface="+mn-ea"/>
                <a:sym typeface="+mn-lt"/>
              </a:rPr>
              <a:t>久事大数据共同开发</a:t>
            </a:r>
            <a:r>
              <a:rPr lang="zh-CN" altLang="en-US" sz="1600" dirty="0">
                <a:cs typeface="+mn-ea"/>
                <a:sym typeface="+mn-lt"/>
              </a:rPr>
              <a:t>，加速集团</a:t>
            </a:r>
            <a:r>
              <a:rPr lang="zh-CN" altLang="en-US" sz="1600" b="1" dirty="0">
                <a:solidFill>
                  <a:srgbClr val="E70011"/>
                </a:solidFill>
                <a:cs typeface="+mn-ea"/>
                <a:sym typeface="+mn-lt"/>
              </a:rPr>
              <a:t>数字化转型</a:t>
            </a:r>
            <a:r>
              <a:rPr lang="zh-CN" altLang="en-US" sz="1600" dirty="0">
                <a:cs typeface="+mn-ea"/>
                <a:sym typeface="+mn-lt"/>
              </a:rPr>
              <a:t>，实现数据的资源化和资产化，为提升</a:t>
            </a:r>
            <a:r>
              <a:rPr lang="zh-CN" altLang="en-US" sz="1600" b="1" dirty="0">
                <a:solidFill>
                  <a:srgbClr val="E70011"/>
                </a:solidFill>
                <a:cs typeface="+mn-ea"/>
                <a:sym typeface="+mn-lt"/>
              </a:rPr>
              <a:t>数据价值</a:t>
            </a:r>
            <a:r>
              <a:rPr lang="zh-CN" altLang="en-US" sz="1600" dirty="0">
                <a:cs typeface="+mn-ea"/>
                <a:sym typeface="+mn-lt"/>
              </a:rPr>
              <a:t>，实现业务赋能提供抓手。</a:t>
            </a:r>
            <a:endParaRPr lang="en-US" altLang="zh-CN" sz="1600" dirty="0">
              <a:cs typeface="+mn-ea"/>
              <a:sym typeface="+mn-lt"/>
            </a:endParaRPr>
          </a:p>
        </p:txBody>
      </p:sp>
    </p:spTree>
    <p:extLst>
      <p:ext uri="{BB962C8B-B14F-4D97-AF65-F5344CB8AC3E}">
        <p14:creationId xmlns:p14="http://schemas.microsoft.com/office/powerpoint/2010/main" val="4047523294"/>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70A43D9B-B984-4DFB-B11C-51B791F0FC57}"/>
              </a:ext>
            </a:extLst>
          </p:cNvPr>
          <p:cNvGrpSpPr/>
          <p:nvPr/>
        </p:nvGrpSpPr>
        <p:grpSpPr>
          <a:xfrm>
            <a:off x="705986" y="1402424"/>
            <a:ext cx="3855060" cy="3991272"/>
            <a:chOff x="122453" y="961509"/>
            <a:chExt cx="4251554" cy="4401776"/>
          </a:xfrm>
        </p:grpSpPr>
        <p:sp>
          <p:nvSpPr>
            <p:cNvPr id="3" name="椭圆 2">
              <a:extLst>
                <a:ext uri="{FF2B5EF4-FFF2-40B4-BE49-F238E27FC236}">
                  <a16:creationId xmlns:a16="http://schemas.microsoft.com/office/drawing/2014/main" id="{CF94BF5C-55AC-43F9-A87A-A71720A96400}"/>
                </a:ext>
              </a:extLst>
            </p:cNvPr>
            <p:cNvSpPr/>
            <p:nvPr/>
          </p:nvSpPr>
          <p:spPr>
            <a:xfrm>
              <a:off x="1781282" y="961509"/>
              <a:ext cx="916355" cy="91635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600" b="1" dirty="0">
                  <a:cs typeface="+mn-ea"/>
                  <a:sym typeface="+mn-lt"/>
                </a:rPr>
                <a:t>数据采集</a:t>
              </a:r>
            </a:p>
          </p:txBody>
        </p:sp>
        <p:sp>
          <p:nvSpPr>
            <p:cNvPr id="4" name="椭圆 3">
              <a:extLst>
                <a:ext uri="{FF2B5EF4-FFF2-40B4-BE49-F238E27FC236}">
                  <a16:creationId xmlns:a16="http://schemas.microsoft.com/office/drawing/2014/main" id="{764A49D8-6068-4BFA-A6EA-EC3FD4C31A4C}"/>
                </a:ext>
              </a:extLst>
            </p:cNvPr>
            <p:cNvSpPr/>
            <p:nvPr/>
          </p:nvSpPr>
          <p:spPr>
            <a:xfrm>
              <a:off x="1248684" y="2171621"/>
              <a:ext cx="1981552" cy="1981552"/>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latin typeface="微软雅黑" panose="020B0503020204020204" pitchFamily="34" charset="-122"/>
                  <a:ea typeface="微软雅黑" panose="020B0503020204020204" pitchFamily="34" charset="-122"/>
                </a:rPr>
                <a:t>久事</a:t>
              </a:r>
              <a:endParaRPr lang="en-US" altLang="zh-CN" sz="2000" b="1" dirty="0">
                <a:latin typeface="微软雅黑" panose="020B0503020204020204" pitchFamily="34" charset="-122"/>
                <a:ea typeface="微软雅黑" panose="020B0503020204020204" pitchFamily="34" charset="-122"/>
              </a:endParaRPr>
            </a:p>
            <a:p>
              <a:pPr algn="ctr"/>
              <a:r>
                <a:rPr lang="zh-CN" altLang="en-US" sz="2000" b="1" dirty="0">
                  <a:latin typeface="微软雅黑" panose="020B0503020204020204" pitchFamily="34" charset="-122"/>
                  <a:ea typeface="微软雅黑" panose="020B0503020204020204" pitchFamily="34" charset="-122"/>
                </a:rPr>
                <a:t>数据服务平台</a:t>
              </a:r>
              <a:endParaRPr lang="en-US" altLang="zh-CN" sz="2000" b="1" dirty="0">
                <a:latin typeface="微软雅黑" panose="020B0503020204020204" pitchFamily="34" charset="-122"/>
                <a:ea typeface="微软雅黑" panose="020B0503020204020204" pitchFamily="34" charset="-122"/>
              </a:endParaRPr>
            </a:p>
          </p:txBody>
        </p:sp>
        <p:sp>
          <p:nvSpPr>
            <p:cNvPr id="5" name="椭圆 4">
              <a:extLst>
                <a:ext uri="{FF2B5EF4-FFF2-40B4-BE49-F238E27FC236}">
                  <a16:creationId xmlns:a16="http://schemas.microsoft.com/office/drawing/2014/main" id="{309757FE-BA8D-4B67-91EF-4D8E01863DBB}"/>
                </a:ext>
              </a:extLst>
            </p:cNvPr>
            <p:cNvSpPr/>
            <p:nvPr/>
          </p:nvSpPr>
          <p:spPr>
            <a:xfrm>
              <a:off x="1781282" y="4446930"/>
              <a:ext cx="916355" cy="91635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600" b="1" dirty="0">
                  <a:cs typeface="+mn-ea"/>
                  <a:sym typeface="+mn-lt"/>
                </a:rPr>
                <a:t>数据实验室</a:t>
              </a:r>
            </a:p>
          </p:txBody>
        </p:sp>
        <p:sp>
          <p:nvSpPr>
            <p:cNvPr id="6" name="椭圆 5">
              <a:extLst>
                <a:ext uri="{FF2B5EF4-FFF2-40B4-BE49-F238E27FC236}">
                  <a16:creationId xmlns:a16="http://schemas.microsoft.com/office/drawing/2014/main" id="{78F18B35-2C24-48F4-B045-66F64314751B}"/>
                </a:ext>
              </a:extLst>
            </p:cNvPr>
            <p:cNvSpPr/>
            <p:nvPr/>
          </p:nvSpPr>
          <p:spPr>
            <a:xfrm>
              <a:off x="3457652" y="3576531"/>
              <a:ext cx="916355" cy="91635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600" b="1" dirty="0">
                  <a:cs typeface="+mn-ea"/>
                  <a:sym typeface="+mn-lt"/>
                </a:rPr>
                <a:t>数据服务</a:t>
              </a:r>
            </a:p>
          </p:txBody>
        </p:sp>
        <p:sp>
          <p:nvSpPr>
            <p:cNvPr id="7" name="椭圆 6">
              <a:extLst>
                <a:ext uri="{FF2B5EF4-FFF2-40B4-BE49-F238E27FC236}">
                  <a16:creationId xmlns:a16="http://schemas.microsoft.com/office/drawing/2014/main" id="{7C38A78C-09D7-447C-8D90-127346F07E2D}"/>
                </a:ext>
              </a:extLst>
            </p:cNvPr>
            <p:cNvSpPr/>
            <p:nvPr/>
          </p:nvSpPr>
          <p:spPr>
            <a:xfrm>
              <a:off x="178043" y="3560956"/>
              <a:ext cx="916355" cy="916355"/>
            </a:xfrm>
            <a:prstGeom prst="ellipse">
              <a:avLst/>
            </a:prstGeom>
            <a:solidFill>
              <a:srgbClr val="00B05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600" b="1" dirty="0">
                  <a:cs typeface="+mn-ea"/>
                  <a:sym typeface="+mn-lt"/>
                </a:rPr>
                <a:t>产品开发</a:t>
              </a:r>
            </a:p>
          </p:txBody>
        </p:sp>
        <p:sp>
          <p:nvSpPr>
            <p:cNvPr id="8" name="椭圆 7">
              <a:extLst>
                <a:ext uri="{FF2B5EF4-FFF2-40B4-BE49-F238E27FC236}">
                  <a16:creationId xmlns:a16="http://schemas.microsoft.com/office/drawing/2014/main" id="{439D4A8E-57E5-4984-A4D7-BB1C6E23D225}"/>
                </a:ext>
              </a:extLst>
            </p:cNvPr>
            <p:cNvSpPr/>
            <p:nvPr/>
          </p:nvSpPr>
          <p:spPr>
            <a:xfrm>
              <a:off x="3457652" y="1965341"/>
              <a:ext cx="916355" cy="91635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600" b="1" dirty="0">
                  <a:cs typeface="+mn-ea"/>
                  <a:sym typeface="+mn-lt"/>
                </a:rPr>
                <a:t>数据资产</a:t>
              </a:r>
            </a:p>
          </p:txBody>
        </p:sp>
        <p:sp>
          <p:nvSpPr>
            <p:cNvPr id="9" name="椭圆 8">
              <a:extLst>
                <a:ext uri="{FF2B5EF4-FFF2-40B4-BE49-F238E27FC236}">
                  <a16:creationId xmlns:a16="http://schemas.microsoft.com/office/drawing/2014/main" id="{467DE0C3-173A-45F5-9FE2-CEC97A4E2EE2}"/>
                </a:ext>
              </a:extLst>
            </p:cNvPr>
            <p:cNvSpPr/>
            <p:nvPr/>
          </p:nvSpPr>
          <p:spPr>
            <a:xfrm>
              <a:off x="122453" y="1776627"/>
              <a:ext cx="916355" cy="916355"/>
            </a:xfrm>
            <a:prstGeom prst="ellipse">
              <a:avLst/>
            </a:prstGeom>
            <a:solidFill>
              <a:srgbClr val="00B05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600" b="1" dirty="0">
                  <a:cs typeface="+mn-ea"/>
                  <a:sym typeface="+mn-lt"/>
                </a:rPr>
                <a:t>数据治理</a:t>
              </a:r>
            </a:p>
          </p:txBody>
        </p:sp>
        <p:sp>
          <p:nvSpPr>
            <p:cNvPr id="10" name="等腰三角形 9">
              <a:extLst>
                <a:ext uri="{FF2B5EF4-FFF2-40B4-BE49-F238E27FC236}">
                  <a16:creationId xmlns:a16="http://schemas.microsoft.com/office/drawing/2014/main" id="{79465A55-C266-478D-B651-B4CA7F0845E4}"/>
                </a:ext>
              </a:extLst>
            </p:cNvPr>
            <p:cNvSpPr/>
            <p:nvPr/>
          </p:nvSpPr>
          <p:spPr>
            <a:xfrm>
              <a:off x="2136334" y="1913637"/>
              <a:ext cx="206251" cy="205739"/>
            </a:xfrm>
            <a:prstGeom prst="triangl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cs typeface="+mn-ea"/>
                <a:sym typeface="+mn-lt"/>
              </a:endParaRPr>
            </a:p>
          </p:txBody>
        </p:sp>
        <p:sp>
          <p:nvSpPr>
            <p:cNvPr id="11" name="等腰三角形 10">
              <a:extLst>
                <a:ext uri="{FF2B5EF4-FFF2-40B4-BE49-F238E27FC236}">
                  <a16:creationId xmlns:a16="http://schemas.microsoft.com/office/drawing/2014/main" id="{FE0590B4-5A3A-4158-8A1A-0C7231C0DBE3}"/>
                </a:ext>
              </a:extLst>
            </p:cNvPr>
            <p:cNvSpPr/>
            <p:nvPr/>
          </p:nvSpPr>
          <p:spPr>
            <a:xfrm flipV="1">
              <a:off x="2136334" y="4205418"/>
              <a:ext cx="206251" cy="205739"/>
            </a:xfrm>
            <a:prstGeom prst="triangl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cs typeface="+mn-ea"/>
                <a:sym typeface="+mn-lt"/>
              </a:endParaRPr>
            </a:p>
          </p:txBody>
        </p:sp>
        <p:sp>
          <p:nvSpPr>
            <p:cNvPr id="12" name="等腰三角形 11">
              <a:extLst>
                <a:ext uri="{FF2B5EF4-FFF2-40B4-BE49-F238E27FC236}">
                  <a16:creationId xmlns:a16="http://schemas.microsoft.com/office/drawing/2014/main" id="{2B6F93B1-ABA2-46BC-89BB-8715EC4A593D}"/>
                </a:ext>
              </a:extLst>
            </p:cNvPr>
            <p:cNvSpPr/>
            <p:nvPr/>
          </p:nvSpPr>
          <p:spPr>
            <a:xfrm rot="3548541">
              <a:off x="3158210" y="2505179"/>
              <a:ext cx="206251" cy="205739"/>
            </a:xfrm>
            <a:prstGeom prst="triangl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cs typeface="+mn-ea"/>
                <a:sym typeface="+mn-lt"/>
              </a:endParaRPr>
            </a:p>
          </p:txBody>
        </p:sp>
        <p:sp>
          <p:nvSpPr>
            <p:cNvPr id="13" name="等腰三角形 12">
              <a:extLst>
                <a:ext uri="{FF2B5EF4-FFF2-40B4-BE49-F238E27FC236}">
                  <a16:creationId xmlns:a16="http://schemas.microsoft.com/office/drawing/2014/main" id="{1DD2104D-A2A2-441B-882B-C0CF0DBCAF6C}"/>
                </a:ext>
              </a:extLst>
            </p:cNvPr>
            <p:cNvSpPr/>
            <p:nvPr/>
          </p:nvSpPr>
          <p:spPr>
            <a:xfrm rot="3478456" flipV="1">
              <a:off x="1143676" y="3634109"/>
              <a:ext cx="206251" cy="205739"/>
            </a:xfrm>
            <a:prstGeom prst="triangl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cs typeface="+mn-ea"/>
                <a:sym typeface="+mn-lt"/>
              </a:endParaRPr>
            </a:p>
          </p:txBody>
        </p:sp>
        <p:sp>
          <p:nvSpPr>
            <p:cNvPr id="14" name="等腰三角形 13">
              <a:extLst>
                <a:ext uri="{FF2B5EF4-FFF2-40B4-BE49-F238E27FC236}">
                  <a16:creationId xmlns:a16="http://schemas.microsoft.com/office/drawing/2014/main" id="{CC15FD2C-BF4F-4F96-B5B3-FE31507DDED2}"/>
                </a:ext>
              </a:extLst>
            </p:cNvPr>
            <p:cNvSpPr/>
            <p:nvPr/>
          </p:nvSpPr>
          <p:spPr>
            <a:xfrm rot="7364593">
              <a:off x="3154049" y="3635729"/>
              <a:ext cx="206251" cy="205739"/>
            </a:xfrm>
            <a:prstGeom prst="triangl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cs typeface="+mn-ea"/>
                <a:sym typeface="+mn-lt"/>
              </a:endParaRPr>
            </a:p>
          </p:txBody>
        </p:sp>
        <p:sp>
          <p:nvSpPr>
            <p:cNvPr id="15" name="等腰三角形 14">
              <a:extLst>
                <a:ext uri="{FF2B5EF4-FFF2-40B4-BE49-F238E27FC236}">
                  <a16:creationId xmlns:a16="http://schemas.microsoft.com/office/drawing/2014/main" id="{2A87B38E-09A5-40C0-B4FC-C1546AF16450}"/>
                </a:ext>
              </a:extLst>
            </p:cNvPr>
            <p:cNvSpPr/>
            <p:nvPr/>
          </p:nvSpPr>
          <p:spPr>
            <a:xfrm rot="7144277" flipV="1">
              <a:off x="1145559" y="2460768"/>
              <a:ext cx="206251" cy="205739"/>
            </a:xfrm>
            <a:prstGeom prst="triangl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cs typeface="+mn-ea"/>
                <a:sym typeface="+mn-lt"/>
              </a:endParaRPr>
            </a:p>
          </p:txBody>
        </p:sp>
      </p:grpSp>
      <p:sp>
        <p:nvSpPr>
          <p:cNvPr id="16" name="矩形 15">
            <a:extLst>
              <a:ext uri="{FF2B5EF4-FFF2-40B4-BE49-F238E27FC236}">
                <a16:creationId xmlns:a16="http://schemas.microsoft.com/office/drawing/2014/main" id="{8573C9B8-45EB-4F53-8473-40658DEDC302}"/>
              </a:ext>
            </a:extLst>
          </p:cNvPr>
          <p:cNvSpPr/>
          <p:nvPr/>
        </p:nvSpPr>
        <p:spPr>
          <a:xfrm>
            <a:off x="4769995" y="4369253"/>
            <a:ext cx="4187595" cy="102444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17" name="文本框 16">
            <a:extLst>
              <a:ext uri="{FF2B5EF4-FFF2-40B4-BE49-F238E27FC236}">
                <a16:creationId xmlns:a16="http://schemas.microsoft.com/office/drawing/2014/main" id="{57D377CA-44DE-4D10-9CC8-9BFE6C3D6B55}"/>
              </a:ext>
            </a:extLst>
          </p:cNvPr>
          <p:cNvSpPr txBox="1"/>
          <p:nvPr/>
        </p:nvSpPr>
        <p:spPr>
          <a:xfrm>
            <a:off x="5785107" y="1041839"/>
            <a:ext cx="4806666" cy="4203395"/>
          </a:xfrm>
          <a:prstGeom prst="rect">
            <a:avLst/>
          </a:prstGeom>
          <a:noFill/>
        </p:spPr>
        <p:txBody>
          <a:bodyPr wrap="square" rtlCol="0">
            <a:spAutoFit/>
          </a:bodyPr>
          <a:lstStyle/>
          <a:p>
            <a:pPr>
              <a:lnSpc>
                <a:spcPct val="150000"/>
              </a:lnSpc>
              <a:spcBef>
                <a:spcPct val="0"/>
              </a:spcBef>
            </a:pPr>
            <a:r>
              <a:rPr lang="zh-CN" altLang="en-US" b="1" dirty="0">
                <a:cs typeface="+mn-ea"/>
                <a:sym typeface="+mn-lt"/>
              </a:rPr>
              <a:t>总体目标：</a:t>
            </a:r>
            <a:endParaRPr lang="en-US" altLang="zh-CN" b="1" dirty="0">
              <a:cs typeface="+mn-ea"/>
              <a:sym typeface="+mn-lt"/>
            </a:endParaRPr>
          </a:p>
          <a:p>
            <a:pPr marL="285750" indent="-285750">
              <a:lnSpc>
                <a:spcPct val="150000"/>
              </a:lnSpc>
              <a:spcBef>
                <a:spcPct val="0"/>
              </a:spcBef>
              <a:buFont typeface="Arial" panose="020B0604020202020204" pitchFamily="34" charset="0"/>
              <a:buChar char="•"/>
            </a:pPr>
            <a:r>
              <a:rPr lang="zh-CN" altLang="en-US" sz="1600" dirty="0">
                <a:cs typeface="+mn-ea"/>
                <a:sym typeface="+mn-lt"/>
              </a:rPr>
              <a:t>联合集团下属各家企业，建立</a:t>
            </a:r>
            <a:r>
              <a:rPr lang="zh-CN" altLang="en-US" sz="1600" b="1" dirty="0">
                <a:solidFill>
                  <a:srgbClr val="E70011"/>
                </a:solidFill>
                <a:cs typeface="+mn-ea"/>
                <a:sym typeface="+mn-lt"/>
              </a:rPr>
              <a:t>数据共同开发机制</a:t>
            </a:r>
            <a:r>
              <a:rPr lang="zh-CN" altLang="en-US" sz="1600" dirty="0">
                <a:cs typeface="+mn-ea"/>
                <a:sym typeface="+mn-lt"/>
              </a:rPr>
              <a:t>，搭建久事数据服务平台。</a:t>
            </a:r>
            <a:r>
              <a:rPr lang="zh-CN" altLang="en-US" sz="1600" b="1" dirty="0">
                <a:solidFill>
                  <a:srgbClr val="E70011"/>
                </a:solidFill>
                <a:cs typeface="+mn-ea"/>
                <a:sym typeface="+mn-lt"/>
              </a:rPr>
              <a:t>对内</a:t>
            </a:r>
            <a:r>
              <a:rPr lang="zh-CN" altLang="en-US" sz="1600" dirty="0">
                <a:cs typeface="+mn-ea"/>
                <a:sym typeface="+mn-lt"/>
              </a:rPr>
              <a:t>，提供数据共享开发服务；</a:t>
            </a:r>
            <a:r>
              <a:rPr lang="zh-CN" altLang="en-US" sz="1600" b="1" dirty="0">
                <a:solidFill>
                  <a:srgbClr val="E70011"/>
                </a:solidFill>
                <a:cs typeface="+mn-ea"/>
                <a:sym typeface="+mn-lt"/>
              </a:rPr>
              <a:t>对外</a:t>
            </a:r>
            <a:r>
              <a:rPr lang="zh-CN" altLang="en-US" sz="1600" dirty="0">
                <a:cs typeface="+mn-ea"/>
                <a:sym typeface="+mn-lt"/>
              </a:rPr>
              <a:t>，形成数据统一出口，挖掘对外数据价值。</a:t>
            </a:r>
            <a:endParaRPr lang="en-US" altLang="zh-CN" sz="1600" dirty="0">
              <a:cs typeface="+mn-ea"/>
              <a:sym typeface="+mn-lt"/>
            </a:endParaRPr>
          </a:p>
          <a:p>
            <a:pPr marL="285750" indent="-285750">
              <a:lnSpc>
                <a:spcPct val="150000"/>
              </a:lnSpc>
              <a:spcBef>
                <a:spcPct val="0"/>
              </a:spcBef>
              <a:buFont typeface="Arial" panose="020B0604020202020204" pitchFamily="34" charset="0"/>
              <a:buChar char="•"/>
            </a:pPr>
            <a:endParaRPr lang="en-US" altLang="zh-CN" sz="1600" dirty="0">
              <a:solidFill>
                <a:srgbClr val="0070C0"/>
              </a:solidFill>
              <a:cs typeface="+mn-ea"/>
              <a:sym typeface="+mn-lt"/>
            </a:endParaRPr>
          </a:p>
          <a:p>
            <a:pPr>
              <a:lnSpc>
                <a:spcPct val="150000"/>
              </a:lnSpc>
              <a:spcBef>
                <a:spcPct val="0"/>
              </a:spcBef>
            </a:pPr>
            <a:r>
              <a:rPr lang="zh-CN" altLang="en-US" b="1" dirty="0">
                <a:cs typeface="+mn-ea"/>
                <a:sym typeface="+mn-lt"/>
              </a:rPr>
              <a:t>年度目标：</a:t>
            </a:r>
            <a:endParaRPr lang="en-US" altLang="zh-CN" b="1" dirty="0">
              <a:cs typeface="+mn-ea"/>
              <a:sym typeface="+mn-lt"/>
            </a:endParaRPr>
          </a:p>
          <a:p>
            <a:pPr marL="285750" indent="-285750">
              <a:lnSpc>
                <a:spcPct val="150000"/>
              </a:lnSpc>
              <a:spcBef>
                <a:spcPct val="0"/>
              </a:spcBef>
              <a:buFont typeface="Arial" panose="020B0604020202020204" pitchFamily="34" charset="0"/>
              <a:buChar char="•"/>
            </a:pPr>
            <a:r>
              <a:rPr lang="zh-CN" altLang="en-US" sz="1600" dirty="0">
                <a:cs typeface="+mn-ea"/>
                <a:sym typeface="+mn-lt"/>
              </a:rPr>
              <a:t>结合久事大数据平台，搭建</a:t>
            </a:r>
            <a:r>
              <a:rPr lang="zh-CN" altLang="en-US" sz="1600" b="1" dirty="0">
                <a:solidFill>
                  <a:srgbClr val="E70011"/>
                </a:solidFill>
                <a:cs typeface="+mn-ea"/>
                <a:sym typeface="+mn-lt"/>
              </a:rPr>
              <a:t>久事数据服务平台</a:t>
            </a:r>
            <a:r>
              <a:rPr lang="zh-CN" altLang="en-US" sz="1600" dirty="0">
                <a:cs typeface="+mn-ea"/>
                <a:sym typeface="+mn-lt"/>
              </a:rPr>
              <a:t>。</a:t>
            </a:r>
            <a:endParaRPr lang="en-US" altLang="zh-CN" sz="1600" dirty="0">
              <a:cs typeface="+mn-ea"/>
              <a:sym typeface="+mn-lt"/>
            </a:endParaRPr>
          </a:p>
          <a:p>
            <a:pPr marL="285750" indent="-285750">
              <a:lnSpc>
                <a:spcPct val="150000"/>
              </a:lnSpc>
              <a:spcBef>
                <a:spcPct val="0"/>
              </a:spcBef>
              <a:buFont typeface="Arial" panose="020B0604020202020204" pitchFamily="34" charset="0"/>
              <a:buChar char="•"/>
            </a:pPr>
            <a:r>
              <a:rPr lang="zh-CN" altLang="en-US" sz="1600" dirty="0">
                <a:cs typeface="+mn-ea"/>
                <a:sym typeface="+mn-lt"/>
              </a:rPr>
              <a:t>共同联合开发</a:t>
            </a:r>
            <a:r>
              <a:rPr lang="zh-CN" altLang="en-US" sz="1600" b="1" dirty="0">
                <a:solidFill>
                  <a:srgbClr val="E70011"/>
                </a:solidFill>
                <a:cs typeface="+mn-ea"/>
                <a:sym typeface="+mn-lt"/>
              </a:rPr>
              <a:t>久事客流宝、实时刷卡统计、公交到站预报、舒适度等数据产品</a:t>
            </a:r>
            <a:r>
              <a:rPr lang="zh-CN" altLang="en-US" sz="1600" dirty="0">
                <a:cs typeface="+mn-ea"/>
                <a:sym typeface="+mn-lt"/>
              </a:rPr>
              <a:t>，初步建立数据服务载体。</a:t>
            </a:r>
            <a:endParaRPr lang="en-US" altLang="zh-CN" sz="1600" dirty="0">
              <a:cs typeface="+mn-ea"/>
              <a:sym typeface="+mn-lt"/>
            </a:endParaRPr>
          </a:p>
        </p:txBody>
      </p:sp>
      <p:grpSp>
        <p:nvGrpSpPr>
          <p:cNvPr id="18" name="组合 17">
            <a:extLst>
              <a:ext uri="{FF2B5EF4-FFF2-40B4-BE49-F238E27FC236}">
                <a16:creationId xmlns:a16="http://schemas.microsoft.com/office/drawing/2014/main" id="{FBCC353D-A8F5-4531-8DE2-625AC3AD980D}"/>
              </a:ext>
            </a:extLst>
          </p:cNvPr>
          <p:cNvGrpSpPr/>
          <p:nvPr/>
        </p:nvGrpSpPr>
        <p:grpSpPr>
          <a:xfrm>
            <a:off x="86125" y="91981"/>
            <a:ext cx="4442564" cy="687168"/>
            <a:chOff x="358490" y="396066"/>
            <a:chExt cx="3331923" cy="515376"/>
          </a:xfrm>
        </p:grpSpPr>
        <p:grpSp>
          <p:nvGrpSpPr>
            <p:cNvPr id="19" name="组合 18">
              <a:extLst>
                <a:ext uri="{FF2B5EF4-FFF2-40B4-BE49-F238E27FC236}">
                  <a16:creationId xmlns:a16="http://schemas.microsoft.com/office/drawing/2014/main" id="{5A57B341-90BC-4230-AB15-FBC8F7E2DD04}"/>
                </a:ext>
              </a:extLst>
            </p:cNvPr>
            <p:cNvGrpSpPr/>
            <p:nvPr/>
          </p:nvGrpSpPr>
          <p:grpSpPr>
            <a:xfrm>
              <a:off x="373364" y="396066"/>
              <a:ext cx="707710" cy="515376"/>
              <a:chOff x="125279" y="279019"/>
              <a:chExt cx="854512" cy="622282"/>
            </a:xfrm>
          </p:grpSpPr>
          <p:sp>
            <p:nvSpPr>
              <p:cNvPr id="22" name="圆角矩形 36">
                <a:extLst>
                  <a:ext uri="{FF2B5EF4-FFF2-40B4-BE49-F238E27FC236}">
                    <a16:creationId xmlns:a16="http://schemas.microsoft.com/office/drawing/2014/main" id="{2E7754DD-A450-4979-9E3D-A9D416B7FE55}"/>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23" name="圆角矩形 37">
                <a:extLst>
                  <a:ext uri="{FF2B5EF4-FFF2-40B4-BE49-F238E27FC236}">
                    <a16:creationId xmlns:a16="http://schemas.microsoft.com/office/drawing/2014/main" id="{08F37F76-5C09-482B-BCC3-A9FDCF275803}"/>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20" name="TextBox 7">
              <a:extLst>
                <a:ext uri="{FF2B5EF4-FFF2-40B4-BE49-F238E27FC236}">
                  <a16:creationId xmlns:a16="http://schemas.microsoft.com/office/drawing/2014/main" id="{0BB5409A-023D-45A3-B4B6-4A728E4F82F8}"/>
                </a:ext>
              </a:extLst>
            </p:cNvPr>
            <p:cNvSpPr txBox="1"/>
            <p:nvPr/>
          </p:nvSpPr>
          <p:spPr>
            <a:xfrm>
              <a:off x="1307250" y="427026"/>
              <a:ext cx="2383163"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建设目标</a:t>
              </a:r>
            </a:p>
          </p:txBody>
        </p:sp>
        <p:sp>
          <p:nvSpPr>
            <p:cNvPr id="21" name="矩形 20">
              <a:extLst>
                <a:ext uri="{FF2B5EF4-FFF2-40B4-BE49-F238E27FC236}">
                  <a16:creationId xmlns:a16="http://schemas.microsoft.com/office/drawing/2014/main" id="{2A69ABA7-0973-443A-9B8D-6B060C542497}"/>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01</a:t>
              </a:r>
            </a:p>
          </p:txBody>
        </p:sp>
      </p:grpSp>
    </p:spTree>
    <p:extLst>
      <p:ext uri="{BB962C8B-B14F-4D97-AF65-F5344CB8AC3E}">
        <p14:creationId xmlns:p14="http://schemas.microsoft.com/office/powerpoint/2010/main" val="772336704"/>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0"/>
            <a:ext cx="12192000" cy="6858000"/>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4" name="等腰三角形 3"/>
          <p:cNvSpPr/>
          <p:nvPr/>
        </p:nvSpPr>
        <p:spPr>
          <a:xfrm>
            <a:off x="4587857" y="1316765"/>
            <a:ext cx="2543319" cy="1164059"/>
          </a:xfrm>
          <a:prstGeom prst="triangle">
            <a:avLst/>
          </a:prstGeom>
          <a:solidFill>
            <a:srgbClr val="0250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25" name="任意多边形 24"/>
          <p:cNvSpPr/>
          <p:nvPr/>
        </p:nvSpPr>
        <p:spPr>
          <a:xfrm flipV="1">
            <a:off x="9006" y="0"/>
            <a:ext cx="7173125" cy="7557459"/>
          </a:xfrm>
          <a:custGeom>
            <a:avLst/>
            <a:gdLst>
              <a:gd name="connsiteX0" fmla="*/ 4782760 w 5379844"/>
              <a:gd name="connsiteY0" fmla="*/ 5668094 h 5668094"/>
              <a:gd name="connsiteX1" fmla="*/ 5379844 w 5379844"/>
              <a:gd name="connsiteY1" fmla="*/ 5668094 h 5668094"/>
              <a:gd name="connsiteX2" fmla="*/ 0 w 5379844"/>
              <a:gd name="connsiteY2" fmla="*/ 0 h 5668094"/>
              <a:gd name="connsiteX3" fmla="*/ 0 w 5379844"/>
              <a:gd name="connsiteY3" fmla="*/ 801334 h 5668094"/>
            </a:gdLst>
            <a:ahLst/>
            <a:cxnLst>
              <a:cxn ang="0">
                <a:pos x="connsiteX0" y="connsiteY0"/>
              </a:cxn>
              <a:cxn ang="0">
                <a:pos x="connsiteX1" y="connsiteY1"/>
              </a:cxn>
              <a:cxn ang="0">
                <a:pos x="connsiteX2" y="connsiteY2"/>
              </a:cxn>
              <a:cxn ang="0">
                <a:pos x="connsiteX3" y="connsiteY3"/>
              </a:cxn>
            </a:cxnLst>
            <a:rect l="l" t="t" r="r" b="b"/>
            <a:pathLst>
              <a:path w="5379844" h="5668094">
                <a:moveTo>
                  <a:pt x="4782760" y="5668094"/>
                </a:moveTo>
                <a:lnTo>
                  <a:pt x="5379844" y="5668094"/>
                </a:lnTo>
                <a:lnTo>
                  <a:pt x="0" y="0"/>
                </a:lnTo>
                <a:lnTo>
                  <a:pt x="0" y="801334"/>
                </a:lnTo>
                <a:close/>
              </a:path>
            </a:pathLst>
          </a:custGeom>
          <a:solidFill>
            <a:srgbClr val="025DA5"/>
          </a:solidFill>
          <a:ln>
            <a:noFill/>
          </a:ln>
          <a:effectLst>
            <a:outerShdw blurRad="190500" dist="635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26" name="任意多边形 25"/>
          <p:cNvSpPr/>
          <p:nvPr/>
        </p:nvSpPr>
        <p:spPr>
          <a:xfrm flipV="1">
            <a:off x="-15665" y="0"/>
            <a:ext cx="6389128" cy="6501341"/>
          </a:xfrm>
          <a:custGeom>
            <a:avLst/>
            <a:gdLst>
              <a:gd name="connsiteX0" fmla="*/ 0 w 4791846"/>
              <a:gd name="connsiteY0" fmla="*/ 4876006 h 4876006"/>
              <a:gd name="connsiteX1" fmla="*/ 11749 w 4791846"/>
              <a:gd name="connsiteY1" fmla="*/ 4876006 h 4876006"/>
              <a:gd name="connsiteX2" fmla="*/ 11749 w 4791846"/>
              <a:gd name="connsiteY2" fmla="*/ 1080120 h 4876006"/>
              <a:gd name="connsiteX3" fmla="*/ 3742118 w 4791846"/>
              <a:gd name="connsiteY3" fmla="*/ 4876006 h 4876006"/>
              <a:gd name="connsiteX4" fmla="*/ 4791846 w 4791846"/>
              <a:gd name="connsiteY4" fmla="*/ 4876006 h 4876006"/>
              <a:gd name="connsiteX5" fmla="*/ 0 w 4791846"/>
              <a:gd name="connsiteY5" fmla="*/ 0 h 4876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91846" h="4876006">
                <a:moveTo>
                  <a:pt x="0" y="4876006"/>
                </a:moveTo>
                <a:lnTo>
                  <a:pt x="11749" y="4876006"/>
                </a:lnTo>
                <a:lnTo>
                  <a:pt x="11749" y="1080120"/>
                </a:lnTo>
                <a:lnTo>
                  <a:pt x="3742118" y="4876006"/>
                </a:lnTo>
                <a:lnTo>
                  <a:pt x="4791846" y="4876006"/>
                </a:lnTo>
                <a:lnTo>
                  <a:pt x="0" y="0"/>
                </a:lnTo>
                <a:close/>
              </a:path>
            </a:pathLst>
          </a:custGeom>
          <a:solidFill>
            <a:schemeClr val="bg1"/>
          </a:solidFill>
          <a:ln>
            <a:noFill/>
          </a:ln>
          <a:effectLst>
            <a:outerShdw blurRad="190500" dist="635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30" name="任意多边形 29"/>
          <p:cNvSpPr/>
          <p:nvPr/>
        </p:nvSpPr>
        <p:spPr>
          <a:xfrm flipV="1">
            <a:off x="1" y="1796857"/>
            <a:ext cx="4942943" cy="1988283"/>
          </a:xfrm>
          <a:custGeom>
            <a:avLst/>
            <a:gdLst>
              <a:gd name="connsiteX0" fmla="*/ 0 w 3707207"/>
              <a:gd name="connsiteY0" fmla="*/ 1491212 h 1491212"/>
              <a:gd name="connsiteX1" fmla="*/ 2217586 w 3707207"/>
              <a:gd name="connsiteY1" fmla="*/ 1491196 h 1491212"/>
              <a:gd name="connsiteX2" fmla="*/ 3707207 w 3707207"/>
              <a:gd name="connsiteY2" fmla="*/ 0 h 1491212"/>
              <a:gd name="connsiteX3" fmla="*/ 3577801 w 3707207"/>
              <a:gd name="connsiteY3" fmla="*/ 0 h 1491212"/>
              <a:gd name="connsiteX4" fmla="*/ 2175986 w 3707207"/>
              <a:gd name="connsiteY4" fmla="*/ 1403297 h 1491212"/>
              <a:gd name="connsiteX5" fmla="*/ 0 w 3707207"/>
              <a:gd name="connsiteY5" fmla="*/ 1403313 h 1491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07207" h="1491212">
                <a:moveTo>
                  <a:pt x="0" y="1491212"/>
                </a:moveTo>
                <a:lnTo>
                  <a:pt x="2217586" y="1491196"/>
                </a:lnTo>
                <a:lnTo>
                  <a:pt x="3707207" y="0"/>
                </a:lnTo>
                <a:lnTo>
                  <a:pt x="3577801" y="0"/>
                </a:lnTo>
                <a:lnTo>
                  <a:pt x="2175986" y="1403297"/>
                </a:lnTo>
                <a:lnTo>
                  <a:pt x="0" y="1403313"/>
                </a:lnTo>
                <a:close/>
              </a:path>
            </a:pathLst>
          </a:custGeom>
          <a:solidFill>
            <a:srgbClr val="CA1130"/>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15" name="矩形 26"/>
          <p:cNvSpPr/>
          <p:nvPr/>
        </p:nvSpPr>
        <p:spPr>
          <a:xfrm>
            <a:off x="-2928073" y="2480824"/>
            <a:ext cx="10080191" cy="2072277"/>
          </a:xfrm>
          <a:custGeom>
            <a:avLst/>
            <a:gdLst>
              <a:gd name="connsiteX0" fmla="*/ 0 w 7560143"/>
              <a:gd name="connsiteY0" fmla="*/ 0 h 1491241"/>
              <a:gd name="connsiteX1" fmla="*/ 7560143 w 7560143"/>
              <a:gd name="connsiteY1" fmla="*/ 0 h 1491241"/>
              <a:gd name="connsiteX2" fmla="*/ 7560143 w 7560143"/>
              <a:gd name="connsiteY2" fmla="*/ 1491241 h 1491241"/>
              <a:gd name="connsiteX3" fmla="*/ 0 w 7560143"/>
              <a:gd name="connsiteY3" fmla="*/ 1491241 h 1491241"/>
              <a:gd name="connsiteX4" fmla="*/ 0 w 7560143"/>
              <a:gd name="connsiteY4" fmla="*/ 0 h 1491241"/>
              <a:gd name="connsiteX0-1" fmla="*/ 0 w 7560143"/>
              <a:gd name="connsiteY0-2" fmla="*/ 0 h 1491241"/>
              <a:gd name="connsiteX1-3" fmla="*/ 7560143 w 7560143"/>
              <a:gd name="connsiteY1-4" fmla="*/ 0 h 1491241"/>
              <a:gd name="connsiteX2-5" fmla="*/ 7560143 w 7560143"/>
              <a:gd name="connsiteY2-6" fmla="*/ 1491241 h 1491241"/>
              <a:gd name="connsiteX3-7" fmla="*/ 6070522 w 7560143"/>
              <a:gd name="connsiteY3-8" fmla="*/ 1491196 h 1491241"/>
              <a:gd name="connsiteX4-9" fmla="*/ 0 w 7560143"/>
              <a:gd name="connsiteY4-10" fmla="*/ 1491241 h 1491241"/>
              <a:gd name="connsiteX5" fmla="*/ 0 w 7560143"/>
              <a:gd name="connsiteY5" fmla="*/ 0 h 1491241"/>
              <a:gd name="connsiteX0-11" fmla="*/ 0 w 7560143"/>
              <a:gd name="connsiteY0-12" fmla="*/ 0 h 1491241"/>
              <a:gd name="connsiteX1-13" fmla="*/ 7560143 w 7560143"/>
              <a:gd name="connsiteY1-14" fmla="*/ 0 h 1491241"/>
              <a:gd name="connsiteX2-15" fmla="*/ 6070522 w 7560143"/>
              <a:gd name="connsiteY2-16" fmla="*/ 1491196 h 1491241"/>
              <a:gd name="connsiteX3-17" fmla="*/ 0 w 7560143"/>
              <a:gd name="connsiteY3-18" fmla="*/ 1491241 h 1491241"/>
              <a:gd name="connsiteX4-19" fmla="*/ 0 w 7560143"/>
              <a:gd name="connsiteY4-20" fmla="*/ 0 h 149124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560143" h="1491241">
                <a:moveTo>
                  <a:pt x="0" y="0"/>
                </a:moveTo>
                <a:lnTo>
                  <a:pt x="7560143" y="0"/>
                </a:lnTo>
                <a:lnTo>
                  <a:pt x="6070522" y="1491196"/>
                </a:lnTo>
                <a:lnTo>
                  <a:pt x="0" y="1491241"/>
                </a:lnTo>
                <a:lnTo>
                  <a:pt x="0" y="0"/>
                </a:lnTo>
                <a:close/>
              </a:path>
            </a:pathLst>
          </a:custGeom>
          <a:solidFill>
            <a:srgbClr val="0065B0"/>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31" name="平行四边形 30"/>
          <p:cNvSpPr/>
          <p:nvPr/>
        </p:nvSpPr>
        <p:spPr>
          <a:xfrm>
            <a:off x="9552384" y="5925277"/>
            <a:ext cx="1535760" cy="925977"/>
          </a:xfrm>
          <a:prstGeom prst="parallelogram">
            <a:avLst>
              <a:gd name="adj" fmla="val 98770"/>
            </a:avLst>
          </a:prstGeom>
          <a:solidFill>
            <a:srgbClr val="CA1130"/>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17" name="等腰三角形 16"/>
          <p:cNvSpPr/>
          <p:nvPr/>
        </p:nvSpPr>
        <p:spPr>
          <a:xfrm>
            <a:off x="9936427" y="4677139"/>
            <a:ext cx="2255040" cy="2189456"/>
          </a:xfrm>
          <a:prstGeom prst="triangle">
            <a:avLst>
              <a:gd name="adj" fmla="val 100000"/>
            </a:avLst>
          </a:prstGeom>
          <a:ln>
            <a:noFill/>
          </a:ln>
          <a:effectLst>
            <a:outerShdw blurRad="190500" dist="635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18" name="等腰三角形 17"/>
          <p:cNvSpPr/>
          <p:nvPr/>
        </p:nvSpPr>
        <p:spPr>
          <a:xfrm>
            <a:off x="10391768" y="5061181"/>
            <a:ext cx="1791883" cy="1810003"/>
          </a:xfrm>
          <a:prstGeom prst="triangle">
            <a:avLst>
              <a:gd name="adj" fmla="val 100000"/>
            </a:avLst>
          </a:prstGeom>
          <a:solidFill>
            <a:srgbClr val="025090"/>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12" name="TextBox 11"/>
          <p:cNvSpPr txBox="1"/>
          <p:nvPr/>
        </p:nvSpPr>
        <p:spPr>
          <a:xfrm>
            <a:off x="719403" y="3773554"/>
            <a:ext cx="1826141" cy="584775"/>
          </a:xfrm>
          <a:prstGeom prst="rect">
            <a:avLst/>
          </a:prstGeom>
          <a:noFill/>
        </p:spPr>
        <p:txBody>
          <a:bodyPr wrap="none" rtlCol="0">
            <a:spAutoFit/>
          </a:bodyPr>
          <a:lstStyle/>
          <a:p>
            <a:pPr marL="0" lvl="1"/>
            <a:r>
              <a:rPr lang="zh-CN" altLang="en-US" sz="3200" b="1" dirty="0">
                <a:solidFill>
                  <a:schemeClr val="bg1"/>
                </a:solidFill>
                <a:effectLst>
                  <a:outerShdw blurRad="63500" dist="38100" dir="2700000" algn="tl">
                    <a:srgbClr val="000000">
                      <a:alpha val="40000"/>
                    </a:srgbClr>
                  </a:outerShdw>
                </a:effectLst>
                <a:latin typeface="+mn-ea"/>
              </a:rPr>
              <a:t>总体设计</a:t>
            </a:r>
          </a:p>
        </p:txBody>
      </p:sp>
      <p:sp>
        <p:nvSpPr>
          <p:cNvPr id="10" name="TextBox 9"/>
          <p:cNvSpPr txBox="1"/>
          <p:nvPr/>
        </p:nvSpPr>
        <p:spPr>
          <a:xfrm>
            <a:off x="684205" y="2787122"/>
            <a:ext cx="4629256" cy="995209"/>
          </a:xfrm>
          <a:prstGeom prst="rect">
            <a:avLst/>
          </a:prstGeom>
          <a:noFill/>
        </p:spPr>
        <p:txBody>
          <a:bodyPr wrap="square" rtlCol="0">
            <a:spAutoFit/>
          </a:bodyPr>
          <a:lstStyle/>
          <a:p>
            <a:r>
              <a:rPr lang="en-US" altLang="zh-CN" sz="5867" b="1" i="1" dirty="0">
                <a:solidFill>
                  <a:schemeClr val="bg1"/>
                </a:solidFill>
                <a:effectLst>
                  <a:outerShdw blurRad="25400" dist="25400" dir="2700000" algn="tl">
                    <a:srgbClr val="000000">
                      <a:alpha val="40000"/>
                    </a:srgbClr>
                  </a:outerShdw>
                </a:effectLst>
                <a:latin typeface="+mn-ea"/>
                <a:cs typeface="Aparajita" panose="020B0604020202020204" pitchFamily="34" charset="0"/>
              </a:rPr>
              <a:t>PART 02</a:t>
            </a:r>
            <a:endParaRPr lang="zh-CN" altLang="en-US" sz="5867" b="1" i="1" dirty="0">
              <a:solidFill>
                <a:schemeClr val="bg1"/>
              </a:solidFill>
              <a:effectLst>
                <a:outerShdw blurRad="25400" dist="25400" dir="2700000" algn="tl">
                  <a:srgbClr val="000000">
                    <a:alpha val="40000"/>
                  </a:srgbClr>
                </a:outerShdw>
              </a:effectLst>
              <a:latin typeface="+mn-ea"/>
              <a:cs typeface="Aparajita" panose="020B0604020202020204" pitchFamily="34" charset="0"/>
            </a:endParaRPr>
          </a:p>
        </p:txBody>
      </p:sp>
      <p:sp>
        <p:nvSpPr>
          <p:cNvPr id="32" name="平行四边形 31"/>
          <p:cNvSpPr/>
          <p:nvPr/>
        </p:nvSpPr>
        <p:spPr>
          <a:xfrm>
            <a:off x="746531" y="4842708"/>
            <a:ext cx="1440160" cy="119889"/>
          </a:xfrm>
          <a:prstGeom prst="parallelogram">
            <a:avLst>
              <a:gd name="adj" fmla="val 121165"/>
            </a:avLst>
          </a:prstGeom>
          <a:solidFill>
            <a:schemeClr val="bg1"/>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grpSp>
        <p:nvGrpSpPr>
          <p:cNvPr id="37" name="组合 36"/>
          <p:cNvGrpSpPr/>
          <p:nvPr/>
        </p:nvGrpSpPr>
        <p:grpSpPr>
          <a:xfrm>
            <a:off x="8277638" y="452670"/>
            <a:ext cx="3915436" cy="582162"/>
            <a:chOff x="6208229" y="339502"/>
            <a:chExt cx="2936577" cy="436621"/>
          </a:xfrm>
        </p:grpSpPr>
        <p:sp>
          <p:nvSpPr>
            <p:cNvPr id="36" name="平行四边形 35"/>
            <p:cNvSpPr/>
            <p:nvPr/>
          </p:nvSpPr>
          <p:spPr>
            <a:xfrm>
              <a:off x="6686813" y="339502"/>
              <a:ext cx="2457993" cy="436621"/>
            </a:xfrm>
            <a:prstGeom prst="parallelogram">
              <a:avLst>
                <a:gd name="adj" fmla="val 71706"/>
              </a:avLst>
            </a:prstGeom>
            <a:gradFill>
              <a:gsLst>
                <a:gs pos="0">
                  <a:schemeClr val="bg1">
                    <a:alpha val="0"/>
                  </a:schemeClr>
                </a:gs>
                <a:gs pos="100000">
                  <a:schemeClr val="bg1">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33" name="文本框 32"/>
            <p:cNvSpPr txBox="1"/>
            <p:nvPr/>
          </p:nvSpPr>
          <p:spPr>
            <a:xfrm>
              <a:off x="7016840" y="386412"/>
              <a:ext cx="1910619" cy="238575"/>
            </a:xfrm>
            <a:prstGeom prst="rect">
              <a:avLst/>
            </a:prstGeom>
            <a:noFill/>
          </p:spPr>
          <p:txBody>
            <a:bodyPr wrap="none" rtlCol="0">
              <a:spAutoFit/>
            </a:bodyPr>
            <a:lstStyle/>
            <a:p>
              <a:r>
                <a:rPr lang="zh-CN" altLang="en-US" sz="1467" dirty="0">
                  <a:solidFill>
                    <a:schemeClr val="bg1"/>
                  </a:solidFill>
                  <a:effectLst>
                    <a:outerShdw blurRad="25400" dist="25400" dir="2700000" algn="tl">
                      <a:srgbClr val="000000">
                        <a:alpha val="40000"/>
                      </a:srgbClr>
                    </a:outerShdw>
                  </a:effectLst>
                  <a:latin typeface="Aa楷体" panose="02000500000000000000" pitchFamily="2" charset="-122"/>
                  <a:ea typeface="Aa楷体" panose="02000500000000000000" pitchFamily="2" charset="-122"/>
                  <a:cs typeface="Aa楷体" panose="02000500000000000000" pitchFamily="2" charset="-122"/>
                </a:rPr>
                <a:t>诚信铸就品质  创新引领未来</a:t>
              </a:r>
            </a:p>
          </p:txBody>
        </p:sp>
        <p:sp>
          <p:nvSpPr>
            <p:cNvPr id="34" name="文本框 33"/>
            <p:cNvSpPr txBox="1"/>
            <p:nvPr/>
          </p:nvSpPr>
          <p:spPr>
            <a:xfrm>
              <a:off x="6208229" y="547152"/>
              <a:ext cx="2675251" cy="192409"/>
            </a:xfrm>
            <a:prstGeom prst="rect">
              <a:avLst/>
            </a:prstGeom>
            <a:noFill/>
          </p:spPr>
          <p:txBody>
            <a:bodyPr wrap="none" rtlCol="0">
              <a:spAutoFit/>
            </a:bodyPr>
            <a:lstStyle/>
            <a:p>
              <a:r>
                <a:rPr lang="en-US" altLang="zh-CN" sz="1067" dirty="0">
                  <a:solidFill>
                    <a:schemeClr val="bg1"/>
                  </a:solidFill>
                  <a:effectLst>
                    <a:outerShdw blurRad="25400" dist="25400" dir="2700000" algn="tl">
                      <a:srgbClr val="000000">
                        <a:alpha val="40000"/>
                      </a:srgbClr>
                    </a:outerShdw>
                  </a:effectLst>
                  <a:latin typeface="Aa楷体" panose="02000500000000000000" pitchFamily="2" charset="-122"/>
                  <a:ea typeface="Aa楷体" panose="02000500000000000000" pitchFamily="2" charset="-122"/>
                  <a:cs typeface="Aa楷体" panose="02000500000000000000" pitchFamily="2" charset="-122"/>
                </a:rPr>
                <a:t>Honesty creates quality, innovation leads the future</a:t>
              </a:r>
              <a:endParaRPr lang="zh-CN" altLang="en-US" sz="1067" dirty="0">
                <a:solidFill>
                  <a:schemeClr val="bg1"/>
                </a:solidFill>
                <a:effectLst>
                  <a:outerShdw blurRad="25400" dist="25400" dir="2700000" algn="tl">
                    <a:srgbClr val="000000">
                      <a:alpha val="40000"/>
                    </a:srgbClr>
                  </a:outerShdw>
                </a:effectLst>
                <a:latin typeface="Aa楷体" panose="02000500000000000000" pitchFamily="2" charset="-122"/>
                <a:ea typeface="Aa楷体" panose="02000500000000000000" pitchFamily="2" charset="-122"/>
                <a:cs typeface="Aa楷体" panose="02000500000000000000" pitchFamily="2" charset="-122"/>
              </a:endParaRPr>
            </a:p>
          </p:txBody>
        </p:sp>
      </p:grpSp>
      <p:sp>
        <p:nvSpPr>
          <p:cNvPr id="21" name="矩形 20"/>
          <p:cNvSpPr/>
          <p:nvPr/>
        </p:nvSpPr>
        <p:spPr>
          <a:xfrm rot="210800">
            <a:off x="4070561" y="3118847"/>
            <a:ext cx="235001" cy="388040"/>
          </a:xfrm>
          <a:custGeom>
            <a:avLst/>
            <a:gdLst/>
            <a:ahLst/>
            <a:cxnLst/>
            <a:rect l="l" t="t" r="r" b="b"/>
            <a:pathLst>
              <a:path w="447057" h="738192">
                <a:moveTo>
                  <a:pt x="77961" y="0"/>
                </a:moveTo>
                <a:lnTo>
                  <a:pt x="447057" y="369096"/>
                </a:lnTo>
                <a:lnTo>
                  <a:pt x="77961" y="738192"/>
                </a:lnTo>
                <a:lnTo>
                  <a:pt x="0" y="660231"/>
                </a:lnTo>
                <a:lnTo>
                  <a:pt x="293910" y="366322"/>
                </a:lnTo>
                <a:lnTo>
                  <a:pt x="2775" y="75187"/>
                </a:lnTo>
                <a:close/>
              </a:path>
            </a:pathLst>
          </a:custGeom>
          <a:solidFill>
            <a:schemeClr val="bg1"/>
          </a:solidFill>
          <a:ln>
            <a:no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rgbClr val="025DA5"/>
              </a:solidFill>
              <a:ea typeface="思源黑体" panose="020B0500000000000000" pitchFamily="34" charset="-122"/>
            </a:endParaRPr>
          </a:p>
        </p:txBody>
      </p:sp>
    </p:spTree>
    <p:custDataLst>
      <p:tags r:id="rId1"/>
    </p:custData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downRight)">
                                          <p:cBhvr>
                                            <p:cTn id="7" dur="500"/>
                                            <p:tgtEl>
                                              <p:spTgt spid="5"/>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0-#ppt_w/2"/>
                                              </p:val>
                                            </p:tav>
                                            <p:tav tm="100000">
                                              <p:val>
                                                <p:strVal val="#ppt_x"/>
                                              </p:val>
                                            </p:tav>
                                          </p:tavLst>
                                        </p:anim>
                                        <p:anim calcmode="lin" valueType="num">
                                          <p:cBhvr additive="base">
                                            <p:cTn id="12" dur="500" fill="hold"/>
                                            <p:tgtEl>
                                              <p:spTgt spid="25"/>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25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500" fill="hold"/>
                                            <p:tgtEl>
                                              <p:spTgt spid="26"/>
                                            </p:tgtEl>
                                            <p:attrNameLst>
                                              <p:attrName>ppt_x</p:attrName>
                                            </p:attrNameLst>
                                          </p:cBhvr>
                                          <p:tavLst>
                                            <p:tav tm="0">
                                              <p:val>
                                                <p:strVal val="0-#ppt_w/2"/>
                                              </p:val>
                                            </p:tav>
                                            <p:tav tm="100000">
                                              <p:val>
                                                <p:strVal val="#ppt_x"/>
                                              </p:val>
                                            </p:tav>
                                          </p:tavLst>
                                        </p:anim>
                                        <p:anim calcmode="lin" valueType="num">
                                          <p:cBhvr additive="base">
                                            <p:cTn id="16" dur="500" fill="hold"/>
                                            <p:tgtEl>
                                              <p:spTgt spid="26"/>
                                            </p:tgtEl>
                                            <p:attrNameLst>
                                              <p:attrName>ppt_y</p:attrName>
                                            </p:attrNameLst>
                                          </p:cBhvr>
                                          <p:tavLst>
                                            <p:tav tm="0">
                                              <p:val>
                                                <p:strVal val="#ppt_y"/>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additive="base">
                                            <p:cTn id="19" dur="500" fill="hold"/>
                                            <p:tgtEl>
                                              <p:spTgt spid="31"/>
                                            </p:tgtEl>
                                            <p:attrNameLst>
                                              <p:attrName>ppt_x</p:attrName>
                                            </p:attrNameLst>
                                          </p:cBhvr>
                                          <p:tavLst>
                                            <p:tav tm="0">
                                              <p:val>
                                                <p:strVal val="#ppt_x"/>
                                              </p:val>
                                            </p:tav>
                                            <p:tav tm="100000">
                                              <p:val>
                                                <p:strVal val="#ppt_x"/>
                                              </p:val>
                                            </p:tav>
                                          </p:tavLst>
                                        </p:anim>
                                        <p:anim calcmode="lin" valueType="num">
                                          <p:cBhvr additive="base">
                                            <p:cTn id="20" dur="500" fill="hold"/>
                                            <p:tgtEl>
                                              <p:spTgt spid="31"/>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25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ppt_x"/>
                                              </p:val>
                                            </p:tav>
                                            <p:tav tm="100000">
                                              <p:val>
                                                <p:strVal val="#ppt_x"/>
                                              </p:val>
                                            </p:tav>
                                          </p:tavLst>
                                        </p:anim>
                                        <p:anim calcmode="lin" valueType="num">
                                          <p:cBhvr additive="base">
                                            <p:cTn id="24" dur="500" fill="hold"/>
                                            <p:tgtEl>
                                              <p:spTgt spid="1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ppt_x"/>
                                              </p:val>
                                            </p:tav>
                                            <p:tav tm="100000">
                                              <p:val>
                                                <p:strVal val="#ppt_x"/>
                                              </p:val>
                                            </p:tav>
                                          </p:tavLst>
                                        </p:anim>
                                        <p:anim calcmode="lin" valueType="num">
                                          <p:cBhvr additive="base">
                                            <p:cTn id="28" dur="500" fill="hold"/>
                                            <p:tgtEl>
                                              <p:spTgt spid="17"/>
                                            </p:tgtEl>
                                            <p:attrNameLst>
                                              <p:attrName>ppt_y</p:attrName>
                                            </p:attrNameLst>
                                          </p:cBhvr>
                                          <p:tavLst>
                                            <p:tav tm="0">
                                              <p:val>
                                                <p:strVal val="1+#ppt_h/2"/>
                                              </p:val>
                                            </p:tav>
                                            <p:tav tm="100000">
                                              <p:val>
                                                <p:strVal val="#ppt_y"/>
                                              </p:val>
                                            </p:tav>
                                          </p:tavLst>
                                        </p:anim>
                                      </p:childTnLst>
                                    </p:cTn>
                                  </p:par>
                                  <p:par>
                                    <p:cTn id="29" presetID="2" presetClass="entr" presetSubtype="1" fill="hold" grpId="0" nodeType="with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0-#ppt_h/2"/>
                                              </p:val>
                                            </p:tav>
                                            <p:tav tm="100000">
                                              <p:val>
                                                <p:strVal val="#ppt_y"/>
                                              </p:val>
                                            </p:tav>
                                          </p:tavLst>
                                        </p:anim>
                                      </p:childTnLst>
                                    </p:cTn>
                                  </p:par>
                                  <p:par>
                                    <p:cTn id="33" presetID="22" presetClass="entr" presetSubtype="1" fill="hold" grpId="0" nodeType="with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wipe(up)">
                                          <p:cBhvr>
                                            <p:cTn id="35" dur="500"/>
                                            <p:tgtEl>
                                              <p:spTgt spid="30"/>
                                            </p:tgtEl>
                                          </p:cBhvr>
                                        </p:animEffect>
                                      </p:childTnLst>
                                    </p:cTn>
                                  </p:par>
                                  <p:par>
                                    <p:cTn id="36" presetID="2" presetClass="entr" presetSubtype="2" decel="100000" fill="hold" nodeType="withEffect">
                                      <p:stCondLst>
                                        <p:cond delay="250"/>
                                      </p:stCondLst>
                                      <p:childTnLst>
                                        <p:set>
                                          <p:cBhvr>
                                            <p:cTn id="37" dur="1" fill="hold">
                                              <p:stCondLst>
                                                <p:cond delay="0"/>
                                              </p:stCondLst>
                                            </p:cTn>
                                            <p:tgtEl>
                                              <p:spTgt spid="37"/>
                                            </p:tgtEl>
                                            <p:attrNameLst>
                                              <p:attrName>style.visibility</p:attrName>
                                            </p:attrNameLst>
                                          </p:cBhvr>
                                          <p:to>
                                            <p:strVal val="visible"/>
                                          </p:to>
                                        </p:set>
                                        <p:anim calcmode="lin" valueType="num">
                                          <p:cBhvr additive="base">
                                            <p:cTn id="38" dur="500" fill="hold"/>
                                            <p:tgtEl>
                                              <p:spTgt spid="37"/>
                                            </p:tgtEl>
                                            <p:attrNameLst>
                                              <p:attrName>ppt_x</p:attrName>
                                            </p:attrNameLst>
                                          </p:cBhvr>
                                          <p:tavLst>
                                            <p:tav tm="0">
                                              <p:val>
                                                <p:strVal val="1+#ppt_w/2"/>
                                              </p:val>
                                            </p:tav>
                                            <p:tav tm="100000">
                                              <p:val>
                                                <p:strVal val="#ppt_x"/>
                                              </p:val>
                                            </p:tav>
                                          </p:tavLst>
                                        </p:anim>
                                        <p:anim calcmode="lin" valueType="num">
                                          <p:cBhvr additive="base">
                                            <p:cTn id="39" dur="500" fill="hold"/>
                                            <p:tgtEl>
                                              <p:spTgt spid="37"/>
                                            </p:tgtEl>
                                            <p:attrNameLst>
                                              <p:attrName>ppt_y</p:attrName>
                                            </p:attrNameLst>
                                          </p:cBhvr>
                                          <p:tavLst>
                                            <p:tav tm="0">
                                              <p:val>
                                                <p:strVal val="#ppt_y"/>
                                              </p:val>
                                            </p:tav>
                                            <p:tav tm="100000">
                                              <p:val>
                                                <p:strVal val="#ppt_y"/>
                                              </p:val>
                                            </p:tav>
                                          </p:tavLst>
                                        </p:anim>
                                      </p:childTnLst>
                                    </p:cTn>
                                  </p:par>
                                  <p:par>
                                    <p:cTn id="40" presetID="42" presetClass="entr" presetSubtype="0" fill="hold" grpId="0" nodeType="withEffect">
                                      <p:stCondLst>
                                        <p:cond delay="50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750"/>
                                            <p:tgtEl>
                                              <p:spTgt spid="10"/>
                                            </p:tgtEl>
                                          </p:cBhvr>
                                        </p:animEffect>
                                        <p:anim calcmode="lin" valueType="num">
                                          <p:cBhvr>
                                            <p:cTn id="43" dur="750" fill="hold"/>
                                            <p:tgtEl>
                                              <p:spTgt spid="10"/>
                                            </p:tgtEl>
                                            <p:attrNameLst>
                                              <p:attrName>ppt_x</p:attrName>
                                            </p:attrNameLst>
                                          </p:cBhvr>
                                          <p:tavLst>
                                            <p:tav tm="0">
                                              <p:val>
                                                <p:strVal val="#ppt_x"/>
                                              </p:val>
                                            </p:tav>
                                            <p:tav tm="100000">
                                              <p:val>
                                                <p:strVal val="#ppt_x"/>
                                              </p:val>
                                            </p:tav>
                                          </p:tavLst>
                                        </p:anim>
                                        <p:anim calcmode="lin" valueType="num">
                                          <p:cBhvr>
                                            <p:cTn id="44" dur="750" fill="hold"/>
                                            <p:tgtEl>
                                              <p:spTgt spid="10"/>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100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1000"/>
                                            <p:tgtEl>
                                              <p:spTgt spid="12"/>
                                            </p:tgtEl>
                                          </p:cBhvr>
                                        </p:animEffect>
                                        <p:anim calcmode="lin" valueType="num">
                                          <p:cBhvr>
                                            <p:cTn id="48" dur="1000" fill="hold"/>
                                            <p:tgtEl>
                                              <p:spTgt spid="12"/>
                                            </p:tgtEl>
                                            <p:attrNameLst>
                                              <p:attrName>ppt_x</p:attrName>
                                            </p:attrNameLst>
                                          </p:cBhvr>
                                          <p:tavLst>
                                            <p:tav tm="0">
                                              <p:val>
                                                <p:strVal val="#ppt_x"/>
                                              </p:val>
                                            </p:tav>
                                            <p:tav tm="100000">
                                              <p:val>
                                                <p:strVal val="#ppt_x"/>
                                              </p:val>
                                            </p:tav>
                                          </p:tavLst>
                                        </p:anim>
                                        <p:anim calcmode="lin" valueType="num">
                                          <p:cBhvr>
                                            <p:cTn id="49" dur="1000" fill="hold"/>
                                            <p:tgtEl>
                                              <p:spTgt spid="12"/>
                                            </p:tgtEl>
                                            <p:attrNameLst>
                                              <p:attrName>ppt_y</p:attrName>
                                            </p:attrNameLst>
                                          </p:cBhvr>
                                          <p:tavLst>
                                            <p:tav tm="0">
                                              <p:val>
                                                <p:strVal val="#ppt_y+.1"/>
                                              </p:val>
                                            </p:tav>
                                            <p:tav tm="100000">
                                              <p:val>
                                                <p:strVal val="#ppt_y"/>
                                              </p:val>
                                            </p:tav>
                                          </p:tavLst>
                                        </p:anim>
                                      </p:childTnLst>
                                    </p:cTn>
                                  </p:par>
                                  <p:par>
                                    <p:cTn id="50" presetID="2" presetClass="entr" presetSubtype="8" fill="hold" grpId="0" nodeType="withEffect">
                                      <p:stCondLst>
                                        <p:cond delay="1000"/>
                                      </p:stCondLst>
                                      <p:childTnLst>
                                        <p:set>
                                          <p:cBhvr>
                                            <p:cTn id="51" dur="1" fill="hold">
                                              <p:stCondLst>
                                                <p:cond delay="0"/>
                                              </p:stCondLst>
                                            </p:cTn>
                                            <p:tgtEl>
                                              <p:spTgt spid="21"/>
                                            </p:tgtEl>
                                            <p:attrNameLst>
                                              <p:attrName>style.visibility</p:attrName>
                                            </p:attrNameLst>
                                          </p:cBhvr>
                                          <p:to>
                                            <p:strVal val="visible"/>
                                          </p:to>
                                        </p:set>
                                        <p:anim calcmode="lin" valueType="num">
                                          <p:cBhvr additive="base">
                                            <p:cTn id="52" dur="500" fill="hold"/>
                                            <p:tgtEl>
                                              <p:spTgt spid="21"/>
                                            </p:tgtEl>
                                            <p:attrNameLst>
                                              <p:attrName>ppt_x</p:attrName>
                                            </p:attrNameLst>
                                          </p:cBhvr>
                                          <p:tavLst>
                                            <p:tav tm="0">
                                              <p:val>
                                                <p:strVal val="0-#ppt_w/2"/>
                                              </p:val>
                                            </p:tav>
                                            <p:tav tm="100000">
                                              <p:val>
                                                <p:strVal val="#ppt_x"/>
                                              </p:val>
                                            </p:tav>
                                          </p:tavLst>
                                        </p:anim>
                                        <p:anim calcmode="lin" valueType="num">
                                          <p:cBhvr additive="base">
                                            <p:cTn id="53" dur="500" fill="hold"/>
                                            <p:tgtEl>
                                              <p:spTgt spid="21"/>
                                            </p:tgtEl>
                                            <p:attrNameLst>
                                              <p:attrName>ppt_y</p:attrName>
                                            </p:attrNameLst>
                                          </p:cBhvr>
                                          <p:tavLst>
                                            <p:tav tm="0">
                                              <p:val>
                                                <p:strVal val="#ppt_y"/>
                                              </p:val>
                                            </p:tav>
                                            <p:tav tm="100000">
                                              <p:val>
                                                <p:strVal val="#ppt_y"/>
                                              </p:val>
                                            </p:tav>
                                          </p:tavLst>
                                        </p:anim>
                                      </p:childTnLst>
                                    </p:cTn>
                                  </p:par>
                                  <p:par>
                                    <p:cTn id="54" presetID="2" presetClass="entr" presetSubtype="8" fill="hold" grpId="0" nodeType="withEffect" p14:presetBounceEnd="40000">
                                      <p:stCondLst>
                                        <p:cond delay="0"/>
                                      </p:stCondLst>
                                      <p:childTnLst>
                                        <p:set>
                                          <p:cBhvr>
                                            <p:cTn id="55" dur="1" fill="hold">
                                              <p:stCondLst>
                                                <p:cond delay="0"/>
                                              </p:stCondLst>
                                            </p:cTn>
                                            <p:tgtEl>
                                              <p:spTgt spid="15"/>
                                            </p:tgtEl>
                                            <p:attrNameLst>
                                              <p:attrName>style.visibility</p:attrName>
                                            </p:attrNameLst>
                                          </p:cBhvr>
                                          <p:to>
                                            <p:strVal val="visible"/>
                                          </p:to>
                                        </p:set>
                                        <p:anim calcmode="lin" valueType="num" p14:bounceEnd="40000">
                                          <p:cBhvr additive="base">
                                            <p:cTn id="56" dur="1000" fill="hold"/>
                                            <p:tgtEl>
                                              <p:spTgt spid="15"/>
                                            </p:tgtEl>
                                            <p:attrNameLst>
                                              <p:attrName>ppt_x</p:attrName>
                                            </p:attrNameLst>
                                          </p:cBhvr>
                                          <p:tavLst>
                                            <p:tav tm="0">
                                              <p:val>
                                                <p:strVal val="0-#ppt_w/2"/>
                                              </p:val>
                                            </p:tav>
                                            <p:tav tm="100000">
                                              <p:val>
                                                <p:strVal val="#ppt_x"/>
                                              </p:val>
                                            </p:tav>
                                          </p:tavLst>
                                        </p:anim>
                                        <p:anim calcmode="lin" valueType="num" p14:bounceEnd="40000">
                                          <p:cBhvr additive="base">
                                            <p:cTn id="57" dur="1000" fill="hold"/>
                                            <p:tgtEl>
                                              <p:spTgt spid="15"/>
                                            </p:tgtEl>
                                            <p:attrNameLst>
                                              <p:attrName>ppt_y</p:attrName>
                                            </p:attrNameLst>
                                          </p:cBhvr>
                                          <p:tavLst>
                                            <p:tav tm="0">
                                              <p:val>
                                                <p:strVal val="#ppt_y"/>
                                              </p:val>
                                            </p:tav>
                                            <p:tav tm="100000">
                                              <p:val>
                                                <p:strVal val="#ppt_y"/>
                                              </p:val>
                                            </p:tav>
                                          </p:tavLst>
                                        </p:anim>
                                      </p:childTnLst>
                                    </p:cTn>
                                  </p:par>
                                  <p:par>
                                    <p:cTn id="58" presetID="22" presetClass="entr" presetSubtype="8" fill="hold" grpId="0" nodeType="withEffect">
                                      <p:stCondLst>
                                        <p:cond delay="1750"/>
                                      </p:stCondLst>
                                      <p:childTnLst>
                                        <p:set>
                                          <p:cBhvr>
                                            <p:cTn id="59" dur="1" fill="hold">
                                              <p:stCondLst>
                                                <p:cond delay="0"/>
                                              </p:stCondLst>
                                            </p:cTn>
                                            <p:tgtEl>
                                              <p:spTgt spid="32"/>
                                            </p:tgtEl>
                                            <p:attrNameLst>
                                              <p:attrName>style.visibility</p:attrName>
                                            </p:attrNameLst>
                                          </p:cBhvr>
                                          <p:to>
                                            <p:strVal val="visible"/>
                                          </p:to>
                                        </p:set>
                                        <p:animEffect transition="in" filter="wipe(left)">
                                          <p:cBhvr>
                                            <p:cTn id="60"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animBg="1"/>
          <p:bldP spid="25" grpId="0" animBg="1"/>
          <p:bldP spid="26" grpId="0" animBg="1"/>
          <p:bldP spid="30" grpId="0" animBg="1"/>
          <p:bldP spid="15" grpId="0" animBg="1"/>
          <p:bldP spid="31" grpId="0" animBg="1"/>
          <p:bldP spid="17" grpId="0" animBg="1"/>
          <p:bldP spid="18" grpId="0" animBg="1"/>
          <p:bldP spid="12" grpId="0"/>
          <p:bldP spid="10" grpId="0"/>
          <p:bldP spid="32" grpId="0" animBg="1"/>
          <p:bldP spid="21"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downRight)">
                                          <p:cBhvr>
                                            <p:cTn id="7" dur="500"/>
                                            <p:tgtEl>
                                              <p:spTgt spid="5"/>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0-#ppt_w/2"/>
                                              </p:val>
                                            </p:tav>
                                            <p:tav tm="100000">
                                              <p:val>
                                                <p:strVal val="#ppt_x"/>
                                              </p:val>
                                            </p:tav>
                                          </p:tavLst>
                                        </p:anim>
                                        <p:anim calcmode="lin" valueType="num">
                                          <p:cBhvr additive="base">
                                            <p:cTn id="12" dur="500" fill="hold"/>
                                            <p:tgtEl>
                                              <p:spTgt spid="25"/>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25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500" fill="hold"/>
                                            <p:tgtEl>
                                              <p:spTgt spid="26"/>
                                            </p:tgtEl>
                                            <p:attrNameLst>
                                              <p:attrName>ppt_x</p:attrName>
                                            </p:attrNameLst>
                                          </p:cBhvr>
                                          <p:tavLst>
                                            <p:tav tm="0">
                                              <p:val>
                                                <p:strVal val="0-#ppt_w/2"/>
                                              </p:val>
                                            </p:tav>
                                            <p:tav tm="100000">
                                              <p:val>
                                                <p:strVal val="#ppt_x"/>
                                              </p:val>
                                            </p:tav>
                                          </p:tavLst>
                                        </p:anim>
                                        <p:anim calcmode="lin" valueType="num">
                                          <p:cBhvr additive="base">
                                            <p:cTn id="16" dur="500" fill="hold"/>
                                            <p:tgtEl>
                                              <p:spTgt spid="26"/>
                                            </p:tgtEl>
                                            <p:attrNameLst>
                                              <p:attrName>ppt_y</p:attrName>
                                            </p:attrNameLst>
                                          </p:cBhvr>
                                          <p:tavLst>
                                            <p:tav tm="0">
                                              <p:val>
                                                <p:strVal val="#ppt_y"/>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additive="base">
                                            <p:cTn id="19" dur="500" fill="hold"/>
                                            <p:tgtEl>
                                              <p:spTgt spid="31"/>
                                            </p:tgtEl>
                                            <p:attrNameLst>
                                              <p:attrName>ppt_x</p:attrName>
                                            </p:attrNameLst>
                                          </p:cBhvr>
                                          <p:tavLst>
                                            <p:tav tm="0">
                                              <p:val>
                                                <p:strVal val="#ppt_x"/>
                                              </p:val>
                                            </p:tav>
                                            <p:tav tm="100000">
                                              <p:val>
                                                <p:strVal val="#ppt_x"/>
                                              </p:val>
                                            </p:tav>
                                          </p:tavLst>
                                        </p:anim>
                                        <p:anim calcmode="lin" valueType="num">
                                          <p:cBhvr additive="base">
                                            <p:cTn id="20" dur="500" fill="hold"/>
                                            <p:tgtEl>
                                              <p:spTgt spid="31"/>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25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ppt_x"/>
                                              </p:val>
                                            </p:tav>
                                            <p:tav tm="100000">
                                              <p:val>
                                                <p:strVal val="#ppt_x"/>
                                              </p:val>
                                            </p:tav>
                                          </p:tavLst>
                                        </p:anim>
                                        <p:anim calcmode="lin" valueType="num">
                                          <p:cBhvr additive="base">
                                            <p:cTn id="24" dur="500" fill="hold"/>
                                            <p:tgtEl>
                                              <p:spTgt spid="1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ppt_x"/>
                                              </p:val>
                                            </p:tav>
                                            <p:tav tm="100000">
                                              <p:val>
                                                <p:strVal val="#ppt_x"/>
                                              </p:val>
                                            </p:tav>
                                          </p:tavLst>
                                        </p:anim>
                                        <p:anim calcmode="lin" valueType="num">
                                          <p:cBhvr additive="base">
                                            <p:cTn id="28" dur="500" fill="hold"/>
                                            <p:tgtEl>
                                              <p:spTgt spid="17"/>
                                            </p:tgtEl>
                                            <p:attrNameLst>
                                              <p:attrName>ppt_y</p:attrName>
                                            </p:attrNameLst>
                                          </p:cBhvr>
                                          <p:tavLst>
                                            <p:tav tm="0">
                                              <p:val>
                                                <p:strVal val="1+#ppt_h/2"/>
                                              </p:val>
                                            </p:tav>
                                            <p:tav tm="100000">
                                              <p:val>
                                                <p:strVal val="#ppt_y"/>
                                              </p:val>
                                            </p:tav>
                                          </p:tavLst>
                                        </p:anim>
                                      </p:childTnLst>
                                    </p:cTn>
                                  </p:par>
                                  <p:par>
                                    <p:cTn id="29" presetID="2" presetClass="entr" presetSubtype="1" fill="hold" grpId="0" nodeType="with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0-#ppt_h/2"/>
                                              </p:val>
                                            </p:tav>
                                            <p:tav tm="100000">
                                              <p:val>
                                                <p:strVal val="#ppt_y"/>
                                              </p:val>
                                            </p:tav>
                                          </p:tavLst>
                                        </p:anim>
                                      </p:childTnLst>
                                    </p:cTn>
                                  </p:par>
                                  <p:par>
                                    <p:cTn id="33" presetID="22" presetClass="entr" presetSubtype="1" fill="hold" grpId="0" nodeType="with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wipe(up)">
                                          <p:cBhvr>
                                            <p:cTn id="35" dur="500"/>
                                            <p:tgtEl>
                                              <p:spTgt spid="30"/>
                                            </p:tgtEl>
                                          </p:cBhvr>
                                        </p:animEffect>
                                      </p:childTnLst>
                                    </p:cTn>
                                  </p:par>
                                  <p:par>
                                    <p:cTn id="36" presetID="2" presetClass="entr" presetSubtype="2" decel="100000" fill="hold" nodeType="withEffect">
                                      <p:stCondLst>
                                        <p:cond delay="250"/>
                                      </p:stCondLst>
                                      <p:childTnLst>
                                        <p:set>
                                          <p:cBhvr>
                                            <p:cTn id="37" dur="1" fill="hold">
                                              <p:stCondLst>
                                                <p:cond delay="0"/>
                                              </p:stCondLst>
                                            </p:cTn>
                                            <p:tgtEl>
                                              <p:spTgt spid="37"/>
                                            </p:tgtEl>
                                            <p:attrNameLst>
                                              <p:attrName>style.visibility</p:attrName>
                                            </p:attrNameLst>
                                          </p:cBhvr>
                                          <p:to>
                                            <p:strVal val="visible"/>
                                          </p:to>
                                        </p:set>
                                        <p:anim calcmode="lin" valueType="num">
                                          <p:cBhvr additive="base">
                                            <p:cTn id="38" dur="500" fill="hold"/>
                                            <p:tgtEl>
                                              <p:spTgt spid="37"/>
                                            </p:tgtEl>
                                            <p:attrNameLst>
                                              <p:attrName>ppt_x</p:attrName>
                                            </p:attrNameLst>
                                          </p:cBhvr>
                                          <p:tavLst>
                                            <p:tav tm="0">
                                              <p:val>
                                                <p:strVal val="1+#ppt_w/2"/>
                                              </p:val>
                                            </p:tav>
                                            <p:tav tm="100000">
                                              <p:val>
                                                <p:strVal val="#ppt_x"/>
                                              </p:val>
                                            </p:tav>
                                          </p:tavLst>
                                        </p:anim>
                                        <p:anim calcmode="lin" valueType="num">
                                          <p:cBhvr additive="base">
                                            <p:cTn id="39" dur="500" fill="hold"/>
                                            <p:tgtEl>
                                              <p:spTgt spid="37"/>
                                            </p:tgtEl>
                                            <p:attrNameLst>
                                              <p:attrName>ppt_y</p:attrName>
                                            </p:attrNameLst>
                                          </p:cBhvr>
                                          <p:tavLst>
                                            <p:tav tm="0">
                                              <p:val>
                                                <p:strVal val="#ppt_y"/>
                                              </p:val>
                                            </p:tav>
                                            <p:tav tm="100000">
                                              <p:val>
                                                <p:strVal val="#ppt_y"/>
                                              </p:val>
                                            </p:tav>
                                          </p:tavLst>
                                        </p:anim>
                                      </p:childTnLst>
                                    </p:cTn>
                                  </p:par>
                                  <p:par>
                                    <p:cTn id="40" presetID="42" presetClass="entr" presetSubtype="0" fill="hold" grpId="0" nodeType="withEffect">
                                      <p:stCondLst>
                                        <p:cond delay="50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750"/>
                                            <p:tgtEl>
                                              <p:spTgt spid="10"/>
                                            </p:tgtEl>
                                          </p:cBhvr>
                                        </p:animEffect>
                                        <p:anim calcmode="lin" valueType="num">
                                          <p:cBhvr>
                                            <p:cTn id="43" dur="750" fill="hold"/>
                                            <p:tgtEl>
                                              <p:spTgt spid="10"/>
                                            </p:tgtEl>
                                            <p:attrNameLst>
                                              <p:attrName>ppt_x</p:attrName>
                                            </p:attrNameLst>
                                          </p:cBhvr>
                                          <p:tavLst>
                                            <p:tav tm="0">
                                              <p:val>
                                                <p:strVal val="#ppt_x"/>
                                              </p:val>
                                            </p:tav>
                                            <p:tav tm="100000">
                                              <p:val>
                                                <p:strVal val="#ppt_x"/>
                                              </p:val>
                                            </p:tav>
                                          </p:tavLst>
                                        </p:anim>
                                        <p:anim calcmode="lin" valueType="num">
                                          <p:cBhvr>
                                            <p:cTn id="44" dur="750" fill="hold"/>
                                            <p:tgtEl>
                                              <p:spTgt spid="10"/>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100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1000"/>
                                            <p:tgtEl>
                                              <p:spTgt spid="12"/>
                                            </p:tgtEl>
                                          </p:cBhvr>
                                        </p:animEffect>
                                        <p:anim calcmode="lin" valueType="num">
                                          <p:cBhvr>
                                            <p:cTn id="48" dur="1000" fill="hold"/>
                                            <p:tgtEl>
                                              <p:spTgt spid="12"/>
                                            </p:tgtEl>
                                            <p:attrNameLst>
                                              <p:attrName>ppt_x</p:attrName>
                                            </p:attrNameLst>
                                          </p:cBhvr>
                                          <p:tavLst>
                                            <p:tav tm="0">
                                              <p:val>
                                                <p:strVal val="#ppt_x"/>
                                              </p:val>
                                            </p:tav>
                                            <p:tav tm="100000">
                                              <p:val>
                                                <p:strVal val="#ppt_x"/>
                                              </p:val>
                                            </p:tav>
                                          </p:tavLst>
                                        </p:anim>
                                        <p:anim calcmode="lin" valueType="num">
                                          <p:cBhvr>
                                            <p:cTn id="49" dur="1000" fill="hold"/>
                                            <p:tgtEl>
                                              <p:spTgt spid="12"/>
                                            </p:tgtEl>
                                            <p:attrNameLst>
                                              <p:attrName>ppt_y</p:attrName>
                                            </p:attrNameLst>
                                          </p:cBhvr>
                                          <p:tavLst>
                                            <p:tav tm="0">
                                              <p:val>
                                                <p:strVal val="#ppt_y+.1"/>
                                              </p:val>
                                            </p:tav>
                                            <p:tav tm="100000">
                                              <p:val>
                                                <p:strVal val="#ppt_y"/>
                                              </p:val>
                                            </p:tav>
                                          </p:tavLst>
                                        </p:anim>
                                      </p:childTnLst>
                                    </p:cTn>
                                  </p:par>
                                  <p:par>
                                    <p:cTn id="50" presetID="2" presetClass="entr" presetSubtype="8" fill="hold" grpId="0" nodeType="withEffect">
                                      <p:stCondLst>
                                        <p:cond delay="1000"/>
                                      </p:stCondLst>
                                      <p:childTnLst>
                                        <p:set>
                                          <p:cBhvr>
                                            <p:cTn id="51" dur="1" fill="hold">
                                              <p:stCondLst>
                                                <p:cond delay="0"/>
                                              </p:stCondLst>
                                            </p:cTn>
                                            <p:tgtEl>
                                              <p:spTgt spid="21"/>
                                            </p:tgtEl>
                                            <p:attrNameLst>
                                              <p:attrName>style.visibility</p:attrName>
                                            </p:attrNameLst>
                                          </p:cBhvr>
                                          <p:to>
                                            <p:strVal val="visible"/>
                                          </p:to>
                                        </p:set>
                                        <p:anim calcmode="lin" valueType="num">
                                          <p:cBhvr additive="base">
                                            <p:cTn id="52" dur="500" fill="hold"/>
                                            <p:tgtEl>
                                              <p:spTgt spid="21"/>
                                            </p:tgtEl>
                                            <p:attrNameLst>
                                              <p:attrName>ppt_x</p:attrName>
                                            </p:attrNameLst>
                                          </p:cBhvr>
                                          <p:tavLst>
                                            <p:tav tm="0">
                                              <p:val>
                                                <p:strVal val="0-#ppt_w/2"/>
                                              </p:val>
                                            </p:tav>
                                            <p:tav tm="100000">
                                              <p:val>
                                                <p:strVal val="#ppt_x"/>
                                              </p:val>
                                            </p:tav>
                                          </p:tavLst>
                                        </p:anim>
                                        <p:anim calcmode="lin" valueType="num">
                                          <p:cBhvr additive="base">
                                            <p:cTn id="53" dur="500" fill="hold"/>
                                            <p:tgtEl>
                                              <p:spTgt spid="21"/>
                                            </p:tgtEl>
                                            <p:attrNameLst>
                                              <p:attrName>ppt_y</p:attrName>
                                            </p:attrNameLst>
                                          </p:cBhvr>
                                          <p:tavLst>
                                            <p:tav tm="0">
                                              <p:val>
                                                <p:strVal val="#ppt_y"/>
                                              </p:val>
                                            </p:tav>
                                            <p:tav tm="100000">
                                              <p:val>
                                                <p:strVal val="#ppt_y"/>
                                              </p:val>
                                            </p:tav>
                                          </p:tavLst>
                                        </p:anim>
                                      </p:childTnLst>
                                    </p:cTn>
                                  </p:par>
                                  <p:par>
                                    <p:cTn id="54" presetID="2" presetClass="entr" presetSubtype="8" fill="hold" grpId="0" nodeType="withEffect">
                                      <p:stCondLst>
                                        <p:cond delay="0"/>
                                      </p:stCondLst>
                                      <p:childTnLst>
                                        <p:set>
                                          <p:cBhvr>
                                            <p:cTn id="55" dur="1" fill="hold">
                                              <p:stCondLst>
                                                <p:cond delay="0"/>
                                              </p:stCondLst>
                                            </p:cTn>
                                            <p:tgtEl>
                                              <p:spTgt spid="15"/>
                                            </p:tgtEl>
                                            <p:attrNameLst>
                                              <p:attrName>style.visibility</p:attrName>
                                            </p:attrNameLst>
                                          </p:cBhvr>
                                          <p:to>
                                            <p:strVal val="visible"/>
                                          </p:to>
                                        </p:set>
                                        <p:anim calcmode="lin" valueType="num">
                                          <p:cBhvr additive="base">
                                            <p:cTn id="56" dur="1000" fill="hold"/>
                                            <p:tgtEl>
                                              <p:spTgt spid="15"/>
                                            </p:tgtEl>
                                            <p:attrNameLst>
                                              <p:attrName>ppt_x</p:attrName>
                                            </p:attrNameLst>
                                          </p:cBhvr>
                                          <p:tavLst>
                                            <p:tav tm="0">
                                              <p:val>
                                                <p:strVal val="0-#ppt_w/2"/>
                                              </p:val>
                                            </p:tav>
                                            <p:tav tm="100000">
                                              <p:val>
                                                <p:strVal val="#ppt_x"/>
                                              </p:val>
                                            </p:tav>
                                          </p:tavLst>
                                        </p:anim>
                                        <p:anim calcmode="lin" valueType="num">
                                          <p:cBhvr additive="base">
                                            <p:cTn id="57" dur="1000" fill="hold"/>
                                            <p:tgtEl>
                                              <p:spTgt spid="15"/>
                                            </p:tgtEl>
                                            <p:attrNameLst>
                                              <p:attrName>ppt_y</p:attrName>
                                            </p:attrNameLst>
                                          </p:cBhvr>
                                          <p:tavLst>
                                            <p:tav tm="0">
                                              <p:val>
                                                <p:strVal val="#ppt_y"/>
                                              </p:val>
                                            </p:tav>
                                            <p:tav tm="100000">
                                              <p:val>
                                                <p:strVal val="#ppt_y"/>
                                              </p:val>
                                            </p:tav>
                                          </p:tavLst>
                                        </p:anim>
                                      </p:childTnLst>
                                    </p:cTn>
                                  </p:par>
                                  <p:par>
                                    <p:cTn id="58" presetID="22" presetClass="entr" presetSubtype="8" fill="hold" grpId="0" nodeType="withEffect">
                                      <p:stCondLst>
                                        <p:cond delay="1750"/>
                                      </p:stCondLst>
                                      <p:childTnLst>
                                        <p:set>
                                          <p:cBhvr>
                                            <p:cTn id="59" dur="1" fill="hold">
                                              <p:stCondLst>
                                                <p:cond delay="0"/>
                                              </p:stCondLst>
                                            </p:cTn>
                                            <p:tgtEl>
                                              <p:spTgt spid="32"/>
                                            </p:tgtEl>
                                            <p:attrNameLst>
                                              <p:attrName>style.visibility</p:attrName>
                                            </p:attrNameLst>
                                          </p:cBhvr>
                                          <p:to>
                                            <p:strVal val="visible"/>
                                          </p:to>
                                        </p:set>
                                        <p:animEffect transition="in" filter="wipe(left)">
                                          <p:cBhvr>
                                            <p:cTn id="60"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animBg="1"/>
          <p:bldP spid="25" grpId="0" animBg="1"/>
          <p:bldP spid="26" grpId="0" animBg="1"/>
          <p:bldP spid="30" grpId="0" animBg="1"/>
          <p:bldP spid="15" grpId="0" animBg="1"/>
          <p:bldP spid="31" grpId="0" animBg="1"/>
          <p:bldP spid="17" grpId="0" animBg="1"/>
          <p:bldP spid="18" grpId="0" animBg="1"/>
          <p:bldP spid="12" grpId="0"/>
          <p:bldP spid="10" grpId="0"/>
          <p:bldP spid="32" grpId="0" animBg="1"/>
          <p:bldP spid="21" grpId="0" animBg="1"/>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a:extLst>
              <a:ext uri="{FF2B5EF4-FFF2-40B4-BE49-F238E27FC236}">
                <a16:creationId xmlns:a16="http://schemas.microsoft.com/office/drawing/2014/main" id="{EAA15F03-91E7-4136-A8B5-61F441E651B7}"/>
              </a:ext>
            </a:extLst>
          </p:cNvPr>
          <p:cNvCxnSpPr/>
          <p:nvPr/>
        </p:nvCxnSpPr>
        <p:spPr>
          <a:xfrm>
            <a:off x="9128993" y="1046736"/>
            <a:ext cx="0" cy="5567389"/>
          </a:xfrm>
          <a:prstGeom prst="line">
            <a:avLst/>
          </a:prstGeom>
          <a:ln w="28575" cap="flat" cmpd="sng" algn="ctr">
            <a:solidFill>
              <a:schemeClr val="accent6">
                <a:lumMod val="40000"/>
                <a:lumOff val="60000"/>
              </a:schemeClr>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 name="直接连接符 2">
            <a:extLst>
              <a:ext uri="{FF2B5EF4-FFF2-40B4-BE49-F238E27FC236}">
                <a16:creationId xmlns:a16="http://schemas.microsoft.com/office/drawing/2014/main" id="{4040EAA7-E603-4828-BEDD-EADC3FF69F10}"/>
              </a:ext>
            </a:extLst>
          </p:cNvPr>
          <p:cNvCxnSpPr/>
          <p:nvPr/>
        </p:nvCxnSpPr>
        <p:spPr>
          <a:xfrm>
            <a:off x="2716050" y="1059150"/>
            <a:ext cx="0" cy="5567389"/>
          </a:xfrm>
          <a:prstGeom prst="line">
            <a:avLst/>
          </a:prstGeom>
          <a:ln w="28575" cap="flat" cmpd="sng" algn="ctr">
            <a:solidFill>
              <a:schemeClr val="accent6">
                <a:lumMod val="40000"/>
                <a:lumOff val="60000"/>
              </a:schemeClr>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 name="矩形 3">
            <a:extLst>
              <a:ext uri="{FF2B5EF4-FFF2-40B4-BE49-F238E27FC236}">
                <a16:creationId xmlns:a16="http://schemas.microsoft.com/office/drawing/2014/main" id="{F3CED33C-D7F2-49B6-92EA-9B2DD145B43B}"/>
              </a:ext>
            </a:extLst>
          </p:cNvPr>
          <p:cNvSpPr/>
          <p:nvPr/>
        </p:nvSpPr>
        <p:spPr>
          <a:xfrm>
            <a:off x="3326141" y="1578203"/>
            <a:ext cx="5503282" cy="4812790"/>
          </a:xfrm>
          <a:prstGeom prst="rect">
            <a:avLst/>
          </a:prstGeom>
          <a:solidFill>
            <a:schemeClr val="bg1">
              <a:lumMod val="95000"/>
            </a:schemeClr>
          </a:solidFill>
          <a:ln w="28575">
            <a:no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60" dirty="0"/>
          </a:p>
        </p:txBody>
      </p:sp>
      <p:sp>
        <p:nvSpPr>
          <p:cNvPr id="5" name="矩形 4">
            <a:extLst>
              <a:ext uri="{FF2B5EF4-FFF2-40B4-BE49-F238E27FC236}">
                <a16:creationId xmlns:a16="http://schemas.microsoft.com/office/drawing/2014/main" id="{E66C38DB-781E-47D8-9442-D89D07E97AB9}"/>
              </a:ext>
            </a:extLst>
          </p:cNvPr>
          <p:cNvSpPr/>
          <p:nvPr/>
        </p:nvSpPr>
        <p:spPr>
          <a:xfrm>
            <a:off x="4949705" y="2243846"/>
            <a:ext cx="3740032" cy="4105710"/>
          </a:xfrm>
          <a:prstGeom prst="rect">
            <a:avLst/>
          </a:prstGeom>
          <a:solidFill>
            <a:schemeClr val="bg1"/>
          </a:solidFill>
          <a:ln>
            <a:solidFill>
              <a:schemeClr val="tx1"/>
            </a:solidFill>
            <a:prstDash val="dash"/>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sz="2160" b="1" dirty="0">
              <a:solidFill>
                <a:schemeClr val="tx1"/>
              </a:solidFill>
              <a:latin typeface="微软雅黑" panose="020B0503020204020204" pitchFamily="34" charset="-122"/>
              <a:ea typeface="微软雅黑" panose="020B0503020204020204" pitchFamily="34" charset="-122"/>
            </a:endParaRPr>
          </a:p>
        </p:txBody>
      </p:sp>
      <p:sp>
        <p:nvSpPr>
          <p:cNvPr id="6" name="矩形 5">
            <a:extLst>
              <a:ext uri="{FF2B5EF4-FFF2-40B4-BE49-F238E27FC236}">
                <a16:creationId xmlns:a16="http://schemas.microsoft.com/office/drawing/2014/main" id="{5F3C8203-EC8D-4310-8CCC-D5F922FD6DFE}"/>
              </a:ext>
            </a:extLst>
          </p:cNvPr>
          <p:cNvSpPr/>
          <p:nvPr/>
        </p:nvSpPr>
        <p:spPr>
          <a:xfrm>
            <a:off x="382652" y="1567148"/>
            <a:ext cx="1726926" cy="4746086"/>
          </a:xfrm>
          <a:prstGeom prst="rect">
            <a:avLst/>
          </a:prstGeom>
          <a:solidFill>
            <a:schemeClr val="accent5">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60" dirty="0">
              <a:latin typeface="微软雅黑" panose="020B0503020204020204" pitchFamily="34" charset="-122"/>
              <a:ea typeface="微软雅黑" panose="020B0503020204020204" pitchFamily="34" charset="-122"/>
            </a:endParaRPr>
          </a:p>
        </p:txBody>
      </p:sp>
      <p:sp>
        <p:nvSpPr>
          <p:cNvPr id="7" name="文本框 6">
            <a:extLst>
              <a:ext uri="{FF2B5EF4-FFF2-40B4-BE49-F238E27FC236}">
                <a16:creationId xmlns:a16="http://schemas.microsoft.com/office/drawing/2014/main" id="{991E778E-5EC1-4C14-989E-5945AB05D15A}"/>
              </a:ext>
            </a:extLst>
          </p:cNvPr>
          <p:cNvSpPr txBox="1"/>
          <p:nvPr/>
        </p:nvSpPr>
        <p:spPr>
          <a:xfrm>
            <a:off x="3516811" y="2184917"/>
            <a:ext cx="579739" cy="4100262"/>
          </a:xfrm>
          <a:prstGeom prst="rect">
            <a:avLst/>
          </a:prstGeom>
          <a:solidFill>
            <a:schemeClr val="accent1">
              <a:lumMod val="40000"/>
              <a:lumOff val="60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solidFill>
                  <a:schemeClr val="lt1"/>
                </a:solidFill>
                <a:latin typeface="+mn-lt"/>
                <a:ea typeface="+mn-ea"/>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r>
              <a:rPr lang="zh-CN" altLang="en-US" sz="2160" b="1" dirty="0">
                <a:solidFill>
                  <a:schemeClr val="tx1"/>
                </a:solidFill>
                <a:latin typeface="微软雅黑" panose="020B0503020204020204" pitchFamily="34" charset="-122"/>
                <a:ea typeface="微软雅黑" panose="020B0503020204020204" pitchFamily="34" charset="-122"/>
              </a:rPr>
              <a:t>久事大数据平台</a:t>
            </a:r>
          </a:p>
        </p:txBody>
      </p:sp>
      <p:sp>
        <p:nvSpPr>
          <p:cNvPr id="8" name="文本框 7">
            <a:extLst>
              <a:ext uri="{FF2B5EF4-FFF2-40B4-BE49-F238E27FC236}">
                <a16:creationId xmlns:a16="http://schemas.microsoft.com/office/drawing/2014/main" id="{F9B60A20-6916-4E00-A675-4F17ECD926B2}"/>
              </a:ext>
            </a:extLst>
          </p:cNvPr>
          <p:cNvSpPr txBox="1"/>
          <p:nvPr/>
        </p:nvSpPr>
        <p:spPr>
          <a:xfrm>
            <a:off x="5157319" y="2341681"/>
            <a:ext cx="3326020" cy="424732"/>
          </a:xfrm>
          <a:prstGeom prst="rect">
            <a:avLst/>
          </a:prstGeom>
          <a:noFill/>
        </p:spPr>
        <p:txBody>
          <a:bodyPr wrap="square" rtlCol="0">
            <a:spAutoFit/>
          </a:bodyPr>
          <a:lstStyle/>
          <a:p>
            <a:pPr algn="ctr"/>
            <a:r>
              <a:rPr lang="zh-CN" altLang="en-US" sz="2160" b="1" dirty="0">
                <a:latin typeface="微软雅黑" panose="020B0503020204020204" pitchFamily="34" charset="-122"/>
                <a:ea typeface="微软雅黑" panose="020B0503020204020204" pitchFamily="34" charset="-122"/>
              </a:rPr>
              <a:t>交通大数据敏捷服务平台</a:t>
            </a:r>
          </a:p>
        </p:txBody>
      </p:sp>
      <p:sp>
        <p:nvSpPr>
          <p:cNvPr id="9" name="矩形 8">
            <a:extLst>
              <a:ext uri="{FF2B5EF4-FFF2-40B4-BE49-F238E27FC236}">
                <a16:creationId xmlns:a16="http://schemas.microsoft.com/office/drawing/2014/main" id="{5C02898C-E04F-4118-8BD1-97280E6E3C47}"/>
              </a:ext>
            </a:extLst>
          </p:cNvPr>
          <p:cNvSpPr/>
          <p:nvPr/>
        </p:nvSpPr>
        <p:spPr>
          <a:xfrm>
            <a:off x="5061516" y="5253762"/>
            <a:ext cx="3326021" cy="951943"/>
          </a:xfrm>
          <a:prstGeom prst="rect">
            <a:avLst/>
          </a:prstGeom>
          <a:solidFill>
            <a:schemeClr val="accent5">
              <a:lumMod val="60000"/>
              <a:lumOff val="40000"/>
            </a:schemeClr>
          </a:solidFill>
          <a:ln w="12700">
            <a:solidFill>
              <a:schemeClr val="tx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80" b="1" dirty="0">
                <a:solidFill>
                  <a:schemeClr val="tx1"/>
                </a:solidFill>
                <a:latin typeface="微软雅黑" panose="020B0503020204020204" pitchFamily="34" charset="-122"/>
                <a:ea typeface="微软雅黑" panose="020B0503020204020204" pitchFamily="34" charset="-122"/>
              </a:rPr>
              <a:t>数据存储</a:t>
            </a:r>
            <a:endParaRPr lang="en-US" altLang="zh-CN" sz="1680" b="1" dirty="0">
              <a:solidFill>
                <a:schemeClr val="tx1"/>
              </a:solidFill>
              <a:latin typeface="微软雅黑" panose="020B0503020204020204" pitchFamily="34" charset="-122"/>
              <a:ea typeface="微软雅黑" panose="020B0503020204020204" pitchFamily="34" charset="-122"/>
            </a:endParaRPr>
          </a:p>
          <a:p>
            <a:pPr algn="ctr"/>
            <a:endParaRPr lang="en-US" altLang="zh-CN" sz="1680" b="1" dirty="0">
              <a:solidFill>
                <a:schemeClr val="tx1"/>
              </a:solidFill>
              <a:latin typeface="微软雅黑" panose="020B0503020204020204" pitchFamily="34" charset="-122"/>
              <a:ea typeface="微软雅黑" panose="020B0503020204020204" pitchFamily="34" charset="-122"/>
            </a:endParaRPr>
          </a:p>
          <a:p>
            <a:pPr algn="ctr"/>
            <a:endParaRPr lang="zh-CN" altLang="en-US" sz="1920" b="1" dirty="0">
              <a:solidFill>
                <a:schemeClr val="tx1"/>
              </a:solidFill>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id="{06DF4405-6B32-4802-BA30-45D5F6A0D235}"/>
              </a:ext>
            </a:extLst>
          </p:cNvPr>
          <p:cNvSpPr txBox="1"/>
          <p:nvPr/>
        </p:nvSpPr>
        <p:spPr>
          <a:xfrm>
            <a:off x="9351671" y="1575030"/>
            <a:ext cx="1335619" cy="4738204"/>
          </a:xfrm>
          <a:prstGeom prst="rect">
            <a:avLst/>
          </a:prstGeom>
          <a:ln/>
        </p:spPr>
        <p:style>
          <a:lnRef idx="1">
            <a:schemeClr val="accent6"/>
          </a:lnRef>
          <a:fillRef idx="2">
            <a:schemeClr val="accent6"/>
          </a:fillRef>
          <a:effectRef idx="1">
            <a:schemeClr val="accent6"/>
          </a:effectRef>
          <a:fontRef idx="minor">
            <a:schemeClr val="dk1"/>
          </a:fontRef>
        </p:style>
        <p:txBody>
          <a:bodyPr rtlCol="0" anchor="ctr"/>
          <a:lstStyle>
            <a:defPPr>
              <a:defRPr lang="zh-CN"/>
            </a:defPPr>
            <a:lvl1pPr algn="ctr">
              <a:defRPr b="1">
                <a:solidFill>
                  <a:schemeClr val="tx1"/>
                </a:solidFill>
                <a:latin typeface="微软雅黑" panose="020B0503020204020204" pitchFamily="34" charset="-122"/>
                <a:ea typeface="微软雅黑" panose="020B0503020204020204" pitchFamily="34" charset="-122"/>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endParaRPr lang="zh-CN" altLang="en-US" sz="2160" dirty="0"/>
          </a:p>
        </p:txBody>
      </p:sp>
      <p:sp>
        <p:nvSpPr>
          <p:cNvPr id="11" name="箭头: 右 10">
            <a:extLst>
              <a:ext uri="{FF2B5EF4-FFF2-40B4-BE49-F238E27FC236}">
                <a16:creationId xmlns:a16="http://schemas.microsoft.com/office/drawing/2014/main" id="{52922F20-AB40-4601-851F-35754A0D43FC}"/>
              </a:ext>
            </a:extLst>
          </p:cNvPr>
          <p:cNvSpPr/>
          <p:nvPr/>
        </p:nvSpPr>
        <p:spPr>
          <a:xfrm>
            <a:off x="2204258" y="3318758"/>
            <a:ext cx="1306674" cy="332399"/>
          </a:xfrm>
          <a:prstGeom prst="rightArrow">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60"/>
          </a:p>
        </p:txBody>
      </p:sp>
      <p:sp>
        <p:nvSpPr>
          <p:cNvPr id="12" name="文本框 11">
            <a:extLst>
              <a:ext uri="{FF2B5EF4-FFF2-40B4-BE49-F238E27FC236}">
                <a16:creationId xmlns:a16="http://schemas.microsoft.com/office/drawing/2014/main" id="{290B8BE5-82BC-4C90-8038-02171C03C37E}"/>
              </a:ext>
            </a:extLst>
          </p:cNvPr>
          <p:cNvSpPr txBox="1"/>
          <p:nvPr/>
        </p:nvSpPr>
        <p:spPr>
          <a:xfrm flipH="1">
            <a:off x="2204832" y="3044437"/>
            <a:ext cx="1047835" cy="313932"/>
          </a:xfrm>
          <a:prstGeom prst="rect">
            <a:avLst/>
          </a:prstGeom>
          <a:noFill/>
        </p:spPr>
        <p:txBody>
          <a:bodyPr wrap="square" rtlCol="0">
            <a:spAutoFit/>
          </a:bodyPr>
          <a:lstStyle/>
          <a:p>
            <a:pPr algn="ctr"/>
            <a:r>
              <a:rPr lang="zh-CN" altLang="en-US" sz="1440" dirty="0">
                <a:latin typeface="微软雅黑" panose="020B0503020204020204" pitchFamily="34" charset="-122"/>
                <a:ea typeface="微软雅黑" panose="020B0503020204020204" pitchFamily="34" charset="-122"/>
              </a:rPr>
              <a:t>数据上送</a:t>
            </a:r>
            <a:endParaRPr lang="en-US" altLang="zh-CN" sz="1440" dirty="0">
              <a:latin typeface="微软雅黑" panose="020B0503020204020204" pitchFamily="34" charset="-122"/>
              <a:ea typeface="微软雅黑" panose="020B0503020204020204" pitchFamily="34" charset="-122"/>
            </a:endParaRPr>
          </a:p>
        </p:txBody>
      </p:sp>
      <p:sp>
        <p:nvSpPr>
          <p:cNvPr id="13" name="箭头: 右 12">
            <a:extLst>
              <a:ext uri="{FF2B5EF4-FFF2-40B4-BE49-F238E27FC236}">
                <a16:creationId xmlns:a16="http://schemas.microsoft.com/office/drawing/2014/main" id="{B6199385-FC72-415C-A0A5-79E86007621E}"/>
              </a:ext>
            </a:extLst>
          </p:cNvPr>
          <p:cNvSpPr/>
          <p:nvPr/>
        </p:nvSpPr>
        <p:spPr>
          <a:xfrm>
            <a:off x="4147333" y="3439514"/>
            <a:ext cx="829508" cy="374939"/>
          </a:xfrm>
          <a:prstGeom prst="rightArrow">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60"/>
          </a:p>
        </p:txBody>
      </p:sp>
      <p:sp>
        <p:nvSpPr>
          <p:cNvPr id="14" name="文本框 13">
            <a:extLst>
              <a:ext uri="{FF2B5EF4-FFF2-40B4-BE49-F238E27FC236}">
                <a16:creationId xmlns:a16="http://schemas.microsoft.com/office/drawing/2014/main" id="{7C54A925-0DF8-4A36-8C54-39A45B94AB6B}"/>
              </a:ext>
            </a:extLst>
          </p:cNvPr>
          <p:cNvSpPr txBox="1"/>
          <p:nvPr/>
        </p:nvSpPr>
        <p:spPr>
          <a:xfrm flipH="1">
            <a:off x="4030838" y="3031875"/>
            <a:ext cx="1022456" cy="535531"/>
          </a:xfrm>
          <a:prstGeom prst="rect">
            <a:avLst/>
          </a:prstGeom>
          <a:noFill/>
        </p:spPr>
        <p:txBody>
          <a:bodyPr wrap="square" rtlCol="0">
            <a:spAutoFit/>
          </a:bodyPr>
          <a:lstStyle/>
          <a:p>
            <a:pPr algn="ctr"/>
            <a:r>
              <a:rPr lang="zh-CN" altLang="en-US" sz="1440" b="1" dirty="0">
                <a:latin typeface="微软雅黑" panose="020B0503020204020204" pitchFamily="34" charset="-122"/>
                <a:ea typeface="微软雅黑" panose="020B0503020204020204" pitchFamily="34" charset="-122"/>
              </a:rPr>
              <a:t>数据采集</a:t>
            </a:r>
            <a:endParaRPr lang="en-US" altLang="zh-CN" sz="1440" b="1" dirty="0">
              <a:latin typeface="微软雅黑" panose="020B0503020204020204" pitchFamily="34" charset="-122"/>
              <a:ea typeface="微软雅黑" panose="020B0503020204020204" pitchFamily="34" charset="-122"/>
            </a:endParaRPr>
          </a:p>
          <a:p>
            <a:pPr algn="ctr"/>
            <a:r>
              <a:rPr lang="en-US" altLang="zh-CN" sz="1440" dirty="0" err="1">
                <a:latin typeface="微软雅黑" panose="020B0503020204020204" pitchFamily="34" charset="-122"/>
                <a:ea typeface="微软雅黑" panose="020B0503020204020204" pitchFamily="34" charset="-122"/>
              </a:rPr>
              <a:t>dataX</a:t>
            </a:r>
            <a:endParaRPr lang="en-US" altLang="zh-CN" sz="1440" dirty="0">
              <a:latin typeface="微软雅黑" panose="020B0503020204020204" pitchFamily="34" charset="-122"/>
              <a:ea typeface="微软雅黑" panose="020B0503020204020204" pitchFamily="34" charset="-122"/>
            </a:endParaRPr>
          </a:p>
        </p:txBody>
      </p:sp>
      <p:sp>
        <p:nvSpPr>
          <p:cNvPr id="15" name="文本框 14">
            <a:extLst>
              <a:ext uri="{FF2B5EF4-FFF2-40B4-BE49-F238E27FC236}">
                <a16:creationId xmlns:a16="http://schemas.microsoft.com/office/drawing/2014/main" id="{88DD5A28-8031-4364-BA13-5E368E283FE6}"/>
              </a:ext>
            </a:extLst>
          </p:cNvPr>
          <p:cNvSpPr txBox="1"/>
          <p:nvPr/>
        </p:nvSpPr>
        <p:spPr>
          <a:xfrm>
            <a:off x="5131519" y="1540032"/>
            <a:ext cx="2214199" cy="535531"/>
          </a:xfrm>
          <a:prstGeom prst="rect">
            <a:avLst/>
          </a:prstGeom>
          <a:noFill/>
        </p:spPr>
        <p:txBody>
          <a:bodyPr wrap="square" rtlCol="0">
            <a:spAutoFit/>
          </a:bodyPr>
          <a:lstStyle/>
          <a:p>
            <a:r>
              <a:rPr lang="zh-CN" altLang="en-US" sz="2880" b="1" dirty="0">
                <a:solidFill>
                  <a:schemeClr val="bg2">
                    <a:lumMod val="50000"/>
                  </a:schemeClr>
                </a:solidFill>
                <a:latin typeface="微软雅黑" panose="020B0503020204020204" pitchFamily="34" charset="-122"/>
                <a:ea typeface="微软雅黑" panose="020B0503020204020204" pitchFamily="34" charset="-122"/>
              </a:rPr>
              <a:t>久事云平台</a:t>
            </a:r>
          </a:p>
        </p:txBody>
      </p:sp>
      <p:sp>
        <p:nvSpPr>
          <p:cNvPr id="16" name="矩形 15">
            <a:extLst>
              <a:ext uri="{FF2B5EF4-FFF2-40B4-BE49-F238E27FC236}">
                <a16:creationId xmlns:a16="http://schemas.microsoft.com/office/drawing/2014/main" id="{49CF79B5-6E1A-49DD-AA9E-89FFA50E3BC8}"/>
              </a:ext>
            </a:extLst>
          </p:cNvPr>
          <p:cNvSpPr/>
          <p:nvPr/>
        </p:nvSpPr>
        <p:spPr>
          <a:xfrm>
            <a:off x="3322523" y="1049907"/>
            <a:ext cx="5506899" cy="348910"/>
          </a:xfrm>
          <a:prstGeom prst="rect">
            <a:avLst/>
          </a:prstGeom>
          <a:solidFill>
            <a:schemeClr val="accent1">
              <a:lumMod val="40000"/>
              <a:lumOff val="60000"/>
            </a:schemeClr>
          </a:solidFill>
          <a:ln>
            <a:noFill/>
          </a:ln>
          <a:effectLst>
            <a:innerShdw blurRad="114300">
              <a:prstClr val="black"/>
            </a:innerShdw>
          </a:effectLst>
        </p:spPr>
        <p:style>
          <a:lnRef idx="2">
            <a:schemeClr val="accent6"/>
          </a:lnRef>
          <a:fillRef idx="1">
            <a:schemeClr val="lt1"/>
          </a:fillRef>
          <a:effectRef idx="0">
            <a:schemeClr val="accent6"/>
          </a:effectRef>
          <a:fontRef idx="minor">
            <a:schemeClr val="dk1"/>
          </a:fontRef>
        </p:style>
        <p:txBody>
          <a:bodyPr rtlCol="0" anchor="ctr"/>
          <a:lstStyle/>
          <a:p>
            <a:pPr algn="ctr"/>
            <a:r>
              <a:rPr lang="zh-CN" altLang="en-US" sz="2160" dirty="0"/>
              <a:t>数据处理层</a:t>
            </a:r>
          </a:p>
        </p:txBody>
      </p:sp>
      <p:sp>
        <p:nvSpPr>
          <p:cNvPr id="17" name="矩形 16">
            <a:extLst>
              <a:ext uri="{FF2B5EF4-FFF2-40B4-BE49-F238E27FC236}">
                <a16:creationId xmlns:a16="http://schemas.microsoft.com/office/drawing/2014/main" id="{E47A36F1-8A5D-427B-A888-EDFD6FB12FF5}"/>
              </a:ext>
            </a:extLst>
          </p:cNvPr>
          <p:cNvSpPr/>
          <p:nvPr/>
        </p:nvSpPr>
        <p:spPr>
          <a:xfrm>
            <a:off x="7345718" y="2945800"/>
            <a:ext cx="1049538" cy="1902266"/>
          </a:xfrm>
          <a:prstGeom prst="rect">
            <a:avLst/>
          </a:prstGeom>
          <a:solidFill>
            <a:srgbClr val="EB85BA"/>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680" b="1" dirty="0">
              <a:solidFill>
                <a:schemeClr val="tx1"/>
              </a:solidFill>
              <a:latin typeface="微软雅黑" panose="020B0503020204020204" pitchFamily="34" charset="-122"/>
              <a:ea typeface="微软雅黑" panose="020B0503020204020204" pitchFamily="34" charset="-122"/>
            </a:endParaRPr>
          </a:p>
        </p:txBody>
      </p:sp>
      <p:sp>
        <p:nvSpPr>
          <p:cNvPr id="18" name="矩形: 圆角 17">
            <a:extLst>
              <a:ext uri="{FF2B5EF4-FFF2-40B4-BE49-F238E27FC236}">
                <a16:creationId xmlns:a16="http://schemas.microsoft.com/office/drawing/2014/main" id="{70375B5D-7C48-48D7-A0D0-7BB615C73355}"/>
              </a:ext>
            </a:extLst>
          </p:cNvPr>
          <p:cNvSpPr/>
          <p:nvPr/>
        </p:nvSpPr>
        <p:spPr>
          <a:xfrm>
            <a:off x="9446350" y="2770117"/>
            <a:ext cx="1171657" cy="54864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zh-CN" altLang="en-US" sz="1680" dirty="0"/>
              <a:t>门户网站</a:t>
            </a:r>
          </a:p>
        </p:txBody>
      </p:sp>
      <p:sp>
        <p:nvSpPr>
          <p:cNvPr id="19" name="矩形: 圆角 18">
            <a:extLst>
              <a:ext uri="{FF2B5EF4-FFF2-40B4-BE49-F238E27FC236}">
                <a16:creationId xmlns:a16="http://schemas.microsoft.com/office/drawing/2014/main" id="{722E8883-3AD8-4D7B-A91C-5A9CEBAEC596}"/>
              </a:ext>
            </a:extLst>
          </p:cNvPr>
          <p:cNvSpPr/>
          <p:nvPr/>
        </p:nvSpPr>
        <p:spPr>
          <a:xfrm>
            <a:off x="9475950" y="3898830"/>
            <a:ext cx="1171657" cy="54864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r"/>
            <a:r>
              <a:rPr lang="zh-CN" altLang="en-US" sz="1680" dirty="0"/>
              <a:t>接口服务</a:t>
            </a:r>
          </a:p>
        </p:txBody>
      </p:sp>
      <p:sp>
        <p:nvSpPr>
          <p:cNvPr id="22" name="箭头: 下 21">
            <a:extLst>
              <a:ext uri="{FF2B5EF4-FFF2-40B4-BE49-F238E27FC236}">
                <a16:creationId xmlns:a16="http://schemas.microsoft.com/office/drawing/2014/main" id="{8D4AB005-5E1C-4649-8818-59BC678D5AD3}"/>
              </a:ext>
            </a:extLst>
          </p:cNvPr>
          <p:cNvSpPr/>
          <p:nvPr/>
        </p:nvSpPr>
        <p:spPr>
          <a:xfrm>
            <a:off x="5934221" y="4863186"/>
            <a:ext cx="219527" cy="418189"/>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sz="2160"/>
          </a:p>
        </p:txBody>
      </p:sp>
      <p:sp>
        <p:nvSpPr>
          <p:cNvPr id="23" name="箭头: 下 22">
            <a:extLst>
              <a:ext uri="{FF2B5EF4-FFF2-40B4-BE49-F238E27FC236}">
                <a16:creationId xmlns:a16="http://schemas.microsoft.com/office/drawing/2014/main" id="{4CDFC842-DA9E-472E-AB78-DF7C329F3AD9}"/>
              </a:ext>
            </a:extLst>
          </p:cNvPr>
          <p:cNvSpPr/>
          <p:nvPr/>
        </p:nvSpPr>
        <p:spPr>
          <a:xfrm rot="10800000">
            <a:off x="7713210" y="4840888"/>
            <a:ext cx="340500" cy="412874"/>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sz="2160"/>
          </a:p>
        </p:txBody>
      </p:sp>
      <p:sp>
        <p:nvSpPr>
          <p:cNvPr id="24" name="箭头: 下 23">
            <a:extLst>
              <a:ext uri="{FF2B5EF4-FFF2-40B4-BE49-F238E27FC236}">
                <a16:creationId xmlns:a16="http://schemas.microsoft.com/office/drawing/2014/main" id="{EE43567B-28A6-4DAA-9D94-193C95CEE8AE}"/>
              </a:ext>
            </a:extLst>
          </p:cNvPr>
          <p:cNvSpPr/>
          <p:nvPr/>
        </p:nvSpPr>
        <p:spPr>
          <a:xfrm rot="10800000">
            <a:off x="6210620" y="4797381"/>
            <a:ext cx="219527" cy="418189"/>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sz="2160"/>
          </a:p>
        </p:txBody>
      </p:sp>
      <p:sp>
        <p:nvSpPr>
          <p:cNvPr id="25" name="矩形: 圆角 24">
            <a:extLst>
              <a:ext uri="{FF2B5EF4-FFF2-40B4-BE49-F238E27FC236}">
                <a16:creationId xmlns:a16="http://schemas.microsoft.com/office/drawing/2014/main" id="{79EF2F11-30C4-4F77-83E3-01B367B24AE8}"/>
              </a:ext>
            </a:extLst>
          </p:cNvPr>
          <p:cNvSpPr/>
          <p:nvPr/>
        </p:nvSpPr>
        <p:spPr>
          <a:xfrm>
            <a:off x="5341164" y="5626170"/>
            <a:ext cx="1173317" cy="489103"/>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zh-CN" sz="1260" dirty="0"/>
              <a:t>PostgreSQL</a:t>
            </a:r>
            <a:endParaRPr lang="zh-CN" altLang="en-US" sz="1320" dirty="0"/>
          </a:p>
        </p:txBody>
      </p:sp>
      <p:sp>
        <p:nvSpPr>
          <p:cNvPr id="26" name="矩形: 圆角 25">
            <a:extLst>
              <a:ext uri="{FF2B5EF4-FFF2-40B4-BE49-F238E27FC236}">
                <a16:creationId xmlns:a16="http://schemas.microsoft.com/office/drawing/2014/main" id="{18809C43-7DD8-473F-A209-20200A01A6B7}"/>
              </a:ext>
            </a:extLst>
          </p:cNvPr>
          <p:cNvSpPr/>
          <p:nvPr/>
        </p:nvSpPr>
        <p:spPr>
          <a:xfrm>
            <a:off x="6926447" y="5612506"/>
            <a:ext cx="1173317" cy="489103"/>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zh-CN" sz="1200" dirty="0"/>
              <a:t>HDFS</a:t>
            </a:r>
            <a:r>
              <a:rPr lang="en-US" altLang="zh-CN" sz="1080" dirty="0"/>
              <a:t>,Redis</a:t>
            </a:r>
            <a:endParaRPr lang="zh-CN" altLang="en-US" sz="1080" dirty="0"/>
          </a:p>
        </p:txBody>
      </p:sp>
      <p:sp>
        <p:nvSpPr>
          <p:cNvPr id="27" name="矩形: 圆角 26">
            <a:extLst>
              <a:ext uri="{FF2B5EF4-FFF2-40B4-BE49-F238E27FC236}">
                <a16:creationId xmlns:a16="http://schemas.microsoft.com/office/drawing/2014/main" id="{72D3303D-8B2D-4FDE-82EB-C7A1EE52B831}"/>
              </a:ext>
            </a:extLst>
          </p:cNvPr>
          <p:cNvSpPr/>
          <p:nvPr/>
        </p:nvSpPr>
        <p:spPr>
          <a:xfrm>
            <a:off x="5079254" y="2844802"/>
            <a:ext cx="2214200" cy="1996086"/>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sz="2160" dirty="0"/>
          </a:p>
        </p:txBody>
      </p:sp>
      <p:sp>
        <p:nvSpPr>
          <p:cNvPr id="28" name="矩形: 圆角 27">
            <a:extLst>
              <a:ext uri="{FF2B5EF4-FFF2-40B4-BE49-F238E27FC236}">
                <a16:creationId xmlns:a16="http://schemas.microsoft.com/office/drawing/2014/main" id="{38E4CD3C-797E-4C7F-A832-BA3162645925}"/>
              </a:ext>
            </a:extLst>
          </p:cNvPr>
          <p:cNvSpPr/>
          <p:nvPr/>
        </p:nvSpPr>
        <p:spPr>
          <a:xfrm>
            <a:off x="5409781" y="2918171"/>
            <a:ext cx="1097280" cy="44319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zh-CN" altLang="en-US" sz="1440" dirty="0"/>
              <a:t>数据分析</a:t>
            </a:r>
          </a:p>
        </p:txBody>
      </p:sp>
      <p:sp>
        <p:nvSpPr>
          <p:cNvPr id="29" name="矩形: 圆角 28">
            <a:extLst>
              <a:ext uri="{FF2B5EF4-FFF2-40B4-BE49-F238E27FC236}">
                <a16:creationId xmlns:a16="http://schemas.microsoft.com/office/drawing/2014/main" id="{81527B18-571C-44CE-A20A-15D79D20FFB8}"/>
              </a:ext>
            </a:extLst>
          </p:cNvPr>
          <p:cNvSpPr/>
          <p:nvPr/>
        </p:nvSpPr>
        <p:spPr>
          <a:xfrm>
            <a:off x="5409781" y="3387232"/>
            <a:ext cx="1097280" cy="44319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zh-CN" altLang="en-US" sz="1440" dirty="0"/>
              <a:t>数据质量</a:t>
            </a:r>
          </a:p>
        </p:txBody>
      </p:sp>
      <p:sp>
        <p:nvSpPr>
          <p:cNvPr id="30" name="矩形: 圆角 29">
            <a:extLst>
              <a:ext uri="{FF2B5EF4-FFF2-40B4-BE49-F238E27FC236}">
                <a16:creationId xmlns:a16="http://schemas.microsoft.com/office/drawing/2014/main" id="{5B4D673D-62A3-4623-B56A-63FD02E309FA}"/>
              </a:ext>
            </a:extLst>
          </p:cNvPr>
          <p:cNvSpPr/>
          <p:nvPr/>
        </p:nvSpPr>
        <p:spPr>
          <a:xfrm>
            <a:off x="5409781" y="3856293"/>
            <a:ext cx="1097280" cy="44319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zh-CN" altLang="en-US" sz="1440" dirty="0"/>
              <a:t>调度资产</a:t>
            </a:r>
          </a:p>
        </p:txBody>
      </p:sp>
      <p:sp>
        <p:nvSpPr>
          <p:cNvPr id="31" name="矩形: 圆角 30">
            <a:extLst>
              <a:ext uri="{FF2B5EF4-FFF2-40B4-BE49-F238E27FC236}">
                <a16:creationId xmlns:a16="http://schemas.microsoft.com/office/drawing/2014/main" id="{DEC4CFA5-81BE-4768-B9F9-FDE269860190}"/>
              </a:ext>
            </a:extLst>
          </p:cNvPr>
          <p:cNvSpPr/>
          <p:nvPr/>
        </p:nvSpPr>
        <p:spPr>
          <a:xfrm>
            <a:off x="5417492" y="4325355"/>
            <a:ext cx="1097280" cy="44319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zh-CN" altLang="en-US" sz="1440" dirty="0"/>
              <a:t>调度系统</a:t>
            </a:r>
          </a:p>
        </p:txBody>
      </p:sp>
      <p:sp>
        <p:nvSpPr>
          <p:cNvPr id="32" name="文本框 31">
            <a:extLst>
              <a:ext uri="{FF2B5EF4-FFF2-40B4-BE49-F238E27FC236}">
                <a16:creationId xmlns:a16="http://schemas.microsoft.com/office/drawing/2014/main" id="{8D0BB0EB-B283-4FC7-A4AA-76A6D17FEDAB}"/>
              </a:ext>
            </a:extLst>
          </p:cNvPr>
          <p:cNvSpPr txBox="1"/>
          <p:nvPr/>
        </p:nvSpPr>
        <p:spPr>
          <a:xfrm>
            <a:off x="6550157" y="3338183"/>
            <a:ext cx="806375" cy="683264"/>
          </a:xfrm>
          <a:prstGeom prst="rect">
            <a:avLst/>
          </a:prstGeom>
          <a:noFill/>
        </p:spPr>
        <p:txBody>
          <a:bodyPr wrap="square" rtlCol="0">
            <a:spAutoFit/>
          </a:bodyPr>
          <a:lstStyle/>
          <a:p>
            <a:r>
              <a:rPr lang="en-US" altLang="zh-CN" sz="1920" dirty="0">
                <a:solidFill>
                  <a:schemeClr val="accent2">
                    <a:lumMod val="50000"/>
                  </a:schemeClr>
                </a:solidFill>
              </a:rPr>
              <a:t>Flink</a:t>
            </a:r>
          </a:p>
          <a:p>
            <a:r>
              <a:rPr lang="en-US" altLang="zh-CN" sz="1920" dirty="0">
                <a:solidFill>
                  <a:schemeClr val="accent2">
                    <a:lumMod val="50000"/>
                  </a:schemeClr>
                </a:solidFill>
              </a:rPr>
              <a:t>Hive</a:t>
            </a:r>
            <a:endParaRPr lang="zh-CN" altLang="en-US" sz="1920" dirty="0">
              <a:solidFill>
                <a:schemeClr val="accent2">
                  <a:lumMod val="50000"/>
                </a:schemeClr>
              </a:solidFill>
            </a:endParaRPr>
          </a:p>
        </p:txBody>
      </p:sp>
      <p:sp>
        <p:nvSpPr>
          <p:cNvPr id="33" name="矩形 32">
            <a:extLst>
              <a:ext uri="{FF2B5EF4-FFF2-40B4-BE49-F238E27FC236}">
                <a16:creationId xmlns:a16="http://schemas.microsoft.com/office/drawing/2014/main" id="{BA2C143E-6F10-4207-B438-7A71157A1AD8}"/>
              </a:ext>
            </a:extLst>
          </p:cNvPr>
          <p:cNvSpPr/>
          <p:nvPr/>
        </p:nvSpPr>
        <p:spPr>
          <a:xfrm>
            <a:off x="349810" y="1038853"/>
            <a:ext cx="1758646" cy="348910"/>
          </a:xfrm>
          <a:prstGeom prst="rect">
            <a:avLst/>
          </a:prstGeom>
          <a:solidFill>
            <a:schemeClr val="accent1">
              <a:lumMod val="40000"/>
              <a:lumOff val="60000"/>
            </a:schemeClr>
          </a:solidFill>
          <a:ln>
            <a:noFill/>
          </a:ln>
          <a:effectLst>
            <a:innerShdw blurRad="114300">
              <a:prstClr val="black"/>
            </a:innerShdw>
          </a:effectLst>
        </p:spPr>
        <p:style>
          <a:lnRef idx="2">
            <a:schemeClr val="accent6"/>
          </a:lnRef>
          <a:fillRef idx="1">
            <a:schemeClr val="lt1"/>
          </a:fillRef>
          <a:effectRef idx="0">
            <a:schemeClr val="accent6"/>
          </a:effectRef>
          <a:fontRef idx="minor">
            <a:schemeClr val="dk1"/>
          </a:fontRef>
        </p:style>
        <p:txBody>
          <a:bodyPr rtlCol="0" anchor="ctr"/>
          <a:lstStyle/>
          <a:p>
            <a:pPr algn="ctr"/>
            <a:r>
              <a:rPr lang="zh-CN" altLang="en-US" sz="2160" dirty="0"/>
              <a:t>数据源</a:t>
            </a:r>
          </a:p>
        </p:txBody>
      </p:sp>
      <p:sp>
        <p:nvSpPr>
          <p:cNvPr id="34" name="矩形 33">
            <a:extLst>
              <a:ext uri="{FF2B5EF4-FFF2-40B4-BE49-F238E27FC236}">
                <a16:creationId xmlns:a16="http://schemas.microsoft.com/office/drawing/2014/main" id="{245860CE-B285-4CB1-BE25-89EA75B37519}"/>
              </a:ext>
            </a:extLst>
          </p:cNvPr>
          <p:cNvSpPr/>
          <p:nvPr/>
        </p:nvSpPr>
        <p:spPr>
          <a:xfrm>
            <a:off x="9351670" y="1046735"/>
            <a:ext cx="1335617" cy="348910"/>
          </a:xfrm>
          <a:prstGeom prst="rect">
            <a:avLst/>
          </a:prstGeom>
          <a:solidFill>
            <a:schemeClr val="accent1">
              <a:lumMod val="40000"/>
              <a:lumOff val="60000"/>
            </a:schemeClr>
          </a:solidFill>
          <a:ln>
            <a:noFill/>
          </a:ln>
          <a:effectLst>
            <a:innerShdw blurRad="114300">
              <a:prstClr val="black"/>
            </a:innerShdw>
          </a:effectLst>
        </p:spPr>
        <p:style>
          <a:lnRef idx="2">
            <a:schemeClr val="accent6"/>
          </a:lnRef>
          <a:fillRef idx="1">
            <a:schemeClr val="lt1"/>
          </a:fillRef>
          <a:effectRef idx="0">
            <a:schemeClr val="accent6"/>
          </a:effectRef>
          <a:fontRef idx="minor">
            <a:schemeClr val="dk1"/>
          </a:fontRef>
        </p:style>
        <p:txBody>
          <a:bodyPr rtlCol="0" anchor="ctr"/>
          <a:lstStyle/>
          <a:p>
            <a:pPr algn="ctr"/>
            <a:r>
              <a:rPr lang="zh-CN" altLang="en-US" sz="2160" dirty="0"/>
              <a:t>应用层</a:t>
            </a:r>
          </a:p>
        </p:txBody>
      </p:sp>
      <p:sp>
        <p:nvSpPr>
          <p:cNvPr id="35" name="矩形: 圆角 34">
            <a:extLst>
              <a:ext uri="{FF2B5EF4-FFF2-40B4-BE49-F238E27FC236}">
                <a16:creationId xmlns:a16="http://schemas.microsoft.com/office/drawing/2014/main" id="{F95A141B-5888-44A8-95BB-1494925C56DA}"/>
              </a:ext>
            </a:extLst>
          </p:cNvPr>
          <p:cNvSpPr/>
          <p:nvPr/>
        </p:nvSpPr>
        <p:spPr>
          <a:xfrm>
            <a:off x="649342" y="2390548"/>
            <a:ext cx="1187868" cy="44319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zh-CN" altLang="en-US" sz="1440" dirty="0"/>
              <a:t>久事公交  </a:t>
            </a:r>
          </a:p>
        </p:txBody>
      </p:sp>
      <p:sp>
        <p:nvSpPr>
          <p:cNvPr id="36" name="矩形: 圆角 35">
            <a:extLst>
              <a:ext uri="{FF2B5EF4-FFF2-40B4-BE49-F238E27FC236}">
                <a16:creationId xmlns:a16="http://schemas.microsoft.com/office/drawing/2014/main" id="{13CDDEC1-41D4-4397-8FFD-A9CB69976550}"/>
              </a:ext>
            </a:extLst>
          </p:cNvPr>
          <p:cNvSpPr/>
          <p:nvPr/>
        </p:nvSpPr>
        <p:spPr>
          <a:xfrm>
            <a:off x="649979" y="3077379"/>
            <a:ext cx="1177469" cy="44319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zh-CN" altLang="en-US" sz="1440" dirty="0"/>
              <a:t>久事交通卡  </a:t>
            </a:r>
          </a:p>
        </p:txBody>
      </p:sp>
      <p:sp>
        <p:nvSpPr>
          <p:cNvPr id="37" name="矩形: 圆角 36">
            <a:extLst>
              <a:ext uri="{FF2B5EF4-FFF2-40B4-BE49-F238E27FC236}">
                <a16:creationId xmlns:a16="http://schemas.microsoft.com/office/drawing/2014/main" id="{F3B5E75F-F926-4435-BE6D-D728A6F3D9C7}"/>
              </a:ext>
            </a:extLst>
          </p:cNvPr>
          <p:cNvSpPr/>
          <p:nvPr/>
        </p:nvSpPr>
        <p:spPr>
          <a:xfrm>
            <a:off x="676331" y="3988747"/>
            <a:ext cx="1177469" cy="44319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zh-CN" altLang="en-US" sz="1440" dirty="0">
                <a:solidFill>
                  <a:schemeClr val="bg2">
                    <a:lumMod val="90000"/>
                  </a:schemeClr>
                </a:solidFill>
              </a:rPr>
              <a:t>体育</a:t>
            </a:r>
          </a:p>
        </p:txBody>
      </p:sp>
      <p:sp>
        <p:nvSpPr>
          <p:cNvPr id="38" name="矩形: 圆角 37">
            <a:extLst>
              <a:ext uri="{FF2B5EF4-FFF2-40B4-BE49-F238E27FC236}">
                <a16:creationId xmlns:a16="http://schemas.microsoft.com/office/drawing/2014/main" id="{6174332F-1CE6-4672-BD94-7BEF55B3D48A}"/>
              </a:ext>
            </a:extLst>
          </p:cNvPr>
          <p:cNvSpPr/>
          <p:nvPr/>
        </p:nvSpPr>
        <p:spPr>
          <a:xfrm>
            <a:off x="676331" y="4628901"/>
            <a:ext cx="1177469" cy="44319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zh-CN" altLang="en-US" sz="1440" dirty="0">
                <a:solidFill>
                  <a:schemeClr val="bg2">
                    <a:lumMod val="90000"/>
                  </a:schemeClr>
                </a:solidFill>
              </a:rPr>
              <a:t>置业</a:t>
            </a:r>
          </a:p>
        </p:txBody>
      </p:sp>
      <p:sp>
        <p:nvSpPr>
          <p:cNvPr id="39" name="矩形: 圆角 38">
            <a:extLst>
              <a:ext uri="{FF2B5EF4-FFF2-40B4-BE49-F238E27FC236}">
                <a16:creationId xmlns:a16="http://schemas.microsoft.com/office/drawing/2014/main" id="{EC5AC2AA-DB79-42A4-A53D-88E37F03BFB9}"/>
              </a:ext>
            </a:extLst>
          </p:cNvPr>
          <p:cNvSpPr/>
          <p:nvPr/>
        </p:nvSpPr>
        <p:spPr>
          <a:xfrm>
            <a:off x="685296" y="5180268"/>
            <a:ext cx="1177469" cy="44319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zh-CN" altLang="en-US" sz="1440" dirty="0">
                <a:solidFill>
                  <a:schemeClr val="bg2">
                    <a:lumMod val="90000"/>
                  </a:schemeClr>
                </a:solidFill>
              </a:rPr>
              <a:t>其他</a:t>
            </a:r>
          </a:p>
        </p:txBody>
      </p:sp>
      <p:grpSp>
        <p:nvGrpSpPr>
          <p:cNvPr id="40" name="组合 39">
            <a:extLst>
              <a:ext uri="{FF2B5EF4-FFF2-40B4-BE49-F238E27FC236}">
                <a16:creationId xmlns:a16="http://schemas.microsoft.com/office/drawing/2014/main" id="{9A2956F6-0C71-4759-923C-282535F05955}"/>
              </a:ext>
            </a:extLst>
          </p:cNvPr>
          <p:cNvGrpSpPr/>
          <p:nvPr/>
        </p:nvGrpSpPr>
        <p:grpSpPr>
          <a:xfrm>
            <a:off x="89155" y="130876"/>
            <a:ext cx="4669276" cy="687168"/>
            <a:chOff x="358490" y="396066"/>
            <a:chExt cx="3501957" cy="515376"/>
          </a:xfrm>
        </p:grpSpPr>
        <p:grpSp>
          <p:nvGrpSpPr>
            <p:cNvPr id="41" name="组合 40">
              <a:extLst>
                <a:ext uri="{FF2B5EF4-FFF2-40B4-BE49-F238E27FC236}">
                  <a16:creationId xmlns:a16="http://schemas.microsoft.com/office/drawing/2014/main" id="{38CCF407-9051-48EB-96C9-797E5030EC8C}"/>
                </a:ext>
              </a:extLst>
            </p:cNvPr>
            <p:cNvGrpSpPr/>
            <p:nvPr/>
          </p:nvGrpSpPr>
          <p:grpSpPr>
            <a:xfrm>
              <a:off x="373364" y="396066"/>
              <a:ext cx="707710" cy="515376"/>
              <a:chOff x="125279" y="279019"/>
              <a:chExt cx="854512" cy="622282"/>
            </a:xfrm>
          </p:grpSpPr>
          <p:sp>
            <p:nvSpPr>
              <p:cNvPr id="44" name="圆角矩形 36">
                <a:extLst>
                  <a:ext uri="{FF2B5EF4-FFF2-40B4-BE49-F238E27FC236}">
                    <a16:creationId xmlns:a16="http://schemas.microsoft.com/office/drawing/2014/main" id="{3349518E-F4B8-4F4A-99A3-566384E62C04}"/>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45" name="圆角矩形 37">
                <a:extLst>
                  <a:ext uri="{FF2B5EF4-FFF2-40B4-BE49-F238E27FC236}">
                    <a16:creationId xmlns:a16="http://schemas.microsoft.com/office/drawing/2014/main" id="{5702D60B-C26D-4645-A8B6-2394A35BBC61}"/>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42" name="TextBox 7">
              <a:extLst>
                <a:ext uri="{FF2B5EF4-FFF2-40B4-BE49-F238E27FC236}">
                  <a16:creationId xmlns:a16="http://schemas.microsoft.com/office/drawing/2014/main" id="{BF6A468A-6B97-409B-8F6E-1C962881255F}"/>
                </a:ext>
              </a:extLst>
            </p:cNvPr>
            <p:cNvSpPr txBox="1"/>
            <p:nvPr/>
          </p:nvSpPr>
          <p:spPr>
            <a:xfrm>
              <a:off x="1307250" y="427026"/>
              <a:ext cx="2553197"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数据流图</a:t>
              </a:r>
            </a:p>
          </p:txBody>
        </p:sp>
        <p:sp>
          <p:nvSpPr>
            <p:cNvPr id="43" name="矩形 42">
              <a:extLst>
                <a:ext uri="{FF2B5EF4-FFF2-40B4-BE49-F238E27FC236}">
                  <a16:creationId xmlns:a16="http://schemas.microsoft.com/office/drawing/2014/main" id="{0AB2974D-57F8-4B9D-ACC5-FB7DC69E8935}"/>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02</a:t>
              </a:r>
            </a:p>
          </p:txBody>
        </p:sp>
      </p:grpSp>
      <p:cxnSp>
        <p:nvCxnSpPr>
          <p:cNvPr id="49" name="直接箭头连接符 48">
            <a:extLst>
              <a:ext uri="{FF2B5EF4-FFF2-40B4-BE49-F238E27FC236}">
                <a16:creationId xmlns:a16="http://schemas.microsoft.com/office/drawing/2014/main" id="{DCB40894-CD6A-47E5-ADBB-F962DCAD8972}"/>
              </a:ext>
            </a:extLst>
          </p:cNvPr>
          <p:cNvCxnSpPr/>
          <p:nvPr/>
        </p:nvCxnSpPr>
        <p:spPr>
          <a:xfrm flipH="1">
            <a:off x="8366757" y="3031875"/>
            <a:ext cx="105197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1" name="直接箭头连接符 50">
            <a:extLst>
              <a:ext uri="{FF2B5EF4-FFF2-40B4-BE49-F238E27FC236}">
                <a16:creationId xmlns:a16="http://schemas.microsoft.com/office/drawing/2014/main" id="{33C7B0FE-CABF-4321-82D3-10C9D2B8F528}"/>
              </a:ext>
            </a:extLst>
          </p:cNvPr>
          <p:cNvCxnSpPr>
            <a:cxnSpLocks/>
          </p:cNvCxnSpPr>
          <p:nvPr/>
        </p:nvCxnSpPr>
        <p:spPr>
          <a:xfrm>
            <a:off x="8395256" y="3214256"/>
            <a:ext cx="102347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4" name="直接箭头连接符 53">
            <a:extLst>
              <a:ext uri="{FF2B5EF4-FFF2-40B4-BE49-F238E27FC236}">
                <a16:creationId xmlns:a16="http://schemas.microsoft.com/office/drawing/2014/main" id="{6F8C6132-01B2-4857-9F1B-9EB5047A5175}"/>
              </a:ext>
            </a:extLst>
          </p:cNvPr>
          <p:cNvCxnSpPr>
            <a:stCxn id="19" idx="1"/>
          </p:cNvCxnSpPr>
          <p:nvPr/>
        </p:nvCxnSpPr>
        <p:spPr>
          <a:xfrm flipH="1">
            <a:off x="8362845" y="4173150"/>
            <a:ext cx="111310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5" name="矩形: 圆角 54">
            <a:extLst>
              <a:ext uri="{FF2B5EF4-FFF2-40B4-BE49-F238E27FC236}">
                <a16:creationId xmlns:a16="http://schemas.microsoft.com/office/drawing/2014/main" id="{4C4CB65B-4D2B-41FE-8581-52251BCC11EB}"/>
              </a:ext>
            </a:extLst>
          </p:cNvPr>
          <p:cNvSpPr/>
          <p:nvPr/>
        </p:nvSpPr>
        <p:spPr>
          <a:xfrm>
            <a:off x="7394341" y="3367225"/>
            <a:ext cx="944151" cy="330181"/>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zh-CN" altLang="en-US" sz="1200" dirty="0"/>
              <a:t>接口网关</a:t>
            </a:r>
          </a:p>
        </p:txBody>
      </p:sp>
      <p:sp>
        <p:nvSpPr>
          <p:cNvPr id="57" name="矩形: 圆角 56">
            <a:extLst>
              <a:ext uri="{FF2B5EF4-FFF2-40B4-BE49-F238E27FC236}">
                <a16:creationId xmlns:a16="http://schemas.microsoft.com/office/drawing/2014/main" id="{890BCBE5-7247-4386-B61B-ABB5757C83CA}"/>
              </a:ext>
            </a:extLst>
          </p:cNvPr>
          <p:cNvSpPr/>
          <p:nvPr/>
        </p:nvSpPr>
        <p:spPr>
          <a:xfrm>
            <a:off x="7394342" y="3859516"/>
            <a:ext cx="944151" cy="330181"/>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zh-CN" altLang="en-US" sz="1200" dirty="0"/>
              <a:t>实验室</a:t>
            </a:r>
          </a:p>
        </p:txBody>
      </p:sp>
      <p:sp>
        <p:nvSpPr>
          <p:cNvPr id="58" name="矩形: 圆角 57">
            <a:extLst>
              <a:ext uri="{FF2B5EF4-FFF2-40B4-BE49-F238E27FC236}">
                <a16:creationId xmlns:a16="http://schemas.microsoft.com/office/drawing/2014/main" id="{DC7020C6-D645-4C7E-A48F-91752D2F6401}"/>
              </a:ext>
            </a:extLst>
          </p:cNvPr>
          <p:cNvSpPr/>
          <p:nvPr/>
        </p:nvSpPr>
        <p:spPr>
          <a:xfrm>
            <a:off x="7395867" y="4353791"/>
            <a:ext cx="944151" cy="330181"/>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zh-CN" altLang="en-US" sz="1200" dirty="0"/>
              <a:t>文件服务器</a:t>
            </a:r>
          </a:p>
        </p:txBody>
      </p:sp>
      <p:sp>
        <p:nvSpPr>
          <p:cNvPr id="59" name="文本框 58">
            <a:extLst>
              <a:ext uri="{FF2B5EF4-FFF2-40B4-BE49-F238E27FC236}">
                <a16:creationId xmlns:a16="http://schemas.microsoft.com/office/drawing/2014/main" id="{7D8BF429-D57B-42D7-BB20-B767B34AA384}"/>
              </a:ext>
            </a:extLst>
          </p:cNvPr>
          <p:cNvSpPr txBox="1"/>
          <p:nvPr/>
        </p:nvSpPr>
        <p:spPr>
          <a:xfrm>
            <a:off x="7500297" y="2924448"/>
            <a:ext cx="646331" cy="369332"/>
          </a:xfrm>
          <a:prstGeom prst="rect">
            <a:avLst/>
          </a:prstGeom>
          <a:noFill/>
        </p:spPr>
        <p:txBody>
          <a:bodyPr wrap="none" rtlCol="0">
            <a:spAutoFit/>
          </a:bodyPr>
          <a:lstStyle/>
          <a:p>
            <a:r>
              <a:rPr lang="zh-CN" altLang="en-US" dirty="0"/>
              <a:t>服务</a:t>
            </a:r>
          </a:p>
        </p:txBody>
      </p:sp>
    </p:spTree>
    <p:extLst>
      <p:ext uri="{BB962C8B-B14F-4D97-AF65-F5344CB8AC3E}">
        <p14:creationId xmlns:p14="http://schemas.microsoft.com/office/powerpoint/2010/main" val="2535429857"/>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直角三角形 17">
            <a:extLst>
              <a:ext uri="{FF2B5EF4-FFF2-40B4-BE49-F238E27FC236}">
                <a16:creationId xmlns:a16="http://schemas.microsoft.com/office/drawing/2014/main" id="{0C2D0009-4D47-4A7C-87BF-4067D84C2DEB}"/>
              </a:ext>
            </a:extLst>
          </p:cNvPr>
          <p:cNvSpPr/>
          <p:nvPr/>
        </p:nvSpPr>
        <p:spPr>
          <a:xfrm flipH="1">
            <a:off x="7573327" y="2616117"/>
            <a:ext cx="4618672" cy="4241884"/>
          </a:xfrm>
          <a:prstGeom prst="rtTriangle">
            <a:avLst/>
          </a:prstGeom>
          <a:gradFill>
            <a:gsLst>
              <a:gs pos="0">
                <a:srgbClr val="015ABB"/>
              </a:gs>
              <a:gs pos="100000">
                <a:srgbClr val="65AEF8"/>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a:extLst>
              <a:ext uri="{FF2B5EF4-FFF2-40B4-BE49-F238E27FC236}">
                <a16:creationId xmlns:a16="http://schemas.microsoft.com/office/drawing/2014/main" id="{A09030DC-BD42-43C1-BC18-8E20E9FAC766}"/>
              </a:ext>
            </a:extLst>
          </p:cNvPr>
          <p:cNvGrpSpPr/>
          <p:nvPr/>
        </p:nvGrpSpPr>
        <p:grpSpPr>
          <a:xfrm>
            <a:off x="89155" y="130876"/>
            <a:ext cx="4669276" cy="687168"/>
            <a:chOff x="358490" y="396066"/>
            <a:chExt cx="3501957" cy="515376"/>
          </a:xfrm>
        </p:grpSpPr>
        <p:grpSp>
          <p:nvGrpSpPr>
            <p:cNvPr id="10" name="组合 9">
              <a:extLst>
                <a:ext uri="{FF2B5EF4-FFF2-40B4-BE49-F238E27FC236}">
                  <a16:creationId xmlns:a16="http://schemas.microsoft.com/office/drawing/2014/main" id="{1DD2F08D-2831-4C64-A29E-EE3132038068}"/>
                </a:ext>
              </a:extLst>
            </p:cNvPr>
            <p:cNvGrpSpPr/>
            <p:nvPr/>
          </p:nvGrpSpPr>
          <p:grpSpPr>
            <a:xfrm>
              <a:off x="373364" y="396066"/>
              <a:ext cx="707710" cy="515376"/>
              <a:chOff x="125279" y="279019"/>
              <a:chExt cx="854512" cy="622282"/>
            </a:xfrm>
          </p:grpSpPr>
          <p:sp>
            <p:nvSpPr>
              <p:cNvPr id="13" name="圆角矩形 36">
                <a:extLst>
                  <a:ext uri="{FF2B5EF4-FFF2-40B4-BE49-F238E27FC236}">
                    <a16:creationId xmlns:a16="http://schemas.microsoft.com/office/drawing/2014/main" id="{D8F7CCEE-F38B-4078-A332-391E379FB937}"/>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14" name="圆角矩形 37">
                <a:extLst>
                  <a:ext uri="{FF2B5EF4-FFF2-40B4-BE49-F238E27FC236}">
                    <a16:creationId xmlns:a16="http://schemas.microsoft.com/office/drawing/2014/main" id="{2EE9ABC9-ED80-4656-8FD8-79A384387ED5}"/>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11" name="TextBox 7">
              <a:extLst>
                <a:ext uri="{FF2B5EF4-FFF2-40B4-BE49-F238E27FC236}">
                  <a16:creationId xmlns:a16="http://schemas.microsoft.com/office/drawing/2014/main" id="{326362B7-FF12-443E-ACCB-71BC0602E4AD}"/>
                </a:ext>
              </a:extLst>
            </p:cNvPr>
            <p:cNvSpPr txBox="1"/>
            <p:nvPr/>
          </p:nvSpPr>
          <p:spPr>
            <a:xfrm>
              <a:off x="1307250" y="427026"/>
              <a:ext cx="2553197"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技术选型</a:t>
              </a:r>
              <a:r>
                <a:rPr lang="en-US" altLang="zh-CN"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a:t>
              </a: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简介</a:t>
              </a:r>
            </a:p>
          </p:txBody>
        </p:sp>
        <p:sp>
          <p:nvSpPr>
            <p:cNvPr id="12" name="矩形 11">
              <a:extLst>
                <a:ext uri="{FF2B5EF4-FFF2-40B4-BE49-F238E27FC236}">
                  <a16:creationId xmlns:a16="http://schemas.microsoft.com/office/drawing/2014/main" id="{E99B8143-3899-4DA8-9A01-39CE0A1A9191}"/>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02</a:t>
              </a:r>
            </a:p>
          </p:txBody>
        </p:sp>
      </p:grpSp>
      <p:sp>
        <p:nvSpPr>
          <p:cNvPr id="15" name="矩形 14">
            <a:extLst>
              <a:ext uri="{FF2B5EF4-FFF2-40B4-BE49-F238E27FC236}">
                <a16:creationId xmlns:a16="http://schemas.microsoft.com/office/drawing/2014/main" id="{3071DF0E-9E3D-4B4B-97AD-E407016E1791}"/>
              </a:ext>
            </a:extLst>
          </p:cNvPr>
          <p:cNvSpPr/>
          <p:nvPr/>
        </p:nvSpPr>
        <p:spPr>
          <a:xfrm>
            <a:off x="686619" y="954250"/>
            <a:ext cx="1210588" cy="400110"/>
          </a:xfrm>
          <a:prstGeom prst="rect">
            <a:avLst/>
          </a:prstGeom>
          <a:noFill/>
          <a:ln>
            <a:noFill/>
          </a:ln>
        </p:spPr>
        <p:txBody>
          <a:bodyPr wrap="none" rtlCol="0" anchor="t">
            <a:spAutoFit/>
          </a:bodyPr>
          <a:lstStyle/>
          <a:p>
            <a:r>
              <a:rPr lang="zh-CN" altLang="en-US" sz="2000" dirty="0">
                <a:solidFill>
                  <a:srgbClr val="FF0000"/>
                </a:solidFill>
              </a:rPr>
              <a:t>技术选型</a:t>
            </a:r>
          </a:p>
        </p:txBody>
      </p:sp>
      <p:sp>
        <p:nvSpPr>
          <p:cNvPr id="16" name="矩形 15">
            <a:extLst>
              <a:ext uri="{FF2B5EF4-FFF2-40B4-BE49-F238E27FC236}">
                <a16:creationId xmlns:a16="http://schemas.microsoft.com/office/drawing/2014/main" id="{E59BCFE4-5C14-4741-B21D-9B1A75CF514A}"/>
              </a:ext>
            </a:extLst>
          </p:cNvPr>
          <p:cNvSpPr/>
          <p:nvPr/>
        </p:nvSpPr>
        <p:spPr>
          <a:xfrm>
            <a:off x="1029852" y="2066998"/>
            <a:ext cx="7752453" cy="455253"/>
          </a:xfrm>
          <a:prstGeom prst="rect">
            <a:avLst/>
          </a:prstGeom>
        </p:spPr>
        <p:txBody>
          <a:bodyPr wrap="square">
            <a:spAutoFit/>
          </a:bodyPr>
          <a:lstStyle/>
          <a:p>
            <a:pPr marL="342900" lvl="0" indent="-342900" algn="just">
              <a:lnSpc>
                <a:spcPct val="150000"/>
              </a:lnSpc>
              <a:spcAft>
                <a:spcPts val="0"/>
              </a:spcAft>
              <a:buFont typeface="Wingdings" panose="05000000000000000000" pitchFamily="2" charset="2"/>
              <a:buChar char=""/>
            </a:pPr>
            <a:r>
              <a:rPr lang="zh-CN" altLang="zh-CN"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数据</a:t>
            </a: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采集传输：</a:t>
            </a:r>
            <a:r>
              <a:rPr lang="en-US" altLang="zh-CN" kern="0" dirty="0">
                <a:solidFill>
                  <a:srgbClr val="00B0F0"/>
                </a:solidFill>
                <a:latin typeface="Times New Roman" panose="02020603050405020304" pitchFamily="18" charset="0"/>
                <a:ea typeface="宋体" panose="02010600030101010101" pitchFamily="2" charset="-122"/>
                <a:cs typeface="宋体" panose="02010600030101010101" pitchFamily="2" charset="-122"/>
              </a:rPr>
              <a:t>DataX</a:t>
            </a:r>
            <a:r>
              <a:rPr lang="en-US" altLang="zh-CN"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 </a:t>
            </a:r>
            <a:endParaRPr lang="zh-CN" altLang="zh-CN" kern="100" dirty="0">
              <a:solidFill>
                <a:srgbClr val="FF0000"/>
              </a:solidFill>
              <a:effectLst/>
              <a:latin typeface="Times New Roman" panose="02020603050405020304" pitchFamily="18" charset="0"/>
              <a:ea typeface="宋体" panose="02010600030101010101" pitchFamily="2" charset="-122"/>
            </a:endParaRPr>
          </a:p>
        </p:txBody>
      </p:sp>
      <p:sp>
        <p:nvSpPr>
          <p:cNvPr id="17" name="矩形 16">
            <a:extLst>
              <a:ext uri="{FF2B5EF4-FFF2-40B4-BE49-F238E27FC236}">
                <a16:creationId xmlns:a16="http://schemas.microsoft.com/office/drawing/2014/main" id="{5D4FBD34-B7F1-4AA1-A9AF-9485BF7F60C9}"/>
              </a:ext>
            </a:extLst>
          </p:cNvPr>
          <p:cNvSpPr/>
          <p:nvPr/>
        </p:nvSpPr>
        <p:spPr>
          <a:xfrm>
            <a:off x="1029852" y="2522570"/>
            <a:ext cx="6839920" cy="455253"/>
          </a:xfrm>
          <a:prstGeom prst="rect">
            <a:avLst/>
          </a:prstGeom>
        </p:spPr>
        <p:txBody>
          <a:bodyPr wrap="square">
            <a:spAutoFit/>
          </a:bodyPr>
          <a:lstStyle/>
          <a:p>
            <a:pPr marL="342900" lvl="0" indent="-342900" algn="just">
              <a:lnSpc>
                <a:spcPct val="150000"/>
              </a:lnSpc>
              <a:spcAft>
                <a:spcPts val="0"/>
              </a:spcAft>
              <a:buFont typeface="Wingdings" panose="05000000000000000000" pitchFamily="2" charset="2"/>
              <a:buChar char=""/>
            </a:pPr>
            <a:r>
              <a:rPr lang="zh-CN" altLang="zh-CN"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数据存储</a:t>
            </a: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rgbClr val="FF0000"/>
                </a:solidFill>
                <a:latin typeface="Times New Roman" panose="02020603050405020304" pitchFamily="18" charset="0"/>
                <a:ea typeface="宋体" panose="02010600030101010101" pitchFamily="2" charset="-122"/>
                <a:cs typeface="宋体" panose="02010600030101010101" pitchFamily="2" charset="-122"/>
              </a:rPr>
              <a:t>PostgreSQL</a:t>
            </a:r>
            <a:r>
              <a:rPr lang="zh-CN" altLang="zh-CN" kern="0" dirty="0">
                <a:solidFill>
                  <a:srgbClr val="FF0000"/>
                </a:solidFill>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rgbClr val="00B0F0"/>
                </a:solidFill>
                <a:latin typeface="Times New Roman" panose="02020603050405020304" pitchFamily="18" charset="0"/>
                <a:ea typeface="宋体" panose="02010600030101010101" pitchFamily="2" charset="-122"/>
                <a:cs typeface="宋体" panose="02010600030101010101" pitchFamily="2" charset="-122"/>
              </a:rPr>
              <a:t>HDFS</a:t>
            </a:r>
            <a:r>
              <a:rPr lang="zh-CN" altLang="en-US" kern="0" dirty="0">
                <a:solidFill>
                  <a:srgbClr val="00B050"/>
                </a:solidFill>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rgbClr val="00B050"/>
                </a:solidFill>
                <a:latin typeface="Times New Roman" panose="02020603050405020304" pitchFamily="18" charset="0"/>
                <a:ea typeface="宋体" panose="02010600030101010101" pitchFamily="2" charset="-122"/>
                <a:cs typeface="宋体" panose="02010600030101010101" pitchFamily="2" charset="-122"/>
              </a:rPr>
              <a:t>Redis</a:t>
            </a:r>
            <a:endParaRPr lang="zh-CN" altLang="zh-CN" kern="100" dirty="0">
              <a:effectLst/>
              <a:latin typeface="Times New Roman" panose="02020603050405020304" pitchFamily="18" charset="0"/>
              <a:ea typeface="宋体" panose="02010600030101010101" pitchFamily="2" charset="-122"/>
            </a:endParaRPr>
          </a:p>
        </p:txBody>
      </p:sp>
      <p:sp>
        <p:nvSpPr>
          <p:cNvPr id="19" name="矩形 18">
            <a:extLst>
              <a:ext uri="{FF2B5EF4-FFF2-40B4-BE49-F238E27FC236}">
                <a16:creationId xmlns:a16="http://schemas.microsoft.com/office/drawing/2014/main" id="{1362C6B5-5178-4D31-BCFC-DC317504A84A}"/>
              </a:ext>
            </a:extLst>
          </p:cNvPr>
          <p:cNvSpPr/>
          <p:nvPr/>
        </p:nvSpPr>
        <p:spPr>
          <a:xfrm>
            <a:off x="1029852" y="2978142"/>
            <a:ext cx="2909771" cy="455253"/>
          </a:xfrm>
          <a:prstGeom prst="rect">
            <a:avLst/>
          </a:prstGeom>
        </p:spPr>
        <p:txBody>
          <a:bodyPr wrap="none">
            <a:spAutoFit/>
          </a:bodyPr>
          <a:lstStyle/>
          <a:p>
            <a:pPr marL="342900" lvl="0" indent="-342900" algn="just">
              <a:lnSpc>
                <a:spcPct val="150000"/>
              </a:lnSpc>
              <a:spcAft>
                <a:spcPts val="0"/>
              </a:spcAft>
              <a:buFont typeface="Wingdings" panose="05000000000000000000" pitchFamily="2" charset="2"/>
              <a:buChar char=""/>
            </a:pPr>
            <a:r>
              <a:rPr lang="zh-CN" altLang="zh-CN"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数据计算</a:t>
            </a: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rgbClr val="00B0F0"/>
                </a:solidFill>
                <a:latin typeface="Times New Roman" panose="02020603050405020304" pitchFamily="18" charset="0"/>
                <a:ea typeface="宋体" panose="02010600030101010101" pitchFamily="2" charset="-122"/>
                <a:cs typeface="宋体" panose="02010600030101010101" pitchFamily="2" charset="-122"/>
              </a:rPr>
              <a:t>Hive</a:t>
            </a:r>
            <a:r>
              <a:rPr lang="zh-CN" altLang="zh-CN"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rgbClr val="00B050"/>
                </a:solidFill>
                <a:latin typeface="Times New Roman" panose="02020603050405020304" pitchFamily="18" charset="0"/>
                <a:ea typeface="宋体" panose="02010600030101010101" pitchFamily="2" charset="-122"/>
                <a:cs typeface="宋体" panose="02010600030101010101" pitchFamily="2" charset="-122"/>
              </a:rPr>
              <a:t>Flink</a:t>
            </a:r>
            <a:endParaRPr lang="zh-CN" altLang="zh-CN" kern="100" dirty="0">
              <a:effectLst/>
              <a:latin typeface="Times New Roman" panose="02020603050405020304" pitchFamily="18" charset="0"/>
              <a:ea typeface="宋体" panose="02010600030101010101" pitchFamily="2" charset="-122"/>
            </a:endParaRPr>
          </a:p>
        </p:txBody>
      </p:sp>
      <p:sp>
        <p:nvSpPr>
          <p:cNvPr id="20" name="矩形 19">
            <a:extLst>
              <a:ext uri="{FF2B5EF4-FFF2-40B4-BE49-F238E27FC236}">
                <a16:creationId xmlns:a16="http://schemas.microsoft.com/office/drawing/2014/main" id="{676E82DC-CA68-4E4F-8DCD-69A7E851E17B}"/>
              </a:ext>
            </a:extLst>
          </p:cNvPr>
          <p:cNvSpPr/>
          <p:nvPr/>
        </p:nvSpPr>
        <p:spPr>
          <a:xfrm>
            <a:off x="1029852" y="5588790"/>
            <a:ext cx="5046632" cy="455253"/>
          </a:xfrm>
          <a:prstGeom prst="rect">
            <a:avLst/>
          </a:prstGeom>
        </p:spPr>
        <p:txBody>
          <a:bodyPr wrap="square">
            <a:spAutoFit/>
          </a:bodyPr>
          <a:lstStyle/>
          <a:p>
            <a:pPr marL="342900" lvl="0" indent="-342900" algn="just">
              <a:lnSpc>
                <a:spcPct val="150000"/>
              </a:lnSpc>
              <a:spcAft>
                <a:spcPts val="0"/>
              </a:spcAft>
              <a:buFont typeface="Wingdings" panose="05000000000000000000" pitchFamily="2" charset="2"/>
              <a:buChar char=""/>
            </a:pPr>
            <a:r>
              <a:rPr lang="zh-CN" altLang="zh-CN"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数据查询</a:t>
            </a: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rgbClr val="00B0F0"/>
                </a:solidFill>
                <a:latin typeface="Times New Roman" panose="02020603050405020304" pitchFamily="18" charset="0"/>
                <a:ea typeface="宋体" panose="02010600030101010101" pitchFamily="2" charset="-122"/>
                <a:cs typeface="宋体" panose="02010600030101010101" pitchFamily="2" charset="-122"/>
              </a:rPr>
              <a:t>Presto</a:t>
            </a:r>
            <a:r>
              <a:rPr lang="zh-CN" altLang="en-US" kern="0" dirty="0">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rgbClr val="00B050"/>
                </a:solidFill>
                <a:latin typeface="Times New Roman" panose="02020603050405020304" pitchFamily="18" charset="0"/>
                <a:ea typeface="宋体" panose="02010600030101010101" pitchFamily="2" charset="-122"/>
                <a:cs typeface="宋体" panose="02010600030101010101" pitchFamily="2" charset="-122"/>
              </a:rPr>
              <a:t>ClickHouse</a:t>
            </a:r>
            <a:endParaRPr lang="zh-CN" altLang="zh-CN" kern="100" dirty="0">
              <a:effectLst/>
              <a:latin typeface="Times New Roman" panose="02020603050405020304" pitchFamily="18" charset="0"/>
              <a:ea typeface="宋体" panose="02010600030101010101" pitchFamily="2" charset="-122"/>
            </a:endParaRPr>
          </a:p>
        </p:txBody>
      </p:sp>
      <p:sp>
        <p:nvSpPr>
          <p:cNvPr id="21" name="矩形 20">
            <a:extLst>
              <a:ext uri="{FF2B5EF4-FFF2-40B4-BE49-F238E27FC236}">
                <a16:creationId xmlns:a16="http://schemas.microsoft.com/office/drawing/2014/main" id="{CB4EB80A-7469-4971-BBF8-D37B2EFD2399}"/>
              </a:ext>
            </a:extLst>
          </p:cNvPr>
          <p:cNvSpPr/>
          <p:nvPr/>
        </p:nvSpPr>
        <p:spPr>
          <a:xfrm>
            <a:off x="1029852" y="6009224"/>
            <a:ext cx="3538148" cy="455253"/>
          </a:xfrm>
          <a:prstGeom prst="rect">
            <a:avLst/>
          </a:prstGeom>
        </p:spPr>
        <p:txBody>
          <a:bodyPr wrap="square">
            <a:spAutoFit/>
          </a:bodyPr>
          <a:lstStyle/>
          <a:p>
            <a:pPr marL="342900" lvl="0" indent="-342900" algn="just">
              <a:lnSpc>
                <a:spcPct val="150000"/>
              </a:lnSpc>
              <a:spcAft>
                <a:spcPts val="0"/>
              </a:spcAft>
              <a:buFont typeface="Wingdings" panose="05000000000000000000" pitchFamily="2" charset="2"/>
              <a:buChar char=""/>
            </a:pPr>
            <a:r>
              <a:rPr lang="zh-CN" altLang="zh-CN"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数据</a:t>
            </a: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可视化：</a:t>
            </a:r>
            <a:r>
              <a:rPr lang="en-US" altLang="zh-CN" kern="0" dirty="0">
                <a:solidFill>
                  <a:srgbClr val="00B0F0"/>
                </a:solidFill>
                <a:latin typeface="Times New Roman" panose="02020603050405020304" pitchFamily="18" charset="0"/>
                <a:ea typeface="宋体" panose="02010600030101010101" pitchFamily="2" charset="-122"/>
                <a:cs typeface="宋体" panose="02010600030101010101" pitchFamily="2" charset="-122"/>
              </a:rPr>
              <a:t>Superset</a:t>
            </a: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rgbClr val="00B050"/>
                </a:solidFill>
                <a:latin typeface="Times New Roman" panose="02020603050405020304" pitchFamily="18" charset="0"/>
                <a:ea typeface="宋体" panose="02010600030101010101" pitchFamily="2" charset="-122"/>
                <a:cs typeface="宋体" panose="02010600030101010101" pitchFamily="2" charset="-122"/>
              </a:rPr>
              <a:t>Sugar</a:t>
            </a:r>
            <a:endParaRPr lang="zh-CN" altLang="zh-CN" kern="100" dirty="0">
              <a:effectLst/>
              <a:latin typeface="Times New Roman" panose="02020603050405020304" pitchFamily="18" charset="0"/>
              <a:ea typeface="宋体" panose="02010600030101010101" pitchFamily="2" charset="-122"/>
            </a:endParaRPr>
          </a:p>
        </p:txBody>
      </p:sp>
      <p:sp>
        <p:nvSpPr>
          <p:cNvPr id="22" name="矩形 21">
            <a:extLst>
              <a:ext uri="{FF2B5EF4-FFF2-40B4-BE49-F238E27FC236}">
                <a16:creationId xmlns:a16="http://schemas.microsoft.com/office/drawing/2014/main" id="{D5E3F592-ECD9-402F-9636-C75EA94F60FB}"/>
              </a:ext>
            </a:extLst>
          </p:cNvPr>
          <p:cNvSpPr/>
          <p:nvPr/>
        </p:nvSpPr>
        <p:spPr>
          <a:xfrm>
            <a:off x="1029852" y="3433714"/>
            <a:ext cx="6205264" cy="455253"/>
          </a:xfrm>
          <a:prstGeom prst="rect">
            <a:avLst/>
          </a:prstGeom>
        </p:spPr>
        <p:txBody>
          <a:bodyPr wrap="square">
            <a:spAutoFit/>
          </a:bodyPr>
          <a:lstStyle/>
          <a:p>
            <a:pPr marL="342900" lvl="0" indent="-342900" algn="just">
              <a:lnSpc>
                <a:spcPct val="150000"/>
              </a:lnSpc>
              <a:spcAft>
                <a:spcPts val="0"/>
              </a:spcAft>
              <a:buFont typeface="Wingdings" panose="05000000000000000000" pitchFamily="2" charset="2"/>
              <a:buChar char=""/>
            </a:pP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任务调度：</a:t>
            </a:r>
            <a:r>
              <a:rPr lang="en-US" altLang="zh-CN" kern="0" dirty="0">
                <a:solidFill>
                  <a:srgbClr val="FF0000"/>
                </a:solidFill>
                <a:latin typeface="Times New Roman" panose="02020603050405020304" pitchFamily="18" charset="0"/>
                <a:ea typeface="宋体" panose="02010600030101010101" pitchFamily="2" charset="-122"/>
                <a:cs typeface="宋体" panose="02010600030101010101" pitchFamily="2" charset="-122"/>
              </a:rPr>
              <a:t> </a:t>
            </a:r>
            <a:r>
              <a:rPr lang="en-US" altLang="zh-CN" kern="0" dirty="0">
                <a:solidFill>
                  <a:srgbClr val="00B0F0"/>
                </a:solidFill>
                <a:latin typeface="Times New Roman" panose="02020603050405020304" pitchFamily="18" charset="0"/>
                <a:ea typeface="宋体" panose="02010600030101010101" pitchFamily="2" charset="-122"/>
                <a:cs typeface="宋体" panose="02010600030101010101" pitchFamily="2" charset="-122"/>
              </a:rPr>
              <a:t>DolphinScheduler</a:t>
            </a:r>
            <a:endParaRPr lang="zh-CN" altLang="zh-CN" kern="100" dirty="0">
              <a:effectLst/>
              <a:latin typeface="Times New Roman" panose="02020603050405020304" pitchFamily="18" charset="0"/>
              <a:ea typeface="宋体" panose="02010600030101010101" pitchFamily="2" charset="-122"/>
            </a:endParaRPr>
          </a:p>
        </p:txBody>
      </p:sp>
      <p:sp>
        <p:nvSpPr>
          <p:cNvPr id="23" name="矩形 22">
            <a:extLst>
              <a:ext uri="{FF2B5EF4-FFF2-40B4-BE49-F238E27FC236}">
                <a16:creationId xmlns:a16="http://schemas.microsoft.com/office/drawing/2014/main" id="{9086EA7B-8C37-4DD2-A649-AB0F01066527}"/>
              </a:ext>
            </a:extLst>
          </p:cNvPr>
          <p:cNvSpPr/>
          <p:nvPr/>
        </p:nvSpPr>
        <p:spPr>
          <a:xfrm>
            <a:off x="1029852" y="3889285"/>
            <a:ext cx="3659976" cy="455253"/>
          </a:xfrm>
          <a:prstGeom prst="rect">
            <a:avLst/>
          </a:prstGeom>
        </p:spPr>
        <p:txBody>
          <a:bodyPr wrap="none">
            <a:spAutoFit/>
          </a:bodyPr>
          <a:lstStyle/>
          <a:p>
            <a:pPr marL="342900" lvl="0" indent="-342900" algn="just">
              <a:lnSpc>
                <a:spcPct val="150000"/>
              </a:lnSpc>
              <a:spcAft>
                <a:spcPts val="0"/>
              </a:spcAft>
              <a:buFont typeface="Wingdings" panose="05000000000000000000" pitchFamily="2" charset="2"/>
              <a:buChar char=""/>
            </a:pP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集群监控：</a:t>
            </a:r>
            <a:r>
              <a:rPr lang="en-US" altLang="zh-CN" kern="0" dirty="0">
                <a:solidFill>
                  <a:srgbClr val="00B0F0"/>
                </a:solidFill>
                <a:latin typeface="Times New Roman" panose="02020603050405020304" pitchFamily="18" charset="0"/>
                <a:ea typeface="宋体" panose="02010600030101010101" pitchFamily="2" charset="-122"/>
                <a:cs typeface="宋体" panose="02010600030101010101" pitchFamily="2" charset="-122"/>
              </a:rPr>
              <a:t>Zabbix</a:t>
            </a:r>
            <a:r>
              <a:rPr lang="zh-CN" altLang="en-US" kern="0" dirty="0">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rgbClr val="00B050"/>
                </a:solidFill>
                <a:latin typeface="Times New Roman" panose="02020603050405020304" pitchFamily="18" charset="0"/>
                <a:ea typeface="宋体" panose="02010600030101010101" pitchFamily="2" charset="-122"/>
                <a:cs typeface="宋体" panose="02010600030101010101" pitchFamily="2" charset="-122"/>
              </a:rPr>
              <a:t>Prometheus</a:t>
            </a:r>
            <a:endParaRPr lang="zh-CN" altLang="zh-CN" kern="100" dirty="0">
              <a:solidFill>
                <a:srgbClr val="00B050"/>
              </a:solidFill>
              <a:effectLst/>
              <a:latin typeface="Times New Roman" panose="02020603050405020304" pitchFamily="18" charset="0"/>
              <a:ea typeface="宋体" panose="02010600030101010101" pitchFamily="2" charset="-122"/>
            </a:endParaRPr>
          </a:p>
        </p:txBody>
      </p:sp>
      <p:sp>
        <p:nvSpPr>
          <p:cNvPr id="24" name="矩形 23">
            <a:extLst>
              <a:ext uri="{FF2B5EF4-FFF2-40B4-BE49-F238E27FC236}">
                <a16:creationId xmlns:a16="http://schemas.microsoft.com/office/drawing/2014/main" id="{35C22E6B-856C-4262-AFDE-81F4BE6D3D83}"/>
              </a:ext>
            </a:extLst>
          </p:cNvPr>
          <p:cNvSpPr/>
          <p:nvPr/>
        </p:nvSpPr>
        <p:spPr>
          <a:xfrm>
            <a:off x="1029852" y="4747924"/>
            <a:ext cx="2403222" cy="455253"/>
          </a:xfrm>
          <a:prstGeom prst="rect">
            <a:avLst/>
          </a:prstGeom>
        </p:spPr>
        <p:txBody>
          <a:bodyPr wrap="none">
            <a:spAutoFit/>
          </a:bodyPr>
          <a:lstStyle/>
          <a:p>
            <a:pPr marL="342900" lvl="0" indent="-342900" algn="just">
              <a:lnSpc>
                <a:spcPct val="150000"/>
              </a:lnSpc>
              <a:spcAft>
                <a:spcPts val="0"/>
              </a:spcAft>
              <a:buFont typeface="Wingdings" panose="05000000000000000000" pitchFamily="2" charset="2"/>
              <a:buChar char=""/>
            </a:pP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元数据管理：</a:t>
            </a:r>
            <a:r>
              <a:rPr lang="en-US" altLang="zh-CN" kern="0" dirty="0">
                <a:latin typeface="Times New Roman" panose="02020603050405020304" pitchFamily="18" charset="0"/>
                <a:ea typeface="宋体" panose="02010600030101010101" pitchFamily="2" charset="-122"/>
                <a:cs typeface="宋体" panose="02010600030101010101" pitchFamily="2" charset="-122"/>
              </a:rPr>
              <a:t>Atlas</a:t>
            </a:r>
            <a:endParaRPr lang="zh-CN" altLang="zh-CN" kern="100" dirty="0">
              <a:effectLst/>
              <a:latin typeface="Times New Roman" panose="02020603050405020304" pitchFamily="18" charset="0"/>
              <a:ea typeface="宋体" panose="02010600030101010101" pitchFamily="2" charset="-122"/>
            </a:endParaRPr>
          </a:p>
        </p:txBody>
      </p:sp>
      <p:sp>
        <p:nvSpPr>
          <p:cNvPr id="25" name="矩形 24">
            <a:extLst>
              <a:ext uri="{FF2B5EF4-FFF2-40B4-BE49-F238E27FC236}">
                <a16:creationId xmlns:a16="http://schemas.microsoft.com/office/drawing/2014/main" id="{A431F0BF-4F69-4C7B-882A-E19FDF543DE3}"/>
              </a:ext>
            </a:extLst>
          </p:cNvPr>
          <p:cNvSpPr/>
          <p:nvPr/>
        </p:nvSpPr>
        <p:spPr>
          <a:xfrm>
            <a:off x="1029852" y="5168357"/>
            <a:ext cx="3185487" cy="455253"/>
          </a:xfrm>
          <a:prstGeom prst="rect">
            <a:avLst/>
          </a:prstGeom>
        </p:spPr>
        <p:txBody>
          <a:bodyPr wrap="none">
            <a:spAutoFit/>
          </a:bodyPr>
          <a:lstStyle/>
          <a:p>
            <a:pPr marL="342900" lvl="0" indent="-342900" algn="just">
              <a:lnSpc>
                <a:spcPct val="150000"/>
              </a:lnSpc>
              <a:spcAft>
                <a:spcPts val="0"/>
              </a:spcAft>
              <a:buFont typeface="Wingdings" panose="05000000000000000000" pitchFamily="2" charset="2"/>
              <a:buChar char=""/>
            </a:pP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权限管理：</a:t>
            </a:r>
            <a:r>
              <a:rPr lang="en-US" altLang="zh-CN" kern="0" dirty="0">
                <a:latin typeface="Times New Roman" panose="02020603050405020304" pitchFamily="18" charset="0"/>
                <a:ea typeface="宋体" panose="02010600030101010101" pitchFamily="2" charset="-122"/>
                <a:cs typeface="宋体" panose="02010600030101010101" pitchFamily="2" charset="-122"/>
              </a:rPr>
              <a:t>Ranger</a:t>
            </a:r>
            <a:r>
              <a:rPr lang="zh-CN" altLang="en-US" kern="0" dirty="0">
                <a:latin typeface="Times New Roman" panose="02020603050405020304" pitchFamily="18" charset="0"/>
                <a:ea typeface="宋体" panose="02010600030101010101" pitchFamily="2" charset="-122"/>
                <a:cs typeface="宋体" panose="02010600030101010101" pitchFamily="2" charset="-122"/>
              </a:rPr>
              <a:t>，</a:t>
            </a:r>
            <a:r>
              <a:rPr lang="en-US" altLang="zh-CN" kern="0" dirty="0">
                <a:latin typeface="Times New Roman" panose="02020603050405020304" pitchFamily="18" charset="0"/>
                <a:ea typeface="宋体" panose="02010600030101010101" pitchFamily="2" charset="-122"/>
                <a:cs typeface="宋体" panose="02010600030101010101" pitchFamily="2" charset="-122"/>
              </a:rPr>
              <a:t>Sentry</a:t>
            </a:r>
            <a:endParaRPr lang="zh-CN" altLang="zh-CN" kern="100" dirty="0">
              <a:effectLst/>
              <a:latin typeface="Times New Roman" panose="02020603050405020304" pitchFamily="18" charset="0"/>
              <a:ea typeface="宋体" panose="02010600030101010101" pitchFamily="2" charset="-122"/>
            </a:endParaRPr>
          </a:p>
        </p:txBody>
      </p:sp>
      <p:sp>
        <p:nvSpPr>
          <p:cNvPr id="26" name="矩形 25">
            <a:extLst>
              <a:ext uri="{FF2B5EF4-FFF2-40B4-BE49-F238E27FC236}">
                <a16:creationId xmlns:a16="http://schemas.microsoft.com/office/drawing/2014/main" id="{37F694A4-DCF6-4E04-83AE-9510706FA629}"/>
              </a:ext>
            </a:extLst>
          </p:cNvPr>
          <p:cNvSpPr/>
          <p:nvPr/>
        </p:nvSpPr>
        <p:spPr>
          <a:xfrm>
            <a:off x="686619" y="1278965"/>
            <a:ext cx="8590395" cy="873957"/>
          </a:xfrm>
          <a:prstGeom prst="rect">
            <a:avLst/>
          </a:prstGeom>
        </p:spPr>
        <p:txBody>
          <a:bodyPr wrap="square">
            <a:spAutoFit/>
          </a:bodyPr>
          <a:lstStyle/>
          <a:p>
            <a:pPr>
              <a:lnSpc>
                <a:spcPct val="150000"/>
              </a:lnSpc>
            </a:pP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技术选型主要考虑因素：</a:t>
            </a:r>
            <a:r>
              <a:rPr lang="zh-CN" altLang="en-US" kern="0" dirty="0">
                <a:solidFill>
                  <a:srgbClr val="FF0000"/>
                </a:solidFill>
                <a:latin typeface="Times New Roman" panose="02020603050405020304" pitchFamily="18" charset="0"/>
                <a:ea typeface="宋体" panose="02010600030101010101" pitchFamily="2" charset="-122"/>
                <a:cs typeface="宋体" panose="02010600030101010101" pitchFamily="2" charset="-122"/>
              </a:rPr>
              <a:t>数据量大小、业务需求、行业内经验、技术成熟度、开发维护成本、总成本预算</a:t>
            </a:r>
          </a:p>
        </p:txBody>
      </p:sp>
      <p:sp>
        <p:nvSpPr>
          <p:cNvPr id="27" name="流程图: 过程 26">
            <a:extLst>
              <a:ext uri="{FF2B5EF4-FFF2-40B4-BE49-F238E27FC236}">
                <a16:creationId xmlns:a16="http://schemas.microsoft.com/office/drawing/2014/main" id="{F8344337-1B20-4180-AC2E-6CFA4E2B7770}"/>
              </a:ext>
            </a:extLst>
          </p:cNvPr>
          <p:cNvSpPr/>
          <p:nvPr/>
        </p:nvSpPr>
        <p:spPr>
          <a:xfrm>
            <a:off x="10080495" y="5287600"/>
            <a:ext cx="373626" cy="108155"/>
          </a:xfrm>
          <a:prstGeom prst="flowChartProcess">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流程图: 过程 27">
            <a:extLst>
              <a:ext uri="{FF2B5EF4-FFF2-40B4-BE49-F238E27FC236}">
                <a16:creationId xmlns:a16="http://schemas.microsoft.com/office/drawing/2014/main" id="{65138326-D58A-46CF-AE2E-B63EB63DD053}"/>
              </a:ext>
            </a:extLst>
          </p:cNvPr>
          <p:cNvSpPr/>
          <p:nvPr/>
        </p:nvSpPr>
        <p:spPr>
          <a:xfrm>
            <a:off x="10080495" y="5527999"/>
            <a:ext cx="373626" cy="108155"/>
          </a:xfrm>
          <a:prstGeom prst="flowChartProcess">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流程图: 过程 28">
            <a:extLst>
              <a:ext uri="{FF2B5EF4-FFF2-40B4-BE49-F238E27FC236}">
                <a16:creationId xmlns:a16="http://schemas.microsoft.com/office/drawing/2014/main" id="{089B3CC3-F180-432B-B3B1-0181048F02CD}"/>
              </a:ext>
            </a:extLst>
          </p:cNvPr>
          <p:cNvSpPr/>
          <p:nvPr/>
        </p:nvSpPr>
        <p:spPr>
          <a:xfrm>
            <a:off x="10080495" y="5768398"/>
            <a:ext cx="373626" cy="108155"/>
          </a:xfrm>
          <a:prstGeom prst="flowChartProcess">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流程图: 过程 29">
            <a:extLst>
              <a:ext uri="{FF2B5EF4-FFF2-40B4-BE49-F238E27FC236}">
                <a16:creationId xmlns:a16="http://schemas.microsoft.com/office/drawing/2014/main" id="{25CDFBD6-7692-4FA2-8763-43289B62EBF6}"/>
              </a:ext>
            </a:extLst>
          </p:cNvPr>
          <p:cNvSpPr/>
          <p:nvPr/>
        </p:nvSpPr>
        <p:spPr>
          <a:xfrm>
            <a:off x="10080495" y="6008797"/>
            <a:ext cx="373626" cy="108155"/>
          </a:xfrm>
          <a:prstGeom prst="flowChartProcess">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a:extLst>
              <a:ext uri="{FF2B5EF4-FFF2-40B4-BE49-F238E27FC236}">
                <a16:creationId xmlns:a16="http://schemas.microsoft.com/office/drawing/2014/main" id="{1ED4DB04-D391-44A0-B455-F29784D6788A}"/>
              </a:ext>
            </a:extLst>
          </p:cNvPr>
          <p:cNvSpPr txBox="1"/>
          <p:nvPr/>
        </p:nvSpPr>
        <p:spPr>
          <a:xfrm>
            <a:off x="10582375" y="5443576"/>
            <a:ext cx="1090716" cy="276999"/>
          </a:xfrm>
          <a:prstGeom prst="rect">
            <a:avLst/>
          </a:prstGeom>
          <a:noFill/>
        </p:spPr>
        <p:txBody>
          <a:bodyPr wrap="square" rtlCol="0">
            <a:spAutoFit/>
          </a:bodyPr>
          <a:lstStyle/>
          <a:p>
            <a:r>
              <a:rPr lang="zh-CN" altLang="en-US" sz="1200" dirty="0"/>
              <a:t>离线</a:t>
            </a:r>
          </a:p>
        </p:txBody>
      </p:sp>
      <p:sp>
        <p:nvSpPr>
          <p:cNvPr id="32" name="文本框 31">
            <a:extLst>
              <a:ext uri="{FF2B5EF4-FFF2-40B4-BE49-F238E27FC236}">
                <a16:creationId xmlns:a16="http://schemas.microsoft.com/office/drawing/2014/main" id="{24A48164-2E81-49A4-A782-52BE6F1B071A}"/>
              </a:ext>
            </a:extLst>
          </p:cNvPr>
          <p:cNvSpPr txBox="1"/>
          <p:nvPr/>
        </p:nvSpPr>
        <p:spPr>
          <a:xfrm>
            <a:off x="10582375" y="5683975"/>
            <a:ext cx="1090716" cy="276999"/>
          </a:xfrm>
          <a:prstGeom prst="rect">
            <a:avLst/>
          </a:prstGeom>
          <a:noFill/>
        </p:spPr>
        <p:txBody>
          <a:bodyPr wrap="square" rtlCol="0">
            <a:spAutoFit/>
          </a:bodyPr>
          <a:lstStyle/>
          <a:p>
            <a:r>
              <a:rPr lang="zh-CN" altLang="en-US" sz="1200" dirty="0"/>
              <a:t>实时</a:t>
            </a:r>
          </a:p>
        </p:txBody>
      </p:sp>
      <p:sp>
        <p:nvSpPr>
          <p:cNvPr id="33" name="文本框 32">
            <a:extLst>
              <a:ext uri="{FF2B5EF4-FFF2-40B4-BE49-F238E27FC236}">
                <a16:creationId xmlns:a16="http://schemas.microsoft.com/office/drawing/2014/main" id="{07DC2FCA-284E-4006-AABD-A0DDFDD76318}"/>
              </a:ext>
            </a:extLst>
          </p:cNvPr>
          <p:cNvSpPr txBox="1"/>
          <p:nvPr/>
        </p:nvSpPr>
        <p:spPr>
          <a:xfrm>
            <a:off x="10582375" y="5924374"/>
            <a:ext cx="1090716" cy="276999"/>
          </a:xfrm>
          <a:prstGeom prst="rect">
            <a:avLst/>
          </a:prstGeom>
          <a:noFill/>
        </p:spPr>
        <p:txBody>
          <a:bodyPr wrap="square" rtlCol="0">
            <a:spAutoFit/>
          </a:bodyPr>
          <a:lstStyle/>
          <a:p>
            <a:r>
              <a:rPr lang="zh-CN" altLang="en-US" sz="1200" dirty="0"/>
              <a:t>不采用</a:t>
            </a:r>
          </a:p>
        </p:txBody>
      </p:sp>
      <p:sp>
        <p:nvSpPr>
          <p:cNvPr id="34" name="文本框 33">
            <a:extLst>
              <a:ext uri="{FF2B5EF4-FFF2-40B4-BE49-F238E27FC236}">
                <a16:creationId xmlns:a16="http://schemas.microsoft.com/office/drawing/2014/main" id="{E4330A9F-B94B-404E-A880-3A1C7C0F6CC0}"/>
              </a:ext>
            </a:extLst>
          </p:cNvPr>
          <p:cNvSpPr txBox="1"/>
          <p:nvPr/>
        </p:nvSpPr>
        <p:spPr>
          <a:xfrm>
            <a:off x="10582375" y="5203177"/>
            <a:ext cx="1159542" cy="276999"/>
          </a:xfrm>
          <a:prstGeom prst="rect">
            <a:avLst/>
          </a:prstGeom>
          <a:noFill/>
        </p:spPr>
        <p:txBody>
          <a:bodyPr wrap="square" rtlCol="0">
            <a:spAutoFit/>
          </a:bodyPr>
          <a:lstStyle/>
          <a:p>
            <a:r>
              <a:rPr lang="zh-CN" altLang="en-US" sz="1200" dirty="0"/>
              <a:t>离线实时共用</a:t>
            </a:r>
          </a:p>
        </p:txBody>
      </p:sp>
    </p:spTree>
    <p:extLst>
      <p:ext uri="{BB962C8B-B14F-4D97-AF65-F5344CB8AC3E}">
        <p14:creationId xmlns:p14="http://schemas.microsoft.com/office/powerpoint/2010/main" val="1563503386"/>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anim calcmode="lin" valueType="num">
                                      <p:cBhvr>
                                        <p:cTn id="8" dur="1000" fill="hold"/>
                                        <p:tgtEl>
                                          <p:spTgt spid="26"/>
                                        </p:tgtEl>
                                        <p:attrNameLst>
                                          <p:attrName>ppt_x</p:attrName>
                                        </p:attrNameLst>
                                      </p:cBhvr>
                                      <p:tavLst>
                                        <p:tav tm="0">
                                          <p:val>
                                            <p:strVal val="#ppt_x"/>
                                          </p:val>
                                        </p:tav>
                                        <p:tav tm="100000">
                                          <p:val>
                                            <p:strVal val="#ppt_x"/>
                                          </p:val>
                                        </p:tav>
                                      </p:tavLst>
                                    </p:anim>
                                    <p:anim calcmode="lin" valueType="num">
                                      <p:cBhvr>
                                        <p:cTn id="9"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fade">
                                      <p:cBhvr>
                                        <p:cTn id="14" dur="1000"/>
                                        <p:tgtEl>
                                          <p:spTgt spid="16"/>
                                        </p:tgtEl>
                                      </p:cBhvr>
                                    </p:animEffect>
                                    <p:anim calcmode="lin" valueType="num">
                                      <p:cBhvr>
                                        <p:cTn id="15" dur="1000" fill="hold"/>
                                        <p:tgtEl>
                                          <p:spTgt spid="16"/>
                                        </p:tgtEl>
                                        <p:attrNameLst>
                                          <p:attrName>ppt_x</p:attrName>
                                        </p:attrNameLst>
                                      </p:cBhvr>
                                      <p:tavLst>
                                        <p:tav tm="0">
                                          <p:val>
                                            <p:strVal val="#ppt_x"/>
                                          </p:val>
                                        </p:tav>
                                        <p:tav tm="100000">
                                          <p:val>
                                            <p:strVal val="#ppt_x"/>
                                          </p:val>
                                        </p:tav>
                                      </p:tavLst>
                                    </p:anim>
                                    <p:anim calcmode="lin" valueType="num">
                                      <p:cBhvr>
                                        <p:cTn id="16"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1000"/>
                                        <p:tgtEl>
                                          <p:spTgt spid="17"/>
                                        </p:tgtEl>
                                      </p:cBhvr>
                                    </p:animEffect>
                                    <p:anim calcmode="lin" valueType="num">
                                      <p:cBhvr>
                                        <p:cTn id="22" dur="1000" fill="hold"/>
                                        <p:tgtEl>
                                          <p:spTgt spid="17"/>
                                        </p:tgtEl>
                                        <p:attrNameLst>
                                          <p:attrName>ppt_x</p:attrName>
                                        </p:attrNameLst>
                                      </p:cBhvr>
                                      <p:tavLst>
                                        <p:tav tm="0">
                                          <p:val>
                                            <p:strVal val="#ppt_x"/>
                                          </p:val>
                                        </p:tav>
                                        <p:tav tm="100000">
                                          <p:val>
                                            <p:strVal val="#ppt_x"/>
                                          </p:val>
                                        </p:tav>
                                      </p:tavLst>
                                    </p:anim>
                                    <p:anim calcmode="lin" valueType="num">
                                      <p:cBhvr>
                                        <p:cTn id="23"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1000"/>
                                        <p:tgtEl>
                                          <p:spTgt spid="19"/>
                                        </p:tgtEl>
                                      </p:cBhvr>
                                    </p:animEffect>
                                    <p:anim calcmode="lin" valueType="num">
                                      <p:cBhvr>
                                        <p:cTn id="29" dur="1000" fill="hold"/>
                                        <p:tgtEl>
                                          <p:spTgt spid="19"/>
                                        </p:tgtEl>
                                        <p:attrNameLst>
                                          <p:attrName>ppt_x</p:attrName>
                                        </p:attrNameLst>
                                      </p:cBhvr>
                                      <p:tavLst>
                                        <p:tav tm="0">
                                          <p:val>
                                            <p:strVal val="#ppt_x"/>
                                          </p:val>
                                        </p:tav>
                                        <p:tav tm="100000">
                                          <p:val>
                                            <p:strVal val="#ppt_x"/>
                                          </p:val>
                                        </p:tav>
                                      </p:tavLst>
                                    </p:anim>
                                    <p:anim calcmode="lin" valueType="num">
                                      <p:cBhvr>
                                        <p:cTn id="30"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fade">
                                      <p:cBhvr>
                                        <p:cTn id="35" dur="1000"/>
                                        <p:tgtEl>
                                          <p:spTgt spid="20"/>
                                        </p:tgtEl>
                                      </p:cBhvr>
                                    </p:animEffect>
                                    <p:anim calcmode="lin" valueType="num">
                                      <p:cBhvr>
                                        <p:cTn id="36" dur="1000" fill="hold"/>
                                        <p:tgtEl>
                                          <p:spTgt spid="20"/>
                                        </p:tgtEl>
                                        <p:attrNameLst>
                                          <p:attrName>ppt_x</p:attrName>
                                        </p:attrNameLst>
                                      </p:cBhvr>
                                      <p:tavLst>
                                        <p:tav tm="0">
                                          <p:val>
                                            <p:strVal val="#ppt_x"/>
                                          </p:val>
                                        </p:tav>
                                        <p:tav tm="100000">
                                          <p:val>
                                            <p:strVal val="#ppt_x"/>
                                          </p:val>
                                        </p:tav>
                                      </p:tavLst>
                                    </p:anim>
                                    <p:anim calcmode="lin" valueType="num">
                                      <p:cBhvr>
                                        <p:cTn id="37"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fade">
                                      <p:cBhvr>
                                        <p:cTn id="42" dur="1000"/>
                                        <p:tgtEl>
                                          <p:spTgt spid="21"/>
                                        </p:tgtEl>
                                      </p:cBhvr>
                                    </p:animEffect>
                                    <p:anim calcmode="lin" valueType="num">
                                      <p:cBhvr>
                                        <p:cTn id="43" dur="1000" fill="hold"/>
                                        <p:tgtEl>
                                          <p:spTgt spid="21"/>
                                        </p:tgtEl>
                                        <p:attrNameLst>
                                          <p:attrName>ppt_x</p:attrName>
                                        </p:attrNameLst>
                                      </p:cBhvr>
                                      <p:tavLst>
                                        <p:tav tm="0">
                                          <p:val>
                                            <p:strVal val="#ppt_x"/>
                                          </p:val>
                                        </p:tav>
                                        <p:tav tm="100000">
                                          <p:val>
                                            <p:strVal val="#ppt_x"/>
                                          </p:val>
                                        </p:tav>
                                      </p:tavLst>
                                    </p:anim>
                                    <p:anim calcmode="lin" valueType="num">
                                      <p:cBhvr>
                                        <p:cTn id="44"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22"/>
                                        </p:tgtEl>
                                        <p:attrNameLst>
                                          <p:attrName>style.visibility</p:attrName>
                                        </p:attrNameLst>
                                      </p:cBhvr>
                                      <p:to>
                                        <p:strVal val="visible"/>
                                      </p:to>
                                    </p:set>
                                    <p:animEffect transition="in" filter="fade">
                                      <p:cBhvr>
                                        <p:cTn id="49" dur="1000"/>
                                        <p:tgtEl>
                                          <p:spTgt spid="22"/>
                                        </p:tgtEl>
                                      </p:cBhvr>
                                    </p:animEffect>
                                    <p:anim calcmode="lin" valueType="num">
                                      <p:cBhvr>
                                        <p:cTn id="50" dur="1000" fill="hold"/>
                                        <p:tgtEl>
                                          <p:spTgt spid="22"/>
                                        </p:tgtEl>
                                        <p:attrNameLst>
                                          <p:attrName>ppt_x</p:attrName>
                                        </p:attrNameLst>
                                      </p:cBhvr>
                                      <p:tavLst>
                                        <p:tav tm="0">
                                          <p:val>
                                            <p:strVal val="#ppt_x"/>
                                          </p:val>
                                        </p:tav>
                                        <p:tav tm="100000">
                                          <p:val>
                                            <p:strVal val="#ppt_x"/>
                                          </p:val>
                                        </p:tav>
                                      </p:tavLst>
                                    </p:anim>
                                    <p:anim calcmode="lin" valueType="num">
                                      <p:cBhvr>
                                        <p:cTn id="51"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23"/>
                                        </p:tgtEl>
                                        <p:attrNameLst>
                                          <p:attrName>style.visibility</p:attrName>
                                        </p:attrNameLst>
                                      </p:cBhvr>
                                      <p:to>
                                        <p:strVal val="visible"/>
                                      </p:to>
                                    </p:set>
                                    <p:animEffect transition="in" filter="fade">
                                      <p:cBhvr>
                                        <p:cTn id="56" dur="1000"/>
                                        <p:tgtEl>
                                          <p:spTgt spid="23"/>
                                        </p:tgtEl>
                                      </p:cBhvr>
                                    </p:animEffect>
                                    <p:anim calcmode="lin" valueType="num">
                                      <p:cBhvr>
                                        <p:cTn id="57" dur="1000" fill="hold"/>
                                        <p:tgtEl>
                                          <p:spTgt spid="23"/>
                                        </p:tgtEl>
                                        <p:attrNameLst>
                                          <p:attrName>ppt_x</p:attrName>
                                        </p:attrNameLst>
                                      </p:cBhvr>
                                      <p:tavLst>
                                        <p:tav tm="0">
                                          <p:val>
                                            <p:strVal val="#ppt_x"/>
                                          </p:val>
                                        </p:tav>
                                        <p:tav tm="100000">
                                          <p:val>
                                            <p:strVal val="#ppt_x"/>
                                          </p:val>
                                        </p:tav>
                                      </p:tavLst>
                                    </p:anim>
                                    <p:anim calcmode="lin" valueType="num">
                                      <p:cBhvr>
                                        <p:cTn id="58"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24"/>
                                        </p:tgtEl>
                                        <p:attrNameLst>
                                          <p:attrName>style.visibility</p:attrName>
                                        </p:attrNameLst>
                                      </p:cBhvr>
                                      <p:to>
                                        <p:strVal val="visible"/>
                                      </p:to>
                                    </p:set>
                                    <p:animEffect transition="in" filter="fade">
                                      <p:cBhvr>
                                        <p:cTn id="63" dur="1000"/>
                                        <p:tgtEl>
                                          <p:spTgt spid="24"/>
                                        </p:tgtEl>
                                      </p:cBhvr>
                                    </p:animEffect>
                                    <p:anim calcmode="lin" valueType="num">
                                      <p:cBhvr>
                                        <p:cTn id="64" dur="1000" fill="hold"/>
                                        <p:tgtEl>
                                          <p:spTgt spid="24"/>
                                        </p:tgtEl>
                                        <p:attrNameLst>
                                          <p:attrName>ppt_x</p:attrName>
                                        </p:attrNameLst>
                                      </p:cBhvr>
                                      <p:tavLst>
                                        <p:tav tm="0">
                                          <p:val>
                                            <p:strVal val="#ppt_x"/>
                                          </p:val>
                                        </p:tav>
                                        <p:tav tm="100000">
                                          <p:val>
                                            <p:strVal val="#ppt_x"/>
                                          </p:val>
                                        </p:tav>
                                      </p:tavLst>
                                    </p:anim>
                                    <p:anim calcmode="lin" valueType="num">
                                      <p:cBhvr>
                                        <p:cTn id="65"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25"/>
                                        </p:tgtEl>
                                        <p:attrNameLst>
                                          <p:attrName>style.visibility</p:attrName>
                                        </p:attrNameLst>
                                      </p:cBhvr>
                                      <p:to>
                                        <p:strVal val="visible"/>
                                      </p:to>
                                    </p:set>
                                    <p:animEffect transition="in" filter="fade">
                                      <p:cBhvr>
                                        <p:cTn id="70" dur="1000"/>
                                        <p:tgtEl>
                                          <p:spTgt spid="25"/>
                                        </p:tgtEl>
                                      </p:cBhvr>
                                    </p:animEffect>
                                    <p:anim calcmode="lin" valueType="num">
                                      <p:cBhvr>
                                        <p:cTn id="71" dur="1000" fill="hold"/>
                                        <p:tgtEl>
                                          <p:spTgt spid="25"/>
                                        </p:tgtEl>
                                        <p:attrNameLst>
                                          <p:attrName>ppt_x</p:attrName>
                                        </p:attrNameLst>
                                      </p:cBhvr>
                                      <p:tavLst>
                                        <p:tav tm="0">
                                          <p:val>
                                            <p:strVal val="#ppt_x"/>
                                          </p:val>
                                        </p:tav>
                                        <p:tav tm="100000">
                                          <p:val>
                                            <p:strVal val="#ppt_x"/>
                                          </p:val>
                                        </p:tav>
                                      </p:tavLst>
                                    </p:anim>
                                    <p:anim calcmode="lin" valueType="num">
                                      <p:cBhvr>
                                        <p:cTn id="72"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9" grpId="0"/>
      <p:bldP spid="20" grpId="0"/>
      <p:bldP spid="21" grpId="0"/>
      <p:bldP spid="22" grpId="0"/>
      <p:bldP spid="23" grpId="0"/>
      <p:bldP spid="24" grpId="0"/>
      <p:bldP spid="25" grpId="0"/>
      <p:bldP spid="2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F1EFC32D-4D6E-4166-9159-AEF6D7F49D02}"/>
              </a:ext>
            </a:extLst>
          </p:cNvPr>
          <p:cNvGrpSpPr/>
          <p:nvPr/>
        </p:nvGrpSpPr>
        <p:grpSpPr>
          <a:xfrm>
            <a:off x="71400" y="139102"/>
            <a:ext cx="4829075" cy="687168"/>
            <a:chOff x="358490" y="396066"/>
            <a:chExt cx="3621806" cy="515376"/>
          </a:xfrm>
        </p:grpSpPr>
        <p:grpSp>
          <p:nvGrpSpPr>
            <p:cNvPr id="3" name="组合 2">
              <a:extLst>
                <a:ext uri="{FF2B5EF4-FFF2-40B4-BE49-F238E27FC236}">
                  <a16:creationId xmlns:a16="http://schemas.microsoft.com/office/drawing/2014/main" id="{07961A26-792C-4691-9E89-2805AAE5E534}"/>
                </a:ext>
              </a:extLst>
            </p:cNvPr>
            <p:cNvGrpSpPr/>
            <p:nvPr/>
          </p:nvGrpSpPr>
          <p:grpSpPr>
            <a:xfrm>
              <a:off x="373364" y="396066"/>
              <a:ext cx="707710" cy="515376"/>
              <a:chOff x="125279" y="279019"/>
              <a:chExt cx="854512" cy="622282"/>
            </a:xfrm>
          </p:grpSpPr>
          <p:sp>
            <p:nvSpPr>
              <p:cNvPr id="6" name="圆角矩形 36">
                <a:extLst>
                  <a:ext uri="{FF2B5EF4-FFF2-40B4-BE49-F238E27FC236}">
                    <a16:creationId xmlns:a16="http://schemas.microsoft.com/office/drawing/2014/main" id="{DDC7FF09-C8B4-4EA4-9503-05D7DD590F16}"/>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7" name="圆角矩形 37">
                <a:extLst>
                  <a:ext uri="{FF2B5EF4-FFF2-40B4-BE49-F238E27FC236}">
                    <a16:creationId xmlns:a16="http://schemas.microsoft.com/office/drawing/2014/main" id="{90BD0264-DA24-4E82-8078-3EA508B1BF86}"/>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4" name="TextBox 7">
              <a:extLst>
                <a:ext uri="{FF2B5EF4-FFF2-40B4-BE49-F238E27FC236}">
                  <a16:creationId xmlns:a16="http://schemas.microsoft.com/office/drawing/2014/main" id="{D0C6E775-A348-4A55-9B8D-0697A15102D8}"/>
                </a:ext>
              </a:extLst>
            </p:cNvPr>
            <p:cNvSpPr txBox="1"/>
            <p:nvPr/>
          </p:nvSpPr>
          <p:spPr>
            <a:xfrm>
              <a:off x="1307250" y="427026"/>
              <a:ext cx="2673046"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客流宝</a:t>
              </a:r>
              <a:r>
                <a:rPr lang="en-US" altLang="zh-CN"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a:t>
              </a: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集群规模</a:t>
              </a:r>
            </a:p>
          </p:txBody>
        </p:sp>
        <p:sp>
          <p:nvSpPr>
            <p:cNvPr id="5" name="矩形 4">
              <a:extLst>
                <a:ext uri="{FF2B5EF4-FFF2-40B4-BE49-F238E27FC236}">
                  <a16:creationId xmlns:a16="http://schemas.microsoft.com/office/drawing/2014/main" id="{EBC5DB31-4CF8-4EE8-B3B6-8EF08613F2B7}"/>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02</a:t>
              </a:r>
            </a:p>
          </p:txBody>
        </p:sp>
      </p:grpSp>
      <p:sp>
        <p:nvSpPr>
          <p:cNvPr id="8" name="矩形 7">
            <a:extLst>
              <a:ext uri="{FF2B5EF4-FFF2-40B4-BE49-F238E27FC236}">
                <a16:creationId xmlns:a16="http://schemas.microsoft.com/office/drawing/2014/main" id="{F067A504-2868-4F08-BBA3-792EBF0A201D}"/>
              </a:ext>
            </a:extLst>
          </p:cNvPr>
          <p:cNvSpPr/>
          <p:nvPr/>
        </p:nvSpPr>
        <p:spPr>
          <a:xfrm>
            <a:off x="653975" y="1313896"/>
            <a:ext cx="1723549" cy="400110"/>
          </a:xfrm>
          <a:prstGeom prst="rect">
            <a:avLst/>
          </a:prstGeom>
          <a:noFill/>
          <a:ln>
            <a:noFill/>
          </a:ln>
        </p:spPr>
        <p:txBody>
          <a:bodyPr wrap="none" rtlCol="0" anchor="t">
            <a:spAutoFit/>
          </a:bodyPr>
          <a:lstStyle/>
          <a:p>
            <a:r>
              <a:rPr lang="zh-CN" altLang="en-US" sz="2000" dirty="0">
                <a:solidFill>
                  <a:srgbClr val="FF0000"/>
                </a:solidFill>
              </a:rPr>
              <a:t>集群存储规模</a:t>
            </a:r>
          </a:p>
        </p:txBody>
      </p:sp>
      <p:sp>
        <p:nvSpPr>
          <p:cNvPr id="9" name="矩形 8">
            <a:extLst>
              <a:ext uri="{FF2B5EF4-FFF2-40B4-BE49-F238E27FC236}">
                <a16:creationId xmlns:a16="http://schemas.microsoft.com/office/drawing/2014/main" id="{7F433853-6481-4F95-85CE-78E1801ECCF9}"/>
              </a:ext>
            </a:extLst>
          </p:cNvPr>
          <p:cNvSpPr/>
          <p:nvPr/>
        </p:nvSpPr>
        <p:spPr>
          <a:xfrm>
            <a:off x="653975" y="1714006"/>
            <a:ext cx="6877153" cy="414922"/>
          </a:xfrm>
          <a:prstGeom prst="rect">
            <a:avLst/>
          </a:prstGeom>
        </p:spPr>
        <p:txBody>
          <a:bodyPr wrap="square">
            <a:spAutoFit/>
          </a:bodyPr>
          <a:lstStyle/>
          <a:p>
            <a:pPr algn="just">
              <a:lnSpc>
                <a:spcPct val="150000"/>
              </a:lnSpc>
            </a:pPr>
            <a:r>
              <a:rPr lang="en-US" altLang="zh-CN" sz="1600" kern="100" dirty="0">
                <a:latin typeface="Times New Roman" panose="02020603050405020304" pitchFamily="18" charset="0"/>
                <a:ea typeface="宋体" panose="02010600030101010101" pitchFamily="2" charset="-122"/>
              </a:rPr>
              <a:t>1</a:t>
            </a:r>
            <a:r>
              <a:rPr lang="zh-CN" altLang="zh-CN" sz="1600" kern="100" dirty="0">
                <a:latin typeface="Times New Roman" panose="02020603050405020304" pitchFamily="18" charset="0"/>
                <a:ea typeface="宋体" panose="02010600030101010101" pitchFamily="2" charset="-122"/>
              </a:rPr>
              <a:t>）如何确认集群规模？</a:t>
            </a:r>
            <a:r>
              <a:rPr lang="en-US" altLang="zh-CN" sz="1600" kern="100" dirty="0">
                <a:latin typeface="Times New Roman" panose="02020603050405020304" pitchFamily="18" charset="0"/>
                <a:ea typeface="宋体" panose="02010600030101010101" pitchFamily="2" charset="-122"/>
              </a:rPr>
              <a:t>1</a:t>
            </a:r>
            <a:r>
              <a:rPr lang="zh-CN" altLang="en-US" sz="1600" kern="100" dirty="0">
                <a:latin typeface="Times New Roman" panose="02020603050405020304" pitchFamily="18" charset="0"/>
                <a:ea typeface="宋体" panose="02010600030101010101" pitchFamily="2" charset="-122"/>
              </a:rPr>
              <a:t>年的数据体量</a:t>
            </a:r>
            <a:r>
              <a:rPr lang="en-US" altLang="zh-CN" sz="1600" kern="100" dirty="0">
                <a:latin typeface="Times New Roman" panose="02020603050405020304" pitchFamily="18" charset="0"/>
                <a:ea typeface="宋体" panose="02010600030101010101" pitchFamily="2" charset="-122"/>
              </a:rPr>
              <a:t>?</a:t>
            </a:r>
            <a:endParaRPr lang="zh-CN" altLang="zh-CN" sz="1600" kern="100" dirty="0">
              <a:latin typeface="Times New Roman" panose="02020603050405020304" pitchFamily="18" charset="0"/>
              <a:ea typeface="宋体" panose="02010600030101010101" pitchFamily="2" charset="-122"/>
            </a:endParaRPr>
          </a:p>
        </p:txBody>
      </p:sp>
      <p:sp>
        <p:nvSpPr>
          <p:cNvPr id="10" name="矩形 9">
            <a:extLst>
              <a:ext uri="{FF2B5EF4-FFF2-40B4-BE49-F238E27FC236}">
                <a16:creationId xmlns:a16="http://schemas.microsoft.com/office/drawing/2014/main" id="{D64920C9-996C-4C4D-83B3-FD5BAE93342C}"/>
              </a:ext>
            </a:extLst>
          </p:cNvPr>
          <p:cNvSpPr/>
          <p:nvPr/>
        </p:nvSpPr>
        <p:spPr>
          <a:xfrm>
            <a:off x="653974" y="2164290"/>
            <a:ext cx="6949257" cy="786754"/>
          </a:xfrm>
          <a:prstGeom prst="rect">
            <a:avLst/>
          </a:prstGeom>
        </p:spPr>
        <p:txBody>
          <a:bodyPr wrap="square">
            <a:spAutoFit/>
          </a:bodyPr>
          <a:lstStyle/>
          <a:p>
            <a:pPr indent="266700" algn="just">
              <a:lnSpc>
                <a:spcPct val="150000"/>
              </a:lnSpc>
              <a:spcAft>
                <a:spcPts val="0"/>
              </a:spcAft>
            </a:pPr>
            <a:r>
              <a:rPr lang="zh-CN" altLang="en-US" sz="1600" kern="100" dirty="0">
                <a:latin typeface="Times New Roman" panose="02020603050405020304" pitchFamily="18" charset="0"/>
                <a:ea typeface="宋体" panose="02010600030101010101" pitchFamily="2" charset="-122"/>
              </a:rPr>
              <a:t>（</a:t>
            </a:r>
            <a:r>
              <a:rPr lang="en-US" altLang="zh-CN" sz="1600" kern="100" dirty="0">
                <a:latin typeface="Times New Roman" panose="02020603050405020304" pitchFamily="18" charset="0"/>
                <a:ea typeface="宋体" panose="02010600030101010101" pitchFamily="2" charset="-122"/>
              </a:rPr>
              <a:t>1</a:t>
            </a:r>
            <a:r>
              <a:rPr lang="zh-CN" altLang="en-US" sz="1600" kern="100" dirty="0">
                <a:latin typeface="Times New Roman" panose="02020603050405020304" pitchFamily="18" charset="0"/>
                <a:ea typeface="宋体" panose="02010600030101010101" pitchFamily="2" charset="-122"/>
              </a:rPr>
              <a:t>）每天所有交易数据加车辆调度数据</a:t>
            </a:r>
            <a:r>
              <a:rPr lang="zh-CN" altLang="en-US" sz="1600" kern="100" dirty="0">
                <a:latin typeface="Times New Roman" panose="02020603050405020304" pitchFamily="18" charset="0"/>
                <a:ea typeface="宋体" panose="02010600030101010101" pitchFamily="2" charset="-122"/>
                <a:sym typeface="Wingdings" panose="05000000000000000000" pitchFamily="2" charset="2"/>
              </a:rPr>
              <a:t> </a:t>
            </a:r>
            <a:r>
              <a:rPr lang="en-US" altLang="zh-CN" sz="1600" kern="100" dirty="0">
                <a:solidFill>
                  <a:srgbClr val="FF0000"/>
                </a:solidFill>
                <a:latin typeface="Times New Roman" panose="02020603050405020304" pitchFamily="18" charset="0"/>
                <a:ea typeface="宋体" panose="02010600030101010101" pitchFamily="2" charset="-122"/>
                <a:sym typeface="Wingdings" panose="05000000000000000000" pitchFamily="2" charset="2"/>
              </a:rPr>
              <a:t>(1200w+300W)</a:t>
            </a:r>
            <a:r>
              <a:rPr lang="en-US" altLang="zh-CN" sz="1600" kern="100" dirty="0">
                <a:solidFill>
                  <a:srgbClr val="FF0000"/>
                </a:solidFill>
                <a:latin typeface="Times New Roman" panose="02020603050405020304" pitchFamily="18" charset="0"/>
                <a:ea typeface="宋体" panose="02010600030101010101" pitchFamily="2" charset="-122"/>
              </a:rPr>
              <a:t>*2=3000w</a:t>
            </a:r>
          </a:p>
          <a:p>
            <a:pPr indent="266700" algn="just">
              <a:lnSpc>
                <a:spcPct val="150000"/>
              </a:lnSpc>
              <a:spcAft>
                <a:spcPts val="0"/>
              </a:spcAft>
            </a:pPr>
            <a:endParaRPr lang="zh-CN" altLang="zh-CN" sz="1600" kern="100" dirty="0">
              <a:solidFill>
                <a:srgbClr val="FF0000"/>
              </a:solidFill>
              <a:latin typeface="Times New Roman" panose="02020603050405020304" pitchFamily="18" charset="0"/>
              <a:ea typeface="宋体" panose="02010600030101010101" pitchFamily="2" charset="-122"/>
            </a:endParaRPr>
          </a:p>
        </p:txBody>
      </p:sp>
      <p:sp>
        <p:nvSpPr>
          <p:cNvPr id="11" name="矩形 10">
            <a:extLst>
              <a:ext uri="{FF2B5EF4-FFF2-40B4-BE49-F238E27FC236}">
                <a16:creationId xmlns:a16="http://schemas.microsoft.com/office/drawing/2014/main" id="{AB517B99-499C-4ED0-AF69-DF5693D7756F}"/>
              </a:ext>
            </a:extLst>
          </p:cNvPr>
          <p:cNvSpPr/>
          <p:nvPr/>
        </p:nvSpPr>
        <p:spPr>
          <a:xfrm>
            <a:off x="653974" y="2930917"/>
            <a:ext cx="5245359" cy="414922"/>
          </a:xfrm>
          <a:prstGeom prst="rect">
            <a:avLst/>
          </a:prstGeom>
        </p:spPr>
        <p:txBody>
          <a:bodyPr wrap="square">
            <a:spAutoFit/>
          </a:bodyPr>
          <a:lstStyle/>
          <a:p>
            <a:pPr indent="266700" algn="just">
              <a:lnSpc>
                <a:spcPct val="150000"/>
              </a:lnSpc>
              <a:spcAft>
                <a:spcPts val="0"/>
              </a:spcAft>
            </a:pPr>
            <a:r>
              <a:rPr lang="zh-CN" altLang="en-US" sz="1600" kern="100" dirty="0">
                <a:latin typeface="Times New Roman" panose="02020603050405020304" pitchFamily="18" charset="0"/>
                <a:ea typeface="宋体" panose="02010600030101010101" pitchFamily="2" charset="-122"/>
              </a:rPr>
              <a:t>（</a:t>
            </a:r>
            <a:r>
              <a:rPr lang="en-US" altLang="zh-CN" sz="1600" kern="100" dirty="0">
                <a:latin typeface="Times New Roman" panose="02020603050405020304" pitchFamily="18" charset="0"/>
                <a:ea typeface="宋体" panose="02010600030101010101" pitchFamily="2" charset="-122"/>
              </a:rPr>
              <a:t>3</a:t>
            </a:r>
            <a:r>
              <a:rPr lang="zh-CN" altLang="en-US" sz="1600" kern="100" dirty="0">
                <a:latin typeface="Times New Roman" panose="02020603050405020304" pitchFamily="18" charset="0"/>
                <a:ea typeface="宋体" panose="02010600030101010101" pitchFamily="2" charset="-122"/>
              </a:rPr>
              <a:t>）</a:t>
            </a:r>
            <a:r>
              <a:rPr lang="en-US" altLang="zh-CN" sz="1600" kern="100" dirty="0">
                <a:latin typeface="Times New Roman" panose="02020603050405020304" pitchFamily="18" charset="0"/>
                <a:ea typeface="宋体" panose="02010600030101010101" pitchFamily="2" charset="-122"/>
              </a:rPr>
              <a:t>1</a:t>
            </a:r>
            <a:r>
              <a:rPr lang="zh-CN" altLang="zh-CN" sz="1600" kern="100" dirty="0">
                <a:latin typeface="Times New Roman" panose="02020603050405020304" pitchFamily="18" charset="0"/>
                <a:ea typeface="宋体" panose="02010600030101010101" pitchFamily="2" charset="-122"/>
              </a:rPr>
              <a:t>年内不扩容服务器来算</a:t>
            </a:r>
            <a:r>
              <a:rPr lang="zh-CN" altLang="en-US" sz="1600" kern="100" dirty="0">
                <a:latin typeface="Times New Roman" panose="02020603050405020304" pitchFamily="18" charset="0"/>
                <a:ea typeface="宋体" panose="02010600030101010101" pitchFamily="2" charset="-122"/>
              </a:rPr>
              <a:t>：</a:t>
            </a:r>
            <a:r>
              <a:rPr lang="en-US" altLang="zh-CN" sz="1600" kern="100" dirty="0">
                <a:solidFill>
                  <a:srgbClr val="FF0000"/>
                </a:solidFill>
                <a:latin typeface="Times New Roman" panose="02020603050405020304" pitchFamily="18" charset="0"/>
                <a:ea typeface="宋体" panose="02010600030101010101" pitchFamily="2" charset="-122"/>
              </a:rPr>
              <a:t>3G*360=1.1T </a:t>
            </a:r>
            <a:endParaRPr lang="zh-CN" altLang="zh-CN" sz="1600" kern="100" dirty="0">
              <a:solidFill>
                <a:srgbClr val="FF0000"/>
              </a:solidFill>
              <a:latin typeface="Times New Roman" panose="02020603050405020304" pitchFamily="18" charset="0"/>
              <a:ea typeface="宋体" panose="02010600030101010101" pitchFamily="2" charset="-122"/>
            </a:endParaRPr>
          </a:p>
        </p:txBody>
      </p:sp>
      <p:sp>
        <p:nvSpPr>
          <p:cNvPr id="12" name="矩形 11">
            <a:extLst>
              <a:ext uri="{FF2B5EF4-FFF2-40B4-BE49-F238E27FC236}">
                <a16:creationId xmlns:a16="http://schemas.microsoft.com/office/drawing/2014/main" id="{49F2CDE8-8BBA-4230-8E63-FACA10890C1D}"/>
              </a:ext>
            </a:extLst>
          </p:cNvPr>
          <p:cNvSpPr/>
          <p:nvPr/>
        </p:nvSpPr>
        <p:spPr>
          <a:xfrm>
            <a:off x="653975" y="3311188"/>
            <a:ext cx="3257168" cy="414922"/>
          </a:xfrm>
          <a:prstGeom prst="rect">
            <a:avLst/>
          </a:prstGeom>
        </p:spPr>
        <p:txBody>
          <a:bodyPr wrap="square">
            <a:spAutoFit/>
          </a:bodyPr>
          <a:lstStyle/>
          <a:p>
            <a:pPr indent="266700" algn="just">
              <a:lnSpc>
                <a:spcPct val="150000"/>
              </a:lnSpc>
              <a:spcAft>
                <a:spcPts val="0"/>
              </a:spcAft>
            </a:pPr>
            <a:r>
              <a:rPr lang="zh-CN" altLang="en-US" sz="1600" kern="100" dirty="0">
                <a:latin typeface="Times New Roman" panose="02020603050405020304" pitchFamily="18" charset="0"/>
                <a:ea typeface="宋体" panose="02010600030101010101" pitchFamily="2" charset="-122"/>
              </a:rPr>
              <a:t>（</a:t>
            </a:r>
            <a:r>
              <a:rPr lang="en-US" altLang="zh-CN" sz="1600" kern="100" dirty="0">
                <a:latin typeface="Times New Roman" panose="02020603050405020304" pitchFamily="18" charset="0"/>
                <a:ea typeface="宋体" panose="02010600030101010101" pitchFamily="2" charset="-122"/>
              </a:rPr>
              <a:t>4</a:t>
            </a:r>
            <a:r>
              <a:rPr lang="zh-CN" altLang="en-US" sz="1600" kern="100" dirty="0">
                <a:latin typeface="Times New Roman" panose="02020603050405020304" pitchFamily="18" charset="0"/>
                <a:ea typeface="宋体" panose="02010600030101010101" pitchFamily="2" charset="-122"/>
              </a:rPr>
              <a:t>）</a:t>
            </a:r>
            <a:r>
              <a:rPr lang="zh-CN" altLang="zh-CN" sz="1600" kern="100" dirty="0">
                <a:latin typeface="Times New Roman" panose="02020603050405020304" pitchFamily="18" charset="0"/>
                <a:ea typeface="宋体" panose="02010600030101010101" pitchFamily="2" charset="-122"/>
              </a:rPr>
              <a:t>保存</a:t>
            </a:r>
            <a:r>
              <a:rPr lang="en-US" altLang="zh-CN" sz="1600" kern="100" dirty="0">
                <a:latin typeface="Times New Roman" panose="02020603050405020304" pitchFamily="18" charset="0"/>
                <a:ea typeface="宋体" panose="02010600030101010101" pitchFamily="2" charset="-122"/>
              </a:rPr>
              <a:t>3</a:t>
            </a:r>
            <a:r>
              <a:rPr lang="zh-CN" altLang="zh-CN" sz="1600" kern="100" dirty="0">
                <a:latin typeface="Times New Roman" panose="02020603050405020304" pitchFamily="18" charset="0"/>
                <a:ea typeface="宋体" panose="02010600030101010101" pitchFamily="2" charset="-122"/>
              </a:rPr>
              <a:t>副本</a:t>
            </a:r>
            <a:r>
              <a:rPr lang="zh-CN" altLang="en-US" sz="1600" kern="100" dirty="0">
                <a:latin typeface="Times New Roman" panose="02020603050405020304" pitchFamily="18" charset="0"/>
                <a:ea typeface="宋体" panose="02010600030101010101" pitchFamily="2" charset="-122"/>
              </a:rPr>
              <a:t>：</a:t>
            </a:r>
            <a:r>
              <a:rPr lang="en-US" altLang="zh-CN" sz="1600" kern="100" dirty="0">
                <a:solidFill>
                  <a:srgbClr val="FF0000"/>
                </a:solidFill>
                <a:latin typeface="Times New Roman" panose="02020603050405020304" pitchFamily="18" charset="0"/>
                <a:ea typeface="宋体" panose="02010600030101010101" pitchFamily="2" charset="-122"/>
              </a:rPr>
              <a:t>1.1T</a:t>
            </a:r>
            <a:r>
              <a:rPr lang="zh-CN" altLang="en-US" sz="1600" kern="100" dirty="0">
                <a:solidFill>
                  <a:srgbClr val="FF0000"/>
                </a:solidFill>
                <a:latin typeface="Times New Roman" panose="02020603050405020304" pitchFamily="18" charset="0"/>
                <a:ea typeface="宋体" panose="02010600030101010101" pitchFamily="2" charset="-122"/>
              </a:rPr>
              <a:t>*</a:t>
            </a:r>
            <a:r>
              <a:rPr lang="en-US" altLang="zh-CN" sz="1600" kern="100" dirty="0">
                <a:solidFill>
                  <a:srgbClr val="FF0000"/>
                </a:solidFill>
                <a:latin typeface="Times New Roman" panose="02020603050405020304" pitchFamily="18" charset="0"/>
                <a:ea typeface="宋体" panose="02010600030101010101" pitchFamily="2" charset="-122"/>
              </a:rPr>
              <a:t>3=3.3T</a:t>
            </a:r>
            <a:endParaRPr lang="zh-CN" altLang="zh-CN" sz="1600" kern="100" dirty="0">
              <a:solidFill>
                <a:srgbClr val="FF0000"/>
              </a:solidFill>
              <a:latin typeface="Times New Roman" panose="02020603050405020304" pitchFamily="18" charset="0"/>
              <a:ea typeface="宋体" panose="02010600030101010101" pitchFamily="2" charset="-122"/>
            </a:endParaRPr>
          </a:p>
        </p:txBody>
      </p:sp>
      <p:sp>
        <p:nvSpPr>
          <p:cNvPr id="13" name="矩形 12">
            <a:extLst>
              <a:ext uri="{FF2B5EF4-FFF2-40B4-BE49-F238E27FC236}">
                <a16:creationId xmlns:a16="http://schemas.microsoft.com/office/drawing/2014/main" id="{293419D5-2308-4E00-ACD1-8818C1083083}"/>
              </a:ext>
            </a:extLst>
          </p:cNvPr>
          <p:cNvSpPr/>
          <p:nvPr/>
        </p:nvSpPr>
        <p:spPr>
          <a:xfrm>
            <a:off x="653974" y="3728998"/>
            <a:ext cx="4032325" cy="414922"/>
          </a:xfrm>
          <a:prstGeom prst="rect">
            <a:avLst/>
          </a:prstGeom>
        </p:spPr>
        <p:txBody>
          <a:bodyPr wrap="square">
            <a:spAutoFit/>
          </a:bodyPr>
          <a:lstStyle/>
          <a:p>
            <a:pPr indent="266700" algn="just">
              <a:lnSpc>
                <a:spcPct val="150000"/>
              </a:lnSpc>
              <a:spcAft>
                <a:spcPts val="0"/>
              </a:spcAft>
            </a:pPr>
            <a:r>
              <a:rPr lang="zh-CN" altLang="en-US" sz="1600" kern="100" dirty="0">
                <a:latin typeface="Times New Roman" panose="02020603050405020304" pitchFamily="18" charset="0"/>
                <a:ea typeface="宋体" panose="02010600030101010101" pitchFamily="2" charset="-122"/>
              </a:rPr>
              <a:t>（</a:t>
            </a:r>
            <a:r>
              <a:rPr lang="en-US" altLang="zh-CN" sz="1600" kern="100" dirty="0">
                <a:latin typeface="Times New Roman" panose="02020603050405020304" pitchFamily="18" charset="0"/>
                <a:ea typeface="宋体" panose="02010600030101010101" pitchFamily="2" charset="-122"/>
              </a:rPr>
              <a:t>5</a:t>
            </a:r>
            <a:r>
              <a:rPr lang="zh-CN" altLang="en-US" sz="1600" kern="100" dirty="0">
                <a:latin typeface="Times New Roman" panose="02020603050405020304" pitchFamily="18" charset="0"/>
                <a:ea typeface="宋体" panose="02010600030101010101" pitchFamily="2" charset="-122"/>
              </a:rPr>
              <a:t>）预留</a:t>
            </a:r>
            <a:r>
              <a:rPr lang="en-US" altLang="zh-CN" sz="1600" kern="100" dirty="0">
                <a:latin typeface="Times New Roman" panose="02020603050405020304" pitchFamily="18" charset="0"/>
                <a:ea typeface="宋体" panose="02010600030101010101" pitchFamily="2" charset="-122"/>
              </a:rPr>
              <a:t>20%~30%Buf=</a:t>
            </a:r>
            <a:r>
              <a:rPr lang="en-US" altLang="zh-CN" sz="1600" kern="100" dirty="0">
                <a:solidFill>
                  <a:srgbClr val="FF0000"/>
                </a:solidFill>
                <a:latin typeface="Times New Roman" panose="02020603050405020304" pitchFamily="18" charset="0"/>
                <a:ea typeface="宋体" panose="02010600030101010101" pitchFamily="2" charset="-122"/>
              </a:rPr>
              <a:t>3.3T/0.7=4.8 T</a:t>
            </a:r>
            <a:endParaRPr lang="zh-CN" altLang="zh-CN" sz="1600" kern="100" dirty="0">
              <a:solidFill>
                <a:srgbClr val="FF0000"/>
              </a:solidFill>
              <a:latin typeface="Times New Roman" panose="02020603050405020304" pitchFamily="18" charset="0"/>
              <a:ea typeface="宋体" panose="02010600030101010101" pitchFamily="2" charset="-122"/>
            </a:endParaRPr>
          </a:p>
        </p:txBody>
      </p:sp>
      <p:sp>
        <p:nvSpPr>
          <p:cNvPr id="14" name="矩形 13">
            <a:extLst>
              <a:ext uri="{FF2B5EF4-FFF2-40B4-BE49-F238E27FC236}">
                <a16:creationId xmlns:a16="http://schemas.microsoft.com/office/drawing/2014/main" id="{633E297D-39E8-4963-99C5-84A976DE22DE}"/>
              </a:ext>
            </a:extLst>
          </p:cNvPr>
          <p:cNvSpPr/>
          <p:nvPr/>
        </p:nvSpPr>
        <p:spPr>
          <a:xfrm>
            <a:off x="653975" y="4168859"/>
            <a:ext cx="3662004" cy="414922"/>
          </a:xfrm>
          <a:prstGeom prst="rect">
            <a:avLst/>
          </a:prstGeom>
        </p:spPr>
        <p:txBody>
          <a:bodyPr wrap="square">
            <a:spAutoFit/>
          </a:bodyPr>
          <a:lstStyle/>
          <a:p>
            <a:pPr indent="266700" algn="just">
              <a:lnSpc>
                <a:spcPct val="150000"/>
              </a:lnSpc>
              <a:spcAft>
                <a:spcPts val="0"/>
              </a:spcAft>
            </a:pPr>
            <a:r>
              <a:rPr lang="zh-CN" altLang="en-US" sz="1600" kern="100" dirty="0">
                <a:latin typeface="Times New Roman" panose="02020603050405020304" pitchFamily="18" charset="0"/>
                <a:ea typeface="宋体" panose="02010600030101010101" pitchFamily="2" charset="-122"/>
              </a:rPr>
              <a:t>（</a:t>
            </a:r>
            <a:r>
              <a:rPr lang="en-US" altLang="zh-CN" sz="1600" kern="100" dirty="0">
                <a:latin typeface="Times New Roman" panose="02020603050405020304" pitchFamily="18" charset="0"/>
                <a:ea typeface="宋体" panose="02010600030101010101" pitchFamily="2" charset="-122"/>
              </a:rPr>
              <a:t>6</a:t>
            </a:r>
            <a:r>
              <a:rPr lang="zh-CN" altLang="en-US" sz="1600" kern="100" dirty="0">
                <a:latin typeface="Times New Roman" panose="02020603050405020304" pitchFamily="18" charset="0"/>
                <a:ea typeface="宋体" panose="02010600030101010101" pitchFamily="2" charset="-122"/>
              </a:rPr>
              <a:t>）算到这：</a:t>
            </a:r>
            <a:r>
              <a:rPr lang="zh-CN" altLang="en-US" sz="1600" kern="100" dirty="0">
                <a:solidFill>
                  <a:srgbClr val="FF0000"/>
                </a:solidFill>
                <a:latin typeface="Times New Roman" panose="02020603050405020304" pitchFamily="18" charset="0"/>
                <a:ea typeface="宋体" panose="02010600030101010101" pitchFamily="2" charset="-122"/>
              </a:rPr>
              <a:t>约</a:t>
            </a:r>
            <a:r>
              <a:rPr lang="en-US" altLang="zh-CN" sz="1600" kern="100" dirty="0">
                <a:solidFill>
                  <a:srgbClr val="FF0000"/>
                </a:solidFill>
                <a:latin typeface="Times New Roman" panose="02020603050405020304" pitchFamily="18" charset="0"/>
                <a:ea typeface="宋体" panose="02010600030101010101" pitchFamily="2" charset="-122"/>
              </a:rPr>
              <a:t>2T</a:t>
            </a:r>
            <a:r>
              <a:rPr lang="zh-CN" altLang="en-US" sz="1600" kern="100" dirty="0">
                <a:solidFill>
                  <a:srgbClr val="FF0000"/>
                </a:solidFill>
                <a:latin typeface="Times New Roman" panose="02020603050405020304" pitchFamily="18" charset="0"/>
                <a:ea typeface="宋体" panose="02010600030101010101" pitchFamily="2" charset="-122"/>
              </a:rPr>
              <a:t>*</a:t>
            </a:r>
            <a:r>
              <a:rPr lang="en-US" altLang="zh-CN" sz="1600" kern="100" dirty="0">
                <a:solidFill>
                  <a:srgbClr val="FF0000"/>
                </a:solidFill>
                <a:latin typeface="Times New Roman" panose="02020603050405020304" pitchFamily="18" charset="0"/>
                <a:ea typeface="宋体" panose="02010600030101010101" pitchFamily="2" charset="-122"/>
              </a:rPr>
              <a:t>3</a:t>
            </a:r>
            <a:r>
              <a:rPr lang="zh-CN" altLang="en-US" sz="1600" kern="100" dirty="0">
                <a:solidFill>
                  <a:srgbClr val="FF0000"/>
                </a:solidFill>
                <a:latin typeface="Times New Roman" panose="02020603050405020304" pitchFamily="18" charset="0"/>
                <a:ea typeface="宋体" panose="02010600030101010101" pitchFamily="2" charset="-122"/>
              </a:rPr>
              <a:t>台</a:t>
            </a:r>
            <a:r>
              <a:rPr lang="en-US" altLang="zh-CN" sz="1600" kern="100" dirty="0">
                <a:solidFill>
                  <a:srgbClr val="FF0000"/>
                </a:solidFill>
                <a:latin typeface="Times New Roman" panose="02020603050405020304" pitchFamily="18" charset="0"/>
                <a:ea typeface="宋体" panose="02010600030101010101" pitchFamily="2" charset="-122"/>
              </a:rPr>
              <a:t>Hive</a:t>
            </a:r>
            <a:r>
              <a:rPr lang="zh-CN" altLang="en-US" sz="1600" kern="100" dirty="0">
                <a:solidFill>
                  <a:srgbClr val="FF0000"/>
                </a:solidFill>
                <a:latin typeface="Times New Roman" panose="02020603050405020304" pitchFamily="18" charset="0"/>
                <a:ea typeface="宋体" panose="02010600030101010101" pitchFamily="2" charset="-122"/>
              </a:rPr>
              <a:t>服务器</a:t>
            </a:r>
            <a:endParaRPr lang="zh-CN" altLang="zh-CN" sz="1600" kern="100" dirty="0">
              <a:solidFill>
                <a:srgbClr val="FF0000"/>
              </a:solidFill>
              <a:latin typeface="Times New Roman" panose="02020603050405020304" pitchFamily="18" charset="0"/>
              <a:ea typeface="宋体" panose="02010600030101010101" pitchFamily="2" charset="-122"/>
            </a:endParaRPr>
          </a:p>
        </p:txBody>
      </p:sp>
      <p:sp>
        <p:nvSpPr>
          <p:cNvPr id="15" name="矩形 14">
            <a:extLst>
              <a:ext uri="{FF2B5EF4-FFF2-40B4-BE49-F238E27FC236}">
                <a16:creationId xmlns:a16="http://schemas.microsoft.com/office/drawing/2014/main" id="{FB5B4C64-7E8B-4E0D-B5CB-4F557D098F40}"/>
              </a:ext>
            </a:extLst>
          </p:cNvPr>
          <p:cNvSpPr/>
          <p:nvPr/>
        </p:nvSpPr>
        <p:spPr>
          <a:xfrm>
            <a:off x="653974" y="4836239"/>
            <a:ext cx="6423035" cy="414922"/>
          </a:xfrm>
          <a:prstGeom prst="rect">
            <a:avLst/>
          </a:prstGeom>
        </p:spPr>
        <p:txBody>
          <a:bodyPr wrap="square">
            <a:spAutoFit/>
          </a:bodyPr>
          <a:lstStyle/>
          <a:p>
            <a:pPr algn="just">
              <a:lnSpc>
                <a:spcPct val="150000"/>
              </a:lnSpc>
            </a:pPr>
            <a:r>
              <a:rPr lang="en-US" altLang="zh-CN" sz="1600" kern="100" dirty="0">
                <a:latin typeface="Times New Roman" panose="02020603050405020304" pitchFamily="18" charset="0"/>
                <a:ea typeface="宋体" panose="02010600030101010101" pitchFamily="2" charset="-122"/>
              </a:rPr>
              <a:t>2</a:t>
            </a:r>
            <a:r>
              <a:rPr lang="zh-CN" altLang="zh-CN" sz="1600" kern="100" dirty="0">
                <a:latin typeface="Times New Roman" panose="02020603050405020304" pitchFamily="18" charset="0"/>
                <a:ea typeface="宋体" panose="02010600030101010101" pitchFamily="2" charset="-122"/>
              </a:rPr>
              <a:t>）</a:t>
            </a:r>
            <a:r>
              <a:rPr lang="zh-CN" altLang="en-US" sz="1600" kern="100" dirty="0">
                <a:latin typeface="Times New Roman" panose="02020603050405020304" pitchFamily="18" charset="0"/>
                <a:ea typeface="宋体" panose="02010600030101010101" pitchFamily="2" charset="-122"/>
              </a:rPr>
              <a:t>如果考虑数仓分层</a:t>
            </a:r>
            <a:r>
              <a:rPr lang="zh-CN" altLang="zh-CN" sz="1600" kern="100" dirty="0">
                <a:latin typeface="Times New Roman" panose="02020603050405020304" pitchFamily="18" charset="0"/>
                <a:ea typeface="宋体" panose="02010600030101010101" pitchFamily="2" charset="-122"/>
              </a:rPr>
              <a:t>？</a:t>
            </a:r>
            <a:r>
              <a:rPr lang="zh-CN" altLang="en-US" sz="1600" kern="100" dirty="0">
                <a:latin typeface="Times New Roman" panose="02020603050405020304" pitchFamily="18" charset="0"/>
                <a:ea typeface="宋体" panose="02010600030101010101" pitchFamily="2" charset="-122"/>
              </a:rPr>
              <a:t>数据采用压缩？需要重新再计算</a:t>
            </a:r>
            <a:endParaRPr lang="zh-CN" altLang="zh-CN" sz="1600" kern="100" dirty="0">
              <a:latin typeface="Times New Roman" panose="02020603050405020304" pitchFamily="18" charset="0"/>
              <a:ea typeface="宋体" panose="02010600030101010101" pitchFamily="2" charset="-122"/>
            </a:endParaRPr>
          </a:p>
        </p:txBody>
      </p:sp>
      <p:sp>
        <p:nvSpPr>
          <p:cNvPr id="16" name="矩形 15">
            <a:extLst>
              <a:ext uri="{FF2B5EF4-FFF2-40B4-BE49-F238E27FC236}">
                <a16:creationId xmlns:a16="http://schemas.microsoft.com/office/drawing/2014/main" id="{8355B653-2642-4FC6-A6EC-CFD7A96C229F}"/>
              </a:ext>
            </a:extLst>
          </p:cNvPr>
          <p:cNvSpPr/>
          <p:nvPr/>
        </p:nvSpPr>
        <p:spPr>
          <a:xfrm>
            <a:off x="653974" y="2558784"/>
            <a:ext cx="7603068" cy="414922"/>
          </a:xfrm>
          <a:prstGeom prst="rect">
            <a:avLst/>
          </a:prstGeom>
        </p:spPr>
        <p:txBody>
          <a:bodyPr wrap="square">
            <a:spAutoFit/>
          </a:bodyPr>
          <a:lstStyle/>
          <a:p>
            <a:pPr indent="266700" algn="just">
              <a:lnSpc>
                <a:spcPct val="150000"/>
              </a:lnSpc>
              <a:spcAft>
                <a:spcPts val="0"/>
              </a:spcAft>
            </a:pPr>
            <a:r>
              <a:rPr lang="zh-CN" altLang="en-US" sz="1600" kern="100" dirty="0">
                <a:latin typeface="Times New Roman" panose="02020603050405020304" pitchFamily="18" charset="0"/>
                <a:ea typeface="宋体" panose="02010600030101010101" pitchFamily="2" charset="-122"/>
              </a:rPr>
              <a:t>（</a:t>
            </a:r>
            <a:r>
              <a:rPr lang="en-US" altLang="zh-CN" sz="1600" kern="100" dirty="0">
                <a:latin typeface="Times New Roman" panose="02020603050405020304" pitchFamily="18" charset="0"/>
                <a:ea typeface="宋体" panose="02010600030101010101" pitchFamily="2" charset="-122"/>
              </a:rPr>
              <a:t>2</a:t>
            </a:r>
            <a:r>
              <a:rPr lang="zh-CN" altLang="en-US" sz="1600" kern="100" dirty="0">
                <a:latin typeface="Times New Roman" panose="02020603050405020304" pitchFamily="18" charset="0"/>
                <a:ea typeface="宋体" panose="02010600030101010101" pitchFamily="2" charset="-122"/>
              </a:rPr>
              <a:t>）</a:t>
            </a:r>
            <a:r>
              <a:rPr lang="zh-CN" altLang="zh-CN" sz="1600" kern="100" dirty="0">
                <a:latin typeface="Times New Roman" panose="02020603050405020304" pitchFamily="18" charset="0"/>
                <a:ea typeface="宋体" panose="02010600030101010101" pitchFamily="2" charset="-122"/>
              </a:rPr>
              <a:t>每条</a:t>
            </a:r>
            <a:r>
              <a:rPr lang="zh-CN" altLang="en-US" sz="1600" kern="100" dirty="0">
                <a:latin typeface="Times New Roman" panose="02020603050405020304" pitchFamily="18" charset="0"/>
                <a:ea typeface="宋体" panose="02010600030101010101" pitchFamily="2" charset="-122"/>
              </a:rPr>
              <a:t>数据</a:t>
            </a:r>
            <a:r>
              <a:rPr lang="en-US" altLang="zh-CN" sz="1600" kern="100" dirty="0">
                <a:latin typeface="Times New Roman" panose="02020603050405020304" pitchFamily="18" charset="0"/>
                <a:ea typeface="宋体" panose="02010600030101010101" pitchFamily="2" charset="-122"/>
              </a:rPr>
              <a:t>2/20 =</a:t>
            </a:r>
            <a:r>
              <a:rPr lang="zh-CN" altLang="en-US" sz="1600" kern="100" dirty="0">
                <a:latin typeface="Times New Roman" panose="02020603050405020304" pitchFamily="18" charset="0"/>
                <a:ea typeface="宋体" panose="02010600030101010101" pitchFamily="2" charset="-122"/>
              </a:rPr>
              <a:t>约</a:t>
            </a:r>
            <a:r>
              <a:rPr lang="en-US" altLang="zh-CN" sz="1600" kern="100" dirty="0">
                <a:latin typeface="Times New Roman" panose="02020603050405020304" pitchFamily="18" charset="0"/>
                <a:ea typeface="宋体" panose="02010600030101010101" pitchFamily="2" charset="-122"/>
              </a:rPr>
              <a:t>0.1k</a:t>
            </a:r>
            <a:r>
              <a:rPr lang="zh-CN" altLang="en-US" sz="1600" kern="100" dirty="0">
                <a:latin typeface="Times New Roman" panose="02020603050405020304" pitchFamily="18" charset="0"/>
                <a:ea typeface="宋体" panose="02010600030101010101" pitchFamily="2" charset="-122"/>
              </a:rPr>
              <a:t>左右</a:t>
            </a:r>
            <a:r>
              <a:rPr lang="zh-CN" altLang="zh-CN" sz="1600" kern="100" dirty="0">
                <a:latin typeface="Times New Roman" panose="02020603050405020304" pitchFamily="18" charset="0"/>
                <a:ea typeface="宋体" panose="02010600030101010101" pitchFamily="2" charset="-122"/>
              </a:rPr>
              <a:t>，每天</a:t>
            </a:r>
            <a:r>
              <a:rPr lang="en-US" altLang="zh-CN" sz="1600" kern="100" dirty="0">
                <a:latin typeface="Times New Roman" panose="02020603050405020304" pitchFamily="18" charset="0"/>
                <a:ea typeface="宋体" panose="02010600030101010101" pitchFamily="2" charset="-122"/>
              </a:rPr>
              <a:t>1</a:t>
            </a:r>
            <a:r>
              <a:rPr lang="zh-CN" altLang="en-US" sz="1600" kern="100" dirty="0">
                <a:latin typeface="Times New Roman" panose="02020603050405020304" pitchFamily="18" charset="0"/>
                <a:ea typeface="宋体" panose="02010600030101010101" pitchFamily="2" charset="-122"/>
              </a:rPr>
              <a:t>亿</a:t>
            </a:r>
            <a:r>
              <a:rPr lang="zh-CN" altLang="zh-CN" sz="1600" kern="100" dirty="0">
                <a:latin typeface="Times New Roman" panose="02020603050405020304" pitchFamily="18" charset="0"/>
                <a:ea typeface="宋体" panose="02010600030101010101" pitchFamily="2" charset="-122"/>
              </a:rPr>
              <a:t>条：</a:t>
            </a:r>
            <a:r>
              <a:rPr lang="en-US" altLang="zh-CN" sz="1600" kern="100" dirty="0">
                <a:solidFill>
                  <a:srgbClr val="FF0000"/>
                </a:solidFill>
                <a:latin typeface="Times New Roman" panose="02020603050405020304" pitchFamily="18" charset="0"/>
                <a:ea typeface="宋体" panose="02010600030101010101" pitchFamily="2" charset="-122"/>
              </a:rPr>
              <a:t>40000000 / 1024 / 1024/10 = </a:t>
            </a:r>
            <a:r>
              <a:rPr lang="zh-CN" altLang="zh-CN" sz="1600" kern="100" dirty="0">
                <a:solidFill>
                  <a:srgbClr val="FF0000"/>
                </a:solidFill>
                <a:latin typeface="Times New Roman" panose="02020603050405020304" pitchFamily="18" charset="0"/>
                <a:ea typeface="宋体" panose="02010600030101010101" pitchFamily="2" charset="-122"/>
              </a:rPr>
              <a:t>约</a:t>
            </a:r>
            <a:r>
              <a:rPr lang="en-US" altLang="zh-CN" sz="1600" kern="100" dirty="0">
                <a:solidFill>
                  <a:srgbClr val="FF0000"/>
                </a:solidFill>
                <a:latin typeface="Times New Roman" panose="02020603050405020304" pitchFamily="18" charset="0"/>
                <a:ea typeface="宋体" panose="02010600030101010101" pitchFamily="2" charset="-122"/>
              </a:rPr>
              <a:t>3G</a:t>
            </a:r>
            <a:endParaRPr lang="zh-CN" altLang="zh-CN" sz="1600" kern="100" dirty="0">
              <a:solidFill>
                <a:srgbClr val="FF0000"/>
              </a:solidFill>
              <a:latin typeface="Times New Roman" panose="02020603050405020304" pitchFamily="18" charset="0"/>
              <a:ea typeface="宋体" panose="02010600030101010101" pitchFamily="2" charset="-122"/>
            </a:endParaRPr>
          </a:p>
        </p:txBody>
      </p:sp>
    </p:spTree>
    <p:extLst>
      <p:ext uri="{BB962C8B-B14F-4D97-AF65-F5344CB8AC3E}">
        <p14:creationId xmlns:p14="http://schemas.microsoft.com/office/powerpoint/2010/main" val="1465071642"/>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1000"/>
                                        <p:tgtEl>
                                          <p:spTgt spid="16"/>
                                        </p:tgtEl>
                                      </p:cBhvr>
                                    </p:animEffect>
                                    <p:anim calcmode="lin" valueType="num">
                                      <p:cBhvr>
                                        <p:cTn id="22" dur="1000" fill="hold"/>
                                        <p:tgtEl>
                                          <p:spTgt spid="16"/>
                                        </p:tgtEl>
                                        <p:attrNameLst>
                                          <p:attrName>ppt_x</p:attrName>
                                        </p:attrNameLst>
                                      </p:cBhvr>
                                      <p:tavLst>
                                        <p:tav tm="0">
                                          <p:val>
                                            <p:strVal val="#ppt_x"/>
                                          </p:val>
                                        </p:tav>
                                        <p:tav tm="100000">
                                          <p:val>
                                            <p:strVal val="#ppt_x"/>
                                          </p:val>
                                        </p:tav>
                                      </p:tavLst>
                                    </p:anim>
                                    <p:anim calcmode="lin" valueType="num">
                                      <p:cBhvr>
                                        <p:cTn id="23"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1000"/>
                                        <p:tgtEl>
                                          <p:spTgt spid="11"/>
                                        </p:tgtEl>
                                      </p:cBhvr>
                                    </p:animEffect>
                                    <p:anim calcmode="lin" valueType="num">
                                      <p:cBhvr>
                                        <p:cTn id="29" dur="1000" fill="hold"/>
                                        <p:tgtEl>
                                          <p:spTgt spid="11"/>
                                        </p:tgtEl>
                                        <p:attrNameLst>
                                          <p:attrName>ppt_x</p:attrName>
                                        </p:attrNameLst>
                                      </p:cBhvr>
                                      <p:tavLst>
                                        <p:tav tm="0">
                                          <p:val>
                                            <p:strVal val="#ppt_x"/>
                                          </p:val>
                                        </p:tav>
                                        <p:tav tm="100000">
                                          <p:val>
                                            <p:strVal val="#ppt_x"/>
                                          </p:val>
                                        </p:tav>
                                      </p:tavLst>
                                    </p:anim>
                                    <p:anim calcmode="lin" valueType="num">
                                      <p:cBhvr>
                                        <p:cTn id="30"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1000"/>
                                        <p:tgtEl>
                                          <p:spTgt spid="12"/>
                                        </p:tgtEl>
                                      </p:cBhvr>
                                    </p:animEffect>
                                    <p:anim calcmode="lin" valueType="num">
                                      <p:cBhvr>
                                        <p:cTn id="36" dur="1000" fill="hold"/>
                                        <p:tgtEl>
                                          <p:spTgt spid="12"/>
                                        </p:tgtEl>
                                        <p:attrNameLst>
                                          <p:attrName>ppt_x</p:attrName>
                                        </p:attrNameLst>
                                      </p:cBhvr>
                                      <p:tavLst>
                                        <p:tav tm="0">
                                          <p:val>
                                            <p:strVal val="#ppt_x"/>
                                          </p:val>
                                        </p:tav>
                                        <p:tav tm="100000">
                                          <p:val>
                                            <p:strVal val="#ppt_x"/>
                                          </p:val>
                                        </p:tav>
                                      </p:tavLst>
                                    </p:anim>
                                    <p:anim calcmode="lin" valueType="num">
                                      <p:cBhvr>
                                        <p:cTn id="37"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1000"/>
                                        <p:tgtEl>
                                          <p:spTgt spid="13"/>
                                        </p:tgtEl>
                                      </p:cBhvr>
                                    </p:animEffect>
                                    <p:anim calcmode="lin" valueType="num">
                                      <p:cBhvr>
                                        <p:cTn id="43" dur="1000" fill="hold"/>
                                        <p:tgtEl>
                                          <p:spTgt spid="13"/>
                                        </p:tgtEl>
                                        <p:attrNameLst>
                                          <p:attrName>ppt_x</p:attrName>
                                        </p:attrNameLst>
                                      </p:cBhvr>
                                      <p:tavLst>
                                        <p:tav tm="0">
                                          <p:val>
                                            <p:strVal val="#ppt_x"/>
                                          </p:val>
                                        </p:tav>
                                        <p:tav tm="100000">
                                          <p:val>
                                            <p:strVal val="#ppt_x"/>
                                          </p:val>
                                        </p:tav>
                                      </p:tavLst>
                                    </p:anim>
                                    <p:anim calcmode="lin" valueType="num">
                                      <p:cBhvr>
                                        <p:cTn id="44"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fade">
                                      <p:cBhvr>
                                        <p:cTn id="49" dur="1000"/>
                                        <p:tgtEl>
                                          <p:spTgt spid="14"/>
                                        </p:tgtEl>
                                      </p:cBhvr>
                                    </p:animEffect>
                                    <p:anim calcmode="lin" valueType="num">
                                      <p:cBhvr>
                                        <p:cTn id="50" dur="1000" fill="hold"/>
                                        <p:tgtEl>
                                          <p:spTgt spid="14"/>
                                        </p:tgtEl>
                                        <p:attrNameLst>
                                          <p:attrName>ppt_x</p:attrName>
                                        </p:attrNameLst>
                                      </p:cBhvr>
                                      <p:tavLst>
                                        <p:tav tm="0">
                                          <p:val>
                                            <p:strVal val="#ppt_x"/>
                                          </p:val>
                                        </p:tav>
                                        <p:tav tm="100000">
                                          <p:val>
                                            <p:strVal val="#ppt_x"/>
                                          </p:val>
                                        </p:tav>
                                      </p:tavLst>
                                    </p:anim>
                                    <p:anim calcmode="lin" valueType="num">
                                      <p:cBhvr>
                                        <p:cTn id="51"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15"/>
                                        </p:tgtEl>
                                        <p:attrNameLst>
                                          <p:attrName>style.visibility</p:attrName>
                                        </p:attrNameLst>
                                      </p:cBhvr>
                                      <p:to>
                                        <p:strVal val="visible"/>
                                      </p:to>
                                    </p:set>
                                    <p:animEffect transition="in" filter="fade">
                                      <p:cBhvr>
                                        <p:cTn id="56" dur="1000"/>
                                        <p:tgtEl>
                                          <p:spTgt spid="15"/>
                                        </p:tgtEl>
                                      </p:cBhvr>
                                    </p:animEffect>
                                    <p:anim calcmode="lin" valueType="num">
                                      <p:cBhvr>
                                        <p:cTn id="57" dur="1000" fill="hold"/>
                                        <p:tgtEl>
                                          <p:spTgt spid="15"/>
                                        </p:tgtEl>
                                        <p:attrNameLst>
                                          <p:attrName>ppt_x</p:attrName>
                                        </p:attrNameLst>
                                      </p:cBhvr>
                                      <p:tavLst>
                                        <p:tav tm="0">
                                          <p:val>
                                            <p:strVal val="#ppt_x"/>
                                          </p:val>
                                        </p:tav>
                                        <p:tav tm="100000">
                                          <p:val>
                                            <p:strVal val="#ppt_x"/>
                                          </p:val>
                                        </p:tav>
                                      </p:tavLst>
                                    </p:anim>
                                    <p:anim calcmode="lin" valueType="num">
                                      <p:cBhvr>
                                        <p:cTn id="58"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p:bldP spid="14" grpId="0"/>
      <p:bldP spid="15" grpId="0"/>
      <p:bldP spid="1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D4D929BE-2413-4D4F-847B-7A81996D984A}"/>
              </a:ext>
            </a:extLst>
          </p:cNvPr>
          <p:cNvGrpSpPr/>
          <p:nvPr/>
        </p:nvGrpSpPr>
        <p:grpSpPr>
          <a:xfrm>
            <a:off x="89155" y="130876"/>
            <a:ext cx="4669276" cy="687168"/>
            <a:chOff x="358490" y="396066"/>
            <a:chExt cx="3501957" cy="515376"/>
          </a:xfrm>
        </p:grpSpPr>
        <p:grpSp>
          <p:nvGrpSpPr>
            <p:cNvPr id="3" name="组合 2">
              <a:extLst>
                <a:ext uri="{FF2B5EF4-FFF2-40B4-BE49-F238E27FC236}">
                  <a16:creationId xmlns:a16="http://schemas.microsoft.com/office/drawing/2014/main" id="{20623AC2-C3E5-43D6-BA03-7148A28FBF88}"/>
                </a:ext>
              </a:extLst>
            </p:cNvPr>
            <p:cNvGrpSpPr/>
            <p:nvPr/>
          </p:nvGrpSpPr>
          <p:grpSpPr>
            <a:xfrm>
              <a:off x="373364" y="396066"/>
              <a:ext cx="707710" cy="515376"/>
              <a:chOff x="125279" y="279019"/>
              <a:chExt cx="854512" cy="622282"/>
            </a:xfrm>
          </p:grpSpPr>
          <p:sp>
            <p:nvSpPr>
              <p:cNvPr id="6" name="圆角矩形 36">
                <a:extLst>
                  <a:ext uri="{FF2B5EF4-FFF2-40B4-BE49-F238E27FC236}">
                    <a16:creationId xmlns:a16="http://schemas.microsoft.com/office/drawing/2014/main" id="{6AB8F6BE-F6EB-4FE1-A1B4-4202AC52A5D9}"/>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7" name="圆角矩形 37">
                <a:extLst>
                  <a:ext uri="{FF2B5EF4-FFF2-40B4-BE49-F238E27FC236}">
                    <a16:creationId xmlns:a16="http://schemas.microsoft.com/office/drawing/2014/main" id="{72322DFE-C2A8-41BC-9F75-AC0FBA254EBC}"/>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4" name="TextBox 7">
              <a:extLst>
                <a:ext uri="{FF2B5EF4-FFF2-40B4-BE49-F238E27FC236}">
                  <a16:creationId xmlns:a16="http://schemas.microsoft.com/office/drawing/2014/main" id="{CCC8F214-29A8-4156-816F-823D8CED85CE}"/>
                </a:ext>
              </a:extLst>
            </p:cNvPr>
            <p:cNvSpPr txBox="1"/>
            <p:nvPr/>
          </p:nvSpPr>
          <p:spPr>
            <a:xfrm>
              <a:off x="1307250" y="427026"/>
              <a:ext cx="2553197"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技术选型</a:t>
              </a:r>
              <a:r>
                <a:rPr lang="en-US" altLang="zh-CN"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a:t>
              </a: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服务器资源</a:t>
              </a:r>
            </a:p>
          </p:txBody>
        </p:sp>
        <p:sp>
          <p:nvSpPr>
            <p:cNvPr id="5" name="矩形 4">
              <a:extLst>
                <a:ext uri="{FF2B5EF4-FFF2-40B4-BE49-F238E27FC236}">
                  <a16:creationId xmlns:a16="http://schemas.microsoft.com/office/drawing/2014/main" id="{FC023AC7-41F3-463A-A019-C302E501BFE6}"/>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02</a:t>
              </a:r>
            </a:p>
          </p:txBody>
        </p:sp>
      </p:grpSp>
      <p:sp>
        <p:nvSpPr>
          <p:cNvPr id="11" name="文本框 10">
            <a:extLst>
              <a:ext uri="{FF2B5EF4-FFF2-40B4-BE49-F238E27FC236}">
                <a16:creationId xmlns:a16="http://schemas.microsoft.com/office/drawing/2014/main" id="{82A87534-5218-4F7A-82A4-567BDBD042C4}"/>
              </a:ext>
            </a:extLst>
          </p:cNvPr>
          <p:cNvSpPr txBox="1"/>
          <p:nvPr/>
        </p:nvSpPr>
        <p:spPr>
          <a:xfrm>
            <a:off x="709016" y="1131856"/>
            <a:ext cx="5386984" cy="369332"/>
          </a:xfrm>
          <a:prstGeom prst="rect">
            <a:avLst/>
          </a:prstGeom>
          <a:noFill/>
        </p:spPr>
        <p:txBody>
          <a:bodyPr wrap="square" rtlCol="0">
            <a:spAutoFit/>
          </a:bodyPr>
          <a:lstStyle/>
          <a:p>
            <a:r>
              <a:rPr lang="zh-CN" altLang="en-US" dirty="0"/>
              <a:t>整体项目所需服务器资源配置和部署简介如下表格</a:t>
            </a:r>
          </a:p>
        </p:txBody>
      </p:sp>
      <p:graphicFrame>
        <p:nvGraphicFramePr>
          <p:cNvPr id="8" name="表格 7">
            <a:extLst>
              <a:ext uri="{FF2B5EF4-FFF2-40B4-BE49-F238E27FC236}">
                <a16:creationId xmlns:a16="http://schemas.microsoft.com/office/drawing/2014/main" id="{1F6794F9-FB5A-4414-844C-EC3A498362F5}"/>
              </a:ext>
            </a:extLst>
          </p:cNvPr>
          <p:cNvGraphicFramePr>
            <a:graphicFrameLocks noGrp="1"/>
          </p:cNvGraphicFramePr>
          <p:nvPr>
            <p:extLst>
              <p:ext uri="{D42A27DB-BD31-4B8C-83A1-F6EECF244321}">
                <p14:modId xmlns:p14="http://schemas.microsoft.com/office/powerpoint/2010/main" val="906155338"/>
              </p:ext>
            </p:extLst>
          </p:nvPr>
        </p:nvGraphicFramePr>
        <p:xfrm>
          <a:off x="815987" y="1526045"/>
          <a:ext cx="9439273" cy="4782734"/>
        </p:xfrm>
        <a:graphic>
          <a:graphicData uri="http://schemas.openxmlformats.org/drawingml/2006/table">
            <a:tbl>
              <a:tblPr firstRow="1" bandRow="1">
                <a:tableStyleId>{5C22544A-7EE6-4342-B048-85BDC9FD1C3A}</a:tableStyleId>
              </a:tblPr>
              <a:tblGrid>
                <a:gridCol w="2349412">
                  <a:extLst>
                    <a:ext uri="{9D8B030D-6E8A-4147-A177-3AD203B41FA5}">
                      <a16:colId xmlns:a16="http://schemas.microsoft.com/office/drawing/2014/main" val="998763291"/>
                    </a:ext>
                  </a:extLst>
                </a:gridCol>
                <a:gridCol w="2655316">
                  <a:extLst>
                    <a:ext uri="{9D8B030D-6E8A-4147-A177-3AD203B41FA5}">
                      <a16:colId xmlns:a16="http://schemas.microsoft.com/office/drawing/2014/main" val="4175689721"/>
                    </a:ext>
                  </a:extLst>
                </a:gridCol>
                <a:gridCol w="4434545">
                  <a:extLst>
                    <a:ext uri="{9D8B030D-6E8A-4147-A177-3AD203B41FA5}">
                      <a16:colId xmlns:a16="http://schemas.microsoft.com/office/drawing/2014/main" val="2689152082"/>
                    </a:ext>
                  </a:extLst>
                </a:gridCol>
              </a:tblGrid>
              <a:tr h="275737">
                <a:tc>
                  <a:txBody>
                    <a:bodyPr/>
                    <a:lstStyle/>
                    <a:p>
                      <a:pPr indent="306070" algn="l">
                        <a:lnSpc>
                          <a:spcPct val="150000"/>
                        </a:lnSpc>
                        <a:spcAft>
                          <a:spcPts val="0"/>
                        </a:spcAft>
                      </a:pPr>
                      <a:r>
                        <a:rPr lang="zh-CN" sz="1600" kern="100" dirty="0">
                          <a:effectLst/>
                        </a:rPr>
                        <a:t>主机</a:t>
                      </a:r>
                      <a:endParaRPr lang="zh-CN" sz="1600" kern="100" dirty="0">
                        <a:effectLst/>
                        <a:latin typeface="Times New Roman" panose="02020603050405020304" pitchFamily="18" charset="0"/>
                        <a:ea typeface="宋体" panose="02010600030101010101" pitchFamily="2" charset="-122"/>
                      </a:endParaRPr>
                    </a:p>
                  </a:txBody>
                  <a:tcPr marL="49807" marR="49807" marT="6918" marB="0"/>
                </a:tc>
                <a:tc>
                  <a:txBody>
                    <a:bodyPr/>
                    <a:lstStyle/>
                    <a:p>
                      <a:pPr indent="306070" algn="l">
                        <a:lnSpc>
                          <a:spcPct val="150000"/>
                        </a:lnSpc>
                        <a:spcAft>
                          <a:spcPts val="0"/>
                        </a:spcAft>
                      </a:pPr>
                      <a:r>
                        <a:rPr lang="zh-CN" sz="1600" kern="100" dirty="0">
                          <a:effectLst/>
                        </a:rPr>
                        <a:t>资源</a:t>
                      </a:r>
                      <a:endParaRPr lang="zh-CN" sz="1600" kern="100" dirty="0">
                        <a:effectLst/>
                        <a:latin typeface="Times New Roman" panose="02020603050405020304" pitchFamily="18" charset="0"/>
                        <a:ea typeface="宋体" panose="02010600030101010101" pitchFamily="2" charset="-122"/>
                      </a:endParaRPr>
                    </a:p>
                  </a:txBody>
                  <a:tcPr marL="49807" marR="49807" marT="6918" marB="0"/>
                </a:tc>
                <a:tc>
                  <a:txBody>
                    <a:bodyPr/>
                    <a:lstStyle/>
                    <a:p>
                      <a:pPr indent="306070" algn="l">
                        <a:lnSpc>
                          <a:spcPct val="150000"/>
                        </a:lnSpc>
                        <a:spcAft>
                          <a:spcPts val="0"/>
                        </a:spcAft>
                      </a:pPr>
                      <a:r>
                        <a:rPr lang="zh-CN" sz="1600" kern="100" dirty="0">
                          <a:effectLst/>
                        </a:rPr>
                        <a:t>用途说明</a:t>
                      </a:r>
                      <a:endParaRPr lang="zh-CN" sz="1600" kern="100" dirty="0">
                        <a:effectLst/>
                        <a:latin typeface="Times New Roman" panose="02020603050405020304" pitchFamily="18" charset="0"/>
                        <a:ea typeface="宋体" panose="02010600030101010101" pitchFamily="2" charset="-122"/>
                      </a:endParaRPr>
                    </a:p>
                  </a:txBody>
                  <a:tcPr marL="49807" marR="49807" marT="6918" marB="0"/>
                </a:tc>
                <a:extLst>
                  <a:ext uri="{0D108BD9-81ED-4DB2-BD59-A6C34878D82A}">
                    <a16:rowId xmlns:a16="http://schemas.microsoft.com/office/drawing/2014/main" val="1771302371"/>
                  </a:ext>
                </a:extLst>
              </a:tr>
              <a:tr h="281469">
                <a:tc>
                  <a:txBody>
                    <a:bodyPr/>
                    <a:lstStyle/>
                    <a:p>
                      <a:pPr indent="304800" algn="l">
                        <a:lnSpc>
                          <a:spcPct val="150000"/>
                        </a:lnSpc>
                        <a:spcAft>
                          <a:spcPts val="0"/>
                        </a:spcAft>
                      </a:pPr>
                      <a:r>
                        <a:rPr lang="en-US" sz="1200" kern="100" dirty="0">
                          <a:effectLst/>
                        </a:rPr>
                        <a:t>Hadoop100</a:t>
                      </a:r>
                      <a:endParaRPr lang="zh-CN" sz="1200" kern="100" dirty="0">
                        <a:effectLst/>
                        <a:latin typeface="Times New Roman" panose="02020603050405020304" pitchFamily="18" charset="0"/>
                        <a:ea typeface="宋体" panose="02010600030101010101" pitchFamily="2" charset="-122"/>
                      </a:endParaRPr>
                    </a:p>
                  </a:txBody>
                  <a:tcPr marL="49807" marR="49807" marT="6918" marB="0">
                    <a:solidFill>
                      <a:schemeClr val="accent2">
                        <a:lumMod val="60000"/>
                        <a:lumOff val="40000"/>
                      </a:schemeClr>
                    </a:solidFill>
                  </a:tcPr>
                </a:tc>
                <a:tc>
                  <a:txBody>
                    <a:bodyPr/>
                    <a:lstStyle/>
                    <a:p>
                      <a:pPr indent="304800" algn="l">
                        <a:lnSpc>
                          <a:spcPct val="150000"/>
                        </a:lnSpc>
                        <a:spcAft>
                          <a:spcPts val="0"/>
                        </a:spcAft>
                      </a:pPr>
                      <a:r>
                        <a:rPr lang="en-US" sz="1200" kern="100">
                          <a:effectLst/>
                        </a:rPr>
                        <a:t>64G</a:t>
                      </a:r>
                      <a:r>
                        <a:rPr lang="zh-CN" sz="1200" kern="100">
                          <a:effectLst/>
                        </a:rPr>
                        <a:t>，</a:t>
                      </a:r>
                      <a:r>
                        <a:rPr lang="en-US" sz="1200" kern="100">
                          <a:effectLst/>
                        </a:rPr>
                        <a:t>16C</a:t>
                      </a:r>
                      <a:r>
                        <a:rPr lang="zh-CN" sz="1200" kern="100">
                          <a:effectLst/>
                        </a:rPr>
                        <a:t>，</a:t>
                      </a:r>
                      <a:r>
                        <a:rPr lang="en-US" sz="1200" kern="100">
                          <a:effectLst/>
                        </a:rPr>
                        <a:t>2T</a:t>
                      </a:r>
                      <a:endParaRPr lang="zh-CN" sz="1200" kern="100">
                        <a:effectLst/>
                        <a:latin typeface="Times New Roman" panose="02020603050405020304" pitchFamily="18" charset="0"/>
                        <a:ea typeface="宋体" panose="02010600030101010101" pitchFamily="2" charset="-122"/>
                      </a:endParaRPr>
                    </a:p>
                  </a:txBody>
                  <a:tcPr marL="49807" marR="49807" marT="6918" marB="0">
                    <a:solidFill>
                      <a:schemeClr val="accent2">
                        <a:lumMod val="60000"/>
                        <a:lumOff val="40000"/>
                      </a:schemeClr>
                    </a:solidFill>
                  </a:tcPr>
                </a:tc>
                <a:tc rowSpan="3">
                  <a:txBody>
                    <a:bodyPr/>
                    <a:lstStyle/>
                    <a:p>
                      <a:pPr indent="304800" algn="just">
                        <a:lnSpc>
                          <a:spcPct val="150000"/>
                        </a:lnSpc>
                        <a:spcAft>
                          <a:spcPts val="0"/>
                        </a:spcAft>
                      </a:pPr>
                      <a:r>
                        <a:rPr lang="zh-CN" sz="1200" kern="100" dirty="0">
                          <a:effectLst/>
                        </a:rPr>
                        <a:t>部署</a:t>
                      </a:r>
                      <a:r>
                        <a:rPr lang="en-US" sz="1200" kern="100" dirty="0">
                          <a:effectLst/>
                        </a:rPr>
                        <a:t>YARN</a:t>
                      </a:r>
                      <a:r>
                        <a:rPr lang="zh-CN" sz="1200" kern="100" dirty="0">
                          <a:effectLst/>
                        </a:rPr>
                        <a:t>、</a:t>
                      </a:r>
                      <a:r>
                        <a:rPr lang="en-US" sz="1200" kern="100" dirty="0">
                          <a:effectLst/>
                        </a:rPr>
                        <a:t> HDFS</a:t>
                      </a:r>
                      <a:r>
                        <a:rPr lang="zh-CN" sz="1200" kern="100" dirty="0">
                          <a:effectLst/>
                        </a:rPr>
                        <a:t>、</a:t>
                      </a:r>
                      <a:r>
                        <a:rPr lang="en-US" sz="1200" kern="100" dirty="0">
                          <a:effectLst/>
                        </a:rPr>
                        <a:t> FLINK </a:t>
                      </a:r>
                      <a:r>
                        <a:rPr lang="zh-CN" sz="1200" kern="100" dirty="0">
                          <a:effectLst/>
                        </a:rPr>
                        <a:t>、</a:t>
                      </a:r>
                      <a:r>
                        <a:rPr lang="en-US" sz="1200" kern="100" dirty="0">
                          <a:effectLst/>
                        </a:rPr>
                        <a:t>Hive</a:t>
                      </a:r>
                      <a:r>
                        <a:rPr lang="zh-CN" sz="1200" kern="100" dirty="0">
                          <a:effectLst/>
                        </a:rPr>
                        <a:t>、</a:t>
                      </a:r>
                      <a:r>
                        <a:rPr lang="en-US" sz="1200" kern="100" dirty="0">
                          <a:effectLst/>
                        </a:rPr>
                        <a:t>DataX</a:t>
                      </a:r>
                      <a:r>
                        <a:rPr lang="zh-CN" sz="1200" kern="100" dirty="0">
                          <a:effectLst/>
                        </a:rPr>
                        <a:t>、</a:t>
                      </a:r>
                      <a:r>
                        <a:rPr lang="en-US" sz="1200" kern="100" dirty="0">
                          <a:effectLst/>
                        </a:rPr>
                        <a:t>Worker</a:t>
                      </a:r>
                      <a:r>
                        <a:rPr lang="zh-CN" sz="1200" kern="100" dirty="0">
                          <a:effectLst/>
                        </a:rPr>
                        <a:t>等集群服务</a:t>
                      </a:r>
                      <a:endParaRPr lang="zh-CN" sz="1200" kern="100" dirty="0">
                        <a:effectLst/>
                        <a:latin typeface="Times New Roman" panose="02020603050405020304" pitchFamily="18" charset="0"/>
                        <a:ea typeface="宋体" panose="02010600030101010101" pitchFamily="2" charset="-122"/>
                      </a:endParaRPr>
                    </a:p>
                  </a:txBody>
                  <a:tcPr marL="49807" marR="49807" marT="6918" marB="0">
                    <a:solidFill>
                      <a:schemeClr val="accent2">
                        <a:lumMod val="60000"/>
                        <a:lumOff val="40000"/>
                      </a:schemeClr>
                    </a:solidFill>
                  </a:tcPr>
                </a:tc>
                <a:extLst>
                  <a:ext uri="{0D108BD9-81ED-4DB2-BD59-A6C34878D82A}">
                    <a16:rowId xmlns:a16="http://schemas.microsoft.com/office/drawing/2014/main" val="4226928584"/>
                  </a:ext>
                </a:extLst>
              </a:tr>
              <a:tr h="281469">
                <a:tc>
                  <a:txBody>
                    <a:bodyPr/>
                    <a:lstStyle/>
                    <a:p>
                      <a:pPr indent="304800" algn="l">
                        <a:lnSpc>
                          <a:spcPct val="150000"/>
                        </a:lnSpc>
                        <a:spcAft>
                          <a:spcPts val="0"/>
                        </a:spcAft>
                      </a:pPr>
                      <a:r>
                        <a:rPr lang="en-US" sz="1200" kern="100" dirty="0">
                          <a:effectLst/>
                        </a:rPr>
                        <a:t>Hadoop101</a:t>
                      </a:r>
                      <a:endParaRPr lang="zh-CN" sz="1200" kern="100" dirty="0">
                        <a:effectLst/>
                        <a:latin typeface="Times New Roman" panose="02020603050405020304" pitchFamily="18" charset="0"/>
                        <a:ea typeface="宋体" panose="02010600030101010101" pitchFamily="2" charset="-122"/>
                      </a:endParaRPr>
                    </a:p>
                  </a:txBody>
                  <a:tcPr marL="49807" marR="49807" marT="6918" marB="0">
                    <a:solidFill>
                      <a:schemeClr val="accent2">
                        <a:lumMod val="60000"/>
                        <a:lumOff val="40000"/>
                      </a:schemeClr>
                    </a:solidFill>
                  </a:tcPr>
                </a:tc>
                <a:tc>
                  <a:txBody>
                    <a:bodyPr/>
                    <a:lstStyle/>
                    <a:p>
                      <a:pPr indent="304800" algn="l">
                        <a:lnSpc>
                          <a:spcPct val="150000"/>
                        </a:lnSpc>
                        <a:spcAft>
                          <a:spcPts val="0"/>
                        </a:spcAft>
                      </a:pPr>
                      <a:r>
                        <a:rPr lang="en-US" sz="1200" kern="100" dirty="0">
                          <a:effectLst/>
                        </a:rPr>
                        <a:t>64G</a:t>
                      </a:r>
                      <a:r>
                        <a:rPr lang="zh-CN" sz="1200" kern="100" dirty="0">
                          <a:effectLst/>
                        </a:rPr>
                        <a:t>，</a:t>
                      </a:r>
                      <a:r>
                        <a:rPr lang="en-US" sz="1200" kern="100" dirty="0">
                          <a:effectLst/>
                        </a:rPr>
                        <a:t>16C</a:t>
                      </a:r>
                      <a:r>
                        <a:rPr lang="zh-CN" sz="1200" kern="100" dirty="0">
                          <a:effectLst/>
                        </a:rPr>
                        <a:t>，</a:t>
                      </a:r>
                      <a:r>
                        <a:rPr lang="en-US" sz="1200" kern="100" dirty="0">
                          <a:effectLst/>
                        </a:rPr>
                        <a:t>2T</a:t>
                      </a:r>
                      <a:endParaRPr lang="zh-CN" sz="1200" kern="100" dirty="0">
                        <a:effectLst/>
                        <a:latin typeface="Times New Roman" panose="02020603050405020304" pitchFamily="18" charset="0"/>
                        <a:ea typeface="宋体" panose="02010600030101010101" pitchFamily="2" charset="-122"/>
                      </a:endParaRPr>
                    </a:p>
                  </a:txBody>
                  <a:tcPr marL="49807" marR="49807" marT="6918" marB="0">
                    <a:solidFill>
                      <a:schemeClr val="accent2">
                        <a:lumMod val="60000"/>
                        <a:lumOff val="40000"/>
                      </a:schemeClr>
                    </a:solidFill>
                  </a:tcPr>
                </a:tc>
                <a:tc vMerge="1">
                  <a:txBody>
                    <a:bodyPr/>
                    <a:lstStyle/>
                    <a:p>
                      <a:endParaRPr lang="zh-CN" altLang="en-US"/>
                    </a:p>
                  </a:txBody>
                  <a:tcPr/>
                </a:tc>
                <a:extLst>
                  <a:ext uri="{0D108BD9-81ED-4DB2-BD59-A6C34878D82A}">
                    <a16:rowId xmlns:a16="http://schemas.microsoft.com/office/drawing/2014/main" val="3011082971"/>
                  </a:ext>
                </a:extLst>
              </a:tr>
              <a:tr h="319465">
                <a:tc>
                  <a:txBody>
                    <a:bodyPr/>
                    <a:lstStyle/>
                    <a:p>
                      <a:pPr indent="304800" algn="l">
                        <a:lnSpc>
                          <a:spcPct val="150000"/>
                        </a:lnSpc>
                        <a:spcAft>
                          <a:spcPts val="0"/>
                        </a:spcAft>
                      </a:pPr>
                      <a:r>
                        <a:rPr lang="en-US" sz="1200" kern="100">
                          <a:effectLst/>
                        </a:rPr>
                        <a:t>Hadoop102</a:t>
                      </a:r>
                      <a:endParaRPr lang="zh-CN" sz="1200" kern="100">
                        <a:effectLst/>
                        <a:latin typeface="Times New Roman" panose="02020603050405020304" pitchFamily="18" charset="0"/>
                        <a:ea typeface="宋体" panose="02010600030101010101" pitchFamily="2" charset="-122"/>
                      </a:endParaRPr>
                    </a:p>
                  </a:txBody>
                  <a:tcPr marL="49807" marR="49807" marT="6918" marB="0">
                    <a:solidFill>
                      <a:schemeClr val="accent2">
                        <a:lumMod val="60000"/>
                        <a:lumOff val="40000"/>
                      </a:schemeClr>
                    </a:solidFill>
                  </a:tcPr>
                </a:tc>
                <a:tc>
                  <a:txBody>
                    <a:bodyPr/>
                    <a:lstStyle/>
                    <a:p>
                      <a:pPr indent="304800" algn="l">
                        <a:lnSpc>
                          <a:spcPct val="150000"/>
                        </a:lnSpc>
                        <a:spcAft>
                          <a:spcPts val="0"/>
                        </a:spcAft>
                      </a:pPr>
                      <a:r>
                        <a:rPr lang="en-US" sz="1200" kern="100" dirty="0">
                          <a:effectLst/>
                        </a:rPr>
                        <a:t>64G</a:t>
                      </a:r>
                      <a:r>
                        <a:rPr lang="zh-CN" sz="1200" kern="100" dirty="0">
                          <a:effectLst/>
                        </a:rPr>
                        <a:t>，</a:t>
                      </a:r>
                      <a:r>
                        <a:rPr lang="en-US" sz="1200" kern="100" dirty="0">
                          <a:effectLst/>
                        </a:rPr>
                        <a:t>16C</a:t>
                      </a:r>
                      <a:r>
                        <a:rPr lang="zh-CN" sz="1200" kern="100" dirty="0">
                          <a:effectLst/>
                        </a:rPr>
                        <a:t>，</a:t>
                      </a:r>
                      <a:r>
                        <a:rPr lang="en-US" sz="1200" kern="100" dirty="0">
                          <a:effectLst/>
                        </a:rPr>
                        <a:t>2T</a:t>
                      </a:r>
                      <a:endParaRPr lang="zh-CN" sz="1200" kern="100" dirty="0">
                        <a:effectLst/>
                        <a:latin typeface="Times New Roman" panose="02020603050405020304" pitchFamily="18" charset="0"/>
                        <a:ea typeface="宋体" panose="02010600030101010101" pitchFamily="2" charset="-122"/>
                      </a:endParaRPr>
                    </a:p>
                  </a:txBody>
                  <a:tcPr marL="49807" marR="49807" marT="6918" marB="0">
                    <a:solidFill>
                      <a:schemeClr val="accent2">
                        <a:lumMod val="60000"/>
                        <a:lumOff val="40000"/>
                      </a:schemeClr>
                    </a:solidFill>
                  </a:tcPr>
                </a:tc>
                <a:tc vMerge="1">
                  <a:txBody>
                    <a:bodyPr/>
                    <a:lstStyle/>
                    <a:p>
                      <a:endParaRPr lang="zh-CN" altLang="en-US"/>
                    </a:p>
                  </a:txBody>
                  <a:tcPr/>
                </a:tc>
                <a:extLst>
                  <a:ext uri="{0D108BD9-81ED-4DB2-BD59-A6C34878D82A}">
                    <a16:rowId xmlns:a16="http://schemas.microsoft.com/office/drawing/2014/main" val="465364468"/>
                  </a:ext>
                </a:extLst>
              </a:tr>
              <a:tr h="281469">
                <a:tc>
                  <a:txBody>
                    <a:bodyPr/>
                    <a:lstStyle/>
                    <a:p>
                      <a:pPr indent="304800" algn="l">
                        <a:lnSpc>
                          <a:spcPct val="150000"/>
                        </a:lnSpc>
                        <a:spcAft>
                          <a:spcPts val="0"/>
                        </a:spcAft>
                      </a:pPr>
                      <a:r>
                        <a:rPr lang="en-US" sz="1200" kern="100">
                          <a:effectLst/>
                        </a:rPr>
                        <a:t>Hadoop103</a:t>
                      </a:r>
                      <a:endParaRPr lang="zh-CN" sz="1200" kern="100">
                        <a:effectLst/>
                        <a:latin typeface="Times New Roman" panose="02020603050405020304" pitchFamily="18" charset="0"/>
                        <a:ea typeface="宋体" panose="02010600030101010101" pitchFamily="2" charset="-122"/>
                      </a:endParaRPr>
                    </a:p>
                  </a:txBody>
                  <a:tcPr marL="49807" marR="49807" marT="6918" marB="0">
                    <a:solidFill>
                      <a:schemeClr val="accent2">
                        <a:lumMod val="60000"/>
                        <a:lumOff val="40000"/>
                      </a:schemeClr>
                    </a:solidFill>
                  </a:tcPr>
                </a:tc>
                <a:tc>
                  <a:txBody>
                    <a:bodyPr/>
                    <a:lstStyle/>
                    <a:p>
                      <a:pPr indent="304800" algn="l">
                        <a:lnSpc>
                          <a:spcPct val="150000"/>
                        </a:lnSpc>
                        <a:spcAft>
                          <a:spcPts val="0"/>
                        </a:spcAft>
                      </a:pPr>
                      <a:r>
                        <a:rPr lang="en-US" sz="1200" kern="100" dirty="0">
                          <a:effectLst/>
                        </a:rPr>
                        <a:t>16G</a:t>
                      </a:r>
                      <a:r>
                        <a:rPr lang="zh-CN" sz="1200" kern="100" dirty="0">
                          <a:effectLst/>
                        </a:rPr>
                        <a:t>，</a:t>
                      </a:r>
                      <a:r>
                        <a:rPr lang="en-US" sz="1200" kern="100" dirty="0">
                          <a:effectLst/>
                        </a:rPr>
                        <a:t>8C</a:t>
                      </a:r>
                      <a:r>
                        <a:rPr lang="zh-CN" sz="1200" kern="100" dirty="0">
                          <a:effectLst/>
                        </a:rPr>
                        <a:t>，</a:t>
                      </a:r>
                      <a:r>
                        <a:rPr lang="en-US" sz="1200" kern="100" dirty="0">
                          <a:effectLst/>
                        </a:rPr>
                        <a:t>500G</a:t>
                      </a:r>
                      <a:endParaRPr lang="zh-CN" sz="1200" kern="100" dirty="0">
                        <a:effectLst/>
                        <a:latin typeface="Times New Roman" panose="02020603050405020304" pitchFamily="18" charset="0"/>
                        <a:ea typeface="宋体" panose="02010600030101010101" pitchFamily="2" charset="-122"/>
                      </a:endParaRPr>
                    </a:p>
                  </a:txBody>
                  <a:tcPr marL="49807" marR="49807" marT="6918" marB="0">
                    <a:solidFill>
                      <a:schemeClr val="accent2">
                        <a:lumMod val="60000"/>
                        <a:lumOff val="40000"/>
                      </a:schemeClr>
                    </a:solidFill>
                  </a:tcPr>
                </a:tc>
                <a:tc rowSpan="3">
                  <a:txBody>
                    <a:bodyPr/>
                    <a:lstStyle/>
                    <a:p>
                      <a:pPr indent="127000" algn="just">
                        <a:lnSpc>
                          <a:spcPct val="150000"/>
                        </a:lnSpc>
                        <a:spcAft>
                          <a:spcPts val="0"/>
                        </a:spcAft>
                      </a:pPr>
                      <a:r>
                        <a:rPr lang="en-US" sz="1200" kern="100" dirty="0">
                          <a:effectLst/>
                        </a:rPr>
                        <a:t>Redis</a:t>
                      </a:r>
                      <a:r>
                        <a:rPr lang="zh-CN" sz="1200" kern="100" dirty="0">
                          <a:effectLst/>
                        </a:rPr>
                        <a:t>集群、</a:t>
                      </a:r>
                      <a:r>
                        <a:rPr lang="en-US" sz="1200" kern="100" dirty="0">
                          <a:effectLst/>
                        </a:rPr>
                        <a:t> zookeeper</a:t>
                      </a:r>
                      <a:r>
                        <a:rPr lang="zh-CN" sz="1200" kern="100" dirty="0">
                          <a:effectLst/>
                        </a:rPr>
                        <a:t>集群，</a:t>
                      </a:r>
                    </a:p>
                    <a:p>
                      <a:pPr indent="127000" algn="just">
                        <a:lnSpc>
                          <a:spcPct val="150000"/>
                        </a:lnSpc>
                        <a:spcAft>
                          <a:spcPts val="0"/>
                        </a:spcAft>
                      </a:pPr>
                      <a:r>
                        <a:rPr lang="en-US" sz="1200" kern="100" dirty="0">
                          <a:effectLst/>
                        </a:rPr>
                        <a:t>Dolphin Scheduler</a:t>
                      </a:r>
                      <a:r>
                        <a:rPr lang="zh-CN" sz="1200" kern="100" dirty="0">
                          <a:effectLst/>
                        </a:rPr>
                        <a:t>集群，</a:t>
                      </a:r>
                    </a:p>
                    <a:p>
                      <a:pPr indent="127000" algn="just">
                        <a:lnSpc>
                          <a:spcPct val="150000"/>
                        </a:lnSpc>
                        <a:spcAft>
                          <a:spcPts val="0"/>
                        </a:spcAft>
                      </a:pPr>
                      <a:r>
                        <a:rPr lang="en-US" sz="1200" kern="100" dirty="0">
                          <a:effectLst/>
                        </a:rPr>
                        <a:t>Prometheus+ Grafana</a:t>
                      </a:r>
                      <a:r>
                        <a:rPr lang="zh-CN" sz="1200" kern="100" dirty="0">
                          <a:effectLst/>
                        </a:rPr>
                        <a:t>监控</a:t>
                      </a:r>
                      <a:endParaRPr lang="zh-CN" sz="1200" kern="100" dirty="0">
                        <a:effectLst/>
                        <a:latin typeface="Times New Roman" panose="02020603050405020304" pitchFamily="18" charset="0"/>
                        <a:ea typeface="宋体" panose="02010600030101010101" pitchFamily="2" charset="-122"/>
                      </a:endParaRPr>
                    </a:p>
                  </a:txBody>
                  <a:tcPr marL="49807" marR="49807" marT="6918" marB="0">
                    <a:solidFill>
                      <a:schemeClr val="accent2">
                        <a:lumMod val="60000"/>
                        <a:lumOff val="40000"/>
                      </a:schemeClr>
                    </a:solidFill>
                  </a:tcPr>
                </a:tc>
                <a:extLst>
                  <a:ext uri="{0D108BD9-81ED-4DB2-BD59-A6C34878D82A}">
                    <a16:rowId xmlns:a16="http://schemas.microsoft.com/office/drawing/2014/main" val="3496183774"/>
                  </a:ext>
                </a:extLst>
              </a:tr>
              <a:tr h="281469">
                <a:tc>
                  <a:txBody>
                    <a:bodyPr/>
                    <a:lstStyle/>
                    <a:p>
                      <a:pPr indent="304800" algn="l">
                        <a:lnSpc>
                          <a:spcPct val="150000"/>
                        </a:lnSpc>
                        <a:spcAft>
                          <a:spcPts val="0"/>
                        </a:spcAft>
                      </a:pPr>
                      <a:r>
                        <a:rPr lang="en-US" sz="1200" kern="100">
                          <a:effectLst/>
                        </a:rPr>
                        <a:t>Hadoop104</a:t>
                      </a:r>
                      <a:endParaRPr lang="zh-CN" sz="1200" kern="100">
                        <a:effectLst/>
                        <a:latin typeface="Times New Roman" panose="02020603050405020304" pitchFamily="18" charset="0"/>
                        <a:ea typeface="宋体" panose="02010600030101010101" pitchFamily="2" charset="-122"/>
                      </a:endParaRPr>
                    </a:p>
                  </a:txBody>
                  <a:tcPr marL="49807" marR="49807" marT="6918" marB="0">
                    <a:solidFill>
                      <a:schemeClr val="accent2">
                        <a:lumMod val="60000"/>
                        <a:lumOff val="40000"/>
                      </a:schemeClr>
                    </a:solidFill>
                  </a:tcPr>
                </a:tc>
                <a:tc>
                  <a:txBody>
                    <a:bodyPr/>
                    <a:lstStyle/>
                    <a:p>
                      <a:pPr indent="304800" algn="l">
                        <a:lnSpc>
                          <a:spcPct val="150000"/>
                        </a:lnSpc>
                        <a:spcAft>
                          <a:spcPts val="0"/>
                        </a:spcAft>
                      </a:pPr>
                      <a:r>
                        <a:rPr lang="en-US" sz="1200" kern="100" dirty="0">
                          <a:effectLst/>
                        </a:rPr>
                        <a:t>16G</a:t>
                      </a:r>
                      <a:r>
                        <a:rPr lang="zh-CN" sz="1200" kern="100" dirty="0">
                          <a:effectLst/>
                        </a:rPr>
                        <a:t>，</a:t>
                      </a:r>
                      <a:r>
                        <a:rPr lang="en-US" sz="1200" kern="100" dirty="0">
                          <a:effectLst/>
                        </a:rPr>
                        <a:t>8C</a:t>
                      </a:r>
                      <a:r>
                        <a:rPr lang="zh-CN" sz="1200" kern="100" dirty="0">
                          <a:effectLst/>
                        </a:rPr>
                        <a:t>，</a:t>
                      </a:r>
                      <a:r>
                        <a:rPr lang="en-US" sz="1200" kern="100" dirty="0">
                          <a:effectLst/>
                        </a:rPr>
                        <a:t>500G</a:t>
                      </a:r>
                      <a:endParaRPr lang="zh-CN" sz="1200" kern="100" dirty="0">
                        <a:effectLst/>
                        <a:latin typeface="Times New Roman" panose="02020603050405020304" pitchFamily="18" charset="0"/>
                        <a:ea typeface="宋体" panose="02010600030101010101" pitchFamily="2" charset="-122"/>
                      </a:endParaRPr>
                    </a:p>
                  </a:txBody>
                  <a:tcPr marL="49807" marR="49807" marT="6918" marB="0">
                    <a:solidFill>
                      <a:schemeClr val="accent2">
                        <a:lumMod val="60000"/>
                        <a:lumOff val="40000"/>
                      </a:schemeClr>
                    </a:solidFill>
                  </a:tcPr>
                </a:tc>
                <a:tc vMerge="1">
                  <a:txBody>
                    <a:bodyPr/>
                    <a:lstStyle/>
                    <a:p>
                      <a:endParaRPr lang="zh-CN" altLang="en-US"/>
                    </a:p>
                  </a:txBody>
                  <a:tcPr/>
                </a:tc>
                <a:extLst>
                  <a:ext uri="{0D108BD9-81ED-4DB2-BD59-A6C34878D82A}">
                    <a16:rowId xmlns:a16="http://schemas.microsoft.com/office/drawing/2014/main" val="2853964626"/>
                  </a:ext>
                </a:extLst>
              </a:tr>
              <a:tr h="281469">
                <a:tc>
                  <a:txBody>
                    <a:bodyPr/>
                    <a:lstStyle/>
                    <a:p>
                      <a:pPr indent="304800" algn="l">
                        <a:lnSpc>
                          <a:spcPct val="150000"/>
                        </a:lnSpc>
                        <a:spcAft>
                          <a:spcPts val="0"/>
                        </a:spcAft>
                      </a:pPr>
                      <a:r>
                        <a:rPr lang="en-US" sz="1200" kern="100">
                          <a:effectLst/>
                        </a:rPr>
                        <a:t>Hadoop105</a:t>
                      </a:r>
                      <a:endParaRPr lang="zh-CN" sz="1200" kern="100">
                        <a:effectLst/>
                        <a:latin typeface="Times New Roman" panose="02020603050405020304" pitchFamily="18" charset="0"/>
                        <a:ea typeface="宋体" panose="02010600030101010101" pitchFamily="2" charset="-122"/>
                      </a:endParaRPr>
                    </a:p>
                  </a:txBody>
                  <a:tcPr marL="49807" marR="49807" marT="6918" marB="0">
                    <a:solidFill>
                      <a:schemeClr val="accent2">
                        <a:lumMod val="60000"/>
                        <a:lumOff val="40000"/>
                      </a:schemeClr>
                    </a:solidFill>
                  </a:tcPr>
                </a:tc>
                <a:tc>
                  <a:txBody>
                    <a:bodyPr/>
                    <a:lstStyle/>
                    <a:p>
                      <a:pPr indent="304800" algn="l">
                        <a:lnSpc>
                          <a:spcPct val="150000"/>
                        </a:lnSpc>
                        <a:spcAft>
                          <a:spcPts val="0"/>
                        </a:spcAft>
                      </a:pPr>
                      <a:r>
                        <a:rPr lang="en-US" sz="1200" kern="100" dirty="0">
                          <a:effectLst/>
                        </a:rPr>
                        <a:t>16G</a:t>
                      </a:r>
                      <a:r>
                        <a:rPr lang="zh-CN" sz="1200" kern="100" dirty="0">
                          <a:effectLst/>
                        </a:rPr>
                        <a:t>，</a:t>
                      </a:r>
                      <a:r>
                        <a:rPr lang="en-US" sz="1200" kern="100" dirty="0">
                          <a:effectLst/>
                        </a:rPr>
                        <a:t>8C</a:t>
                      </a:r>
                      <a:r>
                        <a:rPr lang="zh-CN" sz="1200" kern="100" dirty="0">
                          <a:effectLst/>
                        </a:rPr>
                        <a:t>，</a:t>
                      </a:r>
                      <a:r>
                        <a:rPr lang="en-US" sz="1200" kern="100" dirty="0">
                          <a:effectLst/>
                        </a:rPr>
                        <a:t>500G</a:t>
                      </a:r>
                      <a:endParaRPr lang="zh-CN" sz="1200" kern="100" dirty="0">
                        <a:effectLst/>
                        <a:latin typeface="Times New Roman" panose="02020603050405020304" pitchFamily="18" charset="0"/>
                        <a:ea typeface="宋体" panose="02010600030101010101" pitchFamily="2" charset="-122"/>
                      </a:endParaRPr>
                    </a:p>
                  </a:txBody>
                  <a:tcPr marL="49807" marR="49807" marT="6918" marB="0">
                    <a:solidFill>
                      <a:schemeClr val="accent2">
                        <a:lumMod val="60000"/>
                        <a:lumOff val="40000"/>
                      </a:schemeClr>
                    </a:solidFill>
                  </a:tcPr>
                </a:tc>
                <a:tc vMerge="1">
                  <a:txBody>
                    <a:bodyPr/>
                    <a:lstStyle/>
                    <a:p>
                      <a:endParaRPr lang="zh-CN" altLang="en-US"/>
                    </a:p>
                  </a:txBody>
                  <a:tcPr/>
                </a:tc>
                <a:extLst>
                  <a:ext uri="{0D108BD9-81ED-4DB2-BD59-A6C34878D82A}">
                    <a16:rowId xmlns:a16="http://schemas.microsoft.com/office/drawing/2014/main" val="3639831449"/>
                  </a:ext>
                </a:extLst>
              </a:tr>
              <a:tr h="281469">
                <a:tc>
                  <a:txBody>
                    <a:bodyPr/>
                    <a:lstStyle/>
                    <a:p>
                      <a:pPr indent="304800" algn="l">
                        <a:lnSpc>
                          <a:spcPct val="150000"/>
                        </a:lnSpc>
                        <a:spcAft>
                          <a:spcPts val="0"/>
                        </a:spcAft>
                      </a:pPr>
                      <a:r>
                        <a:rPr lang="en-US" sz="1200" kern="100" dirty="0">
                          <a:effectLst/>
                        </a:rPr>
                        <a:t>Hadoop106</a:t>
                      </a:r>
                      <a:endParaRPr lang="zh-CN" sz="1200" kern="100" dirty="0">
                        <a:effectLst/>
                        <a:latin typeface="Times New Roman" panose="02020603050405020304" pitchFamily="18" charset="0"/>
                        <a:ea typeface="宋体" panose="02010600030101010101" pitchFamily="2" charset="-122"/>
                      </a:endParaRPr>
                    </a:p>
                  </a:txBody>
                  <a:tcPr marL="49807" marR="49807" marT="6918" marB="0">
                    <a:solidFill>
                      <a:srgbClr val="00B050"/>
                    </a:solidFill>
                  </a:tcPr>
                </a:tc>
                <a:tc>
                  <a:txBody>
                    <a:bodyPr/>
                    <a:lstStyle/>
                    <a:p>
                      <a:pPr indent="304800" algn="l">
                        <a:lnSpc>
                          <a:spcPct val="150000"/>
                        </a:lnSpc>
                        <a:spcAft>
                          <a:spcPts val="0"/>
                        </a:spcAft>
                      </a:pPr>
                      <a:r>
                        <a:rPr lang="en-US" sz="1200" kern="100" dirty="0">
                          <a:effectLst/>
                        </a:rPr>
                        <a:t>16G</a:t>
                      </a:r>
                      <a:r>
                        <a:rPr lang="zh-CN" sz="1200" kern="100" dirty="0">
                          <a:effectLst/>
                        </a:rPr>
                        <a:t>，</a:t>
                      </a:r>
                      <a:r>
                        <a:rPr lang="en-US" sz="1200" kern="100" dirty="0">
                          <a:effectLst/>
                        </a:rPr>
                        <a:t>8C</a:t>
                      </a:r>
                      <a:r>
                        <a:rPr lang="zh-CN" sz="1200" kern="100" dirty="0">
                          <a:effectLst/>
                        </a:rPr>
                        <a:t>，</a:t>
                      </a:r>
                      <a:r>
                        <a:rPr lang="en-US" sz="1200" kern="100" dirty="0">
                          <a:effectLst/>
                        </a:rPr>
                        <a:t>1T</a:t>
                      </a:r>
                      <a:endParaRPr lang="zh-CN" sz="1200" kern="100" dirty="0">
                        <a:effectLst/>
                        <a:latin typeface="Times New Roman" panose="02020603050405020304" pitchFamily="18" charset="0"/>
                        <a:ea typeface="宋体" panose="02010600030101010101" pitchFamily="2" charset="-122"/>
                      </a:endParaRPr>
                    </a:p>
                  </a:txBody>
                  <a:tcPr marL="49807" marR="49807" marT="6918" marB="0">
                    <a:solidFill>
                      <a:srgbClr val="00B050"/>
                    </a:solidFill>
                  </a:tcPr>
                </a:tc>
                <a:tc>
                  <a:txBody>
                    <a:bodyPr/>
                    <a:lstStyle/>
                    <a:p>
                      <a:pPr indent="127000" algn="just">
                        <a:lnSpc>
                          <a:spcPct val="150000"/>
                        </a:lnSpc>
                        <a:spcAft>
                          <a:spcPts val="0"/>
                        </a:spcAft>
                      </a:pPr>
                      <a:r>
                        <a:rPr lang="zh-CN" sz="1200" kern="100" dirty="0">
                          <a:effectLst/>
                        </a:rPr>
                        <a:t>部署</a:t>
                      </a:r>
                      <a:r>
                        <a:rPr lang="en-US" sz="1200" kern="100" dirty="0">
                          <a:effectLst/>
                        </a:rPr>
                        <a:t>PostgreSQL </a:t>
                      </a:r>
                      <a:endParaRPr lang="zh-CN" sz="1200" kern="100" dirty="0">
                        <a:effectLst/>
                        <a:latin typeface="Times New Roman" panose="02020603050405020304" pitchFamily="18" charset="0"/>
                        <a:ea typeface="宋体" panose="02010600030101010101" pitchFamily="2" charset="-122"/>
                      </a:endParaRPr>
                    </a:p>
                  </a:txBody>
                  <a:tcPr marL="49807" marR="49807" marT="6918" marB="0">
                    <a:solidFill>
                      <a:srgbClr val="00B050"/>
                    </a:solidFill>
                  </a:tcPr>
                </a:tc>
                <a:extLst>
                  <a:ext uri="{0D108BD9-81ED-4DB2-BD59-A6C34878D82A}">
                    <a16:rowId xmlns:a16="http://schemas.microsoft.com/office/drawing/2014/main" val="3521177363"/>
                  </a:ext>
                </a:extLst>
              </a:tr>
              <a:tr h="628082">
                <a:tc>
                  <a:txBody>
                    <a:bodyPr/>
                    <a:lstStyle/>
                    <a:p>
                      <a:pPr indent="304800" algn="l">
                        <a:lnSpc>
                          <a:spcPct val="150000"/>
                        </a:lnSpc>
                        <a:spcAft>
                          <a:spcPts val="0"/>
                        </a:spcAft>
                      </a:pPr>
                      <a:r>
                        <a:rPr lang="en-US" sz="1200" kern="100" dirty="0">
                          <a:effectLst/>
                        </a:rPr>
                        <a:t>Hadoop107</a:t>
                      </a:r>
                      <a:endParaRPr lang="zh-CN" sz="1200" kern="100" dirty="0">
                        <a:effectLst/>
                        <a:latin typeface="Times New Roman" panose="02020603050405020304" pitchFamily="18" charset="0"/>
                        <a:ea typeface="宋体" panose="02010600030101010101" pitchFamily="2" charset="-122"/>
                      </a:endParaRPr>
                    </a:p>
                  </a:txBody>
                  <a:tcPr marL="49807" marR="49807" marT="6918" marB="0">
                    <a:solidFill>
                      <a:schemeClr val="accent5">
                        <a:lumMod val="60000"/>
                        <a:lumOff val="40000"/>
                      </a:schemeClr>
                    </a:solidFill>
                  </a:tcPr>
                </a:tc>
                <a:tc>
                  <a:txBody>
                    <a:bodyPr/>
                    <a:lstStyle/>
                    <a:p>
                      <a:pPr indent="304800" algn="l">
                        <a:lnSpc>
                          <a:spcPct val="150000"/>
                        </a:lnSpc>
                        <a:spcAft>
                          <a:spcPts val="0"/>
                        </a:spcAft>
                      </a:pPr>
                      <a:r>
                        <a:rPr lang="en-US" sz="1200" kern="100">
                          <a:effectLst/>
                        </a:rPr>
                        <a:t>16G</a:t>
                      </a:r>
                      <a:r>
                        <a:rPr lang="zh-CN" sz="1200" kern="100">
                          <a:effectLst/>
                        </a:rPr>
                        <a:t>，</a:t>
                      </a:r>
                      <a:r>
                        <a:rPr lang="en-US" sz="1200" kern="100">
                          <a:effectLst/>
                        </a:rPr>
                        <a:t>8C</a:t>
                      </a:r>
                      <a:r>
                        <a:rPr lang="zh-CN" sz="1200" kern="100">
                          <a:effectLst/>
                        </a:rPr>
                        <a:t>，</a:t>
                      </a:r>
                      <a:r>
                        <a:rPr lang="en-US" sz="1200" kern="100">
                          <a:effectLst/>
                        </a:rPr>
                        <a:t>500G</a:t>
                      </a:r>
                      <a:endParaRPr lang="zh-CN" sz="1200" kern="100">
                        <a:effectLst/>
                        <a:latin typeface="Times New Roman" panose="02020603050405020304" pitchFamily="18" charset="0"/>
                        <a:ea typeface="宋体" panose="02010600030101010101" pitchFamily="2" charset="-122"/>
                      </a:endParaRPr>
                    </a:p>
                  </a:txBody>
                  <a:tcPr marL="49807" marR="49807" marT="6918" marB="0">
                    <a:solidFill>
                      <a:schemeClr val="accent5">
                        <a:lumMod val="60000"/>
                        <a:lumOff val="40000"/>
                      </a:schemeClr>
                    </a:solidFill>
                  </a:tcPr>
                </a:tc>
                <a:tc>
                  <a:txBody>
                    <a:bodyPr/>
                    <a:lstStyle/>
                    <a:p>
                      <a:pPr indent="127000" algn="just">
                        <a:lnSpc>
                          <a:spcPct val="150000"/>
                        </a:lnSpc>
                        <a:spcAft>
                          <a:spcPts val="0"/>
                        </a:spcAft>
                      </a:pPr>
                      <a:r>
                        <a:rPr lang="zh-CN" sz="1200" kern="100" dirty="0">
                          <a:effectLst/>
                        </a:rPr>
                        <a:t>部署业管服务、门户服务、数据服务、</a:t>
                      </a:r>
                    </a:p>
                    <a:p>
                      <a:pPr indent="127000" algn="just">
                        <a:lnSpc>
                          <a:spcPct val="150000"/>
                        </a:lnSpc>
                        <a:spcAft>
                          <a:spcPts val="0"/>
                        </a:spcAft>
                      </a:pPr>
                      <a:r>
                        <a:rPr lang="zh-CN" sz="1200" kern="100" dirty="0">
                          <a:effectLst/>
                        </a:rPr>
                        <a:t>业管</a:t>
                      </a:r>
                      <a:r>
                        <a:rPr lang="en-US" sz="1200" kern="100" dirty="0">
                          <a:effectLst/>
                        </a:rPr>
                        <a:t>Web</a:t>
                      </a:r>
                      <a:r>
                        <a:rPr lang="zh-CN" sz="1200" kern="100" dirty="0">
                          <a:effectLst/>
                        </a:rPr>
                        <a:t>、</a:t>
                      </a:r>
                      <a:r>
                        <a:rPr lang="en-US" sz="1200" kern="100" dirty="0">
                          <a:effectLst/>
                        </a:rPr>
                        <a:t>Spring boot Admin</a:t>
                      </a:r>
                      <a:r>
                        <a:rPr lang="zh-CN" sz="1200" kern="100" dirty="0">
                          <a:effectLst/>
                        </a:rPr>
                        <a:t>监控服务</a:t>
                      </a:r>
                      <a:endParaRPr lang="zh-CN" sz="1200" kern="100" dirty="0">
                        <a:effectLst/>
                        <a:latin typeface="Times New Roman" panose="02020603050405020304" pitchFamily="18" charset="0"/>
                        <a:ea typeface="宋体" panose="02010600030101010101" pitchFamily="2" charset="-122"/>
                      </a:endParaRPr>
                    </a:p>
                  </a:txBody>
                  <a:tcPr marL="49807" marR="49807" marT="6918" marB="0">
                    <a:solidFill>
                      <a:schemeClr val="accent5">
                        <a:lumMod val="60000"/>
                        <a:lumOff val="40000"/>
                      </a:schemeClr>
                    </a:solidFill>
                  </a:tcPr>
                </a:tc>
                <a:extLst>
                  <a:ext uri="{0D108BD9-81ED-4DB2-BD59-A6C34878D82A}">
                    <a16:rowId xmlns:a16="http://schemas.microsoft.com/office/drawing/2014/main" val="3058289486"/>
                  </a:ext>
                </a:extLst>
              </a:tr>
              <a:tr h="281469">
                <a:tc>
                  <a:txBody>
                    <a:bodyPr/>
                    <a:lstStyle/>
                    <a:p>
                      <a:pPr indent="304800" algn="l">
                        <a:lnSpc>
                          <a:spcPct val="150000"/>
                        </a:lnSpc>
                        <a:spcAft>
                          <a:spcPts val="0"/>
                        </a:spcAft>
                      </a:pPr>
                      <a:r>
                        <a:rPr lang="en-US" sz="1200" kern="100" dirty="0">
                          <a:effectLst/>
                        </a:rPr>
                        <a:t>Hadoop108</a:t>
                      </a:r>
                      <a:endParaRPr lang="zh-CN" sz="1200" kern="100" dirty="0">
                        <a:effectLst/>
                        <a:latin typeface="Times New Roman" panose="02020603050405020304" pitchFamily="18" charset="0"/>
                        <a:ea typeface="宋体" panose="02010600030101010101" pitchFamily="2" charset="-122"/>
                      </a:endParaRPr>
                    </a:p>
                  </a:txBody>
                  <a:tcPr marL="49807" marR="49807" marT="6918" marB="0">
                    <a:solidFill>
                      <a:schemeClr val="accent5">
                        <a:lumMod val="60000"/>
                        <a:lumOff val="40000"/>
                      </a:schemeClr>
                    </a:solidFill>
                  </a:tcPr>
                </a:tc>
                <a:tc>
                  <a:txBody>
                    <a:bodyPr/>
                    <a:lstStyle/>
                    <a:p>
                      <a:pPr indent="304800" algn="l">
                        <a:lnSpc>
                          <a:spcPct val="150000"/>
                        </a:lnSpc>
                        <a:spcAft>
                          <a:spcPts val="0"/>
                        </a:spcAft>
                      </a:pPr>
                      <a:r>
                        <a:rPr lang="en-US" sz="1200" kern="100" dirty="0">
                          <a:effectLst/>
                        </a:rPr>
                        <a:t>8G, 4C, 500G</a:t>
                      </a:r>
                      <a:endParaRPr lang="zh-CN" sz="1200" kern="100" dirty="0">
                        <a:effectLst/>
                        <a:latin typeface="Times New Roman" panose="02020603050405020304" pitchFamily="18" charset="0"/>
                        <a:ea typeface="宋体" panose="02010600030101010101" pitchFamily="2" charset="-122"/>
                      </a:endParaRPr>
                    </a:p>
                  </a:txBody>
                  <a:tcPr marL="49807" marR="49807" marT="6918" marB="0">
                    <a:solidFill>
                      <a:schemeClr val="accent5">
                        <a:lumMod val="60000"/>
                        <a:lumOff val="40000"/>
                      </a:schemeClr>
                    </a:solidFill>
                  </a:tcPr>
                </a:tc>
                <a:tc>
                  <a:txBody>
                    <a:bodyPr/>
                    <a:lstStyle/>
                    <a:p>
                      <a:pPr indent="127000" algn="just">
                        <a:lnSpc>
                          <a:spcPct val="150000"/>
                        </a:lnSpc>
                        <a:spcAft>
                          <a:spcPts val="0"/>
                        </a:spcAft>
                      </a:pPr>
                      <a:r>
                        <a:rPr lang="zh-CN" sz="1200" kern="100" dirty="0">
                          <a:effectLst/>
                        </a:rPr>
                        <a:t>部署</a:t>
                      </a:r>
                      <a:r>
                        <a:rPr lang="en-US" sz="1200" kern="100" dirty="0">
                          <a:effectLst/>
                        </a:rPr>
                        <a:t>API</a:t>
                      </a:r>
                      <a:r>
                        <a:rPr lang="zh-CN" sz="1200" kern="100" dirty="0">
                          <a:effectLst/>
                        </a:rPr>
                        <a:t>网关、门户</a:t>
                      </a:r>
                      <a:r>
                        <a:rPr lang="en-US" sz="1200" kern="100" dirty="0">
                          <a:effectLst/>
                        </a:rPr>
                        <a:t>web Server</a:t>
                      </a:r>
                      <a:endParaRPr lang="zh-CN" sz="1200" kern="100" dirty="0">
                        <a:effectLst/>
                        <a:latin typeface="Times New Roman" panose="02020603050405020304" pitchFamily="18" charset="0"/>
                        <a:ea typeface="宋体" panose="02010600030101010101" pitchFamily="2" charset="-122"/>
                      </a:endParaRPr>
                    </a:p>
                  </a:txBody>
                  <a:tcPr marL="49807" marR="49807" marT="6918" marB="0">
                    <a:solidFill>
                      <a:schemeClr val="accent5">
                        <a:lumMod val="60000"/>
                        <a:lumOff val="40000"/>
                      </a:schemeClr>
                    </a:solidFill>
                  </a:tcPr>
                </a:tc>
                <a:extLst>
                  <a:ext uri="{0D108BD9-81ED-4DB2-BD59-A6C34878D82A}">
                    <a16:rowId xmlns:a16="http://schemas.microsoft.com/office/drawing/2014/main" val="3235130395"/>
                  </a:ext>
                </a:extLst>
              </a:tr>
              <a:tr h="281469">
                <a:tc>
                  <a:txBody>
                    <a:bodyPr/>
                    <a:lstStyle/>
                    <a:p>
                      <a:pPr indent="304800" algn="l">
                        <a:lnSpc>
                          <a:spcPct val="150000"/>
                        </a:lnSpc>
                        <a:spcAft>
                          <a:spcPts val="0"/>
                        </a:spcAft>
                      </a:pPr>
                      <a:r>
                        <a:rPr lang="en-US" sz="1200" kern="100">
                          <a:effectLst/>
                        </a:rPr>
                        <a:t>Hadoop109</a:t>
                      </a:r>
                      <a:endParaRPr lang="zh-CN" sz="1200" kern="100">
                        <a:effectLst/>
                        <a:latin typeface="Times New Roman" panose="02020603050405020304" pitchFamily="18" charset="0"/>
                        <a:ea typeface="宋体" panose="02010600030101010101" pitchFamily="2" charset="-122"/>
                      </a:endParaRPr>
                    </a:p>
                  </a:txBody>
                  <a:tcPr marL="49807" marR="49807" marT="6918" marB="0">
                    <a:solidFill>
                      <a:schemeClr val="accent5">
                        <a:lumMod val="60000"/>
                        <a:lumOff val="40000"/>
                      </a:schemeClr>
                    </a:solidFill>
                  </a:tcPr>
                </a:tc>
                <a:tc>
                  <a:txBody>
                    <a:bodyPr/>
                    <a:lstStyle/>
                    <a:p>
                      <a:pPr indent="304800" algn="l">
                        <a:lnSpc>
                          <a:spcPct val="150000"/>
                        </a:lnSpc>
                        <a:spcAft>
                          <a:spcPts val="0"/>
                        </a:spcAft>
                      </a:pPr>
                      <a:r>
                        <a:rPr lang="en-US" sz="1200" kern="100" dirty="0">
                          <a:effectLst/>
                        </a:rPr>
                        <a:t>8G</a:t>
                      </a:r>
                      <a:r>
                        <a:rPr lang="zh-CN" sz="1200" kern="100" dirty="0">
                          <a:effectLst/>
                        </a:rPr>
                        <a:t>，</a:t>
                      </a:r>
                      <a:r>
                        <a:rPr lang="en-US" sz="1200" kern="100" dirty="0">
                          <a:effectLst/>
                        </a:rPr>
                        <a:t>4C</a:t>
                      </a:r>
                      <a:r>
                        <a:rPr lang="zh-CN" sz="1200" kern="100" dirty="0">
                          <a:effectLst/>
                        </a:rPr>
                        <a:t>，</a:t>
                      </a:r>
                      <a:r>
                        <a:rPr lang="en-US" sz="1200" kern="100" dirty="0">
                          <a:effectLst/>
                        </a:rPr>
                        <a:t>1T</a:t>
                      </a:r>
                      <a:endParaRPr lang="zh-CN" sz="1200" kern="100" dirty="0">
                        <a:effectLst/>
                        <a:latin typeface="Times New Roman" panose="02020603050405020304" pitchFamily="18" charset="0"/>
                        <a:ea typeface="宋体" panose="02010600030101010101" pitchFamily="2" charset="-122"/>
                      </a:endParaRPr>
                    </a:p>
                  </a:txBody>
                  <a:tcPr marL="49807" marR="49807" marT="6918" marB="0">
                    <a:solidFill>
                      <a:schemeClr val="accent5">
                        <a:lumMod val="60000"/>
                        <a:lumOff val="40000"/>
                      </a:schemeClr>
                    </a:solidFill>
                  </a:tcPr>
                </a:tc>
                <a:tc>
                  <a:txBody>
                    <a:bodyPr/>
                    <a:lstStyle/>
                    <a:p>
                      <a:pPr indent="127000" algn="just">
                        <a:lnSpc>
                          <a:spcPct val="150000"/>
                        </a:lnSpc>
                        <a:spcAft>
                          <a:spcPts val="0"/>
                        </a:spcAft>
                      </a:pPr>
                      <a:r>
                        <a:rPr lang="en-US" sz="1200" kern="100" dirty="0">
                          <a:effectLst/>
                        </a:rPr>
                        <a:t>SFTP</a:t>
                      </a:r>
                      <a:r>
                        <a:rPr lang="zh-CN" sz="1200" kern="100" dirty="0">
                          <a:effectLst/>
                        </a:rPr>
                        <a:t>服务器</a:t>
                      </a:r>
                      <a:endParaRPr lang="zh-CN" sz="1200" kern="100" dirty="0">
                        <a:effectLst/>
                        <a:latin typeface="Times New Roman" panose="02020603050405020304" pitchFamily="18" charset="0"/>
                        <a:ea typeface="宋体" panose="02010600030101010101" pitchFamily="2" charset="-122"/>
                      </a:endParaRPr>
                    </a:p>
                  </a:txBody>
                  <a:tcPr marL="49807" marR="49807" marT="6918" marB="0">
                    <a:solidFill>
                      <a:schemeClr val="accent5">
                        <a:lumMod val="60000"/>
                        <a:lumOff val="40000"/>
                      </a:schemeClr>
                    </a:solidFill>
                  </a:tcPr>
                </a:tc>
                <a:extLst>
                  <a:ext uri="{0D108BD9-81ED-4DB2-BD59-A6C34878D82A}">
                    <a16:rowId xmlns:a16="http://schemas.microsoft.com/office/drawing/2014/main" val="2569182015"/>
                  </a:ext>
                </a:extLst>
              </a:tr>
              <a:tr h="416455">
                <a:tc>
                  <a:txBody>
                    <a:bodyPr/>
                    <a:lstStyle/>
                    <a:p>
                      <a:pPr indent="304800" algn="l">
                        <a:lnSpc>
                          <a:spcPct val="150000"/>
                        </a:lnSpc>
                        <a:spcAft>
                          <a:spcPts val="0"/>
                        </a:spcAft>
                      </a:pPr>
                      <a:r>
                        <a:rPr lang="en-US" sz="1200" kern="100">
                          <a:effectLst/>
                        </a:rPr>
                        <a:t>Hadoop110</a:t>
                      </a:r>
                      <a:endParaRPr lang="zh-CN" sz="1200" kern="100">
                        <a:effectLst/>
                        <a:latin typeface="Times New Roman" panose="02020603050405020304" pitchFamily="18" charset="0"/>
                        <a:ea typeface="宋体" panose="02010600030101010101" pitchFamily="2" charset="-122"/>
                      </a:endParaRPr>
                    </a:p>
                  </a:txBody>
                  <a:tcPr marL="49807" marR="49807" marT="6918" marB="0">
                    <a:solidFill>
                      <a:schemeClr val="accent5">
                        <a:lumMod val="60000"/>
                        <a:lumOff val="40000"/>
                      </a:schemeClr>
                    </a:solidFill>
                  </a:tcPr>
                </a:tc>
                <a:tc>
                  <a:txBody>
                    <a:bodyPr/>
                    <a:lstStyle/>
                    <a:p>
                      <a:pPr indent="304800" algn="l">
                        <a:lnSpc>
                          <a:spcPct val="150000"/>
                        </a:lnSpc>
                        <a:spcAft>
                          <a:spcPts val="0"/>
                        </a:spcAft>
                      </a:pPr>
                      <a:r>
                        <a:rPr lang="en-US" sz="1200" kern="100" dirty="0">
                          <a:effectLst/>
                        </a:rPr>
                        <a:t>8G</a:t>
                      </a:r>
                      <a:r>
                        <a:rPr lang="zh-CN" sz="1200" kern="100" dirty="0">
                          <a:effectLst/>
                        </a:rPr>
                        <a:t>，</a:t>
                      </a:r>
                      <a:r>
                        <a:rPr lang="en-US" sz="1200" kern="100" dirty="0">
                          <a:effectLst/>
                        </a:rPr>
                        <a:t>4C</a:t>
                      </a:r>
                      <a:r>
                        <a:rPr lang="zh-CN" sz="1200" kern="100" dirty="0">
                          <a:effectLst/>
                        </a:rPr>
                        <a:t>，</a:t>
                      </a:r>
                      <a:r>
                        <a:rPr lang="en-US" sz="1200" kern="100" dirty="0">
                          <a:effectLst/>
                        </a:rPr>
                        <a:t>1T</a:t>
                      </a:r>
                      <a:endParaRPr lang="zh-CN" sz="1200" kern="100" dirty="0">
                        <a:effectLst/>
                        <a:latin typeface="Times New Roman" panose="02020603050405020304" pitchFamily="18" charset="0"/>
                        <a:ea typeface="宋体" panose="02010600030101010101" pitchFamily="2" charset="-122"/>
                      </a:endParaRPr>
                    </a:p>
                  </a:txBody>
                  <a:tcPr marL="49807" marR="49807" marT="6918" marB="0">
                    <a:solidFill>
                      <a:schemeClr val="accent5">
                        <a:lumMod val="60000"/>
                        <a:lumOff val="40000"/>
                      </a:schemeClr>
                    </a:solidFill>
                  </a:tcPr>
                </a:tc>
                <a:tc>
                  <a:txBody>
                    <a:bodyPr/>
                    <a:lstStyle/>
                    <a:p>
                      <a:pPr indent="127000" algn="just">
                        <a:lnSpc>
                          <a:spcPct val="150000"/>
                        </a:lnSpc>
                        <a:spcAft>
                          <a:spcPts val="0"/>
                        </a:spcAft>
                      </a:pPr>
                      <a:r>
                        <a:rPr lang="en-US" sz="1200" kern="100" dirty="0">
                          <a:effectLst/>
                        </a:rPr>
                        <a:t>Nginx</a:t>
                      </a:r>
                      <a:r>
                        <a:rPr lang="zh-CN" sz="1200" kern="100" dirty="0">
                          <a:effectLst/>
                        </a:rPr>
                        <a:t>服务器，路由</a:t>
                      </a:r>
                      <a:endParaRPr lang="zh-CN" sz="1200" kern="100" dirty="0">
                        <a:effectLst/>
                        <a:latin typeface="Times New Roman" panose="02020603050405020304" pitchFamily="18" charset="0"/>
                        <a:ea typeface="宋体" panose="02010600030101010101" pitchFamily="2" charset="-122"/>
                      </a:endParaRPr>
                    </a:p>
                  </a:txBody>
                  <a:tcPr marL="49807" marR="49807" marT="6918" marB="0">
                    <a:solidFill>
                      <a:schemeClr val="accent5">
                        <a:lumMod val="60000"/>
                        <a:lumOff val="40000"/>
                      </a:schemeClr>
                    </a:solidFill>
                  </a:tcPr>
                </a:tc>
                <a:extLst>
                  <a:ext uri="{0D108BD9-81ED-4DB2-BD59-A6C34878D82A}">
                    <a16:rowId xmlns:a16="http://schemas.microsoft.com/office/drawing/2014/main" val="2289032150"/>
                  </a:ext>
                </a:extLst>
              </a:tr>
              <a:tr h="416455">
                <a:tc>
                  <a:txBody>
                    <a:bodyPr/>
                    <a:lstStyle/>
                    <a:p>
                      <a:pPr indent="306070" algn="l">
                        <a:lnSpc>
                          <a:spcPct val="150000"/>
                        </a:lnSpc>
                        <a:spcAft>
                          <a:spcPts val="0"/>
                        </a:spcAft>
                      </a:pPr>
                      <a:r>
                        <a:rPr lang="en-US" sz="1200" kern="100" dirty="0">
                          <a:effectLst/>
                        </a:rPr>
                        <a:t>Hadoop111</a:t>
                      </a:r>
                      <a:endParaRPr lang="zh-CN" sz="1200" kern="100" dirty="0">
                        <a:effectLst/>
                        <a:latin typeface="Times New Roman" panose="02020603050405020304" pitchFamily="18" charset="0"/>
                        <a:ea typeface="宋体" panose="02010600030101010101" pitchFamily="2" charset="-122"/>
                      </a:endParaRPr>
                    </a:p>
                  </a:txBody>
                  <a:tcPr marL="49807" marR="49807" marT="6918" marB="0">
                    <a:solidFill>
                      <a:schemeClr val="accent5">
                        <a:lumMod val="60000"/>
                        <a:lumOff val="40000"/>
                      </a:schemeClr>
                    </a:solidFill>
                  </a:tcPr>
                </a:tc>
                <a:tc>
                  <a:txBody>
                    <a:bodyPr/>
                    <a:lstStyle/>
                    <a:p>
                      <a:pPr indent="304800" algn="l">
                        <a:lnSpc>
                          <a:spcPct val="150000"/>
                        </a:lnSpc>
                        <a:spcAft>
                          <a:spcPts val="0"/>
                        </a:spcAft>
                      </a:pPr>
                      <a:r>
                        <a:rPr lang="en-US" sz="1200" kern="100" dirty="0">
                          <a:effectLst/>
                        </a:rPr>
                        <a:t>8G,4C,500G</a:t>
                      </a:r>
                      <a:endParaRPr lang="zh-CN" sz="1200" kern="100" dirty="0">
                        <a:effectLst/>
                        <a:latin typeface="Times New Roman" panose="02020603050405020304" pitchFamily="18" charset="0"/>
                        <a:ea typeface="宋体" panose="02010600030101010101" pitchFamily="2" charset="-122"/>
                      </a:endParaRPr>
                    </a:p>
                  </a:txBody>
                  <a:tcPr marL="49807" marR="49807" marT="6918" marB="0">
                    <a:solidFill>
                      <a:schemeClr val="accent5">
                        <a:lumMod val="60000"/>
                        <a:lumOff val="40000"/>
                      </a:schemeClr>
                    </a:solidFill>
                  </a:tcPr>
                </a:tc>
                <a:tc>
                  <a:txBody>
                    <a:bodyPr/>
                    <a:lstStyle/>
                    <a:p>
                      <a:pPr indent="127000" algn="just">
                        <a:lnSpc>
                          <a:spcPct val="150000"/>
                        </a:lnSpc>
                        <a:spcAft>
                          <a:spcPts val="0"/>
                        </a:spcAft>
                      </a:pPr>
                      <a:r>
                        <a:rPr lang="zh-CN" sz="1200" kern="100" dirty="0">
                          <a:effectLst/>
                        </a:rPr>
                        <a:t>部署久事公交，久事交通卡网关</a:t>
                      </a:r>
                      <a:endParaRPr lang="zh-CN" sz="1200" kern="100" dirty="0">
                        <a:effectLst/>
                        <a:latin typeface="Times New Roman" panose="02020603050405020304" pitchFamily="18" charset="0"/>
                        <a:ea typeface="宋体" panose="02010600030101010101" pitchFamily="2" charset="-122"/>
                      </a:endParaRPr>
                    </a:p>
                  </a:txBody>
                  <a:tcPr marL="49807" marR="49807" marT="6918" marB="0">
                    <a:solidFill>
                      <a:schemeClr val="accent5">
                        <a:lumMod val="60000"/>
                        <a:lumOff val="40000"/>
                      </a:schemeClr>
                    </a:solidFill>
                  </a:tcPr>
                </a:tc>
                <a:extLst>
                  <a:ext uri="{0D108BD9-81ED-4DB2-BD59-A6C34878D82A}">
                    <a16:rowId xmlns:a16="http://schemas.microsoft.com/office/drawing/2014/main" val="29605147"/>
                  </a:ext>
                </a:extLst>
              </a:tr>
              <a:tr h="416455">
                <a:tc>
                  <a:txBody>
                    <a:bodyPr/>
                    <a:lstStyle/>
                    <a:p>
                      <a:pPr indent="304800" algn="l">
                        <a:lnSpc>
                          <a:spcPct val="150000"/>
                        </a:lnSpc>
                        <a:spcAft>
                          <a:spcPts val="0"/>
                        </a:spcAft>
                      </a:pPr>
                      <a:r>
                        <a:rPr lang="en-US" sz="1200" kern="100">
                          <a:effectLst/>
                        </a:rPr>
                        <a:t>Hadoop112</a:t>
                      </a:r>
                      <a:endParaRPr lang="zh-CN" sz="1200" kern="100">
                        <a:effectLst/>
                        <a:latin typeface="Times New Roman" panose="02020603050405020304" pitchFamily="18" charset="0"/>
                        <a:ea typeface="宋体" panose="02010600030101010101" pitchFamily="2" charset="-122"/>
                      </a:endParaRPr>
                    </a:p>
                  </a:txBody>
                  <a:tcPr marL="49807" marR="49807" marT="6918" marB="0"/>
                </a:tc>
                <a:tc>
                  <a:txBody>
                    <a:bodyPr/>
                    <a:lstStyle/>
                    <a:p>
                      <a:pPr indent="304800" algn="l">
                        <a:lnSpc>
                          <a:spcPct val="150000"/>
                        </a:lnSpc>
                        <a:spcAft>
                          <a:spcPts val="0"/>
                        </a:spcAft>
                      </a:pPr>
                      <a:r>
                        <a:rPr lang="en-US" sz="1200" kern="100" dirty="0">
                          <a:effectLst/>
                        </a:rPr>
                        <a:t>16G</a:t>
                      </a:r>
                      <a:r>
                        <a:rPr lang="zh-CN" sz="1200" kern="100" dirty="0">
                          <a:effectLst/>
                        </a:rPr>
                        <a:t>，</a:t>
                      </a:r>
                      <a:r>
                        <a:rPr lang="en-US" sz="1200" kern="100" dirty="0">
                          <a:effectLst/>
                        </a:rPr>
                        <a:t>8C</a:t>
                      </a:r>
                      <a:r>
                        <a:rPr lang="zh-CN" sz="1200" kern="100" dirty="0">
                          <a:effectLst/>
                        </a:rPr>
                        <a:t>，</a:t>
                      </a:r>
                      <a:r>
                        <a:rPr lang="en-US" sz="1200" kern="100" dirty="0">
                          <a:effectLst/>
                        </a:rPr>
                        <a:t>1T</a:t>
                      </a:r>
                      <a:endParaRPr lang="zh-CN" sz="1200" kern="100" dirty="0">
                        <a:effectLst/>
                        <a:latin typeface="Times New Roman" panose="02020603050405020304" pitchFamily="18" charset="0"/>
                        <a:ea typeface="宋体" panose="02010600030101010101" pitchFamily="2" charset="-122"/>
                      </a:endParaRPr>
                    </a:p>
                  </a:txBody>
                  <a:tcPr marL="49807" marR="49807" marT="6918" marB="0"/>
                </a:tc>
                <a:tc>
                  <a:txBody>
                    <a:bodyPr/>
                    <a:lstStyle/>
                    <a:p>
                      <a:pPr indent="127000" algn="just">
                        <a:lnSpc>
                          <a:spcPct val="150000"/>
                        </a:lnSpc>
                        <a:spcAft>
                          <a:spcPts val="0"/>
                        </a:spcAft>
                      </a:pPr>
                      <a:r>
                        <a:rPr lang="zh-CN" sz="1200" kern="100" dirty="0">
                          <a:effectLst/>
                        </a:rPr>
                        <a:t>数据实验室</a:t>
                      </a:r>
                      <a:r>
                        <a:rPr lang="en-US" altLang="zh-CN" sz="1200" kern="100" dirty="0">
                          <a:effectLst/>
                        </a:rPr>
                        <a:t>,</a:t>
                      </a:r>
                      <a:r>
                        <a:rPr lang="zh-CN" altLang="en-US" sz="1200" kern="100" dirty="0">
                          <a:effectLst/>
                        </a:rPr>
                        <a:t>最多部署</a:t>
                      </a:r>
                      <a:r>
                        <a:rPr lang="en-US" altLang="zh-CN" sz="1200" kern="100" dirty="0">
                          <a:effectLst/>
                        </a:rPr>
                        <a:t>4</a:t>
                      </a:r>
                      <a:r>
                        <a:rPr lang="zh-CN" altLang="en-US" sz="1200" kern="100" dirty="0">
                          <a:effectLst/>
                        </a:rPr>
                        <a:t>个实验室</a:t>
                      </a:r>
                      <a:endParaRPr lang="zh-CN" sz="1200" kern="100" dirty="0">
                        <a:effectLst/>
                        <a:latin typeface="Times New Roman" panose="02020603050405020304" pitchFamily="18" charset="0"/>
                        <a:ea typeface="宋体" panose="02010600030101010101" pitchFamily="2" charset="-122"/>
                      </a:endParaRPr>
                    </a:p>
                  </a:txBody>
                  <a:tcPr marL="49807" marR="49807" marT="6918" marB="0"/>
                </a:tc>
                <a:extLst>
                  <a:ext uri="{0D108BD9-81ED-4DB2-BD59-A6C34878D82A}">
                    <a16:rowId xmlns:a16="http://schemas.microsoft.com/office/drawing/2014/main" val="1612885988"/>
                  </a:ext>
                </a:extLst>
              </a:tr>
            </a:tbl>
          </a:graphicData>
        </a:graphic>
      </p:graphicFrame>
      <p:sp>
        <p:nvSpPr>
          <p:cNvPr id="9" name="右大括号 8">
            <a:extLst>
              <a:ext uri="{FF2B5EF4-FFF2-40B4-BE49-F238E27FC236}">
                <a16:creationId xmlns:a16="http://schemas.microsoft.com/office/drawing/2014/main" id="{E352B6D6-201D-49C6-B544-F1058B526C36}"/>
              </a:ext>
            </a:extLst>
          </p:cNvPr>
          <p:cNvSpPr/>
          <p:nvPr/>
        </p:nvSpPr>
        <p:spPr>
          <a:xfrm>
            <a:off x="10363199" y="2009774"/>
            <a:ext cx="180975" cy="1495426"/>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2" name="文本框 11">
            <a:extLst>
              <a:ext uri="{FF2B5EF4-FFF2-40B4-BE49-F238E27FC236}">
                <a16:creationId xmlns:a16="http://schemas.microsoft.com/office/drawing/2014/main" id="{6CFBA4FE-F502-480C-8FE7-5581D4228739}"/>
              </a:ext>
            </a:extLst>
          </p:cNvPr>
          <p:cNvSpPr txBox="1"/>
          <p:nvPr/>
        </p:nvSpPr>
        <p:spPr>
          <a:xfrm>
            <a:off x="10763250" y="2572821"/>
            <a:ext cx="646331" cy="369332"/>
          </a:xfrm>
          <a:prstGeom prst="rect">
            <a:avLst/>
          </a:prstGeom>
          <a:noFill/>
        </p:spPr>
        <p:txBody>
          <a:bodyPr wrap="none" rtlCol="0">
            <a:spAutoFit/>
          </a:bodyPr>
          <a:lstStyle/>
          <a:p>
            <a:r>
              <a:rPr lang="zh-CN" altLang="en-US" dirty="0"/>
              <a:t>数仓</a:t>
            </a:r>
          </a:p>
        </p:txBody>
      </p:sp>
      <p:sp>
        <p:nvSpPr>
          <p:cNvPr id="13" name="右大括号 12">
            <a:extLst>
              <a:ext uri="{FF2B5EF4-FFF2-40B4-BE49-F238E27FC236}">
                <a16:creationId xmlns:a16="http://schemas.microsoft.com/office/drawing/2014/main" id="{5292F2BC-EF4C-415C-8C10-0997E512640D}"/>
              </a:ext>
            </a:extLst>
          </p:cNvPr>
          <p:cNvSpPr/>
          <p:nvPr/>
        </p:nvSpPr>
        <p:spPr>
          <a:xfrm>
            <a:off x="10323269" y="4010023"/>
            <a:ext cx="180975" cy="1752601"/>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4" name="文本框 13">
            <a:extLst>
              <a:ext uri="{FF2B5EF4-FFF2-40B4-BE49-F238E27FC236}">
                <a16:creationId xmlns:a16="http://schemas.microsoft.com/office/drawing/2014/main" id="{33906CE6-0674-4DCF-A06D-14D00A3FFE80}"/>
              </a:ext>
            </a:extLst>
          </p:cNvPr>
          <p:cNvSpPr txBox="1"/>
          <p:nvPr/>
        </p:nvSpPr>
        <p:spPr>
          <a:xfrm>
            <a:off x="10723320" y="4573071"/>
            <a:ext cx="1107996" cy="369332"/>
          </a:xfrm>
          <a:prstGeom prst="rect">
            <a:avLst/>
          </a:prstGeom>
          <a:noFill/>
        </p:spPr>
        <p:txBody>
          <a:bodyPr wrap="none" rtlCol="0">
            <a:spAutoFit/>
          </a:bodyPr>
          <a:lstStyle/>
          <a:p>
            <a:r>
              <a:rPr lang="zh-CN" altLang="en-US" dirty="0"/>
              <a:t>数据应用</a:t>
            </a:r>
          </a:p>
        </p:txBody>
      </p:sp>
      <p:sp>
        <p:nvSpPr>
          <p:cNvPr id="15" name="文本框 14">
            <a:extLst>
              <a:ext uri="{FF2B5EF4-FFF2-40B4-BE49-F238E27FC236}">
                <a16:creationId xmlns:a16="http://schemas.microsoft.com/office/drawing/2014/main" id="{D3B16044-DFC0-4117-9A1E-3AE8E9ACC01F}"/>
              </a:ext>
            </a:extLst>
          </p:cNvPr>
          <p:cNvSpPr txBox="1"/>
          <p:nvPr/>
        </p:nvSpPr>
        <p:spPr>
          <a:xfrm>
            <a:off x="10763250" y="3572946"/>
            <a:ext cx="1107996" cy="369332"/>
          </a:xfrm>
          <a:prstGeom prst="rect">
            <a:avLst/>
          </a:prstGeom>
          <a:noFill/>
        </p:spPr>
        <p:txBody>
          <a:bodyPr wrap="square" rtlCol="0">
            <a:spAutoFit/>
          </a:bodyPr>
          <a:lstStyle/>
          <a:p>
            <a:r>
              <a:rPr lang="zh-CN" altLang="en-US" dirty="0"/>
              <a:t>数据存储</a:t>
            </a:r>
          </a:p>
        </p:txBody>
      </p:sp>
      <p:cxnSp>
        <p:nvCxnSpPr>
          <p:cNvPr id="17" name="直接箭头连接符 16">
            <a:extLst>
              <a:ext uri="{FF2B5EF4-FFF2-40B4-BE49-F238E27FC236}">
                <a16:creationId xmlns:a16="http://schemas.microsoft.com/office/drawing/2014/main" id="{91EB6EFC-A305-4B6C-B1D0-8B1B89710E16}"/>
              </a:ext>
            </a:extLst>
          </p:cNvPr>
          <p:cNvCxnSpPr>
            <a:endCxn id="15" idx="1"/>
          </p:cNvCxnSpPr>
          <p:nvPr/>
        </p:nvCxnSpPr>
        <p:spPr>
          <a:xfrm>
            <a:off x="10323269" y="3752850"/>
            <a:ext cx="439981" cy="476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1806632"/>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a16="http://schemas.microsoft.com/office/drawing/2014/main" id="{2E8EA413-9FE6-4ECC-AB35-FFB46F46D0B0}"/>
              </a:ext>
            </a:extLst>
          </p:cNvPr>
          <p:cNvGrpSpPr/>
          <p:nvPr/>
        </p:nvGrpSpPr>
        <p:grpSpPr>
          <a:xfrm>
            <a:off x="71400" y="139102"/>
            <a:ext cx="4829075" cy="687168"/>
            <a:chOff x="358490" y="396066"/>
            <a:chExt cx="3621806" cy="515376"/>
          </a:xfrm>
        </p:grpSpPr>
        <p:grpSp>
          <p:nvGrpSpPr>
            <p:cNvPr id="4" name="组合 3">
              <a:extLst>
                <a:ext uri="{FF2B5EF4-FFF2-40B4-BE49-F238E27FC236}">
                  <a16:creationId xmlns:a16="http://schemas.microsoft.com/office/drawing/2014/main" id="{CE31D000-9F4F-4E3B-97DC-A7065D277595}"/>
                </a:ext>
              </a:extLst>
            </p:cNvPr>
            <p:cNvGrpSpPr/>
            <p:nvPr/>
          </p:nvGrpSpPr>
          <p:grpSpPr>
            <a:xfrm>
              <a:off x="373364" y="396066"/>
              <a:ext cx="707710" cy="515376"/>
              <a:chOff x="125279" y="279019"/>
              <a:chExt cx="854512" cy="622282"/>
            </a:xfrm>
          </p:grpSpPr>
          <p:sp>
            <p:nvSpPr>
              <p:cNvPr id="7" name="圆角矩形 36">
                <a:extLst>
                  <a:ext uri="{FF2B5EF4-FFF2-40B4-BE49-F238E27FC236}">
                    <a16:creationId xmlns:a16="http://schemas.microsoft.com/office/drawing/2014/main" id="{64C63035-5067-432B-B88A-4BF3B56EC183}"/>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8" name="圆角矩形 37">
                <a:extLst>
                  <a:ext uri="{FF2B5EF4-FFF2-40B4-BE49-F238E27FC236}">
                    <a16:creationId xmlns:a16="http://schemas.microsoft.com/office/drawing/2014/main" id="{329A1113-9C49-4B53-B6DA-180E4C939CA3}"/>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5" name="TextBox 7">
              <a:extLst>
                <a:ext uri="{FF2B5EF4-FFF2-40B4-BE49-F238E27FC236}">
                  <a16:creationId xmlns:a16="http://schemas.microsoft.com/office/drawing/2014/main" id="{867253AA-201C-4CF2-9E74-73BF1F05A259}"/>
                </a:ext>
              </a:extLst>
            </p:cNvPr>
            <p:cNvSpPr txBox="1"/>
            <p:nvPr/>
          </p:nvSpPr>
          <p:spPr>
            <a:xfrm>
              <a:off x="1307250" y="427026"/>
              <a:ext cx="2673046"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平台逻辑架构</a:t>
              </a:r>
            </a:p>
          </p:txBody>
        </p:sp>
        <p:sp>
          <p:nvSpPr>
            <p:cNvPr id="6" name="矩形 5">
              <a:extLst>
                <a:ext uri="{FF2B5EF4-FFF2-40B4-BE49-F238E27FC236}">
                  <a16:creationId xmlns:a16="http://schemas.microsoft.com/office/drawing/2014/main" id="{03C91840-0BC8-4005-8E33-49A817E7C006}"/>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02</a:t>
              </a:r>
            </a:p>
          </p:txBody>
        </p:sp>
      </p:grpSp>
      <p:pic>
        <p:nvPicPr>
          <p:cNvPr id="12" name="图片 11">
            <a:extLst>
              <a:ext uri="{FF2B5EF4-FFF2-40B4-BE49-F238E27FC236}">
                <a16:creationId xmlns:a16="http://schemas.microsoft.com/office/drawing/2014/main" id="{12944E98-874C-4485-8639-C1B3FA681EB2}"/>
              </a:ext>
            </a:extLst>
          </p:cNvPr>
          <p:cNvPicPr>
            <a:picLocks noChangeAspect="1"/>
          </p:cNvPicPr>
          <p:nvPr/>
        </p:nvPicPr>
        <p:blipFill>
          <a:blip r:embed="rId3"/>
          <a:stretch>
            <a:fillRect/>
          </a:stretch>
        </p:blipFill>
        <p:spPr>
          <a:xfrm>
            <a:off x="589961" y="880333"/>
            <a:ext cx="10636335" cy="5977667"/>
          </a:xfrm>
          <a:prstGeom prst="rect">
            <a:avLst/>
          </a:prstGeom>
        </p:spPr>
      </p:pic>
    </p:spTree>
    <p:extLst>
      <p:ext uri="{BB962C8B-B14F-4D97-AF65-F5344CB8AC3E}">
        <p14:creationId xmlns:p14="http://schemas.microsoft.com/office/powerpoint/2010/main" val="1075999882"/>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D64B12AF-5E97-415F-85FE-591300F00843}"/>
              </a:ext>
            </a:extLst>
          </p:cNvPr>
          <p:cNvGrpSpPr/>
          <p:nvPr/>
        </p:nvGrpSpPr>
        <p:grpSpPr>
          <a:xfrm>
            <a:off x="89155" y="130876"/>
            <a:ext cx="4669276" cy="687168"/>
            <a:chOff x="358490" y="396066"/>
            <a:chExt cx="3501957" cy="515376"/>
          </a:xfrm>
        </p:grpSpPr>
        <p:grpSp>
          <p:nvGrpSpPr>
            <p:cNvPr id="3" name="组合 2">
              <a:extLst>
                <a:ext uri="{FF2B5EF4-FFF2-40B4-BE49-F238E27FC236}">
                  <a16:creationId xmlns:a16="http://schemas.microsoft.com/office/drawing/2014/main" id="{68678851-2569-42AC-8C98-5DF5012502C0}"/>
                </a:ext>
              </a:extLst>
            </p:cNvPr>
            <p:cNvGrpSpPr/>
            <p:nvPr/>
          </p:nvGrpSpPr>
          <p:grpSpPr>
            <a:xfrm>
              <a:off x="373364" y="396066"/>
              <a:ext cx="707710" cy="515376"/>
              <a:chOff x="125279" y="279019"/>
              <a:chExt cx="854512" cy="622282"/>
            </a:xfrm>
          </p:grpSpPr>
          <p:sp>
            <p:nvSpPr>
              <p:cNvPr id="6" name="圆角矩形 36">
                <a:extLst>
                  <a:ext uri="{FF2B5EF4-FFF2-40B4-BE49-F238E27FC236}">
                    <a16:creationId xmlns:a16="http://schemas.microsoft.com/office/drawing/2014/main" id="{4A2DE1FE-82C6-4469-89C7-19C6929F033A}"/>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7" name="圆角矩形 37">
                <a:extLst>
                  <a:ext uri="{FF2B5EF4-FFF2-40B4-BE49-F238E27FC236}">
                    <a16:creationId xmlns:a16="http://schemas.microsoft.com/office/drawing/2014/main" id="{04665FB5-47D0-41EF-9755-2C5F778C1326}"/>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4" name="TextBox 7">
              <a:extLst>
                <a:ext uri="{FF2B5EF4-FFF2-40B4-BE49-F238E27FC236}">
                  <a16:creationId xmlns:a16="http://schemas.microsoft.com/office/drawing/2014/main" id="{65CEB073-4CC1-487D-90D5-803E25674040}"/>
                </a:ext>
              </a:extLst>
            </p:cNvPr>
            <p:cNvSpPr txBox="1"/>
            <p:nvPr/>
          </p:nvSpPr>
          <p:spPr>
            <a:xfrm>
              <a:off x="1307250" y="427026"/>
              <a:ext cx="2553197"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中台技术架构</a:t>
              </a:r>
            </a:p>
          </p:txBody>
        </p:sp>
        <p:sp>
          <p:nvSpPr>
            <p:cNvPr id="5" name="矩形 4">
              <a:extLst>
                <a:ext uri="{FF2B5EF4-FFF2-40B4-BE49-F238E27FC236}">
                  <a16:creationId xmlns:a16="http://schemas.microsoft.com/office/drawing/2014/main" id="{FA5AADD5-7F53-4DBA-818D-31643B6842A1}"/>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02</a:t>
              </a:r>
            </a:p>
          </p:txBody>
        </p:sp>
      </p:grpSp>
      <p:sp>
        <p:nvSpPr>
          <p:cNvPr id="25" name="矩形 24">
            <a:extLst>
              <a:ext uri="{FF2B5EF4-FFF2-40B4-BE49-F238E27FC236}">
                <a16:creationId xmlns:a16="http://schemas.microsoft.com/office/drawing/2014/main" id="{2B3EB8B5-D41D-4EEA-9D9E-B41116A9C05A}"/>
              </a:ext>
            </a:extLst>
          </p:cNvPr>
          <p:cNvSpPr/>
          <p:nvPr/>
        </p:nvSpPr>
        <p:spPr>
          <a:xfrm>
            <a:off x="1760103" y="6130030"/>
            <a:ext cx="7641804" cy="535558"/>
          </a:xfrm>
          <a:prstGeom prst="rect">
            <a:avLst/>
          </a:prstGeom>
          <a:solidFill>
            <a:schemeClr val="accent5">
              <a:lumMod val="40000"/>
              <a:lumOff val="60000"/>
            </a:schemeClr>
          </a:solidFill>
        </p:spPr>
        <p:style>
          <a:lnRef idx="1">
            <a:schemeClr val="accent5"/>
          </a:lnRef>
          <a:fillRef idx="2">
            <a:schemeClr val="accent5"/>
          </a:fillRef>
          <a:effectRef idx="1">
            <a:schemeClr val="accent5"/>
          </a:effectRef>
          <a:fontRef idx="minor">
            <a:schemeClr val="dk1"/>
          </a:fontRef>
        </p:style>
        <p:txBody>
          <a:bodyPr rtlCol="0" anchor="ctr"/>
          <a:lstStyle/>
          <a:p>
            <a:pPr algn="ctr"/>
            <a:endParaRPr lang="zh-CN" altLang="en-US"/>
          </a:p>
        </p:txBody>
      </p:sp>
      <p:sp>
        <p:nvSpPr>
          <p:cNvPr id="26" name="矩形 25">
            <a:extLst>
              <a:ext uri="{FF2B5EF4-FFF2-40B4-BE49-F238E27FC236}">
                <a16:creationId xmlns:a16="http://schemas.microsoft.com/office/drawing/2014/main" id="{E3A456EC-BA5A-457C-B7E4-907EFC44495B}"/>
              </a:ext>
            </a:extLst>
          </p:cNvPr>
          <p:cNvSpPr/>
          <p:nvPr/>
        </p:nvSpPr>
        <p:spPr>
          <a:xfrm>
            <a:off x="2224614" y="6218690"/>
            <a:ext cx="1530038" cy="358238"/>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sz="1400" dirty="0"/>
              <a:t>Linux</a:t>
            </a:r>
            <a:endParaRPr lang="zh-CN" altLang="en-US" sz="1400" dirty="0"/>
          </a:p>
        </p:txBody>
      </p:sp>
      <p:sp>
        <p:nvSpPr>
          <p:cNvPr id="38" name="矩形 37">
            <a:extLst>
              <a:ext uri="{FF2B5EF4-FFF2-40B4-BE49-F238E27FC236}">
                <a16:creationId xmlns:a16="http://schemas.microsoft.com/office/drawing/2014/main" id="{9A72D5D3-49FA-4F88-AAC2-2F5F06EBDEE4}"/>
              </a:ext>
            </a:extLst>
          </p:cNvPr>
          <p:cNvSpPr/>
          <p:nvPr/>
        </p:nvSpPr>
        <p:spPr>
          <a:xfrm>
            <a:off x="678154" y="1482723"/>
            <a:ext cx="988808" cy="5182865"/>
          </a:xfrm>
          <a:prstGeom prst="rect">
            <a:avLst/>
          </a:prstGeom>
          <a:solidFill>
            <a:schemeClr val="accent5">
              <a:lumMod val="40000"/>
              <a:lumOff val="60000"/>
            </a:scheme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ctr"/>
          <a:lstStyle/>
          <a:p>
            <a:endParaRPr lang="zh-CN" altLang="en-US" dirty="0">
              <a:solidFill>
                <a:schemeClr val="tx1"/>
              </a:solidFill>
            </a:endParaRPr>
          </a:p>
        </p:txBody>
      </p:sp>
      <p:sp>
        <p:nvSpPr>
          <p:cNvPr id="39" name="矩形 38">
            <a:extLst>
              <a:ext uri="{FF2B5EF4-FFF2-40B4-BE49-F238E27FC236}">
                <a16:creationId xmlns:a16="http://schemas.microsoft.com/office/drawing/2014/main" id="{7CC47BD0-3879-49FB-8FE0-1B0AF29E3D4F}"/>
              </a:ext>
            </a:extLst>
          </p:cNvPr>
          <p:cNvSpPr/>
          <p:nvPr/>
        </p:nvSpPr>
        <p:spPr>
          <a:xfrm>
            <a:off x="731819" y="6231149"/>
            <a:ext cx="853914" cy="333320"/>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050" dirty="0">
                <a:solidFill>
                  <a:schemeClr val="tx1"/>
                </a:solidFill>
              </a:rPr>
              <a:t>环境底座</a:t>
            </a:r>
          </a:p>
        </p:txBody>
      </p:sp>
      <p:sp>
        <p:nvSpPr>
          <p:cNvPr id="46" name="矩形 45">
            <a:extLst>
              <a:ext uri="{FF2B5EF4-FFF2-40B4-BE49-F238E27FC236}">
                <a16:creationId xmlns:a16="http://schemas.microsoft.com/office/drawing/2014/main" id="{D63B1AA8-2CF6-46BB-BEF0-C3E1BFE655FA}"/>
              </a:ext>
            </a:extLst>
          </p:cNvPr>
          <p:cNvSpPr/>
          <p:nvPr/>
        </p:nvSpPr>
        <p:spPr>
          <a:xfrm>
            <a:off x="745601" y="4616717"/>
            <a:ext cx="853914" cy="1327179"/>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050" dirty="0">
                <a:solidFill>
                  <a:schemeClr val="tx1"/>
                </a:solidFill>
              </a:rPr>
              <a:t>数据生产</a:t>
            </a:r>
          </a:p>
        </p:txBody>
      </p:sp>
      <p:sp>
        <p:nvSpPr>
          <p:cNvPr id="50" name="矩形 49">
            <a:extLst>
              <a:ext uri="{FF2B5EF4-FFF2-40B4-BE49-F238E27FC236}">
                <a16:creationId xmlns:a16="http://schemas.microsoft.com/office/drawing/2014/main" id="{84DA7450-BCF7-4899-8270-5876B2EBC727}"/>
              </a:ext>
            </a:extLst>
          </p:cNvPr>
          <p:cNvSpPr/>
          <p:nvPr/>
        </p:nvSpPr>
        <p:spPr>
          <a:xfrm>
            <a:off x="731819" y="2984924"/>
            <a:ext cx="853914" cy="1445660"/>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050" dirty="0">
                <a:solidFill>
                  <a:schemeClr val="tx1"/>
                </a:solidFill>
              </a:rPr>
              <a:t>业务层</a:t>
            </a:r>
          </a:p>
        </p:txBody>
      </p:sp>
      <p:sp>
        <p:nvSpPr>
          <p:cNvPr id="52" name="矩形 51">
            <a:extLst>
              <a:ext uri="{FF2B5EF4-FFF2-40B4-BE49-F238E27FC236}">
                <a16:creationId xmlns:a16="http://schemas.microsoft.com/office/drawing/2014/main" id="{35ECF5E2-4EF9-4973-9C0B-D5514AACBAE9}"/>
              </a:ext>
            </a:extLst>
          </p:cNvPr>
          <p:cNvSpPr/>
          <p:nvPr/>
        </p:nvSpPr>
        <p:spPr>
          <a:xfrm>
            <a:off x="731819" y="1736221"/>
            <a:ext cx="853914" cy="333320"/>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050" dirty="0">
                <a:solidFill>
                  <a:schemeClr val="tx1"/>
                </a:solidFill>
              </a:rPr>
              <a:t>应用层</a:t>
            </a:r>
          </a:p>
        </p:txBody>
      </p:sp>
      <p:sp>
        <p:nvSpPr>
          <p:cNvPr id="54" name="矩形 53">
            <a:extLst>
              <a:ext uri="{FF2B5EF4-FFF2-40B4-BE49-F238E27FC236}">
                <a16:creationId xmlns:a16="http://schemas.microsoft.com/office/drawing/2014/main" id="{74D0B48B-5435-4F03-94F7-8B20EC14F0C6}"/>
              </a:ext>
            </a:extLst>
          </p:cNvPr>
          <p:cNvSpPr/>
          <p:nvPr/>
        </p:nvSpPr>
        <p:spPr>
          <a:xfrm>
            <a:off x="4381895" y="6218690"/>
            <a:ext cx="1154214" cy="358238"/>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sz="1400" dirty="0"/>
              <a:t>JDK 1.8</a:t>
            </a:r>
            <a:endParaRPr lang="zh-CN" altLang="en-US" sz="1400" dirty="0"/>
          </a:p>
        </p:txBody>
      </p:sp>
      <p:sp>
        <p:nvSpPr>
          <p:cNvPr id="55" name="矩形 54">
            <a:extLst>
              <a:ext uri="{FF2B5EF4-FFF2-40B4-BE49-F238E27FC236}">
                <a16:creationId xmlns:a16="http://schemas.microsoft.com/office/drawing/2014/main" id="{0CE55C2B-2932-4512-BFE6-DF538EC90E55}"/>
              </a:ext>
            </a:extLst>
          </p:cNvPr>
          <p:cNvSpPr/>
          <p:nvPr/>
        </p:nvSpPr>
        <p:spPr>
          <a:xfrm>
            <a:off x="6163353" y="6218690"/>
            <a:ext cx="1154214" cy="358238"/>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sz="1400" dirty="0"/>
              <a:t>Centos7</a:t>
            </a:r>
            <a:endParaRPr lang="zh-CN" altLang="en-US" sz="1400" dirty="0"/>
          </a:p>
        </p:txBody>
      </p:sp>
      <p:sp>
        <p:nvSpPr>
          <p:cNvPr id="56" name="矩形 55">
            <a:extLst>
              <a:ext uri="{FF2B5EF4-FFF2-40B4-BE49-F238E27FC236}">
                <a16:creationId xmlns:a16="http://schemas.microsoft.com/office/drawing/2014/main" id="{E6E059BF-47D5-4FDF-94DF-57D27739C6DB}"/>
              </a:ext>
            </a:extLst>
          </p:cNvPr>
          <p:cNvSpPr/>
          <p:nvPr/>
        </p:nvSpPr>
        <p:spPr>
          <a:xfrm>
            <a:off x="1724405" y="4595709"/>
            <a:ext cx="6392900" cy="1348189"/>
          </a:xfrm>
          <a:prstGeom prst="rect">
            <a:avLst/>
          </a:prstGeom>
          <a:solidFill>
            <a:schemeClr val="accent5">
              <a:lumMod val="40000"/>
              <a:lumOff val="60000"/>
            </a:schemeClr>
          </a:solidFill>
        </p:spPr>
        <p:style>
          <a:lnRef idx="1">
            <a:schemeClr val="accent5"/>
          </a:lnRef>
          <a:fillRef idx="2">
            <a:schemeClr val="accent5"/>
          </a:fillRef>
          <a:effectRef idx="1">
            <a:schemeClr val="accent5"/>
          </a:effectRef>
          <a:fontRef idx="minor">
            <a:schemeClr val="dk1"/>
          </a:fontRef>
        </p:style>
        <p:txBody>
          <a:bodyPr rtlCol="0" anchor="ctr"/>
          <a:lstStyle/>
          <a:p>
            <a:pPr algn="ctr"/>
            <a:endParaRPr lang="zh-CN" altLang="en-US"/>
          </a:p>
        </p:txBody>
      </p:sp>
      <p:sp>
        <p:nvSpPr>
          <p:cNvPr id="57" name="矩形 56">
            <a:extLst>
              <a:ext uri="{FF2B5EF4-FFF2-40B4-BE49-F238E27FC236}">
                <a16:creationId xmlns:a16="http://schemas.microsoft.com/office/drawing/2014/main" id="{C192E58A-E04B-4004-A3FB-8B106CD3B7E2}"/>
              </a:ext>
            </a:extLst>
          </p:cNvPr>
          <p:cNvSpPr/>
          <p:nvPr/>
        </p:nvSpPr>
        <p:spPr>
          <a:xfrm>
            <a:off x="1890558" y="5365364"/>
            <a:ext cx="2116895" cy="511322"/>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sz="1400" dirty="0"/>
              <a:t>DataX</a:t>
            </a:r>
          </a:p>
          <a:p>
            <a:pPr algn="ctr"/>
            <a:r>
              <a:rPr lang="zh-CN" altLang="en-US" sz="1400" dirty="0"/>
              <a:t>数据采集和同步</a:t>
            </a:r>
          </a:p>
        </p:txBody>
      </p:sp>
      <p:sp>
        <p:nvSpPr>
          <p:cNvPr id="58" name="矩形 57">
            <a:extLst>
              <a:ext uri="{FF2B5EF4-FFF2-40B4-BE49-F238E27FC236}">
                <a16:creationId xmlns:a16="http://schemas.microsoft.com/office/drawing/2014/main" id="{DA32BB5C-0097-4E08-B1A7-35972A1C66F1}"/>
              </a:ext>
            </a:extLst>
          </p:cNvPr>
          <p:cNvSpPr/>
          <p:nvPr/>
        </p:nvSpPr>
        <p:spPr>
          <a:xfrm>
            <a:off x="4073265" y="5353246"/>
            <a:ext cx="2116896" cy="535558"/>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sz="1400" dirty="0">
                <a:solidFill>
                  <a:schemeClr val="lt1"/>
                </a:solidFill>
              </a:rPr>
              <a:t>HDFS</a:t>
            </a:r>
          </a:p>
          <a:p>
            <a:pPr algn="ctr"/>
            <a:r>
              <a:rPr lang="zh-CN" altLang="en-US" sz="1400" dirty="0">
                <a:solidFill>
                  <a:schemeClr val="lt1"/>
                </a:solidFill>
              </a:rPr>
              <a:t>分布式文件系统</a:t>
            </a:r>
          </a:p>
        </p:txBody>
      </p:sp>
      <p:sp>
        <p:nvSpPr>
          <p:cNvPr id="60" name="矩形 59">
            <a:extLst>
              <a:ext uri="{FF2B5EF4-FFF2-40B4-BE49-F238E27FC236}">
                <a16:creationId xmlns:a16="http://schemas.microsoft.com/office/drawing/2014/main" id="{1B80C490-0139-44AF-B1F1-C862B87465F2}"/>
              </a:ext>
            </a:extLst>
          </p:cNvPr>
          <p:cNvSpPr/>
          <p:nvPr/>
        </p:nvSpPr>
        <p:spPr>
          <a:xfrm>
            <a:off x="6264343" y="5341128"/>
            <a:ext cx="1825986" cy="535558"/>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sz="1400" dirty="0">
                <a:solidFill>
                  <a:schemeClr val="lt1"/>
                </a:solidFill>
              </a:rPr>
              <a:t>YARN</a:t>
            </a:r>
          </a:p>
          <a:p>
            <a:pPr algn="ctr"/>
            <a:r>
              <a:rPr lang="zh-CN" altLang="en-US" sz="1400" dirty="0">
                <a:solidFill>
                  <a:schemeClr val="lt1"/>
                </a:solidFill>
              </a:rPr>
              <a:t>分布式资源管理系统</a:t>
            </a:r>
          </a:p>
        </p:txBody>
      </p:sp>
      <p:sp>
        <p:nvSpPr>
          <p:cNvPr id="24" name="矩形 23">
            <a:extLst>
              <a:ext uri="{FF2B5EF4-FFF2-40B4-BE49-F238E27FC236}">
                <a16:creationId xmlns:a16="http://schemas.microsoft.com/office/drawing/2014/main" id="{A0D8062E-D2B5-463C-A964-DC2B3C25248F}"/>
              </a:ext>
            </a:extLst>
          </p:cNvPr>
          <p:cNvSpPr/>
          <p:nvPr/>
        </p:nvSpPr>
        <p:spPr>
          <a:xfrm>
            <a:off x="1760103" y="3022822"/>
            <a:ext cx="5557464" cy="1407762"/>
          </a:xfrm>
          <a:prstGeom prst="rect">
            <a:avLst/>
          </a:prstGeom>
          <a:solidFill>
            <a:schemeClr val="accent5">
              <a:lumMod val="40000"/>
              <a:lumOff val="60000"/>
            </a:schemeClr>
          </a:solidFill>
        </p:spPr>
        <p:style>
          <a:lnRef idx="1">
            <a:schemeClr val="accent5"/>
          </a:lnRef>
          <a:fillRef idx="2">
            <a:schemeClr val="accent5"/>
          </a:fillRef>
          <a:effectRef idx="1">
            <a:schemeClr val="accent5"/>
          </a:effectRef>
          <a:fontRef idx="minor">
            <a:schemeClr val="dk1"/>
          </a:fontRef>
        </p:style>
        <p:txBody>
          <a:bodyPr rtlCol="0" anchor="ctr"/>
          <a:lstStyle/>
          <a:p>
            <a:r>
              <a:rPr lang="zh-CN" altLang="en-US" dirty="0"/>
              <a:t>技</a:t>
            </a:r>
            <a:endParaRPr lang="en-US" altLang="zh-CN" dirty="0"/>
          </a:p>
          <a:p>
            <a:r>
              <a:rPr lang="zh-CN" altLang="en-US" dirty="0"/>
              <a:t>术</a:t>
            </a:r>
            <a:endParaRPr lang="en-US" altLang="zh-CN" dirty="0"/>
          </a:p>
          <a:p>
            <a:r>
              <a:rPr lang="zh-CN" altLang="en-US" dirty="0"/>
              <a:t>服</a:t>
            </a:r>
            <a:endParaRPr lang="en-US" altLang="zh-CN" dirty="0"/>
          </a:p>
          <a:p>
            <a:r>
              <a:rPr lang="zh-CN" altLang="en-US" dirty="0"/>
              <a:t>务</a:t>
            </a:r>
          </a:p>
        </p:txBody>
      </p:sp>
      <p:sp>
        <p:nvSpPr>
          <p:cNvPr id="37" name="矩形 36">
            <a:extLst>
              <a:ext uri="{FF2B5EF4-FFF2-40B4-BE49-F238E27FC236}">
                <a16:creationId xmlns:a16="http://schemas.microsoft.com/office/drawing/2014/main" id="{006DCCD3-3B13-4397-BA59-CCFE9F3120A4}"/>
              </a:ext>
            </a:extLst>
          </p:cNvPr>
          <p:cNvSpPr/>
          <p:nvPr/>
        </p:nvSpPr>
        <p:spPr>
          <a:xfrm>
            <a:off x="1744072" y="1479982"/>
            <a:ext cx="7657835" cy="684799"/>
          </a:xfrm>
          <a:prstGeom prst="rect">
            <a:avLst/>
          </a:prstGeom>
          <a:solidFill>
            <a:schemeClr val="accent5">
              <a:lumMod val="40000"/>
              <a:lumOff val="60000"/>
            </a:schemeClr>
          </a:solidFill>
        </p:spPr>
        <p:style>
          <a:lnRef idx="1">
            <a:schemeClr val="accent5"/>
          </a:lnRef>
          <a:fillRef idx="2">
            <a:schemeClr val="accent5"/>
          </a:fillRef>
          <a:effectRef idx="1">
            <a:schemeClr val="accent5"/>
          </a:effectRef>
          <a:fontRef idx="minor">
            <a:schemeClr val="dk1"/>
          </a:fontRef>
        </p:style>
        <p:txBody>
          <a:bodyPr rtlCol="0" anchor="ctr"/>
          <a:lstStyle/>
          <a:p>
            <a:pPr algn="ctr"/>
            <a:endParaRPr lang="zh-CN" altLang="en-US"/>
          </a:p>
        </p:txBody>
      </p:sp>
      <p:sp>
        <p:nvSpPr>
          <p:cNvPr id="42" name="矩形 41">
            <a:extLst>
              <a:ext uri="{FF2B5EF4-FFF2-40B4-BE49-F238E27FC236}">
                <a16:creationId xmlns:a16="http://schemas.microsoft.com/office/drawing/2014/main" id="{99489E2D-18CB-465C-B27C-B5DE54E18F9C}"/>
              </a:ext>
            </a:extLst>
          </p:cNvPr>
          <p:cNvSpPr/>
          <p:nvPr/>
        </p:nvSpPr>
        <p:spPr>
          <a:xfrm>
            <a:off x="2561922" y="1626269"/>
            <a:ext cx="1154214" cy="358238"/>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sz="1400" dirty="0"/>
              <a:t>VUE2</a:t>
            </a:r>
            <a:endParaRPr lang="zh-CN" altLang="en-US" sz="1400" dirty="0"/>
          </a:p>
        </p:txBody>
      </p:sp>
      <p:sp>
        <p:nvSpPr>
          <p:cNvPr id="43" name="矩形 42">
            <a:extLst>
              <a:ext uri="{FF2B5EF4-FFF2-40B4-BE49-F238E27FC236}">
                <a16:creationId xmlns:a16="http://schemas.microsoft.com/office/drawing/2014/main" id="{7BFA707C-A9FD-4A8D-9F64-6075DF109A12}"/>
              </a:ext>
            </a:extLst>
          </p:cNvPr>
          <p:cNvSpPr/>
          <p:nvPr/>
        </p:nvSpPr>
        <p:spPr>
          <a:xfrm>
            <a:off x="3868136" y="1626269"/>
            <a:ext cx="1154214" cy="358238"/>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sz="1400" dirty="0"/>
              <a:t>Element</a:t>
            </a:r>
            <a:endParaRPr lang="zh-CN" altLang="en-US" sz="1400" dirty="0"/>
          </a:p>
        </p:txBody>
      </p:sp>
      <p:sp>
        <p:nvSpPr>
          <p:cNvPr id="44" name="矩形 43">
            <a:extLst>
              <a:ext uri="{FF2B5EF4-FFF2-40B4-BE49-F238E27FC236}">
                <a16:creationId xmlns:a16="http://schemas.microsoft.com/office/drawing/2014/main" id="{FA54AA9E-F2D2-4937-9D35-9F7FB35443AE}"/>
              </a:ext>
            </a:extLst>
          </p:cNvPr>
          <p:cNvSpPr/>
          <p:nvPr/>
        </p:nvSpPr>
        <p:spPr>
          <a:xfrm>
            <a:off x="5174350" y="1626269"/>
            <a:ext cx="1154214" cy="358238"/>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sz="1400" dirty="0"/>
              <a:t>Nginx</a:t>
            </a:r>
            <a:endParaRPr lang="zh-CN" altLang="en-US" sz="1400" dirty="0"/>
          </a:p>
        </p:txBody>
      </p:sp>
      <p:sp>
        <p:nvSpPr>
          <p:cNvPr id="45" name="矩形 44">
            <a:extLst>
              <a:ext uri="{FF2B5EF4-FFF2-40B4-BE49-F238E27FC236}">
                <a16:creationId xmlns:a16="http://schemas.microsoft.com/office/drawing/2014/main" id="{E3BE4FCB-0860-4692-AFD3-DADF0AD180A0}"/>
              </a:ext>
            </a:extLst>
          </p:cNvPr>
          <p:cNvSpPr/>
          <p:nvPr/>
        </p:nvSpPr>
        <p:spPr>
          <a:xfrm>
            <a:off x="6480564" y="1626269"/>
            <a:ext cx="1154214" cy="358238"/>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sz="1400" dirty="0"/>
              <a:t>SFTP</a:t>
            </a:r>
            <a:endParaRPr lang="zh-CN" altLang="en-US" sz="1400" dirty="0"/>
          </a:p>
        </p:txBody>
      </p:sp>
      <p:sp>
        <p:nvSpPr>
          <p:cNvPr id="53" name="矩形 52">
            <a:extLst>
              <a:ext uri="{FF2B5EF4-FFF2-40B4-BE49-F238E27FC236}">
                <a16:creationId xmlns:a16="http://schemas.microsoft.com/office/drawing/2014/main" id="{BF9B4DAC-2237-4181-A6A8-A0F4C328B730}"/>
              </a:ext>
            </a:extLst>
          </p:cNvPr>
          <p:cNvSpPr/>
          <p:nvPr/>
        </p:nvSpPr>
        <p:spPr>
          <a:xfrm>
            <a:off x="8191487" y="4595708"/>
            <a:ext cx="1210420" cy="1348189"/>
          </a:xfrm>
          <a:prstGeom prst="rect">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solidFill>
              <a:schemeClr val="accent1"/>
            </a:solid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400" b="1" dirty="0">
                <a:solidFill>
                  <a:schemeClr val="tx1"/>
                </a:solidFill>
              </a:rPr>
              <a:t>调度平台</a:t>
            </a:r>
            <a:endParaRPr lang="en-US" altLang="zh-CN" sz="1400" b="1" dirty="0">
              <a:solidFill>
                <a:schemeClr val="tx1"/>
              </a:solidFill>
            </a:endParaRPr>
          </a:p>
          <a:p>
            <a:pPr algn="ctr"/>
            <a:endParaRPr lang="en-US" altLang="zh-CN" sz="1400" dirty="0"/>
          </a:p>
          <a:p>
            <a:pPr algn="ctr"/>
            <a:r>
              <a:rPr lang="en-US" altLang="zh-CN" sz="1400" dirty="0">
                <a:solidFill>
                  <a:schemeClr val="tx1"/>
                </a:solidFill>
              </a:rPr>
              <a:t>Dolphin</a:t>
            </a:r>
          </a:p>
          <a:p>
            <a:pPr algn="ctr"/>
            <a:r>
              <a:rPr lang="en-US" altLang="zh-CN" sz="1400" dirty="0">
                <a:solidFill>
                  <a:schemeClr val="tx1"/>
                </a:solidFill>
              </a:rPr>
              <a:t>Scheduler</a:t>
            </a:r>
            <a:endParaRPr lang="zh-CN" altLang="en-US" sz="1400" dirty="0">
              <a:solidFill>
                <a:schemeClr val="tx1"/>
              </a:solidFill>
            </a:endParaRPr>
          </a:p>
        </p:txBody>
      </p:sp>
      <p:sp>
        <p:nvSpPr>
          <p:cNvPr id="59" name="矩形 58">
            <a:extLst>
              <a:ext uri="{FF2B5EF4-FFF2-40B4-BE49-F238E27FC236}">
                <a16:creationId xmlns:a16="http://schemas.microsoft.com/office/drawing/2014/main" id="{64CC3364-BE96-41E5-A1DB-791A22EE5B73}"/>
              </a:ext>
            </a:extLst>
          </p:cNvPr>
          <p:cNvSpPr/>
          <p:nvPr/>
        </p:nvSpPr>
        <p:spPr>
          <a:xfrm>
            <a:off x="9459350" y="1479982"/>
            <a:ext cx="1197043" cy="5185606"/>
          </a:xfrm>
          <a:prstGeom prst="rect">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400" b="1" dirty="0">
                <a:solidFill>
                  <a:schemeClr val="tx1"/>
                </a:solidFill>
              </a:rPr>
              <a:t>监控平台</a:t>
            </a:r>
            <a:endParaRPr lang="en-US" altLang="zh-CN" sz="1400" b="1" dirty="0">
              <a:solidFill>
                <a:schemeClr val="tx1"/>
              </a:solidFill>
            </a:endParaRPr>
          </a:p>
          <a:p>
            <a:pPr algn="ctr"/>
            <a:endParaRPr lang="en-US" altLang="zh-CN" sz="1400" dirty="0"/>
          </a:p>
          <a:p>
            <a:pPr algn="ctr"/>
            <a:r>
              <a:rPr lang="en-US" altLang="zh-CN" sz="1400" dirty="0">
                <a:solidFill>
                  <a:schemeClr val="tx1"/>
                </a:solidFill>
              </a:rPr>
              <a:t>Prometheus</a:t>
            </a:r>
            <a:br>
              <a:rPr lang="en-US" altLang="zh-CN" sz="1400" dirty="0">
                <a:solidFill>
                  <a:schemeClr val="tx1"/>
                </a:solidFill>
              </a:rPr>
            </a:br>
            <a:r>
              <a:rPr lang="en-US" altLang="zh-CN" sz="1400" dirty="0">
                <a:solidFill>
                  <a:schemeClr val="tx1"/>
                </a:solidFill>
              </a:rPr>
              <a:t>+</a:t>
            </a:r>
          </a:p>
          <a:p>
            <a:pPr algn="ctr"/>
            <a:r>
              <a:rPr lang="en-US" altLang="zh-CN" sz="1400" dirty="0">
                <a:solidFill>
                  <a:schemeClr val="tx1"/>
                </a:solidFill>
              </a:rPr>
              <a:t>Grafana</a:t>
            </a:r>
          </a:p>
          <a:p>
            <a:pPr algn="ctr"/>
            <a:endParaRPr lang="en-US" altLang="zh-CN" sz="1400" dirty="0">
              <a:solidFill>
                <a:schemeClr val="tx1"/>
              </a:solidFill>
            </a:endParaRPr>
          </a:p>
          <a:p>
            <a:pPr algn="ctr"/>
            <a:endParaRPr lang="en-US" altLang="zh-CN" sz="1400" dirty="0"/>
          </a:p>
          <a:p>
            <a:pPr algn="ctr"/>
            <a:endParaRPr lang="zh-CN" altLang="en-US" sz="1400" dirty="0"/>
          </a:p>
        </p:txBody>
      </p:sp>
      <p:sp>
        <p:nvSpPr>
          <p:cNvPr id="8" name="文本框 7">
            <a:extLst>
              <a:ext uri="{FF2B5EF4-FFF2-40B4-BE49-F238E27FC236}">
                <a16:creationId xmlns:a16="http://schemas.microsoft.com/office/drawing/2014/main" id="{887D17DB-E98A-47D1-BE70-C4A84A9E66D8}"/>
              </a:ext>
            </a:extLst>
          </p:cNvPr>
          <p:cNvSpPr txBox="1"/>
          <p:nvPr/>
        </p:nvSpPr>
        <p:spPr>
          <a:xfrm>
            <a:off x="4499850" y="2113973"/>
            <a:ext cx="918304" cy="369332"/>
          </a:xfrm>
          <a:prstGeom prst="rect">
            <a:avLst/>
          </a:prstGeom>
          <a:noFill/>
        </p:spPr>
        <p:txBody>
          <a:bodyPr wrap="square" rtlCol="0">
            <a:spAutoFit/>
          </a:bodyPr>
          <a:lstStyle/>
          <a:p>
            <a:r>
              <a:rPr lang="en-US" altLang="zh-CN" dirty="0"/>
              <a:t>Http(s)</a:t>
            </a:r>
            <a:endParaRPr lang="zh-CN" altLang="en-US" dirty="0"/>
          </a:p>
        </p:txBody>
      </p:sp>
      <p:sp>
        <p:nvSpPr>
          <p:cNvPr id="63" name="矩形 62">
            <a:extLst>
              <a:ext uri="{FF2B5EF4-FFF2-40B4-BE49-F238E27FC236}">
                <a16:creationId xmlns:a16="http://schemas.microsoft.com/office/drawing/2014/main" id="{58E4A166-6479-44BE-9B07-D712CFDC64D7}"/>
              </a:ext>
            </a:extLst>
          </p:cNvPr>
          <p:cNvSpPr/>
          <p:nvPr/>
        </p:nvSpPr>
        <p:spPr>
          <a:xfrm>
            <a:off x="7925017" y="2418992"/>
            <a:ext cx="1445029" cy="1990583"/>
          </a:xfrm>
          <a:prstGeom prst="rect">
            <a:avLst/>
          </a:prstGeom>
          <a:solidFill>
            <a:srgbClr val="7030A0">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400" b="1" dirty="0">
                <a:solidFill>
                  <a:schemeClr val="tx1"/>
                </a:solidFill>
              </a:rPr>
              <a:t>实验室</a:t>
            </a:r>
            <a:endParaRPr lang="en-US" altLang="zh-CN" sz="1400" b="1" dirty="0">
              <a:solidFill>
                <a:schemeClr val="tx1"/>
              </a:solidFill>
            </a:endParaRPr>
          </a:p>
          <a:p>
            <a:pPr algn="ctr"/>
            <a:endParaRPr lang="en-US" altLang="zh-CN" sz="1400" b="1" dirty="0">
              <a:solidFill>
                <a:schemeClr val="tx1"/>
              </a:solidFill>
            </a:endParaRPr>
          </a:p>
          <a:p>
            <a:pPr algn="ctr"/>
            <a:endParaRPr lang="en-US" altLang="zh-CN" sz="1400" b="1" dirty="0">
              <a:solidFill>
                <a:schemeClr val="tx1"/>
              </a:solidFill>
            </a:endParaRPr>
          </a:p>
          <a:p>
            <a:pPr algn="ctr"/>
            <a:endParaRPr lang="en-US" altLang="zh-CN" sz="1400" b="1" dirty="0">
              <a:solidFill>
                <a:schemeClr val="tx1"/>
              </a:solidFill>
            </a:endParaRPr>
          </a:p>
          <a:p>
            <a:pPr algn="ctr"/>
            <a:endParaRPr lang="en-US" altLang="zh-CN" sz="1400" b="1" dirty="0">
              <a:solidFill>
                <a:schemeClr val="tx1"/>
              </a:solidFill>
            </a:endParaRPr>
          </a:p>
          <a:p>
            <a:pPr algn="ctr"/>
            <a:endParaRPr lang="en-US" altLang="zh-CN" sz="1400" b="1" dirty="0">
              <a:solidFill>
                <a:schemeClr val="tx1"/>
              </a:solidFill>
            </a:endParaRPr>
          </a:p>
          <a:p>
            <a:pPr algn="ctr"/>
            <a:endParaRPr lang="en-US" altLang="zh-CN" sz="1400" b="1" dirty="0">
              <a:solidFill>
                <a:schemeClr val="tx1"/>
              </a:solidFill>
            </a:endParaRPr>
          </a:p>
          <a:p>
            <a:pPr algn="ctr"/>
            <a:endParaRPr lang="en-US" altLang="zh-CN" sz="1400" dirty="0">
              <a:solidFill>
                <a:schemeClr val="tx1"/>
              </a:solidFill>
            </a:endParaRPr>
          </a:p>
        </p:txBody>
      </p:sp>
      <p:sp>
        <p:nvSpPr>
          <p:cNvPr id="64" name="矩形 63">
            <a:extLst>
              <a:ext uri="{FF2B5EF4-FFF2-40B4-BE49-F238E27FC236}">
                <a16:creationId xmlns:a16="http://schemas.microsoft.com/office/drawing/2014/main" id="{E7CF8B41-9B5C-429C-9A89-E4B7ACA943BB}"/>
              </a:ext>
            </a:extLst>
          </p:cNvPr>
          <p:cNvSpPr/>
          <p:nvPr/>
        </p:nvSpPr>
        <p:spPr>
          <a:xfrm>
            <a:off x="8179350" y="2907156"/>
            <a:ext cx="992684" cy="298042"/>
          </a:xfrm>
          <a:prstGeom prst="rect">
            <a:avLst/>
          </a:prstGeom>
          <a:solidFill>
            <a:schemeClr val="accent5"/>
          </a:solidFill>
          <a:ln>
            <a:noFill/>
          </a:ln>
          <a:effectLst>
            <a:innerShdw blurRad="114300">
              <a:prstClr val="black"/>
            </a:innerShdw>
          </a:effectLst>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sz="1400" dirty="0"/>
              <a:t>Docker</a:t>
            </a:r>
            <a:endParaRPr lang="zh-CN" altLang="en-US" sz="1400" dirty="0"/>
          </a:p>
        </p:txBody>
      </p:sp>
      <p:sp>
        <p:nvSpPr>
          <p:cNvPr id="65" name="矩形 64">
            <a:extLst>
              <a:ext uri="{FF2B5EF4-FFF2-40B4-BE49-F238E27FC236}">
                <a16:creationId xmlns:a16="http://schemas.microsoft.com/office/drawing/2014/main" id="{259112D9-D3CE-4E50-B81E-DD5DADE7D590}"/>
              </a:ext>
            </a:extLst>
          </p:cNvPr>
          <p:cNvSpPr/>
          <p:nvPr/>
        </p:nvSpPr>
        <p:spPr>
          <a:xfrm>
            <a:off x="8179350" y="3345858"/>
            <a:ext cx="992684" cy="298042"/>
          </a:xfrm>
          <a:prstGeom prst="rect">
            <a:avLst/>
          </a:prstGeom>
          <a:solidFill>
            <a:schemeClr val="accent5"/>
          </a:solidFill>
          <a:ln>
            <a:noFill/>
          </a:ln>
          <a:effectLst>
            <a:innerShdw blurRad="114300">
              <a:prstClr val="black"/>
            </a:innerShdw>
          </a:effectLst>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sz="1400" dirty="0"/>
              <a:t>Jupyter</a:t>
            </a:r>
            <a:endParaRPr lang="zh-CN" altLang="en-US" sz="1400" dirty="0"/>
          </a:p>
        </p:txBody>
      </p:sp>
      <p:sp>
        <p:nvSpPr>
          <p:cNvPr id="66" name="矩形 65">
            <a:extLst>
              <a:ext uri="{FF2B5EF4-FFF2-40B4-BE49-F238E27FC236}">
                <a16:creationId xmlns:a16="http://schemas.microsoft.com/office/drawing/2014/main" id="{77556BA4-B4B6-4C34-80D1-9FD2D70D3F22}"/>
              </a:ext>
            </a:extLst>
          </p:cNvPr>
          <p:cNvSpPr/>
          <p:nvPr/>
        </p:nvSpPr>
        <p:spPr>
          <a:xfrm>
            <a:off x="8179350" y="3831295"/>
            <a:ext cx="992684" cy="298042"/>
          </a:xfrm>
          <a:prstGeom prst="rect">
            <a:avLst/>
          </a:prstGeom>
          <a:solidFill>
            <a:schemeClr val="accent5"/>
          </a:solidFill>
          <a:ln>
            <a:noFill/>
          </a:ln>
          <a:effectLst>
            <a:innerShdw blurRad="114300">
              <a:prstClr val="black"/>
            </a:innerShdw>
          </a:effectLst>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sz="1400" dirty="0"/>
              <a:t>Zeppelin</a:t>
            </a:r>
            <a:endParaRPr lang="zh-CN" altLang="en-US" sz="1400" dirty="0"/>
          </a:p>
        </p:txBody>
      </p:sp>
      <p:sp>
        <p:nvSpPr>
          <p:cNvPr id="67" name="矩形 66">
            <a:extLst>
              <a:ext uri="{FF2B5EF4-FFF2-40B4-BE49-F238E27FC236}">
                <a16:creationId xmlns:a16="http://schemas.microsoft.com/office/drawing/2014/main" id="{B99787CA-C1CB-49A9-9C20-E56DDD49D2AA}"/>
              </a:ext>
            </a:extLst>
          </p:cNvPr>
          <p:cNvSpPr/>
          <p:nvPr/>
        </p:nvSpPr>
        <p:spPr>
          <a:xfrm>
            <a:off x="2620007" y="4773409"/>
            <a:ext cx="1154214" cy="358238"/>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sz="1400" dirty="0"/>
              <a:t>Hive/HQL</a:t>
            </a:r>
            <a:endParaRPr lang="zh-CN" altLang="en-US" sz="1400" dirty="0"/>
          </a:p>
        </p:txBody>
      </p:sp>
      <p:sp>
        <p:nvSpPr>
          <p:cNvPr id="71" name="矩形 70">
            <a:extLst>
              <a:ext uri="{FF2B5EF4-FFF2-40B4-BE49-F238E27FC236}">
                <a16:creationId xmlns:a16="http://schemas.microsoft.com/office/drawing/2014/main" id="{FBF72353-04CB-4238-9F78-104BAFF75344}"/>
              </a:ext>
            </a:extLst>
          </p:cNvPr>
          <p:cNvSpPr/>
          <p:nvPr/>
        </p:nvSpPr>
        <p:spPr>
          <a:xfrm>
            <a:off x="5003296" y="4768609"/>
            <a:ext cx="1450320" cy="358238"/>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sz="1400" dirty="0"/>
              <a:t>Flink/FlinkSQL</a:t>
            </a:r>
            <a:endParaRPr lang="zh-CN" altLang="en-US" sz="1400" dirty="0"/>
          </a:p>
        </p:txBody>
      </p:sp>
      <p:sp>
        <p:nvSpPr>
          <p:cNvPr id="72" name="矩形 71">
            <a:extLst>
              <a:ext uri="{FF2B5EF4-FFF2-40B4-BE49-F238E27FC236}">
                <a16:creationId xmlns:a16="http://schemas.microsoft.com/office/drawing/2014/main" id="{3618A8E3-6307-447E-B8E8-68ABB0C2F5AB}"/>
              </a:ext>
            </a:extLst>
          </p:cNvPr>
          <p:cNvSpPr/>
          <p:nvPr/>
        </p:nvSpPr>
        <p:spPr>
          <a:xfrm>
            <a:off x="2370716" y="3176959"/>
            <a:ext cx="1154214" cy="358238"/>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sz="1400" dirty="0"/>
              <a:t>Zookeeper</a:t>
            </a:r>
            <a:endParaRPr lang="zh-CN" altLang="en-US" sz="1400" dirty="0"/>
          </a:p>
        </p:txBody>
      </p:sp>
      <p:sp>
        <p:nvSpPr>
          <p:cNvPr id="73" name="矩形 72">
            <a:extLst>
              <a:ext uri="{FF2B5EF4-FFF2-40B4-BE49-F238E27FC236}">
                <a16:creationId xmlns:a16="http://schemas.microsoft.com/office/drawing/2014/main" id="{A33BF1C3-EFA9-4708-9C55-DDAAF1A4DD83}"/>
              </a:ext>
            </a:extLst>
          </p:cNvPr>
          <p:cNvSpPr/>
          <p:nvPr/>
        </p:nvSpPr>
        <p:spPr>
          <a:xfrm>
            <a:off x="2370716" y="3744566"/>
            <a:ext cx="1154214" cy="405779"/>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sz="1400" dirty="0"/>
              <a:t>Spring Boot</a:t>
            </a:r>
            <a:endParaRPr lang="zh-CN" altLang="en-US" sz="1400" dirty="0"/>
          </a:p>
        </p:txBody>
      </p:sp>
      <p:sp>
        <p:nvSpPr>
          <p:cNvPr id="74" name="矩形 73">
            <a:extLst>
              <a:ext uri="{FF2B5EF4-FFF2-40B4-BE49-F238E27FC236}">
                <a16:creationId xmlns:a16="http://schemas.microsoft.com/office/drawing/2014/main" id="{2D703CB5-13CB-4A38-A004-216B0DAFF7A2}"/>
              </a:ext>
            </a:extLst>
          </p:cNvPr>
          <p:cNvSpPr/>
          <p:nvPr/>
        </p:nvSpPr>
        <p:spPr>
          <a:xfrm>
            <a:off x="3628868" y="3176959"/>
            <a:ext cx="1154214" cy="358238"/>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sz="1400" dirty="0"/>
          </a:p>
        </p:txBody>
      </p:sp>
      <p:sp>
        <p:nvSpPr>
          <p:cNvPr id="75" name="矩形 74">
            <a:extLst>
              <a:ext uri="{FF2B5EF4-FFF2-40B4-BE49-F238E27FC236}">
                <a16:creationId xmlns:a16="http://schemas.microsoft.com/office/drawing/2014/main" id="{2D69D41C-2BC8-487F-8340-829DBEC91437}"/>
              </a:ext>
            </a:extLst>
          </p:cNvPr>
          <p:cNvSpPr/>
          <p:nvPr/>
        </p:nvSpPr>
        <p:spPr>
          <a:xfrm>
            <a:off x="3628868" y="3736028"/>
            <a:ext cx="1154214" cy="414318"/>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sz="1400" dirty="0"/>
              <a:t>Spring security</a:t>
            </a:r>
            <a:endParaRPr lang="zh-CN" altLang="en-US" sz="1400" dirty="0"/>
          </a:p>
        </p:txBody>
      </p:sp>
      <p:sp>
        <p:nvSpPr>
          <p:cNvPr id="76" name="矩形 75">
            <a:extLst>
              <a:ext uri="{FF2B5EF4-FFF2-40B4-BE49-F238E27FC236}">
                <a16:creationId xmlns:a16="http://schemas.microsoft.com/office/drawing/2014/main" id="{F4D3E34C-60AD-4A79-9962-594D0533E598}"/>
              </a:ext>
            </a:extLst>
          </p:cNvPr>
          <p:cNvSpPr/>
          <p:nvPr/>
        </p:nvSpPr>
        <p:spPr>
          <a:xfrm>
            <a:off x="4938844" y="3726703"/>
            <a:ext cx="1154214" cy="414318"/>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sz="1400" dirty="0" err="1"/>
              <a:t>Mybatis</a:t>
            </a:r>
            <a:endParaRPr lang="en-US" altLang="zh-CN" sz="1400" dirty="0"/>
          </a:p>
        </p:txBody>
      </p:sp>
    </p:spTree>
    <p:extLst>
      <p:ext uri="{BB962C8B-B14F-4D97-AF65-F5344CB8AC3E}">
        <p14:creationId xmlns:p14="http://schemas.microsoft.com/office/powerpoint/2010/main" val="1795059106"/>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图片 33">
            <a:extLst>
              <a:ext uri="{FF2B5EF4-FFF2-40B4-BE49-F238E27FC236}">
                <a16:creationId xmlns:a16="http://schemas.microsoft.com/office/drawing/2014/main" id="{C64396DB-21E5-447C-B4EA-0B09D7C88AE5}"/>
              </a:ext>
            </a:extLst>
          </p:cNvPr>
          <p:cNvPicPr>
            <a:picLocks noChangeAspect="1"/>
          </p:cNvPicPr>
          <p:nvPr/>
        </p:nvPicPr>
        <p:blipFill>
          <a:blip r:embed="rId2"/>
          <a:stretch>
            <a:fillRect/>
          </a:stretch>
        </p:blipFill>
        <p:spPr>
          <a:xfrm>
            <a:off x="2824498" y="2378619"/>
            <a:ext cx="7482212" cy="2709733"/>
          </a:xfrm>
          <a:prstGeom prst="rect">
            <a:avLst/>
          </a:prstGeom>
        </p:spPr>
      </p:pic>
      <p:sp>
        <p:nvSpPr>
          <p:cNvPr id="2" name="矩形 1">
            <a:extLst>
              <a:ext uri="{FF2B5EF4-FFF2-40B4-BE49-F238E27FC236}">
                <a16:creationId xmlns:a16="http://schemas.microsoft.com/office/drawing/2014/main" id="{86D699D4-91B2-44AC-B611-0F1B03121F6A}"/>
              </a:ext>
            </a:extLst>
          </p:cNvPr>
          <p:cNvSpPr/>
          <p:nvPr/>
        </p:nvSpPr>
        <p:spPr>
          <a:xfrm>
            <a:off x="1557196" y="1175657"/>
            <a:ext cx="8957316" cy="5437415"/>
          </a:xfrm>
          <a:prstGeom prst="rect">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endParaRPr lang="zh-CN" altLang="en-US" sz="2160"/>
          </a:p>
        </p:txBody>
      </p:sp>
      <p:sp>
        <p:nvSpPr>
          <p:cNvPr id="3" name="矩形 2">
            <a:extLst>
              <a:ext uri="{FF2B5EF4-FFF2-40B4-BE49-F238E27FC236}">
                <a16:creationId xmlns:a16="http://schemas.microsoft.com/office/drawing/2014/main" id="{ED0BF683-0147-495A-9077-136DBC7C7021}"/>
              </a:ext>
            </a:extLst>
          </p:cNvPr>
          <p:cNvSpPr/>
          <p:nvPr/>
        </p:nvSpPr>
        <p:spPr>
          <a:xfrm>
            <a:off x="2824498" y="1504530"/>
            <a:ext cx="6256360" cy="3129490"/>
          </a:xfrm>
          <a:prstGeom prst="rect">
            <a:avLst/>
          </a:prstGeom>
        </p:spPr>
        <p:style>
          <a:lnRef idx="1">
            <a:schemeClr val="accent1"/>
          </a:lnRef>
          <a:fillRef idx="2">
            <a:schemeClr val="accent1"/>
          </a:fillRef>
          <a:effectRef idx="1">
            <a:schemeClr val="accent1"/>
          </a:effectRef>
          <a:fontRef idx="minor">
            <a:schemeClr val="dk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endParaRPr lang="zh-CN" altLang="en-US" sz="2160" dirty="0"/>
          </a:p>
        </p:txBody>
      </p:sp>
      <p:sp>
        <p:nvSpPr>
          <p:cNvPr id="4" name="矩形: 圆角 3">
            <a:extLst>
              <a:ext uri="{FF2B5EF4-FFF2-40B4-BE49-F238E27FC236}">
                <a16:creationId xmlns:a16="http://schemas.microsoft.com/office/drawing/2014/main" id="{B235D72D-E1E4-4557-B2EA-A4F40225FF39}"/>
              </a:ext>
            </a:extLst>
          </p:cNvPr>
          <p:cNvSpPr/>
          <p:nvPr/>
        </p:nvSpPr>
        <p:spPr>
          <a:xfrm>
            <a:off x="4095400" y="3880332"/>
            <a:ext cx="1254035" cy="372292"/>
          </a:xfrm>
          <a:prstGeom prst="roundRect">
            <a:avLst/>
          </a:prstGeom>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r>
              <a:rPr lang="zh-CN" altLang="en-US" sz="1680" dirty="0"/>
              <a:t>数据抽样</a:t>
            </a:r>
          </a:p>
        </p:txBody>
      </p:sp>
      <p:sp>
        <p:nvSpPr>
          <p:cNvPr id="5" name="矩形: 圆角 4">
            <a:extLst>
              <a:ext uri="{FF2B5EF4-FFF2-40B4-BE49-F238E27FC236}">
                <a16:creationId xmlns:a16="http://schemas.microsoft.com/office/drawing/2014/main" id="{ABD25902-24C3-423C-927D-727BE4C6632B}"/>
              </a:ext>
            </a:extLst>
          </p:cNvPr>
          <p:cNvSpPr/>
          <p:nvPr/>
        </p:nvSpPr>
        <p:spPr>
          <a:xfrm>
            <a:off x="5587768" y="3894364"/>
            <a:ext cx="1254035" cy="372292"/>
          </a:xfrm>
          <a:prstGeom prst="roundRect">
            <a:avLst/>
          </a:prstGeom>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r>
              <a:rPr lang="zh-CN" altLang="en-US" sz="1680" dirty="0"/>
              <a:t>数据脱敏</a:t>
            </a:r>
          </a:p>
        </p:txBody>
      </p:sp>
      <p:sp>
        <p:nvSpPr>
          <p:cNvPr id="6" name="矩形: 圆角 5">
            <a:extLst>
              <a:ext uri="{FF2B5EF4-FFF2-40B4-BE49-F238E27FC236}">
                <a16:creationId xmlns:a16="http://schemas.microsoft.com/office/drawing/2014/main" id="{8DEBBF1A-2E60-45E9-BCB1-5A10E56B79C8}"/>
              </a:ext>
            </a:extLst>
          </p:cNvPr>
          <p:cNvSpPr/>
          <p:nvPr/>
        </p:nvSpPr>
        <p:spPr>
          <a:xfrm>
            <a:off x="7147043" y="3880332"/>
            <a:ext cx="1254035" cy="372292"/>
          </a:xfrm>
          <a:prstGeom prst="roundRect">
            <a:avLst/>
          </a:prstGeom>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r>
              <a:rPr lang="zh-CN" altLang="en-US" sz="1680" dirty="0"/>
              <a:t>数据上传</a:t>
            </a:r>
          </a:p>
        </p:txBody>
      </p:sp>
      <p:sp>
        <p:nvSpPr>
          <p:cNvPr id="7" name="矩形: 圆角 6">
            <a:extLst>
              <a:ext uri="{FF2B5EF4-FFF2-40B4-BE49-F238E27FC236}">
                <a16:creationId xmlns:a16="http://schemas.microsoft.com/office/drawing/2014/main" id="{222595FF-7666-40B4-87F2-05A1850F30B0}"/>
              </a:ext>
            </a:extLst>
          </p:cNvPr>
          <p:cNvSpPr/>
          <p:nvPr/>
        </p:nvSpPr>
        <p:spPr>
          <a:xfrm>
            <a:off x="2960251" y="1850959"/>
            <a:ext cx="326086" cy="1681580"/>
          </a:xfrm>
          <a:prstGeom prst="roundRect">
            <a:avLst/>
          </a:prstGeom>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r>
              <a:rPr lang="zh-CN" altLang="en-US" sz="1680" dirty="0"/>
              <a:t>资源目录</a:t>
            </a:r>
          </a:p>
        </p:txBody>
      </p:sp>
      <p:sp>
        <p:nvSpPr>
          <p:cNvPr id="8" name="矩形: 圆角 7">
            <a:extLst>
              <a:ext uri="{FF2B5EF4-FFF2-40B4-BE49-F238E27FC236}">
                <a16:creationId xmlns:a16="http://schemas.microsoft.com/office/drawing/2014/main" id="{3B25589F-F064-47D0-91CC-E7ADB73DC830}"/>
              </a:ext>
            </a:extLst>
          </p:cNvPr>
          <p:cNvSpPr/>
          <p:nvPr/>
        </p:nvSpPr>
        <p:spPr>
          <a:xfrm>
            <a:off x="3392402" y="1850959"/>
            <a:ext cx="326086" cy="1681580"/>
          </a:xfrm>
          <a:prstGeom prst="roundRect">
            <a:avLst/>
          </a:prstGeom>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r>
              <a:rPr lang="zh-CN" altLang="en-US" sz="1680" dirty="0"/>
              <a:t>数据使用申请</a:t>
            </a:r>
          </a:p>
        </p:txBody>
      </p:sp>
      <p:sp>
        <p:nvSpPr>
          <p:cNvPr id="9" name="矩形: 圆角 8">
            <a:extLst>
              <a:ext uri="{FF2B5EF4-FFF2-40B4-BE49-F238E27FC236}">
                <a16:creationId xmlns:a16="http://schemas.microsoft.com/office/drawing/2014/main" id="{FD7B1378-1DA6-4592-8D5F-5EDB8712FAED}"/>
              </a:ext>
            </a:extLst>
          </p:cNvPr>
          <p:cNvSpPr/>
          <p:nvPr/>
        </p:nvSpPr>
        <p:spPr>
          <a:xfrm>
            <a:off x="3852870" y="1850959"/>
            <a:ext cx="326086" cy="1681580"/>
          </a:xfrm>
          <a:prstGeom prst="roundRect">
            <a:avLst/>
          </a:prstGeom>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r>
              <a:rPr lang="zh-CN" altLang="en-US" sz="1680" dirty="0"/>
              <a:t>申请审批</a:t>
            </a:r>
          </a:p>
        </p:txBody>
      </p:sp>
      <p:sp>
        <p:nvSpPr>
          <p:cNvPr id="10" name="矩形: 圆角 9">
            <a:extLst>
              <a:ext uri="{FF2B5EF4-FFF2-40B4-BE49-F238E27FC236}">
                <a16:creationId xmlns:a16="http://schemas.microsoft.com/office/drawing/2014/main" id="{9E525C5B-29DF-4A77-841C-B71AC6F1A5A9}"/>
              </a:ext>
            </a:extLst>
          </p:cNvPr>
          <p:cNvSpPr/>
          <p:nvPr/>
        </p:nvSpPr>
        <p:spPr>
          <a:xfrm>
            <a:off x="4285021" y="1850959"/>
            <a:ext cx="326086" cy="1681580"/>
          </a:xfrm>
          <a:prstGeom prst="roundRect">
            <a:avLst/>
          </a:prstGeom>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r>
              <a:rPr lang="zh-CN" altLang="en-US" sz="1680" dirty="0"/>
              <a:t>租户空间分配</a:t>
            </a:r>
          </a:p>
        </p:txBody>
      </p:sp>
      <p:sp>
        <p:nvSpPr>
          <p:cNvPr id="11" name="文本框 10">
            <a:extLst>
              <a:ext uri="{FF2B5EF4-FFF2-40B4-BE49-F238E27FC236}">
                <a16:creationId xmlns:a16="http://schemas.microsoft.com/office/drawing/2014/main" id="{753950E3-6735-4851-B562-6EA62D41CA91}"/>
              </a:ext>
            </a:extLst>
          </p:cNvPr>
          <p:cNvSpPr txBox="1"/>
          <p:nvPr/>
        </p:nvSpPr>
        <p:spPr>
          <a:xfrm>
            <a:off x="6055675" y="2419259"/>
            <a:ext cx="1293944" cy="424732"/>
          </a:xfrm>
          <a:prstGeom prst="rect">
            <a:avLst/>
          </a:prstGeom>
          <a:noFill/>
        </p:spPr>
        <p:txBody>
          <a:bodyPr wrap="none" rtlCol="0">
            <a:spAutoFit/>
          </a:bodyPr>
          <a:lstStyle/>
          <a:p>
            <a:r>
              <a:rPr lang="zh-CN" altLang="en-US" sz="2160" dirty="0"/>
              <a:t>数据空间</a:t>
            </a:r>
          </a:p>
        </p:txBody>
      </p:sp>
      <p:sp>
        <p:nvSpPr>
          <p:cNvPr id="12" name="矩形: 圆角 11">
            <a:extLst>
              <a:ext uri="{FF2B5EF4-FFF2-40B4-BE49-F238E27FC236}">
                <a16:creationId xmlns:a16="http://schemas.microsoft.com/office/drawing/2014/main" id="{FE232317-47FA-41E8-AA3F-9D2765D8C705}"/>
              </a:ext>
            </a:extLst>
          </p:cNvPr>
          <p:cNvSpPr/>
          <p:nvPr/>
        </p:nvSpPr>
        <p:spPr>
          <a:xfrm>
            <a:off x="5026873" y="3010853"/>
            <a:ext cx="1163530" cy="372292"/>
          </a:xfrm>
          <a:prstGeom prst="roundRect">
            <a:avLst/>
          </a:prstGeom>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r>
              <a:rPr lang="zh-CN" altLang="en-US" sz="1680" dirty="0"/>
              <a:t>租户</a:t>
            </a:r>
            <a:r>
              <a:rPr lang="en-US" altLang="zh-CN" sz="1680" dirty="0"/>
              <a:t>A</a:t>
            </a:r>
            <a:endParaRPr lang="zh-CN" altLang="en-US" sz="1680" dirty="0"/>
          </a:p>
        </p:txBody>
      </p:sp>
      <p:sp>
        <p:nvSpPr>
          <p:cNvPr id="13" name="矩形: 圆角 12">
            <a:extLst>
              <a:ext uri="{FF2B5EF4-FFF2-40B4-BE49-F238E27FC236}">
                <a16:creationId xmlns:a16="http://schemas.microsoft.com/office/drawing/2014/main" id="{5CE01F57-A6A4-400F-8594-5B59922D0005}"/>
              </a:ext>
            </a:extLst>
          </p:cNvPr>
          <p:cNvSpPr/>
          <p:nvPr/>
        </p:nvSpPr>
        <p:spPr>
          <a:xfrm>
            <a:off x="6288158" y="3007587"/>
            <a:ext cx="1097112" cy="372292"/>
          </a:xfrm>
          <a:prstGeom prst="roundRect">
            <a:avLst/>
          </a:prstGeom>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r>
              <a:rPr lang="zh-CN" altLang="en-US" sz="1680" dirty="0"/>
              <a:t>租户</a:t>
            </a:r>
            <a:r>
              <a:rPr lang="en-US" altLang="zh-CN" sz="1680" dirty="0"/>
              <a:t>B</a:t>
            </a:r>
            <a:endParaRPr lang="zh-CN" altLang="en-US" sz="1680" dirty="0"/>
          </a:p>
        </p:txBody>
      </p:sp>
      <p:sp>
        <p:nvSpPr>
          <p:cNvPr id="14" name="矩形: 圆角 13">
            <a:extLst>
              <a:ext uri="{FF2B5EF4-FFF2-40B4-BE49-F238E27FC236}">
                <a16:creationId xmlns:a16="http://schemas.microsoft.com/office/drawing/2014/main" id="{4E40D042-E40F-4595-AD5C-6BA0E52B9D58}"/>
              </a:ext>
            </a:extLst>
          </p:cNvPr>
          <p:cNvSpPr/>
          <p:nvPr/>
        </p:nvSpPr>
        <p:spPr>
          <a:xfrm>
            <a:off x="7493088" y="2994316"/>
            <a:ext cx="1084772" cy="372292"/>
          </a:xfrm>
          <a:prstGeom prst="roundRect">
            <a:avLst/>
          </a:prstGeom>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r>
              <a:rPr lang="zh-CN" altLang="en-US" sz="1680" dirty="0"/>
              <a:t>租户</a:t>
            </a:r>
            <a:r>
              <a:rPr lang="en-US" altLang="zh-CN" sz="1680" dirty="0"/>
              <a:t>C</a:t>
            </a:r>
            <a:endParaRPr lang="zh-CN" altLang="en-US" sz="1680" dirty="0"/>
          </a:p>
        </p:txBody>
      </p:sp>
      <p:sp>
        <p:nvSpPr>
          <p:cNvPr id="15" name="矩形: 圆角 14">
            <a:extLst>
              <a:ext uri="{FF2B5EF4-FFF2-40B4-BE49-F238E27FC236}">
                <a16:creationId xmlns:a16="http://schemas.microsoft.com/office/drawing/2014/main" id="{A269F417-CE8D-421A-A6EC-B1F4FBE0800A}"/>
              </a:ext>
            </a:extLst>
          </p:cNvPr>
          <p:cNvSpPr/>
          <p:nvPr/>
        </p:nvSpPr>
        <p:spPr>
          <a:xfrm>
            <a:off x="5095993" y="1833564"/>
            <a:ext cx="1254035" cy="372292"/>
          </a:xfrm>
          <a:prstGeom prst="roundRect">
            <a:avLst/>
          </a:prstGeom>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r>
              <a:rPr lang="en-US" altLang="zh-CN" sz="1680" dirty="0"/>
              <a:t>SQL</a:t>
            </a:r>
            <a:r>
              <a:rPr lang="zh-CN" altLang="en-US" sz="1680" dirty="0"/>
              <a:t>分析</a:t>
            </a:r>
          </a:p>
        </p:txBody>
      </p:sp>
      <p:sp>
        <p:nvSpPr>
          <p:cNvPr id="16" name="矩形: 圆角 15">
            <a:extLst>
              <a:ext uri="{FF2B5EF4-FFF2-40B4-BE49-F238E27FC236}">
                <a16:creationId xmlns:a16="http://schemas.microsoft.com/office/drawing/2014/main" id="{5E2344D9-DCFB-4BD8-BDDF-FFE9DB2A3D45}"/>
              </a:ext>
            </a:extLst>
          </p:cNvPr>
          <p:cNvSpPr/>
          <p:nvPr/>
        </p:nvSpPr>
        <p:spPr>
          <a:xfrm>
            <a:off x="7147045" y="1829022"/>
            <a:ext cx="1254035" cy="372292"/>
          </a:xfrm>
          <a:prstGeom prst="roundRect">
            <a:avLst/>
          </a:prstGeom>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r>
              <a:rPr lang="zh-CN" altLang="en-US" sz="1680" dirty="0"/>
              <a:t>结果导出</a:t>
            </a:r>
          </a:p>
        </p:txBody>
      </p:sp>
      <p:sp>
        <p:nvSpPr>
          <p:cNvPr id="17" name="文本框 16">
            <a:extLst>
              <a:ext uri="{FF2B5EF4-FFF2-40B4-BE49-F238E27FC236}">
                <a16:creationId xmlns:a16="http://schemas.microsoft.com/office/drawing/2014/main" id="{A09F63E0-9239-46C0-A2C1-602C812C538B}"/>
              </a:ext>
            </a:extLst>
          </p:cNvPr>
          <p:cNvSpPr txBox="1"/>
          <p:nvPr/>
        </p:nvSpPr>
        <p:spPr>
          <a:xfrm>
            <a:off x="2242388" y="1788791"/>
            <a:ext cx="401448" cy="2419124"/>
          </a:xfrm>
          <a:prstGeom prst="rect">
            <a:avLst/>
          </a:prstGeom>
          <a:noFill/>
        </p:spPr>
        <p:txBody>
          <a:bodyPr wrap="square" rtlCol="0">
            <a:spAutoFit/>
          </a:bodyPr>
          <a:lstStyle/>
          <a:p>
            <a:r>
              <a:rPr lang="zh-CN" altLang="en-US" sz="1680" b="1" dirty="0">
                <a:solidFill>
                  <a:schemeClr val="bg1"/>
                </a:solidFill>
              </a:rPr>
              <a:t>数据实验室平台架构</a:t>
            </a:r>
          </a:p>
        </p:txBody>
      </p:sp>
      <p:sp>
        <p:nvSpPr>
          <p:cNvPr id="18" name="矩形 17">
            <a:extLst>
              <a:ext uri="{FF2B5EF4-FFF2-40B4-BE49-F238E27FC236}">
                <a16:creationId xmlns:a16="http://schemas.microsoft.com/office/drawing/2014/main" id="{0B2263F5-D373-4A44-B5B7-D2FF5FEFA89E}"/>
              </a:ext>
            </a:extLst>
          </p:cNvPr>
          <p:cNvSpPr/>
          <p:nvPr/>
        </p:nvSpPr>
        <p:spPr>
          <a:xfrm>
            <a:off x="2859277" y="5353471"/>
            <a:ext cx="6221581" cy="995047"/>
          </a:xfrm>
          <a:prstGeom prst="rect">
            <a:avLst/>
          </a:prstGeom>
        </p:spPr>
        <p:style>
          <a:lnRef idx="1">
            <a:schemeClr val="accent1"/>
          </a:lnRef>
          <a:fillRef idx="2">
            <a:schemeClr val="accent1"/>
          </a:fillRef>
          <a:effectRef idx="1">
            <a:schemeClr val="accent1"/>
          </a:effectRef>
          <a:fontRef idx="minor">
            <a:schemeClr val="dk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endParaRPr lang="zh-CN" altLang="en-US" sz="2160"/>
          </a:p>
        </p:txBody>
      </p:sp>
      <p:sp>
        <p:nvSpPr>
          <p:cNvPr id="19" name="矩形: 圆角 18">
            <a:extLst>
              <a:ext uri="{FF2B5EF4-FFF2-40B4-BE49-F238E27FC236}">
                <a16:creationId xmlns:a16="http://schemas.microsoft.com/office/drawing/2014/main" id="{49BC23FA-A0CA-40AD-9DD9-E7BE42157B73}"/>
              </a:ext>
            </a:extLst>
          </p:cNvPr>
          <p:cNvSpPr/>
          <p:nvPr/>
        </p:nvSpPr>
        <p:spPr>
          <a:xfrm>
            <a:off x="3156104" y="5827367"/>
            <a:ext cx="1254035" cy="372292"/>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r>
              <a:rPr lang="zh-CN" altLang="en-US" sz="1680" dirty="0"/>
              <a:t>久事公交</a:t>
            </a:r>
          </a:p>
        </p:txBody>
      </p:sp>
      <p:sp>
        <p:nvSpPr>
          <p:cNvPr id="20" name="矩形: 圆角 19">
            <a:extLst>
              <a:ext uri="{FF2B5EF4-FFF2-40B4-BE49-F238E27FC236}">
                <a16:creationId xmlns:a16="http://schemas.microsoft.com/office/drawing/2014/main" id="{8EDF487C-8D82-42E0-BE3A-14DEE6646A31}"/>
              </a:ext>
            </a:extLst>
          </p:cNvPr>
          <p:cNvSpPr/>
          <p:nvPr/>
        </p:nvSpPr>
        <p:spPr>
          <a:xfrm>
            <a:off x="4569665" y="5827367"/>
            <a:ext cx="1254035" cy="372292"/>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r>
              <a:rPr lang="zh-CN" altLang="en-US" sz="1680" dirty="0"/>
              <a:t>卡中心</a:t>
            </a:r>
          </a:p>
        </p:txBody>
      </p:sp>
      <p:sp>
        <p:nvSpPr>
          <p:cNvPr id="21" name="矩形: 圆角 20">
            <a:extLst>
              <a:ext uri="{FF2B5EF4-FFF2-40B4-BE49-F238E27FC236}">
                <a16:creationId xmlns:a16="http://schemas.microsoft.com/office/drawing/2014/main" id="{83FAB2F0-19B7-4A1C-B171-B425672E1822}"/>
              </a:ext>
            </a:extLst>
          </p:cNvPr>
          <p:cNvSpPr/>
          <p:nvPr/>
        </p:nvSpPr>
        <p:spPr>
          <a:xfrm>
            <a:off x="6055676" y="5827367"/>
            <a:ext cx="1254035" cy="372292"/>
          </a:xfrm>
          <a:prstGeom prst="roundRect">
            <a:avLst/>
          </a:prstGeom>
        </p:spPr>
        <p:style>
          <a:lnRef idx="1">
            <a:schemeClr val="dk1"/>
          </a:lnRef>
          <a:fillRef idx="2">
            <a:schemeClr val="dk1"/>
          </a:fillRef>
          <a:effectRef idx="1">
            <a:schemeClr val="dk1"/>
          </a:effectRef>
          <a:fontRef idx="minor">
            <a:schemeClr val="dk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r>
              <a:rPr lang="zh-CN" altLang="en-US" sz="1680" dirty="0"/>
              <a:t>久事体育</a:t>
            </a:r>
          </a:p>
        </p:txBody>
      </p:sp>
      <p:sp>
        <p:nvSpPr>
          <p:cNvPr id="22" name="矩形: 圆角 21">
            <a:extLst>
              <a:ext uri="{FF2B5EF4-FFF2-40B4-BE49-F238E27FC236}">
                <a16:creationId xmlns:a16="http://schemas.microsoft.com/office/drawing/2014/main" id="{FE475EAC-C610-46BF-B58D-179135C0CC8B}"/>
              </a:ext>
            </a:extLst>
          </p:cNvPr>
          <p:cNvSpPr/>
          <p:nvPr/>
        </p:nvSpPr>
        <p:spPr>
          <a:xfrm>
            <a:off x="7493087" y="5827367"/>
            <a:ext cx="1254035" cy="372292"/>
          </a:xfrm>
          <a:prstGeom prst="roundRect">
            <a:avLst/>
          </a:prstGeom>
        </p:spPr>
        <p:style>
          <a:lnRef idx="1">
            <a:schemeClr val="dk1"/>
          </a:lnRef>
          <a:fillRef idx="2">
            <a:schemeClr val="dk1"/>
          </a:fillRef>
          <a:effectRef idx="1">
            <a:schemeClr val="dk1"/>
          </a:effectRef>
          <a:fontRef idx="minor">
            <a:schemeClr val="dk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r>
              <a:rPr lang="zh-CN" altLang="en-US" sz="1680" dirty="0"/>
              <a:t>。。。。</a:t>
            </a:r>
          </a:p>
        </p:txBody>
      </p:sp>
      <p:sp>
        <p:nvSpPr>
          <p:cNvPr id="23" name="箭头: 上 22">
            <a:extLst>
              <a:ext uri="{FF2B5EF4-FFF2-40B4-BE49-F238E27FC236}">
                <a16:creationId xmlns:a16="http://schemas.microsoft.com/office/drawing/2014/main" id="{3594F61D-DC5B-4733-B3C4-982DD54EF119}"/>
              </a:ext>
            </a:extLst>
          </p:cNvPr>
          <p:cNvSpPr/>
          <p:nvPr/>
        </p:nvSpPr>
        <p:spPr>
          <a:xfrm>
            <a:off x="5483334" y="4724976"/>
            <a:ext cx="442445" cy="454901"/>
          </a:xfrm>
          <a:prstGeom prst="upArrow">
            <a:avLst/>
          </a:prstGeom>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endParaRPr lang="zh-CN" altLang="en-US" sz="2160" dirty="0"/>
          </a:p>
        </p:txBody>
      </p:sp>
      <p:sp>
        <p:nvSpPr>
          <p:cNvPr id="24" name="文本框 23">
            <a:extLst>
              <a:ext uri="{FF2B5EF4-FFF2-40B4-BE49-F238E27FC236}">
                <a16:creationId xmlns:a16="http://schemas.microsoft.com/office/drawing/2014/main" id="{DE1CE3CC-24E5-4FDA-A530-1ACA11914001}"/>
              </a:ext>
            </a:extLst>
          </p:cNvPr>
          <p:cNvSpPr txBox="1"/>
          <p:nvPr/>
        </p:nvSpPr>
        <p:spPr>
          <a:xfrm>
            <a:off x="5016496" y="5289872"/>
            <a:ext cx="1791642" cy="424732"/>
          </a:xfrm>
          <a:prstGeom prst="rect">
            <a:avLst/>
          </a:prstGeom>
          <a:noFill/>
        </p:spPr>
        <p:txBody>
          <a:bodyPr wrap="square" rtlCol="0">
            <a:spAutoFit/>
          </a:bodyPr>
          <a:lstStyle/>
          <a:p>
            <a:r>
              <a:rPr lang="en-US" altLang="zh-CN" sz="2160" dirty="0"/>
              <a:t>Hive</a:t>
            </a:r>
            <a:r>
              <a:rPr lang="zh-CN" altLang="en-US" sz="2160" dirty="0"/>
              <a:t>数据库</a:t>
            </a:r>
          </a:p>
        </p:txBody>
      </p:sp>
      <p:sp>
        <p:nvSpPr>
          <p:cNvPr id="25" name="文本框 24">
            <a:extLst>
              <a:ext uri="{FF2B5EF4-FFF2-40B4-BE49-F238E27FC236}">
                <a16:creationId xmlns:a16="http://schemas.microsoft.com/office/drawing/2014/main" id="{7B9F9F1B-FDAE-4776-BE1A-1FAFFB2A41FB}"/>
              </a:ext>
            </a:extLst>
          </p:cNvPr>
          <p:cNvSpPr txBox="1"/>
          <p:nvPr/>
        </p:nvSpPr>
        <p:spPr>
          <a:xfrm>
            <a:off x="2242388" y="5262520"/>
            <a:ext cx="401448" cy="1126462"/>
          </a:xfrm>
          <a:prstGeom prst="rect">
            <a:avLst/>
          </a:prstGeom>
          <a:noFill/>
        </p:spPr>
        <p:txBody>
          <a:bodyPr wrap="square" rtlCol="0">
            <a:spAutoFit/>
          </a:bodyPr>
          <a:lstStyle/>
          <a:p>
            <a:r>
              <a:rPr lang="zh-CN" altLang="en-US" sz="1680" b="1" dirty="0">
                <a:solidFill>
                  <a:schemeClr val="bg1"/>
                </a:solidFill>
              </a:rPr>
              <a:t>数据来源</a:t>
            </a:r>
          </a:p>
        </p:txBody>
      </p:sp>
      <p:sp>
        <p:nvSpPr>
          <p:cNvPr id="26" name="矩形 25">
            <a:extLst>
              <a:ext uri="{FF2B5EF4-FFF2-40B4-BE49-F238E27FC236}">
                <a16:creationId xmlns:a16="http://schemas.microsoft.com/office/drawing/2014/main" id="{C13AC367-3AA8-4928-A2B8-A7B1DD948452}"/>
              </a:ext>
            </a:extLst>
          </p:cNvPr>
          <p:cNvSpPr/>
          <p:nvPr/>
        </p:nvSpPr>
        <p:spPr>
          <a:xfrm>
            <a:off x="4777078" y="2419259"/>
            <a:ext cx="4062121" cy="1113280"/>
          </a:xfrm>
          <a:prstGeom prst="rect">
            <a:avLst/>
          </a:prstGeom>
          <a:noFill/>
          <a:ln>
            <a:solidFill>
              <a:schemeClr val="bg1"/>
            </a:solidFill>
            <a:prstDash val="dash"/>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endParaRPr lang="zh-CN" altLang="en-US" sz="2160"/>
          </a:p>
        </p:txBody>
      </p:sp>
      <p:sp>
        <p:nvSpPr>
          <p:cNvPr id="27" name="文本框 26">
            <a:extLst>
              <a:ext uri="{FF2B5EF4-FFF2-40B4-BE49-F238E27FC236}">
                <a16:creationId xmlns:a16="http://schemas.microsoft.com/office/drawing/2014/main" id="{80BC2203-027C-4D9A-B848-1113E7B107B2}"/>
              </a:ext>
            </a:extLst>
          </p:cNvPr>
          <p:cNvSpPr txBox="1"/>
          <p:nvPr/>
        </p:nvSpPr>
        <p:spPr>
          <a:xfrm>
            <a:off x="2892859" y="3889465"/>
            <a:ext cx="1043876" cy="350865"/>
          </a:xfrm>
          <a:prstGeom prst="rect">
            <a:avLst/>
          </a:prstGeom>
          <a:noFill/>
        </p:spPr>
        <p:txBody>
          <a:bodyPr wrap="none" rtlCol="0">
            <a:spAutoFit/>
          </a:bodyPr>
          <a:lstStyle/>
          <a:p>
            <a:r>
              <a:rPr lang="zh-CN" altLang="en-US" sz="1680" dirty="0">
                <a:solidFill>
                  <a:schemeClr val="bg1"/>
                </a:solidFill>
              </a:rPr>
              <a:t>运行环境</a:t>
            </a:r>
          </a:p>
        </p:txBody>
      </p:sp>
      <p:grpSp>
        <p:nvGrpSpPr>
          <p:cNvPr id="29" name="组合 28">
            <a:extLst>
              <a:ext uri="{FF2B5EF4-FFF2-40B4-BE49-F238E27FC236}">
                <a16:creationId xmlns:a16="http://schemas.microsoft.com/office/drawing/2014/main" id="{D6FA9C25-6636-4FDB-B253-01E802EFBCB6}"/>
              </a:ext>
            </a:extLst>
          </p:cNvPr>
          <p:cNvGrpSpPr/>
          <p:nvPr/>
        </p:nvGrpSpPr>
        <p:grpSpPr>
          <a:xfrm>
            <a:off x="108987" y="130876"/>
            <a:ext cx="943613" cy="687168"/>
            <a:chOff x="125279" y="279019"/>
            <a:chExt cx="854512" cy="622282"/>
          </a:xfrm>
        </p:grpSpPr>
        <p:sp>
          <p:nvSpPr>
            <p:cNvPr id="32" name="圆角矩形 36">
              <a:extLst>
                <a:ext uri="{FF2B5EF4-FFF2-40B4-BE49-F238E27FC236}">
                  <a16:creationId xmlns:a16="http://schemas.microsoft.com/office/drawing/2014/main" id="{CDA2AE5F-757C-4907-A11D-FCA010FD92B9}"/>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33" name="圆角矩形 37">
              <a:extLst>
                <a:ext uri="{FF2B5EF4-FFF2-40B4-BE49-F238E27FC236}">
                  <a16:creationId xmlns:a16="http://schemas.microsoft.com/office/drawing/2014/main" id="{9E794EDE-9B4E-47BB-A335-5C41597E6153}"/>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30" name="TextBox 7">
            <a:extLst>
              <a:ext uri="{FF2B5EF4-FFF2-40B4-BE49-F238E27FC236}">
                <a16:creationId xmlns:a16="http://schemas.microsoft.com/office/drawing/2014/main" id="{BA4DB771-6F07-4B06-AF4D-30243F1D6014}"/>
              </a:ext>
            </a:extLst>
          </p:cNvPr>
          <p:cNvSpPr txBox="1"/>
          <p:nvPr/>
        </p:nvSpPr>
        <p:spPr>
          <a:xfrm>
            <a:off x="1354168" y="172156"/>
            <a:ext cx="4403836" cy="573875"/>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客流宝</a:t>
            </a:r>
            <a:r>
              <a:rPr lang="en-US" altLang="zh-CN"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a:t>
            </a: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数据实验室架构图</a:t>
            </a:r>
          </a:p>
        </p:txBody>
      </p:sp>
      <p:sp>
        <p:nvSpPr>
          <p:cNvPr id="31" name="矩形 30">
            <a:extLst>
              <a:ext uri="{FF2B5EF4-FFF2-40B4-BE49-F238E27FC236}">
                <a16:creationId xmlns:a16="http://schemas.microsoft.com/office/drawing/2014/main" id="{EECF13F9-148D-454E-8DBC-41A81303F3EC}"/>
              </a:ext>
            </a:extLst>
          </p:cNvPr>
          <p:cNvSpPr/>
          <p:nvPr/>
        </p:nvSpPr>
        <p:spPr>
          <a:xfrm>
            <a:off x="89155" y="196777"/>
            <a:ext cx="726832" cy="524631"/>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02</a:t>
            </a:r>
          </a:p>
        </p:txBody>
      </p:sp>
    </p:spTree>
    <p:extLst>
      <p:ext uri="{BB962C8B-B14F-4D97-AF65-F5344CB8AC3E}">
        <p14:creationId xmlns:p14="http://schemas.microsoft.com/office/powerpoint/2010/main" val="4205238336"/>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直角三角形 45">
            <a:extLst>
              <a:ext uri="{FF2B5EF4-FFF2-40B4-BE49-F238E27FC236}">
                <a16:creationId xmlns:a16="http://schemas.microsoft.com/office/drawing/2014/main" id="{0840B03C-52C0-4D4E-AAE9-33672E21B8B7}"/>
              </a:ext>
            </a:extLst>
          </p:cNvPr>
          <p:cNvSpPr/>
          <p:nvPr/>
        </p:nvSpPr>
        <p:spPr>
          <a:xfrm flipH="1">
            <a:off x="7573327" y="2616117"/>
            <a:ext cx="4618672" cy="4241884"/>
          </a:xfrm>
          <a:prstGeom prst="rtTriangle">
            <a:avLst/>
          </a:prstGeom>
          <a:gradFill>
            <a:gsLst>
              <a:gs pos="0">
                <a:srgbClr val="015ABB"/>
              </a:gs>
              <a:gs pos="100000">
                <a:srgbClr val="65AEF8"/>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a:extLst>
              <a:ext uri="{FF2B5EF4-FFF2-40B4-BE49-F238E27FC236}">
                <a16:creationId xmlns:a16="http://schemas.microsoft.com/office/drawing/2014/main" id="{595CE887-9627-4AE8-9D04-76C3A736B2F6}"/>
              </a:ext>
            </a:extLst>
          </p:cNvPr>
          <p:cNvGrpSpPr/>
          <p:nvPr/>
        </p:nvGrpSpPr>
        <p:grpSpPr>
          <a:xfrm>
            <a:off x="3805960" y="1831018"/>
            <a:ext cx="3429000" cy="3179762"/>
            <a:chOff x="4406900" y="2401888"/>
            <a:chExt cx="3429000" cy="3179762"/>
          </a:xfrm>
        </p:grpSpPr>
        <p:sp>
          <p:nvSpPr>
            <p:cNvPr id="3" name="任意多边形 16">
              <a:extLst>
                <a:ext uri="{FF2B5EF4-FFF2-40B4-BE49-F238E27FC236}">
                  <a16:creationId xmlns:a16="http://schemas.microsoft.com/office/drawing/2014/main" id="{67B9962B-D2E6-4FC2-9776-59710A784CCE}"/>
                </a:ext>
              </a:extLst>
            </p:cNvPr>
            <p:cNvSpPr>
              <a:spLocks noChangeArrowheads="1"/>
            </p:cNvSpPr>
            <p:nvPr/>
          </p:nvSpPr>
          <p:spPr bwMode="auto">
            <a:xfrm rot="2796417">
              <a:off x="5012532" y="2251869"/>
              <a:ext cx="1143000" cy="1443037"/>
            </a:xfrm>
            <a:custGeom>
              <a:avLst/>
              <a:gdLst>
                <a:gd name="T0" fmla="*/ 85965 w 1997680"/>
                <a:gd name="T1" fmla="*/ 471208 h 2524712"/>
                <a:gd name="T2" fmla="*/ 531923 w 1997680"/>
                <a:gd name="T3" fmla="*/ 0 h 2524712"/>
                <a:gd name="T4" fmla="*/ 732573 w 1997680"/>
                <a:gd name="T5" fmla="*/ 189500 h 2524712"/>
                <a:gd name="T6" fmla="*/ 947302 w 1997680"/>
                <a:gd name="T7" fmla="*/ 392298 h 2524712"/>
                <a:gd name="T8" fmla="*/ 1143000 w 1997680"/>
                <a:gd name="T9" fmla="*/ 577122 h 2524712"/>
                <a:gd name="T10" fmla="*/ 966969 w 1997680"/>
                <a:gd name="T11" fmla="*/ 763120 h 2524712"/>
                <a:gd name="T12" fmla="*/ 967995 w 1997680"/>
                <a:gd name="T13" fmla="*/ 764089 h 2524712"/>
                <a:gd name="T14" fmla="*/ 953499 w 1997680"/>
                <a:gd name="T15" fmla="*/ 782868 h 2524712"/>
                <a:gd name="T16" fmla="*/ 933465 w 1997680"/>
                <a:gd name="T17" fmla="*/ 934834 h 2524712"/>
                <a:gd name="T18" fmla="*/ 934391 w 1997680"/>
                <a:gd name="T19" fmla="*/ 937169 h 2524712"/>
                <a:gd name="T20" fmla="*/ 933999 w 1997680"/>
                <a:gd name="T21" fmla="*/ 937289 h 2524712"/>
                <a:gd name="T22" fmla="*/ 1013097 w 1997680"/>
                <a:gd name="T23" fmla="*/ 1196770 h 2524712"/>
                <a:gd name="T24" fmla="*/ 203517 w 1997680"/>
                <a:gd name="T25" fmla="*/ 1443037 h 2524712"/>
                <a:gd name="T26" fmla="*/ 17510 w 1997680"/>
                <a:gd name="T27" fmla="*/ 832834 h 2524712"/>
                <a:gd name="T28" fmla="*/ 18324 w 1997680"/>
                <a:gd name="T29" fmla="*/ 832586 h 2524712"/>
                <a:gd name="T30" fmla="*/ 16402 w 1997680"/>
                <a:gd name="T31" fmla="*/ 827736 h 2524712"/>
                <a:gd name="T32" fmla="*/ 57997 w 1997680"/>
                <a:gd name="T33" fmla="*/ 512210 h 2524712"/>
                <a:gd name="T34" fmla="*/ 88095 w 1997680"/>
                <a:gd name="T35" fmla="*/ 473220 h 252471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997680"/>
                <a:gd name="T55" fmla="*/ 0 h 2524712"/>
                <a:gd name="T56" fmla="*/ 1997680 w 1997680"/>
                <a:gd name="T57" fmla="*/ 2524712 h 252471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997680" h="2524712">
                  <a:moveTo>
                    <a:pt x="150246" y="824418"/>
                  </a:moveTo>
                  <a:lnTo>
                    <a:pt x="929670" y="0"/>
                  </a:lnTo>
                  <a:lnTo>
                    <a:pt x="1280355" y="331546"/>
                  </a:lnTo>
                  <a:lnTo>
                    <a:pt x="1655649" y="686358"/>
                  </a:lnTo>
                  <a:lnTo>
                    <a:pt x="1997680" y="1009723"/>
                  </a:lnTo>
                  <a:lnTo>
                    <a:pt x="1690021" y="1335142"/>
                  </a:lnTo>
                  <a:lnTo>
                    <a:pt x="1691814" y="1336837"/>
                  </a:lnTo>
                  <a:lnTo>
                    <a:pt x="1666479" y="1369692"/>
                  </a:lnTo>
                  <a:cubicBezTo>
                    <a:pt x="1616466" y="1450265"/>
                    <a:pt x="1605036" y="1547518"/>
                    <a:pt x="1631465" y="1635569"/>
                  </a:cubicBezTo>
                  <a:lnTo>
                    <a:pt x="1633083" y="1639655"/>
                  </a:lnTo>
                  <a:lnTo>
                    <a:pt x="1632398" y="1639864"/>
                  </a:lnTo>
                  <a:lnTo>
                    <a:pt x="1770641" y="2093848"/>
                  </a:lnTo>
                  <a:lnTo>
                    <a:pt x="355698" y="2524712"/>
                  </a:lnTo>
                  <a:lnTo>
                    <a:pt x="30604" y="1457111"/>
                  </a:lnTo>
                  <a:lnTo>
                    <a:pt x="32026" y="1456678"/>
                  </a:lnTo>
                  <a:lnTo>
                    <a:pt x="28667" y="1448193"/>
                  </a:lnTo>
                  <a:cubicBezTo>
                    <a:pt x="-26207" y="1265374"/>
                    <a:pt x="-2477" y="1063448"/>
                    <a:pt x="101365" y="896153"/>
                  </a:cubicBezTo>
                  <a:lnTo>
                    <a:pt x="153968" y="827937"/>
                  </a:lnTo>
                  <a:lnTo>
                    <a:pt x="150246" y="824418"/>
                  </a:lnTo>
                  <a:close/>
                </a:path>
              </a:pathLst>
            </a:custGeom>
            <a:solidFill>
              <a:schemeClr val="accent5">
                <a:lumMod val="50000"/>
                <a:alpha val="59000"/>
              </a:schemeClr>
            </a:solidFill>
            <a:ln>
              <a:noFill/>
            </a:ln>
            <a:extLst>
              <a:ext uri="{91240B29-F687-4F45-9708-019B960494DF}">
                <a14:hiddenLine xmlns:a14="http://schemas.microsoft.com/office/drawing/2010/main" w="12700">
                  <a:solidFill>
                    <a:srgbClr val="42719B"/>
                  </a:solidFill>
                  <a:bevel/>
                </a14:hiddenLine>
              </a:ext>
            </a:extLst>
          </p:spPr>
          <p:txBody>
            <a:bodyPr anchor="ctr"/>
            <a:lstStyle/>
            <a:p>
              <a:endParaRPr lang="zh-CN" altLang="en-US"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4" name="任意多边形 17">
              <a:extLst>
                <a:ext uri="{FF2B5EF4-FFF2-40B4-BE49-F238E27FC236}">
                  <a16:creationId xmlns:a16="http://schemas.microsoft.com/office/drawing/2014/main" id="{9B4E34F5-1004-4F1B-B3C7-B300BBC215BB}"/>
                </a:ext>
              </a:extLst>
            </p:cNvPr>
            <p:cNvSpPr>
              <a:spLocks noChangeArrowheads="1"/>
            </p:cNvSpPr>
            <p:nvPr/>
          </p:nvSpPr>
          <p:spPr bwMode="auto">
            <a:xfrm rot="18803583" flipH="1">
              <a:off x="6077744" y="2258219"/>
              <a:ext cx="1133475" cy="1443037"/>
            </a:xfrm>
            <a:custGeom>
              <a:avLst/>
              <a:gdLst>
                <a:gd name="T0" fmla="*/ 531440 w 1982833"/>
                <a:gd name="T1" fmla="*/ 0 h 2524712"/>
                <a:gd name="T2" fmla="*/ 85887 w 1982833"/>
                <a:gd name="T3" fmla="*/ 471208 h 2524712"/>
                <a:gd name="T4" fmla="*/ 88015 w 1982833"/>
                <a:gd name="T5" fmla="*/ 473220 h 2524712"/>
                <a:gd name="T6" fmla="*/ 57945 w 1982833"/>
                <a:gd name="T7" fmla="*/ 512210 h 2524712"/>
                <a:gd name="T8" fmla="*/ 16387 w 1982833"/>
                <a:gd name="T9" fmla="*/ 827736 h 2524712"/>
                <a:gd name="T10" fmla="*/ 18307 w 1982833"/>
                <a:gd name="T11" fmla="*/ 832586 h 2524712"/>
                <a:gd name="T12" fmla="*/ 17495 w 1982833"/>
                <a:gd name="T13" fmla="*/ 832834 h 2524712"/>
                <a:gd name="T14" fmla="*/ 203333 w 1982833"/>
                <a:gd name="T15" fmla="*/ 1443037 h 2524712"/>
                <a:gd name="T16" fmla="*/ 971612 w 1982833"/>
                <a:gd name="T17" fmla="*/ 1209121 h 2524712"/>
                <a:gd name="T18" fmla="*/ 895708 w 1982833"/>
                <a:gd name="T19" fmla="*/ 959889 h 2524712"/>
                <a:gd name="T20" fmla="*/ 896099 w 1982833"/>
                <a:gd name="T21" fmla="*/ 959769 h 2524712"/>
                <a:gd name="T22" fmla="*/ 895174 w 1982833"/>
                <a:gd name="T23" fmla="*/ 957433 h 2524712"/>
                <a:gd name="T24" fmla="*/ 915189 w 1982833"/>
                <a:gd name="T25" fmla="*/ 805468 h 2524712"/>
                <a:gd name="T26" fmla="*/ 929672 w 1982833"/>
                <a:gd name="T27" fmla="*/ 786689 h 2524712"/>
                <a:gd name="T28" fmla="*/ 928647 w 1982833"/>
                <a:gd name="T29" fmla="*/ 785720 h 2524712"/>
                <a:gd name="T30" fmla="*/ 1133475 w 1982833"/>
                <a:gd name="T31" fmla="*/ 569099 h 2524712"/>
                <a:gd name="T32" fmla="*/ 946442 w 1982833"/>
                <a:gd name="T33" fmla="*/ 392298 h 2524712"/>
                <a:gd name="T34" fmla="*/ 731908 w 1982833"/>
                <a:gd name="T35" fmla="*/ 189500 h 252471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982833"/>
                <a:gd name="T55" fmla="*/ 0 h 2524712"/>
                <a:gd name="T56" fmla="*/ 1982833 w 1982833"/>
                <a:gd name="T57" fmla="*/ 2524712 h 252471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982833" h="2524712">
                  <a:moveTo>
                    <a:pt x="929670" y="0"/>
                  </a:moveTo>
                  <a:lnTo>
                    <a:pt x="150246" y="824418"/>
                  </a:lnTo>
                  <a:lnTo>
                    <a:pt x="153968" y="827937"/>
                  </a:lnTo>
                  <a:lnTo>
                    <a:pt x="101365" y="896153"/>
                  </a:lnTo>
                  <a:cubicBezTo>
                    <a:pt x="-2477" y="1063448"/>
                    <a:pt x="-26207" y="1265374"/>
                    <a:pt x="28667" y="1448193"/>
                  </a:cubicBezTo>
                  <a:lnTo>
                    <a:pt x="32026" y="1456678"/>
                  </a:lnTo>
                  <a:lnTo>
                    <a:pt x="30604" y="1457111"/>
                  </a:lnTo>
                  <a:lnTo>
                    <a:pt x="355698" y="2524712"/>
                  </a:lnTo>
                  <a:lnTo>
                    <a:pt x="1699679" y="2115457"/>
                  </a:lnTo>
                  <a:lnTo>
                    <a:pt x="1566897" y="1679404"/>
                  </a:lnTo>
                  <a:lnTo>
                    <a:pt x="1567582" y="1679195"/>
                  </a:lnTo>
                  <a:lnTo>
                    <a:pt x="1565964" y="1675108"/>
                  </a:lnTo>
                  <a:cubicBezTo>
                    <a:pt x="1539535" y="1587058"/>
                    <a:pt x="1550964" y="1489806"/>
                    <a:pt x="1600977" y="1409232"/>
                  </a:cubicBezTo>
                  <a:lnTo>
                    <a:pt x="1626313" y="1376377"/>
                  </a:lnTo>
                  <a:lnTo>
                    <a:pt x="1624520" y="1374682"/>
                  </a:lnTo>
                  <a:lnTo>
                    <a:pt x="1982833" y="995685"/>
                  </a:lnTo>
                  <a:lnTo>
                    <a:pt x="1655649" y="686358"/>
                  </a:lnTo>
                  <a:lnTo>
                    <a:pt x="1280355" y="331546"/>
                  </a:lnTo>
                  <a:lnTo>
                    <a:pt x="929670" y="0"/>
                  </a:lnTo>
                  <a:close/>
                </a:path>
              </a:pathLst>
            </a:custGeom>
            <a:solidFill>
              <a:schemeClr val="accent5">
                <a:lumMod val="50000"/>
                <a:alpha val="59000"/>
              </a:schemeClr>
            </a:solidFill>
            <a:ln>
              <a:noFill/>
            </a:ln>
            <a:extLst>
              <a:ext uri="{91240B29-F687-4F45-9708-019B960494DF}">
                <a14:hiddenLine xmlns:a14="http://schemas.microsoft.com/office/drawing/2010/main" w="12700">
                  <a:solidFill>
                    <a:srgbClr val="42719B"/>
                  </a:solidFill>
                  <a:bevel/>
                </a14:hiddenLine>
              </a:ext>
            </a:extLst>
          </p:spPr>
          <p:txBody>
            <a:bodyPr anchor="ctr"/>
            <a:lstStyle/>
            <a:p>
              <a:endParaRPr lang="zh-CN" altLang="en-US">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5" name="任意多边形 18">
              <a:extLst>
                <a:ext uri="{FF2B5EF4-FFF2-40B4-BE49-F238E27FC236}">
                  <a16:creationId xmlns:a16="http://schemas.microsoft.com/office/drawing/2014/main" id="{F4697D43-6199-46C0-B79E-F588F749E10B}"/>
                </a:ext>
              </a:extLst>
            </p:cNvPr>
            <p:cNvSpPr>
              <a:spLocks noChangeArrowheads="1"/>
            </p:cNvSpPr>
            <p:nvPr/>
          </p:nvSpPr>
          <p:spPr bwMode="auto">
            <a:xfrm rot="-811666" flipH="1" flipV="1">
              <a:off x="6707188" y="3327400"/>
              <a:ext cx="1128712" cy="1443038"/>
            </a:xfrm>
            <a:custGeom>
              <a:avLst/>
              <a:gdLst>
                <a:gd name="T0" fmla="*/ 203331 w 1974521"/>
                <a:gd name="T1" fmla="*/ 1443038 h 2524712"/>
                <a:gd name="T2" fmla="*/ 17494 w 1974521"/>
                <a:gd name="T3" fmla="*/ 832834 h 2524712"/>
                <a:gd name="T4" fmla="*/ 18307 w 1974521"/>
                <a:gd name="T5" fmla="*/ 832587 h 2524712"/>
                <a:gd name="T6" fmla="*/ 16387 w 1974521"/>
                <a:gd name="T7" fmla="*/ 827737 h 2524712"/>
                <a:gd name="T8" fmla="*/ 57944 w 1974521"/>
                <a:gd name="T9" fmla="*/ 512210 h 2524712"/>
                <a:gd name="T10" fmla="*/ 88014 w 1974521"/>
                <a:gd name="T11" fmla="*/ 473220 h 2524712"/>
                <a:gd name="T12" fmla="*/ 85886 w 1974521"/>
                <a:gd name="T13" fmla="*/ 471209 h 2524712"/>
                <a:gd name="T14" fmla="*/ 531435 w 1974521"/>
                <a:gd name="T15" fmla="*/ 0 h 2524712"/>
                <a:gd name="T16" fmla="*/ 731900 w 1974521"/>
                <a:gd name="T17" fmla="*/ 189500 h 2524712"/>
                <a:gd name="T18" fmla="*/ 946433 w 1974521"/>
                <a:gd name="T19" fmla="*/ 392298 h 2524712"/>
                <a:gd name="T20" fmla="*/ 1128712 w 1974521"/>
                <a:gd name="T21" fmla="*/ 564608 h 2524712"/>
                <a:gd name="T22" fmla="*/ 931863 w 1974521"/>
                <a:gd name="T23" fmla="*/ 772794 h 2524712"/>
                <a:gd name="T24" fmla="*/ 932888 w 1974521"/>
                <a:gd name="T25" fmla="*/ 773762 h 2524712"/>
                <a:gd name="T26" fmla="*/ 918405 w 1974521"/>
                <a:gd name="T27" fmla="*/ 792541 h 2524712"/>
                <a:gd name="T28" fmla="*/ 898390 w 1974521"/>
                <a:gd name="T29" fmla="*/ 944507 h 2524712"/>
                <a:gd name="T30" fmla="*/ 899315 w 1974521"/>
                <a:gd name="T31" fmla="*/ 946843 h 2524712"/>
                <a:gd name="T32" fmla="*/ 898923 w 1974521"/>
                <a:gd name="T33" fmla="*/ 946962 h 2524712"/>
                <a:gd name="T34" fmla="*/ 978156 w 1974521"/>
                <a:gd name="T35" fmla="*/ 1207126 h 252471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974521"/>
                <a:gd name="T55" fmla="*/ 0 h 2524712"/>
                <a:gd name="T56" fmla="*/ 1974521 w 1974521"/>
                <a:gd name="T57" fmla="*/ 2524712 h 252471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974521" h="2524712">
                  <a:moveTo>
                    <a:pt x="355698" y="2524712"/>
                  </a:moveTo>
                  <a:lnTo>
                    <a:pt x="30604" y="1457111"/>
                  </a:lnTo>
                  <a:lnTo>
                    <a:pt x="32026" y="1456678"/>
                  </a:lnTo>
                  <a:lnTo>
                    <a:pt x="28667" y="1448193"/>
                  </a:lnTo>
                  <a:cubicBezTo>
                    <a:pt x="-26207" y="1265374"/>
                    <a:pt x="-2477" y="1063448"/>
                    <a:pt x="101365" y="896153"/>
                  </a:cubicBezTo>
                  <a:lnTo>
                    <a:pt x="153968" y="827937"/>
                  </a:lnTo>
                  <a:lnTo>
                    <a:pt x="150246" y="824418"/>
                  </a:lnTo>
                  <a:lnTo>
                    <a:pt x="929670" y="0"/>
                  </a:lnTo>
                  <a:lnTo>
                    <a:pt x="1280355" y="331546"/>
                  </a:lnTo>
                  <a:lnTo>
                    <a:pt x="1655649" y="686358"/>
                  </a:lnTo>
                  <a:lnTo>
                    <a:pt x="1974521" y="987827"/>
                  </a:lnTo>
                  <a:lnTo>
                    <a:pt x="1630161" y="1352065"/>
                  </a:lnTo>
                  <a:lnTo>
                    <a:pt x="1631954" y="1353760"/>
                  </a:lnTo>
                  <a:lnTo>
                    <a:pt x="1606619" y="1386615"/>
                  </a:lnTo>
                  <a:cubicBezTo>
                    <a:pt x="1556606" y="1467188"/>
                    <a:pt x="1545177" y="1564441"/>
                    <a:pt x="1571605" y="1652492"/>
                  </a:cubicBezTo>
                  <a:lnTo>
                    <a:pt x="1573223" y="1656578"/>
                  </a:lnTo>
                  <a:lnTo>
                    <a:pt x="1572538" y="1656786"/>
                  </a:lnTo>
                  <a:lnTo>
                    <a:pt x="1711144" y="2111965"/>
                  </a:lnTo>
                  <a:lnTo>
                    <a:pt x="355698" y="2524712"/>
                  </a:lnTo>
                  <a:close/>
                </a:path>
              </a:pathLst>
            </a:custGeom>
            <a:solidFill>
              <a:schemeClr val="accent5">
                <a:lumMod val="50000"/>
                <a:alpha val="59000"/>
              </a:schemeClr>
            </a:solidFill>
            <a:ln>
              <a:noFill/>
            </a:ln>
            <a:extLst>
              <a:ext uri="{91240B29-F687-4F45-9708-019B960494DF}">
                <a14:hiddenLine xmlns:a14="http://schemas.microsoft.com/office/drawing/2010/main" w="12700">
                  <a:solidFill>
                    <a:srgbClr val="42719B"/>
                  </a:solidFill>
                  <a:bevel/>
                </a14:hiddenLine>
              </a:ext>
            </a:extLst>
          </p:spPr>
          <p:txBody>
            <a:bodyPr anchor="ctr"/>
            <a:lstStyle/>
            <a:p>
              <a:endParaRPr lang="zh-CN" altLang="en-US">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6" name="任意多边形 19">
              <a:extLst>
                <a:ext uri="{FF2B5EF4-FFF2-40B4-BE49-F238E27FC236}">
                  <a16:creationId xmlns:a16="http://schemas.microsoft.com/office/drawing/2014/main" id="{87F561BD-21F2-4D35-8EDA-7082E46C9594}"/>
                </a:ext>
              </a:extLst>
            </p:cNvPr>
            <p:cNvSpPr>
              <a:spLocks noChangeArrowheads="1"/>
            </p:cNvSpPr>
            <p:nvPr/>
          </p:nvSpPr>
          <p:spPr bwMode="auto">
            <a:xfrm rot="811666" flipV="1">
              <a:off x="4406900" y="3328988"/>
              <a:ext cx="1144588" cy="1443037"/>
            </a:xfrm>
            <a:custGeom>
              <a:avLst/>
              <a:gdLst>
                <a:gd name="T0" fmla="*/ 203178 w 2003794"/>
                <a:gd name="T1" fmla="*/ 1443037 h 2524712"/>
                <a:gd name="T2" fmla="*/ 999303 w 2003794"/>
                <a:gd name="T3" fmla="*/ 1200459 h 2524712"/>
                <a:gd name="T4" fmla="*/ 924048 w 2003794"/>
                <a:gd name="T5" fmla="*/ 953173 h 2524712"/>
                <a:gd name="T6" fmla="*/ 924440 w 2003794"/>
                <a:gd name="T7" fmla="*/ 953053 h 2524712"/>
                <a:gd name="T8" fmla="*/ 923515 w 2003794"/>
                <a:gd name="T9" fmla="*/ 950718 h 2524712"/>
                <a:gd name="T10" fmla="*/ 943515 w 2003794"/>
                <a:gd name="T11" fmla="*/ 798752 h 2524712"/>
                <a:gd name="T12" fmla="*/ 957987 w 2003794"/>
                <a:gd name="T13" fmla="*/ 779974 h 2524712"/>
                <a:gd name="T14" fmla="*/ 956963 w 2003794"/>
                <a:gd name="T15" fmla="*/ 779004 h 2524712"/>
                <a:gd name="T16" fmla="*/ 1144588 w 2003794"/>
                <a:gd name="T17" fmla="*/ 580425 h 2524712"/>
                <a:gd name="T18" fmla="*/ 945724 w 2003794"/>
                <a:gd name="T19" fmla="*/ 392298 h 2524712"/>
                <a:gd name="T20" fmla="*/ 731352 w 2003794"/>
                <a:gd name="T21" fmla="*/ 189500 h 2524712"/>
                <a:gd name="T22" fmla="*/ 531037 w 2003794"/>
                <a:gd name="T23" fmla="*/ 0 h 2524712"/>
                <a:gd name="T24" fmla="*/ 85822 w 2003794"/>
                <a:gd name="T25" fmla="*/ 471208 h 2524712"/>
                <a:gd name="T26" fmla="*/ 87948 w 2003794"/>
                <a:gd name="T27" fmla="*/ 473220 h 2524712"/>
                <a:gd name="T28" fmla="*/ 57901 w 2003794"/>
                <a:gd name="T29" fmla="*/ 512210 h 2524712"/>
                <a:gd name="T30" fmla="*/ 16375 w 2003794"/>
                <a:gd name="T31" fmla="*/ 827736 h 2524712"/>
                <a:gd name="T32" fmla="*/ 18294 w 2003794"/>
                <a:gd name="T33" fmla="*/ 832586 h 2524712"/>
                <a:gd name="T34" fmla="*/ 17481 w 2003794"/>
                <a:gd name="T35" fmla="*/ 832834 h 252471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003794"/>
                <a:gd name="T55" fmla="*/ 0 h 2524712"/>
                <a:gd name="T56" fmla="*/ 2003794 w 2003794"/>
                <a:gd name="T57" fmla="*/ 2524712 h 252471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003794" h="2524712">
                  <a:moveTo>
                    <a:pt x="355698" y="2524712"/>
                  </a:moveTo>
                  <a:lnTo>
                    <a:pt x="1749448" y="2100302"/>
                  </a:lnTo>
                  <a:lnTo>
                    <a:pt x="1617702" y="1667654"/>
                  </a:lnTo>
                  <a:lnTo>
                    <a:pt x="1618387" y="1667445"/>
                  </a:lnTo>
                  <a:lnTo>
                    <a:pt x="1616769" y="1663359"/>
                  </a:lnTo>
                  <a:cubicBezTo>
                    <a:pt x="1590341" y="1575308"/>
                    <a:pt x="1601770" y="1478056"/>
                    <a:pt x="1651782" y="1397482"/>
                  </a:cubicBezTo>
                  <a:lnTo>
                    <a:pt x="1677117" y="1364628"/>
                  </a:lnTo>
                  <a:lnTo>
                    <a:pt x="1675325" y="1362932"/>
                  </a:lnTo>
                  <a:lnTo>
                    <a:pt x="2003794" y="1015502"/>
                  </a:lnTo>
                  <a:lnTo>
                    <a:pt x="1655649" y="686358"/>
                  </a:lnTo>
                  <a:lnTo>
                    <a:pt x="1280355" y="331546"/>
                  </a:lnTo>
                  <a:lnTo>
                    <a:pt x="929670" y="0"/>
                  </a:lnTo>
                  <a:lnTo>
                    <a:pt x="150246" y="824418"/>
                  </a:lnTo>
                  <a:lnTo>
                    <a:pt x="153968" y="827937"/>
                  </a:lnTo>
                  <a:lnTo>
                    <a:pt x="101365" y="896153"/>
                  </a:lnTo>
                  <a:cubicBezTo>
                    <a:pt x="-2477" y="1063448"/>
                    <a:pt x="-26207" y="1265374"/>
                    <a:pt x="28667" y="1448193"/>
                  </a:cubicBezTo>
                  <a:lnTo>
                    <a:pt x="32026" y="1456678"/>
                  </a:lnTo>
                  <a:lnTo>
                    <a:pt x="30604" y="1457111"/>
                  </a:lnTo>
                  <a:lnTo>
                    <a:pt x="355698" y="2524712"/>
                  </a:lnTo>
                  <a:close/>
                </a:path>
              </a:pathLst>
            </a:custGeom>
            <a:solidFill>
              <a:schemeClr val="accent5">
                <a:lumMod val="50000"/>
                <a:alpha val="59000"/>
              </a:schemeClr>
            </a:solidFill>
            <a:ln>
              <a:noFill/>
            </a:ln>
            <a:extLst>
              <a:ext uri="{91240B29-F687-4F45-9708-019B960494DF}">
                <a14:hiddenLine xmlns:a14="http://schemas.microsoft.com/office/drawing/2010/main" w="12700">
                  <a:solidFill>
                    <a:srgbClr val="42719B"/>
                  </a:solidFill>
                  <a:bevel/>
                </a14:hiddenLine>
              </a:ext>
            </a:extLst>
          </p:spPr>
          <p:txBody>
            <a:bodyPr anchor="ctr"/>
            <a:lstStyle/>
            <a:p>
              <a:endParaRPr lang="zh-CN" altLang="en-US">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7" name="任意多边形 20">
              <a:extLst>
                <a:ext uri="{FF2B5EF4-FFF2-40B4-BE49-F238E27FC236}">
                  <a16:creationId xmlns:a16="http://schemas.microsoft.com/office/drawing/2014/main" id="{0C7E6DDF-1DE8-47F8-A174-8F43AC00B023}"/>
                </a:ext>
              </a:extLst>
            </p:cNvPr>
            <p:cNvSpPr>
              <a:spLocks noChangeArrowheads="1"/>
            </p:cNvSpPr>
            <p:nvPr/>
          </p:nvSpPr>
          <p:spPr bwMode="auto">
            <a:xfrm rot="18755030" flipV="1">
              <a:off x="5018882" y="4296568"/>
              <a:ext cx="1130300" cy="1439863"/>
            </a:xfrm>
            <a:custGeom>
              <a:avLst/>
              <a:gdLst>
                <a:gd name="T0" fmla="*/ 1007332 w 1424028"/>
                <a:gd name="T1" fmla="*/ 1195122 h 1814500"/>
                <a:gd name="T2" fmla="*/ 923615 w 1424028"/>
                <a:gd name="T3" fmla="*/ 920264 h 1814500"/>
                <a:gd name="T4" fmla="*/ 924006 w 1424028"/>
                <a:gd name="T5" fmla="*/ 920146 h 1814500"/>
                <a:gd name="T6" fmla="*/ 923081 w 1424028"/>
                <a:gd name="T7" fmla="*/ 917809 h 1814500"/>
                <a:gd name="T8" fmla="*/ 943103 w 1424028"/>
                <a:gd name="T9" fmla="*/ 765808 h 1814500"/>
                <a:gd name="T10" fmla="*/ 957591 w 1424028"/>
                <a:gd name="T11" fmla="*/ 747024 h 1814500"/>
                <a:gd name="T12" fmla="*/ 956566 w 1424028"/>
                <a:gd name="T13" fmla="*/ 746055 h 1814500"/>
                <a:gd name="T14" fmla="*/ 1130300 w 1424028"/>
                <a:gd name="T15" fmla="*/ 562339 h 1814500"/>
                <a:gd name="T16" fmla="*/ 946776 w 1424028"/>
                <a:gd name="T17" fmla="*/ 388876 h 1814500"/>
                <a:gd name="T18" fmla="*/ 780439 w 1424028"/>
                <a:gd name="T19" fmla="*/ 231657 h 1814500"/>
                <a:gd name="T20" fmla="*/ 528306 w 1424028"/>
                <a:gd name="T21" fmla="*/ 0 h 1814500"/>
                <a:gd name="T22" fmla="*/ 85918 w 1424028"/>
                <a:gd name="T23" fmla="*/ 467806 h 1814500"/>
                <a:gd name="T24" fmla="*/ 88046 w 1424028"/>
                <a:gd name="T25" fmla="*/ 469817 h 1814500"/>
                <a:gd name="T26" fmla="*/ 57965 w 1424028"/>
                <a:gd name="T27" fmla="*/ 508816 h 1814500"/>
                <a:gd name="T28" fmla="*/ 16393 w 1424028"/>
                <a:gd name="T29" fmla="*/ 824417 h 1814500"/>
                <a:gd name="T30" fmla="*/ 18314 w 1424028"/>
                <a:gd name="T31" fmla="*/ 829268 h 1814500"/>
                <a:gd name="T32" fmla="*/ 17501 w 1424028"/>
                <a:gd name="T33" fmla="*/ 829516 h 1814500"/>
                <a:gd name="T34" fmla="*/ 203405 w 1424028"/>
                <a:gd name="T35" fmla="*/ 1439863 h 18145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24028"/>
                <a:gd name="T55" fmla="*/ 0 h 1814500"/>
                <a:gd name="T56" fmla="*/ 1424028 w 1424028"/>
                <a:gd name="T57" fmla="*/ 1814500 h 181450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24028" h="1814500">
                  <a:moveTo>
                    <a:pt x="1269105" y="1506080"/>
                  </a:moveTo>
                  <a:lnTo>
                    <a:pt x="1163632" y="1159707"/>
                  </a:lnTo>
                  <a:lnTo>
                    <a:pt x="1164125" y="1159558"/>
                  </a:lnTo>
                  <a:lnTo>
                    <a:pt x="1162960" y="1156613"/>
                  </a:lnTo>
                  <a:cubicBezTo>
                    <a:pt x="1143919" y="1093177"/>
                    <a:pt x="1152153" y="1023111"/>
                    <a:pt x="1188185" y="965063"/>
                  </a:cubicBezTo>
                  <a:lnTo>
                    <a:pt x="1206437" y="941392"/>
                  </a:lnTo>
                  <a:lnTo>
                    <a:pt x="1205146" y="940171"/>
                  </a:lnTo>
                  <a:lnTo>
                    <a:pt x="1424028" y="708654"/>
                  </a:lnTo>
                  <a:lnTo>
                    <a:pt x="1192812" y="490058"/>
                  </a:lnTo>
                  <a:lnTo>
                    <a:pt x="983249" y="291932"/>
                  </a:lnTo>
                  <a:lnTo>
                    <a:pt x="665595" y="0"/>
                  </a:lnTo>
                  <a:lnTo>
                    <a:pt x="108245" y="589524"/>
                  </a:lnTo>
                  <a:lnTo>
                    <a:pt x="110926" y="592059"/>
                  </a:lnTo>
                  <a:lnTo>
                    <a:pt x="73028" y="641205"/>
                  </a:lnTo>
                  <a:cubicBezTo>
                    <a:pt x="-1785" y="761733"/>
                    <a:pt x="-18881" y="907210"/>
                    <a:pt x="20653" y="1038922"/>
                  </a:cubicBezTo>
                  <a:lnTo>
                    <a:pt x="23073" y="1045035"/>
                  </a:lnTo>
                  <a:lnTo>
                    <a:pt x="22049" y="1045347"/>
                  </a:lnTo>
                  <a:lnTo>
                    <a:pt x="256263" y="1814500"/>
                  </a:lnTo>
                  <a:lnTo>
                    <a:pt x="1269105" y="1506080"/>
                  </a:lnTo>
                  <a:close/>
                </a:path>
              </a:pathLst>
            </a:custGeom>
            <a:solidFill>
              <a:schemeClr val="accent5">
                <a:lumMod val="50000"/>
                <a:alpha val="59000"/>
              </a:schemeClr>
            </a:solidFill>
            <a:ln>
              <a:noFill/>
            </a:ln>
            <a:extLst>
              <a:ext uri="{91240B29-F687-4F45-9708-019B960494DF}">
                <a14:hiddenLine xmlns:a14="http://schemas.microsoft.com/office/drawing/2010/main" w="12700">
                  <a:solidFill>
                    <a:srgbClr val="42719B"/>
                  </a:solidFill>
                  <a:bevel/>
                </a14:hiddenLine>
              </a:ext>
            </a:extLst>
          </p:spPr>
          <p:txBody>
            <a:bodyPr anchor="ctr"/>
            <a:lstStyle/>
            <a:p>
              <a:endParaRPr lang="zh-CN" altLang="en-US">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8" name="任意多边形 21">
              <a:extLst>
                <a:ext uri="{FF2B5EF4-FFF2-40B4-BE49-F238E27FC236}">
                  <a16:creationId xmlns:a16="http://schemas.microsoft.com/office/drawing/2014/main" id="{9538DF3F-E77A-45D5-B911-E00211625533}"/>
                </a:ext>
              </a:extLst>
            </p:cNvPr>
            <p:cNvSpPr>
              <a:spLocks noChangeArrowheads="1"/>
            </p:cNvSpPr>
            <p:nvPr/>
          </p:nvSpPr>
          <p:spPr bwMode="auto">
            <a:xfrm rot="2844970" flipH="1" flipV="1">
              <a:off x="6092032" y="4294981"/>
              <a:ext cx="1130300" cy="1443037"/>
            </a:xfrm>
            <a:custGeom>
              <a:avLst/>
              <a:gdLst>
                <a:gd name="T0" fmla="*/ 984607 w 1424033"/>
                <a:gd name="T1" fmla="*/ 1205269 h 1818928"/>
                <a:gd name="T2" fmla="*/ 203404 w 1424033"/>
                <a:gd name="T3" fmla="*/ 1443037 h 1818928"/>
                <a:gd name="T4" fmla="*/ 17501 w 1424033"/>
                <a:gd name="T5" fmla="*/ 832833 h 1818928"/>
                <a:gd name="T6" fmla="*/ 18314 w 1424033"/>
                <a:gd name="T7" fmla="*/ 832587 h 1818928"/>
                <a:gd name="T8" fmla="*/ 16393 w 1424033"/>
                <a:gd name="T9" fmla="*/ 827736 h 1818928"/>
                <a:gd name="T10" fmla="*/ 57965 w 1424033"/>
                <a:gd name="T11" fmla="*/ 512210 h 1818928"/>
                <a:gd name="T12" fmla="*/ 88045 w 1424033"/>
                <a:gd name="T13" fmla="*/ 473220 h 1818928"/>
                <a:gd name="T14" fmla="*/ 85917 w 1424033"/>
                <a:gd name="T15" fmla="*/ 471209 h 1818928"/>
                <a:gd name="T16" fmla="*/ 531626 w 1424033"/>
                <a:gd name="T17" fmla="*/ 0 h 1818928"/>
                <a:gd name="T18" fmla="*/ 732163 w 1424033"/>
                <a:gd name="T19" fmla="*/ 189500 h 1818928"/>
                <a:gd name="T20" fmla="*/ 946773 w 1424033"/>
                <a:gd name="T21" fmla="*/ 392298 h 1818928"/>
                <a:gd name="T22" fmla="*/ 1130300 w 1424033"/>
                <a:gd name="T23" fmla="*/ 565725 h 1818928"/>
                <a:gd name="T24" fmla="*/ 937784 w 1424033"/>
                <a:gd name="T25" fmla="*/ 769255 h 1818928"/>
                <a:gd name="T26" fmla="*/ 938809 w 1424033"/>
                <a:gd name="T27" fmla="*/ 770224 h 1818928"/>
                <a:gd name="T28" fmla="*/ 924322 w 1424033"/>
                <a:gd name="T29" fmla="*/ 789003 h 1818928"/>
                <a:gd name="T30" fmla="*/ 904299 w 1424033"/>
                <a:gd name="T31" fmla="*/ 940969 h 1818928"/>
                <a:gd name="T32" fmla="*/ 905224 w 1424033"/>
                <a:gd name="T33" fmla="*/ 943304 h 1818928"/>
                <a:gd name="T34" fmla="*/ 904833 w 1424033"/>
                <a:gd name="T35" fmla="*/ 943423 h 181892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24033"/>
                <a:gd name="T55" fmla="*/ 0 h 1818928"/>
                <a:gd name="T56" fmla="*/ 1424033 w 1424033"/>
                <a:gd name="T57" fmla="*/ 1818928 h 181892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24033" h="1818928">
                  <a:moveTo>
                    <a:pt x="1240478" y="1519225"/>
                  </a:moveTo>
                  <a:lnTo>
                    <a:pt x="256263" y="1818928"/>
                  </a:lnTo>
                  <a:lnTo>
                    <a:pt x="22049" y="1049775"/>
                  </a:lnTo>
                  <a:lnTo>
                    <a:pt x="23073" y="1049464"/>
                  </a:lnTo>
                  <a:lnTo>
                    <a:pt x="20653" y="1043350"/>
                  </a:lnTo>
                  <a:cubicBezTo>
                    <a:pt x="-18881" y="911639"/>
                    <a:pt x="-1785" y="766161"/>
                    <a:pt x="73029" y="645633"/>
                  </a:cubicBezTo>
                  <a:lnTo>
                    <a:pt x="110926" y="596487"/>
                  </a:lnTo>
                  <a:lnTo>
                    <a:pt x="108245" y="593952"/>
                  </a:lnTo>
                  <a:lnTo>
                    <a:pt x="669780" y="0"/>
                  </a:lnTo>
                  <a:lnTo>
                    <a:pt x="922431" y="238862"/>
                  </a:lnTo>
                  <a:lnTo>
                    <a:pt x="1192812" y="494486"/>
                  </a:lnTo>
                  <a:lnTo>
                    <a:pt x="1424033" y="713088"/>
                  </a:lnTo>
                  <a:lnTo>
                    <a:pt x="1181487" y="969635"/>
                  </a:lnTo>
                  <a:lnTo>
                    <a:pt x="1182779" y="970857"/>
                  </a:lnTo>
                  <a:lnTo>
                    <a:pt x="1164527" y="994527"/>
                  </a:lnTo>
                  <a:cubicBezTo>
                    <a:pt x="1128494" y="1052576"/>
                    <a:pt x="1120260" y="1122642"/>
                    <a:pt x="1139301" y="1186078"/>
                  </a:cubicBezTo>
                  <a:lnTo>
                    <a:pt x="1140466" y="1189021"/>
                  </a:lnTo>
                  <a:lnTo>
                    <a:pt x="1139973" y="1189172"/>
                  </a:lnTo>
                  <a:lnTo>
                    <a:pt x="1240478" y="1519225"/>
                  </a:lnTo>
                  <a:close/>
                </a:path>
              </a:pathLst>
            </a:custGeom>
            <a:solidFill>
              <a:schemeClr val="accent5">
                <a:lumMod val="50000"/>
                <a:alpha val="59000"/>
              </a:schemeClr>
            </a:solidFill>
            <a:ln>
              <a:noFill/>
            </a:ln>
            <a:extLst>
              <a:ext uri="{91240B29-F687-4F45-9708-019B960494DF}">
                <a14:hiddenLine xmlns:a14="http://schemas.microsoft.com/office/drawing/2010/main" w="12700">
                  <a:solidFill>
                    <a:srgbClr val="42719B"/>
                  </a:solidFill>
                  <a:bevel/>
                </a14:hiddenLine>
              </a:ext>
            </a:extLst>
          </p:spPr>
          <p:txBody>
            <a:bodyPr anchor="ctr"/>
            <a:lstStyle/>
            <a:p>
              <a:endParaRPr lang="zh-CN" altLang="en-US">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nvGrpSpPr>
            <p:cNvPr id="9" name="组合 69">
              <a:extLst>
                <a:ext uri="{FF2B5EF4-FFF2-40B4-BE49-F238E27FC236}">
                  <a16:creationId xmlns:a16="http://schemas.microsoft.com/office/drawing/2014/main" id="{A4130FA2-05C5-4A09-91A5-6CF2A864ADC9}"/>
                </a:ext>
              </a:extLst>
            </p:cNvPr>
            <p:cNvGrpSpPr/>
            <p:nvPr/>
          </p:nvGrpSpPr>
          <p:grpSpPr bwMode="auto">
            <a:xfrm>
              <a:off x="5330825" y="2720975"/>
              <a:ext cx="395288" cy="381000"/>
              <a:chOff x="0" y="0"/>
              <a:chExt cx="645684" cy="620945"/>
            </a:xfrm>
            <a:solidFill>
              <a:schemeClr val="bg1"/>
            </a:solidFill>
          </p:grpSpPr>
          <p:sp>
            <p:nvSpPr>
              <p:cNvPr id="27" name="Oval 131">
                <a:extLst>
                  <a:ext uri="{FF2B5EF4-FFF2-40B4-BE49-F238E27FC236}">
                    <a16:creationId xmlns:a16="http://schemas.microsoft.com/office/drawing/2014/main" id="{53274CC4-43FE-4BDA-B85B-66F8FDB1AC65}"/>
                  </a:ext>
                </a:extLst>
              </p:cNvPr>
              <p:cNvSpPr>
                <a:spLocks noChangeArrowheads="1"/>
              </p:cNvSpPr>
              <p:nvPr/>
            </p:nvSpPr>
            <p:spPr bwMode="auto">
              <a:xfrm>
                <a:off x="177563" y="0"/>
                <a:ext cx="290558" cy="294275"/>
              </a:xfrm>
              <a:prstGeom prst="ellipse">
                <a:avLst/>
              </a:prstGeom>
              <a:grpFill/>
              <a:ln>
                <a:noFill/>
              </a:ln>
              <a:extLst>
                <a:ext uri="{91240B29-F687-4F45-9708-019B960494DF}">
                  <a14:hiddenLine xmlns:a14="http://schemas.microsoft.com/office/drawing/2010/main" w="9525">
                    <a:solidFill>
                      <a:srgbClr val="000000"/>
                    </a:solidFill>
                    <a:bevel/>
                  </a14:hiddenLine>
                </a:ext>
              </a:extLst>
            </p:spPr>
            <p:txBody>
              <a:bodyPr/>
              <a:lstStyle/>
              <a:p>
                <a:pPr>
                  <a:defRPr/>
                </a:pPr>
                <a:endParaRPr lang="zh-CN" altLang="zh-CN">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8" name="Freeform 134">
                <a:extLst>
                  <a:ext uri="{FF2B5EF4-FFF2-40B4-BE49-F238E27FC236}">
                    <a16:creationId xmlns:a16="http://schemas.microsoft.com/office/drawing/2014/main" id="{AB833A59-38B5-48B2-92ED-80021F759380}"/>
                  </a:ext>
                </a:extLst>
              </p:cNvPr>
              <p:cNvSpPr>
                <a:spLocks noChangeArrowheads="1"/>
              </p:cNvSpPr>
              <p:nvPr/>
            </p:nvSpPr>
            <p:spPr bwMode="auto">
              <a:xfrm>
                <a:off x="0" y="340170"/>
                <a:ext cx="645684" cy="280775"/>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00"/>
                  <a:gd name="T67" fmla="*/ 0 h 87"/>
                  <a:gd name="T68" fmla="*/ 200 w 200"/>
                  <a:gd name="T69" fmla="*/ 87 h 8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pPr>
                  <a:defRPr/>
                </a:pPr>
                <a:endParaRPr lang="zh-CN" altLang="zh-CN">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nvGrpSpPr>
            <p:cNvPr id="10" name="组合 72">
              <a:extLst>
                <a:ext uri="{FF2B5EF4-FFF2-40B4-BE49-F238E27FC236}">
                  <a16:creationId xmlns:a16="http://schemas.microsoft.com/office/drawing/2014/main" id="{6B2B35E7-57F4-403B-BD94-CC46357B6626}"/>
                </a:ext>
              </a:extLst>
            </p:cNvPr>
            <p:cNvGrpSpPr/>
            <p:nvPr/>
          </p:nvGrpSpPr>
          <p:grpSpPr bwMode="auto">
            <a:xfrm>
              <a:off x="4657725" y="3832225"/>
              <a:ext cx="533400" cy="404813"/>
              <a:chOff x="0" y="0"/>
              <a:chExt cx="509646" cy="387231"/>
            </a:xfrm>
            <a:solidFill>
              <a:schemeClr val="bg1"/>
            </a:solidFill>
          </p:grpSpPr>
          <p:sp>
            <p:nvSpPr>
              <p:cNvPr id="25" name="Freeform 20">
                <a:extLst>
                  <a:ext uri="{FF2B5EF4-FFF2-40B4-BE49-F238E27FC236}">
                    <a16:creationId xmlns:a16="http://schemas.microsoft.com/office/drawing/2014/main" id="{4289BE4B-643A-4390-9A79-3D8BBD8CDB1B}"/>
                  </a:ext>
                </a:extLst>
              </p:cNvPr>
              <p:cNvSpPr>
                <a:spLocks noEditPoints="1" noChangeArrowheads="1"/>
              </p:cNvSpPr>
              <p:nvPr/>
            </p:nvSpPr>
            <p:spPr bwMode="auto">
              <a:xfrm>
                <a:off x="0" y="51839"/>
                <a:ext cx="337890" cy="335392"/>
              </a:xfrm>
              <a:custGeom>
                <a:avLst/>
                <a:gdLst>
                  <a:gd name="T0" fmla="*/ 229 w 229"/>
                  <a:gd name="T1" fmla="*/ 128 h 227"/>
                  <a:gd name="T2" fmla="*/ 229 w 229"/>
                  <a:gd name="T3" fmla="*/ 98 h 227"/>
                  <a:gd name="T4" fmla="*/ 206 w 229"/>
                  <a:gd name="T5" fmla="*/ 93 h 227"/>
                  <a:gd name="T6" fmla="*/ 200 w 229"/>
                  <a:gd name="T7" fmla="*/ 76 h 227"/>
                  <a:gd name="T8" fmla="*/ 216 w 229"/>
                  <a:gd name="T9" fmla="*/ 58 h 227"/>
                  <a:gd name="T10" fmla="*/ 198 w 229"/>
                  <a:gd name="T11" fmla="*/ 34 h 227"/>
                  <a:gd name="T12" fmla="*/ 176 w 229"/>
                  <a:gd name="T13" fmla="*/ 44 h 227"/>
                  <a:gd name="T14" fmla="*/ 161 w 229"/>
                  <a:gd name="T15" fmla="*/ 33 h 227"/>
                  <a:gd name="T16" fmla="*/ 164 w 229"/>
                  <a:gd name="T17" fmla="*/ 9 h 227"/>
                  <a:gd name="T18" fmla="*/ 135 w 229"/>
                  <a:gd name="T19" fmla="*/ 0 h 227"/>
                  <a:gd name="T20" fmla="*/ 123 w 229"/>
                  <a:gd name="T21" fmla="*/ 20 h 227"/>
                  <a:gd name="T22" fmla="*/ 114 w 229"/>
                  <a:gd name="T23" fmla="*/ 20 h 227"/>
                  <a:gd name="T24" fmla="*/ 105 w 229"/>
                  <a:gd name="T25" fmla="*/ 20 h 227"/>
                  <a:gd name="T26" fmla="*/ 93 w 229"/>
                  <a:gd name="T27" fmla="*/ 0 h 227"/>
                  <a:gd name="T28" fmla="*/ 65 w 229"/>
                  <a:gd name="T29" fmla="*/ 9 h 227"/>
                  <a:gd name="T30" fmla="*/ 67 w 229"/>
                  <a:gd name="T31" fmla="*/ 33 h 227"/>
                  <a:gd name="T32" fmla="*/ 52 w 229"/>
                  <a:gd name="T33" fmla="*/ 44 h 227"/>
                  <a:gd name="T34" fmla="*/ 30 w 229"/>
                  <a:gd name="T35" fmla="*/ 34 h 227"/>
                  <a:gd name="T36" fmla="*/ 13 w 229"/>
                  <a:gd name="T37" fmla="*/ 58 h 227"/>
                  <a:gd name="T38" fmla="*/ 29 w 229"/>
                  <a:gd name="T39" fmla="*/ 76 h 227"/>
                  <a:gd name="T40" fmla="*/ 23 w 229"/>
                  <a:gd name="T41" fmla="*/ 94 h 227"/>
                  <a:gd name="T42" fmla="*/ 0 w 229"/>
                  <a:gd name="T43" fmla="*/ 98 h 227"/>
                  <a:gd name="T44" fmla="*/ 0 w 229"/>
                  <a:gd name="T45" fmla="*/ 128 h 227"/>
                  <a:gd name="T46" fmla="*/ 23 w 229"/>
                  <a:gd name="T47" fmla="*/ 133 h 227"/>
                  <a:gd name="T48" fmla="*/ 29 w 229"/>
                  <a:gd name="T49" fmla="*/ 151 h 227"/>
                  <a:gd name="T50" fmla="*/ 13 w 229"/>
                  <a:gd name="T51" fmla="*/ 169 h 227"/>
                  <a:gd name="T52" fmla="*/ 31 w 229"/>
                  <a:gd name="T53" fmla="*/ 193 h 227"/>
                  <a:gd name="T54" fmla="*/ 52 w 229"/>
                  <a:gd name="T55" fmla="*/ 183 h 227"/>
                  <a:gd name="T56" fmla="*/ 67 w 229"/>
                  <a:gd name="T57" fmla="*/ 194 h 227"/>
                  <a:gd name="T58" fmla="*/ 65 w 229"/>
                  <a:gd name="T59" fmla="*/ 218 h 227"/>
                  <a:gd name="T60" fmla="*/ 93 w 229"/>
                  <a:gd name="T61" fmla="*/ 227 h 227"/>
                  <a:gd name="T62" fmla="*/ 105 w 229"/>
                  <a:gd name="T63" fmla="*/ 206 h 227"/>
                  <a:gd name="T64" fmla="*/ 114 w 229"/>
                  <a:gd name="T65" fmla="*/ 207 h 227"/>
                  <a:gd name="T66" fmla="*/ 124 w 229"/>
                  <a:gd name="T67" fmla="*/ 206 h 227"/>
                  <a:gd name="T68" fmla="*/ 135 w 229"/>
                  <a:gd name="T69" fmla="*/ 227 h 227"/>
                  <a:gd name="T70" fmla="*/ 164 w 229"/>
                  <a:gd name="T71" fmla="*/ 217 h 227"/>
                  <a:gd name="T72" fmla="*/ 161 w 229"/>
                  <a:gd name="T73" fmla="*/ 194 h 227"/>
                  <a:gd name="T74" fmla="*/ 176 w 229"/>
                  <a:gd name="T75" fmla="*/ 183 h 227"/>
                  <a:gd name="T76" fmla="*/ 198 w 229"/>
                  <a:gd name="T77" fmla="*/ 193 h 227"/>
                  <a:gd name="T78" fmla="*/ 216 w 229"/>
                  <a:gd name="T79" fmla="*/ 168 h 227"/>
                  <a:gd name="T80" fmla="*/ 200 w 229"/>
                  <a:gd name="T81" fmla="*/ 151 h 227"/>
                  <a:gd name="T82" fmla="*/ 206 w 229"/>
                  <a:gd name="T83" fmla="*/ 133 h 227"/>
                  <a:gd name="T84" fmla="*/ 229 w 229"/>
                  <a:gd name="T85" fmla="*/ 128 h 227"/>
                  <a:gd name="T86" fmla="*/ 114 w 229"/>
                  <a:gd name="T87" fmla="*/ 180 h 227"/>
                  <a:gd name="T88" fmla="*/ 47 w 229"/>
                  <a:gd name="T89" fmla="*/ 113 h 227"/>
                  <a:gd name="T90" fmla="*/ 114 w 229"/>
                  <a:gd name="T91" fmla="*/ 46 h 227"/>
                  <a:gd name="T92" fmla="*/ 181 w 229"/>
                  <a:gd name="T93" fmla="*/ 113 h 227"/>
                  <a:gd name="T94" fmla="*/ 114 w 229"/>
                  <a:gd name="T95" fmla="*/ 180 h 22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29"/>
                  <a:gd name="T145" fmla="*/ 0 h 227"/>
                  <a:gd name="T146" fmla="*/ 229 w 229"/>
                  <a:gd name="T147" fmla="*/ 227 h 227"/>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29" h="227">
                    <a:moveTo>
                      <a:pt x="229" y="128"/>
                    </a:moveTo>
                    <a:cubicBezTo>
                      <a:pt x="229" y="98"/>
                      <a:pt x="229" y="98"/>
                      <a:pt x="229" y="98"/>
                    </a:cubicBezTo>
                    <a:cubicBezTo>
                      <a:pt x="206" y="93"/>
                      <a:pt x="206" y="93"/>
                      <a:pt x="206" y="93"/>
                    </a:cubicBezTo>
                    <a:cubicBezTo>
                      <a:pt x="204" y="87"/>
                      <a:pt x="202" y="81"/>
                      <a:pt x="200" y="76"/>
                    </a:cubicBezTo>
                    <a:cubicBezTo>
                      <a:pt x="216" y="58"/>
                      <a:pt x="216" y="58"/>
                      <a:pt x="216" y="58"/>
                    </a:cubicBezTo>
                    <a:cubicBezTo>
                      <a:pt x="198" y="34"/>
                      <a:pt x="198" y="34"/>
                      <a:pt x="198" y="34"/>
                    </a:cubicBezTo>
                    <a:cubicBezTo>
                      <a:pt x="176" y="44"/>
                      <a:pt x="176" y="44"/>
                      <a:pt x="176" y="44"/>
                    </a:cubicBezTo>
                    <a:cubicBezTo>
                      <a:pt x="172" y="39"/>
                      <a:pt x="167" y="36"/>
                      <a:pt x="161" y="33"/>
                    </a:cubicBezTo>
                    <a:cubicBezTo>
                      <a:pt x="164" y="9"/>
                      <a:pt x="164" y="9"/>
                      <a:pt x="164" y="9"/>
                    </a:cubicBezTo>
                    <a:cubicBezTo>
                      <a:pt x="135" y="0"/>
                      <a:pt x="135" y="0"/>
                      <a:pt x="135" y="0"/>
                    </a:cubicBezTo>
                    <a:cubicBezTo>
                      <a:pt x="123" y="20"/>
                      <a:pt x="123" y="20"/>
                      <a:pt x="123" y="20"/>
                    </a:cubicBezTo>
                    <a:cubicBezTo>
                      <a:pt x="120" y="20"/>
                      <a:pt x="117" y="20"/>
                      <a:pt x="114" y="20"/>
                    </a:cubicBezTo>
                    <a:cubicBezTo>
                      <a:pt x="111" y="20"/>
                      <a:pt x="108" y="20"/>
                      <a:pt x="105" y="20"/>
                    </a:cubicBezTo>
                    <a:cubicBezTo>
                      <a:pt x="93" y="0"/>
                      <a:pt x="93" y="0"/>
                      <a:pt x="93" y="0"/>
                    </a:cubicBezTo>
                    <a:cubicBezTo>
                      <a:pt x="65" y="9"/>
                      <a:pt x="65" y="9"/>
                      <a:pt x="65" y="9"/>
                    </a:cubicBezTo>
                    <a:cubicBezTo>
                      <a:pt x="67" y="33"/>
                      <a:pt x="67" y="33"/>
                      <a:pt x="67" y="33"/>
                    </a:cubicBezTo>
                    <a:cubicBezTo>
                      <a:pt x="62" y="36"/>
                      <a:pt x="57" y="39"/>
                      <a:pt x="52" y="44"/>
                    </a:cubicBezTo>
                    <a:cubicBezTo>
                      <a:pt x="30" y="34"/>
                      <a:pt x="30" y="34"/>
                      <a:pt x="30" y="34"/>
                    </a:cubicBezTo>
                    <a:cubicBezTo>
                      <a:pt x="13" y="58"/>
                      <a:pt x="13" y="58"/>
                      <a:pt x="13" y="58"/>
                    </a:cubicBezTo>
                    <a:cubicBezTo>
                      <a:pt x="29" y="76"/>
                      <a:pt x="29" y="76"/>
                      <a:pt x="29" y="76"/>
                    </a:cubicBezTo>
                    <a:cubicBezTo>
                      <a:pt x="26" y="81"/>
                      <a:pt x="24" y="87"/>
                      <a:pt x="23" y="94"/>
                    </a:cubicBezTo>
                    <a:cubicBezTo>
                      <a:pt x="0" y="98"/>
                      <a:pt x="0" y="98"/>
                      <a:pt x="0" y="98"/>
                    </a:cubicBezTo>
                    <a:cubicBezTo>
                      <a:pt x="0" y="128"/>
                      <a:pt x="0" y="128"/>
                      <a:pt x="0" y="128"/>
                    </a:cubicBezTo>
                    <a:cubicBezTo>
                      <a:pt x="23" y="133"/>
                      <a:pt x="23" y="133"/>
                      <a:pt x="23" y="133"/>
                    </a:cubicBezTo>
                    <a:cubicBezTo>
                      <a:pt x="24" y="139"/>
                      <a:pt x="26" y="145"/>
                      <a:pt x="29" y="151"/>
                    </a:cubicBezTo>
                    <a:cubicBezTo>
                      <a:pt x="13" y="169"/>
                      <a:pt x="13" y="169"/>
                      <a:pt x="13" y="169"/>
                    </a:cubicBezTo>
                    <a:cubicBezTo>
                      <a:pt x="31" y="193"/>
                      <a:pt x="31" y="193"/>
                      <a:pt x="31" y="193"/>
                    </a:cubicBezTo>
                    <a:cubicBezTo>
                      <a:pt x="52" y="183"/>
                      <a:pt x="52" y="183"/>
                      <a:pt x="52" y="183"/>
                    </a:cubicBezTo>
                    <a:cubicBezTo>
                      <a:pt x="57" y="187"/>
                      <a:pt x="62" y="191"/>
                      <a:pt x="67" y="194"/>
                    </a:cubicBezTo>
                    <a:cubicBezTo>
                      <a:pt x="65" y="218"/>
                      <a:pt x="65" y="218"/>
                      <a:pt x="65" y="218"/>
                    </a:cubicBezTo>
                    <a:cubicBezTo>
                      <a:pt x="93" y="227"/>
                      <a:pt x="93" y="227"/>
                      <a:pt x="93" y="227"/>
                    </a:cubicBezTo>
                    <a:cubicBezTo>
                      <a:pt x="105" y="206"/>
                      <a:pt x="105" y="206"/>
                      <a:pt x="105" y="206"/>
                    </a:cubicBezTo>
                    <a:cubicBezTo>
                      <a:pt x="108" y="207"/>
                      <a:pt x="111" y="207"/>
                      <a:pt x="114" y="207"/>
                    </a:cubicBezTo>
                    <a:cubicBezTo>
                      <a:pt x="117" y="207"/>
                      <a:pt x="121" y="207"/>
                      <a:pt x="124" y="206"/>
                    </a:cubicBezTo>
                    <a:cubicBezTo>
                      <a:pt x="135" y="227"/>
                      <a:pt x="135" y="227"/>
                      <a:pt x="135" y="227"/>
                    </a:cubicBezTo>
                    <a:cubicBezTo>
                      <a:pt x="164" y="217"/>
                      <a:pt x="164" y="217"/>
                      <a:pt x="164" y="217"/>
                    </a:cubicBezTo>
                    <a:cubicBezTo>
                      <a:pt x="161" y="194"/>
                      <a:pt x="161" y="194"/>
                      <a:pt x="161" y="194"/>
                    </a:cubicBezTo>
                    <a:cubicBezTo>
                      <a:pt x="167" y="191"/>
                      <a:pt x="172" y="187"/>
                      <a:pt x="176" y="183"/>
                    </a:cubicBezTo>
                    <a:cubicBezTo>
                      <a:pt x="198" y="193"/>
                      <a:pt x="198" y="193"/>
                      <a:pt x="198" y="193"/>
                    </a:cubicBezTo>
                    <a:cubicBezTo>
                      <a:pt x="216" y="168"/>
                      <a:pt x="216" y="168"/>
                      <a:pt x="216" y="168"/>
                    </a:cubicBezTo>
                    <a:cubicBezTo>
                      <a:pt x="200" y="151"/>
                      <a:pt x="200" y="151"/>
                      <a:pt x="200" y="151"/>
                    </a:cubicBezTo>
                    <a:cubicBezTo>
                      <a:pt x="202" y="145"/>
                      <a:pt x="204" y="139"/>
                      <a:pt x="206" y="133"/>
                    </a:cubicBezTo>
                    <a:lnTo>
                      <a:pt x="229" y="128"/>
                    </a:lnTo>
                    <a:close/>
                    <a:moveTo>
                      <a:pt x="114" y="180"/>
                    </a:moveTo>
                    <a:cubicBezTo>
                      <a:pt x="77" y="180"/>
                      <a:pt x="47" y="150"/>
                      <a:pt x="47" y="113"/>
                    </a:cubicBezTo>
                    <a:cubicBezTo>
                      <a:pt x="47" y="76"/>
                      <a:pt x="77" y="46"/>
                      <a:pt x="114" y="46"/>
                    </a:cubicBezTo>
                    <a:cubicBezTo>
                      <a:pt x="151" y="46"/>
                      <a:pt x="181" y="76"/>
                      <a:pt x="181" y="113"/>
                    </a:cubicBezTo>
                    <a:cubicBezTo>
                      <a:pt x="181" y="150"/>
                      <a:pt x="151" y="180"/>
                      <a:pt x="114" y="18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pPr>
                  <a:defRPr/>
                </a:pPr>
                <a:endParaRPr lang="zh-CN" altLang="zh-CN">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6" name="Freeform 21">
                <a:extLst>
                  <a:ext uri="{FF2B5EF4-FFF2-40B4-BE49-F238E27FC236}">
                    <a16:creationId xmlns:a16="http://schemas.microsoft.com/office/drawing/2014/main" id="{DEE223A9-66F7-4A9E-9A48-A049341C5A62}"/>
                  </a:ext>
                </a:extLst>
              </p:cNvPr>
              <p:cNvSpPr>
                <a:spLocks noEditPoints="1" noChangeArrowheads="1"/>
              </p:cNvSpPr>
              <p:nvPr/>
            </p:nvSpPr>
            <p:spPr bwMode="auto">
              <a:xfrm>
                <a:off x="309785" y="0"/>
                <a:ext cx="199861" cy="199861"/>
              </a:xfrm>
              <a:custGeom>
                <a:avLst/>
                <a:gdLst>
                  <a:gd name="T0" fmla="*/ 135 w 135"/>
                  <a:gd name="T1" fmla="*/ 76 h 135"/>
                  <a:gd name="T2" fmla="*/ 135 w 135"/>
                  <a:gd name="T3" fmla="*/ 58 h 135"/>
                  <a:gd name="T4" fmla="*/ 122 w 135"/>
                  <a:gd name="T5" fmla="*/ 55 h 135"/>
                  <a:gd name="T6" fmla="*/ 118 w 135"/>
                  <a:gd name="T7" fmla="*/ 45 h 135"/>
                  <a:gd name="T8" fmla="*/ 128 w 135"/>
                  <a:gd name="T9" fmla="*/ 34 h 135"/>
                  <a:gd name="T10" fmla="*/ 117 w 135"/>
                  <a:gd name="T11" fmla="*/ 20 h 135"/>
                  <a:gd name="T12" fmla="*/ 104 w 135"/>
                  <a:gd name="T13" fmla="*/ 26 h 135"/>
                  <a:gd name="T14" fmla="*/ 96 w 135"/>
                  <a:gd name="T15" fmla="*/ 19 h 135"/>
                  <a:gd name="T16" fmla="*/ 97 w 135"/>
                  <a:gd name="T17" fmla="*/ 5 h 135"/>
                  <a:gd name="T18" fmla="*/ 80 w 135"/>
                  <a:gd name="T19" fmla="*/ 0 h 135"/>
                  <a:gd name="T20" fmla="*/ 73 w 135"/>
                  <a:gd name="T21" fmla="*/ 12 h 135"/>
                  <a:gd name="T22" fmla="*/ 67 w 135"/>
                  <a:gd name="T23" fmla="*/ 12 h 135"/>
                  <a:gd name="T24" fmla="*/ 62 w 135"/>
                  <a:gd name="T25" fmla="*/ 12 h 135"/>
                  <a:gd name="T26" fmla="*/ 55 w 135"/>
                  <a:gd name="T27" fmla="*/ 0 h 135"/>
                  <a:gd name="T28" fmla="*/ 38 w 135"/>
                  <a:gd name="T29" fmla="*/ 5 h 135"/>
                  <a:gd name="T30" fmla="*/ 39 w 135"/>
                  <a:gd name="T31" fmla="*/ 19 h 135"/>
                  <a:gd name="T32" fmla="*/ 30 w 135"/>
                  <a:gd name="T33" fmla="*/ 26 h 135"/>
                  <a:gd name="T34" fmla="*/ 18 w 135"/>
                  <a:gd name="T35" fmla="*/ 20 h 135"/>
                  <a:gd name="T36" fmla="*/ 7 w 135"/>
                  <a:gd name="T37" fmla="*/ 34 h 135"/>
                  <a:gd name="T38" fmla="*/ 17 w 135"/>
                  <a:gd name="T39" fmla="*/ 45 h 135"/>
                  <a:gd name="T40" fmla="*/ 13 w 135"/>
                  <a:gd name="T41" fmla="*/ 55 h 135"/>
                  <a:gd name="T42" fmla="*/ 0 w 135"/>
                  <a:gd name="T43" fmla="*/ 58 h 135"/>
                  <a:gd name="T44" fmla="*/ 0 w 135"/>
                  <a:gd name="T45" fmla="*/ 76 h 135"/>
                  <a:gd name="T46" fmla="*/ 13 w 135"/>
                  <a:gd name="T47" fmla="*/ 79 h 135"/>
                  <a:gd name="T48" fmla="*/ 17 w 135"/>
                  <a:gd name="T49" fmla="*/ 90 h 135"/>
                  <a:gd name="T50" fmla="*/ 7 w 135"/>
                  <a:gd name="T51" fmla="*/ 100 h 135"/>
                  <a:gd name="T52" fmla="*/ 18 w 135"/>
                  <a:gd name="T53" fmla="*/ 114 h 135"/>
                  <a:gd name="T54" fmla="*/ 31 w 135"/>
                  <a:gd name="T55" fmla="*/ 109 h 135"/>
                  <a:gd name="T56" fmla="*/ 39 w 135"/>
                  <a:gd name="T57" fmla="*/ 115 h 135"/>
                  <a:gd name="T58" fmla="*/ 38 w 135"/>
                  <a:gd name="T59" fmla="*/ 129 h 135"/>
                  <a:gd name="T60" fmla="*/ 55 w 135"/>
                  <a:gd name="T61" fmla="*/ 135 h 135"/>
                  <a:gd name="T62" fmla="*/ 62 w 135"/>
                  <a:gd name="T63" fmla="*/ 122 h 135"/>
                  <a:gd name="T64" fmla="*/ 68 w 135"/>
                  <a:gd name="T65" fmla="*/ 123 h 135"/>
                  <a:gd name="T66" fmla="*/ 73 w 135"/>
                  <a:gd name="T67" fmla="*/ 122 h 135"/>
                  <a:gd name="T68" fmla="*/ 80 w 135"/>
                  <a:gd name="T69" fmla="*/ 135 h 135"/>
                  <a:gd name="T70" fmla="*/ 97 w 135"/>
                  <a:gd name="T71" fmla="*/ 129 h 135"/>
                  <a:gd name="T72" fmla="*/ 96 w 135"/>
                  <a:gd name="T73" fmla="*/ 115 h 135"/>
                  <a:gd name="T74" fmla="*/ 104 w 135"/>
                  <a:gd name="T75" fmla="*/ 109 h 135"/>
                  <a:gd name="T76" fmla="*/ 117 w 135"/>
                  <a:gd name="T77" fmla="*/ 114 h 135"/>
                  <a:gd name="T78" fmla="*/ 128 w 135"/>
                  <a:gd name="T79" fmla="*/ 100 h 135"/>
                  <a:gd name="T80" fmla="*/ 118 w 135"/>
                  <a:gd name="T81" fmla="*/ 89 h 135"/>
                  <a:gd name="T82" fmla="*/ 122 w 135"/>
                  <a:gd name="T83" fmla="*/ 79 h 135"/>
                  <a:gd name="T84" fmla="*/ 135 w 135"/>
                  <a:gd name="T85" fmla="*/ 76 h 135"/>
                  <a:gd name="T86" fmla="*/ 67 w 135"/>
                  <a:gd name="T87" fmla="*/ 107 h 135"/>
                  <a:gd name="T88" fmla="*/ 28 w 135"/>
                  <a:gd name="T89" fmla="*/ 67 h 135"/>
                  <a:gd name="T90" fmla="*/ 67 w 135"/>
                  <a:gd name="T91" fmla="*/ 27 h 135"/>
                  <a:gd name="T92" fmla="*/ 107 w 135"/>
                  <a:gd name="T93" fmla="*/ 67 h 135"/>
                  <a:gd name="T94" fmla="*/ 67 w 135"/>
                  <a:gd name="T95" fmla="*/ 107 h 13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35"/>
                  <a:gd name="T145" fmla="*/ 0 h 135"/>
                  <a:gd name="T146" fmla="*/ 135 w 135"/>
                  <a:gd name="T147" fmla="*/ 135 h 135"/>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35" h="135">
                    <a:moveTo>
                      <a:pt x="135" y="76"/>
                    </a:moveTo>
                    <a:cubicBezTo>
                      <a:pt x="135" y="58"/>
                      <a:pt x="135" y="58"/>
                      <a:pt x="135" y="58"/>
                    </a:cubicBezTo>
                    <a:cubicBezTo>
                      <a:pt x="122" y="55"/>
                      <a:pt x="122" y="55"/>
                      <a:pt x="122" y="55"/>
                    </a:cubicBezTo>
                    <a:cubicBezTo>
                      <a:pt x="121" y="52"/>
                      <a:pt x="120" y="48"/>
                      <a:pt x="118" y="45"/>
                    </a:cubicBezTo>
                    <a:cubicBezTo>
                      <a:pt x="128" y="34"/>
                      <a:pt x="128" y="34"/>
                      <a:pt x="128" y="34"/>
                    </a:cubicBezTo>
                    <a:cubicBezTo>
                      <a:pt x="117" y="20"/>
                      <a:pt x="117" y="20"/>
                      <a:pt x="117" y="20"/>
                    </a:cubicBezTo>
                    <a:cubicBezTo>
                      <a:pt x="104" y="26"/>
                      <a:pt x="104" y="26"/>
                      <a:pt x="104" y="26"/>
                    </a:cubicBezTo>
                    <a:cubicBezTo>
                      <a:pt x="102" y="23"/>
                      <a:pt x="99" y="21"/>
                      <a:pt x="96" y="19"/>
                    </a:cubicBezTo>
                    <a:cubicBezTo>
                      <a:pt x="97" y="5"/>
                      <a:pt x="97" y="5"/>
                      <a:pt x="97" y="5"/>
                    </a:cubicBezTo>
                    <a:cubicBezTo>
                      <a:pt x="80" y="0"/>
                      <a:pt x="80" y="0"/>
                      <a:pt x="80" y="0"/>
                    </a:cubicBezTo>
                    <a:cubicBezTo>
                      <a:pt x="73" y="12"/>
                      <a:pt x="73" y="12"/>
                      <a:pt x="73" y="12"/>
                    </a:cubicBezTo>
                    <a:cubicBezTo>
                      <a:pt x="71" y="12"/>
                      <a:pt x="69" y="12"/>
                      <a:pt x="67" y="12"/>
                    </a:cubicBezTo>
                    <a:cubicBezTo>
                      <a:pt x="66" y="12"/>
                      <a:pt x="64" y="12"/>
                      <a:pt x="62" y="12"/>
                    </a:cubicBezTo>
                    <a:cubicBezTo>
                      <a:pt x="55" y="0"/>
                      <a:pt x="55" y="0"/>
                      <a:pt x="55" y="0"/>
                    </a:cubicBezTo>
                    <a:cubicBezTo>
                      <a:pt x="38" y="5"/>
                      <a:pt x="38" y="5"/>
                      <a:pt x="38" y="5"/>
                    </a:cubicBezTo>
                    <a:cubicBezTo>
                      <a:pt x="39" y="19"/>
                      <a:pt x="39" y="19"/>
                      <a:pt x="39" y="19"/>
                    </a:cubicBezTo>
                    <a:cubicBezTo>
                      <a:pt x="36" y="21"/>
                      <a:pt x="33" y="23"/>
                      <a:pt x="30" y="26"/>
                    </a:cubicBezTo>
                    <a:cubicBezTo>
                      <a:pt x="18" y="20"/>
                      <a:pt x="18" y="20"/>
                      <a:pt x="18" y="20"/>
                    </a:cubicBezTo>
                    <a:cubicBezTo>
                      <a:pt x="7" y="34"/>
                      <a:pt x="7" y="34"/>
                      <a:pt x="7" y="34"/>
                    </a:cubicBezTo>
                    <a:cubicBezTo>
                      <a:pt x="17" y="45"/>
                      <a:pt x="17" y="45"/>
                      <a:pt x="17" y="45"/>
                    </a:cubicBezTo>
                    <a:cubicBezTo>
                      <a:pt x="15" y="48"/>
                      <a:pt x="14" y="52"/>
                      <a:pt x="13" y="55"/>
                    </a:cubicBezTo>
                    <a:cubicBezTo>
                      <a:pt x="0" y="58"/>
                      <a:pt x="0" y="58"/>
                      <a:pt x="0" y="58"/>
                    </a:cubicBezTo>
                    <a:cubicBezTo>
                      <a:pt x="0" y="76"/>
                      <a:pt x="0" y="76"/>
                      <a:pt x="0" y="76"/>
                    </a:cubicBezTo>
                    <a:cubicBezTo>
                      <a:pt x="13" y="79"/>
                      <a:pt x="13" y="79"/>
                      <a:pt x="13" y="79"/>
                    </a:cubicBezTo>
                    <a:cubicBezTo>
                      <a:pt x="14" y="83"/>
                      <a:pt x="15" y="86"/>
                      <a:pt x="17" y="90"/>
                    </a:cubicBezTo>
                    <a:cubicBezTo>
                      <a:pt x="7" y="100"/>
                      <a:pt x="7" y="100"/>
                      <a:pt x="7" y="100"/>
                    </a:cubicBezTo>
                    <a:cubicBezTo>
                      <a:pt x="18" y="114"/>
                      <a:pt x="18" y="114"/>
                      <a:pt x="18" y="114"/>
                    </a:cubicBezTo>
                    <a:cubicBezTo>
                      <a:pt x="31" y="109"/>
                      <a:pt x="31" y="109"/>
                      <a:pt x="31" y="109"/>
                    </a:cubicBezTo>
                    <a:cubicBezTo>
                      <a:pt x="33" y="111"/>
                      <a:pt x="36" y="113"/>
                      <a:pt x="39" y="115"/>
                    </a:cubicBezTo>
                    <a:cubicBezTo>
                      <a:pt x="38" y="129"/>
                      <a:pt x="38" y="129"/>
                      <a:pt x="38" y="129"/>
                    </a:cubicBezTo>
                    <a:cubicBezTo>
                      <a:pt x="55" y="135"/>
                      <a:pt x="55" y="135"/>
                      <a:pt x="55" y="135"/>
                    </a:cubicBezTo>
                    <a:cubicBezTo>
                      <a:pt x="62" y="122"/>
                      <a:pt x="62" y="122"/>
                      <a:pt x="62" y="122"/>
                    </a:cubicBezTo>
                    <a:cubicBezTo>
                      <a:pt x="64" y="123"/>
                      <a:pt x="66" y="123"/>
                      <a:pt x="68" y="123"/>
                    </a:cubicBezTo>
                    <a:cubicBezTo>
                      <a:pt x="69" y="123"/>
                      <a:pt x="71" y="123"/>
                      <a:pt x="73" y="122"/>
                    </a:cubicBezTo>
                    <a:cubicBezTo>
                      <a:pt x="80" y="135"/>
                      <a:pt x="80" y="135"/>
                      <a:pt x="80" y="135"/>
                    </a:cubicBezTo>
                    <a:cubicBezTo>
                      <a:pt x="97" y="129"/>
                      <a:pt x="97" y="129"/>
                      <a:pt x="97" y="129"/>
                    </a:cubicBezTo>
                    <a:cubicBezTo>
                      <a:pt x="96" y="115"/>
                      <a:pt x="96" y="115"/>
                      <a:pt x="96" y="115"/>
                    </a:cubicBezTo>
                    <a:cubicBezTo>
                      <a:pt x="99" y="113"/>
                      <a:pt x="102" y="111"/>
                      <a:pt x="104" y="109"/>
                    </a:cubicBezTo>
                    <a:cubicBezTo>
                      <a:pt x="117" y="114"/>
                      <a:pt x="117" y="114"/>
                      <a:pt x="117" y="114"/>
                    </a:cubicBezTo>
                    <a:cubicBezTo>
                      <a:pt x="128" y="100"/>
                      <a:pt x="128" y="100"/>
                      <a:pt x="128" y="100"/>
                    </a:cubicBezTo>
                    <a:cubicBezTo>
                      <a:pt x="118" y="89"/>
                      <a:pt x="118" y="89"/>
                      <a:pt x="118" y="89"/>
                    </a:cubicBezTo>
                    <a:cubicBezTo>
                      <a:pt x="120" y="86"/>
                      <a:pt x="121" y="83"/>
                      <a:pt x="122" y="79"/>
                    </a:cubicBezTo>
                    <a:lnTo>
                      <a:pt x="135" y="76"/>
                    </a:lnTo>
                    <a:close/>
                    <a:moveTo>
                      <a:pt x="67" y="107"/>
                    </a:moveTo>
                    <a:cubicBezTo>
                      <a:pt x="46" y="107"/>
                      <a:pt x="28" y="89"/>
                      <a:pt x="28" y="67"/>
                    </a:cubicBezTo>
                    <a:cubicBezTo>
                      <a:pt x="28" y="45"/>
                      <a:pt x="46" y="27"/>
                      <a:pt x="67" y="27"/>
                    </a:cubicBezTo>
                    <a:cubicBezTo>
                      <a:pt x="89" y="27"/>
                      <a:pt x="107" y="45"/>
                      <a:pt x="107" y="67"/>
                    </a:cubicBezTo>
                    <a:cubicBezTo>
                      <a:pt x="107" y="89"/>
                      <a:pt x="89" y="107"/>
                      <a:pt x="67" y="107"/>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pPr>
                  <a:defRPr/>
                </a:pPr>
                <a:endParaRPr lang="zh-CN" altLang="zh-CN">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nvGrpSpPr>
            <p:cNvPr id="11" name="组合 75">
              <a:extLst>
                <a:ext uri="{FF2B5EF4-FFF2-40B4-BE49-F238E27FC236}">
                  <a16:creationId xmlns:a16="http://schemas.microsoft.com/office/drawing/2014/main" id="{763669FB-9245-46C4-B3F0-FE12668932A1}"/>
                </a:ext>
              </a:extLst>
            </p:cNvPr>
            <p:cNvGrpSpPr/>
            <p:nvPr/>
          </p:nvGrpSpPr>
          <p:grpSpPr bwMode="auto">
            <a:xfrm>
              <a:off x="5365750" y="4833938"/>
              <a:ext cx="301625" cy="387350"/>
              <a:chOff x="0" y="0"/>
              <a:chExt cx="563562" cy="720725"/>
            </a:xfrm>
            <a:solidFill>
              <a:schemeClr val="bg1"/>
            </a:solidFill>
          </p:grpSpPr>
          <p:sp>
            <p:nvSpPr>
              <p:cNvPr id="22" name="Freeform 32">
                <a:extLst>
                  <a:ext uri="{FF2B5EF4-FFF2-40B4-BE49-F238E27FC236}">
                    <a16:creationId xmlns:a16="http://schemas.microsoft.com/office/drawing/2014/main" id="{5330AF07-BC18-4A0C-960D-7C6E0D8BE70B}"/>
                  </a:ext>
                </a:extLst>
              </p:cNvPr>
              <p:cNvSpPr>
                <a:spLocks noChangeArrowheads="1"/>
              </p:cNvSpPr>
              <p:nvPr/>
            </p:nvSpPr>
            <p:spPr bwMode="auto">
              <a:xfrm>
                <a:off x="209550" y="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 name="T14" fmla="*/ 0 60000 65536"/>
                  <a:gd name="T15" fmla="*/ 0 60000 65536"/>
                  <a:gd name="T16" fmla="*/ 0 60000 65536"/>
                  <a:gd name="T17" fmla="*/ 0 60000 65536"/>
                  <a:gd name="T18" fmla="*/ 0 60000 65536"/>
                  <a:gd name="T19" fmla="*/ 0 60000 65536"/>
                  <a:gd name="T20" fmla="*/ 0 60000 65536"/>
                  <a:gd name="T21" fmla="*/ 0 w 64"/>
                  <a:gd name="T22" fmla="*/ 0 h 321"/>
                  <a:gd name="T23" fmla="*/ 64 w 64"/>
                  <a:gd name="T24" fmla="*/ 321 h 3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pPr>
                  <a:defRPr/>
                </a:pPr>
                <a:endParaRPr lang="zh-CN" altLang="zh-CN">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3" name="Freeform 33">
                <a:extLst>
                  <a:ext uri="{FF2B5EF4-FFF2-40B4-BE49-F238E27FC236}">
                    <a16:creationId xmlns:a16="http://schemas.microsoft.com/office/drawing/2014/main" id="{BFA9B5B2-D6E1-42AF-BDE1-93B5AD2612B8}"/>
                  </a:ext>
                </a:extLst>
              </p:cNvPr>
              <p:cNvSpPr>
                <a:spLocks noChangeArrowheads="1"/>
              </p:cNvSpPr>
              <p:nvPr/>
            </p:nvSpPr>
            <p:spPr bwMode="auto">
              <a:xfrm>
                <a:off x="0" y="439737"/>
                <a:ext cx="141288"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 name="T14" fmla="*/ 0 60000 65536"/>
                  <a:gd name="T15" fmla="*/ 0 60000 65536"/>
                  <a:gd name="T16" fmla="*/ 0 60000 65536"/>
                  <a:gd name="T17" fmla="*/ 0 60000 65536"/>
                  <a:gd name="T18" fmla="*/ 0 60000 65536"/>
                  <a:gd name="T19" fmla="*/ 0 60000 65536"/>
                  <a:gd name="T20" fmla="*/ 0 60000 65536"/>
                  <a:gd name="T21" fmla="*/ 0 w 63"/>
                  <a:gd name="T22" fmla="*/ 0 h 125"/>
                  <a:gd name="T23" fmla="*/ 63 w 63"/>
                  <a:gd name="T24" fmla="*/ 125 h 12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pPr>
                  <a:defRPr/>
                </a:pPr>
                <a:endParaRPr lang="zh-CN" altLang="zh-CN">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4" name="Freeform 34">
                <a:extLst>
                  <a:ext uri="{FF2B5EF4-FFF2-40B4-BE49-F238E27FC236}">
                    <a16:creationId xmlns:a16="http://schemas.microsoft.com/office/drawing/2014/main" id="{5130A185-EC32-45E7-BC1B-9127FA57E31B}"/>
                  </a:ext>
                </a:extLst>
              </p:cNvPr>
              <p:cNvSpPr>
                <a:spLocks noChangeArrowheads="1"/>
              </p:cNvSpPr>
              <p:nvPr/>
            </p:nvSpPr>
            <p:spPr bwMode="auto">
              <a:xfrm>
                <a:off x="420687" y="23177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 name="T14" fmla="*/ 0 60000 65536"/>
                  <a:gd name="T15" fmla="*/ 0 60000 65536"/>
                  <a:gd name="T16" fmla="*/ 0 60000 65536"/>
                  <a:gd name="T17" fmla="*/ 0 60000 65536"/>
                  <a:gd name="T18" fmla="*/ 0 60000 65536"/>
                  <a:gd name="T19" fmla="*/ 0 60000 65536"/>
                  <a:gd name="T20" fmla="*/ 0 60000 65536"/>
                  <a:gd name="T21" fmla="*/ 0 w 64"/>
                  <a:gd name="T22" fmla="*/ 0 h 218"/>
                  <a:gd name="T23" fmla="*/ 64 w 64"/>
                  <a:gd name="T24" fmla="*/ 218 h 2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pPr>
                  <a:defRPr/>
                </a:pPr>
                <a:endParaRPr lang="zh-CN" altLang="zh-CN">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nvGrpSpPr>
            <p:cNvPr id="12" name="组合 79">
              <a:extLst>
                <a:ext uri="{FF2B5EF4-FFF2-40B4-BE49-F238E27FC236}">
                  <a16:creationId xmlns:a16="http://schemas.microsoft.com/office/drawing/2014/main" id="{A01D05F5-4636-4AB1-8C7C-8373BA681A31}"/>
                </a:ext>
              </a:extLst>
            </p:cNvPr>
            <p:cNvGrpSpPr/>
            <p:nvPr/>
          </p:nvGrpSpPr>
          <p:grpSpPr bwMode="auto">
            <a:xfrm>
              <a:off x="6588125" y="2790825"/>
              <a:ext cx="346075" cy="342900"/>
              <a:chOff x="0" y="0"/>
              <a:chExt cx="453105" cy="448433"/>
            </a:xfrm>
            <a:solidFill>
              <a:schemeClr val="bg1"/>
            </a:solidFill>
          </p:grpSpPr>
          <p:sp>
            <p:nvSpPr>
              <p:cNvPr id="20" name="Freeform 136">
                <a:extLst>
                  <a:ext uri="{FF2B5EF4-FFF2-40B4-BE49-F238E27FC236}">
                    <a16:creationId xmlns:a16="http://schemas.microsoft.com/office/drawing/2014/main" id="{A593CA0F-E341-48DD-B4BB-B681AE2CAB6B}"/>
                  </a:ext>
                </a:extLst>
              </p:cNvPr>
              <p:cNvSpPr>
                <a:spLocks noChangeArrowheads="1"/>
              </p:cNvSpPr>
              <p:nvPr/>
            </p:nvSpPr>
            <p:spPr bwMode="auto">
              <a:xfrm>
                <a:off x="0" y="251309"/>
                <a:ext cx="453105" cy="197124"/>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5"/>
                  <a:gd name="T31" fmla="*/ 0 h 89"/>
                  <a:gd name="T32" fmla="*/ 205 w 205"/>
                  <a:gd name="T33" fmla="*/ 89 h 8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pPr>
                  <a:defRPr/>
                </a:pPr>
                <a:endParaRPr lang="zh-CN" altLang="zh-CN">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1" name="Freeform 137">
                <a:extLst>
                  <a:ext uri="{FF2B5EF4-FFF2-40B4-BE49-F238E27FC236}">
                    <a16:creationId xmlns:a16="http://schemas.microsoft.com/office/drawing/2014/main" id="{188A2AA5-E024-482C-B4EB-2EAC2E7BE82C}"/>
                  </a:ext>
                </a:extLst>
              </p:cNvPr>
              <p:cNvSpPr>
                <a:spLocks noEditPoints="1" noChangeArrowheads="1"/>
              </p:cNvSpPr>
              <p:nvPr/>
            </p:nvSpPr>
            <p:spPr bwMode="auto">
              <a:xfrm>
                <a:off x="0" y="0"/>
                <a:ext cx="453105" cy="260652"/>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05"/>
                  <a:gd name="T97" fmla="*/ 0 h 118"/>
                  <a:gd name="T98" fmla="*/ 205 w 205"/>
                  <a:gd name="T99" fmla="*/ 118 h 11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pPr>
                  <a:defRPr/>
                </a:pPr>
                <a:endParaRPr lang="zh-CN" altLang="zh-CN">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nvGrpSpPr>
            <p:cNvPr id="13" name="组合 82">
              <a:extLst>
                <a:ext uri="{FF2B5EF4-FFF2-40B4-BE49-F238E27FC236}">
                  <a16:creationId xmlns:a16="http://schemas.microsoft.com/office/drawing/2014/main" id="{4ACD0B3D-2C0F-4AA0-AFDF-6F84FD95ED2C}"/>
                </a:ext>
              </a:extLst>
            </p:cNvPr>
            <p:cNvGrpSpPr/>
            <p:nvPr/>
          </p:nvGrpSpPr>
          <p:grpSpPr bwMode="auto">
            <a:xfrm>
              <a:off x="7189788" y="3895725"/>
              <a:ext cx="357187" cy="341313"/>
              <a:chOff x="0" y="0"/>
              <a:chExt cx="2438400" cy="2332038"/>
            </a:xfrm>
            <a:solidFill>
              <a:schemeClr val="bg1"/>
            </a:solidFill>
          </p:grpSpPr>
          <p:sp>
            <p:nvSpPr>
              <p:cNvPr id="18" name="Freeform 25">
                <a:extLst>
                  <a:ext uri="{FF2B5EF4-FFF2-40B4-BE49-F238E27FC236}">
                    <a16:creationId xmlns:a16="http://schemas.microsoft.com/office/drawing/2014/main" id="{96E6F23B-1F73-4FE5-A8F1-745CFB44947F}"/>
                  </a:ext>
                </a:extLst>
              </p:cNvPr>
              <p:cNvSpPr>
                <a:spLocks noChangeArrowheads="1"/>
              </p:cNvSpPr>
              <p:nvPr/>
            </p:nvSpPr>
            <p:spPr bwMode="auto">
              <a:xfrm>
                <a:off x="893763" y="1676400"/>
                <a:ext cx="655638" cy="655638"/>
              </a:xfrm>
              <a:custGeom>
                <a:avLst/>
                <a:gdLst>
                  <a:gd name="T0" fmla="*/ 206 w 413"/>
                  <a:gd name="T1" fmla="*/ 413 h 413"/>
                  <a:gd name="T2" fmla="*/ 0 w 413"/>
                  <a:gd name="T3" fmla="*/ 0 h 413"/>
                  <a:gd name="T4" fmla="*/ 413 w 413"/>
                  <a:gd name="T5" fmla="*/ 0 h 413"/>
                  <a:gd name="T6" fmla="*/ 206 w 413"/>
                  <a:gd name="T7" fmla="*/ 413 h 413"/>
                  <a:gd name="T8" fmla="*/ 0 60000 65536"/>
                  <a:gd name="T9" fmla="*/ 0 60000 65536"/>
                  <a:gd name="T10" fmla="*/ 0 60000 65536"/>
                  <a:gd name="T11" fmla="*/ 0 60000 65536"/>
                  <a:gd name="T12" fmla="*/ 0 w 413"/>
                  <a:gd name="T13" fmla="*/ 0 h 413"/>
                  <a:gd name="T14" fmla="*/ 413 w 413"/>
                  <a:gd name="T15" fmla="*/ 413 h 413"/>
                </a:gdLst>
                <a:ahLst/>
                <a:cxnLst>
                  <a:cxn ang="T8">
                    <a:pos x="T0" y="T1"/>
                  </a:cxn>
                  <a:cxn ang="T9">
                    <a:pos x="T2" y="T3"/>
                  </a:cxn>
                  <a:cxn ang="T10">
                    <a:pos x="T4" y="T5"/>
                  </a:cxn>
                  <a:cxn ang="T11">
                    <a:pos x="T6" y="T7"/>
                  </a:cxn>
                </a:cxnLst>
                <a:rect l="T12" t="T13" r="T14" b="T15"/>
                <a:pathLst>
                  <a:path w="413" h="413">
                    <a:moveTo>
                      <a:pt x="206" y="413"/>
                    </a:moveTo>
                    <a:lnTo>
                      <a:pt x="0" y="0"/>
                    </a:lnTo>
                    <a:lnTo>
                      <a:pt x="413" y="0"/>
                    </a:lnTo>
                    <a:lnTo>
                      <a:pt x="206" y="413"/>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pPr>
                  <a:defRPr/>
                </a:pPr>
                <a:endParaRPr lang="zh-CN" altLang="zh-CN">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9" name="任意多边形 84">
                <a:extLst>
                  <a:ext uri="{FF2B5EF4-FFF2-40B4-BE49-F238E27FC236}">
                    <a16:creationId xmlns:a16="http://schemas.microsoft.com/office/drawing/2014/main" id="{E4E24F53-1343-4E33-B1E3-FCE5539ADDCD}"/>
                  </a:ext>
                </a:extLst>
              </p:cNvPr>
              <p:cNvSpPr>
                <a:spLocks noChangeArrowheads="1"/>
              </p:cNvSpPr>
              <p:nvPr/>
            </p:nvSpPr>
            <p:spPr bwMode="auto">
              <a:xfrm>
                <a:off x="0" y="0"/>
                <a:ext cx="2438400" cy="1774825"/>
              </a:xfrm>
              <a:custGeom>
                <a:avLst/>
                <a:gdLst>
                  <a:gd name="T0" fmla="*/ 290196 w 2438400"/>
                  <a:gd name="T1" fmla="*/ 0 h 1774825"/>
                  <a:gd name="T2" fmla="*/ 2151973 w 2438400"/>
                  <a:gd name="T3" fmla="*/ 0 h 1774825"/>
                  <a:gd name="T4" fmla="*/ 2438400 w 2438400"/>
                  <a:gd name="T5" fmla="*/ 286384 h 1774825"/>
                  <a:gd name="T6" fmla="*/ 2438400 w 2438400"/>
                  <a:gd name="T7" fmla="*/ 1484673 h 1774825"/>
                  <a:gd name="T8" fmla="*/ 2151973 w 2438400"/>
                  <a:gd name="T9" fmla="*/ 1774825 h 1774825"/>
                  <a:gd name="T10" fmla="*/ 290196 w 2438400"/>
                  <a:gd name="T11" fmla="*/ 1774825 h 1774825"/>
                  <a:gd name="T12" fmla="*/ 0 w 2438400"/>
                  <a:gd name="T13" fmla="*/ 1484673 h 1774825"/>
                  <a:gd name="T14" fmla="*/ 0 w 2438400"/>
                  <a:gd name="T15" fmla="*/ 286384 h 1774825"/>
                  <a:gd name="T16" fmla="*/ 290196 w 2438400"/>
                  <a:gd name="T17" fmla="*/ 0 h 1774825"/>
                  <a:gd name="T18" fmla="*/ 471488 w 2438400"/>
                  <a:gd name="T19" fmla="*/ 425450 h 1774825"/>
                  <a:gd name="T20" fmla="*/ 471488 w 2438400"/>
                  <a:gd name="T21" fmla="*/ 598488 h 1774825"/>
                  <a:gd name="T22" fmla="*/ 1971676 w 2438400"/>
                  <a:gd name="T23" fmla="*/ 598488 h 1774825"/>
                  <a:gd name="T24" fmla="*/ 1971676 w 2438400"/>
                  <a:gd name="T25" fmla="*/ 425450 h 1774825"/>
                  <a:gd name="T26" fmla="*/ 471488 w 2438400"/>
                  <a:gd name="T27" fmla="*/ 425450 h 1774825"/>
                  <a:gd name="T28" fmla="*/ 471488 w 2438400"/>
                  <a:gd name="T29" fmla="*/ 801688 h 1774825"/>
                  <a:gd name="T30" fmla="*/ 471488 w 2438400"/>
                  <a:gd name="T31" fmla="*/ 971551 h 1774825"/>
                  <a:gd name="T32" fmla="*/ 1971676 w 2438400"/>
                  <a:gd name="T33" fmla="*/ 971551 h 1774825"/>
                  <a:gd name="T34" fmla="*/ 1971676 w 2438400"/>
                  <a:gd name="T35" fmla="*/ 801688 h 1774825"/>
                  <a:gd name="T36" fmla="*/ 471488 w 2438400"/>
                  <a:gd name="T37" fmla="*/ 801688 h 1774825"/>
                  <a:gd name="T38" fmla="*/ 471488 w 2438400"/>
                  <a:gd name="T39" fmla="*/ 1174750 h 1774825"/>
                  <a:gd name="T40" fmla="*/ 471488 w 2438400"/>
                  <a:gd name="T41" fmla="*/ 1347788 h 1774825"/>
                  <a:gd name="T42" fmla="*/ 1971676 w 2438400"/>
                  <a:gd name="T43" fmla="*/ 1347788 h 1774825"/>
                  <a:gd name="T44" fmla="*/ 1971676 w 2438400"/>
                  <a:gd name="T45" fmla="*/ 1174750 h 1774825"/>
                  <a:gd name="T46" fmla="*/ 471488 w 2438400"/>
                  <a:gd name="T47" fmla="*/ 1174750 h 177482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438400"/>
                  <a:gd name="T73" fmla="*/ 0 h 1774825"/>
                  <a:gd name="T74" fmla="*/ 2438400 w 2438400"/>
                  <a:gd name="T75" fmla="*/ 1774825 h 177482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pPr>
                  <a:defRPr/>
                </a:pPr>
                <a:endParaRPr lang="zh-CN" altLang="zh-CN">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nvGrpSpPr>
            <p:cNvPr id="14" name="组合 85">
              <a:extLst>
                <a:ext uri="{FF2B5EF4-FFF2-40B4-BE49-F238E27FC236}">
                  <a16:creationId xmlns:a16="http://schemas.microsoft.com/office/drawing/2014/main" id="{AE9E2139-EDE4-4870-999B-A4CCEE200ECA}"/>
                </a:ext>
              </a:extLst>
            </p:cNvPr>
            <p:cNvGrpSpPr/>
            <p:nvPr/>
          </p:nvGrpSpPr>
          <p:grpSpPr bwMode="auto">
            <a:xfrm>
              <a:off x="6556375" y="4833938"/>
              <a:ext cx="387350" cy="438150"/>
              <a:chOff x="0" y="0"/>
              <a:chExt cx="406393" cy="459645"/>
            </a:xfrm>
            <a:solidFill>
              <a:schemeClr val="bg1"/>
            </a:solidFill>
          </p:grpSpPr>
          <p:sp>
            <p:nvSpPr>
              <p:cNvPr id="15" name="Freeform 148">
                <a:extLst>
                  <a:ext uri="{FF2B5EF4-FFF2-40B4-BE49-F238E27FC236}">
                    <a16:creationId xmlns:a16="http://schemas.microsoft.com/office/drawing/2014/main" id="{27E29B92-0323-47CA-91D6-CE438893668A}"/>
                  </a:ext>
                </a:extLst>
              </p:cNvPr>
              <p:cNvSpPr>
                <a:spLocks noEditPoints="1" noChangeArrowheads="1"/>
              </p:cNvSpPr>
              <p:nvPr/>
            </p:nvSpPr>
            <p:spPr bwMode="auto">
              <a:xfrm>
                <a:off x="55120" y="0"/>
                <a:ext cx="351273" cy="456842"/>
              </a:xfrm>
              <a:custGeom>
                <a:avLst/>
                <a:gdLst>
                  <a:gd name="T0" fmla="*/ 157 w 159"/>
                  <a:gd name="T1" fmla="*/ 185 h 207"/>
                  <a:gd name="T2" fmla="*/ 89 w 159"/>
                  <a:gd name="T3" fmla="*/ 79 h 207"/>
                  <a:gd name="T4" fmla="*/ 92 w 159"/>
                  <a:gd name="T5" fmla="*/ 24 h 207"/>
                  <a:gd name="T6" fmla="*/ 42 w 159"/>
                  <a:gd name="T7" fmla="*/ 4 h 207"/>
                  <a:gd name="T8" fmla="*/ 70 w 159"/>
                  <a:gd name="T9" fmla="*/ 48 h 207"/>
                  <a:gd name="T10" fmla="*/ 37 w 159"/>
                  <a:gd name="T11" fmla="*/ 69 h 207"/>
                  <a:gd name="T12" fmla="*/ 10 w 159"/>
                  <a:gd name="T13" fmla="*/ 27 h 207"/>
                  <a:gd name="T14" fmla="*/ 10 w 159"/>
                  <a:gd name="T15" fmla="*/ 77 h 207"/>
                  <a:gd name="T16" fmla="*/ 62 w 159"/>
                  <a:gd name="T17" fmla="*/ 96 h 207"/>
                  <a:gd name="T18" fmla="*/ 130 w 159"/>
                  <a:gd name="T19" fmla="*/ 202 h 207"/>
                  <a:gd name="T20" fmla="*/ 143 w 159"/>
                  <a:gd name="T21" fmla="*/ 205 h 207"/>
                  <a:gd name="T22" fmla="*/ 154 w 159"/>
                  <a:gd name="T23" fmla="*/ 197 h 207"/>
                  <a:gd name="T24" fmla="*/ 157 w 159"/>
                  <a:gd name="T25" fmla="*/ 185 h 207"/>
                  <a:gd name="T26" fmla="*/ 144 w 159"/>
                  <a:gd name="T27" fmla="*/ 193 h 207"/>
                  <a:gd name="T28" fmla="*/ 134 w 159"/>
                  <a:gd name="T29" fmla="*/ 191 h 207"/>
                  <a:gd name="T30" fmla="*/ 137 w 159"/>
                  <a:gd name="T31" fmla="*/ 182 h 207"/>
                  <a:gd name="T32" fmla="*/ 146 w 159"/>
                  <a:gd name="T33" fmla="*/ 184 h 207"/>
                  <a:gd name="T34" fmla="*/ 144 w 159"/>
                  <a:gd name="T35" fmla="*/ 193 h 20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59"/>
                  <a:gd name="T55" fmla="*/ 0 h 207"/>
                  <a:gd name="T56" fmla="*/ 159 w 159"/>
                  <a:gd name="T57" fmla="*/ 207 h 20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59" h="207">
                    <a:moveTo>
                      <a:pt x="157" y="185"/>
                    </a:moveTo>
                    <a:cubicBezTo>
                      <a:pt x="89" y="79"/>
                      <a:pt x="89" y="79"/>
                      <a:pt x="89" y="79"/>
                    </a:cubicBezTo>
                    <a:cubicBezTo>
                      <a:pt x="101" y="63"/>
                      <a:pt x="103" y="42"/>
                      <a:pt x="92" y="24"/>
                    </a:cubicBezTo>
                    <a:cubicBezTo>
                      <a:pt x="81" y="8"/>
                      <a:pt x="61" y="0"/>
                      <a:pt x="42" y="4"/>
                    </a:cubicBezTo>
                    <a:cubicBezTo>
                      <a:pt x="70" y="48"/>
                      <a:pt x="70" y="48"/>
                      <a:pt x="70" y="48"/>
                    </a:cubicBezTo>
                    <a:cubicBezTo>
                      <a:pt x="37" y="69"/>
                      <a:pt x="37" y="69"/>
                      <a:pt x="37" y="69"/>
                    </a:cubicBezTo>
                    <a:cubicBezTo>
                      <a:pt x="10" y="27"/>
                      <a:pt x="10" y="27"/>
                      <a:pt x="10" y="27"/>
                    </a:cubicBezTo>
                    <a:cubicBezTo>
                      <a:pt x="1" y="42"/>
                      <a:pt x="0" y="61"/>
                      <a:pt x="10" y="77"/>
                    </a:cubicBezTo>
                    <a:cubicBezTo>
                      <a:pt x="21" y="95"/>
                      <a:pt x="43" y="102"/>
                      <a:pt x="62" y="96"/>
                    </a:cubicBezTo>
                    <a:cubicBezTo>
                      <a:pt x="130" y="202"/>
                      <a:pt x="130" y="202"/>
                      <a:pt x="130" y="202"/>
                    </a:cubicBezTo>
                    <a:cubicBezTo>
                      <a:pt x="133" y="206"/>
                      <a:pt x="138" y="207"/>
                      <a:pt x="143" y="205"/>
                    </a:cubicBezTo>
                    <a:cubicBezTo>
                      <a:pt x="154" y="197"/>
                      <a:pt x="154" y="197"/>
                      <a:pt x="154" y="197"/>
                    </a:cubicBezTo>
                    <a:cubicBezTo>
                      <a:pt x="158" y="195"/>
                      <a:pt x="159" y="189"/>
                      <a:pt x="157" y="185"/>
                    </a:cubicBezTo>
                    <a:close/>
                    <a:moveTo>
                      <a:pt x="144" y="193"/>
                    </a:moveTo>
                    <a:cubicBezTo>
                      <a:pt x="141" y="195"/>
                      <a:pt x="136" y="195"/>
                      <a:pt x="134" y="191"/>
                    </a:cubicBezTo>
                    <a:cubicBezTo>
                      <a:pt x="132" y="188"/>
                      <a:pt x="133" y="184"/>
                      <a:pt x="137" y="182"/>
                    </a:cubicBezTo>
                    <a:cubicBezTo>
                      <a:pt x="140" y="180"/>
                      <a:pt x="144" y="181"/>
                      <a:pt x="146" y="184"/>
                    </a:cubicBezTo>
                    <a:cubicBezTo>
                      <a:pt x="148" y="187"/>
                      <a:pt x="147" y="191"/>
                      <a:pt x="144" y="193"/>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pPr>
                  <a:defRPr/>
                </a:pPr>
                <a:endParaRPr lang="zh-CN" altLang="zh-CN">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6" name="Freeform 149">
                <a:extLst>
                  <a:ext uri="{FF2B5EF4-FFF2-40B4-BE49-F238E27FC236}">
                    <a16:creationId xmlns:a16="http://schemas.microsoft.com/office/drawing/2014/main" id="{AD273AC3-E29C-446C-B1FA-FE547009D8BB}"/>
                  </a:ext>
                </a:extLst>
              </p:cNvPr>
              <p:cNvSpPr>
                <a:spLocks noEditPoints="1" noChangeArrowheads="1"/>
              </p:cNvSpPr>
              <p:nvPr/>
            </p:nvSpPr>
            <p:spPr bwMode="auto">
              <a:xfrm>
                <a:off x="0" y="231691"/>
                <a:ext cx="231691" cy="227954"/>
              </a:xfrm>
              <a:custGeom>
                <a:avLst/>
                <a:gdLst>
                  <a:gd name="T0" fmla="*/ 91 w 105"/>
                  <a:gd name="T1" fmla="*/ 26 h 103"/>
                  <a:gd name="T2" fmla="*/ 97 w 105"/>
                  <a:gd name="T3" fmla="*/ 20 h 103"/>
                  <a:gd name="T4" fmla="*/ 84 w 105"/>
                  <a:gd name="T5" fmla="*/ 7 h 103"/>
                  <a:gd name="T6" fmla="*/ 78 w 105"/>
                  <a:gd name="T7" fmla="*/ 13 h 103"/>
                  <a:gd name="T8" fmla="*/ 62 w 105"/>
                  <a:gd name="T9" fmla="*/ 7 h 103"/>
                  <a:gd name="T10" fmla="*/ 62 w 105"/>
                  <a:gd name="T11" fmla="*/ 0 h 103"/>
                  <a:gd name="T12" fmla="*/ 43 w 105"/>
                  <a:gd name="T13" fmla="*/ 0 h 103"/>
                  <a:gd name="T14" fmla="*/ 43 w 105"/>
                  <a:gd name="T15" fmla="*/ 7 h 103"/>
                  <a:gd name="T16" fmla="*/ 28 w 105"/>
                  <a:gd name="T17" fmla="*/ 13 h 103"/>
                  <a:gd name="T18" fmla="*/ 22 w 105"/>
                  <a:gd name="T19" fmla="*/ 7 h 103"/>
                  <a:gd name="T20" fmla="*/ 8 w 105"/>
                  <a:gd name="T21" fmla="*/ 20 h 103"/>
                  <a:gd name="T22" fmla="*/ 15 w 105"/>
                  <a:gd name="T23" fmla="*/ 27 h 103"/>
                  <a:gd name="T24" fmla="*/ 8 w 105"/>
                  <a:gd name="T25" fmla="*/ 42 h 103"/>
                  <a:gd name="T26" fmla="*/ 0 w 105"/>
                  <a:gd name="T27" fmla="*/ 42 h 103"/>
                  <a:gd name="T28" fmla="*/ 0 w 105"/>
                  <a:gd name="T29" fmla="*/ 61 h 103"/>
                  <a:gd name="T30" fmla="*/ 9 w 105"/>
                  <a:gd name="T31" fmla="*/ 61 h 103"/>
                  <a:gd name="T32" fmla="*/ 15 w 105"/>
                  <a:gd name="T33" fmla="*/ 76 h 103"/>
                  <a:gd name="T34" fmla="*/ 9 w 105"/>
                  <a:gd name="T35" fmla="*/ 82 h 103"/>
                  <a:gd name="T36" fmla="*/ 22 w 105"/>
                  <a:gd name="T37" fmla="*/ 95 h 103"/>
                  <a:gd name="T38" fmla="*/ 28 w 105"/>
                  <a:gd name="T39" fmla="*/ 89 h 103"/>
                  <a:gd name="T40" fmla="*/ 43 w 105"/>
                  <a:gd name="T41" fmla="*/ 95 h 103"/>
                  <a:gd name="T42" fmla="*/ 43 w 105"/>
                  <a:gd name="T43" fmla="*/ 103 h 103"/>
                  <a:gd name="T44" fmla="*/ 62 w 105"/>
                  <a:gd name="T45" fmla="*/ 103 h 103"/>
                  <a:gd name="T46" fmla="*/ 62 w 105"/>
                  <a:gd name="T47" fmla="*/ 95 h 103"/>
                  <a:gd name="T48" fmla="*/ 77 w 105"/>
                  <a:gd name="T49" fmla="*/ 89 h 103"/>
                  <a:gd name="T50" fmla="*/ 83 w 105"/>
                  <a:gd name="T51" fmla="*/ 95 h 103"/>
                  <a:gd name="T52" fmla="*/ 96 w 105"/>
                  <a:gd name="T53" fmla="*/ 82 h 103"/>
                  <a:gd name="T54" fmla="*/ 91 w 105"/>
                  <a:gd name="T55" fmla="*/ 76 h 103"/>
                  <a:gd name="T56" fmla="*/ 97 w 105"/>
                  <a:gd name="T57" fmla="*/ 61 h 103"/>
                  <a:gd name="T58" fmla="*/ 105 w 105"/>
                  <a:gd name="T59" fmla="*/ 61 h 103"/>
                  <a:gd name="T60" fmla="*/ 105 w 105"/>
                  <a:gd name="T61" fmla="*/ 42 h 103"/>
                  <a:gd name="T62" fmla="*/ 97 w 105"/>
                  <a:gd name="T63" fmla="*/ 42 h 103"/>
                  <a:gd name="T64" fmla="*/ 91 w 105"/>
                  <a:gd name="T65" fmla="*/ 26 h 103"/>
                  <a:gd name="T66" fmla="*/ 53 w 105"/>
                  <a:gd name="T67" fmla="*/ 83 h 103"/>
                  <a:gd name="T68" fmla="*/ 21 w 105"/>
                  <a:gd name="T69" fmla="*/ 51 h 103"/>
                  <a:gd name="T70" fmla="*/ 53 w 105"/>
                  <a:gd name="T71" fmla="*/ 19 h 103"/>
                  <a:gd name="T72" fmla="*/ 85 w 105"/>
                  <a:gd name="T73" fmla="*/ 51 h 103"/>
                  <a:gd name="T74" fmla="*/ 53 w 105"/>
                  <a:gd name="T75" fmla="*/ 83 h 10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05"/>
                  <a:gd name="T115" fmla="*/ 0 h 103"/>
                  <a:gd name="T116" fmla="*/ 105 w 105"/>
                  <a:gd name="T117" fmla="*/ 103 h 10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05" h="103">
                    <a:moveTo>
                      <a:pt x="91" y="26"/>
                    </a:moveTo>
                    <a:cubicBezTo>
                      <a:pt x="97" y="20"/>
                      <a:pt x="97" y="20"/>
                      <a:pt x="97" y="20"/>
                    </a:cubicBezTo>
                    <a:cubicBezTo>
                      <a:pt x="84" y="7"/>
                      <a:pt x="84" y="7"/>
                      <a:pt x="84" y="7"/>
                    </a:cubicBezTo>
                    <a:cubicBezTo>
                      <a:pt x="78" y="13"/>
                      <a:pt x="78" y="13"/>
                      <a:pt x="78" y="13"/>
                    </a:cubicBezTo>
                    <a:cubicBezTo>
                      <a:pt x="73" y="10"/>
                      <a:pt x="67" y="8"/>
                      <a:pt x="62" y="7"/>
                    </a:cubicBezTo>
                    <a:cubicBezTo>
                      <a:pt x="62" y="0"/>
                      <a:pt x="62" y="0"/>
                      <a:pt x="62" y="0"/>
                    </a:cubicBezTo>
                    <a:cubicBezTo>
                      <a:pt x="43" y="0"/>
                      <a:pt x="43" y="0"/>
                      <a:pt x="43" y="0"/>
                    </a:cubicBezTo>
                    <a:cubicBezTo>
                      <a:pt x="43" y="7"/>
                      <a:pt x="43" y="7"/>
                      <a:pt x="43" y="7"/>
                    </a:cubicBezTo>
                    <a:cubicBezTo>
                      <a:pt x="38" y="8"/>
                      <a:pt x="33" y="10"/>
                      <a:pt x="28" y="13"/>
                    </a:cubicBezTo>
                    <a:cubicBezTo>
                      <a:pt x="22" y="7"/>
                      <a:pt x="22" y="7"/>
                      <a:pt x="22" y="7"/>
                    </a:cubicBezTo>
                    <a:cubicBezTo>
                      <a:pt x="8" y="20"/>
                      <a:pt x="8" y="20"/>
                      <a:pt x="8" y="20"/>
                    </a:cubicBezTo>
                    <a:cubicBezTo>
                      <a:pt x="15" y="27"/>
                      <a:pt x="15" y="27"/>
                      <a:pt x="15" y="27"/>
                    </a:cubicBezTo>
                    <a:cubicBezTo>
                      <a:pt x="12" y="31"/>
                      <a:pt x="10" y="36"/>
                      <a:pt x="8" y="42"/>
                    </a:cubicBezTo>
                    <a:cubicBezTo>
                      <a:pt x="0" y="42"/>
                      <a:pt x="0" y="42"/>
                      <a:pt x="0" y="42"/>
                    </a:cubicBezTo>
                    <a:cubicBezTo>
                      <a:pt x="0" y="61"/>
                      <a:pt x="0" y="61"/>
                      <a:pt x="0" y="61"/>
                    </a:cubicBezTo>
                    <a:cubicBezTo>
                      <a:pt x="9" y="61"/>
                      <a:pt x="9" y="61"/>
                      <a:pt x="9" y="61"/>
                    </a:cubicBezTo>
                    <a:cubicBezTo>
                      <a:pt x="10" y="66"/>
                      <a:pt x="12" y="71"/>
                      <a:pt x="15" y="76"/>
                    </a:cubicBezTo>
                    <a:cubicBezTo>
                      <a:pt x="9" y="82"/>
                      <a:pt x="9" y="82"/>
                      <a:pt x="9" y="82"/>
                    </a:cubicBezTo>
                    <a:cubicBezTo>
                      <a:pt x="22" y="95"/>
                      <a:pt x="22" y="95"/>
                      <a:pt x="22" y="95"/>
                    </a:cubicBezTo>
                    <a:cubicBezTo>
                      <a:pt x="28" y="89"/>
                      <a:pt x="28" y="89"/>
                      <a:pt x="28" y="89"/>
                    </a:cubicBezTo>
                    <a:cubicBezTo>
                      <a:pt x="33" y="92"/>
                      <a:pt x="38" y="94"/>
                      <a:pt x="43" y="95"/>
                    </a:cubicBezTo>
                    <a:cubicBezTo>
                      <a:pt x="43" y="103"/>
                      <a:pt x="43" y="103"/>
                      <a:pt x="43" y="103"/>
                    </a:cubicBezTo>
                    <a:cubicBezTo>
                      <a:pt x="62" y="103"/>
                      <a:pt x="62" y="103"/>
                      <a:pt x="62" y="103"/>
                    </a:cubicBezTo>
                    <a:cubicBezTo>
                      <a:pt x="62" y="95"/>
                      <a:pt x="62" y="95"/>
                      <a:pt x="62" y="95"/>
                    </a:cubicBezTo>
                    <a:cubicBezTo>
                      <a:pt x="67" y="94"/>
                      <a:pt x="73" y="92"/>
                      <a:pt x="77" y="89"/>
                    </a:cubicBezTo>
                    <a:cubicBezTo>
                      <a:pt x="83" y="95"/>
                      <a:pt x="83" y="95"/>
                      <a:pt x="83" y="95"/>
                    </a:cubicBezTo>
                    <a:cubicBezTo>
                      <a:pt x="96" y="82"/>
                      <a:pt x="96" y="82"/>
                      <a:pt x="96" y="82"/>
                    </a:cubicBezTo>
                    <a:cubicBezTo>
                      <a:pt x="91" y="76"/>
                      <a:pt x="91" y="76"/>
                      <a:pt x="91" y="76"/>
                    </a:cubicBezTo>
                    <a:cubicBezTo>
                      <a:pt x="94" y="71"/>
                      <a:pt x="96" y="66"/>
                      <a:pt x="97" y="61"/>
                    </a:cubicBezTo>
                    <a:cubicBezTo>
                      <a:pt x="105" y="61"/>
                      <a:pt x="105" y="61"/>
                      <a:pt x="105" y="61"/>
                    </a:cubicBezTo>
                    <a:cubicBezTo>
                      <a:pt x="105" y="42"/>
                      <a:pt x="105" y="42"/>
                      <a:pt x="105" y="42"/>
                    </a:cubicBezTo>
                    <a:cubicBezTo>
                      <a:pt x="97" y="42"/>
                      <a:pt x="97" y="42"/>
                      <a:pt x="97" y="42"/>
                    </a:cubicBezTo>
                    <a:cubicBezTo>
                      <a:pt x="96" y="36"/>
                      <a:pt x="94" y="31"/>
                      <a:pt x="91" y="26"/>
                    </a:cubicBezTo>
                    <a:close/>
                    <a:moveTo>
                      <a:pt x="53" y="83"/>
                    </a:moveTo>
                    <a:cubicBezTo>
                      <a:pt x="35" y="83"/>
                      <a:pt x="21" y="69"/>
                      <a:pt x="21" y="51"/>
                    </a:cubicBezTo>
                    <a:cubicBezTo>
                      <a:pt x="21" y="33"/>
                      <a:pt x="35" y="19"/>
                      <a:pt x="53" y="19"/>
                    </a:cubicBezTo>
                    <a:cubicBezTo>
                      <a:pt x="71" y="19"/>
                      <a:pt x="85" y="33"/>
                      <a:pt x="85" y="51"/>
                    </a:cubicBezTo>
                    <a:cubicBezTo>
                      <a:pt x="85" y="69"/>
                      <a:pt x="71" y="83"/>
                      <a:pt x="53" y="83"/>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pPr>
                  <a:defRPr/>
                </a:pPr>
                <a:endParaRPr lang="zh-CN" altLang="zh-CN">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7" name="Oval 150">
                <a:extLst>
                  <a:ext uri="{FF2B5EF4-FFF2-40B4-BE49-F238E27FC236}">
                    <a16:creationId xmlns:a16="http://schemas.microsoft.com/office/drawing/2014/main" id="{9D050A32-56AF-4AA5-B4DE-4410F25BD5F0}"/>
                  </a:ext>
                </a:extLst>
              </p:cNvPr>
              <p:cNvSpPr>
                <a:spLocks noChangeArrowheads="1"/>
              </p:cNvSpPr>
              <p:nvPr/>
            </p:nvSpPr>
            <p:spPr bwMode="auto">
              <a:xfrm>
                <a:off x="97160" y="326983"/>
                <a:ext cx="37370" cy="37370"/>
              </a:xfrm>
              <a:prstGeom prst="ellipse">
                <a:avLst/>
              </a:prstGeom>
              <a:grpFill/>
              <a:ln>
                <a:noFill/>
              </a:ln>
              <a:extLst>
                <a:ext uri="{91240B29-F687-4F45-9708-019B960494DF}">
                  <a14:hiddenLine xmlns:a14="http://schemas.microsoft.com/office/drawing/2010/main" w="9525">
                    <a:solidFill>
                      <a:srgbClr val="000000"/>
                    </a:solidFill>
                    <a:bevel/>
                  </a14:hiddenLine>
                </a:ext>
              </a:extLst>
            </p:spPr>
            <p:txBody>
              <a:bodyPr/>
              <a:lstStyle/>
              <a:p>
                <a:pPr>
                  <a:defRPr/>
                </a:pPr>
                <a:endParaRPr lang="zh-CN" altLang="zh-CN">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sp>
        <p:nvSpPr>
          <p:cNvPr id="29" name="文本框 28">
            <a:extLst>
              <a:ext uri="{FF2B5EF4-FFF2-40B4-BE49-F238E27FC236}">
                <a16:creationId xmlns:a16="http://schemas.microsoft.com/office/drawing/2014/main" id="{C983506D-E219-4DBC-9C5C-F087D1E40A33}"/>
              </a:ext>
            </a:extLst>
          </p:cNvPr>
          <p:cNvSpPr txBox="1"/>
          <p:nvPr/>
        </p:nvSpPr>
        <p:spPr>
          <a:xfrm>
            <a:off x="6815860" y="1320160"/>
            <a:ext cx="2239645" cy="368300"/>
          </a:xfrm>
          <a:prstGeom prst="rect">
            <a:avLst/>
          </a:prstGeom>
          <a:noFill/>
        </p:spPr>
        <p:txBody>
          <a:bodyPr wrap="square" rtlCol="0">
            <a:spAutoFit/>
          </a:bodyPr>
          <a:lstStyle/>
          <a:p>
            <a:pPr algn="l"/>
            <a:r>
              <a:rPr lang="zh-CN" altLang="en-US" b="1"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数据平台</a:t>
            </a:r>
          </a:p>
        </p:txBody>
      </p:sp>
      <p:sp>
        <p:nvSpPr>
          <p:cNvPr id="30" name="矩形 29">
            <a:extLst>
              <a:ext uri="{FF2B5EF4-FFF2-40B4-BE49-F238E27FC236}">
                <a16:creationId xmlns:a16="http://schemas.microsoft.com/office/drawing/2014/main" id="{5D73AE7D-E358-458D-9316-395A3B5B8C15}"/>
              </a:ext>
            </a:extLst>
          </p:cNvPr>
          <p:cNvSpPr/>
          <p:nvPr/>
        </p:nvSpPr>
        <p:spPr>
          <a:xfrm>
            <a:off x="6815860" y="1685920"/>
            <a:ext cx="2913380" cy="787523"/>
          </a:xfrm>
          <a:prstGeom prst="rect">
            <a:avLst/>
          </a:prstGeom>
          <a:solidFill>
            <a:schemeClr val="bg1">
              <a:lumMod val="95000"/>
            </a:schemeClr>
          </a:solidFill>
        </p:spPr>
        <p:txBody>
          <a:bodyPr wrap="square">
            <a:spAutoFit/>
          </a:bodyPr>
          <a:lstStyle/>
          <a:p>
            <a:pPr algn="l">
              <a:lnSpc>
                <a:spcPct val="150000"/>
              </a:lnSpc>
            </a:pPr>
            <a:r>
              <a:rPr lang="zh-CN" altLang="en-US" sz="1600"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采集数据、计算数据、存储数据，处理数据的核心组件</a:t>
            </a:r>
            <a:endParaRPr lang="zh-CN" sz="1600"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31" name="矩形 30">
            <a:extLst>
              <a:ext uri="{FF2B5EF4-FFF2-40B4-BE49-F238E27FC236}">
                <a16:creationId xmlns:a16="http://schemas.microsoft.com/office/drawing/2014/main" id="{2BD3D108-F21F-4FB9-80A4-FFE0C785CB75}"/>
              </a:ext>
            </a:extLst>
          </p:cNvPr>
          <p:cNvSpPr/>
          <p:nvPr/>
        </p:nvSpPr>
        <p:spPr>
          <a:xfrm>
            <a:off x="7489595" y="3322315"/>
            <a:ext cx="2800423" cy="787523"/>
          </a:xfrm>
          <a:prstGeom prst="rect">
            <a:avLst/>
          </a:prstGeom>
          <a:solidFill>
            <a:schemeClr val="bg1">
              <a:lumMod val="95000"/>
            </a:schemeClr>
          </a:solidFill>
        </p:spPr>
        <p:txBody>
          <a:bodyPr wrap="square">
            <a:spAutoFit/>
          </a:bodyPr>
          <a:lstStyle/>
          <a:p>
            <a:pPr algn="l">
              <a:lnSpc>
                <a:spcPct val="150000"/>
              </a:lnSpc>
            </a:pPr>
            <a:r>
              <a:rPr lang="zh-CN" altLang="en-US" sz="1600"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数据研发、任务调度，任务监控的调度系统</a:t>
            </a:r>
            <a:endParaRPr lang="zh-CN" sz="1600"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32" name="文本框 31">
            <a:extLst>
              <a:ext uri="{FF2B5EF4-FFF2-40B4-BE49-F238E27FC236}">
                <a16:creationId xmlns:a16="http://schemas.microsoft.com/office/drawing/2014/main" id="{D5FE345D-215A-4932-AB1A-A64F2AD898DD}"/>
              </a:ext>
            </a:extLst>
          </p:cNvPr>
          <p:cNvSpPr txBox="1"/>
          <p:nvPr/>
        </p:nvSpPr>
        <p:spPr>
          <a:xfrm>
            <a:off x="6815860" y="4483730"/>
            <a:ext cx="2913380" cy="369332"/>
          </a:xfrm>
          <a:prstGeom prst="rect">
            <a:avLst/>
          </a:prstGeom>
          <a:noFill/>
        </p:spPr>
        <p:txBody>
          <a:bodyPr wrap="square" rtlCol="0">
            <a:spAutoFit/>
          </a:bodyPr>
          <a:lstStyle/>
          <a:p>
            <a:pPr algn="l"/>
            <a:r>
              <a:rPr lang="zh-CN" altLang="en-US" b="1"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监控平台</a:t>
            </a:r>
          </a:p>
        </p:txBody>
      </p:sp>
      <p:sp>
        <p:nvSpPr>
          <p:cNvPr id="33" name="矩形 32">
            <a:extLst>
              <a:ext uri="{FF2B5EF4-FFF2-40B4-BE49-F238E27FC236}">
                <a16:creationId xmlns:a16="http://schemas.microsoft.com/office/drawing/2014/main" id="{3C7BF81A-402D-48F0-AC84-42599C971EAF}"/>
              </a:ext>
            </a:extLst>
          </p:cNvPr>
          <p:cNvSpPr/>
          <p:nvPr/>
        </p:nvSpPr>
        <p:spPr>
          <a:xfrm>
            <a:off x="6815859" y="4878346"/>
            <a:ext cx="3008491" cy="787523"/>
          </a:xfrm>
          <a:prstGeom prst="rect">
            <a:avLst/>
          </a:prstGeom>
          <a:solidFill>
            <a:schemeClr val="bg1">
              <a:lumMod val="95000"/>
            </a:schemeClr>
          </a:solidFill>
        </p:spPr>
        <p:txBody>
          <a:bodyPr wrap="square">
            <a:spAutoFit/>
          </a:bodyPr>
          <a:lstStyle/>
          <a:p>
            <a:pPr algn="l">
              <a:lnSpc>
                <a:spcPct val="150000"/>
              </a:lnSpc>
            </a:pPr>
            <a:r>
              <a:rPr lang="zh-CN" altLang="en-US" sz="1600"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用来监控服务运行情况，服务性能以及</a:t>
            </a:r>
            <a:r>
              <a:rPr lang="en-US" altLang="zh-CN" sz="1600" dirty="0" err="1">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cpu</a:t>
            </a:r>
            <a:r>
              <a:rPr lang="zh-CN" altLang="en-US" sz="1600"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、磁盘等使用情况</a:t>
            </a:r>
            <a:endParaRPr lang="zh-CN" sz="1600"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34" name="文本框 33">
            <a:extLst>
              <a:ext uri="{FF2B5EF4-FFF2-40B4-BE49-F238E27FC236}">
                <a16:creationId xmlns:a16="http://schemas.microsoft.com/office/drawing/2014/main" id="{3C707096-C9CE-4619-9396-ED3FF50EBB4A}"/>
              </a:ext>
            </a:extLst>
          </p:cNvPr>
          <p:cNvSpPr txBox="1"/>
          <p:nvPr/>
        </p:nvSpPr>
        <p:spPr>
          <a:xfrm>
            <a:off x="1966365" y="1320160"/>
            <a:ext cx="2239645" cy="368300"/>
          </a:xfrm>
          <a:prstGeom prst="rect">
            <a:avLst/>
          </a:prstGeom>
          <a:noFill/>
        </p:spPr>
        <p:txBody>
          <a:bodyPr wrap="square" rtlCol="0">
            <a:spAutoFit/>
          </a:bodyPr>
          <a:lstStyle/>
          <a:p>
            <a:pPr algn="r"/>
            <a:r>
              <a:rPr lang="zh-CN" altLang="en-US" b="1"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门户网站</a:t>
            </a:r>
          </a:p>
        </p:txBody>
      </p:sp>
      <p:sp>
        <p:nvSpPr>
          <p:cNvPr id="35" name="矩形 34">
            <a:extLst>
              <a:ext uri="{FF2B5EF4-FFF2-40B4-BE49-F238E27FC236}">
                <a16:creationId xmlns:a16="http://schemas.microsoft.com/office/drawing/2014/main" id="{25AB2987-FD6A-4F05-8F9F-9F1CA75C11EE}"/>
              </a:ext>
            </a:extLst>
          </p:cNvPr>
          <p:cNvSpPr/>
          <p:nvPr/>
        </p:nvSpPr>
        <p:spPr>
          <a:xfrm>
            <a:off x="1292630" y="1685920"/>
            <a:ext cx="2913380" cy="787523"/>
          </a:xfrm>
          <a:prstGeom prst="rect">
            <a:avLst/>
          </a:prstGeom>
          <a:solidFill>
            <a:schemeClr val="bg1">
              <a:lumMod val="95000"/>
            </a:schemeClr>
          </a:solidFill>
        </p:spPr>
        <p:txBody>
          <a:bodyPr wrap="square">
            <a:spAutoFit/>
          </a:bodyPr>
          <a:lstStyle/>
          <a:p>
            <a:pPr algn="r">
              <a:lnSpc>
                <a:spcPct val="150000"/>
              </a:lnSpc>
            </a:pPr>
            <a:r>
              <a:rPr lang="zh-CN" altLang="en-US" sz="1600"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负责数据集、数据产品展示、接口和数据实验室的管理</a:t>
            </a:r>
            <a:endParaRPr lang="zh-CN" sz="1600"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36" name="文本框 35">
            <a:extLst>
              <a:ext uri="{FF2B5EF4-FFF2-40B4-BE49-F238E27FC236}">
                <a16:creationId xmlns:a16="http://schemas.microsoft.com/office/drawing/2014/main" id="{08E9D979-6D57-4994-A9DE-34D8F9CDFC5F}"/>
              </a:ext>
            </a:extLst>
          </p:cNvPr>
          <p:cNvSpPr txBox="1"/>
          <p:nvPr/>
        </p:nvSpPr>
        <p:spPr>
          <a:xfrm>
            <a:off x="1308485" y="2757471"/>
            <a:ext cx="2239645" cy="368300"/>
          </a:xfrm>
          <a:prstGeom prst="rect">
            <a:avLst/>
          </a:prstGeom>
          <a:noFill/>
        </p:spPr>
        <p:txBody>
          <a:bodyPr wrap="square" rtlCol="0">
            <a:spAutoFit/>
          </a:bodyPr>
          <a:lstStyle/>
          <a:p>
            <a:pPr algn="r"/>
            <a:r>
              <a:rPr lang="zh-CN" altLang="en-US" b="1"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数据实验室</a:t>
            </a:r>
          </a:p>
        </p:txBody>
      </p:sp>
      <p:sp>
        <p:nvSpPr>
          <p:cNvPr id="37" name="文本框 36">
            <a:extLst>
              <a:ext uri="{FF2B5EF4-FFF2-40B4-BE49-F238E27FC236}">
                <a16:creationId xmlns:a16="http://schemas.microsoft.com/office/drawing/2014/main" id="{07F106D1-9291-45D5-8EA8-957DABE279B8}"/>
              </a:ext>
            </a:extLst>
          </p:cNvPr>
          <p:cNvSpPr txBox="1"/>
          <p:nvPr/>
        </p:nvSpPr>
        <p:spPr>
          <a:xfrm>
            <a:off x="1831143" y="4429222"/>
            <a:ext cx="2239645" cy="368300"/>
          </a:xfrm>
          <a:prstGeom prst="rect">
            <a:avLst/>
          </a:prstGeom>
          <a:noFill/>
        </p:spPr>
        <p:txBody>
          <a:bodyPr wrap="square" rtlCol="0">
            <a:spAutoFit/>
          </a:bodyPr>
          <a:lstStyle/>
          <a:p>
            <a:pPr algn="r"/>
            <a:r>
              <a:rPr lang="zh-CN" altLang="en-US" b="1"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综合管理平台</a:t>
            </a:r>
          </a:p>
        </p:txBody>
      </p:sp>
      <p:sp>
        <p:nvSpPr>
          <p:cNvPr id="38" name="矩形 37">
            <a:extLst>
              <a:ext uri="{FF2B5EF4-FFF2-40B4-BE49-F238E27FC236}">
                <a16:creationId xmlns:a16="http://schemas.microsoft.com/office/drawing/2014/main" id="{B92F2B45-A4B5-47E4-A948-EAD1E1C10A84}"/>
              </a:ext>
            </a:extLst>
          </p:cNvPr>
          <p:cNvSpPr/>
          <p:nvPr/>
        </p:nvSpPr>
        <p:spPr>
          <a:xfrm>
            <a:off x="1328784" y="4803861"/>
            <a:ext cx="2755048" cy="1156855"/>
          </a:xfrm>
          <a:prstGeom prst="rect">
            <a:avLst/>
          </a:prstGeom>
          <a:solidFill>
            <a:schemeClr val="bg1">
              <a:lumMod val="95000"/>
            </a:schemeClr>
          </a:solidFill>
        </p:spPr>
        <p:txBody>
          <a:bodyPr wrap="square">
            <a:spAutoFit/>
          </a:bodyPr>
          <a:lstStyle/>
          <a:p>
            <a:pPr algn="r">
              <a:lnSpc>
                <a:spcPct val="150000"/>
              </a:lnSpc>
            </a:pPr>
            <a:r>
              <a:rPr lang="zh-CN" altLang="en-US" sz="1600"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主要负责用户管理、</a:t>
            </a:r>
            <a:endParaRPr lang="en-US" altLang="zh-CN" sz="1600"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a:p>
            <a:pPr algn="r">
              <a:lnSpc>
                <a:spcPct val="150000"/>
              </a:lnSpc>
            </a:pPr>
            <a:r>
              <a:rPr lang="zh-CN" altLang="en-US" sz="1600"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审核管理、门户管理等，他是一个运营平台</a:t>
            </a:r>
            <a:endParaRPr lang="zh-CN" sz="1600"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39" name="矩形 38">
            <a:extLst>
              <a:ext uri="{FF2B5EF4-FFF2-40B4-BE49-F238E27FC236}">
                <a16:creationId xmlns:a16="http://schemas.microsoft.com/office/drawing/2014/main" id="{CEF771E3-52D9-4593-96BB-4C8E41B27CF1}"/>
              </a:ext>
            </a:extLst>
          </p:cNvPr>
          <p:cNvSpPr/>
          <p:nvPr/>
        </p:nvSpPr>
        <p:spPr>
          <a:xfrm>
            <a:off x="1364057" y="3126541"/>
            <a:ext cx="2392636" cy="1156855"/>
          </a:xfrm>
          <a:prstGeom prst="rect">
            <a:avLst/>
          </a:prstGeom>
          <a:solidFill>
            <a:schemeClr val="bg1">
              <a:lumMod val="95000"/>
            </a:schemeClr>
          </a:solidFill>
        </p:spPr>
        <p:txBody>
          <a:bodyPr wrap="square">
            <a:spAutoFit/>
          </a:bodyPr>
          <a:lstStyle/>
          <a:p>
            <a:pPr algn="r">
              <a:lnSpc>
                <a:spcPct val="150000"/>
              </a:lnSpc>
            </a:pPr>
            <a:r>
              <a:rPr lang="zh-CN" altLang="en-US" sz="1600"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当前数据产品不满足时，可以结合自身数据对原始数据进行二次加工</a:t>
            </a:r>
            <a:endParaRPr lang="zh-CN" sz="1600"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nvGrpSpPr>
          <p:cNvPr id="40" name="组合 39">
            <a:extLst>
              <a:ext uri="{FF2B5EF4-FFF2-40B4-BE49-F238E27FC236}">
                <a16:creationId xmlns:a16="http://schemas.microsoft.com/office/drawing/2014/main" id="{9C8DAB2C-DC36-41FD-8757-1A1DEFE5CD5F}"/>
              </a:ext>
            </a:extLst>
          </p:cNvPr>
          <p:cNvGrpSpPr/>
          <p:nvPr/>
        </p:nvGrpSpPr>
        <p:grpSpPr>
          <a:xfrm>
            <a:off x="71400" y="139102"/>
            <a:ext cx="4829075" cy="687168"/>
            <a:chOff x="358490" y="396066"/>
            <a:chExt cx="3621806" cy="515376"/>
          </a:xfrm>
        </p:grpSpPr>
        <p:grpSp>
          <p:nvGrpSpPr>
            <p:cNvPr id="41" name="组合 40">
              <a:extLst>
                <a:ext uri="{FF2B5EF4-FFF2-40B4-BE49-F238E27FC236}">
                  <a16:creationId xmlns:a16="http://schemas.microsoft.com/office/drawing/2014/main" id="{913950A3-A111-4CCE-988A-287DB45F6E44}"/>
                </a:ext>
              </a:extLst>
            </p:cNvPr>
            <p:cNvGrpSpPr/>
            <p:nvPr/>
          </p:nvGrpSpPr>
          <p:grpSpPr>
            <a:xfrm>
              <a:off x="373364" y="396066"/>
              <a:ext cx="707710" cy="515376"/>
              <a:chOff x="125279" y="279019"/>
              <a:chExt cx="854512" cy="622282"/>
            </a:xfrm>
          </p:grpSpPr>
          <p:sp>
            <p:nvSpPr>
              <p:cNvPr id="44" name="圆角矩形 36">
                <a:extLst>
                  <a:ext uri="{FF2B5EF4-FFF2-40B4-BE49-F238E27FC236}">
                    <a16:creationId xmlns:a16="http://schemas.microsoft.com/office/drawing/2014/main" id="{65D4A2D5-ACCD-4489-BF29-202209CC72F1}"/>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45" name="圆角矩形 37">
                <a:extLst>
                  <a:ext uri="{FF2B5EF4-FFF2-40B4-BE49-F238E27FC236}">
                    <a16:creationId xmlns:a16="http://schemas.microsoft.com/office/drawing/2014/main" id="{09C74CFE-ECA0-44A1-B70F-411A081CAB5E}"/>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42" name="TextBox 7">
              <a:extLst>
                <a:ext uri="{FF2B5EF4-FFF2-40B4-BE49-F238E27FC236}">
                  <a16:creationId xmlns:a16="http://schemas.microsoft.com/office/drawing/2014/main" id="{C628B32B-B428-4075-B296-BF6DF6261698}"/>
                </a:ext>
              </a:extLst>
            </p:cNvPr>
            <p:cNvSpPr txBox="1"/>
            <p:nvPr/>
          </p:nvSpPr>
          <p:spPr>
            <a:xfrm>
              <a:off x="1307250" y="427026"/>
              <a:ext cx="2673046"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核心组件简介</a:t>
              </a:r>
            </a:p>
          </p:txBody>
        </p:sp>
        <p:sp>
          <p:nvSpPr>
            <p:cNvPr id="43" name="矩形 42">
              <a:extLst>
                <a:ext uri="{FF2B5EF4-FFF2-40B4-BE49-F238E27FC236}">
                  <a16:creationId xmlns:a16="http://schemas.microsoft.com/office/drawing/2014/main" id="{5C8E7B7E-981E-47BC-AEA0-F5D6F7CF51D9}"/>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02</a:t>
              </a:r>
            </a:p>
          </p:txBody>
        </p:sp>
      </p:grpSp>
    </p:spTree>
    <p:extLst>
      <p:ext uri="{BB962C8B-B14F-4D97-AF65-F5344CB8AC3E}">
        <p14:creationId xmlns:p14="http://schemas.microsoft.com/office/powerpoint/2010/main" val="2490477237"/>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2" presetClass="entr" presetSubtype="2" fill="hold" grpId="0" nodeType="afterEffect">
                                  <p:stCondLst>
                                    <p:cond delay="0"/>
                                  </p:stCondLst>
                                  <p:childTnLst>
                                    <p:set>
                                      <p:cBhvr>
                                        <p:cTn id="12" dur="1" fill="hold">
                                          <p:stCondLst>
                                            <p:cond delay="0"/>
                                          </p:stCondLst>
                                        </p:cTn>
                                        <p:tgtEl>
                                          <p:spTgt spid="34"/>
                                        </p:tgtEl>
                                        <p:attrNameLst>
                                          <p:attrName>style.visibility</p:attrName>
                                        </p:attrNameLst>
                                      </p:cBhvr>
                                      <p:to>
                                        <p:strVal val="visible"/>
                                      </p:to>
                                    </p:set>
                                    <p:animEffect transition="in" filter="wipe(right)">
                                      <p:cBhvr>
                                        <p:cTn id="13" dur="500"/>
                                        <p:tgtEl>
                                          <p:spTgt spid="34"/>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35"/>
                                        </p:tgtEl>
                                        <p:attrNameLst>
                                          <p:attrName>style.visibility</p:attrName>
                                        </p:attrNameLst>
                                      </p:cBhvr>
                                      <p:to>
                                        <p:strVal val="visible"/>
                                      </p:to>
                                    </p:set>
                                    <p:animEffect transition="in" filter="wipe(right)">
                                      <p:cBhvr>
                                        <p:cTn id="16" dur="500"/>
                                        <p:tgtEl>
                                          <p:spTgt spid="35"/>
                                        </p:tgtEl>
                                      </p:cBhvr>
                                    </p:animEffect>
                                  </p:childTnLst>
                                </p:cTn>
                              </p:par>
                            </p:childTnLst>
                          </p:cTn>
                        </p:par>
                        <p:par>
                          <p:cTn id="17" fill="hold">
                            <p:stCondLst>
                              <p:cond delay="1000"/>
                            </p:stCondLst>
                            <p:childTnLst>
                              <p:par>
                                <p:cTn id="18" presetID="22" presetClass="entr" presetSubtype="2" fill="hold" grpId="0" nodeType="after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wipe(right)">
                                      <p:cBhvr>
                                        <p:cTn id="20" dur="500"/>
                                        <p:tgtEl>
                                          <p:spTgt spid="36"/>
                                        </p:tgtEl>
                                      </p:cBhvr>
                                    </p:animEffect>
                                  </p:childTnLst>
                                </p:cTn>
                              </p:par>
                            </p:childTnLst>
                          </p:cTn>
                        </p:par>
                        <p:par>
                          <p:cTn id="21" fill="hold">
                            <p:stCondLst>
                              <p:cond delay="1500"/>
                            </p:stCondLst>
                            <p:childTnLst>
                              <p:par>
                                <p:cTn id="22" presetID="22" presetClass="entr" presetSubtype="2" fill="hold" grpId="0" nodeType="afterEffect">
                                  <p:stCondLst>
                                    <p:cond delay="0"/>
                                  </p:stCondLst>
                                  <p:childTnLst>
                                    <p:set>
                                      <p:cBhvr>
                                        <p:cTn id="23" dur="1" fill="hold">
                                          <p:stCondLst>
                                            <p:cond delay="0"/>
                                          </p:stCondLst>
                                        </p:cTn>
                                        <p:tgtEl>
                                          <p:spTgt spid="37"/>
                                        </p:tgtEl>
                                        <p:attrNameLst>
                                          <p:attrName>style.visibility</p:attrName>
                                        </p:attrNameLst>
                                      </p:cBhvr>
                                      <p:to>
                                        <p:strVal val="visible"/>
                                      </p:to>
                                    </p:set>
                                    <p:animEffect transition="in" filter="wipe(right)">
                                      <p:cBhvr>
                                        <p:cTn id="24" dur="500"/>
                                        <p:tgtEl>
                                          <p:spTgt spid="37"/>
                                        </p:tgtEl>
                                      </p:cBhvr>
                                    </p:animEffect>
                                  </p:childTnLst>
                                </p:cTn>
                              </p:par>
                              <p:par>
                                <p:cTn id="25" presetID="22" presetClass="entr" presetSubtype="2" fill="hold" grpId="0" nodeType="withEffect">
                                  <p:stCondLst>
                                    <p:cond delay="0"/>
                                  </p:stCondLst>
                                  <p:childTnLst>
                                    <p:set>
                                      <p:cBhvr>
                                        <p:cTn id="26" dur="1" fill="hold">
                                          <p:stCondLst>
                                            <p:cond delay="0"/>
                                          </p:stCondLst>
                                        </p:cTn>
                                        <p:tgtEl>
                                          <p:spTgt spid="38"/>
                                        </p:tgtEl>
                                        <p:attrNameLst>
                                          <p:attrName>style.visibility</p:attrName>
                                        </p:attrNameLst>
                                      </p:cBhvr>
                                      <p:to>
                                        <p:strVal val="visible"/>
                                      </p:to>
                                    </p:set>
                                    <p:animEffect transition="in" filter="wipe(right)">
                                      <p:cBhvr>
                                        <p:cTn id="27" dur="500"/>
                                        <p:tgtEl>
                                          <p:spTgt spid="38"/>
                                        </p:tgtEl>
                                      </p:cBhvr>
                                    </p:animEffect>
                                  </p:childTnLst>
                                </p:cTn>
                              </p:par>
                            </p:childTnLst>
                          </p:cTn>
                        </p:par>
                        <p:par>
                          <p:cTn id="28" fill="hold">
                            <p:stCondLst>
                              <p:cond delay="2000"/>
                            </p:stCondLst>
                            <p:childTnLst>
                              <p:par>
                                <p:cTn id="29" presetID="22" presetClass="entr" presetSubtype="8" fill="hold" grpId="0" nodeType="after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wipe(left)">
                                      <p:cBhvr>
                                        <p:cTn id="31" dur="500"/>
                                        <p:tgtEl>
                                          <p:spTgt spid="29"/>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30"/>
                                        </p:tgtEl>
                                        <p:attrNameLst>
                                          <p:attrName>style.visibility</p:attrName>
                                        </p:attrNameLst>
                                      </p:cBhvr>
                                      <p:to>
                                        <p:strVal val="visible"/>
                                      </p:to>
                                    </p:set>
                                    <p:animEffect transition="in" filter="wipe(left)">
                                      <p:cBhvr>
                                        <p:cTn id="34" dur="500"/>
                                        <p:tgtEl>
                                          <p:spTgt spid="30"/>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wipe(left)">
                                      <p:cBhvr>
                                        <p:cTn id="37" dur="500"/>
                                        <p:tgtEl>
                                          <p:spTgt spid="31"/>
                                        </p:tgtEl>
                                      </p:cBhvr>
                                    </p:animEffect>
                                  </p:childTnLst>
                                </p:cTn>
                              </p:par>
                            </p:childTnLst>
                          </p:cTn>
                        </p:par>
                        <p:par>
                          <p:cTn id="38" fill="hold">
                            <p:stCondLst>
                              <p:cond delay="2500"/>
                            </p:stCondLst>
                            <p:childTnLst>
                              <p:par>
                                <p:cTn id="39" presetID="22" presetClass="entr" presetSubtype="8" fill="hold" grpId="0" nodeType="afterEffect">
                                  <p:stCondLst>
                                    <p:cond delay="0"/>
                                  </p:stCondLst>
                                  <p:childTnLst>
                                    <p:set>
                                      <p:cBhvr>
                                        <p:cTn id="40" dur="1" fill="hold">
                                          <p:stCondLst>
                                            <p:cond delay="0"/>
                                          </p:stCondLst>
                                        </p:cTn>
                                        <p:tgtEl>
                                          <p:spTgt spid="32"/>
                                        </p:tgtEl>
                                        <p:attrNameLst>
                                          <p:attrName>style.visibility</p:attrName>
                                        </p:attrNameLst>
                                      </p:cBhvr>
                                      <p:to>
                                        <p:strVal val="visible"/>
                                      </p:to>
                                    </p:set>
                                    <p:animEffect transition="in" filter="wipe(left)">
                                      <p:cBhvr>
                                        <p:cTn id="41" dur="500"/>
                                        <p:tgtEl>
                                          <p:spTgt spid="32"/>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33"/>
                                        </p:tgtEl>
                                        <p:attrNameLst>
                                          <p:attrName>style.visibility</p:attrName>
                                        </p:attrNameLst>
                                      </p:cBhvr>
                                      <p:to>
                                        <p:strVal val="visible"/>
                                      </p:to>
                                    </p:set>
                                    <p:animEffect transition="in" filter="wipe(left)">
                                      <p:cBhvr>
                                        <p:cTn id="44" dur="500"/>
                                        <p:tgtEl>
                                          <p:spTgt spid="33"/>
                                        </p:tgtEl>
                                      </p:cBhvr>
                                    </p:animEffect>
                                  </p:childTnLst>
                                </p:cTn>
                              </p:par>
                              <p:par>
                                <p:cTn id="45" presetID="22" presetClass="entr" presetSubtype="2" fill="hold" grpId="0" nodeType="withEffect">
                                  <p:stCondLst>
                                    <p:cond delay="0"/>
                                  </p:stCondLst>
                                  <p:childTnLst>
                                    <p:set>
                                      <p:cBhvr>
                                        <p:cTn id="46" dur="1" fill="hold">
                                          <p:stCondLst>
                                            <p:cond delay="0"/>
                                          </p:stCondLst>
                                        </p:cTn>
                                        <p:tgtEl>
                                          <p:spTgt spid="39"/>
                                        </p:tgtEl>
                                        <p:attrNameLst>
                                          <p:attrName>style.visibility</p:attrName>
                                        </p:attrNameLst>
                                      </p:cBhvr>
                                      <p:to>
                                        <p:strVal val="visible"/>
                                      </p:to>
                                    </p:set>
                                    <p:animEffect transition="in" filter="wipe(right)">
                                      <p:cBhvr>
                                        <p:cTn id="47"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animBg="1"/>
      <p:bldP spid="31" grpId="0" animBg="1"/>
      <p:bldP spid="32" grpId="0"/>
      <p:bldP spid="33" grpId="0" animBg="1"/>
      <p:bldP spid="34" grpId="0"/>
      <p:bldP spid="35" grpId="0" animBg="1"/>
      <p:bldP spid="36" grpId="0"/>
      <p:bldP spid="37" grpId="0"/>
      <p:bldP spid="38" grpId="0" animBg="1"/>
      <p:bldP spid="3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1063B1F8-EA3A-4881-BF4A-40E585E379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681" y="834138"/>
            <a:ext cx="11816555" cy="6023862"/>
          </a:xfrm>
          <a:prstGeom prst="rect">
            <a:avLst/>
          </a:prstGeom>
        </p:spPr>
      </p:pic>
      <p:grpSp>
        <p:nvGrpSpPr>
          <p:cNvPr id="2" name="组合 1">
            <a:extLst>
              <a:ext uri="{FF2B5EF4-FFF2-40B4-BE49-F238E27FC236}">
                <a16:creationId xmlns:a16="http://schemas.microsoft.com/office/drawing/2014/main" id="{6A92D22D-9F13-4B9A-88F6-C5EE03AF6203}"/>
              </a:ext>
            </a:extLst>
          </p:cNvPr>
          <p:cNvGrpSpPr/>
          <p:nvPr/>
        </p:nvGrpSpPr>
        <p:grpSpPr>
          <a:xfrm>
            <a:off x="89155" y="130876"/>
            <a:ext cx="4669276" cy="687168"/>
            <a:chOff x="358490" y="396066"/>
            <a:chExt cx="3501957" cy="515376"/>
          </a:xfrm>
        </p:grpSpPr>
        <p:grpSp>
          <p:nvGrpSpPr>
            <p:cNvPr id="3" name="组合 2">
              <a:extLst>
                <a:ext uri="{FF2B5EF4-FFF2-40B4-BE49-F238E27FC236}">
                  <a16:creationId xmlns:a16="http://schemas.microsoft.com/office/drawing/2014/main" id="{51D75D5D-0DB1-460F-9D07-CEFD3D7B1F7D}"/>
                </a:ext>
              </a:extLst>
            </p:cNvPr>
            <p:cNvGrpSpPr/>
            <p:nvPr/>
          </p:nvGrpSpPr>
          <p:grpSpPr>
            <a:xfrm>
              <a:off x="373364" y="396066"/>
              <a:ext cx="707710" cy="515376"/>
              <a:chOff x="125279" y="279019"/>
              <a:chExt cx="854512" cy="622282"/>
            </a:xfrm>
          </p:grpSpPr>
          <p:sp>
            <p:nvSpPr>
              <p:cNvPr id="6" name="圆角矩形 36">
                <a:extLst>
                  <a:ext uri="{FF2B5EF4-FFF2-40B4-BE49-F238E27FC236}">
                    <a16:creationId xmlns:a16="http://schemas.microsoft.com/office/drawing/2014/main" id="{54283210-A39F-4B11-91CE-ED707C6EB7B4}"/>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7" name="圆角矩形 37">
                <a:extLst>
                  <a:ext uri="{FF2B5EF4-FFF2-40B4-BE49-F238E27FC236}">
                    <a16:creationId xmlns:a16="http://schemas.microsoft.com/office/drawing/2014/main" id="{3FAB2F25-8E5E-4525-AB53-9729FA863ECA}"/>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4" name="TextBox 7">
              <a:extLst>
                <a:ext uri="{FF2B5EF4-FFF2-40B4-BE49-F238E27FC236}">
                  <a16:creationId xmlns:a16="http://schemas.microsoft.com/office/drawing/2014/main" id="{FD1EBD9D-CC65-4BF8-9E80-2C082F6E1A38}"/>
                </a:ext>
              </a:extLst>
            </p:cNvPr>
            <p:cNvSpPr txBox="1"/>
            <p:nvPr/>
          </p:nvSpPr>
          <p:spPr>
            <a:xfrm>
              <a:off x="1307250" y="427026"/>
              <a:ext cx="2553197"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客流宝</a:t>
              </a:r>
              <a:r>
                <a:rPr lang="en-US" altLang="zh-CN"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a:t>
              </a: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网络拓扑图</a:t>
              </a:r>
            </a:p>
          </p:txBody>
        </p:sp>
        <p:sp>
          <p:nvSpPr>
            <p:cNvPr id="5" name="矩形 4">
              <a:extLst>
                <a:ext uri="{FF2B5EF4-FFF2-40B4-BE49-F238E27FC236}">
                  <a16:creationId xmlns:a16="http://schemas.microsoft.com/office/drawing/2014/main" id="{93BA3EC5-B761-4391-9B15-0E721B3846B4}"/>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02</a:t>
              </a:r>
            </a:p>
          </p:txBody>
        </p:sp>
      </p:grpSp>
      <p:sp>
        <p:nvSpPr>
          <p:cNvPr id="10" name="文本框 9">
            <a:extLst>
              <a:ext uri="{FF2B5EF4-FFF2-40B4-BE49-F238E27FC236}">
                <a16:creationId xmlns:a16="http://schemas.microsoft.com/office/drawing/2014/main" id="{D8747612-61E2-4276-A2AC-EBB7D741D375}"/>
              </a:ext>
            </a:extLst>
          </p:cNvPr>
          <p:cNvSpPr txBox="1"/>
          <p:nvPr/>
        </p:nvSpPr>
        <p:spPr>
          <a:xfrm>
            <a:off x="76681" y="933946"/>
            <a:ext cx="1980029" cy="400110"/>
          </a:xfrm>
          <a:prstGeom prst="rect">
            <a:avLst/>
          </a:prstGeom>
          <a:noFill/>
        </p:spPr>
        <p:txBody>
          <a:bodyPr wrap="none" rtlCol="0">
            <a:spAutoFit/>
          </a:bodyPr>
          <a:lstStyle/>
          <a:p>
            <a:r>
              <a:rPr lang="zh-CN" altLang="en-US" sz="2000" b="1" dirty="0">
                <a:solidFill>
                  <a:srgbClr val="FF0000"/>
                </a:solidFill>
              </a:rPr>
              <a:t>部署网络拓扑图</a:t>
            </a:r>
          </a:p>
        </p:txBody>
      </p:sp>
    </p:spTree>
    <p:extLst>
      <p:ext uri="{BB962C8B-B14F-4D97-AF65-F5344CB8AC3E}">
        <p14:creationId xmlns:p14="http://schemas.microsoft.com/office/powerpoint/2010/main" val="1576058627"/>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0"/>
            <a:ext cx="12192000" cy="6858000"/>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4" name="等腰三角形 3"/>
          <p:cNvSpPr/>
          <p:nvPr/>
        </p:nvSpPr>
        <p:spPr>
          <a:xfrm>
            <a:off x="4587857" y="1316765"/>
            <a:ext cx="2543319" cy="1164059"/>
          </a:xfrm>
          <a:prstGeom prst="triangle">
            <a:avLst/>
          </a:prstGeom>
          <a:solidFill>
            <a:srgbClr val="0250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25" name="任意多边形 24"/>
          <p:cNvSpPr/>
          <p:nvPr/>
        </p:nvSpPr>
        <p:spPr>
          <a:xfrm flipV="1">
            <a:off x="9006" y="0"/>
            <a:ext cx="7173125" cy="7557459"/>
          </a:xfrm>
          <a:custGeom>
            <a:avLst/>
            <a:gdLst>
              <a:gd name="connsiteX0" fmla="*/ 4782760 w 5379844"/>
              <a:gd name="connsiteY0" fmla="*/ 5668094 h 5668094"/>
              <a:gd name="connsiteX1" fmla="*/ 5379844 w 5379844"/>
              <a:gd name="connsiteY1" fmla="*/ 5668094 h 5668094"/>
              <a:gd name="connsiteX2" fmla="*/ 0 w 5379844"/>
              <a:gd name="connsiteY2" fmla="*/ 0 h 5668094"/>
              <a:gd name="connsiteX3" fmla="*/ 0 w 5379844"/>
              <a:gd name="connsiteY3" fmla="*/ 801334 h 5668094"/>
            </a:gdLst>
            <a:ahLst/>
            <a:cxnLst>
              <a:cxn ang="0">
                <a:pos x="connsiteX0" y="connsiteY0"/>
              </a:cxn>
              <a:cxn ang="0">
                <a:pos x="connsiteX1" y="connsiteY1"/>
              </a:cxn>
              <a:cxn ang="0">
                <a:pos x="connsiteX2" y="connsiteY2"/>
              </a:cxn>
              <a:cxn ang="0">
                <a:pos x="connsiteX3" y="connsiteY3"/>
              </a:cxn>
            </a:cxnLst>
            <a:rect l="l" t="t" r="r" b="b"/>
            <a:pathLst>
              <a:path w="5379844" h="5668094">
                <a:moveTo>
                  <a:pt x="4782760" y="5668094"/>
                </a:moveTo>
                <a:lnTo>
                  <a:pt x="5379844" y="5668094"/>
                </a:lnTo>
                <a:lnTo>
                  <a:pt x="0" y="0"/>
                </a:lnTo>
                <a:lnTo>
                  <a:pt x="0" y="801334"/>
                </a:lnTo>
                <a:close/>
              </a:path>
            </a:pathLst>
          </a:custGeom>
          <a:solidFill>
            <a:srgbClr val="025DA5"/>
          </a:solidFill>
          <a:ln>
            <a:noFill/>
          </a:ln>
          <a:effectLst>
            <a:outerShdw blurRad="190500" dist="635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26" name="任意多边形 25"/>
          <p:cNvSpPr/>
          <p:nvPr/>
        </p:nvSpPr>
        <p:spPr>
          <a:xfrm flipV="1">
            <a:off x="-15665" y="0"/>
            <a:ext cx="6389128" cy="6501341"/>
          </a:xfrm>
          <a:custGeom>
            <a:avLst/>
            <a:gdLst>
              <a:gd name="connsiteX0" fmla="*/ 0 w 4791846"/>
              <a:gd name="connsiteY0" fmla="*/ 4876006 h 4876006"/>
              <a:gd name="connsiteX1" fmla="*/ 11749 w 4791846"/>
              <a:gd name="connsiteY1" fmla="*/ 4876006 h 4876006"/>
              <a:gd name="connsiteX2" fmla="*/ 11749 w 4791846"/>
              <a:gd name="connsiteY2" fmla="*/ 1080120 h 4876006"/>
              <a:gd name="connsiteX3" fmla="*/ 3742118 w 4791846"/>
              <a:gd name="connsiteY3" fmla="*/ 4876006 h 4876006"/>
              <a:gd name="connsiteX4" fmla="*/ 4791846 w 4791846"/>
              <a:gd name="connsiteY4" fmla="*/ 4876006 h 4876006"/>
              <a:gd name="connsiteX5" fmla="*/ 0 w 4791846"/>
              <a:gd name="connsiteY5" fmla="*/ 0 h 4876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91846" h="4876006">
                <a:moveTo>
                  <a:pt x="0" y="4876006"/>
                </a:moveTo>
                <a:lnTo>
                  <a:pt x="11749" y="4876006"/>
                </a:lnTo>
                <a:lnTo>
                  <a:pt x="11749" y="1080120"/>
                </a:lnTo>
                <a:lnTo>
                  <a:pt x="3742118" y="4876006"/>
                </a:lnTo>
                <a:lnTo>
                  <a:pt x="4791846" y="4876006"/>
                </a:lnTo>
                <a:lnTo>
                  <a:pt x="0" y="0"/>
                </a:lnTo>
                <a:close/>
              </a:path>
            </a:pathLst>
          </a:custGeom>
          <a:solidFill>
            <a:schemeClr val="bg1"/>
          </a:solidFill>
          <a:ln>
            <a:noFill/>
          </a:ln>
          <a:effectLst>
            <a:outerShdw blurRad="190500" dist="635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30" name="任意多边形 29"/>
          <p:cNvSpPr/>
          <p:nvPr/>
        </p:nvSpPr>
        <p:spPr>
          <a:xfrm flipV="1">
            <a:off x="1" y="1796857"/>
            <a:ext cx="4942943" cy="1988283"/>
          </a:xfrm>
          <a:custGeom>
            <a:avLst/>
            <a:gdLst>
              <a:gd name="connsiteX0" fmla="*/ 0 w 3707207"/>
              <a:gd name="connsiteY0" fmla="*/ 1491212 h 1491212"/>
              <a:gd name="connsiteX1" fmla="*/ 2217586 w 3707207"/>
              <a:gd name="connsiteY1" fmla="*/ 1491196 h 1491212"/>
              <a:gd name="connsiteX2" fmla="*/ 3707207 w 3707207"/>
              <a:gd name="connsiteY2" fmla="*/ 0 h 1491212"/>
              <a:gd name="connsiteX3" fmla="*/ 3577801 w 3707207"/>
              <a:gd name="connsiteY3" fmla="*/ 0 h 1491212"/>
              <a:gd name="connsiteX4" fmla="*/ 2175986 w 3707207"/>
              <a:gd name="connsiteY4" fmla="*/ 1403297 h 1491212"/>
              <a:gd name="connsiteX5" fmla="*/ 0 w 3707207"/>
              <a:gd name="connsiteY5" fmla="*/ 1403313 h 1491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07207" h="1491212">
                <a:moveTo>
                  <a:pt x="0" y="1491212"/>
                </a:moveTo>
                <a:lnTo>
                  <a:pt x="2217586" y="1491196"/>
                </a:lnTo>
                <a:lnTo>
                  <a:pt x="3707207" y="0"/>
                </a:lnTo>
                <a:lnTo>
                  <a:pt x="3577801" y="0"/>
                </a:lnTo>
                <a:lnTo>
                  <a:pt x="2175986" y="1403297"/>
                </a:lnTo>
                <a:lnTo>
                  <a:pt x="0" y="1403313"/>
                </a:lnTo>
                <a:close/>
              </a:path>
            </a:pathLst>
          </a:custGeom>
          <a:solidFill>
            <a:srgbClr val="CA1130"/>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15" name="矩形 26"/>
          <p:cNvSpPr/>
          <p:nvPr/>
        </p:nvSpPr>
        <p:spPr>
          <a:xfrm>
            <a:off x="-2928073" y="2480824"/>
            <a:ext cx="10080191" cy="2072277"/>
          </a:xfrm>
          <a:custGeom>
            <a:avLst/>
            <a:gdLst>
              <a:gd name="connsiteX0" fmla="*/ 0 w 7560143"/>
              <a:gd name="connsiteY0" fmla="*/ 0 h 1491241"/>
              <a:gd name="connsiteX1" fmla="*/ 7560143 w 7560143"/>
              <a:gd name="connsiteY1" fmla="*/ 0 h 1491241"/>
              <a:gd name="connsiteX2" fmla="*/ 7560143 w 7560143"/>
              <a:gd name="connsiteY2" fmla="*/ 1491241 h 1491241"/>
              <a:gd name="connsiteX3" fmla="*/ 0 w 7560143"/>
              <a:gd name="connsiteY3" fmla="*/ 1491241 h 1491241"/>
              <a:gd name="connsiteX4" fmla="*/ 0 w 7560143"/>
              <a:gd name="connsiteY4" fmla="*/ 0 h 1491241"/>
              <a:gd name="connsiteX0-1" fmla="*/ 0 w 7560143"/>
              <a:gd name="connsiteY0-2" fmla="*/ 0 h 1491241"/>
              <a:gd name="connsiteX1-3" fmla="*/ 7560143 w 7560143"/>
              <a:gd name="connsiteY1-4" fmla="*/ 0 h 1491241"/>
              <a:gd name="connsiteX2-5" fmla="*/ 7560143 w 7560143"/>
              <a:gd name="connsiteY2-6" fmla="*/ 1491241 h 1491241"/>
              <a:gd name="connsiteX3-7" fmla="*/ 6070522 w 7560143"/>
              <a:gd name="connsiteY3-8" fmla="*/ 1491196 h 1491241"/>
              <a:gd name="connsiteX4-9" fmla="*/ 0 w 7560143"/>
              <a:gd name="connsiteY4-10" fmla="*/ 1491241 h 1491241"/>
              <a:gd name="connsiteX5" fmla="*/ 0 w 7560143"/>
              <a:gd name="connsiteY5" fmla="*/ 0 h 1491241"/>
              <a:gd name="connsiteX0-11" fmla="*/ 0 w 7560143"/>
              <a:gd name="connsiteY0-12" fmla="*/ 0 h 1491241"/>
              <a:gd name="connsiteX1-13" fmla="*/ 7560143 w 7560143"/>
              <a:gd name="connsiteY1-14" fmla="*/ 0 h 1491241"/>
              <a:gd name="connsiteX2-15" fmla="*/ 6070522 w 7560143"/>
              <a:gd name="connsiteY2-16" fmla="*/ 1491196 h 1491241"/>
              <a:gd name="connsiteX3-17" fmla="*/ 0 w 7560143"/>
              <a:gd name="connsiteY3-18" fmla="*/ 1491241 h 1491241"/>
              <a:gd name="connsiteX4-19" fmla="*/ 0 w 7560143"/>
              <a:gd name="connsiteY4-20" fmla="*/ 0 h 149124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560143" h="1491241">
                <a:moveTo>
                  <a:pt x="0" y="0"/>
                </a:moveTo>
                <a:lnTo>
                  <a:pt x="7560143" y="0"/>
                </a:lnTo>
                <a:lnTo>
                  <a:pt x="6070522" y="1491196"/>
                </a:lnTo>
                <a:lnTo>
                  <a:pt x="0" y="1491241"/>
                </a:lnTo>
                <a:lnTo>
                  <a:pt x="0" y="0"/>
                </a:lnTo>
                <a:close/>
              </a:path>
            </a:pathLst>
          </a:custGeom>
          <a:solidFill>
            <a:srgbClr val="0065B0"/>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31" name="平行四边形 30"/>
          <p:cNvSpPr/>
          <p:nvPr/>
        </p:nvSpPr>
        <p:spPr>
          <a:xfrm>
            <a:off x="9552384" y="5925277"/>
            <a:ext cx="1535760" cy="925977"/>
          </a:xfrm>
          <a:prstGeom prst="parallelogram">
            <a:avLst>
              <a:gd name="adj" fmla="val 98770"/>
            </a:avLst>
          </a:prstGeom>
          <a:solidFill>
            <a:srgbClr val="CA1130"/>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17" name="等腰三角形 16"/>
          <p:cNvSpPr/>
          <p:nvPr/>
        </p:nvSpPr>
        <p:spPr>
          <a:xfrm>
            <a:off x="9936427" y="4677139"/>
            <a:ext cx="2255040" cy="2189456"/>
          </a:xfrm>
          <a:prstGeom prst="triangle">
            <a:avLst>
              <a:gd name="adj" fmla="val 100000"/>
            </a:avLst>
          </a:prstGeom>
          <a:ln>
            <a:noFill/>
          </a:ln>
          <a:effectLst>
            <a:outerShdw blurRad="190500" dist="635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18" name="等腰三角形 17"/>
          <p:cNvSpPr/>
          <p:nvPr/>
        </p:nvSpPr>
        <p:spPr>
          <a:xfrm>
            <a:off x="10391768" y="5061181"/>
            <a:ext cx="1791883" cy="1810003"/>
          </a:xfrm>
          <a:prstGeom prst="triangle">
            <a:avLst>
              <a:gd name="adj" fmla="val 100000"/>
            </a:avLst>
          </a:prstGeom>
          <a:solidFill>
            <a:srgbClr val="025090"/>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12" name="TextBox 11"/>
          <p:cNvSpPr txBox="1"/>
          <p:nvPr/>
        </p:nvSpPr>
        <p:spPr>
          <a:xfrm>
            <a:off x="719403" y="3773554"/>
            <a:ext cx="1826141" cy="584775"/>
          </a:xfrm>
          <a:prstGeom prst="rect">
            <a:avLst/>
          </a:prstGeom>
          <a:noFill/>
        </p:spPr>
        <p:txBody>
          <a:bodyPr wrap="none" rtlCol="0">
            <a:spAutoFit/>
          </a:bodyPr>
          <a:lstStyle/>
          <a:p>
            <a:pPr marL="0" lvl="1"/>
            <a:r>
              <a:rPr lang="zh-CN" altLang="en-US" sz="3200" b="1" dirty="0">
                <a:solidFill>
                  <a:schemeClr val="bg1"/>
                </a:solidFill>
                <a:effectLst>
                  <a:outerShdw blurRad="63500" dist="38100" dir="2700000" algn="tl">
                    <a:srgbClr val="000000">
                      <a:alpha val="40000"/>
                    </a:srgbClr>
                  </a:outerShdw>
                </a:effectLst>
                <a:latin typeface="+mn-ea"/>
              </a:rPr>
              <a:t>功能分析</a:t>
            </a:r>
          </a:p>
        </p:txBody>
      </p:sp>
      <p:sp>
        <p:nvSpPr>
          <p:cNvPr id="10" name="TextBox 9"/>
          <p:cNvSpPr txBox="1"/>
          <p:nvPr/>
        </p:nvSpPr>
        <p:spPr>
          <a:xfrm>
            <a:off x="684205" y="2787122"/>
            <a:ext cx="4629256" cy="995209"/>
          </a:xfrm>
          <a:prstGeom prst="rect">
            <a:avLst/>
          </a:prstGeom>
          <a:noFill/>
        </p:spPr>
        <p:txBody>
          <a:bodyPr wrap="square" rtlCol="0">
            <a:spAutoFit/>
          </a:bodyPr>
          <a:lstStyle/>
          <a:p>
            <a:r>
              <a:rPr lang="en-US" altLang="zh-CN" sz="5867" b="1" i="1" dirty="0">
                <a:solidFill>
                  <a:schemeClr val="bg1"/>
                </a:solidFill>
                <a:effectLst>
                  <a:outerShdw blurRad="25400" dist="25400" dir="2700000" algn="tl">
                    <a:srgbClr val="000000">
                      <a:alpha val="40000"/>
                    </a:srgbClr>
                  </a:outerShdw>
                </a:effectLst>
                <a:latin typeface="+mn-ea"/>
                <a:cs typeface="Aparajita" panose="020B0604020202020204" pitchFamily="34" charset="0"/>
              </a:rPr>
              <a:t>PART 04</a:t>
            </a:r>
            <a:endParaRPr lang="zh-CN" altLang="en-US" sz="5867" b="1" i="1" dirty="0">
              <a:solidFill>
                <a:schemeClr val="bg1"/>
              </a:solidFill>
              <a:effectLst>
                <a:outerShdw blurRad="25400" dist="25400" dir="2700000" algn="tl">
                  <a:srgbClr val="000000">
                    <a:alpha val="40000"/>
                  </a:srgbClr>
                </a:outerShdw>
              </a:effectLst>
              <a:latin typeface="+mn-ea"/>
              <a:cs typeface="Aparajita" panose="020B0604020202020204" pitchFamily="34" charset="0"/>
            </a:endParaRPr>
          </a:p>
        </p:txBody>
      </p:sp>
      <p:sp>
        <p:nvSpPr>
          <p:cNvPr id="32" name="平行四边形 31"/>
          <p:cNvSpPr/>
          <p:nvPr/>
        </p:nvSpPr>
        <p:spPr>
          <a:xfrm>
            <a:off x="746531" y="4842708"/>
            <a:ext cx="1440160" cy="119889"/>
          </a:xfrm>
          <a:prstGeom prst="parallelogram">
            <a:avLst>
              <a:gd name="adj" fmla="val 121165"/>
            </a:avLst>
          </a:prstGeom>
          <a:solidFill>
            <a:schemeClr val="bg1"/>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grpSp>
        <p:nvGrpSpPr>
          <p:cNvPr id="37" name="组合 36"/>
          <p:cNvGrpSpPr/>
          <p:nvPr/>
        </p:nvGrpSpPr>
        <p:grpSpPr>
          <a:xfrm>
            <a:off x="8277638" y="452670"/>
            <a:ext cx="3915436" cy="582162"/>
            <a:chOff x="6208229" y="339502"/>
            <a:chExt cx="2936577" cy="436621"/>
          </a:xfrm>
        </p:grpSpPr>
        <p:sp>
          <p:nvSpPr>
            <p:cNvPr id="36" name="平行四边形 35"/>
            <p:cNvSpPr/>
            <p:nvPr/>
          </p:nvSpPr>
          <p:spPr>
            <a:xfrm>
              <a:off x="6686813" y="339502"/>
              <a:ext cx="2457993" cy="436621"/>
            </a:xfrm>
            <a:prstGeom prst="parallelogram">
              <a:avLst>
                <a:gd name="adj" fmla="val 71706"/>
              </a:avLst>
            </a:prstGeom>
            <a:gradFill>
              <a:gsLst>
                <a:gs pos="0">
                  <a:schemeClr val="bg1">
                    <a:alpha val="0"/>
                  </a:schemeClr>
                </a:gs>
                <a:gs pos="100000">
                  <a:schemeClr val="bg1">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33" name="文本框 32"/>
            <p:cNvSpPr txBox="1"/>
            <p:nvPr/>
          </p:nvSpPr>
          <p:spPr>
            <a:xfrm>
              <a:off x="7016840" y="386412"/>
              <a:ext cx="1910619" cy="238575"/>
            </a:xfrm>
            <a:prstGeom prst="rect">
              <a:avLst/>
            </a:prstGeom>
            <a:noFill/>
          </p:spPr>
          <p:txBody>
            <a:bodyPr wrap="none" rtlCol="0">
              <a:spAutoFit/>
            </a:bodyPr>
            <a:lstStyle/>
            <a:p>
              <a:r>
                <a:rPr lang="zh-CN" altLang="en-US" sz="1467" dirty="0">
                  <a:solidFill>
                    <a:schemeClr val="bg1"/>
                  </a:solidFill>
                  <a:effectLst>
                    <a:outerShdw blurRad="25400" dist="25400" dir="2700000" algn="tl">
                      <a:srgbClr val="000000">
                        <a:alpha val="40000"/>
                      </a:srgbClr>
                    </a:outerShdw>
                  </a:effectLst>
                  <a:latin typeface="Aa楷体" panose="02000500000000000000" pitchFamily="2" charset="-122"/>
                  <a:ea typeface="Aa楷体" panose="02000500000000000000" pitchFamily="2" charset="-122"/>
                  <a:cs typeface="Aa楷体" panose="02000500000000000000" pitchFamily="2" charset="-122"/>
                </a:rPr>
                <a:t>诚信铸就品质  创新引领未来</a:t>
              </a:r>
            </a:p>
          </p:txBody>
        </p:sp>
        <p:sp>
          <p:nvSpPr>
            <p:cNvPr id="34" name="文本框 33"/>
            <p:cNvSpPr txBox="1"/>
            <p:nvPr/>
          </p:nvSpPr>
          <p:spPr>
            <a:xfrm>
              <a:off x="6208229" y="547152"/>
              <a:ext cx="2675251" cy="192409"/>
            </a:xfrm>
            <a:prstGeom prst="rect">
              <a:avLst/>
            </a:prstGeom>
            <a:noFill/>
          </p:spPr>
          <p:txBody>
            <a:bodyPr wrap="none" rtlCol="0">
              <a:spAutoFit/>
            </a:bodyPr>
            <a:lstStyle/>
            <a:p>
              <a:r>
                <a:rPr lang="en-US" altLang="zh-CN" sz="1067" dirty="0">
                  <a:solidFill>
                    <a:schemeClr val="bg1"/>
                  </a:solidFill>
                  <a:effectLst>
                    <a:outerShdw blurRad="25400" dist="25400" dir="2700000" algn="tl">
                      <a:srgbClr val="000000">
                        <a:alpha val="40000"/>
                      </a:srgbClr>
                    </a:outerShdw>
                  </a:effectLst>
                  <a:latin typeface="Aa楷体" panose="02000500000000000000" pitchFamily="2" charset="-122"/>
                  <a:ea typeface="Aa楷体" panose="02000500000000000000" pitchFamily="2" charset="-122"/>
                  <a:cs typeface="Aa楷体" panose="02000500000000000000" pitchFamily="2" charset="-122"/>
                </a:rPr>
                <a:t>Honesty creates quality, innovation leads the future</a:t>
              </a:r>
              <a:endParaRPr lang="zh-CN" altLang="en-US" sz="1067" dirty="0">
                <a:solidFill>
                  <a:schemeClr val="bg1"/>
                </a:solidFill>
                <a:effectLst>
                  <a:outerShdw blurRad="25400" dist="25400" dir="2700000" algn="tl">
                    <a:srgbClr val="000000">
                      <a:alpha val="40000"/>
                    </a:srgbClr>
                  </a:outerShdw>
                </a:effectLst>
                <a:latin typeface="Aa楷体" panose="02000500000000000000" pitchFamily="2" charset="-122"/>
                <a:ea typeface="Aa楷体" panose="02000500000000000000" pitchFamily="2" charset="-122"/>
                <a:cs typeface="Aa楷体" panose="02000500000000000000" pitchFamily="2" charset="-122"/>
              </a:endParaRPr>
            </a:p>
          </p:txBody>
        </p:sp>
      </p:grpSp>
      <p:sp>
        <p:nvSpPr>
          <p:cNvPr id="21" name="矩形 20"/>
          <p:cNvSpPr/>
          <p:nvPr/>
        </p:nvSpPr>
        <p:spPr>
          <a:xfrm rot="210800">
            <a:off x="4070561" y="3118847"/>
            <a:ext cx="235001" cy="388040"/>
          </a:xfrm>
          <a:custGeom>
            <a:avLst/>
            <a:gdLst/>
            <a:ahLst/>
            <a:cxnLst/>
            <a:rect l="l" t="t" r="r" b="b"/>
            <a:pathLst>
              <a:path w="447057" h="738192">
                <a:moveTo>
                  <a:pt x="77961" y="0"/>
                </a:moveTo>
                <a:lnTo>
                  <a:pt x="447057" y="369096"/>
                </a:lnTo>
                <a:lnTo>
                  <a:pt x="77961" y="738192"/>
                </a:lnTo>
                <a:lnTo>
                  <a:pt x="0" y="660231"/>
                </a:lnTo>
                <a:lnTo>
                  <a:pt x="293910" y="366322"/>
                </a:lnTo>
                <a:lnTo>
                  <a:pt x="2775" y="75187"/>
                </a:lnTo>
                <a:close/>
              </a:path>
            </a:pathLst>
          </a:custGeom>
          <a:solidFill>
            <a:schemeClr val="bg1"/>
          </a:solidFill>
          <a:ln>
            <a:no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rgbClr val="025DA5"/>
              </a:solidFill>
              <a:ea typeface="思源黑体" panose="020B0500000000000000" pitchFamily="34" charset="-122"/>
            </a:endParaRPr>
          </a:p>
        </p:txBody>
      </p:sp>
    </p:spTree>
    <p:custDataLst>
      <p:tags r:id="rId1"/>
    </p:custDataLst>
    <p:extLst>
      <p:ext uri="{BB962C8B-B14F-4D97-AF65-F5344CB8AC3E}">
        <p14:creationId xmlns:p14="http://schemas.microsoft.com/office/powerpoint/2010/main" val="459858894"/>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downRight)">
                                          <p:cBhvr>
                                            <p:cTn id="7" dur="500"/>
                                            <p:tgtEl>
                                              <p:spTgt spid="5"/>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0-#ppt_w/2"/>
                                              </p:val>
                                            </p:tav>
                                            <p:tav tm="100000">
                                              <p:val>
                                                <p:strVal val="#ppt_x"/>
                                              </p:val>
                                            </p:tav>
                                          </p:tavLst>
                                        </p:anim>
                                        <p:anim calcmode="lin" valueType="num">
                                          <p:cBhvr additive="base">
                                            <p:cTn id="12" dur="500" fill="hold"/>
                                            <p:tgtEl>
                                              <p:spTgt spid="25"/>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25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500" fill="hold"/>
                                            <p:tgtEl>
                                              <p:spTgt spid="26"/>
                                            </p:tgtEl>
                                            <p:attrNameLst>
                                              <p:attrName>ppt_x</p:attrName>
                                            </p:attrNameLst>
                                          </p:cBhvr>
                                          <p:tavLst>
                                            <p:tav tm="0">
                                              <p:val>
                                                <p:strVal val="0-#ppt_w/2"/>
                                              </p:val>
                                            </p:tav>
                                            <p:tav tm="100000">
                                              <p:val>
                                                <p:strVal val="#ppt_x"/>
                                              </p:val>
                                            </p:tav>
                                          </p:tavLst>
                                        </p:anim>
                                        <p:anim calcmode="lin" valueType="num">
                                          <p:cBhvr additive="base">
                                            <p:cTn id="16" dur="500" fill="hold"/>
                                            <p:tgtEl>
                                              <p:spTgt spid="26"/>
                                            </p:tgtEl>
                                            <p:attrNameLst>
                                              <p:attrName>ppt_y</p:attrName>
                                            </p:attrNameLst>
                                          </p:cBhvr>
                                          <p:tavLst>
                                            <p:tav tm="0">
                                              <p:val>
                                                <p:strVal val="#ppt_y"/>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additive="base">
                                            <p:cTn id="19" dur="500" fill="hold"/>
                                            <p:tgtEl>
                                              <p:spTgt spid="31"/>
                                            </p:tgtEl>
                                            <p:attrNameLst>
                                              <p:attrName>ppt_x</p:attrName>
                                            </p:attrNameLst>
                                          </p:cBhvr>
                                          <p:tavLst>
                                            <p:tav tm="0">
                                              <p:val>
                                                <p:strVal val="#ppt_x"/>
                                              </p:val>
                                            </p:tav>
                                            <p:tav tm="100000">
                                              <p:val>
                                                <p:strVal val="#ppt_x"/>
                                              </p:val>
                                            </p:tav>
                                          </p:tavLst>
                                        </p:anim>
                                        <p:anim calcmode="lin" valueType="num">
                                          <p:cBhvr additive="base">
                                            <p:cTn id="20" dur="500" fill="hold"/>
                                            <p:tgtEl>
                                              <p:spTgt spid="31"/>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25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ppt_x"/>
                                              </p:val>
                                            </p:tav>
                                            <p:tav tm="100000">
                                              <p:val>
                                                <p:strVal val="#ppt_x"/>
                                              </p:val>
                                            </p:tav>
                                          </p:tavLst>
                                        </p:anim>
                                        <p:anim calcmode="lin" valueType="num">
                                          <p:cBhvr additive="base">
                                            <p:cTn id="24" dur="500" fill="hold"/>
                                            <p:tgtEl>
                                              <p:spTgt spid="1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ppt_x"/>
                                              </p:val>
                                            </p:tav>
                                            <p:tav tm="100000">
                                              <p:val>
                                                <p:strVal val="#ppt_x"/>
                                              </p:val>
                                            </p:tav>
                                          </p:tavLst>
                                        </p:anim>
                                        <p:anim calcmode="lin" valueType="num">
                                          <p:cBhvr additive="base">
                                            <p:cTn id="28" dur="500" fill="hold"/>
                                            <p:tgtEl>
                                              <p:spTgt spid="17"/>
                                            </p:tgtEl>
                                            <p:attrNameLst>
                                              <p:attrName>ppt_y</p:attrName>
                                            </p:attrNameLst>
                                          </p:cBhvr>
                                          <p:tavLst>
                                            <p:tav tm="0">
                                              <p:val>
                                                <p:strVal val="1+#ppt_h/2"/>
                                              </p:val>
                                            </p:tav>
                                            <p:tav tm="100000">
                                              <p:val>
                                                <p:strVal val="#ppt_y"/>
                                              </p:val>
                                            </p:tav>
                                          </p:tavLst>
                                        </p:anim>
                                      </p:childTnLst>
                                    </p:cTn>
                                  </p:par>
                                  <p:par>
                                    <p:cTn id="29" presetID="2" presetClass="entr" presetSubtype="1" fill="hold" grpId="0" nodeType="with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0-#ppt_h/2"/>
                                              </p:val>
                                            </p:tav>
                                            <p:tav tm="100000">
                                              <p:val>
                                                <p:strVal val="#ppt_y"/>
                                              </p:val>
                                            </p:tav>
                                          </p:tavLst>
                                        </p:anim>
                                      </p:childTnLst>
                                    </p:cTn>
                                  </p:par>
                                  <p:par>
                                    <p:cTn id="33" presetID="22" presetClass="entr" presetSubtype="1" fill="hold" grpId="0" nodeType="with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wipe(up)">
                                          <p:cBhvr>
                                            <p:cTn id="35" dur="500"/>
                                            <p:tgtEl>
                                              <p:spTgt spid="30"/>
                                            </p:tgtEl>
                                          </p:cBhvr>
                                        </p:animEffect>
                                      </p:childTnLst>
                                    </p:cTn>
                                  </p:par>
                                  <p:par>
                                    <p:cTn id="36" presetID="2" presetClass="entr" presetSubtype="2" decel="100000" fill="hold" nodeType="withEffect">
                                      <p:stCondLst>
                                        <p:cond delay="250"/>
                                      </p:stCondLst>
                                      <p:childTnLst>
                                        <p:set>
                                          <p:cBhvr>
                                            <p:cTn id="37" dur="1" fill="hold">
                                              <p:stCondLst>
                                                <p:cond delay="0"/>
                                              </p:stCondLst>
                                            </p:cTn>
                                            <p:tgtEl>
                                              <p:spTgt spid="37"/>
                                            </p:tgtEl>
                                            <p:attrNameLst>
                                              <p:attrName>style.visibility</p:attrName>
                                            </p:attrNameLst>
                                          </p:cBhvr>
                                          <p:to>
                                            <p:strVal val="visible"/>
                                          </p:to>
                                        </p:set>
                                        <p:anim calcmode="lin" valueType="num">
                                          <p:cBhvr additive="base">
                                            <p:cTn id="38" dur="500" fill="hold"/>
                                            <p:tgtEl>
                                              <p:spTgt spid="37"/>
                                            </p:tgtEl>
                                            <p:attrNameLst>
                                              <p:attrName>ppt_x</p:attrName>
                                            </p:attrNameLst>
                                          </p:cBhvr>
                                          <p:tavLst>
                                            <p:tav tm="0">
                                              <p:val>
                                                <p:strVal val="1+#ppt_w/2"/>
                                              </p:val>
                                            </p:tav>
                                            <p:tav tm="100000">
                                              <p:val>
                                                <p:strVal val="#ppt_x"/>
                                              </p:val>
                                            </p:tav>
                                          </p:tavLst>
                                        </p:anim>
                                        <p:anim calcmode="lin" valueType="num">
                                          <p:cBhvr additive="base">
                                            <p:cTn id="39" dur="500" fill="hold"/>
                                            <p:tgtEl>
                                              <p:spTgt spid="37"/>
                                            </p:tgtEl>
                                            <p:attrNameLst>
                                              <p:attrName>ppt_y</p:attrName>
                                            </p:attrNameLst>
                                          </p:cBhvr>
                                          <p:tavLst>
                                            <p:tav tm="0">
                                              <p:val>
                                                <p:strVal val="#ppt_y"/>
                                              </p:val>
                                            </p:tav>
                                            <p:tav tm="100000">
                                              <p:val>
                                                <p:strVal val="#ppt_y"/>
                                              </p:val>
                                            </p:tav>
                                          </p:tavLst>
                                        </p:anim>
                                      </p:childTnLst>
                                    </p:cTn>
                                  </p:par>
                                  <p:par>
                                    <p:cTn id="40" presetID="42" presetClass="entr" presetSubtype="0" fill="hold" grpId="0" nodeType="withEffect">
                                      <p:stCondLst>
                                        <p:cond delay="50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750"/>
                                            <p:tgtEl>
                                              <p:spTgt spid="10"/>
                                            </p:tgtEl>
                                          </p:cBhvr>
                                        </p:animEffect>
                                        <p:anim calcmode="lin" valueType="num">
                                          <p:cBhvr>
                                            <p:cTn id="43" dur="750" fill="hold"/>
                                            <p:tgtEl>
                                              <p:spTgt spid="10"/>
                                            </p:tgtEl>
                                            <p:attrNameLst>
                                              <p:attrName>ppt_x</p:attrName>
                                            </p:attrNameLst>
                                          </p:cBhvr>
                                          <p:tavLst>
                                            <p:tav tm="0">
                                              <p:val>
                                                <p:strVal val="#ppt_x"/>
                                              </p:val>
                                            </p:tav>
                                            <p:tav tm="100000">
                                              <p:val>
                                                <p:strVal val="#ppt_x"/>
                                              </p:val>
                                            </p:tav>
                                          </p:tavLst>
                                        </p:anim>
                                        <p:anim calcmode="lin" valueType="num">
                                          <p:cBhvr>
                                            <p:cTn id="44" dur="750" fill="hold"/>
                                            <p:tgtEl>
                                              <p:spTgt spid="10"/>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100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1000"/>
                                            <p:tgtEl>
                                              <p:spTgt spid="12"/>
                                            </p:tgtEl>
                                          </p:cBhvr>
                                        </p:animEffect>
                                        <p:anim calcmode="lin" valueType="num">
                                          <p:cBhvr>
                                            <p:cTn id="48" dur="1000" fill="hold"/>
                                            <p:tgtEl>
                                              <p:spTgt spid="12"/>
                                            </p:tgtEl>
                                            <p:attrNameLst>
                                              <p:attrName>ppt_x</p:attrName>
                                            </p:attrNameLst>
                                          </p:cBhvr>
                                          <p:tavLst>
                                            <p:tav tm="0">
                                              <p:val>
                                                <p:strVal val="#ppt_x"/>
                                              </p:val>
                                            </p:tav>
                                            <p:tav tm="100000">
                                              <p:val>
                                                <p:strVal val="#ppt_x"/>
                                              </p:val>
                                            </p:tav>
                                          </p:tavLst>
                                        </p:anim>
                                        <p:anim calcmode="lin" valueType="num">
                                          <p:cBhvr>
                                            <p:cTn id="49" dur="1000" fill="hold"/>
                                            <p:tgtEl>
                                              <p:spTgt spid="12"/>
                                            </p:tgtEl>
                                            <p:attrNameLst>
                                              <p:attrName>ppt_y</p:attrName>
                                            </p:attrNameLst>
                                          </p:cBhvr>
                                          <p:tavLst>
                                            <p:tav tm="0">
                                              <p:val>
                                                <p:strVal val="#ppt_y+.1"/>
                                              </p:val>
                                            </p:tav>
                                            <p:tav tm="100000">
                                              <p:val>
                                                <p:strVal val="#ppt_y"/>
                                              </p:val>
                                            </p:tav>
                                          </p:tavLst>
                                        </p:anim>
                                      </p:childTnLst>
                                    </p:cTn>
                                  </p:par>
                                  <p:par>
                                    <p:cTn id="50" presetID="2" presetClass="entr" presetSubtype="8" fill="hold" grpId="0" nodeType="withEffect">
                                      <p:stCondLst>
                                        <p:cond delay="1000"/>
                                      </p:stCondLst>
                                      <p:childTnLst>
                                        <p:set>
                                          <p:cBhvr>
                                            <p:cTn id="51" dur="1" fill="hold">
                                              <p:stCondLst>
                                                <p:cond delay="0"/>
                                              </p:stCondLst>
                                            </p:cTn>
                                            <p:tgtEl>
                                              <p:spTgt spid="21"/>
                                            </p:tgtEl>
                                            <p:attrNameLst>
                                              <p:attrName>style.visibility</p:attrName>
                                            </p:attrNameLst>
                                          </p:cBhvr>
                                          <p:to>
                                            <p:strVal val="visible"/>
                                          </p:to>
                                        </p:set>
                                        <p:anim calcmode="lin" valueType="num">
                                          <p:cBhvr additive="base">
                                            <p:cTn id="52" dur="500" fill="hold"/>
                                            <p:tgtEl>
                                              <p:spTgt spid="21"/>
                                            </p:tgtEl>
                                            <p:attrNameLst>
                                              <p:attrName>ppt_x</p:attrName>
                                            </p:attrNameLst>
                                          </p:cBhvr>
                                          <p:tavLst>
                                            <p:tav tm="0">
                                              <p:val>
                                                <p:strVal val="0-#ppt_w/2"/>
                                              </p:val>
                                            </p:tav>
                                            <p:tav tm="100000">
                                              <p:val>
                                                <p:strVal val="#ppt_x"/>
                                              </p:val>
                                            </p:tav>
                                          </p:tavLst>
                                        </p:anim>
                                        <p:anim calcmode="lin" valueType="num">
                                          <p:cBhvr additive="base">
                                            <p:cTn id="53" dur="500" fill="hold"/>
                                            <p:tgtEl>
                                              <p:spTgt spid="21"/>
                                            </p:tgtEl>
                                            <p:attrNameLst>
                                              <p:attrName>ppt_y</p:attrName>
                                            </p:attrNameLst>
                                          </p:cBhvr>
                                          <p:tavLst>
                                            <p:tav tm="0">
                                              <p:val>
                                                <p:strVal val="#ppt_y"/>
                                              </p:val>
                                            </p:tav>
                                            <p:tav tm="100000">
                                              <p:val>
                                                <p:strVal val="#ppt_y"/>
                                              </p:val>
                                            </p:tav>
                                          </p:tavLst>
                                        </p:anim>
                                      </p:childTnLst>
                                    </p:cTn>
                                  </p:par>
                                  <p:par>
                                    <p:cTn id="54" presetID="2" presetClass="entr" presetSubtype="8" fill="hold" grpId="0" nodeType="withEffect" p14:presetBounceEnd="40000">
                                      <p:stCondLst>
                                        <p:cond delay="0"/>
                                      </p:stCondLst>
                                      <p:childTnLst>
                                        <p:set>
                                          <p:cBhvr>
                                            <p:cTn id="55" dur="1" fill="hold">
                                              <p:stCondLst>
                                                <p:cond delay="0"/>
                                              </p:stCondLst>
                                            </p:cTn>
                                            <p:tgtEl>
                                              <p:spTgt spid="15"/>
                                            </p:tgtEl>
                                            <p:attrNameLst>
                                              <p:attrName>style.visibility</p:attrName>
                                            </p:attrNameLst>
                                          </p:cBhvr>
                                          <p:to>
                                            <p:strVal val="visible"/>
                                          </p:to>
                                        </p:set>
                                        <p:anim calcmode="lin" valueType="num" p14:bounceEnd="40000">
                                          <p:cBhvr additive="base">
                                            <p:cTn id="56" dur="1000" fill="hold"/>
                                            <p:tgtEl>
                                              <p:spTgt spid="15"/>
                                            </p:tgtEl>
                                            <p:attrNameLst>
                                              <p:attrName>ppt_x</p:attrName>
                                            </p:attrNameLst>
                                          </p:cBhvr>
                                          <p:tavLst>
                                            <p:tav tm="0">
                                              <p:val>
                                                <p:strVal val="0-#ppt_w/2"/>
                                              </p:val>
                                            </p:tav>
                                            <p:tav tm="100000">
                                              <p:val>
                                                <p:strVal val="#ppt_x"/>
                                              </p:val>
                                            </p:tav>
                                          </p:tavLst>
                                        </p:anim>
                                        <p:anim calcmode="lin" valueType="num" p14:bounceEnd="40000">
                                          <p:cBhvr additive="base">
                                            <p:cTn id="57" dur="1000" fill="hold"/>
                                            <p:tgtEl>
                                              <p:spTgt spid="15"/>
                                            </p:tgtEl>
                                            <p:attrNameLst>
                                              <p:attrName>ppt_y</p:attrName>
                                            </p:attrNameLst>
                                          </p:cBhvr>
                                          <p:tavLst>
                                            <p:tav tm="0">
                                              <p:val>
                                                <p:strVal val="#ppt_y"/>
                                              </p:val>
                                            </p:tav>
                                            <p:tav tm="100000">
                                              <p:val>
                                                <p:strVal val="#ppt_y"/>
                                              </p:val>
                                            </p:tav>
                                          </p:tavLst>
                                        </p:anim>
                                      </p:childTnLst>
                                    </p:cTn>
                                  </p:par>
                                  <p:par>
                                    <p:cTn id="58" presetID="22" presetClass="entr" presetSubtype="8" fill="hold" grpId="0" nodeType="withEffect">
                                      <p:stCondLst>
                                        <p:cond delay="1750"/>
                                      </p:stCondLst>
                                      <p:childTnLst>
                                        <p:set>
                                          <p:cBhvr>
                                            <p:cTn id="59" dur="1" fill="hold">
                                              <p:stCondLst>
                                                <p:cond delay="0"/>
                                              </p:stCondLst>
                                            </p:cTn>
                                            <p:tgtEl>
                                              <p:spTgt spid="32"/>
                                            </p:tgtEl>
                                            <p:attrNameLst>
                                              <p:attrName>style.visibility</p:attrName>
                                            </p:attrNameLst>
                                          </p:cBhvr>
                                          <p:to>
                                            <p:strVal val="visible"/>
                                          </p:to>
                                        </p:set>
                                        <p:animEffect transition="in" filter="wipe(left)">
                                          <p:cBhvr>
                                            <p:cTn id="60"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animBg="1"/>
          <p:bldP spid="25" grpId="0" animBg="1"/>
          <p:bldP spid="26" grpId="0" animBg="1"/>
          <p:bldP spid="30" grpId="0" animBg="1"/>
          <p:bldP spid="15" grpId="0" animBg="1"/>
          <p:bldP spid="31" grpId="0" animBg="1"/>
          <p:bldP spid="17" grpId="0" animBg="1"/>
          <p:bldP spid="18" grpId="0" animBg="1"/>
          <p:bldP spid="12" grpId="0"/>
          <p:bldP spid="10" grpId="0"/>
          <p:bldP spid="32" grpId="0" animBg="1"/>
          <p:bldP spid="21"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downRight)">
                                          <p:cBhvr>
                                            <p:cTn id="7" dur="500"/>
                                            <p:tgtEl>
                                              <p:spTgt spid="5"/>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0-#ppt_w/2"/>
                                              </p:val>
                                            </p:tav>
                                            <p:tav tm="100000">
                                              <p:val>
                                                <p:strVal val="#ppt_x"/>
                                              </p:val>
                                            </p:tav>
                                          </p:tavLst>
                                        </p:anim>
                                        <p:anim calcmode="lin" valueType="num">
                                          <p:cBhvr additive="base">
                                            <p:cTn id="12" dur="500" fill="hold"/>
                                            <p:tgtEl>
                                              <p:spTgt spid="25"/>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25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500" fill="hold"/>
                                            <p:tgtEl>
                                              <p:spTgt spid="26"/>
                                            </p:tgtEl>
                                            <p:attrNameLst>
                                              <p:attrName>ppt_x</p:attrName>
                                            </p:attrNameLst>
                                          </p:cBhvr>
                                          <p:tavLst>
                                            <p:tav tm="0">
                                              <p:val>
                                                <p:strVal val="0-#ppt_w/2"/>
                                              </p:val>
                                            </p:tav>
                                            <p:tav tm="100000">
                                              <p:val>
                                                <p:strVal val="#ppt_x"/>
                                              </p:val>
                                            </p:tav>
                                          </p:tavLst>
                                        </p:anim>
                                        <p:anim calcmode="lin" valueType="num">
                                          <p:cBhvr additive="base">
                                            <p:cTn id="16" dur="500" fill="hold"/>
                                            <p:tgtEl>
                                              <p:spTgt spid="26"/>
                                            </p:tgtEl>
                                            <p:attrNameLst>
                                              <p:attrName>ppt_y</p:attrName>
                                            </p:attrNameLst>
                                          </p:cBhvr>
                                          <p:tavLst>
                                            <p:tav tm="0">
                                              <p:val>
                                                <p:strVal val="#ppt_y"/>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additive="base">
                                            <p:cTn id="19" dur="500" fill="hold"/>
                                            <p:tgtEl>
                                              <p:spTgt spid="31"/>
                                            </p:tgtEl>
                                            <p:attrNameLst>
                                              <p:attrName>ppt_x</p:attrName>
                                            </p:attrNameLst>
                                          </p:cBhvr>
                                          <p:tavLst>
                                            <p:tav tm="0">
                                              <p:val>
                                                <p:strVal val="#ppt_x"/>
                                              </p:val>
                                            </p:tav>
                                            <p:tav tm="100000">
                                              <p:val>
                                                <p:strVal val="#ppt_x"/>
                                              </p:val>
                                            </p:tav>
                                          </p:tavLst>
                                        </p:anim>
                                        <p:anim calcmode="lin" valueType="num">
                                          <p:cBhvr additive="base">
                                            <p:cTn id="20" dur="500" fill="hold"/>
                                            <p:tgtEl>
                                              <p:spTgt spid="31"/>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25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ppt_x"/>
                                              </p:val>
                                            </p:tav>
                                            <p:tav tm="100000">
                                              <p:val>
                                                <p:strVal val="#ppt_x"/>
                                              </p:val>
                                            </p:tav>
                                          </p:tavLst>
                                        </p:anim>
                                        <p:anim calcmode="lin" valueType="num">
                                          <p:cBhvr additive="base">
                                            <p:cTn id="24" dur="500" fill="hold"/>
                                            <p:tgtEl>
                                              <p:spTgt spid="1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ppt_x"/>
                                              </p:val>
                                            </p:tav>
                                            <p:tav tm="100000">
                                              <p:val>
                                                <p:strVal val="#ppt_x"/>
                                              </p:val>
                                            </p:tav>
                                          </p:tavLst>
                                        </p:anim>
                                        <p:anim calcmode="lin" valueType="num">
                                          <p:cBhvr additive="base">
                                            <p:cTn id="28" dur="500" fill="hold"/>
                                            <p:tgtEl>
                                              <p:spTgt spid="17"/>
                                            </p:tgtEl>
                                            <p:attrNameLst>
                                              <p:attrName>ppt_y</p:attrName>
                                            </p:attrNameLst>
                                          </p:cBhvr>
                                          <p:tavLst>
                                            <p:tav tm="0">
                                              <p:val>
                                                <p:strVal val="1+#ppt_h/2"/>
                                              </p:val>
                                            </p:tav>
                                            <p:tav tm="100000">
                                              <p:val>
                                                <p:strVal val="#ppt_y"/>
                                              </p:val>
                                            </p:tav>
                                          </p:tavLst>
                                        </p:anim>
                                      </p:childTnLst>
                                    </p:cTn>
                                  </p:par>
                                  <p:par>
                                    <p:cTn id="29" presetID="2" presetClass="entr" presetSubtype="1" fill="hold" grpId="0" nodeType="with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0-#ppt_h/2"/>
                                              </p:val>
                                            </p:tav>
                                            <p:tav tm="100000">
                                              <p:val>
                                                <p:strVal val="#ppt_y"/>
                                              </p:val>
                                            </p:tav>
                                          </p:tavLst>
                                        </p:anim>
                                      </p:childTnLst>
                                    </p:cTn>
                                  </p:par>
                                  <p:par>
                                    <p:cTn id="33" presetID="22" presetClass="entr" presetSubtype="1" fill="hold" grpId="0" nodeType="with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wipe(up)">
                                          <p:cBhvr>
                                            <p:cTn id="35" dur="500"/>
                                            <p:tgtEl>
                                              <p:spTgt spid="30"/>
                                            </p:tgtEl>
                                          </p:cBhvr>
                                        </p:animEffect>
                                      </p:childTnLst>
                                    </p:cTn>
                                  </p:par>
                                  <p:par>
                                    <p:cTn id="36" presetID="2" presetClass="entr" presetSubtype="2" decel="100000" fill="hold" nodeType="withEffect">
                                      <p:stCondLst>
                                        <p:cond delay="250"/>
                                      </p:stCondLst>
                                      <p:childTnLst>
                                        <p:set>
                                          <p:cBhvr>
                                            <p:cTn id="37" dur="1" fill="hold">
                                              <p:stCondLst>
                                                <p:cond delay="0"/>
                                              </p:stCondLst>
                                            </p:cTn>
                                            <p:tgtEl>
                                              <p:spTgt spid="37"/>
                                            </p:tgtEl>
                                            <p:attrNameLst>
                                              <p:attrName>style.visibility</p:attrName>
                                            </p:attrNameLst>
                                          </p:cBhvr>
                                          <p:to>
                                            <p:strVal val="visible"/>
                                          </p:to>
                                        </p:set>
                                        <p:anim calcmode="lin" valueType="num">
                                          <p:cBhvr additive="base">
                                            <p:cTn id="38" dur="500" fill="hold"/>
                                            <p:tgtEl>
                                              <p:spTgt spid="37"/>
                                            </p:tgtEl>
                                            <p:attrNameLst>
                                              <p:attrName>ppt_x</p:attrName>
                                            </p:attrNameLst>
                                          </p:cBhvr>
                                          <p:tavLst>
                                            <p:tav tm="0">
                                              <p:val>
                                                <p:strVal val="1+#ppt_w/2"/>
                                              </p:val>
                                            </p:tav>
                                            <p:tav tm="100000">
                                              <p:val>
                                                <p:strVal val="#ppt_x"/>
                                              </p:val>
                                            </p:tav>
                                          </p:tavLst>
                                        </p:anim>
                                        <p:anim calcmode="lin" valueType="num">
                                          <p:cBhvr additive="base">
                                            <p:cTn id="39" dur="500" fill="hold"/>
                                            <p:tgtEl>
                                              <p:spTgt spid="37"/>
                                            </p:tgtEl>
                                            <p:attrNameLst>
                                              <p:attrName>ppt_y</p:attrName>
                                            </p:attrNameLst>
                                          </p:cBhvr>
                                          <p:tavLst>
                                            <p:tav tm="0">
                                              <p:val>
                                                <p:strVal val="#ppt_y"/>
                                              </p:val>
                                            </p:tav>
                                            <p:tav tm="100000">
                                              <p:val>
                                                <p:strVal val="#ppt_y"/>
                                              </p:val>
                                            </p:tav>
                                          </p:tavLst>
                                        </p:anim>
                                      </p:childTnLst>
                                    </p:cTn>
                                  </p:par>
                                  <p:par>
                                    <p:cTn id="40" presetID="42" presetClass="entr" presetSubtype="0" fill="hold" grpId="0" nodeType="withEffect">
                                      <p:stCondLst>
                                        <p:cond delay="50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750"/>
                                            <p:tgtEl>
                                              <p:spTgt spid="10"/>
                                            </p:tgtEl>
                                          </p:cBhvr>
                                        </p:animEffect>
                                        <p:anim calcmode="lin" valueType="num">
                                          <p:cBhvr>
                                            <p:cTn id="43" dur="750" fill="hold"/>
                                            <p:tgtEl>
                                              <p:spTgt spid="10"/>
                                            </p:tgtEl>
                                            <p:attrNameLst>
                                              <p:attrName>ppt_x</p:attrName>
                                            </p:attrNameLst>
                                          </p:cBhvr>
                                          <p:tavLst>
                                            <p:tav tm="0">
                                              <p:val>
                                                <p:strVal val="#ppt_x"/>
                                              </p:val>
                                            </p:tav>
                                            <p:tav tm="100000">
                                              <p:val>
                                                <p:strVal val="#ppt_x"/>
                                              </p:val>
                                            </p:tav>
                                          </p:tavLst>
                                        </p:anim>
                                        <p:anim calcmode="lin" valueType="num">
                                          <p:cBhvr>
                                            <p:cTn id="44" dur="750" fill="hold"/>
                                            <p:tgtEl>
                                              <p:spTgt spid="10"/>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100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1000"/>
                                            <p:tgtEl>
                                              <p:spTgt spid="12"/>
                                            </p:tgtEl>
                                          </p:cBhvr>
                                        </p:animEffect>
                                        <p:anim calcmode="lin" valueType="num">
                                          <p:cBhvr>
                                            <p:cTn id="48" dur="1000" fill="hold"/>
                                            <p:tgtEl>
                                              <p:spTgt spid="12"/>
                                            </p:tgtEl>
                                            <p:attrNameLst>
                                              <p:attrName>ppt_x</p:attrName>
                                            </p:attrNameLst>
                                          </p:cBhvr>
                                          <p:tavLst>
                                            <p:tav tm="0">
                                              <p:val>
                                                <p:strVal val="#ppt_x"/>
                                              </p:val>
                                            </p:tav>
                                            <p:tav tm="100000">
                                              <p:val>
                                                <p:strVal val="#ppt_x"/>
                                              </p:val>
                                            </p:tav>
                                          </p:tavLst>
                                        </p:anim>
                                        <p:anim calcmode="lin" valueType="num">
                                          <p:cBhvr>
                                            <p:cTn id="49" dur="1000" fill="hold"/>
                                            <p:tgtEl>
                                              <p:spTgt spid="12"/>
                                            </p:tgtEl>
                                            <p:attrNameLst>
                                              <p:attrName>ppt_y</p:attrName>
                                            </p:attrNameLst>
                                          </p:cBhvr>
                                          <p:tavLst>
                                            <p:tav tm="0">
                                              <p:val>
                                                <p:strVal val="#ppt_y+.1"/>
                                              </p:val>
                                            </p:tav>
                                            <p:tav tm="100000">
                                              <p:val>
                                                <p:strVal val="#ppt_y"/>
                                              </p:val>
                                            </p:tav>
                                          </p:tavLst>
                                        </p:anim>
                                      </p:childTnLst>
                                    </p:cTn>
                                  </p:par>
                                  <p:par>
                                    <p:cTn id="50" presetID="2" presetClass="entr" presetSubtype="8" fill="hold" grpId="0" nodeType="withEffect">
                                      <p:stCondLst>
                                        <p:cond delay="1000"/>
                                      </p:stCondLst>
                                      <p:childTnLst>
                                        <p:set>
                                          <p:cBhvr>
                                            <p:cTn id="51" dur="1" fill="hold">
                                              <p:stCondLst>
                                                <p:cond delay="0"/>
                                              </p:stCondLst>
                                            </p:cTn>
                                            <p:tgtEl>
                                              <p:spTgt spid="21"/>
                                            </p:tgtEl>
                                            <p:attrNameLst>
                                              <p:attrName>style.visibility</p:attrName>
                                            </p:attrNameLst>
                                          </p:cBhvr>
                                          <p:to>
                                            <p:strVal val="visible"/>
                                          </p:to>
                                        </p:set>
                                        <p:anim calcmode="lin" valueType="num">
                                          <p:cBhvr additive="base">
                                            <p:cTn id="52" dur="500" fill="hold"/>
                                            <p:tgtEl>
                                              <p:spTgt spid="21"/>
                                            </p:tgtEl>
                                            <p:attrNameLst>
                                              <p:attrName>ppt_x</p:attrName>
                                            </p:attrNameLst>
                                          </p:cBhvr>
                                          <p:tavLst>
                                            <p:tav tm="0">
                                              <p:val>
                                                <p:strVal val="0-#ppt_w/2"/>
                                              </p:val>
                                            </p:tav>
                                            <p:tav tm="100000">
                                              <p:val>
                                                <p:strVal val="#ppt_x"/>
                                              </p:val>
                                            </p:tav>
                                          </p:tavLst>
                                        </p:anim>
                                        <p:anim calcmode="lin" valueType="num">
                                          <p:cBhvr additive="base">
                                            <p:cTn id="53" dur="500" fill="hold"/>
                                            <p:tgtEl>
                                              <p:spTgt spid="21"/>
                                            </p:tgtEl>
                                            <p:attrNameLst>
                                              <p:attrName>ppt_y</p:attrName>
                                            </p:attrNameLst>
                                          </p:cBhvr>
                                          <p:tavLst>
                                            <p:tav tm="0">
                                              <p:val>
                                                <p:strVal val="#ppt_y"/>
                                              </p:val>
                                            </p:tav>
                                            <p:tav tm="100000">
                                              <p:val>
                                                <p:strVal val="#ppt_y"/>
                                              </p:val>
                                            </p:tav>
                                          </p:tavLst>
                                        </p:anim>
                                      </p:childTnLst>
                                    </p:cTn>
                                  </p:par>
                                  <p:par>
                                    <p:cTn id="54" presetID="2" presetClass="entr" presetSubtype="8" fill="hold" grpId="0" nodeType="withEffect">
                                      <p:stCondLst>
                                        <p:cond delay="0"/>
                                      </p:stCondLst>
                                      <p:childTnLst>
                                        <p:set>
                                          <p:cBhvr>
                                            <p:cTn id="55" dur="1" fill="hold">
                                              <p:stCondLst>
                                                <p:cond delay="0"/>
                                              </p:stCondLst>
                                            </p:cTn>
                                            <p:tgtEl>
                                              <p:spTgt spid="15"/>
                                            </p:tgtEl>
                                            <p:attrNameLst>
                                              <p:attrName>style.visibility</p:attrName>
                                            </p:attrNameLst>
                                          </p:cBhvr>
                                          <p:to>
                                            <p:strVal val="visible"/>
                                          </p:to>
                                        </p:set>
                                        <p:anim calcmode="lin" valueType="num">
                                          <p:cBhvr additive="base">
                                            <p:cTn id="56" dur="1000" fill="hold"/>
                                            <p:tgtEl>
                                              <p:spTgt spid="15"/>
                                            </p:tgtEl>
                                            <p:attrNameLst>
                                              <p:attrName>ppt_x</p:attrName>
                                            </p:attrNameLst>
                                          </p:cBhvr>
                                          <p:tavLst>
                                            <p:tav tm="0">
                                              <p:val>
                                                <p:strVal val="0-#ppt_w/2"/>
                                              </p:val>
                                            </p:tav>
                                            <p:tav tm="100000">
                                              <p:val>
                                                <p:strVal val="#ppt_x"/>
                                              </p:val>
                                            </p:tav>
                                          </p:tavLst>
                                        </p:anim>
                                        <p:anim calcmode="lin" valueType="num">
                                          <p:cBhvr additive="base">
                                            <p:cTn id="57" dur="1000" fill="hold"/>
                                            <p:tgtEl>
                                              <p:spTgt spid="15"/>
                                            </p:tgtEl>
                                            <p:attrNameLst>
                                              <p:attrName>ppt_y</p:attrName>
                                            </p:attrNameLst>
                                          </p:cBhvr>
                                          <p:tavLst>
                                            <p:tav tm="0">
                                              <p:val>
                                                <p:strVal val="#ppt_y"/>
                                              </p:val>
                                            </p:tav>
                                            <p:tav tm="100000">
                                              <p:val>
                                                <p:strVal val="#ppt_y"/>
                                              </p:val>
                                            </p:tav>
                                          </p:tavLst>
                                        </p:anim>
                                      </p:childTnLst>
                                    </p:cTn>
                                  </p:par>
                                  <p:par>
                                    <p:cTn id="58" presetID="22" presetClass="entr" presetSubtype="8" fill="hold" grpId="0" nodeType="withEffect">
                                      <p:stCondLst>
                                        <p:cond delay="1750"/>
                                      </p:stCondLst>
                                      <p:childTnLst>
                                        <p:set>
                                          <p:cBhvr>
                                            <p:cTn id="59" dur="1" fill="hold">
                                              <p:stCondLst>
                                                <p:cond delay="0"/>
                                              </p:stCondLst>
                                            </p:cTn>
                                            <p:tgtEl>
                                              <p:spTgt spid="32"/>
                                            </p:tgtEl>
                                            <p:attrNameLst>
                                              <p:attrName>style.visibility</p:attrName>
                                            </p:attrNameLst>
                                          </p:cBhvr>
                                          <p:to>
                                            <p:strVal val="visible"/>
                                          </p:to>
                                        </p:set>
                                        <p:animEffect transition="in" filter="wipe(left)">
                                          <p:cBhvr>
                                            <p:cTn id="60"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animBg="1"/>
          <p:bldP spid="25" grpId="0" animBg="1"/>
          <p:bldP spid="26" grpId="0" animBg="1"/>
          <p:bldP spid="30" grpId="0" animBg="1"/>
          <p:bldP spid="15" grpId="0" animBg="1"/>
          <p:bldP spid="31" grpId="0" animBg="1"/>
          <p:bldP spid="17" grpId="0" animBg="1"/>
          <p:bldP spid="18" grpId="0" animBg="1"/>
          <p:bldP spid="12" grpId="0"/>
          <p:bldP spid="10" grpId="0"/>
          <p:bldP spid="32" grpId="0" animBg="1"/>
          <p:bldP spid="21" grpId="0" animBg="1"/>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a:extLst>
              <a:ext uri="{FF2B5EF4-FFF2-40B4-BE49-F238E27FC236}">
                <a16:creationId xmlns:a16="http://schemas.microsoft.com/office/drawing/2014/main" id="{0E775A65-2A62-4D0B-9201-A3EB518DCF76}"/>
              </a:ext>
            </a:extLst>
          </p:cNvPr>
          <p:cNvGrpSpPr/>
          <p:nvPr/>
        </p:nvGrpSpPr>
        <p:grpSpPr>
          <a:xfrm>
            <a:off x="89155" y="118719"/>
            <a:ext cx="5401788" cy="687168"/>
            <a:chOff x="358490" y="396066"/>
            <a:chExt cx="4051341" cy="515376"/>
          </a:xfrm>
        </p:grpSpPr>
        <p:grpSp>
          <p:nvGrpSpPr>
            <p:cNvPr id="31" name="组合 30">
              <a:extLst>
                <a:ext uri="{FF2B5EF4-FFF2-40B4-BE49-F238E27FC236}">
                  <a16:creationId xmlns:a16="http://schemas.microsoft.com/office/drawing/2014/main" id="{D8441784-81A8-4A35-B9C2-9F031432CC4A}"/>
                </a:ext>
              </a:extLst>
            </p:cNvPr>
            <p:cNvGrpSpPr/>
            <p:nvPr/>
          </p:nvGrpSpPr>
          <p:grpSpPr>
            <a:xfrm>
              <a:off x="373364" y="396066"/>
              <a:ext cx="707710" cy="515376"/>
              <a:chOff x="125279" y="279019"/>
              <a:chExt cx="854512" cy="622282"/>
            </a:xfrm>
          </p:grpSpPr>
          <p:sp>
            <p:nvSpPr>
              <p:cNvPr id="41" name="圆角矩形 36">
                <a:extLst>
                  <a:ext uri="{FF2B5EF4-FFF2-40B4-BE49-F238E27FC236}">
                    <a16:creationId xmlns:a16="http://schemas.microsoft.com/office/drawing/2014/main" id="{320F0E41-344F-45E7-835E-9507F0F3C154}"/>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42" name="圆角矩形 37">
                <a:extLst>
                  <a:ext uri="{FF2B5EF4-FFF2-40B4-BE49-F238E27FC236}">
                    <a16:creationId xmlns:a16="http://schemas.microsoft.com/office/drawing/2014/main" id="{5E3BA04D-828F-45B9-90A9-FD4B8CF162A4}"/>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39" name="TextBox 7">
              <a:extLst>
                <a:ext uri="{FF2B5EF4-FFF2-40B4-BE49-F238E27FC236}">
                  <a16:creationId xmlns:a16="http://schemas.microsoft.com/office/drawing/2014/main" id="{5C2CBD39-3056-4218-B512-FE214C4EAE51}"/>
                </a:ext>
              </a:extLst>
            </p:cNvPr>
            <p:cNvSpPr txBox="1"/>
            <p:nvPr/>
          </p:nvSpPr>
          <p:spPr>
            <a:xfrm>
              <a:off x="1307250" y="427026"/>
              <a:ext cx="3102581"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功能设计</a:t>
              </a:r>
              <a:r>
                <a:rPr lang="en-US" altLang="zh-CN"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a:t>
              </a: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开发流程</a:t>
              </a:r>
            </a:p>
          </p:txBody>
        </p:sp>
        <p:sp>
          <p:nvSpPr>
            <p:cNvPr id="40" name="矩形 39">
              <a:extLst>
                <a:ext uri="{FF2B5EF4-FFF2-40B4-BE49-F238E27FC236}">
                  <a16:creationId xmlns:a16="http://schemas.microsoft.com/office/drawing/2014/main" id="{888BA7A1-E4CC-4BE4-B171-46F61F132326}"/>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04</a:t>
              </a:r>
            </a:p>
          </p:txBody>
        </p:sp>
      </p:grpSp>
      <p:sp>
        <p:nvSpPr>
          <p:cNvPr id="48" name="文本框 47">
            <a:extLst>
              <a:ext uri="{FF2B5EF4-FFF2-40B4-BE49-F238E27FC236}">
                <a16:creationId xmlns:a16="http://schemas.microsoft.com/office/drawing/2014/main" id="{BA2FAF0A-5B85-4074-8300-BC4273F90EA9}"/>
              </a:ext>
            </a:extLst>
          </p:cNvPr>
          <p:cNvSpPr txBox="1"/>
          <p:nvPr/>
        </p:nvSpPr>
        <p:spPr>
          <a:xfrm>
            <a:off x="7920203" y="1316857"/>
            <a:ext cx="3264363" cy="420564"/>
          </a:xfrm>
          <a:prstGeom prst="rect">
            <a:avLst/>
          </a:prstGeom>
          <a:noFill/>
        </p:spPr>
        <p:txBody>
          <a:bodyPr wrap="square">
            <a:spAutoFit/>
          </a:bodyPr>
          <a:lstStyle/>
          <a:p>
            <a:r>
              <a:rPr lang="zh-CN" altLang="en-US" sz="2133" b="1"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rPr>
              <a:t>整理</a:t>
            </a:r>
            <a:endParaRPr lang="en-US" altLang="zh-CN" sz="2133" b="1"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endParaRPr>
          </a:p>
        </p:txBody>
      </p:sp>
      <p:sp>
        <p:nvSpPr>
          <p:cNvPr id="49" name="文本框 48">
            <a:extLst>
              <a:ext uri="{FF2B5EF4-FFF2-40B4-BE49-F238E27FC236}">
                <a16:creationId xmlns:a16="http://schemas.microsoft.com/office/drawing/2014/main" id="{64E3AA0F-6043-497E-A6FB-26A5E415CB59}"/>
              </a:ext>
            </a:extLst>
          </p:cNvPr>
          <p:cNvSpPr txBox="1"/>
          <p:nvPr/>
        </p:nvSpPr>
        <p:spPr>
          <a:xfrm>
            <a:off x="7920204" y="1809301"/>
            <a:ext cx="4019513" cy="3920689"/>
          </a:xfrm>
          <a:prstGeom prst="rect">
            <a:avLst/>
          </a:prstGeom>
          <a:noFill/>
        </p:spPr>
        <p:txBody>
          <a:bodyPr wrap="square">
            <a:spAutoFit/>
          </a:bodyPr>
          <a:lstStyle/>
          <a:p>
            <a:pPr marL="380990" indent="-380990">
              <a:lnSpc>
                <a:spcPct val="150000"/>
              </a:lnSpc>
              <a:buFont typeface="Arial" panose="020B0604020202020204" pitchFamily="34" charset="0"/>
              <a:buChar char="•"/>
            </a:pPr>
            <a:r>
              <a:rPr lang="zh-CN" altLang="en-US" sz="1867"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rPr>
              <a:t>汇聚入库，形成贴源层数据（</a:t>
            </a:r>
            <a:r>
              <a:rPr lang="en-US" altLang="zh-CN" sz="1867"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rPr>
              <a:t>ODS</a:t>
            </a:r>
            <a:r>
              <a:rPr lang="zh-CN" altLang="en-US" sz="1867"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rPr>
              <a:t>）。</a:t>
            </a:r>
            <a:endParaRPr lang="en-US" altLang="zh-CN" sz="1867"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endParaRPr>
          </a:p>
          <a:p>
            <a:pPr marL="380990" indent="-380990">
              <a:lnSpc>
                <a:spcPct val="150000"/>
              </a:lnSpc>
              <a:buFont typeface="Arial" panose="020B0604020202020204" pitchFamily="34" charset="0"/>
              <a:buChar char="•"/>
            </a:pPr>
            <a:r>
              <a:rPr lang="zh-CN" altLang="en-US" sz="1867"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rPr>
              <a:t>清洗、转换，形成明细层数据（</a:t>
            </a:r>
            <a:r>
              <a:rPr lang="en-US" altLang="zh-CN" sz="1867"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rPr>
              <a:t>DWD</a:t>
            </a:r>
            <a:r>
              <a:rPr lang="zh-CN" altLang="en-US" sz="1867"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rPr>
              <a:t>）。</a:t>
            </a:r>
            <a:endParaRPr lang="en-US" altLang="zh-CN" sz="1867"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endParaRPr>
          </a:p>
          <a:p>
            <a:pPr marL="380990" indent="-380990">
              <a:lnSpc>
                <a:spcPct val="150000"/>
              </a:lnSpc>
              <a:buFont typeface="Arial" panose="020B0604020202020204" pitchFamily="34" charset="0"/>
              <a:buChar char="•"/>
            </a:pPr>
            <a:r>
              <a:rPr lang="zh-CN" altLang="en-US" sz="1867"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rPr>
              <a:t>加工汇总，形成汇总层（</a:t>
            </a:r>
            <a:r>
              <a:rPr lang="en-US" altLang="zh-CN" sz="1867"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rPr>
              <a:t>DWS</a:t>
            </a:r>
            <a:r>
              <a:rPr lang="zh-CN" altLang="en-US" sz="1867"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rPr>
              <a:t>）、应用层（</a:t>
            </a:r>
            <a:r>
              <a:rPr lang="en-US" altLang="zh-CN" sz="1867"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rPr>
              <a:t> ADS </a:t>
            </a:r>
            <a:r>
              <a:rPr lang="zh-CN" altLang="en-US" sz="1867"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rPr>
              <a:t>）数据。</a:t>
            </a:r>
            <a:endParaRPr lang="en-US" altLang="zh-CN" sz="1867"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endParaRPr>
          </a:p>
          <a:p>
            <a:pPr marL="380990" indent="-380990">
              <a:lnSpc>
                <a:spcPct val="150000"/>
              </a:lnSpc>
              <a:buFont typeface="Arial" panose="020B0604020202020204" pitchFamily="34" charset="0"/>
              <a:buChar char="•"/>
            </a:pPr>
            <a:r>
              <a:rPr lang="zh-CN" altLang="en-US" sz="1867"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rPr>
              <a:t>处理过程中形成元数据管理。</a:t>
            </a:r>
            <a:endParaRPr lang="en-US" altLang="zh-CN" sz="1867"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endParaRPr>
          </a:p>
          <a:p>
            <a:pPr marL="380990" indent="-380990">
              <a:lnSpc>
                <a:spcPct val="150000"/>
              </a:lnSpc>
              <a:buFont typeface="Arial" panose="020B0604020202020204" pitchFamily="34" charset="0"/>
              <a:buChar char="•"/>
            </a:pPr>
            <a:endParaRPr lang="en-US" altLang="zh-CN" sz="1867"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endParaRPr>
          </a:p>
          <a:p>
            <a:pPr marL="380990" indent="-380990">
              <a:lnSpc>
                <a:spcPct val="150000"/>
              </a:lnSpc>
              <a:buFont typeface="Arial" panose="020B0604020202020204" pitchFamily="34" charset="0"/>
              <a:buChar char="•"/>
            </a:pPr>
            <a:r>
              <a:rPr lang="zh-CN" altLang="en-US" sz="1867"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rPr>
              <a:t>大屏、沙箱、统一运维</a:t>
            </a:r>
            <a:endParaRPr lang="en-US" altLang="zh-CN" sz="1867"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endParaRPr>
          </a:p>
        </p:txBody>
      </p:sp>
      <p:pic>
        <p:nvPicPr>
          <p:cNvPr id="12" name="图片 11">
            <a:extLst>
              <a:ext uri="{FF2B5EF4-FFF2-40B4-BE49-F238E27FC236}">
                <a16:creationId xmlns:a16="http://schemas.microsoft.com/office/drawing/2014/main" id="{9F0382BD-DB23-4ADA-8900-72A98F6E316B}"/>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596759" y="1077081"/>
            <a:ext cx="6854077" cy="5481417"/>
          </a:xfrm>
          <a:prstGeom prst="rect">
            <a:avLst/>
          </a:prstGeom>
          <a:noFill/>
          <a:ln>
            <a:noFill/>
          </a:ln>
        </p:spPr>
      </p:pic>
      <p:sp>
        <p:nvSpPr>
          <p:cNvPr id="3" name="矩形: 圆角 2">
            <a:extLst>
              <a:ext uri="{FF2B5EF4-FFF2-40B4-BE49-F238E27FC236}">
                <a16:creationId xmlns:a16="http://schemas.microsoft.com/office/drawing/2014/main" id="{A581FBCB-74EE-444D-8528-A0D01CCD73A8}"/>
              </a:ext>
            </a:extLst>
          </p:cNvPr>
          <p:cNvSpPr/>
          <p:nvPr/>
        </p:nvSpPr>
        <p:spPr>
          <a:xfrm>
            <a:off x="765784" y="2495548"/>
            <a:ext cx="839263" cy="38174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1100" dirty="0"/>
              <a:t>业务系统</a:t>
            </a:r>
          </a:p>
        </p:txBody>
      </p:sp>
      <p:sp>
        <p:nvSpPr>
          <p:cNvPr id="16" name="矩形: 圆角 15">
            <a:extLst>
              <a:ext uri="{FF2B5EF4-FFF2-40B4-BE49-F238E27FC236}">
                <a16:creationId xmlns:a16="http://schemas.microsoft.com/office/drawing/2014/main" id="{06E418AA-9763-4D38-A91E-BF79E67C3034}"/>
              </a:ext>
            </a:extLst>
          </p:cNvPr>
          <p:cNvSpPr/>
          <p:nvPr/>
        </p:nvSpPr>
        <p:spPr>
          <a:xfrm>
            <a:off x="514905" y="2934221"/>
            <a:ext cx="839263" cy="38174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1100" dirty="0"/>
              <a:t>数仓中心</a:t>
            </a:r>
          </a:p>
        </p:txBody>
      </p:sp>
      <p:cxnSp>
        <p:nvCxnSpPr>
          <p:cNvPr id="6" name="连接符: 肘形 5">
            <a:extLst>
              <a:ext uri="{FF2B5EF4-FFF2-40B4-BE49-F238E27FC236}">
                <a16:creationId xmlns:a16="http://schemas.microsoft.com/office/drawing/2014/main" id="{0C2F2495-1B60-4247-A8EF-9F98AFD81213}"/>
              </a:ext>
            </a:extLst>
          </p:cNvPr>
          <p:cNvCxnSpPr>
            <a:cxnSpLocks/>
            <a:stCxn id="16" idx="3"/>
          </p:cNvCxnSpPr>
          <p:nvPr/>
        </p:nvCxnSpPr>
        <p:spPr>
          <a:xfrm flipV="1">
            <a:off x="1354168" y="2676619"/>
            <a:ext cx="740962" cy="448472"/>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8" name="矩形 7">
            <a:extLst>
              <a:ext uri="{FF2B5EF4-FFF2-40B4-BE49-F238E27FC236}">
                <a16:creationId xmlns:a16="http://schemas.microsoft.com/office/drawing/2014/main" id="{67FC54C5-6F1E-40BF-A406-75FB7AC0B824}"/>
              </a:ext>
            </a:extLst>
          </p:cNvPr>
          <p:cNvSpPr/>
          <p:nvPr/>
        </p:nvSpPr>
        <p:spPr>
          <a:xfrm>
            <a:off x="89155" y="891747"/>
            <a:ext cx="2005975" cy="5481417"/>
          </a:xfrm>
          <a:prstGeom prst="rect">
            <a:avLst/>
          </a:prstGeom>
          <a:ln w="3175">
            <a:no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dirty="0"/>
          </a:p>
        </p:txBody>
      </p:sp>
      <p:sp>
        <p:nvSpPr>
          <p:cNvPr id="21" name="矩形: 圆角 20">
            <a:extLst>
              <a:ext uri="{FF2B5EF4-FFF2-40B4-BE49-F238E27FC236}">
                <a16:creationId xmlns:a16="http://schemas.microsoft.com/office/drawing/2014/main" id="{E27C4B06-8B57-4637-8C93-52431715DF08}"/>
              </a:ext>
            </a:extLst>
          </p:cNvPr>
          <p:cNvSpPr/>
          <p:nvPr/>
        </p:nvSpPr>
        <p:spPr>
          <a:xfrm>
            <a:off x="452571" y="2309890"/>
            <a:ext cx="839263" cy="381740"/>
          </a:xfrm>
          <a:prstGeom prst="roundRect">
            <a:avLst/>
          </a:prstGeom>
          <a:effectLst>
            <a:innerShdw blurRad="63500" dist="50800" dir="10800000">
              <a:prstClr val="black">
                <a:alpha val="50000"/>
              </a:prstClr>
            </a:innerShdw>
          </a:effectLst>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1100" dirty="0"/>
              <a:t>业务系统</a:t>
            </a:r>
          </a:p>
        </p:txBody>
      </p:sp>
      <p:sp>
        <p:nvSpPr>
          <p:cNvPr id="22" name="矩形: 圆角 21">
            <a:extLst>
              <a:ext uri="{FF2B5EF4-FFF2-40B4-BE49-F238E27FC236}">
                <a16:creationId xmlns:a16="http://schemas.microsoft.com/office/drawing/2014/main" id="{08D91AAE-05BE-4B1E-87B9-3ACA94C50785}"/>
              </a:ext>
            </a:extLst>
          </p:cNvPr>
          <p:cNvSpPr/>
          <p:nvPr/>
        </p:nvSpPr>
        <p:spPr>
          <a:xfrm>
            <a:off x="452571" y="2836018"/>
            <a:ext cx="839263" cy="381740"/>
          </a:xfrm>
          <a:prstGeom prst="roundRect">
            <a:avLst/>
          </a:prstGeom>
          <a:effectLst>
            <a:innerShdw blurRad="63500" dist="50800" dir="10800000">
              <a:prstClr val="black">
                <a:alpha val="50000"/>
              </a:prstClr>
            </a:innerShdw>
          </a:effectLst>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1100" dirty="0"/>
              <a:t>业务系统</a:t>
            </a:r>
          </a:p>
        </p:txBody>
      </p:sp>
      <p:sp>
        <p:nvSpPr>
          <p:cNvPr id="23" name="矩形: 圆角 22">
            <a:extLst>
              <a:ext uri="{FF2B5EF4-FFF2-40B4-BE49-F238E27FC236}">
                <a16:creationId xmlns:a16="http://schemas.microsoft.com/office/drawing/2014/main" id="{E79B1960-83B2-4F7C-BAE1-27BC4BB04508}"/>
              </a:ext>
            </a:extLst>
          </p:cNvPr>
          <p:cNvSpPr/>
          <p:nvPr/>
        </p:nvSpPr>
        <p:spPr>
          <a:xfrm>
            <a:off x="452571" y="4555489"/>
            <a:ext cx="839263" cy="381740"/>
          </a:xfrm>
          <a:prstGeom prst="roundRect">
            <a:avLst/>
          </a:prstGeom>
          <a:effectLst>
            <a:innerShdw blurRad="63500" dist="50800" dir="10800000">
              <a:prstClr val="black">
                <a:alpha val="50000"/>
              </a:prstClr>
            </a:innerShdw>
          </a:effectLst>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1100" dirty="0"/>
              <a:t>业务系统</a:t>
            </a:r>
          </a:p>
        </p:txBody>
      </p:sp>
      <p:sp>
        <p:nvSpPr>
          <p:cNvPr id="24" name="矩形: 圆角 23">
            <a:extLst>
              <a:ext uri="{FF2B5EF4-FFF2-40B4-BE49-F238E27FC236}">
                <a16:creationId xmlns:a16="http://schemas.microsoft.com/office/drawing/2014/main" id="{A9D6339F-709C-46B8-B008-586067F6113F}"/>
              </a:ext>
            </a:extLst>
          </p:cNvPr>
          <p:cNvSpPr/>
          <p:nvPr/>
        </p:nvSpPr>
        <p:spPr>
          <a:xfrm>
            <a:off x="452571" y="4104756"/>
            <a:ext cx="839263" cy="381740"/>
          </a:xfrm>
          <a:prstGeom prst="roundRect">
            <a:avLst/>
          </a:prstGeom>
          <a:effectLst>
            <a:innerShdw blurRad="63500" dist="50800" dir="10800000">
              <a:prstClr val="black">
                <a:alpha val="50000"/>
              </a:prstClr>
            </a:innerShdw>
          </a:effectLst>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1100" dirty="0"/>
              <a:t>业务系统</a:t>
            </a:r>
          </a:p>
        </p:txBody>
      </p:sp>
      <p:sp>
        <p:nvSpPr>
          <p:cNvPr id="9" name="矩形 8">
            <a:extLst>
              <a:ext uri="{FF2B5EF4-FFF2-40B4-BE49-F238E27FC236}">
                <a16:creationId xmlns:a16="http://schemas.microsoft.com/office/drawing/2014/main" id="{411F71BF-BE4D-42DC-8FDC-5C98FA904CE1}"/>
              </a:ext>
            </a:extLst>
          </p:cNvPr>
          <p:cNvSpPr/>
          <p:nvPr/>
        </p:nvSpPr>
        <p:spPr>
          <a:xfrm>
            <a:off x="127391" y="3315961"/>
            <a:ext cx="3086326" cy="597925"/>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cxnSp>
        <p:nvCxnSpPr>
          <p:cNvPr id="13" name="连接符: 肘形 12">
            <a:extLst>
              <a:ext uri="{FF2B5EF4-FFF2-40B4-BE49-F238E27FC236}">
                <a16:creationId xmlns:a16="http://schemas.microsoft.com/office/drawing/2014/main" id="{4BFEB5BD-933C-4D92-AD40-7F637C6738DD}"/>
              </a:ext>
            </a:extLst>
          </p:cNvPr>
          <p:cNvCxnSpPr/>
          <p:nvPr/>
        </p:nvCxnSpPr>
        <p:spPr>
          <a:xfrm>
            <a:off x="1291834" y="2495548"/>
            <a:ext cx="803296" cy="196082"/>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连接符: 肘形 14">
            <a:extLst>
              <a:ext uri="{FF2B5EF4-FFF2-40B4-BE49-F238E27FC236}">
                <a16:creationId xmlns:a16="http://schemas.microsoft.com/office/drawing/2014/main" id="{E17958E7-FE6A-4075-A553-50A991BC271E}"/>
              </a:ext>
            </a:extLst>
          </p:cNvPr>
          <p:cNvCxnSpPr/>
          <p:nvPr/>
        </p:nvCxnSpPr>
        <p:spPr>
          <a:xfrm flipV="1">
            <a:off x="1291834" y="2691630"/>
            <a:ext cx="803296" cy="343207"/>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连接符: 肘形 17">
            <a:extLst>
              <a:ext uri="{FF2B5EF4-FFF2-40B4-BE49-F238E27FC236}">
                <a16:creationId xmlns:a16="http://schemas.microsoft.com/office/drawing/2014/main" id="{69B43ED9-7025-4459-81FB-5B0EAD904621}"/>
              </a:ext>
            </a:extLst>
          </p:cNvPr>
          <p:cNvCxnSpPr>
            <a:cxnSpLocks/>
          </p:cNvCxnSpPr>
          <p:nvPr/>
        </p:nvCxnSpPr>
        <p:spPr>
          <a:xfrm>
            <a:off x="1291834" y="4295755"/>
            <a:ext cx="803296" cy="259734"/>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连接符: 肘形 19">
            <a:extLst>
              <a:ext uri="{FF2B5EF4-FFF2-40B4-BE49-F238E27FC236}">
                <a16:creationId xmlns:a16="http://schemas.microsoft.com/office/drawing/2014/main" id="{712E7838-30FA-4DB7-9612-80C50469251B}"/>
              </a:ext>
            </a:extLst>
          </p:cNvPr>
          <p:cNvCxnSpPr/>
          <p:nvPr/>
        </p:nvCxnSpPr>
        <p:spPr>
          <a:xfrm flipV="1">
            <a:off x="1291834" y="4555489"/>
            <a:ext cx="803296" cy="182496"/>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sp>
        <p:nvSpPr>
          <p:cNvPr id="29" name="矩形 28">
            <a:extLst>
              <a:ext uri="{FF2B5EF4-FFF2-40B4-BE49-F238E27FC236}">
                <a16:creationId xmlns:a16="http://schemas.microsoft.com/office/drawing/2014/main" id="{FAA8ABCF-BA0D-4E69-B13A-CBF3C0A3E2D6}"/>
              </a:ext>
            </a:extLst>
          </p:cNvPr>
          <p:cNvSpPr/>
          <p:nvPr/>
        </p:nvSpPr>
        <p:spPr>
          <a:xfrm>
            <a:off x="6631619" y="2481508"/>
            <a:ext cx="963405" cy="21652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圆角 42">
            <a:extLst>
              <a:ext uri="{FF2B5EF4-FFF2-40B4-BE49-F238E27FC236}">
                <a16:creationId xmlns:a16="http://schemas.microsoft.com/office/drawing/2014/main" id="{0561A621-6A6C-410E-A149-017DDD4EC02C}"/>
              </a:ext>
            </a:extLst>
          </p:cNvPr>
          <p:cNvSpPr/>
          <p:nvPr/>
        </p:nvSpPr>
        <p:spPr>
          <a:xfrm>
            <a:off x="6652143" y="3436049"/>
            <a:ext cx="839263" cy="381740"/>
          </a:xfrm>
          <a:prstGeom prst="roundRect">
            <a:avLst/>
          </a:prstGeom>
          <a:solidFill>
            <a:schemeClr val="accent4">
              <a:lumMod val="20000"/>
              <a:lumOff val="80000"/>
            </a:schemeClr>
          </a:solidFill>
          <a:effectLst>
            <a:innerShdw blurRad="63500" dist="50800" dir="2700000">
              <a:prstClr val="black">
                <a:alpha val="50000"/>
              </a:prstClr>
            </a:innerShdw>
          </a:effectLst>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1100" dirty="0"/>
              <a:t>大屏</a:t>
            </a:r>
          </a:p>
        </p:txBody>
      </p:sp>
      <p:sp>
        <p:nvSpPr>
          <p:cNvPr id="44" name="矩形: 圆角 43">
            <a:extLst>
              <a:ext uri="{FF2B5EF4-FFF2-40B4-BE49-F238E27FC236}">
                <a16:creationId xmlns:a16="http://schemas.microsoft.com/office/drawing/2014/main" id="{0B768858-E901-4D59-9B5A-11E1016B2FC2}"/>
              </a:ext>
            </a:extLst>
          </p:cNvPr>
          <p:cNvSpPr/>
          <p:nvPr/>
        </p:nvSpPr>
        <p:spPr>
          <a:xfrm>
            <a:off x="6652143" y="2653097"/>
            <a:ext cx="839263" cy="381740"/>
          </a:xfrm>
          <a:prstGeom prst="roundRect">
            <a:avLst/>
          </a:prstGeom>
          <a:solidFill>
            <a:schemeClr val="accent4">
              <a:lumMod val="20000"/>
              <a:lumOff val="80000"/>
            </a:schemeClr>
          </a:solidFill>
          <a:effectLst>
            <a:innerShdw blurRad="63500" dist="50800" dir="2700000">
              <a:prstClr val="black">
                <a:alpha val="50000"/>
              </a:prstClr>
            </a:innerShdw>
          </a:effectLst>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1100" dirty="0"/>
              <a:t>报表</a:t>
            </a:r>
          </a:p>
        </p:txBody>
      </p:sp>
      <p:sp>
        <p:nvSpPr>
          <p:cNvPr id="45" name="矩形: 圆角 44">
            <a:extLst>
              <a:ext uri="{FF2B5EF4-FFF2-40B4-BE49-F238E27FC236}">
                <a16:creationId xmlns:a16="http://schemas.microsoft.com/office/drawing/2014/main" id="{2F195DBA-C7AE-4760-B545-6DAB2D1FE523}"/>
              </a:ext>
            </a:extLst>
          </p:cNvPr>
          <p:cNvSpPr/>
          <p:nvPr/>
        </p:nvSpPr>
        <p:spPr>
          <a:xfrm>
            <a:off x="6652143" y="4094712"/>
            <a:ext cx="839263" cy="381740"/>
          </a:xfrm>
          <a:prstGeom prst="roundRect">
            <a:avLst/>
          </a:prstGeom>
          <a:solidFill>
            <a:schemeClr val="accent4">
              <a:lumMod val="20000"/>
              <a:lumOff val="80000"/>
            </a:schemeClr>
          </a:solidFill>
          <a:effectLst>
            <a:innerShdw blurRad="63500" dist="50800" dir="2700000">
              <a:prstClr val="black">
                <a:alpha val="50000"/>
              </a:prstClr>
            </a:innerShdw>
          </a:effectLst>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1100" dirty="0"/>
              <a:t>沙箱</a:t>
            </a:r>
          </a:p>
        </p:txBody>
      </p:sp>
      <p:pic>
        <p:nvPicPr>
          <p:cNvPr id="2" name="图片 1">
            <a:extLst>
              <a:ext uri="{FF2B5EF4-FFF2-40B4-BE49-F238E27FC236}">
                <a16:creationId xmlns:a16="http://schemas.microsoft.com/office/drawing/2014/main" id="{4F0D1E1B-81E9-4DED-AADB-80B307B82F26}"/>
              </a:ext>
            </a:extLst>
          </p:cNvPr>
          <p:cNvPicPr>
            <a:picLocks noChangeAspect="1"/>
          </p:cNvPicPr>
          <p:nvPr/>
        </p:nvPicPr>
        <p:blipFill>
          <a:blip r:embed="rId5"/>
          <a:stretch>
            <a:fillRect/>
          </a:stretch>
        </p:blipFill>
        <p:spPr>
          <a:xfrm>
            <a:off x="89155" y="910025"/>
            <a:ext cx="7831048" cy="5947975"/>
          </a:xfrm>
          <a:prstGeom prst="rect">
            <a:avLst/>
          </a:prstGeom>
        </p:spPr>
      </p:pic>
      <p:sp>
        <p:nvSpPr>
          <p:cNvPr id="5" name="矩形: 圆角 4">
            <a:extLst>
              <a:ext uri="{FF2B5EF4-FFF2-40B4-BE49-F238E27FC236}">
                <a16:creationId xmlns:a16="http://schemas.microsoft.com/office/drawing/2014/main" id="{B0ADBE7A-6FBA-415F-B032-E92CD40A58B0}"/>
              </a:ext>
            </a:extLst>
          </p:cNvPr>
          <p:cNvSpPr/>
          <p:nvPr/>
        </p:nvSpPr>
        <p:spPr>
          <a:xfrm>
            <a:off x="4111021" y="6268091"/>
            <a:ext cx="1109049" cy="466558"/>
          </a:xfrm>
          <a:prstGeom prst="roundRect">
            <a:avLst/>
          </a:prstGeom>
          <a:solidFill>
            <a:schemeClr val="accent4">
              <a:lumMod val="20000"/>
              <a:lumOff val="80000"/>
            </a:schemeClr>
          </a:solidFill>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dirty="0">
                <a:solidFill>
                  <a:schemeClr val="tx1"/>
                </a:solidFill>
              </a:rPr>
              <a:t>统一运维</a:t>
            </a:r>
          </a:p>
        </p:txBody>
      </p:sp>
    </p:spTree>
    <p:custDataLst>
      <p:tags r:id="rId1"/>
    </p:custDataLst>
    <p:extLst>
      <p:ext uri="{BB962C8B-B14F-4D97-AF65-F5344CB8AC3E}">
        <p14:creationId xmlns:p14="http://schemas.microsoft.com/office/powerpoint/2010/main" val="1203987153"/>
      </p:ext>
    </p:extLst>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a:extLst>
              <a:ext uri="{FF2B5EF4-FFF2-40B4-BE49-F238E27FC236}">
                <a16:creationId xmlns:a16="http://schemas.microsoft.com/office/drawing/2014/main" id="{0E775A65-2A62-4D0B-9201-A3EB518DCF76}"/>
              </a:ext>
            </a:extLst>
          </p:cNvPr>
          <p:cNvGrpSpPr/>
          <p:nvPr/>
        </p:nvGrpSpPr>
        <p:grpSpPr>
          <a:xfrm>
            <a:off x="89155" y="118719"/>
            <a:ext cx="5401788" cy="687168"/>
            <a:chOff x="358490" y="396066"/>
            <a:chExt cx="4051341" cy="515376"/>
          </a:xfrm>
        </p:grpSpPr>
        <p:grpSp>
          <p:nvGrpSpPr>
            <p:cNvPr id="31" name="组合 30">
              <a:extLst>
                <a:ext uri="{FF2B5EF4-FFF2-40B4-BE49-F238E27FC236}">
                  <a16:creationId xmlns:a16="http://schemas.microsoft.com/office/drawing/2014/main" id="{D8441784-81A8-4A35-B9C2-9F031432CC4A}"/>
                </a:ext>
              </a:extLst>
            </p:cNvPr>
            <p:cNvGrpSpPr/>
            <p:nvPr/>
          </p:nvGrpSpPr>
          <p:grpSpPr>
            <a:xfrm>
              <a:off x="373364" y="396066"/>
              <a:ext cx="707710" cy="515376"/>
              <a:chOff x="125279" y="279019"/>
              <a:chExt cx="854512" cy="622282"/>
            </a:xfrm>
          </p:grpSpPr>
          <p:sp>
            <p:nvSpPr>
              <p:cNvPr id="41" name="圆角矩形 36">
                <a:extLst>
                  <a:ext uri="{FF2B5EF4-FFF2-40B4-BE49-F238E27FC236}">
                    <a16:creationId xmlns:a16="http://schemas.microsoft.com/office/drawing/2014/main" id="{320F0E41-344F-45E7-835E-9507F0F3C154}"/>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42" name="圆角矩形 37">
                <a:extLst>
                  <a:ext uri="{FF2B5EF4-FFF2-40B4-BE49-F238E27FC236}">
                    <a16:creationId xmlns:a16="http://schemas.microsoft.com/office/drawing/2014/main" id="{5E3BA04D-828F-45B9-90A9-FD4B8CF162A4}"/>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39" name="TextBox 7">
              <a:extLst>
                <a:ext uri="{FF2B5EF4-FFF2-40B4-BE49-F238E27FC236}">
                  <a16:creationId xmlns:a16="http://schemas.microsoft.com/office/drawing/2014/main" id="{5C2CBD39-3056-4218-B512-FE214C4EAE51}"/>
                </a:ext>
              </a:extLst>
            </p:cNvPr>
            <p:cNvSpPr txBox="1"/>
            <p:nvPr/>
          </p:nvSpPr>
          <p:spPr>
            <a:xfrm>
              <a:off x="1307250" y="427026"/>
              <a:ext cx="3102581"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功能设计</a:t>
              </a:r>
              <a:r>
                <a:rPr lang="en-US" altLang="zh-CN"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a:t>
              </a: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数据分层</a:t>
              </a:r>
            </a:p>
          </p:txBody>
        </p:sp>
        <p:sp>
          <p:nvSpPr>
            <p:cNvPr id="40" name="矩形 39">
              <a:extLst>
                <a:ext uri="{FF2B5EF4-FFF2-40B4-BE49-F238E27FC236}">
                  <a16:creationId xmlns:a16="http://schemas.microsoft.com/office/drawing/2014/main" id="{888BA7A1-E4CC-4BE4-B171-46F61F132326}"/>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04</a:t>
              </a:r>
            </a:p>
          </p:txBody>
        </p:sp>
      </p:grpSp>
      <p:sp>
        <p:nvSpPr>
          <p:cNvPr id="9" name="矩形 8">
            <a:extLst>
              <a:ext uri="{FF2B5EF4-FFF2-40B4-BE49-F238E27FC236}">
                <a16:creationId xmlns:a16="http://schemas.microsoft.com/office/drawing/2014/main" id="{411F71BF-BE4D-42DC-8FDC-5C98FA904CE1}"/>
              </a:ext>
            </a:extLst>
          </p:cNvPr>
          <p:cNvSpPr/>
          <p:nvPr/>
        </p:nvSpPr>
        <p:spPr>
          <a:xfrm>
            <a:off x="127391" y="3315961"/>
            <a:ext cx="3086326" cy="597925"/>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graphicFrame>
        <p:nvGraphicFramePr>
          <p:cNvPr id="5" name="表格 4">
            <a:extLst>
              <a:ext uri="{FF2B5EF4-FFF2-40B4-BE49-F238E27FC236}">
                <a16:creationId xmlns:a16="http://schemas.microsoft.com/office/drawing/2014/main" id="{02B4CB13-E5E3-436A-87A3-A713BF39E01B}"/>
              </a:ext>
            </a:extLst>
          </p:cNvPr>
          <p:cNvGraphicFramePr>
            <a:graphicFrameLocks noGrp="1"/>
          </p:cNvGraphicFramePr>
          <p:nvPr>
            <p:extLst>
              <p:ext uri="{D42A27DB-BD31-4B8C-83A1-F6EECF244321}">
                <p14:modId xmlns:p14="http://schemas.microsoft.com/office/powerpoint/2010/main" val="4123767145"/>
              </p:ext>
            </p:extLst>
          </p:nvPr>
        </p:nvGraphicFramePr>
        <p:xfrm>
          <a:off x="568713" y="1562471"/>
          <a:ext cx="10125307" cy="3700905"/>
        </p:xfrm>
        <a:graphic>
          <a:graphicData uri="http://schemas.openxmlformats.org/drawingml/2006/table">
            <a:tbl>
              <a:tblPr firstRow="1" bandRow="1">
                <a:tableStyleId>{5C22544A-7EE6-4342-B048-85BDC9FD1C3A}</a:tableStyleId>
              </a:tblPr>
              <a:tblGrid>
                <a:gridCol w="2597898">
                  <a:extLst>
                    <a:ext uri="{9D8B030D-6E8A-4147-A177-3AD203B41FA5}">
                      <a16:colId xmlns:a16="http://schemas.microsoft.com/office/drawing/2014/main" val="3452651749"/>
                    </a:ext>
                  </a:extLst>
                </a:gridCol>
                <a:gridCol w="4929511">
                  <a:extLst>
                    <a:ext uri="{9D8B030D-6E8A-4147-A177-3AD203B41FA5}">
                      <a16:colId xmlns:a16="http://schemas.microsoft.com/office/drawing/2014/main" val="1994311531"/>
                    </a:ext>
                  </a:extLst>
                </a:gridCol>
                <a:gridCol w="2597898">
                  <a:extLst>
                    <a:ext uri="{9D8B030D-6E8A-4147-A177-3AD203B41FA5}">
                      <a16:colId xmlns:a16="http://schemas.microsoft.com/office/drawing/2014/main" val="3293354790"/>
                    </a:ext>
                  </a:extLst>
                </a:gridCol>
              </a:tblGrid>
              <a:tr h="538902">
                <a:tc>
                  <a:txBody>
                    <a:bodyPr/>
                    <a:lstStyle/>
                    <a:p>
                      <a:r>
                        <a:rPr lang="zh-CN" altLang="en-US" dirty="0"/>
                        <a:t>数据扭转</a:t>
                      </a:r>
                    </a:p>
                  </a:txBody>
                  <a:tcPr/>
                </a:tc>
                <a:tc>
                  <a:txBody>
                    <a:bodyPr/>
                    <a:lstStyle/>
                    <a:p>
                      <a:r>
                        <a:rPr lang="zh-CN" altLang="en-US" dirty="0"/>
                        <a:t>主要工作</a:t>
                      </a:r>
                    </a:p>
                  </a:txBody>
                  <a:tcPr/>
                </a:tc>
                <a:tc>
                  <a:txBody>
                    <a:bodyPr/>
                    <a:lstStyle/>
                    <a:p>
                      <a:r>
                        <a:rPr lang="zh-CN" altLang="en-US" dirty="0"/>
                        <a:t>备注</a:t>
                      </a:r>
                    </a:p>
                  </a:txBody>
                  <a:tcPr/>
                </a:tc>
                <a:extLst>
                  <a:ext uri="{0D108BD9-81ED-4DB2-BD59-A6C34878D82A}">
                    <a16:rowId xmlns:a16="http://schemas.microsoft.com/office/drawing/2014/main" val="3979080277"/>
                  </a:ext>
                </a:extLst>
              </a:tr>
              <a:tr h="538902">
                <a:tc>
                  <a:txBody>
                    <a:bodyPr/>
                    <a:lstStyle/>
                    <a:p>
                      <a:r>
                        <a:rPr lang="zh-CN" altLang="en-US" dirty="0"/>
                        <a:t>数据采集</a:t>
                      </a:r>
                      <a:r>
                        <a:rPr lang="en-US" altLang="zh-CN" dirty="0"/>
                        <a:t>ODS</a:t>
                      </a:r>
                      <a:endParaRPr lang="zh-CN" altLang="en-US" dirty="0"/>
                    </a:p>
                  </a:txBody>
                  <a:tcPr/>
                </a:tc>
                <a:tc>
                  <a:txBody>
                    <a:bodyPr/>
                    <a:lstStyle/>
                    <a:p>
                      <a:r>
                        <a:rPr lang="zh-CN" altLang="en-US" dirty="0"/>
                        <a:t>采集</a:t>
                      </a:r>
                      <a:r>
                        <a:rPr lang="en-US" altLang="zh-CN" dirty="0"/>
                        <a:t>8</a:t>
                      </a:r>
                      <a:r>
                        <a:rPr lang="zh-CN" altLang="en-US" dirty="0"/>
                        <a:t>张表数据</a:t>
                      </a:r>
                    </a:p>
                  </a:txBody>
                  <a:tcPr/>
                </a:tc>
                <a:tc>
                  <a:txBody>
                    <a:bodyPr/>
                    <a:lstStyle/>
                    <a:p>
                      <a:endParaRPr lang="zh-CN" altLang="en-US" dirty="0"/>
                    </a:p>
                  </a:txBody>
                  <a:tcPr/>
                </a:tc>
                <a:extLst>
                  <a:ext uri="{0D108BD9-81ED-4DB2-BD59-A6C34878D82A}">
                    <a16:rowId xmlns:a16="http://schemas.microsoft.com/office/drawing/2014/main" val="867388966"/>
                  </a:ext>
                </a:extLst>
              </a:tr>
              <a:tr h="538902">
                <a:tc>
                  <a:txBody>
                    <a:bodyPr/>
                    <a:lstStyle/>
                    <a:p>
                      <a:r>
                        <a:rPr lang="zh-CN" altLang="en-US" dirty="0"/>
                        <a:t>数据建模</a:t>
                      </a:r>
                      <a:r>
                        <a:rPr lang="en-US" altLang="zh-CN" dirty="0"/>
                        <a:t>DIM</a:t>
                      </a:r>
                      <a:endParaRPr lang="zh-CN" altLang="en-US" dirty="0"/>
                    </a:p>
                  </a:txBody>
                  <a:tcPr/>
                </a:tc>
                <a:tc>
                  <a:txBody>
                    <a:bodyPr/>
                    <a:lstStyle/>
                    <a:p>
                      <a:r>
                        <a:rPr lang="zh-CN" altLang="en-US" dirty="0"/>
                        <a:t>数据建模，比如车辆匹配</a:t>
                      </a:r>
                    </a:p>
                  </a:txBody>
                  <a:tcPr/>
                </a:tc>
                <a:tc>
                  <a:txBody>
                    <a:bodyPr/>
                    <a:lstStyle/>
                    <a:p>
                      <a:endParaRPr lang="zh-CN" altLang="en-US" dirty="0"/>
                    </a:p>
                  </a:txBody>
                  <a:tcPr/>
                </a:tc>
                <a:extLst>
                  <a:ext uri="{0D108BD9-81ED-4DB2-BD59-A6C34878D82A}">
                    <a16:rowId xmlns:a16="http://schemas.microsoft.com/office/drawing/2014/main" val="3189635177"/>
                  </a:ext>
                </a:extLst>
              </a:tr>
              <a:tr h="694733">
                <a:tc>
                  <a:txBody>
                    <a:bodyPr/>
                    <a:lstStyle/>
                    <a:p>
                      <a:r>
                        <a:rPr lang="zh-CN" altLang="en-US" dirty="0"/>
                        <a:t>数据打宽</a:t>
                      </a:r>
                      <a:r>
                        <a:rPr lang="en-US" altLang="zh-CN" dirty="0"/>
                        <a:t>DWD</a:t>
                      </a:r>
                      <a:endParaRPr lang="zh-CN" altLang="en-US" dirty="0"/>
                    </a:p>
                  </a:txBody>
                  <a:tcPr/>
                </a:tc>
                <a:tc>
                  <a:txBody>
                    <a:bodyPr/>
                    <a:lstStyle/>
                    <a:p>
                      <a:r>
                        <a:rPr lang="zh-CN" altLang="en-US" dirty="0"/>
                        <a:t>站点推算</a:t>
                      </a:r>
                    </a:p>
                  </a:txBody>
                  <a:tcPr/>
                </a:tc>
                <a:tc>
                  <a:txBody>
                    <a:bodyPr/>
                    <a:lstStyle/>
                    <a:p>
                      <a:r>
                        <a:rPr lang="zh-CN" altLang="en-US" dirty="0"/>
                        <a:t>站点推算和班次划分放在一张表即可</a:t>
                      </a:r>
                    </a:p>
                  </a:txBody>
                  <a:tcPr/>
                </a:tc>
                <a:extLst>
                  <a:ext uri="{0D108BD9-81ED-4DB2-BD59-A6C34878D82A}">
                    <a16:rowId xmlns:a16="http://schemas.microsoft.com/office/drawing/2014/main" val="1233663723"/>
                  </a:ext>
                </a:extLst>
              </a:tr>
              <a:tr h="694733">
                <a:tc>
                  <a:txBody>
                    <a:bodyPr/>
                    <a:lstStyle/>
                    <a:p>
                      <a:r>
                        <a:rPr lang="zh-CN" altLang="en-US" dirty="0"/>
                        <a:t>数据统计</a:t>
                      </a:r>
                      <a:r>
                        <a:rPr lang="en-US" altLang="zh-CN" dirty="0"/>
                        <a:t>ADS</a:t>
                      </a:r>
                      <a:endParaRPr lang="zh-CN" altLang="en-US" dirty="0"/>
                    </a:p>
                  </a:txBody>
                  <a:tcPr/>
                </a:tc>
                <a:tc>
                  <a:txBody>
                    <a:bodyPr/>
                    <a:lstStyle/>
                    <a:p>
                      <a:r>
                        <a:rPr lang="zh-CN" altLang="en-US" dirty="0"/>
                        <a:t>各种客流指标</a:t>
                      </a:r>
                    </a:p>
                  </a:txBody>
                  <a:tcPr/>
                </a:tc>
                <a:tc>
                  <a:txBody>
                    <a:bodyPr/>
                    <a:lstStyle/>
                    <a:p>
                      <a:r>
                        <a:rPr lang="zh-CN" altLang="en-US" dirty="0"/>
                        <a:t>大部分可以基于</a:t>
                      </a:r>
                      <a:r>
                        <a:rPr lang="en-US" altLang="zh-CN" dirty="0"/>
                        <a:t>ck</a:t>
                      </a:r>
                      <a:r>
                        <a:rPr lang="zh-CN" altLang="en-US" dirty="0"/>
                        <a:t>就可以出结果了</a:t>
                      </a:r>
                    </a:p>
                  </a:txBody>
                  <a:tcPr/>
                </a:tc>
                <a:extLst>
                  <a:ext uri="{0D108BD9-81ED-4DB2-BD59-A6C34878D82A}">
                    <a16:rowId xmlns:a16="http://schemas.microsoft.com/office/drawing/2014/main" val="716628746"/>
                  </a:ext>
                </a:extLst>
              </a:tr>
              <a:tr h="694733">
                <a:tc>
                  <a:txBody>
                    <a:bodyPr/>
                    <a:lstStyle/>
                    <a:p>
                      <a:r>
                        <a:rPr lang="zh-CN" altLang="en-US" dirty="0"/>
                        <a:t>数据报表、数据输出</a:t>
                      </a:r>
                    </a:p>
                  </a:txBody>
                  <a:tcPr/>
                </a:tc>
                <a:tc>
                  <a:txBody>
                    <a:bodyPr/>
                    <a:lstStyle/>
                    <a:p>
                      <a:r>
                        <a:rPr lang="zh-CN" altLang="en-US" dirty="0"/>
                        <a:t>提供数据查询，报表导出。对接第三方数据输出</a:t>
                      </a:r>
                    </a:p>
                  </a:txBody>
                  <a:tcPr/>
                </a:tc>
                <a:tc>
                  <a:txBody>
                    <a:bodyPr/>
                    <a:lstStyle/>
                    <a:p>
                      <a:endParaRPr lang="zh-CN" altLang="en-US" dirty="0"/>
                    </a:p>
                  </a:txBody>
                  <a:tcPr/>
                </a:tc>
                <a:extLst>
                  <a:ext uri="{0D108BD9-81ED-4DB2-BD59-A6C34878D82A}">
                    <a16:rowId xmlns:a16="http://schemas.microsoft.com/office/drawing/2014/main" val="559100605"/>
                  </a:ext>
                </a:extLst>
              </a:tr>
            </a:tbl>
          </a:graphicData>
        </a:graphic>
      </p:graphicFrame>
    </p:spTree>
    <p:custDataLst>
      <p:tags r:id="rId1"/>
    </p:custDataLst>
    <p:extLst>
      <p:ext uri="{BB962C8B-B14F-4D97-AF65-F5344CB8AC3E}">
        <p14:creationId xmlns:p14="http://schemas.microsoft.com/office/powerpoint/2010/main" val="3038125312"/>
      </p:ext>
    </p:extLst>
  </p:cSld>
  <p:clrMapOvr>
    <a:masterClrMapping/>
  </p:clrMapOvr>
  <p:transition spd="slow">
    <p:push di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EE56C362-40E6-4B3A-AECA-7F3D1DABE8B4}"/>
              </a:ext>
            </a:extLst>
          </p:cNvPr>
          <p:cNvGrpSpPr/>
          <p:nvPr/>
        </p:nvGrpSpPr>
        <p:grpSpPr>
          <a:xfrm>
            <a:off x="89155" y="118719"/>
            <a:ext cx="5401788" cy="687168"/>
            <a:chOff x="358490" y="396066"/>
            <a:chExt cx="4051341" cy="515376"/>
          </a:xfrm>
        </p:grpSpPr>
        <p:grpSp>
          <p:nvGrpSpPr>
            <p:cNvPr id="3" name="组合 2">
              <a:extLst>
                <a:ext uri="{FF2B5EF4-FFF2-40B4-BE49-F238E27FC236}">
                  <a16:creationId xmlns:a16="http://schemas.microsoft.com/office/drawing/2014/main" id="{587ECE98-C17C-4BBE-ADFE-FE7918C5B0F7}"/>
                </a:ext>
              </a:extLst>
            </p:cNvPr>
            <p:cNvGrpSpPr/>
            <p:nvPr/>
          </p:nvGrpSpPr>
          <p:grpSpPr>
            <a:xfrm>
              <a:off x="373364" y="396066"/>
              <a:ext cx="707710" cy="515376"/>
              <a:chOff x="125279" y="279019"/>
              <a:chExt cx="854512" cy="622282"/>
            </a:xfrm>
          </p:grpSpPr>
          <p:sp>
            <p:nvSpPr>
              <p:cNvPr id="6" name="圆角矩形 36">
                <a:extLst>
                  <a:ext uri="{FF2B5EF4-FFF2-40B4-BE49-F238E27FC236}">
                    <a16:creationId xmlns:a16="http://schemas.microsoft.com/office/drawing/2014/main" id="{18D3211F-02CB-4B58-8696-2475FA291918}"/>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7" name="圆角矩形 37">
                <a:extLst>
                  <a:ext uri="{FF2B5EF4-FFF2-40B4-BE49-F238E27FC236}">
                    <a16:creationId xmlns:a16="http://schemas.microsoft.com/office/drawing/2014/main" id="{A7EC7521-A3C0-4F3D-A93F-5E475A0B937E}"/>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4" name="TextBox 7">
              <a:extLst>
                <a:ext uri="{FF2B5EF4-FFF2-40B4-BE49-F238E27FC236}">
                  <a16:creationId xmlns:a16="http://schemas.microsoft.com/office/drawing/2014/main" id="{116B375C-2215-4EC4-AD13-41385225DC20}"/>
                </a:ext>
              </a:extLst>
            </p:cNvPr>
            <p:cNvSpPr txBox="1"/>
            <p:nvPr/>
          </p:nvSpPr>
          <p:spPr>
            <a:xfrm>
              <a:off x="1307250" y="427026"/>
              <a:ext cx="3102581"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功能设计</a:t>
              </a:r>
              <a:r>
                <a:rPr lang="en-US" altLang="zh-CN"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a:t>
              </a: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交易打宽</a:t>
              </a:r>
            </a:p>
          </p:txBody>
        </p:sp>
        <p:sp>
          <p:nvSpPr>
            <p:cNvPr id="5" name="矩形 4">
              <a:extLst>
                <a:ext uri="{FF2B5EF4-FFF2-40B4-BE49-F238E27FC236}">
                  <a16:creationId xmlns:a16="http://schemas.microsoft.com/office/drawing/2014/main" id="{06D0AE34-D291-40A5-9659-1B9321A1A217}"/>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04</a:t>
              </a:r>
            </a:p>
          </p:txBody>
        </p:sp>
      </p:grpSp>
      <p:sp>
        <p:nvSpPr>
          <p:cNvPr id="12" name="流程图: 过程 11">
            <a:extLst>
              <a:ext uri="{FF2B5EF4-FFF2-40B4-BE49-F238E27FC236}">
                <a16:creationId xmlns:a16="http://schemas.microsoft.com/office/drawing/2014/main" id="{2796B855-3F58-44EF-8AF8-EE0D65110544}"/>
              </a:ext>
            </a:extLst>
          </p:cNvPr>
          <p:cNvSpPr/>
          <p:nvPr/>
        </p:nvSpPr>
        <p:spPr>
          <a:xfrm>
            <a:off x="4065251" y="3094779"/>
            <a:ext cx="2574984" cy="591971"/>
          </a:xfrm>
          <a:prstGeom prst="flowChartProcess">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zh-CN" sz="1400" b="1" dirty="0"/>
              <a:t>DIM_ROUTE_INFO</a:t>
            </a:r>
          </a:p>
          <a:p>
            <a:pPr algn="ctr"/>
            <a:r>
              <a:rPr lang="zh-CN" altLang="en-US" sz="1400" dirty="0">
                <a:solidFill>
                  <a:srgbClr val="008000"/>
                </a:solidFill>
                <a:latin typeface="Consolas" panose="020B0609020204030204" pitchFamily="49" charset="0"/>
              </a:rPr>
              <a:t>公交路线维度信息表</a:t>
            </a:r>
            <a:endParaRPr lang="zh-CN" altLang="en-US" sz="1400" dirty="0"/>
          </a:p>
        </p:txBody>
      </p:sp>
      <p:sp>
        <p:nvSpPr>
          <p:cNvPr id="24" name="流程图: 过程 23">
            <a:extLst>
              <a:ext uri="{FF2B5EF4-FFF2-40B4-BE49-F238E27FC236}">
                <a16:creationId xmlns:a16="http://schemas.microsoft.com/office/drawing/2014/main" id="{EF5C82CA-27B0-413D-8747-351352B6633F}"/>
              </a:ext>
            </a:extLst>
          </p:cNvPr>
          <p:cNvSpPr/>
          <p:nvPr/>
        </p:nvSpPr>
        <p:spPr>
          <a:xfrm>
            <a:off x="9703174" y="3818717"/>
            <a:ext cx="2221009" cy="371997"/>
          </a:xfrm>
          <a:prstGeom prst="flowChartProcess">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zh-CN" sz="1400" b="1" dirty="0"/>
              <a:t>DWD_JTK_TRADE_INFO</a:t>
            </a:r>
          </a:p>
          <a:p>
            <a:pPr algn="ctr"/>
            <a:r>
              <a:rPr lang="zh-CN" altLang="en-US" sz="1400" dirty="0">
                <a:solidFill>
                  <a:srgbClr val="008000"/>
                </a:solidFill>
                <a:latin typeface="Consolas" panose="020B0609020204030204" pitchFamily="49" charset="0"/>
              </a:rPr>
              <a:t>交易记录宽表</a:t>
            </a:r>
            <a:endParaRPr lang="zh-CN" altLang="en-US" sz="1400" dirty="0"/>
          </a:p>
        </p:txBody>
      </p:sp>
      <p:sp>
        <p:nvSpPr>
          <p:cNvPr id="25" name="流程图: 过程 24">
            <a:extLst>
              <a:ext uri="{FF2B5EF4-FFF2-40B4-BE49-F238E27FC236}">
                <a16:creationId xmlns:a16="http://schemas.microsoft.com/office/drawing/2014/main" id="{A06396AA-1065-44E0-B769-C211A6A7CA22}"/>
              </a:ext>
            </a:extLst>
          </p:cNvPr>
          <p:cNvSpPr/>
          <p:nvPr/>
        </p:nvSpPr>
        <p:spPr>
          <a:xfrm>
            <a:off x="4065250" y="2102297"/>
            <a:ext cx="2574984" cy="591971"/>
          </a:xfrm>
          <a:prstGeom prst="flowChartProcess">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zh-CN" sz="1400" b="1" dirty="0"/>
              <a:t>DIM_CALENDAR_INFO</a:t>
            </a:r>
          </a:p>
          <a:p>
            <a:pPr algn="ctr"/>
            <a:r>
              <a:rPr lang="zh-CN" altLang="en-US" sz="1400" dirty="0">
                <a:solidFill>
                  <a:srgbClr val="008000"/>
                </a:solidFill>
                <a:latin typeface="Consolas" panose="020B0609020204030204" pitchFamily="49" charset="0"/>
              </a:rPr>
              <a:t>工作日维度表</a:t>
            </a:r>
            <a:endParaRPr lang="zh-CN" altLang="en-US" sz="1400" dirty="0"/>
          </a:p>
        </p:txBody>
      </p:sp>
      <p:sp>
        <p:nvSpPr>
          <p:cNvPr id="26" name="流程图: 过程 25">
            <a:extLst>
              <a:ext uri="{FF2B5EF4-FFF2-40B4-BE49-F238E27FC236}">
                <a16:creationId xmlns:a16="http://schemas.microsoft.com/office/drawing/2014/main" id="{760DC3F2-12AC-4707-822B-789F60EF2725}"/>
              </a:ext>
            </a:extLst>
          </p:cNvPr>
          <p:cNvSpPr/>
          <p:nvPr/>
        </p:nvSpPr>
        <p:spPr>
          <a:xfrm>
            <a:off x="4065250" y="5306359"/>
            <a:ext cx="2574984" cy="591971"/>
          </a:xfrm>
          <a:prstGeom prst="flowChartProcess">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zh-CN" sz="1400" b="1" dirty="0"/>
              <a:t>DIM_BUS_STOP_TIME_INFO</a:t>
            </a:r>
          </a:p>
          <a:p>
            <a:pPr algn="ctr"/>
            <a:r>
              <a:rPr lang="zh-CN" altLang="en-US" sz="1400" dirty="0">
                <a:solidFill>
                  <a:srgbClr val="008000"/>
                </a:solidFill>
                <a:latin typeface="Consolas" panose="020B0609020204030204" pitchFamily="49" charset="0"/>
              </a:rPr>
              <a:t>车辆到离站信息表</a:t>
            </a:r>
            <a:endParaRPr lang="zh-CN" altLang="en-US" sz="1400" dirty="0"/>
          </a:p>
        </p:txBody>
      </p:sp>
      <p:sp>
        <p:nvSpPr>
          <p:cNvPr id="27" name="流程图: 过程 26">
            <a:extLst>
              <a:ext uri="{FF2B5EF4-FFF2-40B4-BE49-F238E27FC236}">
                <a16:creationId xmlns:a16="http://schemas.microsoft.com/office/drawing/2014/main" id="{E6C88775-8888-426E-8ABE-68B3DCB34E5B}"/>
              </a:ext>
            </a:extLst>
          </p:cNvPr>
          <p:cNvSpPr/>
          <p:nvPr/>
        </p:nvSpPr>
        <p:spPr>
          <a:xfrm>
            <a:off x="4065250" y="4251959"/>
            <a:ext cx="2574021" cy="591971"/>
          </a:xfrm>
          <a:prstGeom prst="flowChartProcess">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zh-CN" sz="1400" b="1" dirty="0"/>
              <a:t>DIM_ROUTE_SCHEDULE_INFO</a:t>
            </a:r>
          </a:p>
          <a:p>
            <a:pPr algn="ctr"/>
            <a:r>
              <a:rPr lang="zh-CN" altLang="en-US" sz="1400" dirty="0">
                <a:solidFill>
                  <a:srgbClr val="008000"/>
                </a:solidFill>
                <a:latin typeface="Consolas" panose="020B0609020204030204" pitchFamily="49" charset="0"/>
              </a:rPr>
              <a:t>电子路单维度信息</a:t>
            </a:r>
            <a:endParaRPr lang="zh-CN" altLang="en-US" sz="1400" dirty="0"/>
          </a:p>
        </p:txBody>
      </p:sp>
      <p:sp>
        <p:nvSpPr>
          <p:cNvPr id="28" name="流程图: 过程 27">
            <a:extLst>
              <a:ext uri="{FF2B5EF4-FFF2-40B4-BE49-F238E27FC236}">
                <a16:creationId xmlns:a16="http://schemas.microsoft.com/office/drawing/2014/main" id="{2BA5DF4E-3B04-455E-AFAD-869D10881E2C}"/>
              </a:ext>
            </a:extLst>
          </p:cNvPr>
          <p:cNvSpPr/>
          <p:nvPr/>
        </p:nvSpPr>
        <p:spPr>
          <a:xfrm>
            <a:off x="7129153" y="3818717"/>
            <a:ext cx="2221009" cy="371997"/>
          </a:xfrm>
          <a:prstGeom prst="flowChartProcess">
            <a:avLst/>
          </a:prstGeom>
          <a:gradFill flip="none" rotWithShape="1">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tileRect/>
          </a:gradFill>
        </p:spPr>
        <p:style>
          <a:lnRef idx="1">
            <a:schemeClr val="accent1"/>
          </a:lnRef>
          <a:fillRef idx="2">
            <a:schemeClr val="accent1"/>
          </a:fillRef>
          <a:effectRef idx="1">
            <a:schemeClr val="accent1"/>
          </a:effectRef>
          <a:fontRef idx="minor">
            <a:schemeClr val="dk1"/>
          </a:fontRef>
        </p:style>
        <p:txBody>
          <a:bodyPr rtlCol="0" anchor="ctr"/>
          <a:lstStyle/>
          <a:p>
            <a:pPr algn="ctr"/>
            <a:r>
              <a:rPr lang="en-US" altLang="zh-CN" sz="1200" b="1" dirty="0"/>
              <a:t>ODS_JTK_TRADE_INFO</a:t>
            </a:r>
            <a:endParaRPr lang="zh-CN" altLang="en-US" sz="1200" b="1" dirty="0"/>
          </a:p>
          <a:p>
            <a:pPr algn="ctr"/>
            <a:r>
              <a:rPr lang="zh-CN" altLang="en-US" sz="1200" dirty="0">
                <a:solidFill>
                  <a:srgbClr val="008000"/>
                </a:solidFill>
                <a:latin typeface="Consolas" panose="020B0609020204030204" pitchFamily="49" charset="0"/>
              </a:rPr>
              <a:t>公交交易清算表</a:t>
            </a:r>
            <a:endParaRPr lang="zh-CN" altLang="en-US" sz="1200" dirty="0"/>
          </a:p>
        </p:txBody>
      </p:sp>
      <p:cxnSp>
        <p:nvCxnSpPr>
          <p:cNvPr id="38" name="连接符: 肘形 37">
            <a:extLst>
              <a:ext uri="{FF2B5EF4-FFF2-40B4-BE49-F238E27FC236}">
                <a16:creationId xmlns:a16="http://schemas.microsoft.com/office/drawing/2014/main" id="{D8161520-B0AB-4D96-ABFE-893D5A46CC17}"/>
              </a:ext>
            </a:extLst>
          </p:cNvPr>
          <p:cNvCxnSpPr>
            <a:cxnSpLocks/>
            <a:stCxn id="26" idx="3"/>
            <a:endCxn id="28" idx="1"/>
          </p:cNvCxnSpPr>
          <p:nvPr/>
        </p:nvCxnSpPr>
        <p:spPr>
          <a:xfrm flipV="1">
            <a:off x="6640234" y="4004716"/>
            <a:ext cx="488919" cy="1597629"/>
          </a:xfrm>
          <a:prstGeom prst="bentConnector3">
            <a:avLst/>
          </a:prstGeom>
          <a:ln>
            <a:solidFill>
              <a:schemeClr val="accent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71" name="流程图: 过程 70">
            <a:extLst>
              <a:ext uri="{FF2B5EF4-FFF2-40B4-BE49-F238E27FC236}">
                <a16:creationId xmlns:a16="http://schemas.microsoft.com/office/drawing/2014/main" id="{8071C0D0-4D71-4709-A446-BD1054C535D0}"/>
              </a:ext>
            </a:extLst>
          </p:cNvPr>
          <p:cNvSpPr/>
          <p:nvPr/>
        </p:nvSpPr>
        <p:spPr>
          <a:xfrm>
            <a:off x="468530" y="6191369"/>
            <a:ext cx="2746146" cy="371998"/>
          </a:xfrm>
          <a:prstGeom prst="flowChartProcess">
            <a:avLst/>
          </a:prstGeom>
          <a:gradFill flip="none" rotWithShape="1">
            <a:gsLst>
              <a:gs pos="0">
                <a:schemeClr val="accent3">
                  <a:lumMod val="40000"/>
                  <a:lumOff val="60000"/>
                </a:schemeClr>
              </a:gs>
              <a:gs pos="46000">
                <a:schemeClr val="accent3">
                  <a:lumMod val="95000"/>
                  <a:lumOff val="5000"/>
                </a:schemeClr>
              </a:gs>
              <a:gs pos="100000">
                <a:schemeClr val="accent3">
                  <a:lumMod val="60000"/>
                </a:schemeClr>
              </a:gs>
            </a:gsLst>
            <a:path path="circle">
              <a:fillToRect l="50000" t="130000" r="50000" b="-30000"/>
            </a:path>
            <a:tileRect/>
          </a:gradFill>
        </p:spPr>
        <p:style>
          <a:lnRef idx="1">
            <a:schemeClr val="accent1"/>
          </a:lnRef>
          <a:fillRef idx="2">
            <a:schemeClr val="accent1"/>
          </a:fillRef>
          <a:effectRef idx="1">
            <a:schemeClr val="accent1"/>
          </a:effectRef>
          <a:fontRef idx="minor">
            <a:schemeClr val="dk1"/>
          </a:fontRef>
        </p:style>
        <p:txBody>
          <a:bodyPr rtlCol="0" anchor="ctr"/>
          <a:lstStyle/>
          <a:p>
            <a:pPr algn="ctr"/>
            <a:r>
              <a:rPr lang="en-US" altLang="zh-CN" sz="1200" b="1" dirty="0"/>
              <a:t>ODS_DRIVER_INNUM_LINK_INFO</a:t>
            </a:r>
          </a:p>
          <a:p>
            <a:pPr algn="ctr"/>
            <a:r>
              <a:rPr lang="zh-CN" altLang="en-US" sz="1200" dirty="0">
                <a:solidFill>
                  <a:srgbClr val="008000"/>
                </a:solidFill>
                <a:latin typeface="Consolas" panose="020B0609020204030204" pitchFamily="49" charset="0"/>
              </a:rPr>
              <a:t>员工卡与司售卡对应关系表</a:t>
            </a:r>
            <a:endParaRPr lang="zh-CN" altLang="en-US" sz="1200" dirty="0"/>
          </a:p>
        </p:txBody>
      </p:sp>
      <p:sp>
        <p:nvSpPr>
          <p:cNvPr id="79" name="流程图: 过程 78">
            <a:extLst>
              <a:ext uri="{FF2B5EF4-FFF2-40B4-BE49-F238E27FC236}">
                <a16:creationId xmlns:a16="http://schemas.microsoft.com/office/drawing/2014/main" id="{4EFC1DA4-5FDF-4BD7-B64D-E545F4DE753F}"/>
              </a:ext>
            </a:extLst>
          </p:cNvPr>
          <p:cNvSpPr/>
          <p:nvPr/>
        </p:nvSpPr>
        <p:spPr>
          <a:xfrm>
            <a:off x="468530" y="2488222"/>
            <a:ext cx="2746148" cy="371997"/>
          </a:xfrm>
          <a:prstGeom prst="flowChartProcess">
            <a:avLst/>
          </a:prstGeom>
          <a:gradFill flip="none" rotWithShape="1">
            <a:gsLst>
              <a:gs pos="0">
                <a:schemeClr val="accent3">
                  <a:lumMod val="40000"/>
                  <a:lumOff val="60000"/>
                </a:schemeClr>
              </a:gs>
              <a:gs pos="46000">
                <a:schemeClr val="accent3">
                  <a:lumMod val="95000"/>
                  <a:lumOff val="5000"/>
                </a:schemeClr>
              </a:gs>
              <a:gs pos="100000">
                <a:schemeClr val="accent3">
                  <a:lumMod val="60000"/>
                </a:schemeClr>
              </a:gs>
            </a:gsLst>
            <a:path path="circle">
              <a:fillToRect l="50000" t="130000" r="50000" b="-30000"/>
            </a:path>
            <a:tileRect/>
          </a:gradFill>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1200" b="1" dirty="0"/>
              <a:t>ODS_ROUTE_PATH_INFO</a:t>
            </a:r>
            <a:endParaRPr lang="en-US" altLang="zh-CN" sz="1200" b="1" dirty="0">
              <a:solidFill>
                <a:srgbClr val="008000"/>
              </a:solidFill>
              <a:latin typeface="Consolas" panose="020B0609020204030204" pitchFamily="49" charset="0"/>
            </a:endParaRPr>
          </a:p>
          <a:p>
            <a:pPr algn="ctr"/>
            <a:r>
              <a:rPr lang="zh-CN" altLang="en-US" sz="1200" dirty="0">
                <a:solidFill>
                  <a:srgbClr val="008000"/>
                </a:solidFill>
                <a:latin typeface="Consolas" panose="020B0609020204030204" pitchFamily="49" charset="0"/>
              </a:rPr>
              <a:t>公交线路基础信息表</a:t>
            </a:r>
            <a:endParaRPr lang="zh-CN" altLang="en-US" sz="1200" dirty="0"/>
          </a:p>
        </p:txBody>
      </p:sp>
      <p:sp>
        <p:nvSpPr>
          <p:cNvPr id="80" name="流程图: 过程 79">
            <a:extLst>
              <a:ext uri="{FF2B5EF4-FFF2-40B4-BE49-F238E27FC236}">
                <a16:creationId xmlns:a16="http://schemas.microsoft.com/office/drawing/2014/main" id="{D304DD5D-05BC-494C-9242-7661B0B54164}"/>
              </a:ext>
            </a:extLst>
          </p:cNvPr>
          <p:cNvSpPr/>
          <p:nvPr/>
        </p:nvSpPr>
        <p:spPr>
          <a:xfrm>
            <a:off x="468529" y="1901894"/>
            <a:ext cx="2746147" cy="371997"/>
          </a:xfrm>
          <a:prstGeom prst="flowChartProcess">
            <a:avLst/>
          </a:prstGeom>
          <a:gradFill flip="none" rotWithShape="1">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tileRect/>
          </a:gradFill>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1200" b="1" dirty="0"/>
              <a:t>ODS_LINE_CODE_LINK_INFO</a:t>
            </a:r>
          </a:p>
          <a:p>
            <a:pPr algn="ctr"/>
            <a:r>
              <a:rPr lang="zh-CN" altLang="en-US" sz="1200" dirty="0">
                <a:solidFill>
                  <a:srgbClr val="008000"/>
                </a:solidFill>
                <a:latin typeface="Consolas" panose="020B0609020204030204" pitchFamily="49" charset="0"/>
              </a:rPr>
              <a:t>公交线路编码对应关系表</a:t>
            </a:r>
            <a:endParaRPr lang="zh-CN" altLang="en-US" sz="1200" dirty="0"/>
          </a:p>
        </p:txBody>
      </p:sp>
      <p:sp>
        <p:nvSpPr>
          <p:cNvPr id="90" name="流程图: 过程 89">
            <a:extLst>
              <a:ext uri="{FF2B5EF4-FFF2-40B4-BE49-F238E27FC236}">
                <a16:creationId xmlns:a16="http://schemas.microsoft.com/office/drawing/2014/main" id="{2D35ECDF-080F-4824-8744-F2F588746558}"/>
              </a:ext>
            </a:extLst>
          </p:cNvPr>
          <p:cNvSpPr/>
          <p:nvPr/>
        </p:nvSpPr>
        <p:spPr>
          <a:xfrm>
            <a:off x="468530" y="4734102"/>
            <a:ext cx="2746146" cy="371997"/>
          </a:xfrm>
          <a:prstGeom prst="flowChartProcess">
            <a:avLst/>
          </a:prstGeom>
          <a:gradFill flip="none" rotWithShape="1">
            <a:gsLst>
              <a:gs pos="0">
                <a:schemeClr val="accent3">
                  <a:lumMod val="40000"/>
                  <a:lumOff val="60000"/>
                </a:schemeClr>
              </a:gs>
              <a:gs pos="46000">
                <a:schemeClr val="accent3">
                  <a:lumMod val="95000"/>
                  <a:lumOff val="5000"/>
                </a:schemeClr>
              </a:gs>
              <a:gs pos="100000">
                <a:schemeClr val="accent3">
                  <a:lumMod val="60000"/>
                </a:schemeClr>
              </a:gs>
            </a:gsLst>
            <a:path path="circle">
              <a:fillToRect l="50000" t="130000" r="50000" b="-30000"/>
            </a:path>
            <a:tileRect/>
          </a:gradFill>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1200" b="1" dirty="0"/>
              <a:t>ODS_BUS_STOP_TIME_INFO</a:t>
            </a:r>
          </a:p>
          <a:p>
            <a:pPr algn="ctr"/>
            <a:r>
              <a:rPr lang="zh-CN" altLang="en-US" sz="1200" dirty="0">
                <a:solidFill>
                  <a:srgbClr val="008000"/>
                </a:solidFill>
                <a:latin typeface="Consolas" panose="020B0609020204030204" pitchFamily="49" charset="0"/>
              </a:rPr>
              <a:t>车辆到离站信息表</a:t>
            </a:r>
            <a:endParaRPr lang="zh-CN" altLang="en-US" sz="1200" dirty="0"/>
          </a:p>
        </p:txBody>
      </p:sp>
      <p:sp>
        <p:nvSpPr>
          <p:cNvPr id="91" name="流程图: 过程 90">
            <a:extLst>
              <a:ext uri="{FF2B5EF4-FFF2-40B4-BE49-F238E27FC236}">
                <a16:creationId xmlns:a16="http://schemas.microsoft.com/office/drawing/2014/main" id="{A7BD1C10-0C1B-4017-95E6-E4A1C778DFB0}"/>
              </a:ext>
            </a:extLst>
          </p:cNvPr>
          <p:cNvSpPr/>
          <p:nvPr/>
        </p:nvSpPr>
        <p:spPr>
          <a:xfrm>
            <a:off x="468530" y="5582298"/>
            <a:ext cx="2746146" cy="371997"/>
          </a:xfrm>
          <a:prstGeom prst="flowChartProcess">
            <a:avLst/>
          </a:prstGeom>
          <a:gradFill flip="none" rotWithShape="1">
            <a:gsLst>
              <a:gs pos="0">
                <a:schemeClr val="accent3">
                  <a:lumMod val="40000"/>
                  <a:lumOff val="60000"/>
                </a:schemeClr>
              </a:gs>
              <a:gs pos="46000">
                <a:schemeClr val="accent3">
                  <a:lumMod val="95000"/>
                  <a:lumOff val="5000"/>
                </a:schemeClr>
              </a:gs>
              <a:gs pos="100000">
                <a:schemeClr val="accent3">
                  <a:lumMod val="60000"/>
                </a:schemeClr>
              </a:gs>
            </a:gsLst>
            <a:path path="circle">
              <a:fillToRect l="50000" t="130000" r="50000" b="-30000"/>
            </a:path>
            <a:tileRect/>
          </a:gradFill>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1200" b="1" dirty="0"/>
              <a:t>ODS_ROUTE_STATION_INFO</a:t>
            </a:r>
          </a:p>
          <a:p>
            <a:pPr algn="ctr"/>
            <a:r>
              <a:rPr lang="zh-CN" altLang="en-US" sz="1200" dirty="0">
                <a:solidFill>
                  <a:srgbClr val="008000"/>
                </a:solidFill>
                <a:latin typeface="Consolas" panose="020B0609020204030204" pitchFamily="49" charset="0"/>
              </a:rPr>
              <a:t>公交站点基础信息表</a:t>
            </a:r>
            <a:endParaRPr lang="zh-CN" altLang="en-US" sz="1200" dirty="0"/>
          </a:p>
        </p:txBody>
      </p:sp>
      <p:cxnSp>
        <p:nvCxnSpPr>
          <p:cNvPr id="109" name="直接箭头连接符 108">
            <a:extLst>
              <a:ext uri="{FF2B5EF4-FFF2-40B4-BE49-F238E27FC236}">
                <a16:creationId xmlns:a16="http://schemas.microsoft.com/office/drawing/2014/main" id="{8D3EA143-DF98-4380-A952-75F3E0CACE0E}"/>
              </a:ext>
            </a:extLst>
          </p:cNvPr>
          <p:cNvCxnSpPr>
            <a:cxnSpLocks/>
            <a:stCxn id="28" idx="3"/>
            <a:endCxn id="24" idx="1"/>
          </p:cNvCxnSpPr>
          <p:nvPr/>
        </p:nvCxnSpPr>
        <p:spPr>
          <a:xfrm>
            <a:off x="9350162" y="4004716"/>
            <a:ext cx="35301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2" name="连接符: 肘形 121">
            <a:extLst>
              <a:ext uri="{FF2B5EF4-FFF2-40B4-BE49-F238E27FC236}">
                <a16:creationId xmlns:a16="http://schemas.microsoft.com/office/drawing/2014/main" id="{7663F021-BABF-45C0-B0AE-08A15C960A5C}"/>
              </a:ext>
            </a:extLst>
          </p:cNvPr>
          <p:cNvCxnSpPr>
            <a:cxnSpLocks/>
            <a:stCxn id="90" idx="3"/>
            <a:endCxn id="26" idx="1"/>
          </p:cNvCxnSpPr>
          <p:nvPr/>
        </p:nvCxnSpPr>
        <p:spPr>
          <a:xfrm>
            <a:off x="3214676" y="4920101"/>
            <a:ext cx="850574" cy="682244"/>
          </a:xfrm>
          <a:prstGeom prst="bentConnector3">
            <a:avLst>
              <a:gd name="adj1" fmla="val 50000"/>
            </a:avLst>
          </a:prstGeom>
          <a:ln>
            <a:solidFill>
              <a:schemeClr val="accent1">
                <a:lumMod val="40000"/>
                <a:lumOff val="60000"/>
              </a:schemeClr>
            </a:solidFill>
            <a:tailEnd type="triangle"/>
          </a:ln>
        </p:spPr>
        <p:style>
          <a:lnRef idx="1">
            <a:schemeClr val="accent6"/>
          </a:lnRef>
          <a:fillRef idx="0">
            <a:schemeClr val="accent6"/>
          </a:fillRef>
          <a:effectRef idx="0">
            <a:schemeClr val="accent6"/>
          </a:effectRef>
          <a:fontRef idx="minor">
            <a:schemeClr val="tx1"/>
          </a:fontRef>
        </p:style>
      </p:cxnSp>
      <p:cxnSp>
        <p:nvCxnSpPr>
          <p:cNvPr id="124" name="连接符: 肘形 123">
            <a:extLst>
              <a:ext uri="{FF2B5EF4-FFF2-40B4-BE49-F238E27FC236}">
                <a16:creationId xmlns:a16="http://schemas.microsoft.com/office/drawing/2014/main" id="{37B02A4F-F532-4B49-AF4E-A11FD2C8E24A}"/>
              </a:ext>
            </a:extLst>
          </p:cNvPr>
          <p:cNvCxnSpPr>
            <a:cxnSpLocks/>
            <a:stCxn id="91" idx="3"/>
            <a:endCxn id="26" idx="1"/>
          </p:cNvCxnSpPr>
          <p:nvPr/>
        </p:nvCxnSpPr>
        <p:spPr>
          <a:xfrm flipV="1">
            <a:off x="3214676" y="5602345"/>
            <a:ext cx="850574" cy="165952"/>
          </a:xfrm>
          <a:prstGeom prst="bentConnector3">
            <a:avLst>
              <a:gd name="adj1" fmla="val 50000"/>
            </a:avLst>
          </a:prstGeom>
          <a:ln>
            <a:solidFill>
              <a:schemeClr val="accent1">
                <a:lumMod val="40000"/>
                <a:lumOff val="60000"/>
              </a:schemeClr>
            </a:solidFill>
            <a:tailEnd type="triangle"/>
          </a:ln>
        </p:spPr>
        <p:style>
          <a:lnRef idx="1">
            <a:schemeClr val="accent6"/>
          </a:lnRef>
          <a:fillRef idx="0">
            <a:schemeClr val="accent6"/>
          </a:fillRef>
          <a:effectRef idx="0">
            <a:schemeClr val="accent6"/>
          </a:effectRef>
          <a:fontRef idx="minor">
            <a:schemeClr val="tx1"/>
          </a:fontRef>
        </p:style>
      </p:cxnSp>
      <p:sp>
        <p:nvSpPr>
          <p:cNvPr id="125" name="流程图: 过程 124">
            <a:extLst>
              <a:ext uri="{FF2B5EF4-FFF2-40B4-BE49-F238E27FC236}">
                <a16:creationId xmlns:a16="http://schemas.microsoft.com/office/drawing/2014/main" id="{6A87FC6B-20F9-4DF2-82C0-6448E8E05AEB}"/>
              </a:ext>
            </a:extLst>
          </p:cNvPr>
          <p:cNvSpPr/>
          <p:nvPr/>
        </p:nvSpPr>
        <p:spPr>
          <a:xfrm>
            <a:off x="469489" y="4080796"/>
            <a:ext cx="2746150" cy="371997"/>
          </a:xfrm>
          <a:prstGeom prst="flowChartProcess">
            <a:avLst/>
          </a:prstGeom>
          <a:gradFill flip="none" rotWithShape="1">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tileRect/>
          </a:gradFill>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1200" b="1" dirty="0"/>
              <a:t>ODS_POS_LICENSEPLATE_LINK_INFO</a:t>
            </a:r>
          </a:p>
          <a:p>
            <a:pPr algn="ctr"/>
            <a:r>
              <a:rPr lang="zh-CN" altLang="en-US" sz="1200" dirty="0">
                <a:solidFill>
                  <a:srgbClr val="008000"/>
                </a:solidFill>
                <a:latin typeface="Consolas" panose="020B0609020204030204" pitchFamily="49" charset="0"/>
              </a:rPr>
              <a:t>公交</a:t>
            </a:r>
            <a:r>
              <a:rPr lang="en-US" altLang="zh-CN" sz="1200" dirty="0">
                <a:solidFill>
                  <a:srgbClr val="008000"/>
                </a:solidFill>
                <a:latin typeface="Consolas" panose="020B0609020204030204" pitchFamily="49" charset="0"/>
              </a:rPr>
              <a:t>POS</a:t>
            </a:r>
            <a:r>
              <a:rPr lang="zh-CN" altLang="en-US" sz="1200" dirty="0">
                <a:solidFill>
                  <a:srgbClr val="008000"/>
                </a:solidFill>
                <a:latin typeface="Consolas" panose="020B0609020204030204" pitchFamily="49" charset="0"/>
              </a:rPr>
              <a:t>与车辆对应关系表</a:t>
            </a:r>
            <a:endParaRPr lang="zh-CN" altLang="en-US" sz="1200" dirty="0"/>
          </a:p>
        </p:txBody>
      </p:sp>
      <p:sp>
        <p:nvSpPr>
          <p:cNvPr id="126" name="流程图: 过程 125">
            <a:extLst>
              <a:ext uri="{FF2B5EF4-FFF2-40B4-BE49-F238E27FC236}">
                <a16:creationId xmlns:a16="http://schemas.microsoft.com/office/drawing/2014/main" id="{6B5B3450-C661-4DC1-BCD9-151003DAE2D5}"/>
              </a:ext>
            </a:extLst>
          </p:cNvPr>
          <p:cNvSpPr/>
          <p:nvPr/>
        </p:nvSpPr>
        <p:spPr>
          <a:xfrm>
            <a:off x="468530" y="3320947"/>
            <a:ext cx="2746149" cy="371997"/>
          </a:xfrm>
          <a:prstGeom prst="flowChartProcess">
            <a:avLst/>
          </a:prstGeom>
          <a:gradFill flip="none" rotWithShape="1">
            <a:gsLst>
              <a:gs pos="0">
                <a:schemeClr val="accent3">
                  <a:lumMod val="40000"/>
                  <a:lumOff val="60000"/>
                </a:schemeClr>
              </a:gs>
              <a:gs pos="46000">
                <a:schemeClr val="accent3">
                  <a:lumMod val="95000"/>
                  <a:lumOff val="5000"/>
                </a:schemeClr>
              </a:gs>
              <a:gs pos="100000">
                <a:schemeClr val="accent3">
                  <a:lumMod val="60000"/>
                </a:schemeClr>
              </a:gs>
            </a:gsLst>
            <a:path path="circle">
              <a:fillToRect l="50000" t="130000" r="50000" b="-30000"/>
            </a:path>
            <a:tileRect/>
          </a:gradFill>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1200" b="1" dirty="0"/>
              <a:t>ODS_ROUTE_SCHEDULE_INFO</a:t>
            </a:r>
          </a:p>
          <a:p>
            <a:pPr algn="ctr"/>
            <a:r>
              <a:rPr lang="zh-CN" altLang="en-US" sz="1200" dirty="0">
                <a:solidFill>
                  <a:srgbClr val="008000"/>
                </a:solidFill>
                <a:latin typeface="Consolas" panose="020B0609020204030204" pitchFamily="49" charset="0"/>
              </a:rPr>
              <a:t>电子路单维度信息</a:t>
            </a:r>
            <a:endParaRPr lang="zh-CN" altLang="en-US" sz="1200" dirty="0"/>
          </a:p>
        </p:txBody>
      </p:sp>
      <p:cxnSp>
        <p:nvCxnSpPr>
          <p:cNvPr id="128" name="连接符: 肘形 127">
            <a:extLst>
              <a:ext uri="{FF2B5EF4-FFF2-40B4-BE49-F238E27FC236}">
                <a16:creationId xmlns:a16="http://schemas.microsoft.com/office/drawing/2014/main" id="{3CF12027-0F2C-4C71-B6E8-47F07EC26E58}"/>
              </a:ext>
            </a:extLst>
          </p:cNvPr>
          <p:cNvCxnSpPr>
            <a:cxnSpLocks/>
            <a:stCxn id="125" idx="3"/>
            <a:endCxn id="27" idx="1"/>
          </p:cNvCxnSpPr>
          <p:nvPr/>
        </p:nvCxnSpPr>
        <p:spPr>
          <a:xfrm>
            <a:off x="3215639" y="4266795"/>
            <a:ext cx="849611" cy="281150"/>
          </a:xfrm>
          <a:prstGeom prst="bentConnector3">
            <a:avLst/>
          </a:prstGeom>
          <a:ln>
            <a:tailEnd type="triangle"/>
          </a:ln>
        </p:spPr>
        <p:style>
          <a:lnRef idx="1">
            <a:schemeClr val="accent6"/>
          </a:lnRef>
          <a:fillRef idx="0">
            <a:schemeClr val="accent6"/>
          </a:fillRef>
          <a:effectRef idx="0">
            <a:schemeClr val="accent6"/>
          </a:effectRef>
          <a:fontRef idx="minor">
            <a:schemeClr val="tx1"/>
          </a:fontRef>
        </p:style>
      </p:cxnSp>
      <p:cxnSp>
        <p:nvCxnSpPr>
          <p:cNvPr id="130" name="连接符: 肘形 129">
            <a:extLst>
              <a:ext uri="{FF2B5EF4-FFF2-40B4-BE49-F238E27FC236}">
                <a16:creationId xmlns:a16="http://schemas.microsoft.com/office/drawing/2014/main" id="{C4B0DCE5-883A-498E-9834-450943A81752}"/>
              </a:ext>
            </a:extLst>
          </p:cNvPr>
          <p:cNvCxnSpPr>
            <a:cxnSpLocks/>
            <a:stCxn id="126" idx="3"/>
            <a:endCxn id="27" idx="1"/>
          </p:cNvCxnSpPr>
          <p:nvPr/>
        </p:nvCxnSpPr>
        <p:spPr>
          <a:xfrm>
            <a:off x="3214679" y="3506946"/>
            <a:ext cx="850571" cy="1040999"/>
          </a:xfrm>
          <a:prstGeom prst="bentConnector3">
            <a:avLst/>
          </a:prstGeom>
          <a:ln>
            <a:solidFill>
              <a:schemeClr val="accent1">
                <a:lumMod val="40000"/>
                <a:lumOff val="60000"/>
              </a:schemeClr>
            </a:solidFill>
            <a:tailEnd type="triangle"/>
          </a:ln>
        </p:spPr>
        <p:style>
          <a:lnRef idx="1">
            <a:schemeClr val="accent6"/>
          </a:lnRef>
          <a:fillRef idx="0">
            <a:schemeClr val="accent6"/>
          </a:fillRef>
          <a:effectRef idx="0">
            <a:schemeClr val="accent6"/>
          </a:effectRef>
          <a:fontRef idx="minor">
            <a:schemeClr val="tx1"/>
          </a:fontRef>
        </p:style>
      </p:cxnSp>
      <p:cxnSp>
        <p:nvCxnSpPr>
          <p:cNvPr id="140" name="连接符: 肘形 139">
            <a:extLst>
              <a:ext uri="{FF2B5EF4-FFF2-40B4-BE49-F238E27FC236}">
                <a16:creationId xmlns:a16="http://schemas.microsoft.com/office/drawing/2014/main" id="{7BCE5E6B-4C92-4A6C-A08E-DF9B0DEEEF50}"/>
              </a:ext>
            </a:extLst>
          </p:cNvPr>
          <p:cNvCxnSpPr>
            <a:cxnSpLocks/>
            <a:stCxn id="125" idx="3"/>
            <a:endCxn id="26" idx="1"/>
          </p:cNvCxnSpPr>
          <p:nvPr/>
        </p:nvCxnSpPr>
        <p:spPr>
          <a:xfrm>
            <a:off x="3215639" y="4266795"/>
            <a:ext cx="849611" cy="1335550"/>
          </a:xfrm>
          <a:prstGeom prst="bentConnector3">
            <a:avLst>
              <a:gd name="adj1" fmla="val 50000"/>
            </a:avLst>
          </a:prstGeom>
          <a:ln>
            <a:solidFill>
              <a:schemeClr val="accent1">
                <a:lumMod val="40000"/>
                <a:lumOff val="60000"/>
              </a:schemeClr>
            </a:solidFill>
            <a:tailEnd type="triangle"/>
          </a:ln>
        </p:spPr>
        <p:style>
          <a:lnRef idx="1">
            <a:schemeClr val="accent6"/>
          </a:lnRef>
          <a:fillRef idx="0">
            <a:schemeClr val="accent6"/>
          </a:fillRef>
          <a:effectRef idx="0">
            <a:schemeClr val="accent6"/>
          </a:effectRef>
          <a:fontRef idx="minor">
            <a:schemeClr val="tx1"/>
          </a:fontRef>
        </p:style>
      </p:cxnSp>
      <p:cxnSp>
        <p:nvCxnSpPr>
          <p:cNvPr id="131" name="连接符: 肘形 130">
            <a:extLst>
              <a:ext uri="{FF2B5EF4-FFF2-40B4-BE49-F238E27FC236}">
                <a16:creationId xmlns:a16="http://schemas.microsoft.com/office/drawing/2014/main" id="{4B94A478-FF51-42FC-842B-997DF1DA5296}"/>
              </a:ext>
            </a:extLst>
          </p:cNvPr>
          <p:cNvCxnSpPr>
            <a:cxnSpLocks/>
            <a:stCxn id="25" idx="3"/>
            <a:endCxn id="28" idx="0"/>
          </p:cNvCxnSpPr>
          <p:nvPr/>
        </p:nvCxnSpPr>
        <p:spPr>
          <a:xfrm>
            <a:off x="6640234" y="2398283"/>
            <a:ext cx="1599424" cy="1420434"/>
          </a:xfrm>
          <a:prstGeom prst="bentConnector2">
            <a:avLst/>
          </a:prstGeom>
          <a:ln>
            <a:solidFill>
              <a:schemeClr val="accent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33" name="连接符: 肘形 132">
            <a:extLst>
              <a:ext uri="{FF2B5EF4-FFF2-40B4-BE49-F238E27FC236}">
                <a16:creationId xmlns:a16="http://schemas.microsoft.com/office/drawing/2014/main" id="{D08C0C98-C127-437F-BCEA-5A7315585EB0}"/>
              </a:ext>
            </a:extLst>
          </p:cNvPr>
          <p:cNvCxnSpPr>
            <a:cxnSpLocks/>
            <a:stCxn id="12" idx="3"/>
            <a:endCxn id="28" idx="1"/>
          </p:cNvCxnSpPr>
          <p:nvPr/>
        </p:nvCxnSpPr>
        <p:spPr>
          <a:xfrm>
            <a:off x="6640235" y="3390765"/>
            <a:ext cx="488918" cy="613951"/>
          </a:xfrm>
          <a:prstGeom prst="bentConnector3">
            <a:avLst>
              <a:gd name="adj1" fmla="val 50000"/>
            </a:avLst>
          </a:prstGeom>
          <a:ln>
            <a:solidFill>
              <a:schemeClr val="accent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51" name="连接符: 肘形 150">
            <a:extLst>
              <a:ext uri="{FF2B5EF4-FFF2-40B4-BE49-F238E27FC236}">
                <a16:creationId xmlns:a16="http://schemas.microsoft.com/office/drawing/2014/main" id="{FDA13F80-4326-4821-93F2-9E58695BD852}"/>
              </a:ext>
            </a:extLst>
          </p:cNvPr>
          <p:cNvCxnSpPr>
            <a:cxnSpLocks/>
            <a:stCxn id="80" idx="3"/>
            <a:endCxn id="12" idx="1"/>
          </p:cNvCxnSpPr>
          <p:nvPr/>
        </p:nvCxnSpPr>
        <p:spPr>
          <a:xfrm>
            <a:off x="3214676" y="2087893"/>
            <a:ext cx="850575" cy="1302872"/>
          </a:xfrm>
          <a:prstGeom prst="bentConnector3">
            <a:avLst/>
          </a:prstGeom>
          <a:ln>
            <a:solidFill>
              <a:schemeClr val="accent1">
                <a:lumMod val="40000"/>
                <a:lumOff val="6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53" name="连接符: 肘形 152">
            <a:extLst>
              <a:ext uri="{FF2B5EF4-FFF2-40B4-BE49-F238E27FC236}">
                <a16:creationId xmlns:a16="http://schemas.microsoft.com/office/drawing/2014/main" id="{F14FD337-C4BA-42BE-8591-F4F7CA3EAF6A}"/>
              </a:ext>
            </a:extLst>
          </p:cNvPr>
          <p:cNvCxnSpPr>
            <a:cxnSpLocks/>
            <a:stCxn id="79" idx="3"/>
            <a:endCxn id="12" idx="1"/>
          </p:cNvCxnSpPr>
          <p:nvPr/>
        </p:nvCxnSpPr>
        <p:spPr>
          <a:xfrm>
            <a:off x="3214678" y="2674221"/>
            <a:ext cx="850573" cy="716544"/>
          </a:xfrm>
          <a:prstGeom prst="bentConnector3">
            <a:avLst/>
          </a:prstGeom>
          <a:ln>
            <a:solidFill>
              <a:schemeClr val="accent1">
                <a:lumMod val="40000"/>
                <a:lumOff val="6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64" name="连接符: 肘形 163">
            <a:extLst>
              <a:ext uri="{FF2B5EF4-FFF2-40B4-BE49-F238E27FC236}">
                <a16:creationId xmlns:a16="http://schemas.microsoft.com/office/drawing/2014/main" id="{DDCAE470-2E2F-4A66-AEEC-9C536014AD31}"/>
              </a:ext>
            </a:extLst>
          </p:cNvPr>
          <p:cNvCxnSpPr>
            <a:cxnSpLocks/>
            <a:stCxn id="71" idx="3"/>
            <a:endCxn id="28" idx="2"/>
          </p:cNvCxnSpPr>
          <p:nvPr/>
        </p:nvCxnSpPr>
        <p:spPr>
          <a:xfrm flipV="1">
            <a:off x="3214676" y="4190714"/>
            <a:ext cx="5024982" cy="2186654"/>
          </a:xfrm>
          <a:prstGeom prst="bentConnector2">
            <a:avLst/>
          </a:prstGeom>
          <a:ln>
            <a:solidFill>
              <a:schemeClr val="accent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84" name="连接符: 肘形 183">
            <a:extLst>
              <a:ext uri="{FF2B5EF4-FFF2-40B4-BE49-F238E27FC236}">
                <a16:creationId xmlns:a16="http://schemas.microsoft.com/office/drawing/2014/main" id="{752EEFC7-B751-45BD-B5E5-5B3A2F23B574}"/>
              </a:ext>
            </a:extLst>
          </p:cNvPr>
          <p:cNvCxnSpPr>
            <a:cxnSpLocks/>
            <a:stCxn id="27" idx="3"/>
            <a:endCxn id="28" idx="1"/>
          </p:cNvCxnSpPr>
          <p:nvPr/>
        </p:nvCxnSpPr>
        <p:spPr>
          <a:xfrm flipV="1">
            <a:off x="6639271" y="4004716"/>
            <a:ext cx="489882" cy="543229"/>
          </a:xfrm>
          <a:prstGeom prst="bentConnector3">
            <a:avLst/>
          </a:prstGeom>
          <a:ln>
            <a:solidFill>
              <a:schemeClr val="accent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41" name="文本框 240">
            <a:extLst>
              <a:ext uri="{FF2B5EF4-FFF2-40B4-BE49-F238E27FC236}">
                <a16:creationId xmlns:a16="http://schemas.microsoft.com/office/drawing/2014/main" id="{9AA98640-A010-4DCB-A3E3-298C9B39D0B5}"/>
              </a:ext>
            </a:extLst>
          </p:cNvPr>
          <p:cNvSpPr txBox="1"/>
          <p:nvPr/>
        </p:nvSpPr>
        <p:spPr>
          <a:xfrm>
            <a:off x="9844681" y="1251455"/>
            <a:ext cx="2079502" cy="369332"/>
          </a:xfrm>
          <a:prstGeom prst="rect">
            <a:avLst/>
          </a:prstGeom>
          <a:solidFill>
            <a:schemeClr val="accent6">
              <a:lumMod val="20000"/>
              <a:lumOff val="80000"/>
            </a:schemeClr>
          </a:solidFill>
        </p:spPr>
        <p:txBody>
          <a:bodyPr wrap="square" rtlCol="0">
            <a:spAutoFit/>
          </a:bodyPr>
          <a:lstStyle/>
          <a:p>
            <a:r>
              <a:rPr lang="en-US" altLang="zh-CN" dirty="0"/>
              <a:t>DWD</a:t>
            </a:r>
            <a:r>
              <a:rPr lang="zh-CN" altLang="en-US" dirty="0"/>
              <a:t>明细数据层</a:t>
            </a:r>
          </a:p>
        </p:txBody>
      </p:sp>
      <p:sp>
        <p:nvSpPr>
          <p:cNvPr id="242" name="文本框 241">
            <a:extLst>
              <a:ext uri="{FF2B5EF4-FFF2-40B4-BE49-F238E27FC236}">
                <a16:creationId xmlns:a16="http://schemas.microsoft.com/office/drawing/2014/main" id="{9D030561-AFD4-4ACD-AE04-C393305F59F0}"/>
              </a:ext>
            </a:extLst>
          </p:cNvPr>
          <p:cNvSpPr txBox="1"/>
          <p:nvPr/>
        </p:nvSpPr>
        <p:spPr>
          <a:xfrm>
            <a:off x="4127443" y="1251455"/>
            <a:ext cx="2511828" cy="369332"/>
          </a:xfrm>
          <a:prstGeom prst="rect">
            <a:avLst/>
          </a:prstGeom>
          <a:solidFill>
            <a:schemeClr val="accent2">
              <a:lumMod val="20000"/>
              <a:lumOff val="80000"/>
            </a:schemeClr>
          </a:solidFill>
        </p:spPr>
        <p:txBody>
          <a:bodyPr wrap="square" rtlCol="0">
            <a:spAutoFit/>
          </a:bodyPr>
          <a:lstStyle/>
          <a:p>
            <a:r>
              <a:rPr lang="en-US" altLang="zh-CN" dirty="0"/>
              <a:t>DIM</a:t>
            </a:r>
            <a:r>
              <a:rPr lang="zh-CN" altLang="en-US" dirty="0"/>
              <a:t>维度层</a:t>
            </a:r>
          </a:p>
        </p:txBody>
      </p:sp>
      <p:sp>
        <p:nvSpPr>
          <p:cNvPr id="243" name="文本框 242">
            <a:extLst>
              <a:ext uri="{FF2B5EF4-FFF2-40B4-BE49-F238E27FC236}">
                <a16:creationId xmlns:a16="http://schemas.microsoft.com/office/drawing/2014/main" id="{BAD69382-93F4-4401-A248-FC35387C46F5}"/>
              </a:ext>
            </a:extLst>
          </p:cNvPr>
          <p:cNvSpPr txBox="1"/>
          <p:nvPr/>
        </p:nvSpPr>
        <p:spPr>
          <a:xfrm>
            <a:off x="538930" y="1251455"/>
            <a:ext cx="2675746" cy="369332"/>
          </a:xfrm>
          <a:prstGeom prst="rect">
            <a:avLst/>
          </a:prstGeom>
          <a:solidFill>
            <a:schemeClr val="accent5">
              <a:lumMod val="20000"/>
              <a:lumOff val="80000"/>
            </a:schemeClr>
          </a:solidFill>
        </p:spPr>
        <p:txBody>
          <a:bodyPr wrap="square" rtlCol="0">
            <a:spAutoFit/>
          </a:bodyPr>
          <a:lstStyle/>
          <a:p>
            <a:r>
              <a:rPr lang="en-US" altLang="zh-CN" dirty="0"/>
              <a:t>ODS</a:t>
            </a:r>
            <a:r>
              <a:rPr lang="zh-CN" altLang="en-US" dirty="0"/>
              <a:t>原始数据层</a:t>
            </a:r>
          </a:p>
        </p:txBody>
      </p:sp>
      <p:cxnSp>
        <p:nvCxnSpPr>
          <p:cNvPr id="246" name="直接连接符 245">
            <a:extLst>
              <a:ext uri="{FF2B5EF4-FFF2-40B4-BE49-F238E27FC236}">
                <a16:creationId xmlns:a16="http://schemas.microsoft.com/office/drawing/2014/main" id="{8895EF12-85F9-47B8-9062-9F59981C782D}"/>
              </a:ext>
            </a:extLst>
          </p:cNvPr>
          <p:cNvCxnSpPr>
            <a:cxnSpLocks/>
          </p:cNvCxnSpPr>
          <p:nvPr/>
        </p:nvCxnSpPr>
        <p:spPr>
          <a:xfrm>
            <a:off x="-34290" y="1696300"/>
            <a:ext cx="12192000" cy="0"/>
          </a:xfrm>
          <a:prstGeom prst="line">
            <a:avLst/>
          </a:prstGeom>
        </p:spPr>
        <p:style>
          <a:lnRef idx="1">
            <a:schemeClr val="accent1"/>
          </a:lnRef>
          <a:fillRef idx="0">
            <a:schemeClr val="accent1"/>
          </a:fillRef>
          <a:effectRef idx="0">
            <a:schemeClr val="accent1"/>
          </a:effectRef>
          <a:fontRef idx="minor">
            <a:schemeClr val="tx1"/>
          </a:fontRef>
        </p:style>
      </p:cxnSp>
      <p:sp>
        <p:nvSpPr>
          <p:cNvPr id="248" name="文本框 247">
            <a:extLst>
              <a:ext uri="{FF2B5EF4-FFF2-40B4-BE49-F238E27FC236}">
                <a16:creationId xmlns:a16="http://schemas.microsoft.com/office/drawing/2014/main" id="{5A3D65B3-FEA5-4654-BD87-FF09E4D6DB9A}"/>
              </a:ext>
            </a:extLst>
          </p:cNvPr>
          <p:cNvSpPr txBox="1"/>
          <p:nvPr/>
        </p:nvSpPr>
        <p:spPr>
          <a:xfrm>
            <a:off x="6904103" y="1251455"/>
            <a:ext cx="2675746" cy="369332"/>
          </a:xfrm>
          <a:prstGeom prst="rect">
            <a:avLst/>
          </a:prstGeom>
          <a:solidFill>
            <a:schemeClr val="accent5">
              <a:lumMod val="20000"/>
              <a:lumOff val="80000"/>
            </a:schemeClr>
          </a:solidFill>
        </p:spPr>
        <p:txBody>
          <a:bodyPr wrap="square" rtlCol="0">
            <a:spAutoFit/>
          </a:bodyPr>
          <a:lstStyle/>
          <a:p>
            <a:r>
              <a:rPr lang="en-US" altLang="zh-CN" dirty="0"/>
              <a:t>ODS</a:t>
            </a:r>
            <a:r>
              <a:rPr lang="zh-CN" altLang="en-US" dirty="0"/>
              <a:t>原始数据层</a:t>
            </a:r>
          </a:p>
        </p:txBody>
      </p:sp>
    </p:spTree>
    <p:extLst>
      <p:ext uri="{BB962C8B-B14F-4D97-AF65-F5344CB8AC3E}">
        <p14:creationId xmlns:p14="http://schemas.microsoft.com/office/powerpoint/2010/main" val="1926886902"/>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流程图: 过程 1">
            <a:extLst>
              <a:ext uri="{FF2B5EF4-FFF2-40B4-BE49-F238E27FC236}">
                <a16:creationId xmlns:a16="http://schemas.microsoft.com/office/drawing/2014/main" id="{E9B64F59-0DB6-4B93-843C-E766B0B74343}"/>
              </a:ext>
            </a:extLst>
          </p:cNvPr>
          <p:cNvSpPr/>
          <p:nvPr/>
        </p:nvSpPr>
        <p:spPr>
          <a:xfrm>
            <a:off x="223114" y="3596620"/>
            <a:ext cx="1874520" cy="444687"/>
          </a:xfrm>
          <a:prstGeom prst="flowChartProcess">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1200" b="1" dirty="0"/>
              <a:t>DWD_JTK_TRADE_INFO</a:t>
            </a:r>
          </a:p>
          <a:p>
            <a:pPr algn="ctr"/>
            <a:r>
              <a:rPr lang="zh-CN" altLang="en-US" sz="1200" dirty="0">
                <a:solidFill>
                  <a:srgbClr val="008000"/>
                </a:solidFill>
                <a:latin typeface="Consolas" panose="020B0609020204030204" pitchFamily="49" charset="0"/>
              </a:rPr>
              <a:t>交易记录宽表</a:t>
            </a:r>
            <a:endParaRPr lang="zh-CN" altLang="en-US" sz="1200" dirty="0"/>
          </a:p>
        </p:txBody>
      </p:sp>
      <p:sp>
        <p:nvSpPr>
          <p:cNvPr id="3" name="流程图: 过程 2">
            <a:extLst>
              <a:ext uri="{FF2B5EF4-FFF2-40B4-BE49-F238E27FC236}">
                <a16:creationId xmlns:a16="http://schemas.microsoft.com/office/drawing/2014/main" id="{5C890E09-7B91-467E-98C8-9106AE2D59AB}"/>
              </a:ext>
            </a:extLst>
          </p:cNvPr>
          <p:cNvSpPr/>
          <p:nvPr/>
        </p:nvSpPr>
        <p:spPr>
          <a:xfrm>
            <a:off x="2504523" y="3596621"/>
            <a:ext cx="2339572" cy="444687"/>
          </a:xfrm>
          <a:prstGeom prst="flowChartProcess">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altLang="zh-CN" sz="1200" b="1" dirty="0"/>
              <a:t>DWS_JTK_TRADE_STATION_1H</a:t>
            </a:r>
          </a:p>
          <a:p>
            <a:pPr algn="ctr"/>
            <a:r>
              <a:rPr lang="zh-CN" altLang="en-US" sz="1200" dirty="0">
                <a:solidFill>
                  <a:srgbClr val="008000"/>
                </a:solidFill>
                <a:latin typeface="Consolas" panose="020B0609020204030204" pitchFamily="49" charset="0"/>
              </a:rPr>
              <a:t>交易站点每小时轻度聚合表</a:t>
            </a:r>
            <a:endParaRPr lang="zh-CN" altLang="en-US" sz="1200" dirty="0"/>
          </a:p>
        </p:txBody>
      </p:sp>
      <p:sp>
        <p:nvSpPr>
          <p:cNvPr id="4" name="流程图: 过程 3">
            <a:extLst>
              <a:ext uri="{FF2B5EF4-FFF2-40B4-BE49-F238E27FC236}">
                <a16:creationId xmlns:a16="http://schemas.microsoft.com/office/drawing/2014/main" id="{32692A95-1BE2-4CC0-B62C-0AFF3DD62FDB}"/>
              </a:ext>
            </a:extLst>
          </p:cNvPr>
          <p:cNvSpPr/>
          <p:nvPr/>
        </p:nvSpPr>
        <p:spPr>
          <a:xfrm>
            <a:off x="5224033" y="5314063"/>
            <a:ext cx="2496198" cy="573875"/>
          </a:xfrm>
          <a:prstGeom prst="flowChartProcess">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altLang="zh-CN" sz="1200" b="1" dirty="0"/>
              <a:t>DWS_JTK_TRADE_STATION_DAY_INTERVAL</a:t>
            </a:r>
          </a:p>
          <a:p>
            <a:pPr algn="ctr"/>
            <a:r>
              <a:rPr lang="zh-CN" altLang="en-US" sz="1200" dirty="0">
                <a:solidFill>
                  <a:srgbClr val="008000"/>
                </a:solidFill>
                <a:latin typeface="Consolas" panose="020B0609020204030204" pitchFamily="49" charset="0"/>
              </a:rPr>
              <a:t>当日站点分时段客流量统计</a:t>
            </a:r>
            <a:endParaRPr lang="en-US" altLang="zh-CN" sz="1200" b="1" dirty="0"/>
          </a:p>
        </p:txBody>
      </p:sp>
      <p:sp>
        <p:nvSpPr>
          <p:cNvPr id="5" name="流程图: 过程 4">
            <a:extLst>
              <a:ext uri="{FF2B5EF4-FFF2-40B4-BE49-F238E27FC236}">
                <a16:creationId xmlns:a16="http://schemas.microsoft.com/office/drawing/2014/main" id="{717415F1-90B4-48E1-8958-02D08E5570EE}"/>
              </a:ext>
            </a:extLst>
          </p:cNvPr>
          <p:cNvSpPr/>
          <p:nvPr/>
        </p:nvSpPr>
        <p:spPr>
          <a:xfrm>
            <a:off x="5224033" y="3541235"/>
            <a:ext cx="2339572" cy="573875"/>
          </a:xfrm>
          <a:prstGeom prst="flowChartProcess">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altLang="zh-CN" sz="1200" b="1" dirty="0"/>
              <a:t>DWS_JTK_TRADE_LINE_DAY_INTERVAL</a:t>
            </a:r>
          </a:p>
          <a:p>
            <a:pPr algn="ctr"/>
            <a:r>
              <a:rPr lang="zh-CN" altLang="en-US" sz="1200" dirty="0">
                <a:solidFill>
                  <a:srgbClr val="008000"/>
                </a:solidFill>
                <a:latin typeface="Consolas" panose="020B0609020204030204" pitchFamily="49" charset="0"/>
              </a:rPr>
              <a:t>当日各线路客流量统计</a:t>
            </a:r>
            <a:endParaRPr lang="en-US" altLang="zh-CN" sz="1200" b="1" dirty="0"/>
          </a:p>
        </p:txBody>
      </p:sp>
      <p:sp>
        <p:nvSpPr>
          <p:cNvPr id="6" name="流程图: 过程 5">
            <a:extLst>
              <a:ext uri="{FF2B5EF4-FFF2-40B4-BE49-F238E27FC236}">
                <a16:creationId xmlns:a16="http://schemas.microsoft.com/office/drawing/2014/main" id="{10B03183-68CA-4E9F-92CA-F05E0F841C0B}"/>
              </a:ext>
            </a:extLst>
          </p:cNvPr>
          <p:cNvSpPr/>
          <p:nvPr/>
        </p:nvSpPr>
        <p:spPr>
          <a:xfrm>
            <a:off x="5224032" y="2008304"/>
            <a:ext cx="2339572" cy="573875"/>
          </a:xfrm>
          <a:prstGeom prst="flowChartProcess">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altLang="zh-CN" sz="1200" b="1" dirty="0"/>
              <a:t>DWS_JTK_TRADE_COMPANY_DAY_INTERVAL</a:t>
            </a:r>
          </a:p>
          <a:p>
            <a:pPr algn="ctr"/>
            <a:r>
              <a:rPr lang="zh-CN" altLang="en-US" sz="1200" dirty="0">
                <a:solidFill>
                  <a:srgbClr val="008000"/>
                </a:solidFill>
                <a:latin typeface="Consolas" panose="020B0609020204030204" pitchFamily="49" charset="0"/>
              </a:rPr>
              <a:t>当日运营公司客流量统计</a:t>
            </a:r>
            <a:endParaRPr lang="en-US" altLang="zh-CN" sz="1200" b="1" dirty="0"/>
          </a:p>
        </p:txBody>
      </p:sp>
      <p:sp>
        <p:nvSpPr>
          <p:cNvPr id="11" name="流程图: 过程 10">
            <a:extLst>
              <a:ext uri="{FF2B5EF4-FFF2-40B4-BE49-F238E27FC236}">
                <a16:creationId xmlns:a16="http://schemas.microsoft.com/office/drawing/2014/main" id="{D24DCA51-E2E6-42BB-BC55-84FCD3150BAD}"/>
              </a:ext>
            </a:extLst>
          </p:cNvPr>
          <p:cNvSpPr/>
          <p:nvPr/>
        </p:nvSpPr>
        <p:spPr>
          <a:xfrm>
            <a:off x="8332863" y="2008303"/>
            <a:ext cx="3049153" cy="573875"/>
          </a:xfrm>
          <a:prstGeom prst="flowChartProcess">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zh-CN" sz="1200" b="1" dirty="0"/>
              <a:t>ADS_RIDERSHIP_BY_COMPANY</a:t>
            </a:r>
          </a:p>
          <a:p>
            <a:pPr algn="ctr"/>
            <a:r>
              <a:rPr lang="zh-CN" altLang="en-US" sz="1200" dirty="0">
                <a:solidFill>
                  <a:srgbClr val="008000"/>
                </a:solidFill>
                <a:latin typeface="Consolas" panose="020B0609020204030204" pitchFamily="49" charset="0"/>
              </a:rPr>
              <a:t>各营运公司分时段流量主题</a:t>
            </a:r>
            <a:endParaRPr lang="en-US" altLang="zh-CN" sz="1200" b="1" dirty="0"/>
          </a:p>
        </p:txBody>
      </p:sp>
      <p:sp>
        <p:nvSpPr>
          <p:cNvPr id="12" name="流程图: 过程 11">
            <a:extLst>
              <a:ext uri="{FF2B5EF4-FFF2-40B4-BE49-F238E27FC236}">
                <a16:creationId xmlns:a16="http://schemas.microsoft.com/office/drawing/2014/main" id="{A914B0CF-F377-48D4-9BCD-DC0E88F5CFB6}"/>
              </a:ext>
            </a:extLst>
          </p:cNvPr>
          <p:cNvSpPr/>
          <p:nvPr/>
        </p:nvSpPr>
        <p:spPr>
          <a:xfrm>
            <a:off x="8332865" y="3790338"/>
            <a:ext cx="3049154" cy="573875"/>
          </a:xfrm>
          <a:prstGeom prst="flowChartProcess">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zh-CN" sz="1200" b="1" dirty="0"/>
              <a:t>ADS_RIDERSHIP_BY_LINE_TOP10</a:t>
            </a:r>
          </a:p>
          <a:p>
            <a:pPr algn="ctr"/>
            <a:r>
              <a:rPr lang="zh-CN" altLang="en-US" sz="1200" dirty="0">
                <a:solidFill>
                  <a:srgbClr val="008000"/>
                </a:solidFill>
                <a:latin typeface="Consolas" panose="020B0609020204030204" pitchFamily="49" charset="0"/>
              </a:rPr>
              <a:t>各线路流量排名主题</a:t>
            </a:r>
            <a:endParaRPr lang="en-US" altLang="zh-CN" sz="1200" b="1" dirty="0"/>
          </a:p>
        </p:txBody>
      </p:sp>
      <p:sp>
        <p:nvSpPr>
          <p:cNvPr id="13" name="流程图: 过程 12">
            <a:extLst>
              <a:ext uri="{FF2B5EF4-FFF2-40B4-BE49-F238E27FC236}">
                <a16:creationId xmlns:a16="http://schemas.microsoft.com/office/drawing/2014/main" id="{2A49F858-4D79-4F93-8C3E-629F4F609D67}"/>
              </a:ext>
            </a:extLst>
          </p:cNvPr>
          <p:cNvSpPr/>
          <p:nvPr/>
        </p:nvSpPr>
        <p:spPr>
          <a:xfrm>
            <a:off x="8332864" y="3141423"/>
            <a:ext cx="3049153" cy="573875"/>
          </a:xfrm>
          <a:prstGeom prst="flowChartProcess">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zh-CN" sz="1200" b="1" dirty="0"/>
              <a:t>ADS_RIDERSHIP_BY_LINE</a:t>
            </a:r>
          </a:p>
          <a:p>
            <a:pPr algn="ctr"/>
            <a:r>
              <a:rPr lang="zh-CN" altLang="en-US" sz="1200" dirty="0">
                <a:solidFill>
                  <a:srgbClr val="008000"/>
                </a:solidFill>
                <a:latin typeface="Consolas" panose="020B0609020204030204" pitchFamily="49" charset="0"/>
              </a:rPr>
              <a:t>各线路流量主题</a:t>
            </a:r>
            <a:endParaRPr lang="en-US" altLang="zh-CN" sz="1200" b="1" dirty="0"/>
          </a:p>
        </p:txBody>
      </p:sp>
      <p:sp>
        <p:nvSpPr>
          <p:cNvPr id="17" name="流程图: 过程 16">
            <a:extLst>
              <a:ext uri="{FF2B5EF4-FFF2-40B4-BE49-F238E27FC236}">
                <a16:creationId xmlns:a16="http://schemas.microsoft.com/office/drawing/2014/main" id="{B32E260F-0DC4-4899-9ADD-19E9D07B4253}"/>
              </a:ext>
            </a:extLst>
          </p:cNvPr>
          <p:cNvSpPr/>
          <p:nvPr/>
        </p:nvSpPr>
        <p:spPr>
          <a:xfrm>
            <a:off x="8336154" y="4561006"/>
            <a:ext cx="3049155" cy="573875"/>
          </a:xfrm>
          <a:prstGeom prst="flowChartProcess">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zh-CN" sz="1200" b="1" dirty="0"/>
              <a:t>ADS_RIDERSHIP_BY_STATION</a:t>
            </a:r>
          </a:p>
          <a:p>
            <a:pPr algn="ctr"/>
            <a:r>
              <a:rPr lang="zh-CN" altLang="en-US" sz="1200" dirty="0">
                <a:solidFill>
                  <a:srgbClr val="008000"/>
                </a:solidFill>
                <a:latin typeface="Consolas" panose="020B0609020204030204" pitchFamily="49" charset="0"/>
              </a:rPr>
              <a:t>站点流量主题统计</a:t>
            </a:r>
            <a:endParaRPr lang="en-US" altLang="zh-CN" sz="1200" b="1" dirty="0"/>
          </a:p>
        </p:txBody>
      </p:sp>
      <p:sp>
        <p:nvSpPr>
          <p:cNvPr id="18" name="流程图: 过程 17">
            <a:extLst>
              <a:ext uri="{FF2B5EF4-FFF2-40B4-BE49-F238E27FC236}">
                <a16:creationId xmlns:a16="http://schemas.microsoft.com/office/drawing/2014/main" id="{5D748508-1F16-41C8-B635-7373598F53E4}"/>
              </a:ext>
            </a:extLst>
          </p:cNvPr>
          <p:cNvSpPr/>
          <p:nvPr/>
        </p:nvSpPr>
        <p:spPr>
          <a:xfrm>
            <a:off x="8336155" y="5323118"/>
            <a:ext cx="3049156" cy="573875"/>
          </a:xfrm>
          <a:prstGeom prst="flowChartProcess">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zh-CN" sz="1200" b="1" dirty="0"/>
              <a:t>ADS_RIDERSHIP_BY_STATION_TOP10</a:t>
            </a:r>
          </a:p>
          <a:p>
            <a:pPr algn="ctr"/>
            <a:r>
              <a:rPr lang="zh-CN" altLang="en-US" sz="1200" dirty="0">
                <a:solidFill>
                  <a:srgbClr val="008000"/>
                </a:solidFill>
                <a:latin typeface="Consolas" panose="020B0609020204030204" pitchFamily="49" charset="0"/>
              </a:rPr>
              <a:t>站点流量排名</a:t>
            </a:r>
            <a:r>
              <a:rPr lang="en-US" altLang="zh-CN" sz="1200" dirty="0">
                <a:solidFill>
                  <a:srgbClr val="008000"/>
                </a:solidFill>
                <a:latin typeface="Consolas" panose="020B0609020204030204" pitchFamily="49" charset="0"/>
              </a:rPr>
              <a:t>TOP10</a:t>
            </a:r>
            <a:r>
              <a:rPr lang="zh-CN" altLang="en-US" sz="1200" dirty="0">
                <a:solidFill>
                  <a:srgbClr val="008000"/>
                </a:solidFill>
                <a:latin typeface="Consolas" panose="020B0609020204030204" pitchFamily="49" charset="0"/>
              </a:rPr>
              <a:t>主题统计</a:t>
            </a:r>
            <a:endParaRPr lang="zh-CN" altLang="en-US" sz="1200" dirty="0"/>
          </a:p>
        </p:txBody>
      </p:sp>
      <p:sp>
        <p:nvSpPr>
          <p:cNvPr id="19" name="流程图: 过程 18">
            <a:extLst>
              <a:ext uri="{FF2B5EF4-FFF2-40B4-BE49-F238E27FC236}">
                <a16:creationId xmlns:a16="http://schemas.microsoft.com/office/drawing/2014/main" id="{051892C7-49E4-4694-942A-8D99CF8EB338}"/>
              </a:ext>
            </a:extLst>
          </p:cNvPr>
          <p:cNvSpPr/>
          <p:nvPr/>
        </p:nvSpPr>
        <p:spPr>
          <a:xfrm>
            <a:off x="8336155" y="6085230"/>
            <a:ext cx="3049156" cy="573875"/>
          </a:xfrm>
          <a:prstGeom prst="flowChartProcess">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zh-CN" sz="1200" b="1" dirty="0"/>
              <a:t>ADS_RIDERSHIP_BY_LINE_STATION_TOP5</a:t>
            </a:r>
          </a:p>
          <a:p>
            <a:pPr algn="ctr"/>
            <a:r>
              <a:rPr lang="zh-CN" altLang="en-US" sz="1200" dirty="0">
                <a:solidFill>
                  <a:srgbClr val="008000"/>
                </a:solidFill>
                <a:latin typeface="Consolas" panose="020B0609020204030204" pitchFamily="49" charset="0"/>
              </a:rPr>
              <a:t>高客流站点</a:t>
            </a:r>
            <a:r>
              <a:rPr lang="en-US" altLang="zh-CN" sz="1200" dirty="0">
                <a:solidFill>
                  <a:srgbClr val="008000"/>
                </a:solidFill>
                <a:latin typeface="Consolas" panose="020B0609020204030204" pitchFamily="49" charset="0"/>
              </a:rPr>
              <a:t>TOP5-</a:t>
            </a:r>
            <a:r>
              <a:rPr lang="zh-CN" altLang="en-US" sz="1200" dirty="0">
                <a:solidFill>
                  <a:srgbClr val="008000"/>
                </a:solidFill>
                <a:latin typeface="Consolas" panose="020B0609020204030204" pitchFamily="49" charset="0"/>
              </a:rPr>
              <a:t>分线路统计</a:t>
            </a:r>
            <a:endParaRPr lang="en-US" altLang="zh-CN" sz="1200" b="1" dirty="0"/>
          </a:p>
        </p:txBody>
      </p:sp>
      <p:cxnSp>
        <p:nvCxnSpPr>
          <p:cNvPr id="40" name="连接符: 肘形 39">
            <a:extLst>
              <a:ext uri="{FF2B5EF4-FFF2-40B4-BE49-F238E27FC236}">
                <a16:creationId xmlns:a16="http://schemas.microsoft.com/office/drawing/2014/main" id="{E7184C17-1CBD-4144-99C0-5D74332484AC}"/>
              </a:ext>
            </a:extLst>
          </p:cNvPr>
          <p:cNvCxnSpPr>
            <a:stCxn id="3" idx="3"/>
            <a:endCxn id="5" idx="1"/>
          </p:cNvCxnSpPr>
          <p:nvPr/>
        </p:nvCxnSpPr>
        <p:spPr>
          <a:xfrm>
            <a:off x="4844095" y="3818965"/>
            <a:ext cx="379938" cy="9208"/>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2" name="连接符: 肘形 61">
            <a:extLst>
              <a:ext uri="{FF2B5EF4-FFF2-40B4-BE49-F238E27FC236}">
                <a16:creationId xmlns:a16="http://schemas.microsoft.com/office/drawing/2014/main" id="{38ADE467-A756-46B1-84F6-326C8B0CEC9F}"/>
              </a:ext>
            </a:extLst>
          </p:cNvPr>
          <p:cNvCxnSpPr>
            <a:stCxn id="3" idx="3"/>
            <a:endCxn id="6" idx="1"/>
          </p:cNvCxnSpPr>
          <p:nvPr/>
        </p:nvCxnSpPr>
        <p:spPr>
          <a:xfrm flipV="1">
            <a:off x="4844095" y="2295242"/>
            <a:ext cx="379937" cy="1523723"/>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4" name="连接符: 肘形 63">
            <a:extLst>
              <a:ext uri="{FF2B5EF4-FFF2-40B4-BE49-F238E27FC236}">
                <a16:creationId xmlns:a16="http://schemas.microsoft.com/office/drawing/2014/main" id="{82239A50-5825-44F1-BE52-CD4B7C6A6ED0}"/>
              </a:ext>
            </a:extLst>
          </p:cNvPr>
          <p:cNvCxnSpPr>
            <a:stCxn id="3" idx="3"/>
            <a:endCxn id="4" idx="1"/>
          </p:cNvCxnSpPr>
          <p:nvPr/>
        </p:nvCxnSpPr>
        <p:spPr>
          <a:xfrm>
            <a:off x="4844095" y="3818965"/>
            <a:ext cx="379938" cy="1782036"/>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7" name="连接符: 肘形 66">
            <a:extLst>
              <a:ext uri="{FF2B5EF4-FFF2-40B4-BE49-F238E27FC236}">
                <a16:creationId xmlns:a16="http://schemas.microsoft.com/office/drawing/2014/main" id="{54D72E46-A6E3-42A1-BBF9-DBF42D7F0D81}"/>
              </a:ext>
            </a:extLst>
          </p:cNvPr>
          <p:cNvCxnSpPr>
            <a:cxnSpLocks/>
            <a:stCxn id="6" idx="3"/>
            <a:endCxn id="11" idx="1"/>
          </p:cNvCxnSpPr>
          <p:nvPr/>
        </p:nvCxnSpPr>
        <p:spPr>
          <a:xfrm flipV="1">
            <a:off x="7563604" y="2295241"/>
            <a:ext cx="769259" cy="1"/>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0" name="连接符: 肘形 69">
            <a:extLst>
              <a:ext uri="{FF2B5EF4-FFF2-40B4-BE49-F238E27FC236}">
                <a16:creationId xmlns:a16="http://schemas.microsoft.com/office/drawing/2014/main" id="{253F6351-0395-4549-A4A1-D3CFE849C0BB}"/>
              </a:ext>
            </a:extLst>
          </p:cNvPr>
          <p:cNvCxnSpPr>
            <a:cxnSpLocks/>
            <a:stCxn id="5" idx="3"/>
            <a:endCxn id="13" idx="1"/>
          </p:cNvCxnSpPr>
          <p:nvPr/>
        </p:nvCxnSpPr>
        <p:spPr>
          <a:xfrm flipV="1">
            <a:off x="7563605" y="3428361"/>
            <a:ext cx="769259" cy="399812"/>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2" name="连接符: 肘形 71">
            <a:extLst>
              <a:ext uri="{FF2B5EF4-FFF2-40B4-BE49-F238E27FC236}">
                <a16:creationId xmlns:a16="http://schemas.microsoft.com/office/drawing/2014/main" id="{114CCC91-2ED1-467B-883D-4EA4C1639F00}"/>
              </a:ext>
            </a:extLst>
          </p:cNvPr>
          <p:cNvCxnSpPr>
            <a:cxnSpLocks/>
            <a:stCxn id="5" idx="3"/>
            <a:endCxn id="12" idx="1"/>
          </p:cNvCxnSpPr>
          <p:nvPr/>
        </p:nvCxnSpPr>
        <p:spPr>
          <a:xfrm>
            <a:off x="7563605" y="3828173"/>
            <a:ext cx="769260" cy="249103"/>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4" name="连接符: 肘形 73">
            <a:extLst>
              <a:ext uri="{FF2B5EF4-FFF2-40B4-BE49-F238E27FC236}">
                <a16:creationId xmlns:a16="http://schemas.microsoft.com/office/drawing/2014/main" id="{62DB4222-55D5-4407-B668-42E7865B2602}"/>
              </a:ext>
            </a:extLst>
          </p:cNvPr>
          <p:cNvCxnSpPr>
            <a:cxnSpLocks/>
            <a:stCxn id="4" idx="3"/>
            <a:endCxn id="18" idx="1"/>
          </p:cNvCxnSpPr>
          <p:nvPr/>
        </p:nvCxnSpPr>
        <p:spPr>
          <a:xfrm>
            <a:off x="7720231" y="5601001"/>
            <a:ext cx="615924" cy="9055"/>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0" name="连接符: 肘形 79">
            <a:extLst>
              <a:ext uri="{FF2B5EF4-FFF2-40B4-BE49-F238E27FC236}">
                <a16:creationId xmlns:a16="http://schemas.microsoft.com/office/drawing/2014/main" id="{30485580-3708-4569-9D94-F9E81C39C811}"/>
              </a:ext>
            </a:extLst>
          </p:cNvPr>
          <p:cNvCxnSpPr>
            <a:stCxn id="4" idx="3"/>
            <a:endCxn id="19" idx="1"/>
          </p:cNvCxnSpPr>
          <p:nvPr/>
        </p:nvCxnSpPr>
        <p:spPr>
          <a:xfrm>
            <a:off x="7720231" y="5601001"/>
            <a:ext cx="615924" cy="771167"/>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2" name="连接符: 肘形 81">
            <a:extLst>
              <a:ext uri="{FF2B5EF4-FFF2-40B4-BE49-F238E27FC236}">
                <a16:creationId xmlns:a16="http://schemas.microsoft.com/office/drawing/2014/main" id="{C14A7DAB-3817-44D1-B58D-ACEB86771981}"/>
              </a:ext>
            </a:extLst>
          </p:cNvPr>
          <p:cNvCxnSpPr>
            <a:cxnSpLocks/>
            <a:stCxn id="4" idx="3"/>
            <a:endCxn id="17" idx="1"/>
          </p:cNvCxnSpPr>
          <p:nvPr/>
        </p:nvCxnSpPr>
        <p:spPr>
          <a:xfrm flipV="1">
            <a:off x="7720231" y="4847944"/>
            <a:ext cx="615923" cy="753057"/>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87" name="组合 86">
            <a:extLst>
              <a:ext uri="{FF2B5EF4-FFF2-40B4-BE49-F238E27FC236}">
                <a16:creationId xmlns:a16="http://schemas.microsoft.com/office/drawing/2014/main" id="{BD20C41D-1DF5-4C35-8CDC-E46D552D3C00}"/>
              </a:ext>
            </a:extLst>
          </p:cNvPr>
          <p:cNvGrpSpPr/>
          <p:nvPr/>
        </p:nvGrpSpPr>
        <p:grpSpPr>
          <a:xfrm>
            <a:off x="89155" y="118719"/>
            <a:ext cx="5401788" cy="687168"/>
            <a:chOff x="358490" y="396066"/>
            <a:chExt cx="4051341" cy="515376"/>
          </a:xfrm>
        </p:grpSpPr>
        <p:grpSp>
          <p:nvGrpSpPr>
            <p:cNvPr id="88" name="组合 87">
              <a:extLst>
                <a:ext uri="{FF2B5EF4-FFF2-40B4-BE49-F238E27FC236}">
                  <a16:creationId xmlns:a16="http://schemas.microsoft.com/office/drawing/2014/main" id="{3DAAED85-C630-437D-B978-A6ED4558E286}"/>
                </a:ext>
              </a:extLst>
            </p:cNvPr>
            <p:cNvGrpSpPr/>
            <p:nvPr/>
          </p:nvGrpSpPr>
          <p:grpSpPr>
            <a:xfrm>
              <a:off x="373364" y="396066"/>
              <a:ext cx="707710" cy="515376"/>
              <a:chOff x="125279" y="279019"/>
              <a:chExt cx="854512" cy="622282"/>
            </a:xfrm>
          </p:grpSpPr>
          <p:sp>
            <p:nvSpPr>
              <p:cNvPr id="91" name="圆角矩形 36">
                <a:extLst>
                  <a:ext uri="{FF2B5EF4-FFF2-40B4-BE49-F238E27FC236}">
                    <a16:creationId xmlns:a16="http://schemas.microsoft.com/office/drawing/2014/main" id="{DF6A64FC-2F3F-4973-B4BE-71E157F2CF4F}"/>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92" name="圆角矩形 37">
                <a:extLst>
                  <a:ext uri="{FF2B5EF4-FFF2-40B4-BE49-F238E27FC236}">
                    <a16:creationId xmlns:a16="http://schemas.microsoft.com/office/drawing/2014/main" id="{C320AD3F-70DF-4D47-AB68-6E802D39A006}"/>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89" name="TextBox 7">
              <a:extLst>
                <a:ext uri="{FF2B5EF4-FFF2-40B4-BE49-F238E27FC236}">
                  <a16:creationId xmlns:a16="http://schemas.microsoft.com/office/drawing/2014/main" id="{6610417A-9F7C-4B80-9684-50D96F45E89A}"/>
                </a:ext>
              </a:extLst>
            </p:cNvPr>
            <p:cNvSpPr txBox="1"/>
            <p:nvPr/>
          </p:nvSpPr>
          <p:spPr>
            <a:xfrm>
              <a:off x="1307250" y="427026"/>
              <a:ext cx="3102581"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功能设计</a:t>
              </a:r>
              <a:r>
                <a:rPr lang="en-US" altLang="zh-CN"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a:t>
              </a: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聚合</a:t>
              </a:r>
            </a:p>
          </p:txBody>
        </p:sp>
        <p:sp>
          <p:nvSpPr>
            <p:cNvPr id="90" name="矩形 89">
              <a:extLst>
                <a:ext uri="{FF2B5EF4-FFF2-40B4-BE49-F238E27FC236}">
                  <a16:creationId xmlns:a16="http://schemas.microsoft.com/office/drawing/2014/main" id="{34B88BC0-2513-4844-9814-A5FAB3FC73A4}"/>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04</a:t>
              </a:r>
            </a:p>
          </p:txBody>
        </p:sp>
      </p:grpSp>
      <p:cxnSp>
        <p:nvCxnSpPr>
          <p:cNvPr id="31" name="连接符: 肘形 30">
            <a:extLst>
              <a:ext uri="{FF2B5EF4-FFF2-40B4-BE49-F238E27FC236}">
                <a16:creationId xmlns:a16="http://schemas.microsoft.com/office/drawing/2014/main" id="{FE20C8C6-55D5-40AF-BD39-7A7BACDB7DEE}"/>
              </a:ext>
            </a:extLst>
          </p:cNvPr>
          <p:cNvCxnSpPr>
            <a:cxnSpLocks/>
            <a:stCxn id="2" idx="3"/>
            <a:endCxn id="3" idx="1"/>
          </p:cNvCxnSpPr>
          <p:nvPr/>
        </p:nvCxnSpPr>
        <p:spPr>
          <a:xfrm>
            <a:off x="2097634" y="3818964"/>
            <a:ext cx="406889" cy="1"/>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93" name="文本框 92">
            <a:extLst>
              <a:ext uri="{FF2B5EF4-FFF2-40B4-BE49-F238E27FC236}">
                <a16:creationId xmlns:a16="http://schemas.microsoft.com/office/drawing/2014/main" id="{8A54FC07-0E2D-4ECC-9D88-38F1E2BF7080}"/>
              </a:ext>
            </a:extLst>
          </p:cNvPr>
          <p:cNvSpPr txBox="1"/>
          <p:nvPr/>
        </p:nvSpPr>
        <p:spPr>
          <a:xfrm>
            <a:off x="8332863" y="1045745"/>
            <a:ext cx="3049153" cy="338554"/>
          </a:xfrm>
          <a:prstGeom prst="rect">
            <a:avLst/>
          </a:prstGeom>
          <a:solidFill>
            <a:schemeClr val="accent6">
              <a:lumMod val="20000"/>
              <a:lumOff val="80000"/>
            </a:schemeClr>
          </a:solidFill>
        </p:spPr>
        <p:txBody>
          <a:bodyPr wrap="square" rtlCol="0">
            <a:spAutoFit/>
          </a:bodyPr>
          <a:lstStyle/>
          <a:p>
            <a:r>
              <a:rPr lang="en-US" altLang="zh-CN" sz="1600" dirty="0"/>
              <a:t>ADS</a:t>
            </a:r>
            <a:r>
              <a:rPr lang="zh-CN" altLang="en-US" sz="1600" dirty="0"/>
              <a:t>应用数据层</a:t>
            </a:r>
          </a:p>
        </p:txBody>
      </p:sp>
      <p:sp>
        <p:nvSpPr>
          <p:cNvPr id="95" name="文本框 94">
            <a:extLst>
              <a:ext uri="{FF2B5EF4-FFF2-40B4-BE49-F238E27FC236}">
                <a16:creationId xmlns:a16="http://schemas.microsoft.com/office/drawing/2014/main" id="{24C056E6-5CB7-4C35-892B-5B85E0CE35DD}"/>
              </a:ext>
            </a:extLst>
          </p:cNvPr>
          <p:cNvSpPr txBox="1"/>
          <p:nvPr/>
        </p:nvSpPr>
        <p:spPr>
          <a:xfrm>
            <a:off x="310330" y="1045745"/>
            <a:ext cx="1787304" cy="338554"/>
          </a:xfrm>
          <a:prstGeom prst="rect">
            <a:avLst/>
          </a:prstGeom>
          <a:solidFill>
            <a:schemeClr val="accent5">
              <a:lumMod val="20000"/>
              <a:lumOff val="80000"/>
            </a:schemeClr>
          </a:solidFill>
        </p:spPr>
        <p:txBody>
          <a:bodyPr wrap="square" rtlCol="0">
            <a:spAutoFit/>
          </a:bodyPr>
          <a:lstStyle/>
          <a:p>
            <a:r>
              <a:rPr lang="en-US" altLang="zh-CN" sz="1600" dirty="0"/>
              <a:t>DWD</a:t>
            </a:r>
            <a:r>
              <a:rPr lang="zh-CN" altLang="en-US" sz="1600" dirty="0"/>
              <a:t>明细数据层</a:t>
            </a:r>
          </a:p>
        </p:txBody>
      </p:sp>
      <p:sp>
        <p:nvSpPr>
          <p:cNvPr id="96" name="文本框 95">
            <a:extLst>
              <a:ext uri="{FF2B5EF4-FFF2-40B4-BE49-F238E27FC236}">
                <a16:creationId xmlns:a16="http://schemas.microsoft.com/office/drawing/2014/main" id="{8F998165-57ED-4D5D-96F1-EEE55B69B9EF}"/>
              </a:ext>
            </a:extLst>
          </p:cNvPr>
          <p:cNvSpPr txBox="1"/>
          <p:nvPr/>
        </p:nvSpPr>
        <p:spPr>
          <a:xfrm>
            <a:off x="2504524" y="1045745"/>
            <a:ext cx="5393606" cy="338554"/>
          </a:xfrm>
          <a:prstGeom prst="rect">
            <a:avLst/>
          </a:prstGeom>
          <a:solidFill>
            <a:schemeClr val="bg1">
              <a:lumMod val="95000"/>
            </a:schemeClr>
          </a:solidFill>
        </p:spPr>
        <p:txBody>
          <a:bodyPr wrap="square" rtlCol="0">
            <a:spAutoFit/>
          </a:bodyPr>
          <a:lstStyle/>
          <a:p>
            <a:r>
              <a:rPr lang="en-US" altLang="zh-CN" sz="1600" dirty="0"/>
              <a:t>DWS</a:t>
            </a:r>
            <a:r>
              <a:rPr lang="zh-CN" altLang="en-US" sz="1600" dirty="0"/>
              <a:t>汇总数据层</a:t>
            </a:r>
          </a:p>
        </p:txBody>
      </p:sp>
      <p:cxnSp>
        <p:nvCxnSpPr>
          <p:cNvPr id="83" name="直接连接符 82">
            <a:extLst>
              <a:ext uri="{FF2B5EF4-FFF2-40B4-BE49-F238E27FC236}">
                <a16:creationId xmlns:a16="http://schemas.microsoft.com/office/drawing/2014/main" id="{A960E69B-6B91-4512-941F-063ACC13D52F}"/>
              </a:ext>
            </a:extLst>
          </p:cNvPr>
          <p:cNvCxnSpPr>
            <a:cxnSpLocks/>
          </p:cNvCxnSpPr>
          <p:nvPr/>
        </p:nvCxnSpPr>
        <p:spPr>
          <a:xfrm>
            <a:off x="0" y="1497330"/>
            <a:ext cx="121920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38276429"/>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739274AC-C9CB-42BA-83C9-D3ACB0980591}"/>
              </a:ext>
            </a:extLst>
          </p:cNvPr>
          <p:cNvGrpSpPr/>
          <p:nvPr/>
        </p:nvGrpSpPr>
        <p:grpSpPr>
          <a:xfrm>
            <a:off x="89155" y="118719"/>
            <a:ext cx="5401788" cy="687168"/>
            <a:chOff x="358490" y="396066"/>
            <a:chExt cx="4051341" cy="515376"/>
          </a:xfrm>
        </p:grpSpPr>
        <p:grpSp>
          <p:nvGrpSpPr>
            <p:cNvPr id="3" name="组合 2">
              <a:extLst>
                <a:ext uri="{FF2B5EF4-FFF2-40B4-BE49-F238E27FC236}">
                  <a16:creationId xmlns:a16="http://schemas.microsoft.com/office/drawing/2014/main" id="{616703B5-A356-4450-B5F1-3CCEA07002CF}"/>
                </a:ext>
              </a:extLst>
            </p:cNvPr>
            <p:cNvGrpSpPr/>
            <p:nvPr/>
          </p:nvGrpSpPr>
          <p:grpSpPr>
            <a:xfrm>
              <a:off x="373364" y="396066"/>
              <a:ext cx="707710" cy="515376"/>
              <a:chOff x="125279" y="279019"/>
              <a:chExt cx="854512" cy="622282"/>
            </a:xfrm>
          </p:grpSpPr>
          <p:sp>
            <p:nvSpPr>
              <p:cNvPr id="6" name="圆角矩形 36">
                <a:extLst>
                  <a:ext uri="{FF2B5EF4-FFF2-40B4-BE49-F238E27FC236}">
                    <a16:creationId xmlns:a16="http://schemas.microsoft.com/office/drawing/2014/main" id="{18919B1A-83F8-4F4C-97F2-03E1BA00760A}"/>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7" name="圆角矩形 37">
                <a:extLst>
                  <a:ext uri="{FF2B5EF4-FFF2-40B4-BE49-F238E27FC236}">
                    <a16:creationId xmlns:a16="http://schemas.microsoft.com/office/drawing/2014/main" id="{18DC2ABD-9CE7-4490-983E-E8937323A8D2}"/>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4" name="TextBox 7">
              <a:extLst>
                <a:ext uri="{FF2B5EF4-FFF2-40B4-BE49-F238E27FC236}">
                  <a16:creationId xmlns:a16="http://schemas.microsoft.com/office/drawing/2014/main" id="{C19BD6BB-F3FE-4FC0-813A-E2FAEA33D1F2}"/>
                </a:ext>
              </a:extLst>
            </p:cNvPr>
            <p:cNvSpPr txBox="1"/>
            <p:nvPr/>
          </p:nvSpPr>
          <p:spPr>
            <a:xfrm>
              <a:off x="1307250" y="427026"/>
              <a:ext cx="3102581"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功能设计</a:t>
              </a:r>
              <a:r>
                <a:rPr lang="en-US" altLang="zh-CN"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a:t>
              </a: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沙箱</a:t>
              </a:r>
            </a:p>
          </p:txBody>
        </p:sp>
        <p:sp>
          <p:nvSpPr>
            <p:cNvPr id="5" name="矩形 4">
              <a:extLst>
                <a:ext uri="{FF2B5EF4-FFF2-40B4-BE49-F238E27FC236}">
                  <a16:creationId xmlns:a16="http://schemas.microsoft.com/office/drawing/2014/main" id="{8F309883-9CD5-4C1F-B2C7-35F4C338F062}"/>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04</a:t>
              </a:r>
            </a:p>
          </p:txBody>
        </p:sp>
      </p:grpSp>
      <p:pic>
        <p:nvPicPr>
          <p:cNvPr id="14" name="图片 13">
            <a:extLst>
              <a:ext uri="{FF2B5EF4-FFF2-40B4-BE49-F238E27FC236}">
                <a16:creationId xmlns:a16="http://schemas.microsoft.com/office/drawing/2014/main" id="{97F0B460-4B91-4CFB-B3AE-A901E62A5D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7528" y="766205"/>
            <a:ext cx="10602770" cy="6091795"/>
          </a:xfrm>
          <a:prstGeom prst="rect">
            <a:avLst/>
          </a:prstGeom>
        </p:spPr>
      </p:pic>
    </p:spTree>
    <p:extLst>
      <p:ext uri="{BB962C8B-B14F-4D97-AF65-F5344CB8AC3E}">
        <p14:creationId xmlns:p14="http://schemas.microsoft.com/office/powerpoint/2010/main" val="183182938"/>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0"/>
            <a:ext cx="12192000" cy="6858000"/>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4" name="等腰三角形 3"/>
          <p:cNvSpPr/>
          <p:nvPr/>
        </p:nvSpPr>
        <p:spPr>
          <a:xfrm>
            <a:off x="4587857" y="1316765"/>
            <a:ext cx="2543319" cy="1164059"/>
          </a:xfrm>
          <a:prstGeom prst="triangle">
            <a:avLst/>
          </a:prstGeom>
          <a:solidFill>
            <a:srgbClr val="0250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25" name="任意多边形 24"/>
          <p:cNvSpPr/>
          <p:nvPr/>
        </p:nvSpPr>
        <p:spPr>
          <a:xfrm flipV="1">
            <a:off x="9006" y="0"/>
            <a:ext cx="7173125" cy="7557459"/>
          </a:xfrm>
          <a:custGeom>
            <a:avLst/>
            <a:gdLst>
              <a:gd name="connsiteX0" fmla="*/ 4782760 w 5379844"/>
              <a:gd name="connsiteY0" fmla="*/ 5668094 h 5668094"/>
              <a:gd name="connsiteX1" fmla="*/ 5379844 w 5379844"/>
              <a:gd name="connsiteY1" fmla="*/ 5668094 h 5668094"/>
              <a:gd name="connsiteX2" fmla="*/ 0 w 5379844"/>
              <a:gd name="connsiteY2" fmla="*/ 0 h 5668094"/>
              <a:gd name="connsiteX3" fmla="*/ 0 w 5379844"/>
              <a:gd name="connsiteY3" fmla="*/ 801334 h 5668094"/>
            </a:gdLst>
            <a:ahLst/>
            <a:cxnLst>
              <a:cxn ang="0">
                <a:pos x="connsiteX0" y="connsiteY0"/>
              </a:cxn>
              <a:cxn ang="0">
                <a:pos x="connsiteX1" y="connsiteY1"/>
              </a:cxn>
              <a:cxn ang="0">
                <a:pos x="connsiteX2" y="connsiteY2"/>
              </a:cxn>
              <a:cxn ang="0">
                <a:pos x="connsiteX3" y="connsiteY3"/>
              </a:cxn>
            </a:cxnLst>
            <a:rect l="l" t="t" r="r" b="b"/>
            <a:pathLst>
              <a:path w="5379844" h="5668094">
                <a:moveTo>
                  <a:pt x="4782760" y="5668094"/>
                </a:moveTo>
                <a:lnTo>
                  <a:pt x="5379844" y="5668094"/>
                </a:lnTo>
                <a:lnTo>
                  <a:pt x="0" y="0"/>
                </a:lnTo>
                <a:lnTo>
                  <a:pt x="0" y="801334"/>
                </a:lnTo>
                <a:close/>
              </a:path>
            </a:pathLst>
          </a:custGeom>
          <a:solidFill>
            <a:srgbClr val="025DA5"/>
          </a:solidFill>
          <a:ln>
            <a:noFill/>
          </a:ln>
          <a:effectLst>
            <a:outerShdw blurRad="190500" dist="635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26" name="任意多边形 25"/>
          <p:cNvSpPr/>
          <p:nvPr/>
        </p:nvSpPr>
        <p:spPr>
          <a:xfrm flipV="1">
            <a:off x="-15665" y="0"/>
            <a:ext cx="6389128" cy="6501341"/>
          </a:xfrm>
          <a:custGeom>
            <a:avLst/>
            <a:gdLst>
              <a:gd name="connsiteX0" fmla="*/ 0 w 4791846"/>
              <a:gd name="connsiteY0" fmla="*/ 4876006 h 4876006"/>
              <a:gd name="connsiteX1" fmla="*/ 11749 w 4791846"/>
              <a:gd name="connsiteY1" fmla="*/ 4876006 h 4876006"/>
              <a:gd name="connsiteX2" fmla="*/ 11749 w 4791846"/>
              <a:gd name="connsiteY2" fmla="*/ 1080120 h 4876006"/>
              <a:gd name="connsiteX3" fmla="*/ 3742118 w 4791846"/>
              <a:gd name="connsiteY3" fmla="*/ 4876006 h 4876006"/>
              <a:gd name="connsiteX4" fmla="*/ 4791846 w 4791846"/>
              <a:gd name="connsiteY4" fmla="*/ 4876006 h 4876006"/>
              <a:gd name="connsiteX5" fmla="*/ 0 w 4791846"/>
              <a:gd name="connsiteY5" fmla="*/ 0 h 4876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91846" h="4876006">
                <a:moveTo>
                  <a:pt x="0" y="4876006"/>
                </a:moveTo>
                <a:lnTo>
                  <a:pt x="11749" y="4876006"/>
                </a:lnTo>
                <a:lnTo>
                  <a:pt x="11749" y="1080120"/>
                </a:lnTo>
                <a:lnTo>
                  <a:pt x="3742118" y="4876006"/>
                </a:lnTo>
                <a:lnTo>
                  <a:pt x="4791846" y="4876006"/>
                </a:lnTo>
                <a:lnTo>
                  <a:pt x="0" y="0"/>
                </a:lnTo>
                <a:close/>
              </a:path>
            </a:pathLst>
          </a:custGeom>
          <a:solidFill>
            <a:schemeClr val="bg1"/>
          </a:solidFill>
          <a:ln>
            <a:noFill/>
          </a:ln>
          <a:effectLst>
            <a:outerShdw blurRad="190500" dist="635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30" name="任意多边形 29"/>
          <p:cNvSpPr/>
          <p:nvPr/>
        </p:nvSpPr>
        <p:spPr>
          <a:xfrm flipV="1">
            <a:off x="1" y="1796857"/>
            <a:ext cx="4942943" cy="1988283"/>
          </a:xfrm>
          <a:custGeom>
            <a:avLst/>
            <a:gdLst>
              <a:gd name="connsiteX0" fmla="*/ 0 w 3707207"/>
              <a:gd name="connsiteY0" fmla="*/ 1491212 h 1491212"/>
              <a:gd name="connsiteX1" fmla="*/ 2217586 w 3707207"/>
              <a:gd name="connsiteY1" fmla="*/ 1491196 h 1491212"/>
              <a:gd name="connsiteX2" fmla="*/ 3707207 w 3707207"/>
              <a:gd name="connsiteY2" fmla="*/ 0 h 1491212"/>
              <a:gd name="connsiteX3" fmla="*/ 3577801 w 3707207"/>
              <a:gd name="connsiteY3" fmla="*/ 0 h 1491212"/>
              <a:gd name="connsiteX4" fmla="*/ 2175986 w 3707207"/>
              <a:gd name="connsiteY4" fmla="*/ 1403297 h 1491212"/>
              <a:gd name="connsiteX5" fmla="*/ 0 w 3707207"/>
              <a:gd name="connsiteY5" fmla="*/ 1403313 h 1491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07207" h="1491212">
                <a:moveTo>
                  <a:pt x="0" y="1491212"/>
                </a:moveTo>
                <a:lnTo>
                  <a:pt x="2217586" y="1491196"/>
                </a:lnTo>
                <a:lnTo>
                  <a:pt x="3707207" y="0"/>
                </a:lnTo>
                <a:lnTo>
                  <a:pt x="3577801" y="0"/>
                </a:lnTo>
                <a:lnTo>
                  <a:pt x="2175986" y="1403297"/>
                </a:lnTo>
                <a:lnTo>
                  <a:pt x="0" y="1403313"/>
                </a:lnTo>
                <a:close/>
              </a:path>
            </a:pathLst>
          </a:custGeom>
          <a:solidFill>
            <a:srgbClr val="CA1130"/>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15" name="矩形 26"/>
          <p:cNvSpPr/>
          <p:nvPr/>
        </p:nvSpPr>
        <p:spPr>
          <a:xfrm>
            <a:off x="-2928073" y="2480824"/>
            <a:ext cx="10080191" cy="2072277"/>
          </a:xfrm>
          <a:custGeom>
            <a:avLst/>
            <a:gdLst>
              <a:gd name="connsiteX0" fmla="*/ 0 w 7560143"/>
              <a:gd name="connsiteY0" fmla="*/ 0 h 1491241"/>
              <a:gd name="connsiteX1" fmla="*/ 7560143 w 7560143"/>
              <a:gd name="connsiteY1" fmla="*/ 0 h 1491241"/>
              <a:gd name="connsiteX2" fmla="*/ 7560143 w 7560143"/>
              <a:gd name="connsiteY2" fmla="*/ 1491241 h 1491241"/>
              <a:gd name="connsiteX3" fmla="*/ 0 w 7560143"/>
              <a:gd name="connsiteY3" fmla="*/ 1491241 h 1491241"/>
              <a:gd name="connsiteX4" fmla="*/ 0 w 7560143"/>
              <a:gd name="connsiteY4" fmla="*/ 0 h 1491241"/>
              <a:gd name="connsiteX0-1" fmla="*/ 0 w 7560143"/>
              <a:gd name="connsiteY0-2" fmla="*/ 0 h 1491241"/>
              <a:gd name="connsiteX1-3" fmla="*/ 7560143 w 7560143"/>
              <a:gd name="connsiteY1-4" fmla="*/ 0 h 1491241"/>
              <a:gd name="connsiteX2-5" fmla="*/ 7560143 w 7560143"/>
              <a:gd name="connsiteY2-6" fmla="*/ 1491241 h 1491241"/>
              <a:gd name="connsiteX3-7" fmla="*/ 6070522 w 7560143"/>
              <a:gd name="connsiteY3-8" fmla="*/ 1491196 h 1491241"/>
              <a:gd name="connsiteX4-9" fmla="*/ 0 w 7560143"/>
              <a:gd name="connsiteY4-10" fmla="*/ 1491241 h 1491241"/>
              <a:gd name="connsiteX5" fmla="*/ 0 w 7560143"/>
              <a:gd name="connsiteY5" fmla="*/ 0 h 1491241"/>
              <a:gd name="connsiteX0-11" fmla="*/ 0 w 7560143"/>
              <a:gd name="connsiteY0-12" fmla="*/ 0 h 1491241"/>
              <a:gd name="connsiteX1-13" fmla="*/ 7560143 w 7560143"/>
              <a:gd name="connsiteY1-14" fmla="*/ 0 h 1491241"/>
              <a:gd name="connsiteX2-15" fmla="*/ 6070522 w 7560143"/>
              <a:gd name="connsiteY2-16" fmla="*/ 1491196 h 1491241"/>
              <a:gd name="connsiteX3-17" fmla="*/ 0 w 7560143"/>
              <a:gd name="connsiteY3-18" fmla="*/ 1491241 h 1491241"/>
              <a:gd name="connsiteX4-19" fmla="*/ 0 w 7560143"/>
              <a:gd name="connsiteY4-20" fmla="*/ 0 h 149124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560143" h="1491241">
                <a:moveTo>
                  <a:pt x="0" y="0"/>
                </a:moveTo>
                <a:lnTo>
                  <a:pt x="7560143" y="0"/>
                </a:lnTo>
                <a:lnTo>
                  <a:pt x="6070522" y="1491196"/>
                </a:lnTo>
                <a:lnTo>
                  <a:pt x="0" y="1491241"/>
                </a:lnTo>
                <a:lnTo>
                  <a:pt x="0" y="0"/>
                </a:lnTo>
                <a:close/>
              </a:path>
            </a:pathLst>
          </a:custGeom>
          <a:solidFill>
            <a:srgbClr val="0065B0"/>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31" name="平行四边形 30"/>
          <p:cNvSpPr/>
          <p:nvPr/>
        </p:nvSpPr>
        <p:spPr>
          <a:xfrm>
            <a:off x="9552384" y="5925277"/>
            <a:ext cx="1535760" cy="925977"/>
          </a:xfrm>
          <a:prstGeom prst="parallelogram">
            <a:avLst>
              <a:gd name="adj" fmla="val 98770"/>
            </a:avLst>
          </a:prstGeom>
          <a:solidFill>
            <a:srgbClr val="CA1130"/>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17" name="等腰三角形 16"/>
          <p:cNvSpPr/>
          <p:nvPr/>
        </p:nvSpPr>
        <p:spPr>
          <a:xfrm>
            <a:off x="9936427" y="4677139"/>
            <a:ext cx="2255040" cy="2189456"/>
          </a:xfrm>
          <a:prstGeom prst="triangle">
            <a:avLst>
              <a:gd name="adj" fmla="val 100000"/>
            </a:avLst>
          </a:prstGeom>
          <a:ln>
            <a:noFill/>
          </a:ln>
          <a:effectLst>
            <a:outerShdw blurRad="190500" dist="635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18" name="等腰三角形 17"/>
          <p:cNvSpPr/>
          <p:nvPr/>
        </p:nvSpPr>
        <p:spPr>
          <a:xfrm>
            <a:off x="10391768" y="5061181"/>
            <a:ext cx="1791883" cy="1810003"/>
          </a:xfrm>
          <a:prstGeom prst="triangle">
            <a:avLst>
              <a:gd name="adj" fmla="val 100000"/>
            </a:avLst>
          </a:prstGeom>
          <a:solidFill>
            <a:srgbClr val="025090"/>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12" name="TextBox 11"/>
          <p:cNvSpPr txBox="1"/>
          <p:nvPr/>
        </p:nvSpPr>
        <p:spPr>
          <a:xfrm>
            <a:off x="719403" y="3773554"/>
            <a:ext cx="1826141" cy="584775"/>
          </a:xfrm>
          <a:prstGeom prst="rect">
            <a:avLst/>
          </a:prstGeom>
          <a:noFill/>
        </p:spPr>
        <p:txBody>
          <a:bodyPr wrap="none" rtlCol="0">
            <a:spAutoFit/>
          </a:bodyPr>
          <a:lstStyle/>
          <a:p>
            <a:pPr marL="0" lvl="1"/>
            <a:r>
              <a:rPr lang="zh-CN" altLang="en-US" sz="3200" b="1" dirty="0">
                <a:solidFill>
                  <a:schemeClr val="bg1"/>
                </a:solidFill>
                <a:effectLst>
                  <a:outerShdw blurRad="63500" dist="38100" dir="2700000" algn="tl">
                    <a:srgbClr val="000000">
                      <a:alpha val="40000"/>
                    </a:srgbClr>
                  </a:outerShdw>
                </a:effectLst>
                <a:latin typeface="+mn-ea"/>
              </a:rPr>
              <a:t>系统交付</a:t>
            </a:r>
          </a:p>
        </p:txBody>
      </p:sp>
      <p:sp>
        <p:nvSpPr>
          <p:cNvPr id="10" name="TextBox 9"/>
          <p:cNvSpPr txBox="1"/>
          <p:nvPr/>
        </p:nvSpPr>
        <p:spPr>
          <a:xfrm>
            <a:off x="684205" y="2787122"/>
            <a:ext cx="4629256" cy="995209"/>
          </a:xfrm>
          <a:prstGeom prst="rect">
            <a:avLst/>
          </a:prstGeom>
          <a:noFill/>
        </p:spPr>
        <p:txBody>
          <a:bodyPr wrap="square" rtlCol="0">
            <a:spAutoFit/>
          </a:bodyPr>
          <a:lstStyle/>
          <a:p>
            <a:r>
              <a:rPr lang="en-US" altLang="zh-CN" sz="5867" b="1" i="1" dirty="0">
                <a:solidFill>
                  <a:schemeClr val="bg1"/>
                </a:solidFill>
                <a:effectLst>
                  <a:outerShdw blurRad="25400" dist="25400" dir="2700000" algn="tl">
                    <a:srgbClr val="000000">
                      <a:alpha val="40000"/>
                    </a:srgbClr>
                  </a:outerShdw>
                </a:effectLst>
                <a:latin typeface="+mn-ea"/>
                <a:cs typeface="Aparajita" panose="020B0604020202020204" pitchFamily="34" charset="0"/>
              </a:rPr>
              <a:t>PART 05</a:t>
            </a:r>
            <a:endParaRPr lang="zh-CN" altLang="en-US" sz="5867" b="1" i="1" dirty="0">
              <a:solidFill>
                <a:schemeClr val="bg1"/>
              </a:solidFill>
              <a:effectLst>
                <a:outerShdw blurRad="25400" dist="25400" dir="2700000" algn="tl">
                  <a:srgbClr val="000000">
                    <a:alpha val="40000"/>
                  </a:srgbClr>
                </a:outerShdw>
              </a:effectLst>
              <a:latin typeface="+mn-ea"/>
              <a:cs typeface="Aparajita" panose="020B0604020202020204" pitchFamily="34" charset="0"/>
            </a:endParaRPr>
          </a:p>
        </p:txBody>
      </p:sp>
      <p:sp>
        <p:nvSpPr>
          <p:cNvPr id="32" name="平行四边形 31"/>
          <p:cNvSpPr/>
          <p:nvPr/>
        </p:nvSpPr>
        <p:spPr>
          <a:xfrm>
            <a:off x="746531" y="4842708"/>
            <a:ext cx="1440160" cy="119889"/>
          </a:xfrm>
          <a:prstGeom prst="parallelogram">
            <a:avLst>
              <a:gd name="adj" fmla="val 121165"/>
            </a:avLst>
          </a:prstGeom>
          <a:solidFill>
            <a:schemeClr val="bg1"/>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grpSp>
        <p:nvGrpSpPr>
          <p:cNvPr id="37" name="组合 36"/>
          <p:cNvGrpSpPr/>
          <p:nvPr/>
        </p:nvGrpSpPr>
        <p:grpSpPr>
          <a:xfrm>
            <a:off x="8277638" y="452670"/>
            <a:ext cx="3915436" cy="582162"/>
            <a:chOff x="6208229" y="339502"/>
            <a:chExt cx="2936577" cy="436621"/>
          </a:xfrm>
        </p:grpSpPr>
        <p:sp>
          <p:nvSpPr>
            <p:cNvPr id="36" name="平行四边形 35"/>
            <p:cNvSpPr/>
            <p:nvPr/>
          </p:nvSpPr>
          <p:spPr>
            <a:xfrm>
              <a:off x="6686813" y="339502"/>
              <a:ext cx="2457993" cy="436621"/>
            </a:xfrm>
            <a:prstGeom prst="parallelogram">
              <a:avLst>
                <a:gd name="adj" fmla="val 71706"/>
              </a:avLst>
            </a:prstGeom>
            <a:gradFill>
              <a:gsLst>
                <a:gs pos="0">
                  <a:schemeClr val="bg1">
                    <a:alpha val="0"/>
                  </a:schemeClr>
                </a:gs>
                <a:gs pos="100000">
                  <a:schemeClr val="bg1">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33" name="文本框 32"/>
            <p:cNvSpPr txBox="1"/>
            <p:nvPr/>
          </p:nvSpPr>
          <p:spPr>
            <a:xfrm>
              <a:off x="7016840" y="386412"/>
              <a:ext cx="1910619" cy="238575"/>
            </a:xfrm>
            <a:prstGeom prst="rect">
              <a:avLst/>
            </a:prstGeom>
            <a:noFill/>
          </p:spPr>
          <p:txBody>
            <a:bodyPr wrap="none" rtlCol="0">
              <a:spAutoFit/>
            </a:bodyPr>
            <a:lstStyle/>
            <a:p>
              <a:r>
                <a:rPr lang="zh-CN" altLang="en-US" sz="1467" dirty="0">
                  <a:solidFill>
                    <a:schemeClr val="bg1"/>
                  </a:solidFill>
                  <a:effectLst>
                    <a:outerShdw blurRad="25400" dist="25400" dir="2700000" algn="tl">
                      <a:srgbClr val="000000">
                        <a:alpha val="40000"/>
                      </a:srgbClr>
                    </a:outerShdw>
                  </a:effectLst>
                  <a:latin typeface="Aa楷体" panose="02000500000000000000" pitchFamily="2" charset="-122"/>
                  <a:ea typeface="Aa楷体" panose="02000500000000000000" pitchFamily="2" charset="-122"/>
                  <a:cs typeface="Aa楷体" panose="02000500000000000000" pitchFamily="2" charset="-122"/>
                </a:rPr>
                <a:t>诚信铸就品质  创新引领未来</a:t>
              </a:r>
            </a:p>
          </p:txBody>
        </p:sp>
        <p:sp>
          <p:nvSpPr>
            <p:cNvPr id="34" name="文本框 33"/>
            <p:cNvSpPr txBox="1"/>
            <p:nvPr/>
          </p:nvSpPr>
          <p:spPr>
            <a:xfrm>
              <a:off x="6208229" y="547152"/>
              <a:ext cx="2675251" cy="192409"/>
            </a:xfrm>
            <a:prstGeom prst="rect">
              <a:avLst/>
            </a:prstGeom>
            <a:noFill/>
          </p:spPr>
          <p:txBody>
            <a:bodyPr wrap="none" rtlCol="0">
              <a:spAutoFit/>
            </a:bodyPr>
            <a:lstStyle/>
            <a:p>
              <a:r>
                <a:rPr lang="en-US" altLang="zh-CN" sz="1067" dirty="0">
                  <a:solidFill>
                    <a:schemeClr val="bg1"/>
                  </a:solidFill>
                  <a:effectLst>
                    <a:outerShdw blurRad="25400" dist="25400" dir="2700000" algn="tl">
                      <a:srgbClr val="000000">
                        <a:alpha val="40000"/>
                      </a:srgbClr>
                    </a:outerShdw>
                  </a:effectLst>
                  <a:latin typeface="Aa楷体" panose="02000500000000000000" pitchFamily="2" charset="-122"/>
                  <a:ea typeface="Aa楷体" panose="02000500000000000000" pitchFamily="2" charset="-122"/>
                  <a:cs typeface="Aa楷体" panose="02000500000000000000" pitchFamily="2" charset="-122"/>
                </a:rPr>
                <a:t>Honesty creates quality, innovation leads the future</a:t>
              </a:r>
              <a:endParaRPr lang="zh-CN" altLang="en-US" sz="1067" dirty="0">
                <a:solidFill>
                  <a:schemeClr val="bg1"/>
                </a:solidFill>
                <a:effectLst>
                  <a:outerShdw blurRad="25400" dist="25400" dir="2700000" algn="tl">
                    <a:srgbClr val="000000">
                      <a:alpha val="40000"/>
                    </a:srgbClr>
                  </a:outerShdw>
                </a:effectLst>
                <a:latin typeface="Aa楷体" panose="02000500000000000000" pitchFamily="2" charset="-122"/>
                <a:ea typeface="Aa楷体" panose="02000500000000000000" pitchFamily="2" charset="-122"/>
                <a:cs typeface="Aa楷体" panose="02000500000000000000" pitchFamily="2" charset="-122"/>
              </a:endParaRPr>
            </a:p>
          </p:txBody>
        </p:sp>
      </p:grpSp>
      <p:sp>
        <p:nvSpPr>
          <p:cNvPr id="21" name="矩形 20"/>
          <p:cNvSpPr/>
          <p:nvPr/>
        </p:nvSpPr>
        <p:spPr>
          <a:xfrm rot="210800">
            <a:off x="4070561" y="3118847"/>
            <a:ext cx="235001" cy="388040"/>
          </a:xfrm>
          <a:custGeom>
            <a:avLst/>
            <a:gdLst/>
            <a:ahLst/>
            <a:cxnLst/>
            <a:rect l="l" t="t" r="r" b="b"/>
            <a:pathLst>
              <a:path w="447057" h="738192">
                <a:moveTo>
                  <a:pt x="77961" y="0"/>
                </a:moveTo>
                <a:lnTo>
                  <a:pt x="447057" y="369096"/>
                </a:lnTo>
                <a:lnTo>
                  <a:pt x="77961" y="738192"/>
                </a:lnTo>
                <a:lnTo>
                  <a:pt x="0" y="660231"/>
                </a:lnTo>
                <a:lnTo>
                  <a:pt x="293910" y="366322"/>
                </a:lnTo>
                <a:lnTo>
                  <a:pt x="2775" y="75187"/>
                </a:lnTo>
                <a:close/>
              </a:path>
            </a:pathLst>
          </a:custGeom>
          <a:solidFill>
            <a:schemeClr val="bg1"/>
          </a:solidFill>
          <a:ln>
            <a:no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rgbClr val="025DA5"/>
              </a:solidFill>
              <a:ea typeface="思源黑体" panose="020B0500000000000000" pitchFamily="34" charset="-122"/>
            </a:endParaRPr>
          </a:p>
        </p:txBody>
      </p:sp>
    </p:spTree>
    <p:custDataLst>
      <p:tags r:id="rId1"/>
    </p:custDataLst>
    <p:extLst>
      <p:ext uri="{BB962C8B-B14F-4D97-AF65-F5344CB8AC3E}">
        <p14:creationId xmlns:p14="http://schemas.microsoft.com/office/powerpoint/2010/main" val="3821175386"/>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downRight)">
                                          <p:cBhvr>
                                            <p:cTn id="7" dur="500"/>
                                            <p:tgtEl>
                                              <p:spTgt spid="5"/>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0-#ppt_w/2"/>
                                              </p:val>
                                            </p:tav>
                                            <p:tav tm="100000">
                                              <p:val>
                                                <p:strVal val="#ppt_x"/>
                                              </p:val>
                                            </p:tav>
                                          </p:tavLst>
                                        </p:anim>
                                        <p:anim calcmode="lin" valueType="num">
                                          <p:cBhvr additive="base">
                                            <p:cTn id="12" dur="500" fill="hold"/>
                                            <p:tgtEl>
                                              <p:spTgt spid="25"/>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25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500" fill="hold"/>
                                            <p:tgtEl>
                                              <p:spTgt spid="26"/>
                                            </p:tgtEl>
                                            <p:attrNameLst>
                                              <p:attrName>ppt_x</p:attrName>
                                            </p:attrNameLst>
                                          </p:cBhvr>
                                          <p:tavLst>
                                            <p:tav tm="0">
                                              <p:val>
                                                <p:strVal val="0-#ppt_w/2"/>
                                              </p:val>
                                            </p:tav>
                                            <p:tav tm="100000">
                                              <p:val>
                                                <p:strVal val="#ppt_x"/>
                                              </p:val>
                                            </p:tav>
                                          </p:tavLst>
                                        </p:anim>
                                        <p:anim calcmode="lin" valueType="num">
                                          <p:cBhvr additive="base">
                                            <p:cTn id="16" dur="500" fill="hold"/>
                                            <p:tgtEl>
                                              <p:spTgt spid="26"/>
                                            </p:tgtEl>
                                            <p:attrNameLst>
                                              <p:attrName>ppt_y</p:attrName>
                                            </p:attrNameLst>
                                          </p:cBhvr>
                                          <p:tavLst>
                                            <p:tav tm="0">
                                              <p:val>
                                                <p:strVal val="#ppt_y"/>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additive="base">
                                            <p:cTn id="19" dur="500" fill="hold"/>
                                            <p:tgtEl>
                                              <p:spTgt spid="31"/>
                                            </p:tgtEl>
                                            <p:attrNameLst>
                                              <p:attrName>ppt_x</p:attrName>
                                            </p:attrNameLst>
                                          </p:cBhvr>
                                          <p:tavLst>
                                            <p:tav tm="0">
                                              <p:val>
                                                <p:strVal val="#ppt_x"/>
                                              </p:val>
                                            </p:tav>
                                            <p:tav tm="100000">
                                              <p:val>
                                                <p:strVal val="#ppt_x"/>
                                              </p:val>
                                            </p:tav>
                                          </p:tavLst>
                                        </p:anim>
                                        <p:anim calcmode="lin" valueType="num">
                                          <p:cBhvr additive="base">
                                            <p:cTn id="20" dur="500" fill="hold"/>
                                            <p:tgtEl>
                                              <p:spTgt spid="31"/>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25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ppt_x"/>
                                              </p:val>
                                            </p:tav>
                                            <p:tav tm="100000">
                                              <p:val>
                                                <p:strVal val="#ppt_x"/>
                                              </p:val>
                                            </p:tav>
                                          </p:tavLst>
                                        </p:anim>
                                        <p:anim calcmode="lin" valueType="num">
                                          <p:cBhvr additive="base">
                                            <p:cTn id="24" dur="500" fill="hold"/>
                                            <p:tgtEl>
                                              <p:spTgt spid="1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ppt_x"/>
                                              </p:val>
                                            </p:tav>
                                            <p:tav tm="100000">
                                              <p:val>
                                                <p:strVal val="#ppt_x"/>
                                              </p:val>
                                            </p:tav>
                                          </p:tavLst>
                                        </p:anim>
                                        <p:anim calcmode="lin" valueType="num">
                                          <p:cBhvr additive="base">
                                            <p:cTn id="28" dur="500" fill="hold"/>
                                            <p:tgtEl>
                                              <p:spTgt spid="17"/>
                                            </p:tgtEl>
                                            <p:attrNameLst>
                                              <p:attrName>ppt_y</p:attrName>
                                            </p:attrNameLst>
                                          </p:cBhvr>
                                          <p:tavLst>
                                            <p:tav tm="0">
                                              <p:val>
                                                <p:strVal val="1+#ppt_h/2"/>
                                              </p:val>
                                            </p:tav>
                                            <p:tav tm="100000">
                                              <p:val>
                                                <p:strVal val="#ppt_y"/>
                                              </p:val>
                                            </p:tav>
                                          </p:tavLst>
                                        </p:anim>
                                      </p:childTnLst>
                                    </p:cTn>
                                  </p:par>
                                  <p:par>
                                    <p:cTn id="29" presetID="2" presetClass="entr" presetSubtype="1" fill="hold" grpId="0" nodeType="with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0-#ppt_h/2"/>
                                              </p:val>
                                            </p:tav>
                                            <p:tav tm="100000">
                                              <p:val>
                                                <p:strVal val="#ppt_y"/>
                                              </p:val>
                                            </p:tav>
                                          </p:tavLst>
                                        </p:anim>
                                      </p:childTnLst>
                                    </p:cTn>
                                  </p:par>
                                  <p:par>
                                    <p:cTn id="33" presetID="22" presetClass="entr" presetSubtype="1" fill="hold" grpId="0" nodeType="with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wipe(up)">
                                          <p:cBhvr>
                                            <p:cTn id="35" dur="500"/>
                                            <p:tgtEl>
                                              <p:spTgt spid="30"/>
                                            </p:tgtEl>
                                          </p:cBhvr>
                                        </p:animEffect>
                                      </p:childTnLst>
                                    </p:cTn>
                                  </p:par>
                                  <p:par>
                                    <p:cTn id="36" presetID="2" presetClass="entr" presetSubtype="2" decel="100000" fill="hold" nodeType="withEffect">
                                      <p:stCondLst>
                                        <p:cond delay="250"/>
                                      </p:stCondLst>
                                      <p:childTnLst>
                                        <p:set>
                                          <p:cBhvr>
                                            <p:cTn id="37" dur="1" fill="hold">
                                              <p:stCondLst>
                                                <p:cond delay="0"/>
                                              </p:stCondLst>
                                            </p:cTn>
                                            <p:tgtEl>
                                              <p:spTgt spid="37"/>
                                            </p:tgtEl>
                                            <p:attrNameLst>
                                              <p:attrName>style.visibility</p:attrName>
                                            </p:attrNameLst>
                                          </p:cBhvr>
                                          <p:to>
                                            <p:strVal val="visible"/>
                                          </p:to>
                                        </p:set>
                                        <p:anim calcmode="lin" valueType="num">
                                          <p:cBhvr additive="base">
                                            <p:cTn id="38" dur="500" fill="hold"/>
                                            <p:tgtEl>
                                              <p:spTgt spid="37"/>
                                            </p:tgtEl>
                                            <p:attrNameLst>
                                              <p:attrName>ppt_x</p:attrName>
                                            </p:attrNameLst>
                                          </p:cBhvr>
                                          <p:tavLst>
                                            <p:tav tm="0">
                                              <p:val>
                                                <p:strVal val="1+#ppt_w/2"/>
                                              </p:val>
                                            </p:tav>
                                            <p:tav tm="100000">
                                              <p:val>
                                                <p:strVal val="#ppt_x"/>
                                              </p:val>
                                            </p:tav>
                                          </p:tavLst>
                                        </p:anim>
                                        <p:anim calcmode="lin" valueType="num">
                                          <p:cBhvr additive="base">
                                            <p:cTn id="39" dur="500" fill="hold"/>
                                            <p:tgtEl>
                                              <p:spTgt spid="37"/>
                                            </p:tgtEl>
                                            <p:attrNameLst>
                                              <p:attrName>ppt_y</p:attrName>
                                            </p:attrNameLst>
                                          </p:cBhvr>
                                          <p:tavLst>
                                            <p:tav tm="0">
                                              <p:val>
                                                <p:strVal val="#ppt_y"/>
                                              </p:val>
                                            </p:tav>
                                            <p:tav tm="100000">
                                              <p:val>
                                                <p:strVal val="#ppt_y"/>
                                              </p:val>
                                            </p:tav>
                                          </p:tavLst>
                                        </p:anim>
                                      </p:childTnLst>
                                    </p:cTn>
                                  </p:par>
                                  <p:par>
                                    <p:cTn id="40" presetID="42" presetClass="entr" presetSubtype="0" fill="hold" grpId="0" nodeType="withEffect">
                                      <p:stCondLst>
                                        <p:cond delay="50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750"/>
                                            <p:tgtEl>
                                              <p:spTgt spid="10"/>
                                            </p:tgtEl>
                                          </p:cBhvr>
                                        </p:animEffect>
                                        <p:anim calcmode="lin" valueType="num">
                                          <p:cBhvr>
                                            <p:cTn id="43" dur="750" fill="hold"/>
                                            <p:tgtEl>
                                              <p:spTgt spid="10"/>
                                            </p:tgtEl>
                                            <p:attrNameLst>
                                              <p:attrName>ppt_x</p:attrName>
                                            </p:attrNameLst>
                                          </p:cBhvr>
                                          <p:tavLst>
                                            <p:tav tm="0">
                                              <p:val>
                                                <p:strVal val="#ppt_x"/>
                                              </p:val>
                                            </p:tav>
                                            <p:tav tm="100000">
                                              <p:val>
                                                <p:strVal val="#ppt_x"/>
                                              </p:val>
                                            </p:tav>
                                          </p:tavLst>
                                        </p:anim>
                                        <p:anim calcmode="lin" valueType="num">
                                          <p:cBhvr>
                                            <p:cTn id="44" dur="750" fill="hold"/>
                                            <p:tgtEl>
                                              <p:spTgt spid="10"/>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100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1000"/>
                                            <p:tgtEl>
                                              <p:spTgt spid="12"/>
                                            </p:tgtEl>
                                          </p:cBhvr>
                                        </p:animEffect>
                                        <p:anim calcmode="lin" valueType="num">
                                          <p:cBhvr>
                                            <p:cTn id="48" dur="1000" fill="hold"/>
                                            <p:tgtEl>
                                              <p:spTgt spid="12"/>
                                            </p:tgtEl>
                                            <p:attrNameLst>
                                              <p:attrName>ppt_x</p:attrName>
                                            </p:attrNameLst>
                                          </p:cBhvr>
                                          <p:tavLst>
                                            <p:tav tm="0">
                                              <p:val>
                                                <p:strVal val="#ppt_x"/>
                                              </p:val>
                                            </p:tav>
                                            <p:tav tm="100000">
                                              <p:val>
                                                <p:strVal val="#ppt_x"/>
                                              </p:val>
                                            </p:tav>
                                          </p:tavLst>
                                        </p:anim>
                                        <p:anim calcmode="lin" valueType="num">
                                          <p:cBhvr>
                                            <p:cTn id="49" dur="1000" fill="hold"/>
                                            <p:tgtEl>
                                              <p:spTgt spid="12"/>
                                            </p:tgtEl>
                                            <p:attrNameLst>
                                              <p:attrName>ppt_y</p:attrName>
                                            </p:attrNameLst>
                                          </p:cBhvr>
                                          <p:tavLst>
                                            <p:tav tm="0">
                                              <p:val>
                                                <p:strVal val="#ppt_y+.1"/>
                                              </p:val>
                                            </p:tav>
                                            <p:tav tm="100000">
                                              <p:val>
                                                <p:strVal val="#ppt_y"/>
                                              </p:val>
                                            </p:tav>
                                          </p:tavLst>
                                        </p:anim>
                                      </p:childTnLst>
                                    </p:cTn>
                                  </p:par>
                                  <p:par>
                                    <p:cTn id="50" presetID="2" presetClass="entr" presetSubtype="8" fill="hold" grpId="0" nodeType="withEffect">
                                      <p:stCondLst>
                                        <p:cond delay="1000"/>
                                      </p:stCondLst>
                                      <p:childTnLst>
                                        <p:set>
                                          <p:cBhvr>
                                            <p:cTn id="51" dur="1" fill="hold">
                                              <p:stCondLst>
                                                <p:cond delay="0"/>
                                              </p:stCondLst>
                                            </p:cTn>
                                            <p:tgtEl>
                                              <p:spTgt spid="21"/>
                                            </p:tgtEl>
                                            <p:attrNameLst>
                                              <p:attrName>style.visibility</p:attrName>
                                            </p:attrNameLst>
                                          </p:cBhvr>
                                          <p:to>
                                            <p:strVal val="visible"/>
                                          </p:to>
                                        </p:set>
                                        <p:anim calcmode="lin" valueType="num">
                                          <p:cBhvr additive="base">
                                            <p:cTn id="52" dur="500" fill="hold"/>
                                            <p:tgtEl>
                                              <p:spTgt spid="21"/>
                                            </p:tgtEl>
                                            <p:attrNameLst>
                                              <p:attrName>ppt_x</p:attrName>
                                            </p:attrNameLst>
                                          </p:cBhvr>
                                          <p:tavLst>
                                            <p:tav tm="0">
                                              <p:val>
                                                <p:strVal val="0-#ppt_w/2"/>
                                              </p:val>
                                            </p:tav>
                                            <p:tav tm="100000">
                                              <p:val>
                                                <p:strVal val="#ppt_x"/>
                                              </p:val>
                                            </p:tav>
                                          </p:tavLst>
                                        </p:anim>
                                        <p:anim calcmode="lin" valueType="num">
                                          <p:cBhvr additive="base">
                                            <p:cTn id="53" dur="500" fill="hold"/>
                                            <p:tgtEl>
                                              <p:spTgt spid="21"/>
                                            </p:tgtEl>
                                            <p:attrNameLst>
                                              <p:attrName>ppt_y</p:attrName>
                                            </p:attrNameLst>
                                          </p:cBhvr>
                                          <p:tavLst>
                                            <p:tav tm="0">
                                              <p:val>
                                                <p:strVal val="#ppt_y"/>
                                              </p:val>
                                            </p:tav>
                                            <p:tav tm="100000">
                                              <p:val>
                                                <p:strVal val="#ppt_y"/>
                                              </p:val>
                                            </p:tav>
                                          </p:tavLst>
                                        </p:anim>
                                      </p:childTnLst>
                                    </p:cTn>
                                  </p:par>
                                  <p:par>
                                    <p:cTn id="54" presetID="2" presetClass="entr" presetSubtype="8" fill="hold" grpId="0" nodeType="withEffect" p14:presetBounceEnd="40000">
                                      <p:stCondLst>
                                        <p:cond delay="0"/>
                                      </p:stCondLst>
                                      <p:childTnLst>
                                        <p:set>
                                          <p:cBhvr>
                                            <p:cTn id="55" dur="1" fill="hold">
                                              <p:stCondLst>
                                                <p:cond delay="0"/>
                                              </p:stCondLst>
                                            </p:cTn>
                                            <p:tgtEl>
                                              <p:spTgt spid="15"/>
                                            </p:tgtEl>
                                            <p:attrNameLst>
                                              <p:attrName>style.visibility</p:attrName>
                                            </p:attrNameLst>
                                          </p:cBhvr>
                                          <p:to>
                                            <p:strVal val="visible"/>
                                          </p:to>
                                        </p:set>
                                        <p:anim calcmode="lin" valueType="num" p14:bounceEnd="40000">
                                          <p:cBhvr additive="base">
                                            <p:cTn id="56" dur="1000" fill="hold"/>
                                            <p:tgtEl>
                                              <p:spTgt spid="15"/>
                                            </p:tgtEl>
                                            <p:attrNameLst>
                                              <p:attrName>ppt_x</p:attrName>
                                            </p:attrNameLst>
                                          </p:cBhvr>
                                          <p:tavLst>
                                            <p:tav tm="0">
                                              <p:val>
                                                <p:strVal val="0-#ppt_w/2"/>
                                              </p:val>
                                            </p:tav>
                                            <p:tav tm="100000">
                                              <p:val>
                                                <p:strVal val="#ppt_x"/>
                                              </p:val>
                                            </p:tav>
                                          </p:tavLst>
                                        </p:anim>
                                        <p:anim calcmode="lin" valueType="num" p14:bounceEnd="40000">
                                          <p:cBhvr additive="base">
                                            <p:cTn id="57" dur="1000" fill="hold"/>
                                            <p:tgtEl>
                                              <p:spTgt spid="15"/>
                                            </p:tgtEl>
                                            <p:attrNameLst>
                                              <p:attrName>ppt_y</p:attrName>
                                            </p:attrNameLst>
                                          </p:cBhvr>
                                          <p:tavLst>
                                            <p:tav tm="0">
                                              <p:val>
                                                <p:strVal val="#ppt_y"/>
                                              </p:val>
                                            </p:tav>
                                            <p:tav tm="100000">
                                              <p:val>
                                                <p:strVal val="#ppt_y"/>
                                              </p:val>
                                            </p:tav>
                                          </p:tavLst>
                                        </p:anim>
                                      </p:childTnLst>
                                    </p:cTn>
                                  </p:par>
                                  <p:par>
                                    <p:cTn id="58" presetID="22" presetClass="entr" presetSubtype="8" fill="hold" grpId="0" nodeType="withEffect">
                                      <p:stCondLst>
                                        <p:cond delay="1750"/>
                                      </p:stCondLst>
                                      <p:childTnLst>
                                        <p:set>
                                          <p:cBhvr>
                                            <p:cTn id="59" dur="1" fill="hold">
                                              <p:stCondLst>
                                                <p:cond delay="0"/>
                                              </p:stCondLst>
                                            </p:cTn>
                                            <p:tgtEl>
                                              <p:spTgt spid="32"/>
                                            </p:tgtEl>
                                            <p:attrNameLst>
                                              <p:attrName>style.visibility</p:attrName>
                                            </p:attrNameLst>
                                          </p:cBhvr>
                                          <p:to>
                                            <p:strVal val="visible"/>
                                          </p:to>
                                        </p:set>
                                        <p:animEffect transition="in" filter="wipe(left)">
                                          <p:cBhvr>
                                            <p:cTn id="60"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animBg="1"/>
          <p:bldP spid="25" grpId="0" animBg="1"/>
          <p:bldP spid="26" grpId="0" animBg="1"/>
          <p:bldP spid="30" grpId="0" animBg="1"/>
          <p:bldP spid="15" grpId="0" animBg="1"/>
          <p:bldP spid="31" grpId="0" animBg="1"/>
          <p:bldP spid="17" grpId="0" animBg="1"/>
          <p:bldP spid="18" grpId="0" animBg="1"/>
          <p:bldP spid="12" grpId="0"/>
          <p:bldP spid="10" grpId="0"/>
          <p:bldP spid="32" grpId="0" animBg="1"/>
          <p:bldP spid="21"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downRight)">
                                          <p:cBhvr>
                                            <p:cTn id="7" dur="500"/>
                                            <p:tgtEl>
                                              <p:spTgt spid="5"/>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0-#ppt_w/2"/>
                                              </p:val>
                                            </p:tav>
                                            <p:tav tm="100000">
                                              <p:val>
                                                <p:strVal val="#ppt_x"/>
                                              </p:val>
                                            </p:tav>
                                          </p:tavLst>
                                        </p:anim>
                                        <p:anim calcmode="lin" valueType="num">
                                          <p:cBhvr additive="base">
                                            <p:cTn id="12" dur="500" fill="hold"/>
                                            <p:tgtEl>
                                              <p:spTgt spid="25"/>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25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500" fill="hold"/>
                                            <p:tgtEl>
                                              <p:spTgt spid="26"/>
                                            </p:tgtEl>
                                            <p:attrNameLst>
                                              <p:attrName>ppt_x</p:attrName>
                                            </p:attrNameLst>
                                          </p:cBhvr>
                                          <p:tavLst>
                                            <p:tav tm="0">
                                              <p:val>
                                                <p:strVal val="0-#ppt_w/2"/>
                                              </p:val>
                                            </p:tav>
                                            <p:tav tm="100000">
                                              <p:val>
                                                <p:strVal val="#ppt_x"/>
                                              </p:val>
                                            </p:tav>
                                          </p:tavLst>
                                        </p:anim>
                                        <p:anim calcmode="lin" valueType="num">
                                          <p:cBhvr additive="base">
                                            <p:cTn id="16" dur="500" fill="hold"/>
                                            <p:tgtEl>
                                              <p:spTgt spid="26"/>
                                            </p:tgtEl>
                                            <p:attrNameLst>
                                              <p:attrName>ppt_y</p:attrName>
                                            </p:attrNameLst>
                                          </p:cBhvr>
                                          <p:tavLst>
                                            <p:tav tm="0">
                                              <p:val>
                                                <p:strVal val="#ppt_y"/>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additive="base">
                                            <p:cTn id="19" dur="500" fill="hold"/>
                                            <p:tgtEl>
                                              <p:spTgt spid="31"/>
                                            </p:tgtEl>
                                            <p:attrNameLst>
                                              <p:attrName>ppt_x</p:attrName>
                                            </p:attrNameLst>
                                          </p:cBhvr>
                                          <p:tavLst>
                                            <p:tav tm="0">
                                              <p:val>
                                                <p:strVal val="#ppt_x"/>
                                              </p:val>
                                            </p:tav>
                                            <p:tav tm="100000">
                                              <p:val>
                                                <p:strVal val="#ppt_x"/>
                                              </p:val>
                                            </p:tav>
                                          </p:tavLst>
                                        </p:anim>
                                        <p:anim calcmode="lin" valueType="num">
                                          <p:cBhvr additive="base">
                                            <p:cTn id="20" dur="500" fill="hold"/>
                                            <p:tgtEl>
                                              <p:spTgt spid="31"/>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25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ppt_x"/>
                                              </p:val>
                                            </p:tav>
                                            <p:tav tm="100000">
                                              <p:val>
                                                <p:strVal val="#ppt_x"/>
                                              </p:val>
                                            </p:tav>
                                          </p:tavLst>
                                        </p:anim>
                                        <p:anim calcmode="lin" valueType="num">
                                          <p:cBhvr additive="base">
                                            <p:cTn id="24" dur="500" fill="hold"/>
                                            <p:tgtEl>
                                              <p:spTgt spid="1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ppt_x"/>
                                              </p:val>
                                            </p:tav>
                                            <p:tav tm="100000">
                                              <p:val>
                                                <p:strVal val="#ppt_x"/>
                                              </p:val>
                                            </p:tav>
                                          </p:tavLst>
                                        </p:anim>
                                        <p:anim calcmode="lin" valueType="num">
                                          <p:cBhvr additive="base">
                                            <p:cTn id="28" dur="500" fill="hold"/>
                                            <p:tgtEl>
                                              <p:spTgt spid="17"/>
                                            </p:tgtEl>
                                            <p:attrNameLst>
                                              <p:attrName>ppt_y</p:attrName>
                                            </p:attrNameLst>
                                          </p:cBhvr>
                                          <p:tavLst>
                                            <p:tav tm="0">
                                              <p:val>
                                                <p:strVal val="1+#ppt_h/2"/>
                                              </p:val>
                                            </p:tav>
                                            <p:tav tm="100000">
                                              <p:val>
                                                <p:strVal val="#ppt_y"/>
                                              </p:val>
                                            </p:tav>
                                          </p:tavLst>
                                        </p:anim>
                                      </p:childTnLst>
                                    </p:cTn>
                                  </p:par>
                                  <p:par>
                                    <p:cTn id="29" presetID="2" presetClass="entr" presetSubtype="1" fill="hold" grpId="0" nodeType="with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0-#ppt_h/2"/>
                                              </p:val>
                                            </p:tav>
                                            <p:tav tm="100000">
                                              <p:val>
                                                <p:strVal val="#ppt_y"/>
                                              </p:val>
                                            </p:tav>
                                          </p:tavLst>
                                        </p:anim>
                                      </p:childTnLst>
                                    </p:cTn>
                                  </p:par>
                                  <p:par>
                                    <p:cTn id="33" presetID="22" presetClass="entr" presetSubtype="1" fill="hold" grpId="0" nodeType="with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wipe(up)">
                                          <p:cBhvr>
                                            <p:cTn id="35" dur="500"/>
                                            <p:tgtEl>
                                              <p:spTgt spid="30"/>
                                            </p:tgtEl>
                                          </p:cBhvr>
                                        </p:animEffect>
                                      </p:childTnLst>
                                    </p:cTn>
                                  </p:par>
                                  <p:par>
                                    <p:cTn id="36" presetID="2" presetClass="entr" presetSubtype="2" decel="100000" fill="hold" nodeType="withEffect">
                                      <p:stCondLst>
                                        <p:cond delay="250"/>
                                      </p:stCondLst>
                                      <p:childTnLst>
                                        <p:set>
                                          <p:cBhvr>
                                            <p:cTn id="37" dur="1" fill="hold">
                                              <p:stCondLst>
                                                <p:cond delay="0"/>
                                              </p:stCondLst>
                                            </p:cTn>
                                            <p:tgtEl>
                                              <p:spTgt spid="37"/>
                                            </p:tgtEl>
                                            <p:attrNameLst>
                                              <p:attrName>style.visibility</p:attrName>
                                            </p:attrNameLst>
                                          </p:cBhvr>
                                          <p:to>
                                            <p:strVal val="visible"/>
                                          </p:to>
                                        </p:set>
                                        <p:anim calcmode="lin" valueType="num">
                                          <p:cBhvr additive="base">
                                            <p:cTn id="38" dur="500" fill="hold"/>
                                            <p:tgtEl>
                                              <p:spTgt spid="37"/>
                                            </p:tgtEl>
                                            <p:attrNameLst>
                                              <p:attrName>ppt_x</p:attrName>
                                            </p:attrNameLst>
                                          </p:cBhvr>
                                          <p:tavLst>
                                            <p:tav tm="0">
                                              <p:val>
                                                <p:strVal val="1+#ppt_w/2"/>
                                              </p:val>
                                            </p:tav>
                                            <p:tav tm="100000">
                                              <p:val>
                                                <p:strVal val="#ppt_x"/>
                                              </p:val>
                                            </p:tav>
                                          </p:tavLst>
                                        </p:anim>
                                        <p:anim calcmode="lin" valueType="num">
                                          <p:cBhvr additive="base">
                                            <p:cTn id="39" dur="500" fill="hold"/>
                                            <p:tgtEl>
                                              <p:spTgt spid="37"/>
                                            </p:tgtEl>
                                            <p:attrNameLst>
                                              <p:attrName>ppt_y</p:attrName>
                                            </p:attrNameLst>
                                          </p:cBhvr>
                                          <p:tavLst>
                                            <p:tav tm="0">
                                              <p:val>
                                                <p:strVal val="#ppt_y"/>
                                              </p:val>
                                            </p:tav>
                                            <p:tav tm="100000">
                                              <p:val>
                                                <p:strVal val="#ppt_y"/>
                                              </p:val>
                                            </p:tav>
                                          </p:tavLst>
                                        </p:anim>
                                      </p:childTnLst>
                                    </p:cTn>
                                  </p:par>
                                  <p:par>
                                    <p:cTn id="40" presetID="42" presetClass="entr" presetSubtype="0" fill="hold" grpId="0" nodeType="withEffect">
                                      <p:stCondLst>
                                        <p:cond delay="50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750"/>
                                            <p:tgtEl>
                                              <p:spTgt spid="10"/>
                                            </p:tgtEl>
                                          </p:cBhvr>
                                        </p:animEffect>
                                        <p:anim calcmode="lin" valueType="num">
                                          <p:cBhvr>
                                            <p:cTn id="43" dur="750" fill="hold"/>
                                            <p:tgtEl>
                                              <p:spTgt spid="10"/>
                                            </p:tgtEl>
                                            <p:attrNameLst>
                                              <p:attrName>ppt_x</p:attrName>
                                            </p:attrNameLst>
                                          </p:cBhvr>
                                          <p:tavLst>
                                            <p:tav tm="0">
                                              <p:val>
                                                <p:strVal val="#ppt_x"/>
                                              </p:val>
                                            </p:tav>
                                            <p:tav tm="100000">
                                              <p:val>
                                                <p:strVal val="#ppt_x"/>
                                              </p:val>
                                            </p:tav>
                                          </p:tavLst>
                                        </p:anim>
                                        <p:anim calcmode="lin" valueType="num">
                                          <p:cBhvr>
                                            <p:cTn id="44" dur="750" fill="hold"/>
                                            <p:tgtEl>
                                              <p:spTgt spid="10"/>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100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1000"/>
                                            <p:tgtEl>
                                              <p:spTgt spid="12"/>
                                            </p:tgtEl>
                                          </p:cBhvr>
                                        </p:animEffect>
                                        <p:anim calcmode="lin" valueType="num">
                                          <p:cBhvr>
                                            <p:cTn id="48" dur="1000" fill="hold"/>
                                            <p:tgtEl>
                                              <p:spTgt spid="12"/>
                                            </p:tgtEl>
                                            <p:attrNameLst>
                                              <p:attrName>ppt_x</p:attrName>
                                            </p:attrNameLst>
                                          </p:cBhvr>
                                          <p:tavLst>
                                            <p:tav tm="0">
                                              <p:val>
                                                <p:strVal val="#ppt_x"/>
                                              </p:val>
                                            </p:tav>
                                            <p:tav tm="100000">
                                              <p:val>
                                                <p:strVal val="#ppt_x"/>
                                              </p:val>
                                            </p:tav>
                                          </p:tavLst>
                                        </p:anim>
                                        <p:anim calcmode="lin" valueType="num">
                                          <p:cBhvr>
                                            <p:cTn id="49" dur="1000" fill="hold"/>
                                            <p:tgtEl>
                                              <p:spTgt spid="12"/>
                                            </p:tgtEl>
                                            <p:attrNameLst>
                                              <p:attrName>ppt_y</p:attrName>
                                            </p:attrNameLst>
                                          </p:cBhvr>
                                          <p:tavLst>
                                            <p:tav tm="0">
                                              <p:val>
                                                <p:strVal val="#ppt_y+.1"/>
                                              </p:val>
                                            </p:tav>
                                            <p:tav tm="100000">
                                              <p:val>
                                                <p:strVal val="#ppt_y"/>
                                              </p:val>
                                            </p:tav>
                                          </p:tavLst>
                                        </p:anim>
                                      </p:childTnLst>
                                    </p:cTn>
                                  </p:par>
                                  <p:par>
                                    <p:cTn id="50" presetID="2" presetClass="entr" presetSubtype="8" fill="hold" grpId="0" nodeType="withEffect">
                                      <p:stCondLst>
                                        <p:cond delay="1000"/>
                                      </p:stCondLst>
                                      <p:childTnLst>
                                        <p:set>
                                          <p:cBhvr>
                                            <p:cTn id="51" dur="1" fill="hold">
                                              <p:stCondLst>
                                                <p:cond delay="0"/>
                                              </p:stCondLst>
                                            </p:cTn>
                                            <p:tgtEl>
                                              <p:spTgt spid="21"/>
                                            </p:tgtEl>
                                            <p:attrNameLst>
                                              <p:attrName>style.visibility</p:attrName>
                                            </p:attrNameLst>
                                          </p:cBhvr>
                                          <p:to>
                                            <p:strVal val="visible"/>
                                          </p:to>
                                        </p:set>
                                        <p:anim calcmode="lin" valueType="num">
                                          <p:cBhvr additive="base">
                                            <p:cTn id="52" dur="500" fill="hold"/>
                                            <p:tgtEl>
                                              <p:spTgt spid="21"/>
                                            </p:tgtEl>
                                            <p:attrNameLst>
                                              <p:attrName>ppt_x</p:attrName>
                                            </p:attrNameLst>
                                          </p:cBhvr>
                                          <p:tavLst>
                                            <p:tav tm="0">
                                              <p:val>
                                                <p:strVal val="0-#ppt_w/2"/>
                                              </p:val>
                                            </p:tav>
                                            <p:tav tm="100000">
                                              <p:val>
                                                <p:strVal val="#ppt_x"/>
                                              </p:val>
                                            </p:tav>
                                          </p:tavLst>
                                        </p:anim>
                                        <p:anim calcmode="lin" valueType="num">
                                          <p:cBhvr additive="base">
                                            <p:cTn id="53" dur="500" fill="hold"/>
                                            <p:tgtEl>
                                              <p:spTgt spid="21"/>
                                            </p:tgtEl>
                                            <p:attrNameLst>
                                              <p:attrName>ppt_y</p:attrName>
                                            </p:attrNameLst>
                                          </p:cBhvr>
                                          <p:tavLst>
                                            <p:tav tm="0">
                                              <p:val>
                                                <p:strVal val="#ppt_y"/>
                                              </p:val>
                                            </p:tav>
                                            <p:tav tm="100000">
                                              <p:val>
                                                <p:strVal val="#ppt_y"/>
                                              </p:val>
                                            </p:tav>
                                          </p:tavLst>
                                        </p:anim>
                                      </p:childTnLst>
                                    </p:cTn>
                                  </p:par>
                                  <p:par>
                                    <p:cTn id="54" presetID="2" presetClass="entr" presetSubtype="8" fill="hold" grpId="0" nodeType="withEffect">
                                      <p:stCondLst>
                                        <p:cond delay="0"/>
                                      </p:stCondLst>
                                      <p:childTnLst>
                                        <p:set>
                                          <p:cBhvr>
                                            <p:cTn id="55" dur="1" fill="hold">
                                              <p:stCondLst>
                                                <p:cond delay="0"/>
                                              </p:stCondLst>
                                            </p:cTn>
                                            <p:tgtEl>
                                              <p:spTgt spid="15"/>
                                            </p:tgtEl>
                                            <p:attrNameLst>
                                              <p:attrName>style.visibility</p:attrName>
                                            </p:attrNameLst>
                                          </p:cBhvr>
                                          <p:to>
                                            <p:strVal val="visible"/>
                                          </p:to>
                                        </p:set>
                                        <p:anim calcmode="lin" valueType="num">
                                          <p:cBhvr additive="base">
                                            <p:cTn id="56" dur="1000" fill="hold"/>
                                            <p:tgtEl>
                                              <p:spTgt spid="15"/>
                                            </p:tgtEl>
                                            <p:attrNameLst>
                                              <p:attrName>ppt_x</p:attrName>
                                            </p:attrNameLst>
                                          </p:cBhvr>
                                          <p:tavLst>
                                            <p:tav tm="0">
                                              <p:val>
                                                <p:strVal val="0-#ppt_w/2"/>
                                              </p:val>
                                            </p:tav>
                                            <p:tav tm="100000">
                                              <p:val>
                                                <p:strVal val="#ppt_x"/>
                                              </p:val>
                                            </p:tav>
                                          </p:tavLst>
                                        </p:anim>
                                        <p:anim calcmode="lin" valueType="num">
                                          <p:cBhvr additive="base">
                                            <p:cTn id="57" dur="1000" fill="hold"/>
                                            <p:tgtEl>
                                              <p:spTgt spid="15"/>
                                            </p:tgtEl>
                                            <p:attrNameLst>
                                              <p:attrName>ppt_y</p:attrName>
                                            </p:attrNameLst>
                                          </p:cBhvr>
                                          <p:tavLst>
                                            <p:tav tm="0">
                                              <p:val>
                                                <p:strVal val="#ppt_y"/>
                                              </p:val>
                                            </p:tav>
                                            <p:tav tm="100000">
                                              <p:val>
                                                <p:strVal val="#ppt_y"/>
                                              </p:val>
                                            </p:tav>
                                          </p:tavLst>
                                        </p:anim>
                                      </p:childTnLst>
                                    </p:cTn>
                                  </p:par>
                                  <p:par>
                                    <p:cTn id="58" presetID="22" presetClass="entr" presetSubtype="8" fill="hold" grpId="0" nodeType="withEffect">
                                      <p:stCondLst>
                                        <p:cond delay="1750"/>
                                      </p:stCondLst>
                                      <p:childTnLst>
                                        <p:set>
                                          <p:cBhvr>
                                            <p:cTn id="59" dur="1" fill="hold">
                                              <p:stCondLst>
                                                <p:cond delay="0"/>
                                              </p:stCondLst>
                                            </p:cTn>
                                            <p:tgtEl>
                                              <p:spTgt spid="32"/>
                                            </p:tgtEl>
                                            <p:attrNameLst>
                                              <p:attrName>style.visibility</p:attrName>
                                            </p:attrNameLst>
                                          </p:cBhvr>
                                          <p:to>
                                            <p:strVal val="visible"/>
                                          </p:to>
                                        </p:set>
                                        <p:animEffect transition="in" filter="wipe(left)">
                                          <p:cBhvr>
                                            <p:cTn id="60"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animBg="1"/>
          <p:bldP spid="25" grpId="0" animBg="1"/>
          <p:bldP spid="26" grpId="0" animBg="1"/>
          <p:bldP spid="30" grpId="0" animBg="1"/>
          <p:bldP spid="15" grpId="0" animBg="1"/>
          <p:bldP spid="31" grpId="0" animBg="1"/>
          <p:bldP spid="17" grpId="0" animBg="1"/>
          <p:bldP spid="18" grpId="0" animBg="1"/>
          <p:bldP spid="12" grpId="0"/>
          <p:bldP spid="10" grpId="0"/>
          <p:bldP spid="32" grpId="0" animBg="1"/>
          <p:bldP spid="21" grpId="0" animBg="1"/>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F9860ACC-4139-44C0-8214-1C97C0C06B69}"/>
              </a:ext>
            </a:extLst>
          </p:cNvPr>
          <p:cNvGrpSpPr/>
          <p:nvPr/>
        </p:nvGrpSpPr>
        <p:grpSpPr>
          <a:xfrm>
            <a:off x="89155" y="118719"/>
            <a:ext cx="5401788" cy="687168"/>
            <a:chOff x="358490" y="396066"/>
            <a:chExt cx="4051341" cy="515376"/>
          </a:xfrm>
        </p:grpSpPr>
        <p:grpSp>
          <p:nvGrpSpPr>
            <p:cNvPr id="3" name="组合 2">
              <a:extLst>
                <a:ext uri="{FF2B5EF4-FFF2-40B4-BE49-F238E27FC236}">
                  <a16:creationId xmlns:a16="http://schemas.microsoft.com/office/drawing/2014/main" id="{F50963A1-0231-4B2C-BDC0-009B5E0634CC}"/>
                </a:ext>
              </a:extLst>
            </p:cNvPr>
            <p:cNvGrpSpPr/>
            <p:nvPr/>
          </p:nvGrpSpPr>
          <p:grpSpPr>
            <a:xfrm>
              <a:off x="373364" y="396066"/>
              <a:ext cx="707710" cy="515376"/>
              <a:chOff x="125279" y="279019"/>
              <a:chExt cx="854512" cy="622282"/>
            </a:xfrm>
          </p:grpSpPr>
          <p:sp>
            <p:nvSpPr>
              <p:cNvPr id="6" name="圆角矩形 36">
                <a:extLst>
                  <a:ext uri="{FF2B5EF4-FFF2-40B4-BE49-F238E27FC236}">
                    <a16:creationId xmlns:a16="http://schemas.microsoft.com/office/drawing/2014/main" id="{D167BBDD-BA1B-475F-9A59-04A00B220749}"/>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7" name="圆角矩形 37">
                <a:extLst>
                  <a:ext uri="{FF2B5EF4-FFF2-40B4-BE49-F238E27FC236}">
                    <a16:creationId xmlns:a16="http://schemas.microsoft.com/office/drawing/2014/main" id="{BF8D92A3-E3E7-4367-AFF1-50DB5E1E1FF6}"/>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4" name="TextBox 7">
              <a:extLst>
                <a:ext uri="{FF2B5EF4-FFF2-40B4-BE49-F238E27FC236}">
                  <a16:creationId xmlns:a16="http://schemas.microsoft.com/office/drawing/2014/main" id="{5D42F0FD-A6FE-41B0-A381-2C3CE7189A4D}"/>
                </a:ext>
              </a:extLst>
            </p:cNvPr>
            <p:cNvSpPr txBox="1"/>
            <p:nvPr/>
          </p:nvSpPr>
          <p:spPr>
            <a:xfrm>
              <a:off x="1307250" y="427026"/>
              <a:ext cx="3102581"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系统</a:t>
              </a:r>
              <a:r>
                <a:rPr lang="en-US" altLang="zh-CN"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a:t>
              </a: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介绍</a:t>
              </a:r>
            </a:p>
          </p:txBody>
        </p:sp>
        <p:sp>
          <p:nvSpPr>
            <p:cNvPr id="5" name="矩形 4">
              <a:extLst>
                <a:ext uri="{FF2B5EF4-FFF2-40B4-BE49-F238E27FC236}">
                  <a16:creationId xmlns:a16="http://schemas.microsoft.com/office/drawing/2014/main" id="{303DFB87-76E7-41F0-813E-E0124DC8ABFE}"/>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05</a:t>
              </a:r>
            </a:p>
          </p:txBody>
        </p:sp>
      </p:grpSp>
      <p:graphicFrame>
        <p:nvGraphicFramePr>
          <p:cNvPr id="12" name="表格 11">
            <a:extLst>
              <a:ext uri="{FF2B5EF4-FFF2-40B4-BE49-F238E27FC236}">
                <a16:creationId xmlns:a16="http://schemas.microsoft.com/office/drawing/2014/main" id="{687FAE9A-BE03-4AE3-9757-AD58FBB49D19}"/>
              </a:ext>
            </a:extLst>
          </p:cNvPr>
          <p:cNvGraphicFramePr>
            <a:graphicFrameLocks noGrp="1"/>
          </p:cNvGraphicFramePr>
          <p:nvPr>
            <p:extLst>
              <p:ext uri="{D42A27DB-BD31-4B8C-83A1-F6EECF244321}">
                <p14:modId xmlns:p14="http://schemas.microsoft.com/office/powerpoint/2010/main" val="1900008981"/>
              </p:ext>
            </p:extLst>
          </p:nvPr>
        </p:nvGraphicFramePr>
        <p:xfrm>
          <a:off x="709016" y="1530814"/>
          <a:ext cx="9985004" cy="4156304"/>
        </p:xfrm>
        <a:graphic>
          <a:graphicData uri="http://schemas.openxmlformats.org/drawingml/2006/table">
            <a:tbl>
              <a:tblPr firstRow="1" bandRow="1">
                <a:tableStyleId>{68D230F3-CF80-4859-8CE7-A43EE81993B5}</a:tableStyleId>
              </a:tblPr>
              <a:tblGrid>
                <a:gridCol w="1281717">
                  <a:extLst>
                    <a:ext uri="{9D8B030D-6E8A-4147-A177-3AD203B41FA5}">
                      <a16:colId xmlns:a16="http://schemas.microsoft.com/office/drawing/2014/main" val="1849869152"/>
                    </a:ext>
                  </a:extLst>
                </a:gridCol>
                <a:gridCol w="4890522">
                  <a:extLst>
                    <a:ext uri="{9D8B030D-6E8A-4147-A177-3AD203B41FA5}">
                      <a16:colId xmlns:a16="http://schemas.microsoft.com/office/drawing/2014/main" val="4080667794"/>
                    </a:ext>
                  </a:extLst>
                </a:gridCol>
                <a:gridCol w="3812765">
                  <a:extLst>
                    <a:ext uri="{9D8B030D-6E8A-4147-A177-3AD203B41FA5}">
                      <a16:colId xmlns:a16="http://schemas.microsoft.com/office/drawing/2014/main" val="757406095"/>
                    </a:ext>
                  </a:extLst>
                </a:gridCol>
              </a:tblGrid>
              <a:tr h="519538">
                <a:tc>
                  <a:txBody>
                    <a:bodyPr/>
                    <a:lstStyle/>
                    <a:p>
                      <a:endParaRPr lang="zh-CN" altLang="en-US" dirty="0"/>
                    </a:p>
                  </a:txBody>
                  <a:tcPr/>
                </a:tc>
                <a:tc>
                  <a:txBody>
                    <a:bodyPr/>
                    <a:lstStyle/>
                    <a:p>
                      <a:r>
                        <a:rPr lang="zh-CN" altLang="en-US" dirty="0"/>
                        <a:t>客流宝计算平台</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客流宝综合管理平台</a:t>
                      </a:r>
                      <a:endParaRPr lang="en-US" altLang="zh-CN" b="1" dirty="0"/>
                    </a:p>
                  </a:txBody>
                  <a:tcPr/>
                </a:tc>
                <a:extLst>
                  <a:ext uri="{0D108BD9-81ED-4DB2-BD59-A6C34878D82A}">
                    <a16:rowId xmlns:a16="http://schemas.microsoft.com/office/drawing/2014/main" val="1395010075"/>
                  </a:ext>
                </a:extLst>
              </a:tr>
              <a:tr h="519538">
                <a:tc>
                  <a:txBody>
                    <a:bodyPr/>
                    <a:lstStyle/>
                    <a:p>
                      <a:endParaRPr lang="zh-CN" altLang="en-US" dirty="0"/>
                    </a:p>
                  </a:txBody>
                  <a:tcPr/>
                </a:tc>
                <a:tc>
                  <a:txBody>
                    <a:bodyPr/>
                    <a:lstStyle/>
                    <a:p>
                      <a:r>
                        <a:rPr lang="zh-CN" altLang="en-US" dirty="0"/>
                        <a:t>数据抽取</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登陆权限</a:t>
                      </a:r>
                      <a:endParaRPr lang="en-US" altLang="zh-CN" dirty="0"/>
                    </a:p>
                  </a:txBody>
                  <a:tcPr/>
                </a:tc>
                <a:extLst>
                  <a:ext uri="{0D108BD9-81ED-4DB2-BD59-A6C34878D82A}">
                    <a16:rowId xmlns:a16="http://schemas.microsoft.com/office/drawing/2014/main" val="2074041655"/>
                  </a:ext>
                </a:extLst>
              </a:tr>
              <a:tr h="519538">
                <a:tc>
                  <a:txBody>
                    <a:bodyPr/>
                    <a:lstStyle/>
                    <a:p>
                      <a:endParaRPr lang="zh-CN" altLang="en-US"/>
                    </a:p>
                  </a:txBody>
                  <a:tcPr/>
                </a:tc>
                <a:tc>
                  <a:txBody>
                    <a:bodyPr/>
                    <a:lstStyle/>
                    <a:p>
                      <a:r>
                        <a:rPr lang="zh-CN" altLang="en-US" dirty="0"/>
                        <a:t>数据质量</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数据报表查询导出</a:t>
                      </a:r>
                      <a:endParaRPr lang="en-US" altLang="zh-CN" dirty="0"/>
                    </a:p>
                  </a:txBody>
                  <a:tcPr/>
                </a:tc>
                <a:extLst>
                  <a:ext uri="{0D108BD9-81ED-4DB2-BD59-A6C34878D82A}">
                    <a16:rowId xmlns:a16="http://schemas.microsoft.com/office/drawing/2014/main" val="131631014"/>
                  </a:ext>
                </a:extLst>
              </a:tr>
              <a:tr h="519538">
                <a:tc>
                  <a:txBody>
                    <a:bodyPr/>
                    <a:lstStyle/>
                    <a:p>
                      <a:endParaRPr lang="zh-CN" altLang="en-US"/>
                    </a:p>
                  </a:txBody>
                  <a:tcPr/>
                </a:tc>
                <a:tc>
                  <a:txBody>
                    <a:bodyPr/>
                    <a:lstStyle/>
                    <a:p>
                      <a:r>
                        <a:rPr lang="zh-CN" altLang="en-US" dirty="0"/>
                        <a:t>数据计算</a:t>
                      </a:r>
                    </a:p>
                  </a:txBody>
                  <a:tcPr/>
                </a:tc>
                <a:tc>
                  <a:txBody>
                    <a:bodyPr/>
                    <a:lstStyle/>
                    <a:p>
                      <a:r>
                        <a:rPr lang="zh-CN" altLang="en-US" dirty="0"/>
                        <a:t>数据推送</a:t>
                      </a:r>
                    </a:p>
                  </a:txBody>
                  <a:tcPr/>
                </a:tc>
                <a:extLst>
                  <a:ext uri="{0D108BD9-81ED-4DB2-BD59-A6C34878D82A}">
                    <a16:rowId xmlns:a16="http://schemas.microsoft.com/office/drawing/2014/main" val="1713385030"/>
                  </a:ext>
                </a:extLst>
              </a:tr>
              <a:tr h="519538">
                <a:tc>
                  <a:txBody>
                    <a:bodyPr/>
                    <a:lstStyle/>
                    <a:p>
                      <a:endParaRPr lang="zh-CN" altLang="en-US" dirty="0"/>
                    </a:p>
                  </a:txBody>
                  <a:tcPr/>
                </a:tc>
                <a:tc>
                  <a:txBody>
                    <a:bodyPr/>
                    <a:lstStyle/>
                    <a:p>
                      <a:r>
                        <a:rPr lang="zh-CN" altLang="en-US" dirty="0"/>
                        <a:t>数据储存</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第三方接入授权</a:t>
                      </a:r>
                      <a:endParaRPr lang="en-US" altLang="zh-CN" dirty="0"/>
                    </a:p>
                  </a:txBody>
                  <a:tcPr/>
                </a:tc>
                <a:extLst>
                  <a:ext uri="{0D108BD9-81ED-4DB2-BD59-A6C34878D82A}">
                    <a16:rowId xmlns:a16="http://schemas.microsoft.com/office/drawing/2014/main" val="1166773358"/>
                  </a:ext>
                </a:extLst>
              </a:tr>
              <a:tr h="519538">
                <a:tc>
                  <a:txBody>
                    <a:bodyPr/>
                    <a:lstStyle/>
                    <a:p>
                      <a:endParaRPr lang="zh-CN" altLang="en-US" dirty="0"/>
                    </a:p>
                  </a:txBody>
                  <a:tcPr/>
                </a:tc>
                <a:tc>
                  <a:txBody>
                    <a:bodyPr/>
                    <a:lstStyle/>
                    <a:p>
                      <a:r>
                        <a:rPr lang="zh-CN" altLang="en-US" dirty="0"/>
                        <a:t>文件储存</a:t>
                      </a:r>
                    </a:p>
                  </a:txBody>
                  <a:tcPr/>
                </a:tc>
                <a:tc>
                  <a:txBody>
                    <a:bodyPr/>
                    <a:lstStyle/>
                    <a:p>
                      <a:r>
                        <a:rPr lang="zh-CN" altLang="en-US" dirty="0"/>
                        <a:t>数据实验室</a:t>
                      </a:r>
                    </a:p>
                  </a:txBody>
                  <a:tcPr/>
                </a:tc>
                <a:extLst>
                  <a:ext uri="{0D108BD9-81ED-4DB2-BD59-A6C34878D82A}">
                    <a16:rowId xmlns:a16="http://schemas.microsoft.com/office/drawing/2014/main" val="3508708870"/>
                  </a:ext>
                </a:extLst>
              </a:tr>
              <a:tr h="519538">
                <a:tc>
                  <a:txBody>
                    <a:bodyPr/>
                    <a:lstStyle/>
                    <a:p>
                      <a:endParaRPr lang="zh-CN" altLang="en-US" dirty="0"/>
                    </a:p>
                  </a:txBody>
                  <a:tcPr/>
                </a:tc>
                <a:tc>
                  <a:txBody>
                    <a:bodyPr/>
                    <a:lstStyle/>
                    <a:p>
                      <a:r>
                        <a:rPr lang="zh-CN" altLang="en-US" dirty="0"/>
                        <a:t>任务调度</a:t>
                      </a:r>
                      <a:r>
                        <a:rPr lang="en-US" altLang="zh-CN" dirty="0"/>
                        <a:t>+</a:t>
                      </a:r>
                      <a:r>
                        <a:rPr lang="zh-CN" altLang="en-US" dirty="0"/>
                        <a:t>告警</a:t>
                      </a:r>
                    </a:p>
                  </a:txBody>
                  <a:tcPr/>
                </a:tc>
                <a:tc>
                  <a:txBody>
                    <a:bodyPr/>
                    <a:lstStyle/>
                    <a:p>
                      <a:endParaRPr lang="zh-CN" altLang="en-US" dirty="0"/>
                    </a:p>
                  </a:txBody>
                  <a:tcPr/>
                </a:tc>
                <a:extLst>
                  <a:ext uri="{0D108BD9-81ED-4DB2-BD59-A6C34878D82A}">
                    <a16:rowId xmlns:a16="http://schemas.microsoft.com/office/drawing/2014/main" val="2259127346"/>
                  </a:ext>
                </a:extLst>
              </a:tr>
              <a:tr h="519538">
                <a:tc>
                  <a:txBody>
                    <a:bodyPr/>
                    <a:lstStyle/>
                    <a:p>
                      <a:endParaRPr lang="zh-CN" altLang="en-US" dirty="0"/>
                    </a:p>
                  </a:txBody>
                  <a:tcPr/>
                </a:tc>
                <a:tc>
                  <a:txBody>
                    <a:bodyPr/>
                    <a:lstStyle/>
                    <a:p>
                      <a:r>
                        <a:rPr lang="zh-CN" altLang="en-US" dirty="0"/>
                        <a:t>环境监控</a:t>
                      </a:r>
                    </a:p>
                  </a:txBody>
                  <a:tcPr/>
                </a:tc>
                <a:tc>
                  <a:txBody>
                    <a:bodyPr/>
                    <a:lstStyle/>
                    <a:p>
                      <a:endParaRPr lang="zh-CN" altLang="en-US" dirty="0"/>
                    </a:p>
                  </a:txBody>
                  <a:tcPr/>
                </a:tc>
                <a:extLst>
                  <a:ext uri="{0D108BD9-81ED-4DB2-BD59-A6C34878D82A}">
                    <a16:rowId xmlns:a16="http://schemas.microsoft.com/office/drawing/2014/main" val="811039514"/>
                  </a:ext>
                </a:extLst>
              </a:tr>
            </a:tbl>
          </a:graphicData>
        </a:graphic>
      </p:graphicFrame>
    </p:spTree>
    <p:extLst>
      <p:ext uri="{BB962C8B-B14F-4D97-AF65-F5344CB8AC3E}">
        <p14:creationId xmlns:p14="http://schemas.microsoft.com/office/powerpoint/2010/main" val="3157836984"/>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id="{6B3FA691-F137-49C2-8B23-D43AB1DE8B98}"/>
              </a:ext>
            </a:extLst>
          </p:cNvPr>
          <p:cNvGrpSpPr/>
          <p:nvPr/>
        </p:nvGrpSpPr>
        <p:grpSpPr>
          <a:xfrm>
            <a:off x="71400" y="139102"/>
            <a:ext cx="4442564" cy="687168"/>
            <a:chOff x="358490" y="396066"/>
            <a:chExt cx="3331923" cy="515376"/>
          </a:xfrm>
        </p:grpSpPr>
        <p:grpSp>
          <p:nvGrpSpPr>
            <p:cNvPr id="5" name="组合 4">
              <a:extLst>
                <a:ext uri="{FF2B5EF4-FFF2-40B4-BE49-F238E27FC236}">
                  <a16:creationId xmlns:a16="http://schemas.microsoft.com/office/drawing/2014/main" id="{567EE55D-1665-4200-81F5-C4CBDEB8ECF1}"/>
                </a:ext>
              </a:extLst>
            </p:cNvPr>
            <p:cNvGrpSpPr/>
            <p:nvPr/>
          </p:nvGrpSpPr>
          <p:grpSpPr>
            <a:xfrm>
              <a:off x="373364" y="396066"/>
              <a:ext cx="707710" cy="515376"/>
              <a:chOff x="125279" y="279019"/>
              <a:chExt cx="854512" cy="622282"/>
            </a:xfrm>
          </p:grpSpPr>
          <p:sp>
            <p:nvSpPr>
              <p:cNvPr id="8" name="圆角矩形 36">
                <a:extLst>
                  <a:ext uri="{FF2B5EF4-FFF2-40B4-BE49-F238E27FC236}">
                    <a16:creationId xmlns:a16="http://schemas.microsoft.com/office/drawing/2014/main" id="{1E7DDD31-C2E7-4508-9748-0D64ED42E2B1}"/>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9" name="圆角矩形 37">
                <a:extLst>
                  <a:ext uri="{FF2B5EF4-FFF2-40B4-BE49-F238E27FC236}">
                    <a16:creationId xmlns:a16="http://schemas.microsoft.com/office/drawing/2014/main" id="{C3CF860C-A59E-4F99-8A16-4C7D4FEF16DB}"/>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6" name="TextBox 7">
              <a:extLst>
                <a:ext uri="{FF2B5EF4-FFF2-40B4-BE49-F238E27FC236}">
                  <a16:creationId xmlns:a16="http://schemas.microsoft.com/office/drawing/2014/main" id="{1B1D2743-5778-4A12-99FD-589DE4131391}"/>
                </a:ext>
              </a:extLst>
            </p:cNvPr>
            <p:cNvSpPr txBox="1"/>
            <p:nvPr/>
          </p:nvSpPr>
          <p:spPr>
            <a:xfrm>
              <a:off x="1307250" y="427026"/>
              <a:ext cx="2383163"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客流宝</a:t>
              </a:r>
              <a:r>
                <a:rPr lang="en-US" altLang="zh-CN"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a:t>
              </a: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技术选型</a:t>
              </a:r>
            </a:p>
          </p:txBody>
        </p:sp>
        <p:sp>
          <p:nvSpPr>
            <p:cNvPr id="7" name="矩形 6">
              <a:extLst>
                <a:ext uri="{FF2B5EF4-FFF2-40B4-BE49-F238E27FC236}">
                  <a16:creationId xmlns:a16="http://schemas.microsoft.com/office/drawing/2014/main" id="{2BAA5721-DC61-438D-8123-1F92FD31871D}"/>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02</a:t>
              </a:r>
            </a:p>
          </p:txBody>
        </p:sp>
      </p:grpSp>
      <p:sp>
        <p:nvSpPr>
          <p:cNvPr id="10" name="矩形 9">
            <a:extLst>
              <a:ext uri="{FF2B5EF4-FFF2-40B4-BE49-F238E27FC236}">
                <a16:creationId xmlns:a16="http://schemas.microsoft.com/office/drawing/2014/main" id="{7829E63A-8812-4A0F-A14F-273832FE3C52}"/>
              </a:ext>
            </a:extLst>
          </p:cNvPr>
          <p:cNvSpPr/>
          <p:nvPr/>
        </p:nvSpPr>
        <p:spPr>
          <a:xfrm>
            <a:off x="1497824" y="1948317"/>
            <a:ext cx="7578223" cy="3779240"/>
          </a:xfrm>
          <a:prstGeom prst="rect">
            <a:avLst/>
          </a:prstGeom>
        </p:spPr>
        <p:txBody>
          <a:bodyPr wrap="square">
            <a:spAutoFit/>
          </a:bodyPr>
          <a:lstStyle/>
          <a:p>
            <a:pPr marL="342900" lvl="0" indent="-342900" algn="just">
              <a:lnSpc>
                <a:spcPct val="150000"/>
              </a:lnSpc>
              <a:spcAft>
                <a:spcPts val="0"/>
              </a:spcAft>
              <a:buFont typeface="Wingdings" panose="05000000000000000000" pitchFamily="2" charset="2"/>
              <a:buChar char=""/>
            </a:pPr>
            <a:r>
              <a:rPr lang="zh-CN" altLang="zh-CN"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数据</a:t>
            </a: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采集传输：</a:t>
            </a:r>
            <a:r>
              <a:rPr lang="en-US" altLang="zh-CN" kern="0" dirty="0">
                <a:solidFill>
                  <a:srgbClr val="00B0F0"/>
                </a:solidFill>
                <a:latin typeface="Times New Roman" panose="02020603050405020304" pitchFamily="18" charset="0"/>
                <a:ea typeface="宋体" panose="02010600030101010101" pitchFamily="2" charset="-122"/>
                <a:cs typeface="宋体" panose="02010600030101010101" pitchFamily="2" charset="-122"/>
              </a:rPr>
              <a:t>Flink</a:t>
            </a:r>
            <a:r>
              <a:rPr lang="en-US" altLang="zh-CN"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 </a:t>
            </a: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chemeClr val="bg1">
                    <a:lumMod val="65000"/>
                  </a:schemeClr>
                </a:solidFill>
                <a:latin typeface="Times New Roman" panose="02020603050405020304" pitchFamily="18" charset="0"/>
                <a:ea typeface="宋体" panose="02010600030101010101" pitchFamily="2" charset="-122"/>
                <a:cs typeface="宋体" panose="02010600030101010101" pitchFamily="2" charset="-122"/>
              </a:rPr>
              <a:t>Data X</a:t>
            </a:r>
          </a:p>
          <a:p>
            <a:pPr marL="342900" indent="-342900" algn="just">
              <a:lnSpc>
                <a:spcPct val="150000"/>
              </a:lnSpc>
              <a:buFont typeface="Wingdings" panose="05000000000000000000" pitchFamily="2" charset="2"/>
              <a:buChar char=""/>
            </a:pPr>
            <a:r>
              <a:rPr lang="zh-CN" altLang="zh-CN"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数据存储</a:t>
            </a: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rgbClr val="00B0F0"/>
                </a:solidFill>
                <a:latin typeface="Times New Roman" panose="02020603050405020304" pitchFamily="18" charset="0"/>
                <a:ea typeface="宋体" panose="02010600030101010101" pitchFamily="2" charset="-122"/>
                <a:cs typeface="宋体" panose="02010600030101010101" pitchFamily="2" charset="-122"/>
              </a:rPr>
              <a:t>PostgreSQL</a:t>
            </a:r>
            <a:r>
              <a:rPr lang="zh-CN" altLang="zh-CN" kern="0" dirty="0">
                <a:solidFill>
                  <a:srgbClr val="FF0000"/>
                </a:solidFill>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rgbClr val="00B0F0"/>
                </a:solidFill>
                <a:latin typeface="Times New Roman" panose="02020603050405020304" pitchFamily="18" charset="0"/>
                <a:ea typeface="宋体" panose="02010600030101010101" pitchFamily="2" charset="-122"/>
                <a:cs typeface="宋体" panose="02010600030101010101" pitchFamily="2" charset="-122"/>
              </a:rPr>
              <a:t>HDFS</a:t>
            </a:r>
            <a:r>
              <a:rPr lang="zh-CN" altLang="zh-CN"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rgbClr val="00B0F0"/>
                </a:solidFill>
                <a:latin typeface="Times New Roman" panose="02020603050405020304" pitchFamily="18" charset="0"/>
                <a:ea typeface="宋体" panose="02010600030101010101" pitchFamily="2" charset="-122"/>
                <a:cs typeface="宋体" panose="02010600030101010101" pitchFamily="2" charset="-122"/>
              </a:rPr>
              <a:t>Redis</a:t>
            </a:r>
            <a:r>
              <a:rPr lang="zh-CN" altLang="en-US" kern="0" dirty="0">
                <a:solidFill>
                  <a:srgbClr val="00B0F0"/>
                </a:solidFill>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chemeClr val="bg1">
                    <a:lumMod val="85000"/>
                  </a:schemeClr>
                </a:solidFill>
                <a:latin typeface="Times New Roman" panose="02020603050405020304" pitchFamily="18" charset="0"/>
                <a:ea typeface="宋体" panose="02010600030101010101" pitchFamily="2" charset="-122"/>
                <a:cs typeface="宋体" panose="02010600030101010101" pitchFamily="2" charset="-122"/>
              </a:rPr>
              <a:t> </a:t>
            </a:r>
            <a:r>
              <a:rPr lang="en-US" altLang="zh-CN" kern="0" dirty="0">
                <a:solidFill>
                  <a:schemeClr val="bg1">
                    <a:lumMod val="65000"/>
                  </a:schemeClr>
                </a:solidFill>
                <a:latin typeface="Times New Roman" panose="02020603050405020304" pitchFamily="18" charset="0"/>
                <a:ea typeface="宋体" panose="02010600030101010101" pitchFamily="2" charset="-122"/>
                <a:cs typeface="宋体" panose="02010600030101010101" pitchFamily="2" charset="-122"/>
              </a:rPr>
              <a:t>HBase</a:t>
            </a:r>
            <a:r>
              <a:rPr lang="zh-CN" altLang="en-US" kern="0" dirty="0">
                <a:solidFill>
                  <a:schemeClr val="bg1">
                    <a:lumMod val="85000"/>
                  </a:schemeClr>
                </a:solidFill>
                <a:latin typeface="Times New Roman" panose="02020603050405020304" pitchFamily="18" charset="0"/>
                <a:ea typeface="宋体" panose="02010600030101010101" pitchFamily="2" charset="-122"/>
                <a:cs typeface="宋体" panose="02010600030101010101" pitchFamily="2" charset="-122"/>
              </a:rPr>
              <a:t>，</a:t>
            </a:r>
            <a:endParaRPr lang="en-US" altLang="zh-CN" kern="0" dirty="0">
              <a:solidFill>
                <a:schemeClr val="bg1">
                  <a:lumMod val="85000"/>
                </a:schemeClr>
              </a:solidFill>
              <a:latin typeface="Times New Roman" panose="02020603050405020304" pitchFamily="18" charset="0"/>
              <a:ea typeface="宋体" panose="02010600030101010101" pitchFamily="2" charset="-122"/>
              <a:cs typeface="宋体" panose="02010600030101010101" pitchFamily="2" charset="-122"/>
            </a:endParaRPr>
          </a:p>
          <a:p>
            <a:pPr marL="342900" indent="-342900" algn="just">
              <a:lnSpc>
                <a:spcPct val="150000"/>
              </a:lnSpc>
              <a:buFont typeface="Wingdings" panose="05000000000000000000" pitchFamily="2" charset="2"/>
              <a:buChar char=""/>
            </a:pPr>
            <a:r>
              <a:rPr lang="zh-CN" altLang="zh-CN"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数据计算</a:t>
            </a: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rgbClr val="00B0F0"/>
                </a:solidFill>
                <a:latin typeface="Times New Roman" panose="02020603050405020304" pitchFamily="18" charset="0"/>
                <a:ea typeface="宋体" panose="02010600030101010101" pitchFamily="2" charset="-122"/>
                <a:cs typeface="宋体" panose="02010600030101010101" pitchFamily="2" charset="-122"/>
              </a:rPr>
              <a:t>Hive</a:t>
            </a:r>
            <a:r>
              <a:rPr lang="zh-CN" altLang="en-US" kern="0" dirty="0">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rgbClr val="00B0F0"/>
                </a:solidFill>
                <a:latin typeface="Times New Roman" panose="02020603050405020304" pitchFamily="18" charset="0"/>
                <a:ea typeface="宋体" panose="02010600030101010101" pitchFamily="2" charset="-122"/>
                <a:cs typeface="宋体" panose="02010600030101010101" pitchFamily="2" charset="-122"/>
              </a:rPr>
              <a:t>Flink</a:t>
            </a:r>
            <a:r>
              <a:rPr lang="zh-CN" altLang="en-US" kern="0" dirty="0">
                <a:solidFill>
                  <a:srgbClr val="00B0F0"/>
                </a:solidFill>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chemeClr val="bg1">
                    <a:lumMod val="65000"/>
                  </a:schemeClr>
                </a:solidFill>
                <a:latin typeface="Times New Roman" panose="02020603050405020304" pitchFamily="18" charset="0"/>
                <a:ea typeface="宋体" panose="02010600030101010101" pitchFamily="2" charset="-122"/>
                <a:cs typeface="宋体" panose="02010600030101010101" pitchFamily="2" charset="-122"/>
              </a:rPr>
              <a:t>Spark</a:t>
            </a:r>
          </a:p>
          <a:p>
            <a:pPr marL="342900" indent="-342900" algn="just">
              <a:lnSpc>
                <a:spcPct val="150000"/>
              </a:lnSpc>
              <a:buFont typeface="Wingdings" panose="05000000000000000000" pitchFamily="2" charset="2"/>
              <a:buChar char=""/>
            </a:pPr>
            <a:r>
              <a:rPr lang="zh-CN" altLang="zh-CN"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数据查询</a:t>
            </a: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rgbClr val="00B0F0"/>
                </a:solidFill>
                <a:latin typeface="Times New Roman" panose="02020603050405020304" pitchFamily="18" charset="0"/>
                <a:ea typeface="宋体" panose="02010600030101010101" pitchFamily="2" charset="-122"/>
                <a:cs typeface="宋体" panose="02010600030101010101" pitchFamily="2" charset="-122"/>
              </a:rPr>
              <a:t>PostgreSQL,</a:t>
            </a:r>
            <a:r>
              <a:rPr lang="en-US" altLang="zh-CN" kern="0" dirty="0">
                <a:solidFill>
                  <a:srgbClr val="00B050"/>
                </a:solidFill>
                <a:latin typeface="Times New Roman" panose="02020603050405020304" pitchFamily="18" charset="0"/>
                <a:ea typeface="宋体" panose="02010600030101010101" pitchFamily="2" charset="-122"/>
                <a:cs typeface="宋体" panose="02010600030101010101" pitchFamily="2" charset="-122"/>
              </a:rPr>
              <a:t> </a:t>
            </a:r>
            <a:r>
              <a:rPr lang="en-US" altLang="zh-CN" kern="0" dirty="0">
                <a:solidFill>
                  <a:schemeClr val="bg1">
                    <a:lumMod val="65000"/>
                  </a:schemeClr>
                </a:solidFill>
                <a:latin typeface="Times New Roman" panose="02020603050405020304" pitchFamily="18" charset="0"/>
                <a:ea typeface="宋体" panose="02010600030101010101" pitchFamily="2" charset="-122"/>
                <a:cs typeface="宋体" panose="02010600030101010101" pitchFamily="2" charset="-122"/>
              </a:rPr>
              <a:t>ClickHouse</a:t>
            </a:r>
            <a:r>
              <a:rPr lang="en-US" altLang="zh-CN" kern="0" dirty="0">
                <a:solidFill>
                  <a:schemeClr val="bg1">
                    <a:lumMod val="85000"/>
                  </a:schemeClr>
                </a:solidFill>
                <a:latin typeface="Times New Roman" panose="02020603050405020304" pitchFamily="18" charset="0"/>
                <a:ea typeface="宋体" panose="02010600030101010101" pitchFamily="2" charset="-122"/>
                <a:cs typeface="宋体" panose="02010600030101010101" pitchFamily="2" charset="-122"/>
              </a:rPr>
              <a:t>, </a:t>
            </a:r>
            <a:r>
              <a:rPr lang="en-US" altLang="zh-CN" kern="0" dirty="0">
                <a:solidFill>
                  <a:schemeClr val="bg1">
                    <a:lumMod val="65000"/>
                  </a:schemeClr>
                </a:solidFill>
                <a:latin typeface="Times New Roman" panose="02020603050405020304" pitchFamily="18" charset="0"/>
                <a:ea typeface="宋体" panose="02010600030101010101" pitchFamily="2" charset="-122"/>
                <a:cs typeface="宋体" panose="02010600030101010101" pitchFamily="2" charset="-122"/>
              </a:rPr>
              <a:t>Presto</a:t>
            </a:r>
          </a:p>
          <a:p>
            <a:pPr marL="342900" indent="-342900" algn="just">
              <a:lnSpc>
                <a:spcPct val="150000"/>
              </a:lnSpc>
              <a:buFont typeface="Wingdings" panose="05000000000000000000" pitchFamily="2" charset="2"/>
              <a:buChar char=""/>
            </a:pPr>
            <a:r>
              <a:rPr lang="zh-CN" altLang="zh-CN"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数据</a:t>
            </a: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可视化：</a:t>
            </a:r>
            <a:r>
              <a:rPr lang="en-US" altLang="zh-CN" strike="sngStrike" kern="0" dirty="0">
                <a:solidFill>
                  <a:schemeClr val="bg1">
                    <a:lumMod val="65000"/>
                  </a:schemeClr>
                </a:solidFill>
                <a:latin typeface="Times New Roman" panose="02020603050405020304" pitchFamily="18" charset="0"/>
                <a:ea typeface="宋体" panose="02010600030101010101" pitchFamily="2" charset="-122"/>
                <a:cs typeface="宋体" panose="02010600030101010101" pitchFamily="2" charset="-122"/>
              </a:rPr>
              <a:t>Superset</a:t>
            </a:r>
            <a:r>
              <a:rPr lang="zh-CN" altLang="en-US" strike="sngStrike" kern="0" dirty="0">
                <a:solidFill>
                  <a:schemeClr val="bg1">
                    <a:lumMod val="85000"/>
                  </a:schemeClr>
                </a:solidFill>
                <a:latin typeface="Times New Roman" panose="02020603050405020304" pitchFamily="18" charset="0"/>
                <a:ea typeface="宋体" panose="02010600030101010101" pitchFamily="2" charset="-122"/>
                <a:cs typeface="宋体" panose="02010600030101010101" pitchFamily="2" charset="-122"/>
              </a:rPr>
              <a:t>，</a:t>
            </a:r>
            <a:r>
              <a:rPr lang="en-US" altLang="zh-CN" strike="sngStrike" kern="0" dirty="0">
                <a:solidFill>
                  <a:schemeClr val="bg1">
                    <a:lumMod val="65000"/>
                  </a:schemeClr>
                </a:solidFill>
                <a:latin typeface="Times New Roman" panose="02020603050405020304" pitchFamily="18" charset="0"/>
                <a:ea typeface="宋体" panose="02010600030101010101" pitchFamily="2" charset="-122"/>
                <a:cs typeface="宋体" panose="02010600030101010101" pitchFamily="2" charset="-122"/>
              </a:rPr>
              <a:t>Sugar</a:t>
            </a:r>
          </a:p>
          <a:p>
            <a:pPr marL="342900" indent="-342900" algn="just">
              <a:lnSpc>
                <a:spcPct val="150000"/>
              </a:lnSpc>
              <a:buFont typeface="Wingdings" panose="05000000000000000000" pitchFamily="2" charset="2"/>
              <a:buChar char=""/>
            </a:pP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任务调度：</a:t>
            </a:r>
            <a:r>
              <a:rPr lang="en-US" altLang="zh-CN" kern="0" dirty="0">
                <a:solidFill>
                  <a:srgbClr val="FF0000"/>
                </a:solidFill>
                <a:latin typeface="Times New Roman" panose="02020603050405020304" pitchFamily="18" charset="0"/>
                <a:ea typeface="宋体" panose="02010600030101010101" pitchFamily="2" charset="-122"/>
                <a:cs typeface="宋体" panose="02010600030101010101" pitchFamily="2" charset="-122"/>
              </a:rPr>
              <a:t> </a:t>
            </a:r>
            <a:r>
              <a:rPr lang="en-US" altLang="zh-CN" kern="0" dirty="0">
                <a:solidFill>
                  <a:srgbClr val="00B0F0"/>
                </a:solidFill>
                <a:latin typeface="Times New Roman" panose="02020603050405020304" pitchFamily="18" charset="0"/>
                <a:ea typeface="宋体" panose="02010600030101010101" pitchFamily="2" charset="-122"/>
                <a:cs typeface="宋体" panose="02010600030101010101" pitchFamily="2" charset="-122"/>
              </a:rPr>
              <a:t>Dolphin Scheduler</a:t>
            </a:r>
          </a:p>
          <a:p>
            <a:pPr marL="342900" indent="-342900" algn="just">
              <a:lnSpc>
                <a:spcPct val="150000"/>
              </a:lnSpc>
              <a:buFont typeface="Wingdings" panose="05000000000000000000" pitchFamily="2" charset="2"/>
              <a:buChar char=""/>
            </a:pP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集群监控：</a:t>
            </a:r>
            <a:r>
              <a:rPr lang="en-US" altLang="zh-CN" kern="0" dirty="0">
                <a:solidFill>
                  <a:srgbClr val="00B0F0"/>
                </a:solidFill>
                <a:latin typeface="Times New Roman" panose="02020603050405020304" pitchFamily="18" charset="0"/>
                <a:ea typeface="宋体" panose="02010600030101010101" pitchFamily="2" charset="-122"/>
                <a:cs typeface="宋体" panose="02010600030101010101" pitchFamily="2" charset="-122"/>
              </a:rPr>
              <a:t>Zabbix</a:t>
            </a:r>
            <a:r>
              <a:rPr lang="zh-CN" altLang="en-US" kern="0" dirty="0">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rgbClr val="92D050"/>
                </a:solidFill>
                <a:latin typeface="Times New Roman" panose="02020603050405020304" pitchFamily="18" charset="0"/>
                <a:ea typeface="宋体" panose="02010600030101010101" pitchFamily="2" charset="-122"/>
                <a:cs typeface="宋体" panose="02010600030101010101" pitchFamily="2" charset="-122"/>
              </a:rPr>
              <a:t>Prometheus</a:t>
            </a:r>
            <a:endParaRPr lang="zh-CN" altLang="zh-CN" kern="100" dirty="0">
              <a:solidFill>
                <a:srgbClr val="92D050"/>
              </a:solidFill>
              <a:latin typeface="Times New Roman" panose="02020603050405020304" pitchFamily="18" charset="0"/>
              <a:ea typeface="宋体" panose="02010600030101010101" pitchFamily="2" charset="-122"/>
            </a:endParaRPr>
          </a:p>
          <a:p>
            <a:pPr marL="342900" indent="-342900" algn="just">
              <a:lnSpc>
                <a:spcPct val="150000"/>
              </a:lnSpc>
              <a:buFont typeface="Wingdings" panose="05000000000000000000" pitchFamily="2" charset="2"/>
              <a:buChar char=""/>
            </a:pP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元数据管理：</a:t>
            </a:r>
            <a:r>
              <a:rPr lang="en-US" altLang="zh-CN" kern="0" dirty="0">
                <a:solidFill>
                  <a:schemeClr val="bg1">
                    <a:lumMod val="65000"/>
                  </a:schemeClr>
                </a:solidFill>
                <a:latin typeface="Times New Roman" panose="02020603050405020304" pitchFamily="18" charset="0"/>
                <a:ea typeface="宋体" panose="02010600030101010101" pitchFamily="2" charset="-122"/>
                <a:cs typeface="宋体" panose="02010600030101010101" pitchFamily="2" charset="-122"/>
              </a:rPr>
              <a:t>Atlas</a:t>
            </a:r>
            <a:endParaRPr lang="zh-CN" altLang="zh-CN" kern="100" dirty="0">
              <a:solidFill>
                <a:schemeClr val="bg1">
                  <a:lumMod val="65000"/>
                </a:schemeClr>
              </a:solidFill>
              <a:latin typeface="Times New Roman" panose="02020603050405020304" pitchFamily="18" charset="0"/>
              <a:ea typeface="宋体" panose="02010600030101010101" pitchFamily="2" charset="-122"/>
            </a:endParaRPr>
          </a:p>
          <a:p>
            <a:pPr marL="342900" indent="-342900" algn="just">
              <a:lnSpc>
                <a:spcPct val="150000"/>
              </a:lnSpc>
              <a:buFont typeface="Wingdings" panose="05000000000000000000" pitchFamily="2" charset="2"/>
              <a:buChar char=""/>
            </a:pP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权限管理：</a:t>
            </a:r>
            <a:r>
              <a:rPr lang="en-US" altLang="zh-CN" kern="0" dirty="0">
                <a:solidFill>
                  <a:schemeClr val="bg1">
                    <a:lumMod val="65000"/>
                  </a:schemeClr>
                </a:solidFill>
                <a:latin typeface="Times New Roman" panose="02020603050405020304" pitchFamily="18" charset="0"/>
                <a:ea typeface="宋体" panose="02010600030101010101" pitchFamily="2" charset="-122"/>
                <a:cs typeface="宋体" panose="02010600030101010101" pitchFamily="2" charset="-122"/>
              </a:rPr>
              <a:t>Ranger</a:t>
            </a:r>
            <a:r>
              <a:rPr lang="zh-CN" altLang="en-US" kern="0" dirty="0">
                <a:solidFill>
                  <a:schemeClr val="bg1">
                    <a:lumMod val="85000"/>
                  </a:schemeClr>
                </a:solidFill>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chemeClr val="bg1">
                    <a:lumMod val="65000"/>
                  </a:schemeClr>
                </a:solidFill>
                <a:latin typeface="Times New Roman" panose="02020603050405020304" pitchFamily="18" charset="0"/>
                <a:ea typeface="宋体" panose="02010600030101010101" pitchFamily="2" charset="-122"/>
                <a:cs typeface="宋体" panose="02010600030101010101" pitchFamily="2" charset="-122"/>
              </a:rPr>
              <a:t>Sentry</a:t>
            </a:r>
            <a:endParaRPr lang="zh-CN" altLang="zh-CN" kern="100" dirty="0">
              <a:solidFill>
                <a:schemeClr val="bg1">
                  <a:lumMod val="65000"/>
                </a:schemeClr>
              </a:solidFill>
              <a:latin typeface="Times New Roman" panose="02020603050405020304" pitchFamily="18" charset="0"/>
              <a:ea typeface="宋体" panose="02010600030101010101" pitchFamily="2" charset="-122"/>
            </a:endParaRPr>
          </a:p>
        </p:txBody>
      </p:sp>
      <p:sp>
        <p:nvSpPr>
          <p:cNvPr id="19" name="矩形 18">
            <a:extLst>
              <a:ext uri="{FF2B5EF4-FFF2-40B4-BE49-F238E27FC236}">
                <a16:creationId xmlns:a16="http://schemas.microsoft.com/office/drawing/2014/main" id="{AB6CDC3B-51D2-4137-83ED-B5A7D6530AD7}"/>
              </a:ext>
            </a:extLst>
          </p:cNvPr>
          <p:cNvSpPr/>
          <p:nvPr/>
        </p:nvSpPr>
        <p:spPr>
          <a:xfrm>
            <a:off x="991739" y="1105950"/>
            <a:ext cx="8590395" cy="873957"/>
          </a:xfrm>
          <a:prstGeom prst="rect">
            <a:avLst/>
          </a:prstGeom>
        </p:spPr>
        <p:txBody>
          <a:bodyPr wrap="square">
            <a:spAutoFit/>
          </a:bodyPr>
          <a:lstStyle/>
          <a:p>
            <a:pPr>
              <a:lnSpc>
                <a:spcPct val="150000"/>
              </a:lnSpc>
            </a:pP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技术选型主要考虑因素：</a:t>
            </a:r>
            <a:r>
              <a:rPr lang="zh-CN" altLang="en-US" kern="0" dirty="0">
                <a:solidFill>
                  <a:srgbClr val="FF0000"/>
                </a:solidFill>
                <a:latin typeface="Times New Roman" panose="02020603050405020304" pitchFamily="18" charset="0"/>
                <a:ea typeface="宋体" panose="02010600030101010101" pitchFamily="2" charset="-122"/>
                <a:cs typeface="宋体" panose="02010600030101010101" pitchFamily="2" charset="-122"/>
              </a:rPr>
              <a:t>数据量大小、业务需求、行业内经验、技术成熟度、开发维护成本、总成本预算</a:t>
            </a:r>
          </a:p>
        </p:txBody>
      </p:sp>
    </p:spTree>
    <p:extLst>
      <p:ext uri="{BB962C8B-B14F-4D97-AF65-F5344CB8AC3E}">
        <p14:creationId xmlns:p14="http://schemas.microsoft.com/office/powerpoint/2010/main" val="1990693802"/>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a:extLst>
              <a:ext uri="{FF2B5EF4-FFF2-40B4-BE49-F238E27FC236}">
                <a16:creationId xmlns:a16="http://schemas.microsoft.com/office/drawing/2014/main" id="{0E775A65-2A62-4D0B-9201-A3EB518DCF76}"/>
              </a:ext>
            </a:extLst>
          </p:cNvPr>
          <p:cNvGrpSpPr/>
          <p:nvPr/>
        </p:nvGrpSpPr>
        <p:grpSpPr>
          <a:xfrm>
            <a:off x="71400" y="139102"/>
            <a:ext cx="4442564" cy="687168"/>
            <a:chOff x="358490" y="396066"/>
            <a:chExt cx="3331923" cy="515376"/>
          </a:xfrm>
        </p:grpSpPr>
        <p:grpSp>
          <p:nvGrpSpPr>
            <p:cNvPr id="31" name="组合 30">
              <a:extLst>
                <a:ext uri="{FF2B5EF4-FFF2-40B4-BE49-F238E27FC236}">
                  <a16:creationId xmlns:a16="http://schemas.microsoft.com/office/drawing/2014/main" id="{D8441784-81A8-4A35-B9C2-9F031432CC4A}"/>
                </a:ext>
              </a:extLst>
            </p:cNvPr>
            <p:cNvGrpSpPr/>
            <p:nvPr/>
          </p:nvGrpSpPr>
          <p:grpSpPr>
            <a:xfrm>
              <a:off x="373364" y="396066"/>
              <a:ext cx="707710" cy="515376"/>
              <a:chOff x="125279" y="279019"/>
              <a:chExt cx="854512" cy="622282"/>
            </a:xfrm>
          </p:grpSpPr>
          <p:sp>
            <p:nvSpPr>
              <p:cNvPr id="41" name="圆角矩形 36">
                <a:extLst>
                  <a:ext uri="{FF2B5EF4-FFF2-40B4-BE49-F238E27FC236}">
                    <a16:creationId xmlns:a16="http://schemas.microsoft.com/office/drawing/2014/main" id="{320F0E41-344F-45E7-835E-9507F0F3C154}"/>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42" name="圆角矩形 37">
                <a:extLst>
                  <a:ext uri="{FF2B5EF4-FFF2-40B4-BE49-F238E27FC236}">
                    <a16:creationId xmlns:a16="http://schemas.microsoft.com/office/drawing/2014/main" id="{5E3BA04D-828F-45B9-90A9-FD4B8CF162A4}"/>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39" name="TextBox 7">
              <a:extLst>
                <a:ext uri="{FF2B5EF4-FFF2-40B4-BE49-F238E27FC236}">
                  <a16:creationId xmlns:a16="http://schemas.microsoft.com/office/drawing/2014/main" id="{5C2CBD39-3056-4218-B512-FE214C4EAE51}"/>
                </a:ext>
              </a:extLst>
            </p:cNvPr>
            <p:cNvSpPr txBox="1"/>
            <p:nvPr/>
          </p:nvSpPr>
          <p:spPr>
            <a:xfrm>
              <a:off x="1307250" y="427026"/>
              <a:ext cx="2383163"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客流宝</a:t>
              </a:r>
              <a:r>
                <a:rPr lang="en-US" altLang="zh-CN"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a:t>
              </a: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逻辑架构</a:t>
              </a:r>
            </a:p>
          </p:txBody>
        </p:sp>
        <p:sp>
          <p:nvSpPr>
            <p:cNvPr id="40" name="矩形 39">
              <a:extLst>
                <a:ext uri="{FF2B5EF4-FFF2-40B4-BE49-F238E27FC236}">
                  <a16:creationId xmlns:a16="http://schemas.microsoft.com/office/drawing/2014/main" id="{888BA7A1-E4CC-4BE4-B171-46F61F132326}"/>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02</a:t>
              </a:r>
            </a:p>
          </p:txBody>
        </p:sp>
      </p:grpSp>
      <p:grpSp>
        <p:nvGrpSpPr>
          <p:cNvPr id="11" name="组合 10">
            <a:extLst>
              <a:ext uri="{FF2B5EF4-FFF2-40B4-BE49-F238E27FC236}">
                <a16:creationId xmlns:a16="http://schemas.microsoft.com/office/drawing/2014/main" id="{8AC108CB-3E1A-48E5-8859-CE426DAA21BC}"/>
              </a:ext>
            </a:extLst>
          </p:cNvPr>
          <p:cNvGrpSpPr/>
          <p:nvPr/>
        </p:nvGrpSpPr>
        <p:grpSpPr>
          <a:xfrm>
            <a:off x="434816" y="2020928"/>
            <a:ext cx="11155744" cy="5047452"/>
            <a:chOff x="518128" y="937853"/>
            <a:chExt cx="11155744" cy="5047452"/>
          </a:xfrm>
        </p:grpSpPr>
        <p:sp>
          <p:nvSpPr>
            <p:cNvPr id="29" name="文本框 28">
              <a:extLst>
                <a:ext uri="{FF2B5EF4-FFF2-40B4-BE49-F238E27FC236}">
                  <a16:creationId xmlns:a16="http://schemas.microsoft.com/office/drawing/2014/main" id="{83BF5449-30AC-45BA-B1E9-02BE810FC4BF}"/>
                </a:ext>
              </a:extLst>
            </p:cNvPr>
            <p:cNvSpPr txBox="1"/>
            <p:nvPr/>
          </p:nvSpPr>
          <p:spPr>
            <a:xfrm>
              <a:off x="7750133" y="1318713"/>
              <a:ext cx="3840427" cy="3905043"/>
            </a:xfrm>
            <a:prstGeom prst="rect">
              <a:avLst/>
            </a:prstGeom>
            <a:noFill/>
          </p:spPr>
          <p:txBody>
            <a:bodyPr wrap="square">
              <a:spAutoFit/>
            </a:bodyPr>
            <a:lstStyle/>
            <a:p>
              <a:pPr marL="380990" indent="-380990">
                <a:lnSpc>
                  <a:spcPct val="150000"/>
                </a:lnSpc>
                <a:buFont typeface="Arial" panose="020B0604020202020204" pitchFamily="34" charset="0"/>
                <a:buChar char="•"/>
              </a:pPr>
              <a:r>
                <a:rPr lang="zh-CN" altLang="en-US" sz="2400"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rPr>
                <a:t>初步解决数据基于统一规范的汇聚、存储，并根据数据应用需求进行数据模型建立、指标计算和标签建立。</a:t>
              </a:r>
              <a:endParaRPr lang="en-US" altLang="zh-CN" sz="2400"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endParaRPr>
            </a:p>
            <a:p>
              <a:pPr marL="380990" indent="-380990">
                <a:lnSpc>
                  <a:spcPct val="150000"/>
                </a:lnSpc>
                <a:buFont typeface="Arial" panose="020B0604020202020204" pitchFamily="34" charset="0"/>
                <a:buChar char="•"/>
              </a:pPr>
              <a:r>
                <a:rPr lang="zh-CN" altLang="en-US" sz="2400"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rPr>
                <a:t>实现基本的数据安全脱敏和元数据注册功能。</a:t>
              </a:r>
              <a:endParaRPr lang="zh-CN" altLang="en-US" sz="2400" dirty="0">
                <a:latin typeface="MiSans" panose="00000500000000000000" pitchFamily="2" charset="-122"/>
                <a:ea typeface="MiSans" panose="00000500000000000000" pitchFamily="2" charset="-122"/>
                <a:sym typeface="MiSans" panose="00000500000000000000" pitchFamily="2" charset="-122"/>
              </a:endParaRPr>
            </a:p>
          </p:txBody>
        </p:sp>
        <p:sp>
          <p:nvSpPr>
            <p:cNvPr id="15" name="文本框 14">
              <a:extLst>
                <a:ext uri="{FF2B5EF4-FFF2-40B4-BE49-F238E27FC236}">
                  <a16:creationId xmlns:a16="http://schemas.microsoft.com/office/drawing/2014/main" id="{20D501F4-4FC4-43C5-BE44-7E786EA3C440}"/>
                </a:ext>
              </a:extLst>
            </p:cNvPr>
            <p:cNvSpPr txBox="1"/>
            <p:nvPr/>
          </p:nvSpPr>
          <p:spPr>
            <a:xfrm>
              <a:off x="6073886" y="5677528"/>
              <a:ext cx="763479" cy="307777"/>
            </a:xfrm>
            <a:prstGeom prst="rect">
              <a:avLst/>
            </a:prstGeom>
            <a:noFill/>
          </p:spPr>
          <p:txBody>
            <a:bodyPr wrap="square" rtlCol="0">
              <a:spAutoFit/>
            </a:bodyPr>
            <a:lstStyle/>
            <a:p>
              <a:r>
                <a:rPr lang="en-US" altLang="zh-CN" sz="1400" dirty="0"/>
                <a:t>…….</a:t>
              </a:r>
              <a:endParaRPr lang="zh-CN" altLang="en-US" sz="1400" dirty="0"/>
            </a:p>
          </p:txBody>
        </p:sp>
        <p:pic>
          <p:nvPicPr>
            <p:cNvPr id="4" name="图片 3">
              <a:extLst>
                <a:ext uri="{FF2B5EF4-FFF2-40B4-BE49-F238E27FC236}">
                  <a16:creationId xmlns:a16="http://schemas.microsoft.com/office/drawing/2014/main" id="{6ED44010-755C-46DA-B2C2-F8E0DC1A4406}"/>
                </a:ext>
              </a:extLst>
            </p:cNvPr>
            <p:cNvPicPr>
              <a:picLocks noChangeAspect="1"/>
            </p:cNvPicPr>
            <p:nvPr/>
          </p:nvPicPr>
          <p:blipFill>
            <a:blip r:embed="rId3"/>
            <a:stretch>
              <a:fillRect/>
            </a:stretch>
          </p:blipFill>
          <p:spPr>
            <a:xfrm>
              <a:off x="518128" y="937853"/>
              <a:ext cx="11155744" cy="4808992"/>
            </a:xfrm>
            <a:prstGeom prst="rect">
              <a:avLst/>
            </a:prstGeom>
          </p:spPr>
        </p:pic>
        <p:sp>
          <p:nvSpPr>
            <p:cNvPr id="5" name="文本框 4">
              <a:extLst>
                <a:ext uri="{FF2B5EF4-FFF2-40B4-BE49-F238E27FC236}">
                  <a16:creationId xmlns:a16="http://schemas.microsoft.com/office/drawing/2014/main" id="{0E5483D7-D6F7-461B-A103-9FECD088A1B5}"/>
                </a:ext>
              </a:extLst>
            </p:cNvPr>
            <p:cNvSpPr txBox="1"/>
            <p:nvPr/>
          </p:nvSpPr>
          <p:spPr>
            <a:xfrm>
              <a:off x="9447323" y="1996069"/>
              <a:ext cx="646331" cy="307777"/>
            </a:xfrm>
            <a:prstGeom prst="rect">
              <a:avLst/>
            </a:prstGeom>
            <a:noFill/>
          </p:spPr>
          <p:txBody>
            <a:bodyPr wrap="square" rtlCol="0">
              <a:spAutoFit/>
            </a:bodyPr>
            <a:lstStyle/>
            <a:p>
              <a:r>
                <a:rPr lang="en-US" altLang="zh-CN" sz="1400" b="1" dirty="0"/>
                <a:t>/</a:t>
              </a:r>
              <a:r>
                <a:rPr lang="zh-CN" altLang="en-US" sz="1400" b="1" dirty="0"/>
                <a:t>大屏</a:t>
              </a:r>
            </a:p>
          </p:txBody>
        </p:sp>
        <p:sp>
          <p:nvSpPr>
            <p:cNvPr id="10" name="矩形: 圆角 9">
              <a:extLst>
                <a:ext uri="{FF2B5EF4-FFF2-40B4-BE49-F238E27FC236}">
                  <a16:creationId xmlns:a16="http://schemas.microsoft.com/office/drawing/2014/main" id="{58205C95-FB3F-4D73-AC3A-1FE6340E67C3}"/>
                </a:ext>
              </a:extLst>
            </p:cNvPr>
            <p:cNvSpPr/>
            <p:nvPr/>
          </p:nvSpPr>
          <p:spPr>
            <a:xfrm>
              <a:off x="2252547" y="2810108"/>
              <a:ext cx="967575" cy="34568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Flink</a:t>
              </a:r>
              <a:endParaRPr lang="zh-CN" altLang="en-US" dirty="0"/>
            </a:p>
          </p:txBody>
        </p:sp>
      </p:grpSp>
      <p:sp>
        <p:nvSpPr>
          <p:cNvPr id="16" name="矩形 15">
            <a:extLst>
              <a:ext uri="{FF2B5EF4-FFF2-40B4-BE49-F238E27FC236}">
                <a16:creationId xmlns:a16="http://schemas.microsoft.com/office/drawing/2014/main" id="{24BE53BE-4786-4F9C-81AD-282C2A12E156}"/>
              </a:ext>
            </a:extLst>
          </p:cNvPr>
          <p:cNvSpPr/>
          <p:nvPr/>
        </p:nvSpPr>
        <p:spPr>
          <a:xfrm>
            <a:off x="601440" y="917579"/>
            <a:ext cx="10096152" cy="1020985"/>
          </a:xfrm>
          <a:prstGeom prst="rect">
            <a:avLst/>
          </a:prstGeom>
        </p:spPr>
        <p:txBody>
          <a:bodyPr wrap="square">
            <a:spAutoFit/>
          </a:bodyPr>
          <a:lstStyle/>
          <a:p>
            <a:pPr indent="266700" algn="just">
              <a:lnSpc>
                <a:spcPct val="150000"/>
              </a:lnSpc>
              <a:spcAft>
                <a:spcPts val="0"/>
              </a:spcAft>
            </a:pPr>
            <a:r>
              <a:rPr lang="zh-CN" altLang="zh-CN" sz="1400" kern="100" dirty="0">
                <a:latin typeface="Times New Roman" panose="02020603050405020304" pitchFamily="18" charset="0"/>
                <a:ea typeface="宋体" panose="02010600030101010101" pitchFamily="2" charset="-122"/>
              </a:rPr>
              <a:t>数据仓库是一个为数据分析而设计的企业级数据管理系统。数据仓库可集中、整合多个信息源的大量数据，借助数据仓库的分析能力，企业可从数据中获得宝贵的信息进而改进决策。同时，随着时间的推移，数据仓库中积累的大量历史数据对于数据科学家和业务分析师也是十分宝贵的。</a:t>
            </a:r>
          </a:p>
        </p:txBody>
      </p:sp>
      <p:sp>
        <p:nvSpPr>
          <p:cNvPr id="2" name="矩形: 圆角 1">
            <a:extLst>
              <a:ext uri="{FF2B5EF4-FFF2-40B4-BE49-F238E27FC236}">
                <a16:creationId xmlns:a16="http://schemas.microsoft.com/office/drawing/2014/main" id="{8DC836F1-116B-4D74-A0FB-44451BC4DF96}"/>
              </a:ext>
            </a:extLst>
          </p:cNvPr>
          <p:cNvSpPr/>
          <p:nvPr/>
        </p:nvSpPr>
        <p:spPr>
          <a:xfrm>
            <a:off x="2068497" y="3509203"/>
            <a:ext cx="1189608" cy="383980"/>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a:extLst>
              <a:ext uri="{FF2B5EF4-FFF2-40B4-BE49-F238E27FC236}">
                <a16:creationId xmlns:a16="http://schemas.microsoft.com/office/drawing/2014/main" id="{DF00A0A0-3737-421A-82B8-2FECDC08119E}"/>
              </a:ext>
            </a:extLst>
          </p:cNvPr>
          <p:cNvSpPr/>
          <p:nvPr/>
        </p:nvSpPr>
        <p:spPr>
          <a:xfrm>
            <a:off x="1985185" y="5218770"/>
            <a:ext cx="1431414" cy="92555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圆角 5">
            <a:extLst>
              <a:ext uri="{FF2B5EF4-FFF2-40B4-BE49-F238E27FC236}">
                <a16:creationId xmlns:a16="http://schemas.microsoft.com/office/drawing/2014/main" id="{E8629DCA-1D29-439A-8280-6CE22AFF8EC8}"/>
              </a:ext>
            </a:extLst>
          </p:cNvPr>
          <p:cNvSpPr/>
          <p:nvPr/>
        </p:nvSpPr>
        <p:spPr>
          <a:xfrm>
            <a:off x="798232" y="3079144"/>
            <a:ext cx="1148970" cy="3598474"/>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zh-CN" altLang="en-US" dirty="0"/>
              <a:t>大数据平台</a:t>
            </a:r>
          </a:p>
        </p:txBody>
      </p:sp>
    </p:spTree>
    <p:extLst>
      <p:ext uri="{BB962C8B-B14F-4D97-AF65-F5344CB8AC3E}">
        <p14:creationId xmlns:p14="http://schemas.microsoft.com/office/powerpoint/2010/main" val="684673545"/>
      </p:ext>
    </p:extLst>
  </p:cSld>
  <p:clrMapOvr>
    <a:masterClrMapping/>
  </p:clrMapOvr>
  <p:transition spd="slow">
    <p:push dir="u"/>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a58de9a6d2ec8afcc5a75aaa194b316b"/>
          <p:cNvPicPr>
            <a:picLocks noChangeAspect="1"/>
          </p:cNvPicPr>
          <p:nvPr/>
        </p:nvPicPr>
        <p:blipFill>
          <a:blip r:embed="rId3"/>
          <a:stretch>
            <a:fillRect/>
          </a:stretch>
        </p:blipFill>
        <p:spPr>
          <a:xfrm>
            <a:off x="5332095" y="0"/>
            <a:ext cx="10617200" cy="6858000"/>
          </a:xfrm>
          <a:prstGeom prst="rect">
            <a:avLst/>
          </a:prstGeom>
        </p:spPr>
      </p:pic>
      <p:sp>
        <p:nvSpPr>
          <p:cNvPr id="4" name="等腰三角形 3"/>
          <p:cNvSpPr/>
          <p:nvPr/>
        </p:nvSpPr>
        <p:spPr>
          <a:xfrm>
            <a:off x="9826033" y="4509533"/>
            <a:ext cx="2365969" cy="2348468"/>
          </a:xfrm>
          <a:prstGeom prst="triangle">
            <a:avLst>
              <a:gd name="adj" fmla="val 100000"/>
            </a:avLst>
          </a:prstGeom>
          <a:gradFill>
            <a:gsLst>
              <a:gs pos="0">
                <a:srgbClr val="E30000"/>
              </a:gs>
              <a:gs pos="100000">
                <a:srgbClr val="76030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iSans" panose="00000500000000000000" pitchFamily="2" charset="-122"/>
              <a:ea typeface="MiSans" panose="00000500000000000000" pitchFamily="2" charset="-122"/>
              <a:sym typeface="MiSans" panose="00000500000000000000" pitchFamily="2" charset="-122"/>
            </a:endParaRPr>
          </a:p>
        </p:txBody>
      </p:sp>
      <p:sp>
        <p:nvSpPr>
          <p:cNvPr id="18" name="等腰三角形 17"/>
          <p:cNvSpPr/>
          <p:nvPr/>
        </p:nvSpPr>
        <p:spPr>
          <a:xfrm rot="2700000">
            <a:off x="4407397" y="-2649497"/>
            <a:ext cx="5330979" cy="5291545"/>
          </a:xfrm>
          <a:prstGeom prst="triangle">
            <a:avLst>
              <a:gd name="adj" fmla="val 100000"/>
            </a:avLst>
          </a:prstGeom>
          <a:gradFill>
            <a:gsLst>
              <a:gs pos="0">
                <a:srgbClr val="0061CE"/>
              </a:gs>
              <a:gs pos="100000">
                <a:srgbClr val="034373"/>
              </a:gs>
            </a:gsLst>
            <a:lin ang="5400000" scaled="0"/>
          </a:gradFill>
          <a:ln>
            <a:noFill/>
          </a:ln>
          <a:effectLst>
            <a:outerShdw blurRad="508000" dist="2540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iSans" panose="00000500000000000000" pitchFamily="2" charset="-122"/>
              <a:ea typeface="MiSans" panose="00000500000000000000" pitchFamily="2" charset="-122"/>
              <a:sym typeface="MiSans" panose="00000500000000000000" pitchFamily="2" charset="-122"/>
            </a:endParaRPr>
          </a:p>
        </p:txBody>
      </p:sp>
      <p:sp>
        <p:nvSpPr>
          <p:cNvPr id="27" name="任意多边形 26"/>
          <p:cNvSpPr/>
          <p:nvPr/>
        </p:nvSpPr>
        <p:spPr>
          <a:xfrm rot="2700222">
            <a:off x="-2116454" y="223520"/>
            <a:ext cx="10097135" cy="7969251"/>
          </a:xfrm>
          <a:custGeom>
            <a:avLst/>
            <a:gdLst>
              <a:gd name="connsiteX0" fmla="*/ 0 w 10116236"/>
              <a:gd name="connsiteY0" fmla="*/ 3047183 h 7896209"/>
              <a:gd name="connsiteX1" fmla="*/ 3046790 w 10116236"/>
              <a:gd name="connsiteY1" fmla="*/ 0 h 7896209"/>
              <a:gd name="connsiteX2" fmla="*/ 8996539 w 10116236"/>
              <a:gd name="connsiteY2" fmla="*/ 0 h 7896209"/>
              <a:gd name="connsiteX3" fmla="*/ 10116236 w 10116236"/>
              <a:gd name="connsiteY3" fmla="*/ 1119697 h 7896209"/>
              <a:gd name="connsiteX4" fmla="*/ 10116236 w 10116236"/>
              <a:gd name="connsiteY4" fmla="*/ 2628943 h 7896209"/>
              <a:gd name="connsiteX5" fmla="*/ 4849651 w 10116236"/>
              <a:gd name="connsiteY5" fmla="*/ 7896209 h 7896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116236" h="7896209">
                <a:moveTo>
                  <a:pt x="0" y="3047183"/>
                </a:moveTo>
                <a:lnTo>
                  <a:pt x="3046790" y="0"/>
                </a:lnTo>
                <a:lnTo>
                  <a:pt x="8996539" y="0"/>
                </a:lnTo>
                <a:cubicBezTo>
                  <a:pt x="9614931" y="1"/>
                  <a:pt x="10116236" y="501305"/>
                  <a:pt x="10116236" y="1119697"/>
                </a:cubicBezTo>
                <a:lnTo>
                  <a:pt x="10116236" y="2628943"/>
                </a:lnTo>
                <a:lnTo>
                  <a:pt x="4849651" y="7896209"/>
                </a:lnTo>
                <a:close/>
              </a:path>
            </a:pathLst>
          </a:custGeom>
          <a:solidFill>
            <a:schemeClr val="bg1"/>
          </a:solidFill>
          <a:ln>
            <a:noFill/>
          </a:ln>
          <a:effectLst>
            <a:outerShdw blurRad="508000" dist="254000" dir="18900000" algn="b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iSans" panose="00000500000000000000" pitchFamily="2" charset="-122"/>
              <a:ea typeface="MiSans" panose="00000500000000000000" pitchFamily="2" charset="-122"/>
              <a:sym typeface="MiSans" panose="00000500000000000000" pitchFamily="2" charset="-122"/>
            </a:endParaRPr>
          </a:p>
        </p:txBody>
      </p:sp>
      <p:sp>
        <p:nvSpPr>
          <p:cNvPr id="15" name="圆角矩形 14"/>
          <p:cNvSpPr/>
          <p:nvPr/>
        </p:nvSpPr>
        <p:spPr>
          <a:xfrm rot="2700222">
            <a:off x="9582659" y="-2215106"/>
            <a:ext cx="4488925" cy="3942996"/>
          </a:xfrm>
          <a:prstGeom prst="roundRect">
            <a:avLst>
              <a:gd name="adj" fmla="val 17113"/>
            </a:avLst>
          </a:prstGeom>
          <a:solidFill>
            <a:schemeClr val="bg1"/>
          </a:solidFill>
          <a:ln>
            <a:noFill/>
          </a:ln>
          <a:effectLst>
            <a:outerShdw blurRad="508000" dist="127000" dir="810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iSans" panose="00000500000000000000" pitchFamily="2" charset="-122"/>
              <a:ea typeface="MiSans" panose="00000500000000000000" pitchFamily="2" charset="-122"/>
              <a:sym typeface="MiSans" panose="00000500000000000000" pitchFamily="2" charset="-122"/>
            </a:endParaRPr>
          </a:p>
        </p:txBody>
      </p:sp>
      <p:sp>
        <p:nvSpPr>
          <p:cNvPr id="14" name="文本框 13"/>
          <p:cNvSpPr txBox="1"/>
          <p:nvPr/>
        </p:nvSpPr>
        <p:spPr>
          <a:xfrm>
            <a:off x="605174" y="3818886"/>
            <a:ext cx="3262432" cy="1015663"/>
          </a:xfrm>
          <a:prstGeom prst="rect">
            <a:avLst/>
          </a:prstGeom>
          <a:noFill/>
        </p:spPr>
        <p:txBody>
          <a:bodyPr wrap="none" rtlCol="0">
            <a:spAutoFit/>
          </a:bodyPr>
          <a:lstStyle/>
          <a:p>
            <a:r>
              <a:rPr lang="zh-CN" altLang="en-US" sz="6000" dirty="0">
                <a:solidFill>
                  <a:srgbClr val="282B3E"/>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谢谢观看</a:t>
            </a:r>
          </a:p>
        </p:txBody>
      </p:sp>
      <p:sp>
        <p:nvSpPr>
          <p:cNvPr id="16" name="文本框 15"/>
          <p:cNvSpPr txBox="1"/>
          <p:nvPr/>
        </p:nvSpPr>
        <p:spPr>
          <a:xfrm>
            <a:off x="449585" y="2594837"/>
            <a:ext cx="5959965" cy="1200329"/>
          </a:xfrm>
          <a:prstGeom prst="rect">
            <a:avLst/>
          </a:prstGeom>
          <a:noFill/>
        </p:spPr>
        <p:txBody>
          <a:bodyPr wrap="none" rtlCol="0">
            <a:spAutoFit/>
          </a:bodyPr>
          <a:lstStyle/>
          <a:p>
            <a:r>
              <a:rPr lang="en-US" altLang="zh-CN" sz="7200" b="1" dirty="0">
                <a:solidFill>
                  <a:srgbClr val="0154A8"/>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cs typeface="Aparajita" panose="020B0604020202020204" pitchFamily="34" charset="0"/>
                <a:sym typeface="MiSans" panose="00000500000000000000" pitchFamily="2" charset="-122"/>
              </a:rPr>
              <a:t>THANK YOU</a:t>
            </a:r>
            <a:endParaRPr lang="zh-CN" altLang="en-US" sz="7200" b="1" dirty="0">
              <a:solidFill>
                <a:srgbClr val="0154A8"/>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cs typeface="Aparajita" panose="020B0604020202020204" pitchFamily="34" charset="0"/>
              <a:sym typeface="MiSans" panose="00000500000000000000" pitchFamily="2" charset="-122"/>
            </a:endParaRPr>
          </a:p>
        </p:txBody>
      </p:sp>
    </p:spTree>
  </p:cSld>
  <p:clrMapOvr>
    <a:masterClrMapping/>
  </p:clrMapOvr>
  <p:transition spd="slow">
    <p:push dir="u"/>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 name="矩形 145">
            <a:extLst>
              <a:ext uri="{FF2B5EF4-FFF2-40B4-BE49-F238E27FC236}">
                <a16:creationId xmlns:a16="http://schemas.microsoft.com/office/drawing/2014/main" id="{64582270-B67B-42E3-82B3-DB6DC6019124}"/>
              </a:ext>
            </a:extLst>
          </p:cNvPr>
          <p:cNvSpPr/>
          <p:nvPr/>
        </p:nvSpPr>
        <p:spPr>
          <a:xfrm>
            <a:off x="10443881" y="1465787"/>
            <a:ext cx="1488004" cy="264809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dirty="0"/>
          </a:p>
        </p:txBody>
      </p:sp>
      <p:grpSp>
        <p:nvGrpSpPr>
          <p:cNvPr id="2" name="组合 1">
            <a:extLst>
              <a:ext uri="{FF2B5EF4-FFF2-40B4-BE49-F238E27FC236}">
                <a16:creationId xmlns:a16="http://schemas.microsoft.com/office/drawing/2014/main" id="{04E661D5-A445-4092-B894-AB48B7FCB304}"/>
              </a:ext>
            </a:extLst>
          </p:cNvPr>
          <p:cNvGrpSpPr/>
          <p:nvPr/>
        </p:nvGrpSpPr>
        <p:grpSpPr>
          <a:xfrm>
            <a:off x="89155" y="130876"/>
            <a:ext cx="4669276" cy="687168"/>
            <a:chOff x="358490" y="396066"/>
            <a:chExt cx="3501957" cy="515376"/>
          </a:xfrm>
        </p:grpSpPr>
        <p:grpSp>
          <p:nvGrpSpPr>
            <p:cNvPr id="3" name="组合 2">
              <a:extLst>
                <a:ext uri="{FF2B5EF4-FFF2-40B4-BE49-F238E27FC236}">
                  <a16:creationId xmlns:a16="http://schemas.microsoft.com/office/drawing/2014/main" id="{27D3F26E-E5C4-47F1-A928-21AB5DA5FEEF}"/>
                </a:ext>
              </a:extLst>
            </p:cNvPr>
            <p:cNvGrpSpPr/>
            <p:nvPr/>
          </p:nvGrpSpPr>
          <p:grpSpPr>
            <a:xfrm>
              <a:off x="373364" y="396066"/>
              <a:ext cx="707710" cy="515376"/>
              <a:chOff x="125279" y="279019"/>
              <a:chExt cx="854512" cy="622282"/>
            </a:xfrm>
          </p:grpSpPr>
          <p:sp>
            <p:nvSpPr>
              <p:cNvPr id="6" name="圆角矩形 36">
                <a:extLst>
                  <a:ext uri="{FF2B5EF4-FFF2-40B4-BE49-F238E27FC236}">
                    <a16:creationId xmlns:a16="http://schemas.microsoft.com/office/drawing/2014/main" id="{9B517453-0D4D-4F53-909C-9438E04780A0}"/>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7" name="圆角矩形 37">
                <a:extLst>
                  <a:ext uri="{FF2B5EF4-FFF2-40B4-BE49-F238E27FC236}">
                    <a16:creationId xmlns:a16="http://schemas.microsoft.com/office/drawing/2014/main" id="{1BC4D862-2E7E-4367-853E-8E275668673E}"/>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4" name="TextBox 7">
              <a:extLst>
                <a:ext uri="{FF2B5EF4-FFF2-40B4-BE49-F238E27FC236}">
                  <a16:creationId xmlns:a16="http://schemas.microsoft.com/office/drawing/2014/main" id="{809EF610-2323-444F-BA5A-B4670D8B1025}"/>
                </a:ext>
              </a:extLst>
            </p:cNvPr>
            <p:cNvSpPr txBox="1"/>
            <p:nvPr/>
          </p:nvSpPr>
          <p:spPr>
            <a:xfrm>
              <a:off x="1307250" y="427026"/>
              <a:ext cx="2553197"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实验室功能</a:t>
              </a:r>
              <a:r>
                <a:rPr lang="en-US" altLang="zh-CN"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a:t>
              </a: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申请流程</a:t>
              </a:r>
            </a:p>
          </p:txBody>
        </p:sp>
        <p:sp>
          <p:nvSpPr>
            <p:cNvPr id="5" name="矩形 4">
              <a:extLst>
                <a:ext uri="{FF2B5EF4-FFF2-40B4-BE49-F238E27FC236}">
                  <a16:creationId xmlns:a16="http://schemas.microsoft.com/office/drawing/2014/main" id="{12703621-0AB8-4EA4-8A65-51CB641732E6}"/>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02</a:t>
              </a:r>
            </a:p>
          </p:txBody>
        </p:sp>
      </p:grpSp>
      <p:sp>
        <p:nvSpPr>
          <p:cNvPr id="8" name="矩形 7">
            <a:extLst>
              <a:ext uri="{FF2B5EF4-FFF2-40B4-BE49-F238E27FC236}">
                <a16:creationId xmlns:a16="http://schemas.microsoft.com/office/drawing/2014/main" id="{8BC57305-4BD0-4A38-B1FC-F8CBB96BE7D7}"/>
              </a:ext>
            </a:extLst>
          </p:cNvPr>
          <p:cNvSpPr/>
          <p:nvPr/>
        </p:nvSpPr>
        <p:spPr>
          <a:xfrm>
            <a:off x="1354168" y="1168580"/>
            <a:ext cx="2977661" cy="5399708"/>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dirty="0"/>
          </a:p>
        </p:txBody>
      </p:sp>
      <p:sp>
        <p:nvSpPr>
          <p:cNvPr id="9" name="矩形 8">
            <a:extLst>
              <a:ext uri="{FF2B5EF4-FFF2-40B4-BE49-F238E27FC236}">
                <a16:creationId xmlns:a16="http://schemas.microsoft.com/office/drawing/2014/main" id="{8B889501-110A-4A2B-B2D7-22D09271EF71}"/>
              </a:ext>
            </a:extLst>
          </p:cNvPr>
          <p:cNvSpPr/>
          <p:nvPr/>
        </p:nvSpPr>
        <p:spPr>
          <a:xfrm>
            <a:off x="5549775" y="1168579"/>
            <a:ext cx="4551356" cy="2340321"/>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zh-CN" altLang="en-US" dirty="0"/>
          </a:p>
        </p:txBody>
      </p:sp>
      <p:sp>
        <p:nvSpPr>
          <p:cNvPr id="10" name="矩形 9">
            <a:extLst>
              <a:ext uri="{FF2B5EF4-FFF2-40B4-BE49-F238E27FC236}">
                <a16:creationId xmlns:a16="http://schemas.microsoft.com/office/drawing/2014/main" id="{DCE746A6-0895-4206-9ADA-283D85B4BE60}"/>
              </a:ext>
            </a:extLst>
          </p:cNvPr>
          <p:cNvSpPr/>
          <p:nvPr/>
        </p:nvSpPr>
        <p:spPr>
          <a:xfrm>
            <a:off x="5549775" y="3855557"/>
            <a:ext cx="4551356" cy="2575711"/>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zh-CN" altLang="en-US"/>
          </a:p>
        </p:txBody>
      </p:sp>
      <p:sp>
        <p:nvSpPr>
          <p:cNvPr id="15" name="流程图: 可选过程 14">
            <a:extLst>
              <a:ext uri="{FF2B5EF4-FFF2-40B4-BE49-F238E27FC236}">
                <a16:creationId xmlns:a16="http://schemas.microsoft.com/office/drawing/2014/main" id="{51DBB4A6-0A3F-4622-AF0F-4C560E6B8497}"/>
              </a:ext>
            </a:extLst>
          </p:cNvPr>
          <p:cNvSpPr/>
          <p:nvPr/>
        </p:nvSpPr>
        <p:spPr>
          <a:xfrm>
            <a:off x="2090870" y="1256917"/>
            <a:ext cx="1501939" cy="417741"/>
          </a:xfrm>
          <a:prstGeom prst="flowChartAlternateProcess">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1400" dirty="0"/>
              <a:t>上传用户数据包</a:t>
            </a:r>
          </a:p>
        </p:txBody>
      </p:sp>
      <p:sp>
        <p:nvSpPr>
          <p:cNvPr id="16" name="流程图: 可选过程 15">
            <a:extLst>
              <a:ext uri="{FF2B5EF4-FFF2-40B4-BE49-F238E27FC236}">
                <a16:creationId xmlns:a16="http://schemas.microsoft.com/office/drawing/2014/main" id="{A020A128-D614-4052-B73A-D8FEF18E735D}"/>
              </a:ext>
            </a:extLst>
          </p:cNvPr>
          <p:cNvSpPr/>
          <p:nvPr/>
        </p:nvSpPr>
        <p:spPr>
          <a:xfrm>
            <a:off x="2184248" y="1994666"/>
            <a:ext cx="1315183" cy="417741"/>
          </a:xfrm>
          <a:prstGeom prst="flowChartAlternateProcess">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1400" dirty="0"/>
              <a:t>选择语言环境</a:t>
            </a:r>
          </a:p>
        </p:txBody>
      </p:sp>
      <p:sp>
        <p:nvSpPr>
          <p:cNvPr id="17" name="流程图: 可选过程 16">
            <a:extLst>
              <a:ext uri="{FF2B5EF4-FFF2-40B4-BE49-F238E27FC236}">
                <a16:creationId xmlns:a16="http://schemas.microsoft.com/office/drawing/2014/main" id="{D8904B7A-A36C-499D-A005-3E0A4B29FED6}"/>
              </a:ext>
            </a:extLst>
          </p:cNvPr>
          <p:cNvSpPr/>
          <p:nvPr/>
        </p:nvSpPr>
        <p:spPr>
          <a:xfrm>
            <a:off x="2000499" y="2708098"/>
            <a:ext cx="1592311" cy="417741"/>
          </a:xfrm>
          <a:prstGeom prst="flowChartAlternateProcess">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1400" dirty="0"/>
              <a:t>上传自身依赖包</a:t>
            </a:r>
          </a:p>
        </p:txBody>
      </p:sp>
      <p:cxnSp>
        <p:nvCxnSpPr>
          <p:cNvPr id="20" name="直接箭头连接符 19">
            <a:extLst>
              <a:ext uri="{FF2B5EF4-FFF2-40B4-BE49-F238E27FC236}">
                <a16:creationId xmlns:a16="http://schemas.microsoft.com/office/drawing/2014/main" id="{FA3513E8-5669-4119-88DF-6FE88CE4B7A2}"/>
              </a:ext>
            </a:extLst>
          </p:cNvPr>
          <p:cNvCxnSpPr>
            <a:cxnSpLocks/>
            <a:stCxn id="15" idx="2"/>
            <a:endCxn id="16" idx="0"/>
          </p:cNvCxnSpPr>
          <p:nvPr/>
        </p:nvCxnSpPr>
        <p:spPr>
          <a:xfrm>
            <a:off x="2841840" y="1674658"/>
            <a:ext cx="0" cy="320008"/>
          </a:xfrm>
          <a:prstGeom prst="straightConnector1">
            <a:avLst/>
          </a:prstGeom>
          <a:ln>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22" name="直接箭头连接符 21">
            <a:extLst>
              <a:ext uri="{FF2B5EF4-FFF2-40B4-BE49-F238E27FC236}">
                <a16:creationId xmlns:a16="http://schemas.microsoft.com/office/drawing/2014/main" id="{D1023F62-BFFA-433D-ACA1-99069BCD50C3}"/>
              </a:ext>
            </a:extLst>
          </p:cNvPr>
          <p:cNvCxnSpPr>
            <a:cxnSpLocks/>
          </p:cNvCxnSpPr>
          <p:nvPr/>
        </p:nvCxnSpPr>
        <p:spPr>
          <a:xfrm>
            <a:off x="2840959" y="2422251"/>
            <a:ext cx="1761" cy="285847"/>
          </a:xfrm>
          <a:prstGeom prst="straightConnector1">
            <a:avLst/>
          </a:prstGeom>
          <a:ln>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23" name="流程图: 可选过程 22">
            <a:extLst>
              <a:ext uri="{FF2B5EF4-FFF2-40B4-BE49-F238E27FC236}">
                <a16:creationId xmlns:a16="http://schemas.microsoft.com/office/drawing/2014/main" id="{8E3239ED-2ADE-41BF-A7C1-1B2E80B04E33}"/>
              </a:ext>
            </a:extLst>
          </p:cNvPr>
          <p:cNvSpPr/>
          <p:nvPr/>
        </p:nvSpPr>
        <p:spPr>
          <a:xfrm>
            <a:off x="2252390" y="3411686"/>
            <a:ext cx="1178899" cy="417741"/>
          </a:xfrm>
          <a:prstGeom prst="flowChartAlternateProcess">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1400" dirty="0"/>
              <a:t>申请数据</a:t>
            </a:r>
          </a:p>
        </p:txBody>
      </p:sp>
      <p:cxnSp>
        <p:nvCxnSpPr>
          <p:cNvPr id="25" name="直接箭头连接符 24">
            <a:extLst>
              <a:ext uri="{FF2B5EF4-FFF2-40B4-BE49-F238E27FC236}">
                <a16:creationId xmlns:a16="http://schemas.microsoft.com/office/drawing/2014/main" id="{B37BA82F-BD73-47A4-86F0-8D351713A28A}"/>
              </a:ext>
            </a:extLst>
          </p:cNvPr>
          <p:cNvCxnSpPr>
            <a:cxnSpLocks/>
          </p:cNvCxnSpPr>
          <p:nvPr/>
        </p:nvCxnSpPr>
        <p:spPr>
          <a:xfrm flipH="1">
            <a:off x="2840960" y="3125839"/>
            <a:ext cx="1758" cy="285847"/>
          </a:xfrm>
          <a:prstGeom prst="straightConnector1">
            <a:avLst/>
          </a:prstGeom>
          <a:ln>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26" name="流程图: 可选过程 25">
            <a:extLst>
              <a:ext uri="{FF2B5EF4-FFF2-40B4-BE49-F238E27FC236}">
                <a16:creationId xmlns:a16="http://schemas.microsoft.com/office/drawing/2014/main" id="{32F56A54-E36C-4D59-91B1-F1A0C3A292CB}"/>
              </a:ext>
            </a:extLst>
          </p:cNvPr>
          <p:cNvSpPr/>
          <p:nvPr/>
        </p:nvSpPr>
        <p:spPr>
          <a:xfrm>
            <a:off x="2252390" y="4796678"/>
            <a:ext cx="1178899" cy="417741"/>
          </a:xfrm>
          <a:prstGeom prst="flowChartAlternateProcess">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1400" dirty="0"/>
              <a:t>提交申请</a:t>
            </a:r>
          </a:p>
        </p:txBody>
      </p:sp>
      <p:sp>
        <p:nvSpPr>
          <p:cNvPr id="28" name="流程图: 可选过程 27">
            <a:extLst>
              <a:ext uri="{FF2B5EF4-FFF2-40B4-BE49-F238E27FC236}">
                <a16:creationId xmlns:a16="http://schemas.microsoft.com/office/drawing/2014/main" id="{0DE23046-E47A-4A72-BFE6-8CBCB1478149}"/>
              </a:ext>
            </a:extLst>
          </p:cNvPr>
          <p:cNvSpPr/>
          <p:nvPr/>
        </p:nvSpPr>
        <p:spPr>
          <a:xfrm>
            <a:off x="7702323" y="2565174"/>
            <a:ext cx="1324290" cy="417741"/>
          </a:xfrm>
          <a:prstGeom prst="flowChartAlternateProcess">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zh-CN" altLang="en-US" sz="1400" dirty="0"/>
              <a:t>分配租户空间</a:t>
            </a:r>
          </a:p>
        </p:txBody>
      </p:sp>
      <p:sp>
        <p:nvSpPr>
          <p:cNvPr id="29" name="流程图: 决策 28">
            <a:extLst>
              <a:ext uri="{FF2B5EF4-FFF2-40B4-BE49-F238E27FC236}">
                <a16:creationId xmlns:a16="http://schemas.microsoft.com/office/drawing/2014/main" id="{DB304C38-91B5-426A-9C68-BAE38C9C131A}"/>
              </a:ext>
            </a:extLst>
          </p:cNvPr>
          <p:cNvSpPr/>
          <p:nvPr/>
        </p:nvSpPr>
        <p:spPr>
          <a:xfrm>
            <a:off x="7090894" y="1481704"/>
            <a:ext cx="914400" cy="612648"/>
          </a:xfrm>
          <a:prstGeom prst="flowChartDecision">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zh-CN" altLang="en-US" sz="1400" dirty="0"/>
              <a:t>审核</a:t>
            </a:r>
          </a:p>
        </p:txBody>
      </p:sp>
      <p:sp>
        <p:nvSpPr>
          <p:cNvPr id="31" name="流程图: 可选过程 30">
            <a:extLst>
              <a:ext uri="{FF2B5EF4-FFF2-40B4-BE49-F238E27FC236}">
                <a16:creationId xmlns:a16="http://schemas.microsoft.com/office/drawing/2014/main" id="{3A106D3D-4FFB-4DB8-AD9E-7A5B49EDF51F}"/>
              </a:ext>
            </a:extLst>
          </p:cNvPr>
          <p:cNvSpPr/>
          <p:nvPr/>
        </p:nvSpPr>
        <p:spPr>
          <a:xfrm>
            <a:off x="2252390" y="4093090"/>
            <a:ext cx="1178899" cy="417741"/>
          </a:xfrm>
          <a:prstGeom prst="flowChartAlternateProcess">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1400" dirty="0"/>
              <a:t>选择时间</a:t>
            </a:r>
          </a:p>
        </p:txBody>
      </p:sp>
      <p:sp>
        <p:nvSpPr>
          <p:cNvPr id="48" name="流程图: 可选过程 47">
            <a:extLst>
              <a:ext uri="{FF2B5EF4-FFF2-40B4-BE49-F238E27FC236}">
                <a16:creationId xmlns:a16="http://schemas.microsoft.com/office/drawing/2014/main" id="{F9EA2D3A-5DCB-42BC-97D6-029E536D12B6}"/>
              </a:ext>
            </a:extLst>
          </p:cNvPr>
          <p:cNvSpPr/>
          <p:nvPr/>
        </p:nvSpPr>
        <p:spPr>
          <a:xfrm>
            <a:off x="8683462" y="1609898"/>
            <a:ext cx="1324290" cy="417741"/>
          </a:xfrm>
          <a:prstGeom prst="flowChartAlternateProcess">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zh-CN" altLang="en-US" sz="1400" dirty="0"/>
              <a:t>结束</a:t>
            </a:r>
          </a:p>
        </p:txBody>
      </p:sp>
      <p:cxnSp>
        <p:nvCxnSpPr>
          <p:cNvPr id="50" name="直接箭头连接符 49">
            <a:extLst>
              <a:ext uri="{FF2B5EF4-FFF2-40B4-BE49-F238E27FC236}">
                <a16:creationId xmlns:a16="http://schemas.microsoft.com/office/drawing/2014/main" id="{A3ED26E7-49A0-4A49-B148-572DFED375F1}"/>
              </a:ext>
            </a:extLst>
          </p:cNvPr>
          <p:cNvCxnSpPr>
            <a:stCxn id="29" idx="3"/>
            <a:endCxn id="48" idx="1"/>
          </p:cNvCxnSpPr>
          <p:nvPr/>
        </p:nvCxnSpPr>
        <p:spPr>
          <a:xfrm>
            <a:off x="8005294" y="1788028"/>
            <a:ext cx="678168" cy="30741"/>
          </a:xfrm>
          <a:prstGeom prst="straightConnector1">
            <a:avLst/>
          </a:prstGeom>
          <a:ln>
            <a:solidFill>
              <a:schemeClr val="accent5"/>
            </a:solidFill>
            <a:tailEnd type="triangle"/>
          </a:ln>
        </p:spPr>
        <p:style>
          <a:lnRef idx="1">
            <a:schemeClr val="accent1"/>
          </a:lnRef>
          <a:fillRef idx="0">
            <a:schemeClr val="accent1"/>
          </a:fillRef>
          <a:effectRef idx="0">
            <a:schemeClr val="accent1"/>
          </a:effectRef>
          <a:fontRef idx="minor">
            <a:schemeClr val="tx1"/>
          </a:fontRef>
        </p:style>
      </p:cxnSp>
      <p:sp>
        <p:nvSpPr>
          <p:cNvPr id="52" name="文本框 51">
            <a:extLst>
              <a:ext uri="{FF2B5EF4-FFF2-40B4-BE49-F238E27FC236}">
                <a16:creationId xmlns:a16="http://schemas.microsoft.com/office/drawing/2014/main" id="{294E9D7A-DBDC-4568-8C8E-31F38956FA70}"/>
              </a:ext>
            </a:extLst>
          </p:cNvPr>
          <p:cNvSpPr txBox="1"/>
          <p:nvPr/>
        </p:nvSpPr>
        <p:spPr>
          <a:xfrm>
            <a:off x="6281330" y="2132102"/>
            <a:ext cx="543739" cy="307777"/>
          </a:xfrm>
          <a:prstGeom prst="rect">
            <a:avLst/>
          </a:prstGeom>
          <a:noFill/>
        </p:spPr>
        <p:txBody>
          <a:bodyPr wrap="none" rtlCol="0">
            <a:spAutoFit/>
          </a:bodyPr>
          <a:lstStyle/>
          <a:p>
            <a:r>
              <a:rPr lang="zh-CN" altLang="en-US" sz="1400" dirty="0"/>
              <a:t>通过</a:t>
            </a:r>
          </a:p>
        </p:txBody>
      </p:sp>
      <p:sp>
        <p:nvSpPr>
          <p:cNvPr id="53" name="文本框 52">
            <a:extLst>
              <a:ext uri="{FF2B5EF4-FFF2-40B4-BE49-F238E27FC236}">
                <a16:creationId xmlns:a16="http://schemas.microsoft.com/office/drawing/2014/main" id="{4EAE3BAA-6611-4630-B1CB-B65BF15DCAB0}"/>
              </a:ext>
            </a:extLst>
          </p:cNvPr>
          <p:cNvSpPr txBox="1"/>
          <p:nvPr/>
        </p:nvSpPr>
        <p:spPr>
          <a:xfrm>
            <a:off x="7997750" y="1520769"/>
            <a:ext cx="543739" cy="307777"/>
          </a:xfrm>
          <a:prstGeom prst="rect">
            <a:avLst/>
          </a:prstGeom>
          <a:noFill/>
        </p:spPr>
        <p:txBody>
          <a:bodyPr wrap="none" rtlCol="0">
            <a:spAutoFit/>
          </a:bodyPr>
          <a:lstStyle/>
          <a:p>
            <a:r>
              <a:rPr lang="zh-CN" altLang="en-US" sz="1400" dirty="0"/>
              <a:t>拒绝</a:t>
            </a:r>
          </a:p>
        </p:txBody>
      </p:sp>
      <p:cxnSp>
        <p:nvCxnSpPr>
          <p:cNvPr id="55" name="直接箭头连接符 54">
            <a:extLst>
              <a:ext uri="{FF2B5EF4-FFF2-40B4-BE49-F238E27FC236}">
                <a16:creationId xmlns:a16="http://schemas.microsoft.com/office/drawing/2014/main" id="{9D31131C-2AB4-4343-A78D-649EC6C31965}"/>
              </a:ext>
            </a:extLst>
          </p:cNvPr>
          <p:cNvCxnSpPr/>
          <p:nvPr/>
        </p:nvCxnSpPr>
        <p:spPr>
          <a:xfrm>
            <a:off x="2841839" y="3829427"/>
            <a:ext cx="0" cy="263663"/>
          </a:xfrm>
          <a:prstGeom prst="straightConnector1">
            <a:avLst/>
          </a:prstGeom>
          <a:ln>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57" name="直接箭头连接符 56">
            <a:extLst>
              <a:ext uri="{FF2B5EF4-FFF2-40B4-BE49-F238E27FC236}">
                <a16:creationId xmlns:a16="http://schemas.microsoft.com/office/drawing/2014/main" id="{98E0EB35-3006-4FE3-B625-0A1EE0933845}"/>
              </a:ext>
            </a:extLst>
          </p:cNvPr>
          <p:cNvCxnSpPr>
            <a:cxnSpLocks/>
            <a:stCxn id="31" idx="2"/>
            <a:endCxn id="26" idx="0"/>
          </p:cNvCxnSpPr>
          <p:nvPr/>
        </p:nvCxnSpPr>
        <p:spPr>
          <a:xfrm>
            <a:off x="2841840" y="4510831"/>
            <a:ext cx="0" cy="285847"/>
          </a:xfrm>
          <a:prstGeom prst="straightConnector1">
            <a:avLst/>
          </a:prstGeom>
          <a:ln>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59" name="连接符: 肘形 58">
            <a:extLst>
              <a:ext uri="{FF2B5EF4-FFF2-40B4-BE49-F238E27FC236}">
                <a16:creationId xmlns:a16="http://schemas.microsoft.com/office/drawing/2014/main" id="{94018660-7DAD-42DC-8245-76CDB14B77D3}"/>
              </a:ext>
            </a:extLst>
          </p:cNvPr>
          <p:cNvCxnSpPr>
            <a:cxnSpLocks/>
            <a:stCxn id="26" idx="3"/>
            <a:endCxn id="29" idx="1"/>
          </p:cNvCxnSpPr>
          <p:nvPr/>
        </p:nvCxnSpPr>
        <p:spPr>
          <a:xfrm flipV="1">
            <a:off x="3431289" y="1788028"/>
            <a:ext cx="3659605" cy="3217521"/>
          </a:xfrm>
          <a:prstGeom prst="bentConnector3">
            <a:avLst>
              <a:gd name="adj1" fmla="val 33863"/>
            </a:avLst>
          </a:prstGeom>
          <a:ln>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63" name="连接符: 肘形 62">
            <a:extLst>
              <a:ext uri="{FF2B5EF4-FFF2-40B4-BE49-F238E27FC236}">
                <a16:creationId xmlns:a16="http://schemas.microsoft.com/office/drawing/2014/main" id="{D43F1F1D-6254-4E4B-9004-BF9F7A33D09F}"/>
              </a:ext>
            </a:extLst>
          </p:cNvPr>
          <p:cNvCxnSpPr>
            <a:cxnSpLocks/>
            <a:stCxn id="28" idx="2"/>
            <a:endCxn id="154" idx="0"/>
          </p:cNvCxnSpPr>
          <p:nvPr/>
        </p:nvCxnSpPr>
        <p:spPr>
          <a:xfrm rot="5400000">
            <a:off x="7296150" y="3138429"/>
            <a:ext cx="1223833" cy="912805"/>
          </a:xfrm>
          <a:prstGeom prst="bentConnector3">
            <a:avLst>
              <a:gd name="adj1" fmla="val 50000"/>
            </a:avLst>
          </a:prstGeom>
          <a:ln>
            <a:solidFill>
              <a:schemeClr val="accent5"/>
            </a:solidFill>
            <a:tailEnd type="triangle"/>
          </a:ln>
        </p:spPr>
        <p:style>
          <a:lnRef idx="1">
            <a:schemeClr val="accent1"/>
          </a:lnRef>
          <a:fillRef idx="0">
            <a:schemeClr val="accent1"/>
          </a:fillRef>
          <a:effectRef idx="0">
            <a:schemeClr val="accent1"/>
          </a:effectRef>
          <a:fontRef idx="minor">
            <a:schemeClr val="tx1"/>
          </a:fontRef>
        </p:style>
      </p:cxnSp>
      <p:sp>
        <p:nvSpPr>
          <p:cNvPr id="71" name="流程图: 可选过程 70">
            <a:extLst>
              <a:ext uri="{FF2B5EF4-FFF2-40B4-BE49-F238E27FC236}">
                <a16:creationId xmlns:a16="http://schemas.microsoft.com/office/drawing/2014/main" id="{42069BAA-01A5-4878-A434-D1AD102C5DEA}"/>
              </a:ext>
            </a:extLst>
          </p:cNvPr>
          <p:cNvSpPr/>
          <p:nvPr/>
        </p:nvSpPr>
        <p:spPr>
          <a:xfrm>
            <a:off x="6759741" y="5167425"/>
            <a:ext cx="1383844" cy="417741"/>
          </a:xfrm>
          <a:prstGeom prst="flowChartAlternateProcess">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zh-CN" altLang="en-US" sz="1400" dirty="0"/>
              <a:t>运行环境启动</a:t>
            </a:r>
          </a:p>
        </p:txBody>
      </p:sp>
      <p:cxnSp>
        <p:nvCxnSpPr>
          <p:cNvPr id="73" name="连接符: 肘形 72">
            <a:extLst>
              <a:ext uri="{FF2B5EF4-FFF2-40B4-BE49-F238E27FC236}">
                <a16:creationId xmlns:a16="http://schemas.microsoft.com/office/drawing/2014/main" id="{51F32053-8AA6-4DBC-BB9A-32BEC2F7ADBE}"/>
              </a:ext>
            </a:extLst>
          </p:cNvPr>
          <p:cNvCxnSpPr>
            <a:cxnSpLocks/>
            <a:stCxn id="154" idx="2"/>
            <a:endCxn id="71" idx="0"/>
          </p:cNvCxnSpPr>
          <p:nvPr/>
        </p:nvCxnSpPr>
        <p:spPr>
          <a:xfrm rot="5400000">
            <a:off x="7180195" y="4895957"/>
            <a:ext cx="542936" cy="12700"/>
          </a:xfrm>
          <a:prstGeom prst="bentConnector3">
            <a:avLst>
              <a:gd name="adj1" fmla="val 50000"/>
            </a:avLst>
          </a:prstGeom>
          <a:ln>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80" name="文本框 79">
            <a:extLst>
              <a:ext uri="{FF2B5EF4-FFF2-40B4-BE49-F238E27FC236}">
                <a16:creationId xmlns:a16="http://schemas.microsoft.com/office/drawing/2014/main" id="{D9A98B1F-61C4-44E0-AD8C-E97A16EA74A9}"/>
              </a:ext>
            </a:extLst>
          </p:cNvPr>
          <p:cNvSpPr txBox="1"/>
          <p:nvPr/>
        </p:nvSpPr>
        <p:spPr>
          <a:xfrm>
            <a:off x="1354168" y="1168579"/>
            <a:ext cx="646331" cy="369332"/>
          </a:xfrm>
          <a:prstGeom prst="rect">
            <a:avLst/>
          </a:prstGeom>
          <a:noFill/>
        </p:spPr>
        <p:txBody>
          <a:bodyPr wrap="none" rtlCol="0">
            <a:spAutoFit/>
          </a:bodyPr>
          <a:lstStyle/>
          <a:p>
            <a:r>
              <a:rPr lang="zh-CN" altLang="en-US" b="1" dirty="0">
                <a:solidFill>
                  <a:schemeClr val="accent2"/>
                </a:solidFill>
              </a:rPr>
              <a:t>门户</a:t>
            </a:r>
          </a:p>
        </p:txBody>
      </p:sp>
      <p:sp>
        <p:nvSpPr>
          <p:cNvPr id="81" name="文本框 80">
            <a:extLst>
              <a:ext uri="{FF2B5EF4-FFF2-40B4-BE49-F238E27FC236}">
                <a16:creationId xmlns:a16="http://schemas.microsoft.com/office/drawing/2014/main" id="{440B0F34-B7D4-432F-93F7-AA57A28F56BE}"/>
              </a:ext>
            </a:extLst>
          </p:cNvPr>
          <p:cNvSpPr txBox="1"/>
          <p:nvPr/>
        </p:nvSpPr>
        <p:spPr>
          <a:xfrm>
            <a:off x="9158007" y="1177721"/>
            <a:ext cx="877163" cy="369332"/>
          </a:xfrm>
          <a:prstGeom prst="rect">
            <a:avLst/>
          </a:prstGeom>
          <a:noFill/>
        </p:spPr>
        <p:txBody>
          <a:bodyPr wrap="none" rtlCol="0">
            <a:spAutoFit/>
          </a:bodyPr>
          <a:lstStyle/>
          <a:p>
            <a:r>
              <a:rPr lang="zh-CN" altLang="en-US" b="1" dirty="0">
                <a:solidFill>
                  <a:schemeClr val="accent1"/>
                </a:solidFill>
              </a:rPr>
              <a:t>管控台</a:t>
            </a:r>
          </a:p>
        </p:txBody>
      </p:sp>
      <p:sp>
        <p:nvSpPr>
          <p:cNvPr id="82" name="文本框 81">
            <a:extLst>
              <a:ext uri="{FF2B5EF4-FFF2-40B4-BE49-F238E27FC236}">
                <a16:creationId xmlns:a16="http://schemas.microsoft.com/office/drawing/2014/main" id="{F9781EE4-C085-464F-9E06-AD905078A884}"/>
              </a:ext>
            </a:extLst>
          </p:cNvPr>
          <p:cNvSpPr txBox="1"/>
          <p:nvPr/>
        </p:nvSpPr>
        <p:spPr>
          <a:xfrm>
            <a:off x="9196276" y="3852297"/>
            <a:ext cx="877163" cy="369332"/>
          </a:xfrm>
          <a:prstGeom prst="rect">
            <a:avLst/>
          </a:prstGeom>
          <a:noFill/>
        </p:spPr>
        <p:txBody>
          <a:bodyPr wrap="square" rtlCol="0">
            <a:spAutoFit/>
          </a:bodyPr>
          <a:lstStyle/>
          <a:p>
            <a:r>
              <a:rPr lang="zh-CN" altLang="en-US" b="1" dirty="0">
                <a:solidFill>
                  <a:schemeClr val="accent6"/>
                </a:solidFill>
              </a:rPr>
              <a:t>实验室</a:t>
            </a:r>
          </a:p>
        </p:txBody>
      </p:sp>
      <p:cxnSp>
        <p:nvCxnSpPr>
          <p:cNvPr id="84" name="连接符: 肘形 83">
            <a:extLst>
              <a:ext uri="{FF2B5EF4-FFF2-40B4-BE49-F238E27FC236}">
                <a16:creationId xmlns:a16="http://schemas.microsoft.com/office/drawing/2014/main" id="{D593E054-CFC7-48A9-BB8C-E85F27325916}"/>
              </a:ext>
            </a:extLst>
          </p:cNvPr>
          <p:cNvCxnSpPr>
            <a:cxnSpLocks/>
            <a:stCxn id="123" idx="1"/>
            <a:endCxn id="85" idx="3"/>
          </p:cNvCxnSpPr>
          <p:nvPr/>
        </p:nvCxnSpPr>
        <p:spPr>
          <a:xfrm rot="10800000" flipV="1">
            <a:off x="3431290" y="2774045"/>
            <a:ext cx="2411419" cy="3140122"/>
          </a:xfrm>
          <a:prstGeom prst="bentConnector3">
            <a:avLst>
              <a:gd name="adj1" fmla="val 29855"/>
            </a:avLst>
          </a:prstGeom>
          <a:ln>
            <a:solidFill>
              <a:schemeClr val="accent5"/>
            </a:solidFill>
            <a:tailEnd type="triangle"/>
          </a:ln>
        </p:spPr>
        <p:style>
          <a:lnRef idx="1">
            <a:schemeClr val="accent1"/>
          </a:lnRef>
          <a:fillRef idx="0">
            <a:schemeClr val="accent1"/>
          </a:fillRef>
          <a:effectRef idx="0">
            <a:schemeClr val="accent1"/>
          </a:effectRef>
          <a:fontRef idx="minor">
            <a:schemeClr val="tx1"/>
          </a:fontRef>
        </p:style>
      </p:cxnSp>
      <p:sp>
        <p:nvSpPr>
          <p:cNvPr id="85" name="流程图: 可选过程 84">
            <a:extLst>
              <a:ext uri="{FF2B5EF4-FFF2-40B4-BE49-F238E27FC236}">
                <a16:creationId xmlns:a16="http://schemas.microsoft.com/office/drawing/2014/main" id="{60F88651-4082-4096-B5A5-C9361C6BC5AB}"/>
              </a:ext>
            </a:extLst>
          </p:cNvPr>
          <p:cNvSpPr/>
          <p:nvPr/>
        </p:nvSpPr>
        <p:spPr>
          <a:xfrm>
            <a:off x="2252390" y="5705296"/>
            <a:ext cx="1178899" cy="417741"/>
          </a:xfrm>
          <a:prstGeom prst="flowChartAlternateProcess">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zh-CN" altLang="en-US" sz="1400" dirty="0"/>
              <a:t>我的实验室</a:t>
            </a:r>
          </a:p>
        </p:txBody>
      </p:sp>
      <p:sp>
        <p:nvSpPr>
          <p:cNvPr id="123" name="流程图: 可选过程 122">
            <a:extLst>
              <a:ext uri="{FF2B5EF4-FFF2-40B4-BE49-F238E27FC236}">
                <a16:creationId xmlns:a16="http://schemas.microsoft.com/office/drawing/2014/main" id="{E287EBF2-7D92-4D75-8F39-F55FD7C784A7}"/>
              </a:ext>
            </a:extLst>
          </p:cNvPr>
          <p:cNvSpPr/>
          <p:nvPr/>
        </p:nvSpPr>
        <p:spPr>
          <a:xfrm>
            <a:off x="5842708" y="2565174"/>
            <a:ext cx="1324290" cy="417741"/>
          </a:xfrm>
          <a:prstGeom prst="flowChartAlternateProcess">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zh-CN" altLang="en-US" sz="1400" dirty="0"/>
              <a:t>分配</a:t>
            </a:r>
            <a:r>
              <a:rPr lang="en-US" altLang="zh-CN" sz="1400" dirty="0"/>
              <a:t>VPN</a:t>
            </a:r>
            <a:r>
              <a:rPr lang="zh-CN" altLang="en-US" sz="1400" dirty="0"/>
              <a:t>账号</a:t>
            </a:r>
          </a:p>
        </p:txBody>
      </p:sp>
      <p:cxnSp>
        <p:nvCxnSpPr>
          <p:cNvPr id="137" name="连接符: 肘形 136">
            <a:extLst>
              <a:ext uri="{FF2B5EF4-FFF2-40B4-BE49-F238E27FC236}">
                <a16:creationId xmlns:a16="http://schemas.microsoft.com/office/drawing/2014/main" id="{AF601F33-0D8E-485D-AC7D-460A7FAAF366}"/>
              </a:ext>
            </a:extLst>
          </p:cNvPr>
          <p:cNvCxnSpPr>
            <a:stCxn id="29" idx="2"/>
            <a:endCxn id="28" idx="0"/>
          </p:cNvCxnSpPr>
          <p:nvPr/>
        </p:nvCxnSpPr>
        <p:spPr>
          <a:xfrm rot="16200000" flipH="1">
            <a:off x="7720870" y="1921576"/>
            <a:ext cx="470822" cy="816374"/>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9" name="直接箭头连接符 138">
            <a:extLst>
              <a:ext uri="{FF2B5EF4-FFF2-40B4-BE49-F238E27FC236}">
                <a16:creationId xmlns:a16="http://schemas.microsoft.com/office/drawing/2014/main" id="{A06501E3-7736-40AE-97B7-F4D12FEB2DAF}"/>
              </a:ext>
            </a:extLst>
          </p:cNvPr>
          <p:cNvCxnSpPr>
            <a:stCxn id="28" idx="1"/>
            <a:endCxn id="123" idx="3"/>
          </p:cNvCxnSpPr>
          <p:nvPr/>
        </p:nvCxnSpPr>
        <p:spPr>
          <a:xfrm flipH="1">
            <a:off x="7166998" y="2774045"/>
            <a:ext cx="53532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3" name="流程图: 可选过程 142">
            <a:extLst>
              <a:ext uri="{FF2B5EF4-FFF2-40B4-BE49-F238E27FC236}">
                <a16:creationId xmlns:a16="http://schemas.microsoft.com/office/drawing/2014/main" id="{F1DD0008-3A7B-400A-8444-734E59E2B5EB}"/>
              </a:ext>
            </a:extLst>
          </p:cNvPr>
          <p:cNvSpPr/>
          <p:nvPr/>
        </p:nvSpPr>
        <p:spPr>
          <a:xfrm>
            <a:off x="10624603" y="2794852"/>
            <a:ext cx="1178899" cy="417741"/>
          </a:xfrm>
          <a:prstGeom prst="flowChartAlternateProcess">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zh-CN" altLang="en-US" sz="1400" dirty="0"/>
              <a:t>数据脱敏</a:t>
            </a:r>
          </a:p>
        </p:txBody>
      </p:sp>
      <p:sp>
        <p:nvSpPr>
          <p:cNvPr id="144" name="流程图: 可选过程 143">
            <a:extLst>
              <a:ext uri="{FF2B5EF4-FFF2-40B4-BE49-F238E27FC236}">
                <a16:creationId xmlns:a16="http://schemas.microsoft.com/office/drawing/2014/main" id="{6B656D06-54B6-4113-A0A8-B275CCCD147F}"/>
              </a:ext>
            </a:extLst>
          </p:cNvPr>
          <p:cNvSpPr/>
          <p:nvPr/>
        </p:nvSpPr>
        <p:spPr>
          <a:xfrm>
            <a:off x="10624603" y="2196534"/>
            <a:ext cx="1178899" cy="417741"/>
          </a:xfrm>
          <a:prstGeom prst="flowChartAlternateProcess">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zh-CN" altLang="en-US" sz="1400" dirty="0"/>
              <a:t>数据上传</a:t>
            </a:r>
          </a:p>
        </p:txBody>
      </p:sp>
      <p:sp>
        <p:nvSpPr>
          <p:cNvPr id="145" name="流程图: 可选过程 144">
            <a:extLst>
              <a:ext uri="{FF2B5EF4-FFF2-40B4-BE49-F238E27FC236}">
                <a16:creationId xmlns:a16="http://schemas.microsoft.com/office/drawing/2014/main" id="{3A1132C5-6B04-4A2D-8766-52525F394571}"/>
              </a:ext>
            </a:extLst>
          </p:cNvPr>
          <p:cNvSpPr/>
          <p:nvPr/>
        </p:nvSpPr>
        <p:spPr>
          <a:xfrm>
            <a:off x="10649139" y="3420129"/>
            <a:ext cx="1178899" cy="417741"/>
          </a:xfrm>
          <a:prstGeom prst="flowChartAlternateProcess">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zh-CN" altLang="en-US" sz="1400" dirty="0"/>
              <a:t>数据抽样</a:t>
            </a:r>
          </a:p>
        </p:txBody>
      </p:sp>
      <p:sp>
        <p:nvSpPr>
          <p:cNvPr id="147" name="文本框 146">
            <a:extLst>
              <a:ext uri="{FF2B5EF4-FFF2-40B4-BE49-F238E27FC236}">
                <a16:creationId xmlns:a16="http://schemas.microsoft.com/office/drawing/2014/main" id="{13B1BE32-C360-4322-9E53-6FD38594417E}"/>
              </a:ext>
            </a:extLst>
          </p:cNvPr>
          <p:cNvSpPr txBox="1"/>
          <p:nvPr/>
        </p:nvSpPr>
        <p:spPr>
          <a:xfrm>
            <a:off x="10556581" y="1555267"/>
            <a:ext cx="902811" cy="307777"/>
          </a:xfrm>
          <a:prstGeom prst="rect">
            <a:avLst/>
          </a:prstGeom>
          <a:noFill/>
        </p:spPr>
        <p:txBody>
          <a:bodyPr wrap="none" rtlCol="0">
            <a:spAutoFit/>
          </a:bodyPr>
          <a:lstStyle/>
          <a:p>
            <a:r>
              <a:rPr lang="zh-CN" altLang="en-US" sz="1400" dirty="0"/>
              <a:t>运营人员</a:t>
            </a:r>
          </a:p>
        </p:txBody>
      </p:sp>
      <p:cxnSp>
        <p:nvCxnSpPr>
          <p:cNvPr id="149" name="直接箭头连接符 148">
            <a:extLst>
              <a:ext uri="{FF2B5EF4-FFF2-40B4-BE49-F238E27FC236}">
                <a16:creationId xmlns:a16="http://schemas.microsoft.com/office/drawing/2014/main" id="{30F6090D-F40D-4710-A549-EF795F567906}"/>
              </a:ext>
            </a:extLst>
          </p:cNvPr>
          <p:cNvCxnSpPr>
            <a:cxnSpLocks/>
            <a:stCxn id="146" idx="1"/>
            <a:endCxn id="28" idx="3"/>
          </p:cNvCxnSpPr>
          <p:nvPr/>
        </p:nvCxnSpPr>
        <p:spPr>
          <a:xfrm flipH="1" flipV="1">
            <a:off x="9026613" y="2774045"/>
            <a:ext cx="1417268" cy="1579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50" name="文本框 149">
            <a:extLst>
              <a:ext uri="{FF2B5EF4-FFF2-40B4-BE49-F238E27FC236}">
                <a16:creationId xmlns:a16="http://schemas.microsoft.com/office/drawing/2014/main" id="{3269F264-32EA-46B5-BC7A-B416CE1A105E}"/>
              </a:ext>
            </a:extLst>
          </p:cNvPr>
          <p:cNvSpPr txBox="1"/>
          <p:nvPr/>
        </p:nvSpPr>
        <p:spPr>
          <a:xfrm>
            <a:off x="9103548" y="2497984"/>
            <a:ext cx="902811" cy="307777"/>
          </a:xfrm>
          <a:prstGeom prst="rect">
            <a:avLst/>
          </a:prstGeom>
          <a:noFill/>
        </p:spPr>
        <p:txBody>
          <a:bodyPr wrap="none" rtlCol="0">
            <a:spAutoFit/>
          </a:bodyPr>
          <a:lstStyle/>
          <a:p>
            <a:r>
              <a:rPr lang="zh-CN" altLang="en-US" sz="1400" dirty="0"/>
              <a:t>数据导入</a:t>
            </a:r>
          </a:p>
        </p:txBody>
      </p:sp>
      <p:sp>
        <p:nvSpPr>
          <p:cNvPr id="154" name="流程图: 可选过程 153">
            <a:extLst>
              <a:ext uri="{FF2B5EF4-FFF2-40B4-BE49-F238E27FC236}">
                <a16:creationId xmlns:a16="http://schemas.microsoft.com/office/drawing/2014/main" id="{9B554E80-65CA-4D2B-8CE1-213BA6062A68}"/>
              </a:ext>
            </a:extLst>
          </p:cNvPr>
          <p:cNvSpPr/>
          <p:nvPr/>
        </p:nvSpPr>
        <p:spPr>
          <a:xfrm>
            <a:off x="6759741" y="4206748"/>
            <a:ext cx="1383844" cy="417741"/>
          </a:xfrm>
          <a:prstGeom prst="flowChartAlternateProcess">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zh-CN" altLang="en-US" sz="1400" dirty="0"/>
              <a:t>加载镜像</a:t>
            </a:r>
          </a:p>
        </p:txBody>
      </p:sp>
    </p:spTree>
    <p:extLst>
      <p:ext uri="{BB962C8B-B14F-4D97-AF65-F5344CB8AC3E}">
        <p14:creationId xmlns:p14="http://schemas.microsoft.com/office/powerpoint/2010/main" val="790455332"/>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2D3C87C5-9E1E-42AB-AEEC-51DB3DD5019B}"/>
              </a:ext>
            </a:extLst>
          </p:cNvPr>
          <p:cNvGrpSpPr/>
          <p:nvPr/>
        </p:nvGrpSpPr>
        <p:grpSpPr>
          <a:xfrm>
            <a:off x="89155" y="130876"/>
            <a:ext cx="4669276" cy="687168"/>
            <a:chOff x="358490" y="396066"/>
            <a:chExt cx="3501957" cy="515376"/>
          </a:xfrm>
        </p:grpSpPr>
        <p:grpSp>
          <p:nvGrpSpPr>
            <p:cNvPr id="3" name="组合 2">
              <a:extLst>
                <a:ext uri="{FF2B5EF4-FFF2-40B4-BE49-F238E27FC236}">
                  <a16:creationId xmlns:a16="http://schemas.microsoft.com/office/drawing/2014/main" id="{AFCBCB18-BB1F-493A-B6CB-BA17BD957B8A}"/>
                </a:ext>
              </a:extLst>
            </p:cNvPr>
            <p:cNvGrpSpPr/>
            <p:nvPr/>
          </p:nvGrpSpPr>
          <p:grpSpPr>
            <a:xfrm>
              <a:off x="373364" y="396066"/>
              <a:ext cx="707710" cy="515376"/>
              <a:chOff x="125279" y="279019"/>
              <a:chExt cx="854512" cy="622282"/>
            </a:xfrm>
          </p:grpSpPr>
          <p:sp>
            <p:nvSpPr>
              <p:cNvPr id="6" name="圆角矩形 36">
                <a:extLst>
                  <a:ext uri="{FF2B5EF4-FFF2-40B4-BE49-F238E27FC236}">
                    <a16:creationId xmlns:a16="http://schemas.microsoft.com/office/drawing/2014/main" id="{C1A8933C-D504-4188-96E1-F3787452476B}"/>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7" name="圆角矩形 37">
                <a:extLst>
                  <a:ext uri="{FF2B5EF4-FFF2-40B4-BE49-F238E27FC236}">
                    <a16:creationId xmlns:a16="http://schemas.microsoft.com/office/drawing/2014/main" id="{142B7FDD-BAAB-4541-9292-914BEC4B39F8}"/>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4" name="TextBox 7">
              <a:extLst>
                <a:ext uri="{FF2B5EF4-FFF2-40B4-BE49-F238E27FC236}">
                  <a16:creationId xmlns:a16="http://schemas.microsoft.com/office/drawing/2014/main" id="{DBC5641F-BECC-410D-A708-A1E29073DC1B}"/>
                </a:ext>
              </a:extLst>
            </p:cNvPr>
            <p:cNvSpPr txBox="1"/>
            <p:nvPr/>
          </p:nvSpPr>
          <p:spPr>
            <a:xfrm>
              <a:off x="1307250" y="427026"/>
              <a:ext cx="2553197"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实验室功能</a:t>
              </a:r>
              <a:r>
                <a:rPr lang="en-US" altLang="zh-CN"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a:t>
              </a: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数据分析</a:t>
              </a:r>
            </a:p>
          </p:txBody>
        </p:sp>
        <p:sp>
          <p:nvSpPr>
            <p:cNvPr id="5" name="矩形 4">
              <a:extLst>
                <a:ext uri="{FF2B5EF4-FFF2-40B4-BE49-F238E27FC236}">
                  <a16:creationId xmlns:a16="http://schemas.microsoft.com/office/drawing/2014/main" id="{A7A02D49-F8D1-4BEB-89F7-AAF51DD4755F}"/>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02</a:t>
              </a:r>
            </a:p>
          </p:txBody>
        </p:sp>
      </p:grpSp>
      <p:sp>
        <p:nvSpPr>
          <p:cNvPr id="8" name="矩形 7">
            <a:extLst>
              <a:ext uri="{FF2B5EF4-FFF2-40B4-BE49-F238E27FC236}">
                <a16:creationId xmlns:a16="http://schemas.microsoft.com/office/drawing/2014/main" id="{0C119297-B4B1-4A78-8404-C31B6823B93E}"/>
              </a:ext>
            </a:extLst>
          </p:cNvPr>
          <p:cNvSpPr/>
          <p:nvPr/>
        </p:nvSpPr>
        <p:spPr>
          <a:xfrm>
            <a:off x="1955232" y="1105206"/>
            <a:ext cx="2084271" cy="5399708"/>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dirty="0"/>
          </a:p>
        </p:txBody>
      </p:sp>
      <p:sp>
        <p:nvSpPr>
          <p:cNvPr id="9" name="矩形 8">
            <a:extLst>
              <a:ext uri="{FF2B5EF4-FFF2-40B4-BE49-F238E27FC236}">
                <a16:creationId xmlns:a16="http://schemas.microsoft.com/office/drawing/2014/main" id="{59FEEEF7-5197-4EED-A97E-3D1135C02416}"/>
              </a:ext>
            </a:extLst>
          </p:cNvPr>
          <p:cNvSpPr/>
          <p:nvPr/>
        </p:nvSpPr>
        <p:spPr>
          <a:xfrm>
            <a:off x="6096000" y="1105206"/>
            <a:ext cx="4478448" cy="2525234"/>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zh-CN" altLang="en-US" dirty="0"/>
          </a:p>
        </p:txBody>
      </p:sp>
      <p:sp>
        <p:nvSpPr>
          <p:cNvPr id="10" name="流程图: 可选过程 9">
            <a:extLst>
              <a:ext uri="{FF2B5EF4-FFF2-40B4-BE49-F238E27FC236}">
                <a16:creationId xmlns:a16="http://schemas.microsoft.com/office/drawing/2014/main" id="{4A574A79-3D9E-4063-8CD1-59A4B0E4030B}"/>
              </a:ext>
            </a:extLst>
          </p:cNvPr>
          <p:cNvSpPr/>
          <p:nvPr/>
        </p:nvSpPr>
        <p:spPr>
          <a:xfrm>
            <a:off x="2253549" y="1786719"/>
            <a:ext cx="1178898" cy="417741"/>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t>我的实验室</a:t>
            </a:r>
          </a:p>
        </p:txBody>
      </p:sp>
      <p:sp>
        <p:nvSpPr>
          <p:cNvPr id="11" name="流程图: 可选过程 10">
            <a:extLst>
              <a:ext uri="{FF2B5EF4-FFF2-40B4-BE49-F238E27FC236}">
                <a16:creationId xmlns:a16="http://schemas.microsoft.com/office/drawing/2014/main" id="{CF70F060-15D4-4B47-8006-E297008BC424}"/>
              </a:ext>
            </a:extLst>
          </p:cNvPr>
          <p:cNvSpPr/>
          <p:nvPr/>
        </p:nvSpPr>
        <p:spPr>
          <a:xfrm>
            <a:off x="2204829" y="2684844"/>
            <a:ext cx="1278489" cy="417741"/>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t>查看</a:t>
            </a:r>
            <a:r>
              <a:rPr lang="en-US" altLang="zh-CN" sz="1400" dirty="0"/>
              <a:t>VPN</a:t>
            </a:r>
            <a:r>
              <a:rPr lang="zh-CN" altLang="en-US" sz="1400" dirty="0"/>
              <a:t>账号</a:t>
            </a:r>
          </a:p>
        </p:txBody>
      </p:sp>
      <p:sp>
        <p:nvSpPr>
          <p:cNvPr id="12" name="流程图: 可选过程 11">
            <a:extLst>
              <a:ext uri="{FF2B5EF4-FFF2-40B4-BE49-F238E27FC236}">
                <a16:creationId xmlns:a16="http://schemas.microsoft.com/office/drawing/2014/main" id="{D876D570-72C3-4BFF-8177-D9B2A3E36B73}"/>
              </a:ext>
            </a:extLst>
          </p:cNvPr>
          <p:cNvSpPr/>
          <p:nvPr/>
        </p:nvSpPr>
        <p:spPr>
          <a:xfrm>
            <a:off x="6446067" y="1331231"/>
            <a:ext cx="3815550" cy="1457235"/>
          </a:xfrm>
          <a:prstGeom prst="flowChartAlternateProcess">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zh-CN" altLang="en-US" sz="1400" dirty="0"/>
              <a:t>在线分析</a:t>
            </a:r>
          </a:p>
        </p:txBody>
      </p:sp>
      <p:sp>
        <p:nvSpPr>
          <p:cNvPr id="13" name="流程图: 可选过程 12">
            <a:extLst>
              <a:ext uri="{FF2B5EF4-FFF2-40B4-BE49-F238E27FC236}">
                <a16:creationId xmlns:a16="http://schemas.microsoft.com/office/drawing/2014/main" id="{AC568587-2B86-470B-B90C-E3404A4505BB}"/>
              </a:ext>
            </a:extLst>
          </p:cNvPr>
          <p:cNvSpPr/>
          <p:nvPr/>
        </p:nvSpPr>
        <p:spPr>
          <a:xfrm>
            <a:off x="6837756" y="2267103"/>
            <a:ext cx="1473325" cy="417741"/>
          </a:xfrm>
          <a:prstGeom prst="flowChartAlternateProcess">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1400" dirty="0"/>
              <a:t>图形化展示</a:t>
            </a:r>
          </a:p>
        </p:txBody>
      </p:sp>
      <p:sp>
        <p:nvSpPr>
          <p:cNvPr id="14" name="流程图: 可选过程 13">
            <a:extLst>
              <a:ext uri="{FF2B5EF4-FFF2-40B4-BE49-F238E27FC236}">
                <a16:creationId xmlns:a16="http://schemas.microsoft.com/office/drawing/2014/main" id="{D7013BF3-50B4-459F-9B09-65A0089E3308}"/>
              </a:ext>
            </a:extLst>
          </p:cNvPr>
          <p:cNvSpPr/>
          <p:nvPr/>
        </p:nvSpPr>
        <p:spPr>
          <a:xfrm>
            <a:off x="6837755" y="1417698"/>
            <a:ext cx="1473325" cy="417741"/>
          </a:xfrm>
          <a:prstGeom prst="flowChartAlternateProcess">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1400" dirty="0"/>
              <a:t>数据预览</a:t>
            </a:r>
          </a:p>
        </p:txBody>
      </p:sp>
      <p:sp>
        <p:nvSpPr>
          <p:cNvPr id="16" name="流程图: 可选过程 15">
            <a:extLst>
              <a:ext uri="{FF2B5EF4-FFF2-40B4-BE49-F238E27FC236}">
                <a16:creationId xmlns:a16="http://schemas.microsoft.com/office/drawing/2014/main" id="{DCE40E4A-7D7C-43C4-ADF8-6B2B7F4D3783}"/>
              </a:ext>
            </a:extLst>
          </p:cNvPr>
          <p:cNvSpPr/>
          <p:nvPr/>
        </p:nvSpPr>
        <p:spPr>
          <a:xfrm>
            <a:off x="7696978" y="3094824"/>
            <a:ext cx="1313727" cy="417741"/>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t>数据导出申请</a:t>
            </a:r>
          </a:p>
        </p:txBody>
      </p:sp>
      <p:sp>
        <p:nvSpPr>
          <p:cNvPr id="17" name="矩形 16">
            <a:extLst>
              <a:ext uri="{FF2B5EF4-FFF2-40B4-BE49-F238E27FC236}">
                <a16:creationId xmlns:a16="http://schemas.microsoft.com/office/drawing/2014/main" id="{B649EEB1-F910-4190-AA23-79B7C2B0A330}"/>
              </a:ext>
            </a:extLst>
          </p:cNvPr>
          <p:cNvSpPr/>
          <p:nvPr/>
        </p:nvSpPr>
        <p:spPr>
          <a:xfrm>
            <a:off x="6096000" y="3716906"/>
            <a:ext cx="4478448" cy="252523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dirty="0"/>
          </a:p>
        </p:txBody>
      </p:sp>
      <p:sp>
        <p:nvSpPr>
          <p:cNvPr id="18" name="流程图: 可选过程 17">
            <a:extLst>
              <a:ext uri="{FF2B5EF4-FFF2-40B4-BE49-F238E27FC236}">
                <a16:creationId xmlns:a16="http://schemas.microsoft.com/office/drawing/2014/main" id="{A7475031-9507-4060-A1CD-09C9A6CC9597}"/>
              </a:ext>
            </a:extLst>
          </p:cNvPr>
          <p:cNvSpPr/>
          <p:nvPr/>
        </p:nvSpPr>
        <p:spPr>
          <a:xfrm>
            <a:off x="7695105" y="4178958"/>
            <a:ext cx="1313727" cy="417741"/>
          </a:xfrm>
          <a:prstGeom prst="flowChartAlternateProcess">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400" dirty="0"/>
              <a:t>数据导出审批</a:t>
            </a:r>
          </a:p>
        </p:txBody>
      </p:sp>
      <p:sp>
        <p:nvSpPr>
          <p:cNvPr id="20" name="流程图: 可选过程 19">
            <a:extLst>
              <a:ext uri="{FF2B5EF4-FFF2-40B4-BE49-F238E27FC236}">
                <a16:creationId xmlns:a16="http://schemas.microsoft.com/office/drawing/2014/main" id="{9941C2DA-3B6D-4771-B6A4-D70FF2FCDEB4}"/>
              </a:ext>
            </a:extLst>
          </p:cNvPr>
          <p:cNvSpPr/>
          <p:nvPr/>
        </p:nvSpPr>
        <p:spPr>
          <a:xfrm>
            <a:off x="7695105" y="4889193"/>
            <a:ext cx="1313727" cy="417741"/>
          </a:xfrm>
          <a:prstGeom prst="flowChartAlternateProcess">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400" dirty="0"/>
              <a:t>拒绝</a:t>
            </a:r>
          </a:p>
        </p:txBody>
      </p:sp>
      <p:cxnSp>
        <p:nvCxnSpPr>
          <p:cNvPr id="22" name="直接箭头连接符 21">
            <a:extLst>
              <a:ext uri="{FF2B5EF4-FFF2-40B4-BE49-F238E27FC236}">
                <a16:creationId xmlns:a16="http://schemas.microsoft.com/office/drawing/2014/main" id="{FEA8B0EA-FA46-4EC1-95FF-D8D955ABB282}"/>
              </a:ext>
            </a:extLst>
          </p:cNvPr>
          <p:cNvCxnSpPr>
            <a:stCxn id="18" idx="2"/>
            <a:endCxn id="20" idx="0"/>
          </p:cNvCxnSpPr>
          <p:nvPr/>
        </p:nvCxnSpPr>
        <p:spPr>
          <a:xfrm>
            <a:off x="8351969" y="4596699"/>
            <a:ext cx="0" cy="29249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5" name="流程图: 可选过程 24">
            <a:extLst>
              <a:ext uri="{FF2B5EF4-FFF2-40B4-BE49-F238E27FC236}">
                <a16:creationId xmlns:a16="http://schemas.microsoft.com/office/drawing/2014/main" id="{28D36223-308D-4E39-A58F-E4A2AC04F56F}"/>
              </a:ext>
            </a:extLst>
          </p:cNvPr>
          <p:cNvSpPr/>
          <p:nvPr/>
        </p:nvSpPr>
        <p:spPr>
          <a:xfrm>
            <a:off x="2195777" y="4143273"/>
            <a:ext cx="1296593" cy="417741"/>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t>我的导出申请</a:t>
            </a:r>
          </a:p>
        </p:txBody>
      </p:sp>
      <p:cxnSp>
        <p:nvCxnSpPr>
          <p:cNvPr id="27" name="直接箭头连接符 26">
            <a:extLst>
              <a:ext uri="{FF2B5EF4-FFF2-40B4-BE49-F238E27FC236}">
                <a16:creationId xmlns:a16="http://schemas.microsoft.com/office/drawing/2014/main" id="{2EE4F427-DF9D-4734-9393-79406A898C71}"/>
              </a:ext>
            </a:extLst>
          </p:cNvPr>
          <p:cNvCxnSpPr>
            <a:cxnSpLocks/>
            <a:stCxn id="18" idx="1"/>
            <a:endCxn id="25" idx="3"/>
          </p:cNvCxnSpPr>
          <p:nvPr/>
        </p:nvCxnSpPr>
        <p:spPr>
          <a:xfrm flipH="1" flipV="1">
            <a:off x="3492370" y="4352144"/>
            <a:ext cx="4202735" cy="3568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9" name="流程图: 可选过程 28">
            <a:extLst>
              <a:ext uri="{FF2B5EF4-FFF2-40B4-BE49-F238E27FC236}">
                <a16:creationId xmlns:a16="http://schemas.microsoft.com/office/drawing/2014/main" id="{AE01AFE4-25C6-4BE9-AA62-F17E4541C927}"/>
              </a:ext>
            </a:extLst>
          </p:cNvPr>
          <p:cNvSpPr/>
          <p:nvPr/>
        </p:nvSpPr>
        <p:spPr>
          <a:xfrm>
            <a:off x="2204829" y="4970799"/>
            <a:ext cx="1278489" cy="417741"/>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t>下载</a:t>
            </a:r>
          </a:p>
        </p:txBody>
      </p:sp>
      <p:cxnSp>
        <p:nvCxnSpPr>
          <p:cNvPr id="32" name="直接箭头连接符 31">
            <a:extLst>
              <a:ext uri="{FF2B5EF4-FFF2-40B4-BE49-F238E27FC236}">
                <a16:creationId xmlns:a16="http://schemas.microsoft.com/office/drawing/2014/main" id="{BCA42871-1844-464B-AC0A-254E66334E8C}"/>
              </a:ext>
            </a:extLst>
          </p:cNvPr>
          <p:cNvCxnSpPr>
            <a:stCxn id="25" idx="2"/>
            <a:endCxn id="29" idx="0"/>
          </p:cNvCxnSpPr>
          <p:nvPr/>
        </p:nvCxnSpPr>
        <p:spPr>
          <a:xfrm>
            <a:off x="2844074" y="4561014"/>
            <a:ext cx="0" cy="40978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4" name="文本框 33">
            <a:extLst>
              <a:ext uri="{FF2B5EF4-FFF2-40B4-BE49-F238E27FC236}">
                <a16:creationId xmlns:a16="http://schemas.microsoft.com/office/drawing/2014/main" id="{CF590103-B743-4396-8A11-B3250B9CDCB7}"/>
              </a:ext>
            </a:extLst>
          </p:cNvPr>
          <p:cNvSpPr txBox="1"/>
          <p:nvPr/>
        </p:nvSpPr>
        <p:spPr>
          <a:xfrm>
            <a:off x="1930383" y="1119552"/>
            <a:ext cx="646331" cy="369332"/>
          </a:xfrm>
          <a:prstGeom prst="rect">
            <a:avLst/>
          </a:prstGeom>
          <a:noFill/>
        </p:spPr>
        <p:txBody>
          <a:bodyPr wrap="none" rtlCol="0">
            <a:spAutoFit/>
          </a:bodyPr>
          <a:lstStyle/>
          <a:p>
            <a:r>
              <a:rPr lang="zh-CN" altLang="en-US" b="1" dirty="0">
                <a:solidFill>
                  <a:schemeClr val="accent2"/>
                </a:solidFill>
              </a:rPr>
              <a:t>门户</a:t>
            </a:r>
          </a:p>
        </p:txBody>
      </p:sp>
      <p:cxnSp>
        <p:nvCxnSpPr>
          <p:cNvPr id="36" name="直接箭头连接符 35">
            <a:extLst>
              <a:ext uri="{FF2B5EF4-FFF2-40B4-BE49-F238E27FC236}">
                <a16:creationId xmlns:a16="http://schemas.microsoft.com/office/drawing/2014/main" id="{B308D2EA-B35F-4012-8548-556AB5B9CDA0}"/>
              </a:ext>
            </a:extLst>
          </p:cNvPr>
          <p:cNvCxnSpPr>
            <a:endCxn id="11" idx="0"/>
          </p:cNvCxnSpPr>
          <p:nvPr/>
        </p:nvCxnSpPr>
        <p:spPr>
          <a:xfrm>
            <a:off x="2842998" y="2091336"/>
            <a:ext cx="1076" cy="59350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8" name="连接符: 肘形 37">
            <a:extLst>
              <a:ext uri="{FF2B5EF4-FFF2-40B4-BE49-F238E27FC236}">
                <a16:creationId xmlns:a16="http://schemas.microsoft.com/office/drawing/2014/main" id="{0BF0A4FF-8EC0-409B-9088-4C239D871566}"/>
              </a:ext>
            </a:extLst>
          </p:cNvPr>
          <p:cNvCxnSpPr>
            <a:cxnSpLocks/>
            <a:endCxn id="12" idx="1"/>
          </p:cNvCxnSpPr>
          <p:nvPr/>
        </p:nvCxnSpPr>
        <p:spPr>
          <a:xfrm flipV="1">
            <a:off x="3492370" y="2059849"/>
            <a:ext cx="2953697" cy="833866"/>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39" name="文本框 38">
            <a:extLst>
              <a:ext uri="{FF2B5EF4-FFF2-40B4-BE49-F238E27FC236}">
                <a16:creationId xmlns:a16="http://schemas.microsoft.com/office/drawing/2014/main" id="{CA957609-4760-497C-AE16-7D3E1C994F08}"/>
              </a:ext>
            </a:extLst>
          </p:cNvPr>
          <p:cNvSpPr txBox="1"/>
          <p:nvPr/>
        </p:nvSpPr>
        <p:spPr>
          <a:xfrm>
            <a:off x="4708255" y="2342167"/>
            <a:ext cx="543739" cy="307777"/>
          </a:xfrm>
          <a:prstGeom prst="rect">
            <a:avLst/>
          </a:prstGeom>
          <a:noFill/>
        </p:spPr>
        <p:txBody>
          <a:bodyPr wrap="none" rtlCol="0">
            <a:spAutoFit/>
          </a:bodyPr>
          <a:lstStyle/>
          <a:p>
            <a:r>
              <a:rPr lang="zh-CN" altLang="en-US" sz="1400" dirty="0">
                <a:solidFill>
                  <a:schemeClr val="accent2"/>
                </a:solidFill>
              </a:rPr>
              <a:t>登陆</a:t>
            </a:r>
            <a:endParaRPr lang="zh-CN" altLang="en-US" dirty="0">
              <a:solidFill>
                <a:schemeClr val="accent2"/>
              </a:solidFill>
            </a:endParaRPr>
          </a:p>
        </p:txBody>
      </p:sp>
      <p:cxnSp>
        <p:nvCxnSpPr>
          <p:cNvPr id="41" name="直接箭头连接符 40">
            <a:extLst>
              <a:ext uri="{FF2B5EF4-FFF2-40B4-BE49-F238E27FC236}">
                <a16:creationId xmlns:a16="http://schemas.microsoft.com/office/drawing/2014/main" id="{C4C833B2-541A-45F6-AD06-32BAFF48357C}"/>
              </a:ext>
            </a:extLst>
          </p:cNvPr>
          <p:cNvCxnSpPr>
            <a:cxnSpLocks/>
            <a:stCxn id="12" idx="2"/>
            <a:endCxn id="16" idx="0"/>
          </p:cNvCxnSpPr>
          <p:nvPr/>
        </p:nvCxnSpPr>
        <p:spPr>
          <a:xfrm>
            <a:off x="8353842" y="2788466"/>
            <a:ext cx="0" cy="3063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8" name="文本框 47">
            <a:extLst>
              <a:ext uri="{FF2B5EF4-FFF2-40B4-BE49-F238E27FC236}">
                <a16:creationId xmlns:a16="http://schemas.microsoft.com/office/drawing/2014/main" id="{02F55612-65FE-42B5-A531-F66D11ECAB4E}"/>
              </a:ext>
            </a:extLst>
          </p:cNvPr>
          <p:cNvSpPr txBox="1"/>
          <p:nvPr/>
        </p:nvSpPr>
        <p:spPr>
          <a:xfrm>
            <a:off x="6043537" y="1060756"/>
            <a:ext cx="877163" cy="369332"/>
          </a:xfrm>
          <a:prstGeom prst="rect">
            <a:avLst/>
          </a:prstGeom>
          <a:noFill/>
        </p:spPr>
        <p:txBody>
          <a:bodyPr wrap="none" rtlCol="0">
            <a:spAutoFit/>
          </a:bodyPr>
          <a:lstStyle/>
          <a:p>
            <a:r>
              <a:rPr lang="zh-CN" altLang="en-US" b="1" dirty="0">
                <a:solidFill>
                  <a:schemeClr val="accent1"/>
                </a:solidFill>
              </a:rPr>
              <a:t>实验室</a:t>
            </a:r>
          </a:p>
        </p:txBody>
      </p:sp>
      <p:sp>
        <p:nvSpPr>
          <p:cNvPr id="49" name="文本框 48">
            <a:extLst>
              <a:ext uri="{FF2B5EF4-FFF2-40B4-BE49-F238E27FC236}">
                <a16:creationId xmlns:a16="http://schemas.microsoft.com/office/drawing/2014/main" id="{12E322FD-419C-4691-A2AB-2CBE8CF53554}"/>
              </a:ext>
            </a:extLst>
          </p:cNvPr>
          <p:cNvSpPr txBox="1"/>
          <p:nvPr/>
        </p:nvSpPr>
        <p:spPr>
          <a:xfrm>
            <a:off x="6085586" y="3838201"/>
            <a:ext cx="877163" cy="369332"/>
          </a:xfrm>
          <a:prstGeom prst="rect">
            <a:avLst/>
          </a:prstGeom>
          <a:noFill/>
        </p:spPr>
        <p:txBody>
          <a:bodyPr wrap="none" rtlCol="0">
            <a:spAutoFit/>
          </a:bodyPr>
          <a:lstStyle/>
          <a:p>
            <a:r>
              <a:rPr lang="zh-CN" altLang="en-US" b="1" dirty="0">
                <a:solidFill>
                  <a:schemeClr val="accent6"/>
                </a:solidFill>
              </a:rPr>
              <a:t>管控台</a:t>
            </a:r>
          </a:p>
        </p:txBody>
      </p:sp>
      <p:sp>
        <p:nvSpPr>
          <p:cNvPr id="56" name="流程图: 可选过程 55">
            <a:extLst>
              <a:ext uri="{FF2B5EF4-FFF2-40B4-BE49-F238E27FC236}">
                <a16:creationId xmlns:a16="http://schemas.microsoft.com/office/drawing/2014/main" id="{7DD0A1AF-FBA9-4830-B7F3-7A7268E95102}"/>
              </a:ext>
            </a:extLst>
          </p:cNvPr>
          <p:cNvSpPr/>
          <p:nvPr/>
        </p:nvSpPr>
        <p:spPr>
          <a:xfrm>
            <a:off x="8549686" y="1417697"/>
            <a:ext cx="1473325" cy="417741"/>
          </a:xfrm>
          <a:prstGeom prst="flowChartAlternateProcess">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1400" dirty="0"/>
              <a:t>阶段结果展示</a:t>
            </a:r>
          </a:p>
        </p:txBody>
      </p:sp>
      <p:sp>
        <p:nvSpPr>
          <p:cNvPr id="57" name="流程图: 可选过程 56">
            <a:extLst>
              <a:ext uri="{FF2B5EF4-FFF2-40B4-BE49-F238E27FC236}">
                <a16:creationId xmlns:a16="http://schemas.microsoft.com/office/drawing/2014/main" id="{14B0C200-289F-4F21-A61E-EE31A9DE0CF5}"/>
              </a:ext>
            </a:extLst>
          </p:cNvPr>
          <p:cNvSpPr/>
          <p:nvPr/>
        </p:nvSpPr>
        <p:spPr>
          <a:xfrm>
            <a:off x="8612339" y="2279150"/>
            <a:ext cx="1473325" cy="417741"/>
          </a:xfrm>
          <a:prstGeom prst="flowChartAlternateProcess">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zh-CN" altLang="en-US" sz="1400" dirty="0"/>
              <a:t>地图渲染</a:t>
            </a:r>
          </a:p>
        </p:txBody>
      </p:sp>
      <p:cxnSp>
        <p:nvCxnSpPr>
          <p:cNvPr id="61" name="连接符: 肘形 60">
            <a:extLst>
              <a:ext uri="{FF2B5EF4-FFF2-40B4-BE49-F238E27FC236}">
                <a16:creationId xmlns:a16="http://schemas.microsoft.com/office/drawing/2014/main" id="{847B6D0C-7E12-4678-A19A-2E0F09CDEC07}"/>
              </a:ext>
            </a:extLst>
          </p:cNvPr>
          <p:cNvCxnSpPr>
            <a:stCxn id="16" idx="2"/>
            <a:endCxn id="18" idx="0"/>
          </p:cNvCxnSpPr>
          <p:nvPr/>
        </p:nvCxnSpPr>
        <p:spPr>
          <a:xfrm rot="5400000">
            <a:off x="8019710" y="3844825"/>
            <a:ext cx="666393" cy="1873"/>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65" name="文本框 64">
            <a:extLst>
              <a:ext uri="{FF2B5EF4-FFF2-40B4-BE49-F238E27FC236}">
                <a16:creationId xmlns:a16="http://schemas.microsoft.com/office/drawing/2014/main" id="{7F44E962-4D81-4308-9D26-14CEEFFA6837}"/>
              </a:ext>
            </a:extLst>
          </p:cNvPr>
          <p:cNvSpPr txBox="1"/>
          <p:nvPr/>
        </p:nvSpPr>
        <p:spPr>
          <a:xfrm>
            <a:off x="4819605" y="4080051"/>
            <a:ext cx="543739" cy="307777"/>
          </a:xfrm>
          <a:prstGeom prst="rect">
            <a:avLst/>
          </a:prstGeom>
          <a:noFill/>
        </p:spPr>
        <p:txBody>
          <a:bodyPr wrap="none" rtlCol="0">
            <a:spAutoFit/>
          </a:bodyPr>
          <a:lstStyle/>
          <a:p>
            <a:r>
              <a:rPr lang="zh-CN" altLang="en-US" sz="1400" dirty="0">
                <a:solidFill>
                  <a:schemeClr val="accent2"/>
                </a:solidFill>
              </a:rPr>
              <a:t>通过</a:t>
            </a:r>
            <a:endParaRPr lang="zh-CN" altLang="en-US" dirty="0">
              <a:solidFill>
                <a:schemeClr val="accent2"/>
              </a:solidFill>
            </a:endParaRPr>
          </a:p>
        </p:txBody>
      </p:sp>
    </p:spTree>
    <p:extLst>
      <p:ext uri="{BB962C8B-B14F-4D97-AF65-F5344CB8AC3E}">
        <p14:creationId xmlns:p14="http://schemas.microsoft.com/office/powerpoint/2010/main" val="3819204240"/>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id="{7BF0C214-E824-4710-BE1C-6EFBCC12260D}"/>
              </a:ext>
            </a:extLst>
          </p:cNvPr>
          <p:cNvGrpSpPr/>
          <p:nvPr/>
        </p:nvGrpSpPr>
        <p:grpSpPr>
          <a:xfrm>
            <a:off x="89155" y="130876"/>
            <a:ext cx="4669276" cy="687168"/>
            <a:chOff x="358490" y="396066"/>
            <a:chExt cx="3501957" cy="515376"/>
          </a:xfrm>
        </p:grpSpPr>
        <p:grpSp>
          <p:nvGrpSpPr>
            <p:cNvPr id="9" name="组合 8">
              <a:extLst>
                <a:ext uri="{FF2B5EF4-FFF2-40B4-BE49-F238E27FC236}">
                  <a16:creationId xmlns:a16="http://schemas.microsoft.com/office/drawing/2014/main" id="{3A143291-536C-4A6E-82FF-5398B74D45C5}"/>
                </a:ext>
              </a:extLst>
            </p:cNvPr>
            <p:cNvGrpSpPr/>
            <p:nvPr/>
          </p:nvGrpSpPr>
          <p:grpSpPr>
            <a:xfrm>
              <a:off x="373364" y="396066"/>
              <a:ext cx="707710" cy="515376"/>
              <a:chOff x="125279" y="279019"/>
              <a:chExt cx="854512" cy="622282"/>
            </a:xfrm>
          </p:grpSpPr>
          <p:sp>
            <p:nvSpPr>
              <p:cNvPr id="12" name="圆角矩形 36">
                <a:extLst>
                  <a:ext uri="{FF2B5EF4-FFF2-40B4-BE49-F238E27FC236}">
                    <a16:creationId xmlns:a16="http://schemas.microsoft.com/office/drawing/2014/main" id="{26B21747-D94D-41C6-9096-92EDF8B46508}"/>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13" name="圆角矩形 37">
                <a:extLst>
                  <a:ext uri="{FF2B5EF4-FFF2-40B4-BE49-F238E27FC236}">
                    <a16:creationId xmlns:a16="http://schemas.microsoft.com/office/drawing/2014/main" id="{FA383F28-4AB0-4AC7-A49D-FC6946D54D82}"/>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10" name="TextBox 7">
              <a:extLst>
                <a:ext uri="{FF2B5EF4-FFF2-40B4-BE49-F238E27FC236}">
                  <a16:creationId xmlns:a16="http://schemas.microsoft.com/office/drawing/2014/main" id="{A7A6E777-D10B-402E-8CD3-F2FF02BCFDED}"/>
                </a:ext>
              </a:extLst>
            </p:cNvPr>
            <p:cNvSpPr txBox="1"/>
            <p:nvPr/>
          </p:nvSpPr>
          <p:spPr>
            <a:xfrm>
              <a:off x="1307250" y="427026"/>
              <a:ext cx="2553197"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实验室功能</a:t>
              </a:r>
              <a:r>
                <a:rPr lang="en-US" altLang="zh-CN"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a:t>
              </a: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动态加载</a:t>
              </a:r>
            </a:p>
          </p:txBody>
        </p:sp>
        <p:sp>
          <p:nvSpPr>
            <p:cNvPr id="11" name="矩形 10">
              <a:extLst>
                <a:ext uri="{FF2B5EF4-FFF2-40B4-BE49-F238E27FC236}">
                  <a16:creationId xmlns:a16="http://schemas.microsoft.com/office/drawing/2014/main" id="{E2F9A34D-F4AE-4035-8172-E5D001B14BA4}"/>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02</a:t>
              </a:r>
            </a:p>
          </p:txBody>
        </p:sp>
      </p:grpSp>
      <p:sp>
        <p:nvSpPr>
          <p:cNvPr id="14" name="矩形 13">
            <a:extLst>
              <a:ext uri="{FF2B5EF4-FFF2-40B4-BE49-F238E27FC236}">
                <a16:creationId xmlns:a16="http://schemas.microsoft.com/office/drawing/2014/main" id="{300A40B9-5B01-42F7-A811-C3683EEEDD93}"/>
              </a:ext>
            </a:extLst>
          </p:cNvPr>
          <p:cNvSpPr/>
          <p:nvPr/>
        </p:nvSpPr>
        <p:spPr>
          <a:xfrm>
            <a:off x="1955232" y="1105206"/>
            <a:ext cx="2084271" cy="5086588"/>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dirty="0"/>
          </a:p>
        </p:txBody>
      </p:sp>
      <p:sp>
        <p:nvSpPr>
          <p:cNvPr id="15" name="矩形 14">
            <a:extLst>
              <a:ext uri="{FF2B5EF4-FFF2-40B4-BE49-F238E27FC236}">
                <a16:creationId xmlns:a16="http://schemas.microsoft.com/office/drawing/2014/main" id="{BE42A0BF-A4FE-4D76-9213-10B55C675098}"/>
              </a:ext>
            </a:extLst>
          </p:cNvPr>
          <p:cNvSpPr/>
          <p:nvPr/>
        </p:nvSpPr>
        <p:spPr>
          <a:xfrm>
            <a:off x="6592685" y="1119552"/>
            <a:ext cx="4048425" cy="4942897"/>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zh-CN" altLang="en-US" dirty="0"/>
          </a:p>
        </p:txBody>
      </p:sp>
      <p:sp>
        <p:nvSpPr>
          <p:cNvPr id="16" name="流程图: 可选过程 15">
            <a:extLst>
              <a:ext uri="{FF2B5EF4-FFF2-40B4-BE49-F238E27FC236}">
                <a16:creationId xmlns:a16="http://schemas.microsoft.com/office/drawing/2014/main" id="{D9D3A901-567B-4A05-BD62-62DD4771BA06}"/>
              </a:ext>
            </a:extLst>
          </p:cNvPr>
          <p:cNvSpPr/>
          <p:nvPr/>
        </p:nvSpPr>
        <p:spPr>
          <a:xfrm>
            <a:off x="2259541" y="1786719"/>
            <a:ext cx="1178898" cy="417741"/>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t>实验室列表</a:t>
            </a:r>
          </a:p>
        </p:txBody>
      </p:sp>
      <p:sp>
        <p:nvSpPr>
          <p:cNvPr id="17" name="流程图: 可选过程 16">
            <a:extLst>
              <a:ext uri="{FF2B5EF4-FFF2-40B4-BE49-F238E27FC236}">
                <a16:creationId xmlns:a16="http://schemas.microsoft.com/office/drawing/2014/main" id="{1D8E50C3-C898-447C-A072-D79C1CA00EB1}"/>
              </a:ext>
            </a:extLst>
          </p:cNvPr>
          <p:cNvSpPr/>
          <p:nvPr/>
        </p:nvSpPr>
        <p:spPr>
          <a:xfrm>
            <a:off x="2209746" y="2556900"/>
            <a:ext cx="1278489" cy="417741"/>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t>选择实验室</a:t>
            </a:r>
          </a:p>
        </p:txBody>
      </p:sp>
      <p:sp>
        <p:nvSpPr>
          <p:cNvPr id="18" name="流程图: 可选过程 17">
            <a:extLst>
              <a:ext uri="{FF2B5EF4-FFF2-40B4-BE49-F238E27FC236}">
                <a16:creationId xmlns:a16="http://schemas.microsoft.com/office/drawing/2014/main" id="{5C1F51D3-E437-4638-842F-9CA4B925D372}"/>
              </a:ext>
            </a:extLst>
          </p:cNvPr>
          <p:cNvSpPr/>
          <p:nvPr/>
        </p:nvSpPr>
        <p:spPr>
          <a:xfrm>
            <a:off x="7309493" y="1802351"/>
            <a:ext cx="1573251" cy="525407"/>
          </a:xfrm>
          <a:prstGeom prst="flowChartAlternateProcess">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zh-CN" altLang="en-US" sz="1400" dirty="0"/>
              <a:t>导入新的资源</a:t>
            </a:r>
          </a:p>
        </p:txBody>
      </p:sp>
      <p:sp>
        <p:nvSpPr>
          <p:cNvPr id="21" name="流程图: 可选过程 20">
            <a:extLst>
              <a:ext uri="{FF2B5EF4-FFF2-40B4-BE49-F238E27FC236}">
                <a16:creationId xmlns:a16="http://schemas.microsoft.com/office/drawing/2014/main" id="{3F733666-9DD8-4D40-ABFA-3DF6E0F35896}"/>
              </a:ext>
            </a:extLst>
          </p:cNvPr>
          <p:cNvSpPr/>
          <p:nvPr/>
        </p:nvSpPr>
        <p:spPr>
          <a:xfrm>
            <a:off x="7439255" y="3239958"/>
            <a:ext cx="1313727" cy="417741"/>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t>环境重构</a:t>
            </a:r>
          </a:p>
        </p:txBody>
      </p:sp>
      <p:sp>
        <p:nvSpPr>
          <p:cNvPr id="30" name="文本框 29">
            <a:extLst>
              <a:ext uri="{FF2B5EF4-FFF2-40B4-BE49-F238E27FC236}">
                <a16:creationId xmlns:a16="http://schemas.microsoft.com/office/drawing/2014/main" id="{54B37605-4B9B-4EC4-AEF4-94270E1DF64B}"/>
              </a:ext>
            </a:extLst>
          </p:cNvPr>
          <p:cNvSpPr txBox="1"/>
          <p:nvPr/>
        </p:nvSpPr>
        <p:spPr>
          <a:xfrm>
            <a:off x="1930383" y="1119552"/>
            <a:ext cx="646331" cy="369332"/>
          </a:xfrm>
          <a:prstGeom prst="rect">
            <a:avLst/>
          </a:prstGeom>
          <a:noFill/>
        </p:spPr>
        <p:txBody>
          <a:bodyPr wrap="none" rtlCol="0">
            <a:spAutoFit/>
          </a:bodyPr>
          <a:lstStyle/>
          <a:p>
            <a:r>
              <a:rPr lang="zh-CN" altLang="en-US" b="1" dirty="0">
                <a:solidFill>
                  <a:schemeClr val="accent2"/>
                </a:solidFill>
              </a:rPr>
              <a:t>门户</a:t>
            </a:r>
          </a:p>
        </p:txBody>
      </p:sp>
      <p:cxnSp>
        <p:nvCxnSpPr>
          <p:cNvPr id="31" name="直接箭头连接符 30">
            <a:extLst>
              <a:ext uri="{FF2B5EF4-FFF2-40B4-BE49-F238E27FC236}">
                <a16:creationId xmlns:a16="http://schemas.microsoft.com/office/drawing/2014/main" id="{41A737BB-4578-44DF-82B9-7750DF6EB6F4}"/>
              </a:ext>
            </a:extLst>
          </p:cNvPr>
          <p:cNvCxnSpPr>
            <a:cxnSpLocks/>
          </p:cNvCxnSpPr>
          <p:nvPr/>
        </p:nvCxnSpPr>
        <p:spPr>
          <a:xfrm>
            <a:off x="2848990" y="2204460"/>
            <a:ext cx="1" cy="35244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 name="连接符: 肘形 31">
            <a:extLst>
              <a:ext uri="{FF2B5EF4-FFF2-40B4-BE49-F238E27FC236}">
                <a16:creationId xmlns:a16="http://schemas.microsoft.com/office/drawing/2014/main" id="{EBA3EFCD-4EA2-49B2-A023-97EDED87853C}"/>
              </a:ext>
            </a:extLst>
          </p:cNvPr>
          <p:cNvCxnSpPr>
            <a:cxnSpLocks/>
            <a:stCxn id="72" idx="3"/>
            <a:endCxn id="18" idx="1"/>
          </p:cNvCxnSpPr>
          <p:nvPr/>
        </p:nvCxnSpPr>
        <p:spPr>
          <a:xfrm flipV="1">
            <a:off x="3471272" y="2065055"/>
            <a:ext cx="3838221" cy="1438595"/>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4" name="直接箭头连接符 33">
            <a:extLst>
              <a:ext uri="{FF2B5EF4-FFF2-40B4-BE49-F238E27FC236}">
                <a16:creationId xmlns:a16="http://schemas.microsoft.com/office/drawing/2014/main" id="{C991D651-DC0D-4ABB-89AB-47E04DB522D8}"/>
              </a:ext>
            </a:extLst>
          </p:cNvPr>
          <p:cNvCxnSpPr>
            <a:cxnSpLocks/>
          </p:cNvCxnSpPr>
          <p:nvPr/>
        </p:nvCxnSpPr>
        <p:spPr>
          <a:xfrm>
            <a:off x="8096118" y="2327758"/>
            <a:ext cx="0" cy="9122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5" name="文本框 34">
            <a:extLst>
              <a:ext uri="{FF2B5EF4-FFF2-40B4-BE49-F238E27FC236}">
                <a16:creationId xmlns:a16="http://schemas.microsoft.com/office/drawing/2014/main" id="{025951B4-86E3-4C94-BF57-9475FDCB8D3E}"/>
              </a:ext>
            </a:extLst>
          </p:cNvPr>
          <p:cNvSpPr txBox="1"/>
          <p:nvPr/>
        </p:nvSpPr>
        <p:spPr>
          <a:xfrm>
            <a:off x="6696075" y="1195810"/>
            <a:ext cx="877163" cy="369332"/>
          </a:xfrm>
          <a:prstGeom prst="rect">
            <a:avLst/>
          </a:prstGeom>
          <a:noFill/>
        </p:spPr>
        <p:txBody>
          <a:bodyPr wrap="square" rtlCol="0">
            <a:spAutoFit/>
          </a:bodyPr>
          <a:lstStyle/>
          <a:p>
            <a:r>
              <a:rPr lang="zh-CN" altLang="en-US" b="1" dirty="0">
                <a:solidFill>
                  <a:schemeClr val="accent1"/>
                </a:solidFill>
              </a:rPr>
              <a:t>实验室</a:t>
            </a:r>
          </a:p>
        </p:txBody>
      </p:sp>
      <p:sp>
        <p:nvSpPr>
          <p:cNvPr id="72" name="流程图: 可选过程 71">
            <a:extLst>
              <a:ext uri="{FF2B5EF4-FFF2-40B4-BE49-F238E27FC236}">
                <a16:creationId xmlns:a16="http://schemas.microsoft.com/office/drawing/2014/main" id="{5E702EB3-FCBB-4227-9920-181C739AC5FE}"/>
              </a:ext>
            </a:extLst>
          </p:cNvPr>
          <p:cNvSpPr/>
          <p:nvPr/>
        </p:nvSpPr>
        <p:spPr>
          <a:xfrm>
            <a:off x="2226708" y="3294779"/>
            <a:ext cx="1244564" cy="417741"/>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t>选择资源文件</a:t>
            </a:r>
          </a:p>
        </p:txBody>
      </p:sp>
      <p:cxnSp>
        <p:nvCxnSpPr>
          <p:cNvPr id="75" name="直接箭头连接符 74">
            <a:extLst>
              <a:ext uri="{FF2B5EF4-FFF2-40B4-BE49-F238E27FC236}">
                <a16:creationId xmlns:a16="http://schemas.microsoft.com/office/drawing/2014/main" id="{CA6B1C80-B86B-43AD-9B6F-9A5FA9A1E594}"/>
              </a:ext>
            </a:extLst>
          </p:cNvPr>
          <p:cNvCxnSpPr/>
          <p:nvPr/>
        </p:nvCxnSpPr>
        <p:spPr>
          <a:xfrm flipH="1">
            <a:off x="2848990" y="2974641"/>
            <a:ext cx="1" cy="32013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2" name="流程图: 可选过程 81">
            <a:extLst>
              <a:ext uri="{FF2B5EF4-FFF2-40B4-BE49-F238E27FC236}">
                <a16:creationId xmlns:a16="http://schemas.microsoft.com/office/drawing/2014/main" id="{FCF8504F-0AD7-4877-BC7B-988FE89AB55E}"/>
              </a:ext>
            </a:extLst>
          </p:cNvPr>
          <p:cNvSpPr/>
          <p:nvPr/>
        </p:nvSpPr>
        <p:spPr>
          <a:xfrm>
            <a:off x="7439255" y="4226289"/>
            <a:ext cx="1313727" cy="417741"/>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t>服务重启</a:t>
            </a:r>
          </a:p>
        </p:txBody>
      </p:sp>
      <p:cxnSp>
        <p:nvCxnSpPr>
          <p:cNvPr id="84" name="直接箭头连接符 83">
            <a:extLst>
              <a:ext uri="{FF2B5EF4-FFF2-40B4-BE49-F238E27FC236}">
                <a16:creationId xmlns:a16="http://schemas.microsoft.com/office/drawing/2014/main" id="{FA3474E5-4319-4444-9687-0C98CAD0E5AA}"/>
              </a:ext>
            </a:extLst>
          </p:cNvPr>
          <p:cNvCxnSpPr/>
          <p:nvPr/>
        </p:nvCxnSpPr>
        <p:spPr>
          <a:xfrm>
            <a:off x="8096118" y="3657699"/>
            <a:ext cx="0" cy="5685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7" name="流程图: 可选过程 86">
            <a:extLst>
              <a:ext uri="{FF2B5EF4-FFF2-40B4-BE49-F238E27FC236}">
                <a16:creationId xmlns:a16="http://schemas.microsoft.com/office/drawing/2014/main" id="{6894EF8B-A0A0-4F73-95F4-DA575F29B96C}"/>
              </a:ext>
            </a:extLst>
          </p:cNvPr>
          <p:cNvSpPr/>
          <p:nvPr/>
        </p:nvSpPr>
        <p:spPr>
          <a:xfrm>
            <a:off x="2209745" y="4254628"/>
            <a:ext cx="1278489" cy="417741"/>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dirty="0"/>
              <a:t>VPN</a:t>
            </a:r>
            <a:r>
              <a:rPr lang="zh-CN" altLang="en-US" sz="1400" dirty="0"/>
              <a:t>登陆</a:t>
            </a:r>
          </a:p>
        </p:txBody>
      </p:sp>
      <p:cxnSp>
        <p:nvCxnSpPr>
          <p:cNvPr id="89" name="连接符: 肘形 88">
            <a:extLst>
              <a:ext uri="{FF2B5EF4-FFF2-40B4-BE49-F238E27FC236}">
                <a16:creationId xmlns:a16="http://schemas.microsoft.com/office/drawing/2014/main" id="{3A03C9A7-03B2-4B2B-9F1D-F90BC975519D}"/>
              </a:ext>
            </a:extLst>
          </p:cNvPr>
          <p:cNvCxnSpPr>
            <a:endCxn id="82" idx="1"/>
          </p:cNvCxnSpPr>
          <p:nvPr/>
        </p:nvCxnSpPr>
        <p:spPr>
          <a:xfrm>
            <a:off x="3488234" y="4428309"/>
            <a:ext cx="3951021" cy="6851"/>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90" name="文本框 89">
            <a:extLst>
              <a:ext uri="{FF2B5EF4-FFF2-40B4-BE49-F238E27FC236}">
                <a16:creationId xmlns:a16="http://schemas.microsoft.com/office/drawing/2014/main" id="{C4F920F3-2D47-4B37-B16F-22399B745A43}"/>
              </a:ext>
            </a:extLst>
          </p:cNvPr>
          <p:cNvSpPr txBox="1"/>
          <p:nvPr/>
        </p:nvSpPr>
        <p:spPr>
          <a:xfrm>
            <a:off x="4273970" y="4104967"/>
            <a:ext cx="2084249" cy="276999"/>
          </a:xfrm>
          <a:prstGeom prst="rect">
            <a:avLst/>
          </a:prstGeom>
          <a:noFill/>
        </p:spPr>
        <p:txBody>
          <a:bodyPr wrap="square" rtlCol="0">
            <a:spAutoFit/>
          </a:bodyPr>
          <a:lstStyle/>
          <a:p>
            <a:r>
              <a:rPr lang="zh-CN" altLang="en-US" sz="1200" dirty="0">
                <a:solidFill>
                  <a:schemeClr val="accent1"/>
                </a:solidFill>
              </a:rPr>
              <a:t>能够使用新的数据或依赖包</a:t>
            </a:r>
          </a:p>
        </p:txBody>
      </p:sp>
      <p:sp>
        <p:nvSpPr>
          <p:cNvPr id="92" name="文本框 91">
            <a:extLst>
              <a:ext uri="{FF2B5EF4-FFF2-40B4-BE49-F238E27FC236}">
                <a16:creationId xmlns:a16="http://schemas.microsoft.com/office/drawing/2014/main" id="{3D793EE4-9024-4D14-97EA-01BCCC88200D}"/>
              </a:ext>
            </a:extLst>
          </p:cNvPr>
          <p:cNvSpPr txBox="1"/>
          <p:nvPr/>
        </p:nvSpPr>
        <p:spPr>
          <a:xfrm>
            <a:off x="4758432" y="1802351"/>
            <a:ext cx="2214732" cy="523220"/>
          </a:xfrm>
          <a:prstGeom prst="rect">
            <a:avLst/>
          </a:prstGeom>
          <a:noFill/>
        </p:spPr>
        <p:txBody>
          <a:bodyPr wrap="square" rtlCol="0">
            <a:spAutoFit/>
          </a:bodyPr>
          <a:lstStyle/>
          <a:p>
            <a:r>
              <a:rPr lang="zh-CN" altLang="en-US" sz="1400" dirty="0">
                <a:solidFill>
                  <a:srgbClr val="FF0000"/>
                </a:solidFill>
              </a:rPr>
              <a:t>建议不加审批环节，时效性差</a:t>
            </a:r>
          </a:p>
        </p:txBody>
      </p:sp>
    </p:spTree>
    <p:extLst>
      <p:ext uri="{BB962C8B-B14F-4D97-AF65-F5344CB8AC3E}">
        <p14:creationId xmlns:p14="http://schemas.microsoft.com/office/powerpoint/2010/main" val="3742138301"/>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矩形 63">
            <a:extLst>
              <a:ext uri="{FF2B5EF4-FFF2-40B4-BE49-F238E27FC236}">
                <a16:creationId xmlns:a16="http://schemas.microsoft.com/office/drawing/2014/main" id="{D43D8905-ABFB-4E2F-BB3B-593965049C3D}"/>
              </a:ext>
            </a:extLst>
          </p:cNvPr>
          <p:cNvSpPr/>
          <p:nvPr/>
        </p:nvSpPr>
        <p:spPr>
          <a:xfrm>
            <a:off x="2135592" y="5382872"/>
            <a:ext cx="7312852" cy="412446"/>
          </a:xfrm>
          <a:prstGeom prst="rect">
            <a:avLst/>
          </a:prstGeom>
          <a:solidFill>
            <a:srgbClr val="549FD5"/>
          </a:solidFill>
          <a:ln w="25400" cap="flat" cmpd="sng" algn="ctr">
            <a:noFill/>
            <a:prstDash val="solid"/>
          </a:ln>
          <a:effectLst>
            <a:outerShdw blurRad="50800" dist="38100" dir="8100000" algn="tr" rotWithShape="0">
              <a:prstClr val="black">
                <a:alpha val="40000"/>
              </a:prstClr>
            </a:outerShdw>
          </a:effectLst>
        </p:spPr>
        <p:txBody>
          <a:bodyPr rtlCol="0" anchor="t"/>
          <a:lstStyle/>
          <a:p>
            <a:pPr algn="ctr" defTabSz="914400">
              <a:defRPr/>
            </a:pPr>
            <a:endParaRPr lang="zh-CN" altLang="en-US" sz="1000" b="1" kern="0" dirty="0">
              <a:solidFill>
                <a:prstClr val="white"/>
              </a:solidFill>
              <a:latin typeface="微软雅黑" panose="020B0503020204020204" pitchFamily="34" charset="-122"/>
            </a:endParaRPr>
          </a:p>
        </p:txBody>
      </p:sp>
      <p:sp>
        <p:nvSpPr>
          <p:cNvPr id="62" name="矩形 61">
            <a:extLst>
              <a:ext uri="{FF2B5EF4-FFF2-40B4-BE49-F238E27FC236}">
                <a16:creationId xmlns:a16="http://schemas.microsoft.com/office/drawing/2014/main" id="{9717FF53-DC28-4896-8088-87E1FADE2584}"/>
              </a:ext>
            </a:extLst>
          </p:cNvPr>
          <p:cNvSpPr/>
          <p:nvPr/>
        </p:nvSpPr>
        <p:spPr>
          <a:xfrm>
            <a:off x="2135592" y="5827724"/>
            <a:ext cx="7312852" cy="794919"/>
          </a:xfrm>
          <a:prstGeom prst="rect">
            <a:avLst/>
          </a:prstGeom>
          <a:solidFill>
            <a:srgbClr val="549FD5"/>
          </a:solidFill>
          <a:ln w="25400" cap="flat" cmpd="sng" algn="ctr">
            <a:noFill/>
            <a:prstDash val="solid"/>
          </a:ln>
          <a:effectLst>
            <a:outerShdw blurRad="50800" dist="38100" dir="8100000" algn="tr" rotWithShape="0">
              <a:prstClr val="black">
                <a:alpha val="40000"/>
              </a:prstClr>
            </a:outerShdw>
          </a:effectLst>
        </p:spPr>
        <p:txBody>
          <a:bodyPr rtlCol="0" anchor="t"/>
          <a:lstStyle/>
          <a:p>
            <a:pPr algn="ctr" defTabSz="914400">
              <a:defRPr/>
            </a:pPr>
            <a:endParaRPr lang="zh-CN" altLang="en-US" sz="1000" b="1" kern="0" dirty="0">
              <a:solidFill>
                <a:prstClr val="white"/>
              </a:solidFill>
              <a:latin typeface="微软雅黑" panose="020B0503020204020204" pitchFamily="34" charset="-122"/>
            </a:endParaRPr>
          </a:p>
        </p:txBody>
      </p:sp>
      <p:sp>
        <p:nvSpPr>
          <p:cNvPr id="2" name="矩形 1">
            <a:extLst>
              <a:ext uri="{FF2B5EF4-FFF2-40B4-BE49-F238E27FC236}">
                <a16:creationId xmlns:a16="http://schemas.microsoft.com/office/drawing/2014/main" id="{30C9D0F5-7AB9-43D2-905E-7310F97A1F51}"/>
              </a:ext>
            </a:extLst>
          </p:cNvPr>
          <p:cNvSpPr/>
          <p:nvPr/>
        </p:nvSpPr>
        <p:spPr>
          <a:xfrm>
            <a:off x="2028886" y="4291920"/>
            <a:ext cx="7312852" cy="696538"/>
          </a:xfrm>
          <a:prstGeom prst="rect">
            <a:avLst/>
          </a:prstGeom>
          <a:solidFill>
            <a:srgbClr val="549FD5"/>
          </a:solidFill>
          <a:ln w="25400" cap="flat" cmpd="sng" algn="ctr">
            <a:noFill/>
            <a:prstDash val="solid"/>
          </a:ln>
          <a:effectLst>
            <a:glow rad="38100">
              <a:schemeClr val="accent1">
                <a:alpha val="40000"/>
              </a:schemeClr>
            </a:glow>
            <a:outerShdw blurRad="50800" dist="38100" dir="8100000" algn="tr" rotWithShape="0">
              <a:prstClr val="black">
                <a:alpha val="40000"/>
              </a:prstClr>
            </a:outerShdw>
          </a:effectLst>
          <a:scene3d>
            <a:camera prst="orthographicFront"/>
            <a:lightRig rig="threePt" dir="t"/>
          </a:scene3d>
          <a:sp3d>
            <a:bevelB w="0" h="0"/>
          </a:sp3d>
        </p:spPr>
        <p:txBody>
          <a:bodyPr rtlCol="0" anchor="t"/>
          <a:lstStyle/>
          <a:p>
            <a:pPr algn="ctr" defTabSz="914400">
              <a:defRPr/>
            </a:pPr>
            <a:endParaRPr lang="zh-CN" altLang="en-US" sz="1000" b="1" kern="0" dirty="0">
              <a:solidFill>
                <a:prstClr val="white"/>
              </a:solidFill>
              <a:latin typeface="微软雅黑" panose="020B0503020204020204" pitchFamily="34" charset="-122"/>
            </a:endParaRPr>
          </a:p>
        </p:txBody>
      </p:sp>
      <p:sp>
        <p:nvSpPr>
          <p:cNvPr id="3" name="矩形 2">
            <a:extLst>
              <a:ext uri="{FF2B5EF4-FFF2-40B4-BE49-F238E27FC236}">
                <a16:creationId xmlns:a16="http://schemas.microsoft.com/office/drawing/2014/main" id="{4A7DF5F2-613A-44F1-A07F-AF37BF34FB3D}"/>
              </a:ext>
            </a:extLst>
          </p:cNvPr>
          <p:cNvSpPr/>
          <p:nvPr/>
        </p:nvSpPr>
        <p:spPr>
          <a:xfrm>
            <a:off x="2028020" y="1591812"/>
            <a:ext cx="7313718" cy="1137653"/>
          </a:xfrm>
          <a:prstGeom prst="rect">
            <a:avLst/>
          </a:prstGeom>
          <a:solidFill>
            <a:srgbClr val="549FD5"/>
          </a:solidFill>
          <a:ln w="25400" cap="flat" cmpd="sng" algn="ctr">
            <a:noFill/>
            <a:prstDash val="solid"/>
          </a:ln>
          <a:effectLst>
            <a:outerShdw blurRad="50800" dist="38100" dir="8100000" algn="tr" rotWithShape="0">
              <a:prstClr val="black">
                <a:alpha val="40000"/>
              </a:prstClr>
            </a:outerShdw>
          </a:effectLst>
        </p:spPr>
        <p:txBody>
          <a:bodyPr rtlCol="0" anchor="t"/>
          <a:lstStyle/>
          <a:p>
            <a:pPr algn="ctr" defTabSz="914400">
              <a:defRPr/>
            </a:pPr>
            <a:endParaRPr lang="zh-CN" altLang="en-US" sz="1000" b="1" kern="0" dirty="0">
              <a:solidFill>
                <a:prstClr val="white"/>
              </a:solidFill>
              <a:latin typeface="微软雅黑" panose="020B0503020204020204" pitchFamily="34" charset="-122"/>
            </a:endParaRPr>
          </a:p>
        </p:txBody>
      </p:sp>
      <p:sp>
        <p:nvSpPr>
          <p:cNvPr id="4" name="矩形 3">
            <a:extLst>
              <a:ext uri="{FF2B5EF4-FFF2-40B4-BE49-F238E27FC236}">
                <a16:creationId xmlns:a16="http://schemas.microsoft.com/office/drawing/2014/main" id="{C1FE2EBD-0139-4B16-B051-BEA1AF06900E}"/>
              </a:ext>
            </a:extLst>
          </p:cNvPr>
          <p:cNvSpPr/>
          <p:nvPr/>
        </p:nvSpPr>
        <p:spPr>
          <a:xfrm>
            <a:off x="6850707" y="1964125"/>
            <a:ext cx="2440066" cy="669090"/>
          </a:xfrm>
          <a:prstGeom prst="rect">
            <a:avLst/>
          </a:prstGeom>
          <a:solidFill>
            <a:srgbClr val="66CCFF"/>
          </a:solidFill>
          <a:ln w="25400" cap="flat" cmpd="sng" algn="ctr">
            <a:noFill/>
            <a:prstDash val="solid"/>
          </a:ln>
          <a:effectLst>
            <a:outerShdw blurRad="50800" dist="38100" dir="8100000" algn="tr" rotWithShape="0">
              <a:prstClr val="black">
                <a:alpha val="40000"/>
              </a:prstClr>
            </a:outerShdw>
          </a:effectLst>
        </p:spPr>
        <p:txBody>
          <a:bodyPr rtlCol="0" anchor="t"/>
          <a:lstStyle/>
          <a:p>
            <a:pPr algn="ctr" defTabSz="914400">
              <a:defRPr/>
            </a:pPr>
            <a:endParaRPr lang="zh-CN" altLang="en-US" sz="1000" b="1" kern="0" dirty="0">
              <a:solidFill>
                <a:prstClr val="white"/>
              </a:solidFill>
              <a:latin typeface="微软雅黑" panose="020B0503020204020204" pitchFamily="34" charset="-122"/>
            </a:endParaRPr>
          </a:p>
        </p:txBody>
      </p:sp>
      <p:sp>
        <p:nvSpPr>
          <p:cNvPr id="5" name="矩形 4">
            <a:extLst>
              <a:ext uri="{FF2B5EF4-FFF2-40B4-BE49-F238E27FC236}">
                <a16:creationId xmlns:a16="http://schemas.microsoft.com/office/drawing/2014/main" id="{A39292CB-9C36-4E2C-BDE0-77D2033B14E6}"/>
              </a:ext>
            </a:extLst>
          </p:cNvPr>
          <p:cNvSpPr/>
          <p:nvPr/>
        </p:nvSpPr>
        <p:spPr>
          <a:xfrm>
            <a:off x="2135592" y="1964706"/>
            <a:ext cx="4590849" cy="669091"/>
          </a:xfrm>
          <a:prstGeom prst="rect">
            <a:avLst/>
          </a:prstGeom>
          <a:solidFill>
            <a:srgbClr val="66CCFF"/>
          </a:solidFill>
          <a:ln w="25400" cap="flat" cmpd="sng" algn="ctr">
            <a:noFill/>
            <a:prstDash val="solid"/>
          </a:ln>
          <a:effectLst>
            <a:outerShdw blurRad="50800" dist="38100" dir="8100000" algn="tr" rotWithShape="0">
              <a:prstClr val="black">
                <a:alpha val="40000"/>
              </a:prstClr>
            </a:outerShdw>
          </a:effectLst>
        </p:spPr>
        <p:txBody>
          <a:bodyPr rtlCol="0" anchor="t"/>
          <a:lstStyle/>
          <a:p>
            <a:pPr algn="ctr" defTabSz="914400">
              <a:defRPr/>
            </a:pPr>
            <a:endParaRPr lang="zh-CN" altLang="en-US" sz="1000" b="1" kern="0" dirty="0">
              <a:solidFill>
                <a:prstClr val="white"/>
              </a:solidFill>
              <a:latin typeface="微软雅黑" panose="020B0503020204020204" pitchFamily="34" charset="-122"/>
            </a:endParaRPr>
          </a:p>
        </p:txBody>
      </p:sp>
      <p:sp>
        <p:nvSpPr>
          <p:cNvPr id="6" name="矩形 5">
            <a:extLst>
              <a:ext uri="{FF2B5EF4-FFF2-40B4-BE49-F238E27FC236}">
                <a16:creationId xmlns:a16="http://schemas.microsoft.com/office/drawing/2014/main" id="{BCCC0104-AFC6-4304-8DB4-7ED84F4F505D}"/>
              </a:ext>
            </a:extLst>
          </p:cNvPr>
          <p:cNvSpPr/>
          <p:nvPr/>
        </p:nvSpPr>
        <p:spPr>
          <a:xfrm>
            <a:off x="2028886" y="2863581"/>
            <a:ext cx="1764227" cy="1338023"/>
          </a:xfrm>
          <a:prstGeom prst="rect">
            <a:avLst/>
          </a:prstGeom>
          <a:solidFill>
            <a:srgbClr val="549FD5"/>
          </a:solidFill>
          <a:ln w="25400" cap="flat" cmpd="sng" algn="ctr">
            <a:noFill/>
            <a:prstDash val="solid"/>
          </a:ln>
          <a:effectLst>
            <a:outerShdw blurRad="50800" dist="38100" dir="8100000" algn="tr" rotWithShape="0">
              <a:prstClr val="black">
                <a:alpha val="40000"/>
              </a:prstClr>
            </a:outerShdw>
          </a:effectLst>
        </p:spPr>
        <p:txBody>
          <a:bodyPr rtlCol="0" anchor="t"/>
          <a:lstStyle/>
          <a:p>
            <a:pPr algn="ctr" defTabSz="914400">
              <a:defRPr/>
            </a:pPr>
            <a:endParaRPr lang="zh-CN" altLang="en-US" sz="1000" b="1" kern="0" dirty="0">
              <a:solidFill>
                <a:prstClr val="white"/>
              </a:solidFill>
              <a:latin typeface="微软雅黑" panose="020B0503020204020204" pitchFamily="34" charset="-122"/>
            </a:endParaRPr>
          </a:p>
        </p:txBody>
      </p:sp>
      <p:sp>
        <p:nvSpPr>
          <p:cNvPr id="7" name="矩形 6">
            <a:extLst>
              <a:ext uri="{FF2B5EF4-FFF2-40B4-BE49-F238E27FC236}">
                <a16:creationId xmlns:a16="http://schemas.microsoft.com/office/drawing/2014/main" id="{778ECE06-F0F1-4209-B0D9-E2B3BE8425ED}"/>
              </a:ext>
            </a:extLst>
          </p:cNvPr>
          <p:cNvSpPr/>
          <p:nvPr/>
        </p:nvSpPr>
        <p:spPr>
          <a:xfrm>
            <a:off x="3999661" y="2863580"/>
            <a:ext cx="3457697" cy="1338023"/>
          </a:xfrm>
          <a:prstGeom prst="rect">
            <a:avLst/>
          </a:prstGeom>
          <a:solidFill>
            <a:srgbClr val="549FD5"/>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defRPr/>
            </a:pPr>
            <a:endParaRPr lang="zh-CN" altLang="en-US" sz="1000" b="1" kern="0" dirty="0">
              <a:solidFill>
                <a:prstClr val="white"/>
              </a:solidFill>
              <a:latin typeface="微软雅黑" panose="020B0503020204020204" pitchFamily="34" charset="-122"/>
            </a:endParaRPr>
          </a:p>
        </p:txBody>
      </p:sp>
      <p:sp>
        <p:nvSpPr>
          <p:cNvPr id="8" name="矩形 7">
            <a:extLst>
              <a:ext uri="{FF2B5EF4-FFF2-40B4-BE49-F238E27FC236}">
                <a16:creationId xmlns:a16="http://schemas.microsoft.com/office/drawing/2014/main" id="{4C726EF2-F02A-42A6-A209-736CFDA3875F}"/>
              </a:ext>
            </a:extLst>
          </p:cNvPr>
          <p:cNvSpPr/>
          <p:nvPr/>
        </p:nvSpPr>
        <p:spPr>
          <a:xfrm>
            <a:off x="7629184" y="2863579"/>
            <a:ext cx="1712554" cy="1338023"/>
          </a:xfrm>
          <a:prstGeom prst="rect">
            <a:avLst/>
          </a:prstGeom>
          <a:solidFill>
            <a:srgbClr val="549FD5"/>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defRPr/>
            </a:pPr>
            <a:endParaRPr lang="zh-CN" altLang="en-US" sz="1000" b="1" kern="0" dirty="0">
              <a:solidFill>
                <a:prstClr val="white"/>
              </a:solidFill>
              <a:latin typeface="微软雅黑" panose="020B0503020204020204" pitchFamily="34" charset="-122"/>
            </a:endParaRPr>
          </a:p>
        </p:txBody>
      </p:sp>
      <p:sp>
        <p:nvSpPr>
          <p:cNvPr id="9" name="矩形 8">
            <a:extLst>
              <a:ext uri="{FF2B5EF4-FFF2-40B4-BE49-F238E27FC236}">
                <a16:creationId xmlns:a16="http://schemas.microsoft.com/office/drawing/2014/main" id="{B24BEF52-5EB9-428C-AF67-87597B1548D4}"/>
              </a:ext>
            </a:extLst>
          </p:cNvPr>
          <p:cNvSpPr/>
          <p:nvPr/>
        </p:nvSpPr>
        <p:spPr>
          <a:xfrm>
            <a:off x="2501159" y="4571958"/>
            <a:ext cx="1116000" cy="338028"/>
          </a:xfrm>
          <a:prstGeom prst="rect">
            <a:avLst/>
          </a:prstGeom>
          <a:solidFill>
            <a:srgbClr val="1A4482"/>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defRPr/>
            </a:pPr>
            <a:r>
              <a:rPr lang="zh-CN" altLang="en-US" sz="1000" b="1" kern="0" dirty="0">
                <a:solidFill>
                  <a:prstClr val="white"/>
                </a:solidFill>
                <a:latin typeface="微软雅黑" panose="020B0503020204020204" pitchFamily="34" charset="-122"/>
              </a:rPr>
              <a:t>数据采集</a:t>
            </a:r>
          </a:p>
        </p:txBody>
      </p:sp>
      <p:cxnSp>
        <p:nvCxnSpPr>
          <p:cNvPr id="10" name="直接箭头连接符 9">
            <a:extLst>
              <a:ext uri="{FF2B5EF4-FFF2-40B4-BE49-F238E27FC236}">
                <a16:creationId xmlns:a16="http://schemas.microsoft.com/office/drawing/2014/main" id="{40B17056-ACEB-4C4B-A42E-58C4277DD853}"/>
              </a:ext>
            </a:extLst>
          </p:cNvPr>
          <p:cNvCxnSpPr>
            <a:cxnSpLocks/>
          </p:cNvCxnSpPr>
          <p:nvPr/>
        </p:nvCxnSpPr>
        <p:spPr>
          <a:xfrm>
            <a:off x="2949099" y="4112234"/>
            <a:ext cx="0" cy="288000"/>
          </a:xfrm>
          <a:prstGeom prst="straightConnector1">
            <a:avLst/>
          </a:prstGeom>
          <a:noFill/>
          <a:ln w="34925" cap="flat" cmpd="sng" algn="ctr">
            <a:solidFill>
              <a:srgbClr val="0070C0"/>
            </a:solidFill>
            <a:prstDash val="solid"/>
            <a:headEnd type="triangle"/>
            <a:tailEnd type="triangle"/>
          </a:ln>
          <a:effectLst/>
        </p:spPr>
      </p:cxnSp>
      <p:cxnSp>
        <p:nvCxnSpPr>
          <p:cNvPr id="11" name="直接箭头连接符 10">
            <a:extLst>
              <a:ext uri="{FF2B5EF4-FFF2-40B4-BE49-F238E27FC236}">
                <a16:creationId xmlns:a16="http://schemas.microsoft.com/office/drawing/2014/main" id="{31EC01A2-BF07-4406-83F0-FE5EFD8A0561}"/>
              </a:ext>
            </a:extLst>
          </p:cNvPr>
          <p:cNvCxnSpPr>
            <a:cxnSpLocks/>
          </p:cNvCxnSpPr>
          <p:nvPr/>
        </p:nvCxnSpPr>
        <p:spPr>
          <a:xfrm>
            <a:off x="8537967" y="4112234"/>
            <a:ext cx="0" cy="288000"/>
          </a:xfrm>
          <a:prstGeom prst="straightConnector1">
            <a:avLst/>
          </a:prstGeom>
          <a:noFill/>
          <a:ln w="34925" cap="flat" cmpd="sng" algn="ctr">
            <a:solidFill>
              <a:srgbClr val="0070C0"/>
            </a:solidFill>
            <a:prstDash val="solid"/>
            <a:headEnd type="triangle"/>
            <a:tailEnd type="triangle"/>
          </a:ln>
          <a:effectLst/>
        </p:spPr>
      </p:cxnSp>
      <p:sp>
        <p:nvSpPr>
          <p:cNvPr id="12" name="矩形: 圆角 11">
            <a:extLst>
              <a:ext uri="{FF2B5EF4-FFF2-40B4-BE49-F238E27FC236}">
                <a16:creationId xmlns:a16="http://schemas.microsoft.com/office/drawing/2014/main" id="{17E6668C-EF6A-4866-A4E0-FDD9770BDCDC}"/>
              </a:ext>
            </a:extLst>
          </p:cNvPr>
          <p:cNvSpPr/>
          <p:nvPr/>
        </p:nvSpPr>
        <p:spPr>
          <a:xfrm>
            <a:off x="2242381" y="3367639"/>
            <a:ext cx="1368000" cy="288000"/>
          </a:xfrm>
          <a:prstGeom prst="roundRect">
            <a:avLst/>
          </a:prstGeom>
          <a:solidFill>
            <a:srgbClr val="0070C0"/>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r>
              <a:rPr lang="zh-CN" altLang="en-US" sz="1000" b="1" kern="0" dirty="0">
                <a:solidFill>
                  <a:prstClr val="white"/>
                </a:solidFill>
                <a:latin typeface="微软雅黑" panose="020B0503020204020204" pitchFamily="34" charset="-122"/>
              </a:rPr>
              <a:t>数据体系规划</a:t>
            </a:r>
          </a:p>
        </p:txBody>
      </p:sp>
      <p:sp>
        <p:nvSpPr>
          <p:cNvPr id="13" name="矩形: 圆角 12">
            <a:extLst>
              <a:ext uri="{FF2B5EF4-FFF2-40B4-BE49-F238E27FC236}">
                <a16:creationId xmlns:a16="http://schemas.microsoft.com/office/drawing/2014/main" id="{7531D602-A1A1-499D-B388-150DDD429D53}"/>
              </a:ext>
            </a:extLst>
          </p:cNvPr>
          <p:cNvSpPr/>
          <p:nvPr/>
        </p:nvSpPr>
        <p:spPr>
          <a:xfrm>
            <a:off x="2253847" y="2035469"/>
            <a:ext cx="1044000" cy="288000"/>
          </a:xfrm>
          <a:prstGeom prst="roundRect">
            <a:avLst/>
          </a:prstGeom>
          <a:solidFill>
            <a:srgbClr val="36819A"/>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r>
              <a:rPr lang="zh-CN" altLang="en-US" sz="900" b="1" kern="0" dirty="0">
                <a:solidFill>
                  <a:prstClr val="white"/>
                </a:solidFill>
                <a:latin typeface="微软雅黑" panose="020B0503020204020204" pitchFamily="34" charset="-122"/>
              </a:rPr>
              <a:t>交通卡数据产品</a:t>
            </a:r>
          </a:p>
        </p:txBody>
      </p:sp>
      <p:sp>
        <p:nvSpPr>
          <p:cNvPr id="14" name="矩形: 圆角 13">
            <a:extLst>
              <a:ext uri="{FF2B5EF4-FFF2-40B4-BE49-F238E27FC236}">
                <a16:creationId xmlns:a16="http://schemas.microsoft.com/office/drawing/2014/main" id="{8670C335-E781-48E5-842A-6A90EA753425}"/>
              </a:ext>
            </a:extLst>
          </p:cNvPr>
          <p:cNvSpPr/>
          <p:nvPr/>
        </p:nvSpPr>
        <p:spPr>
          <a:xfrm>
            <a:off x="3391632" y="2035469"/>
            <a:ext cx="1044000" cy="288000"/>
          </a:xfrm>
          <a:prstGeom prst="roundRect">
            <a:avLst/>
          </a:prstGeom>
          <a:solidFill>
            <a:srgbClr val="36819A"/>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r>
              <a:rPr lang="zh-CN" altLang="en-US" sz="900" b="1" kern="0" dirty="0">
                <a:solidFill>
                  <a:prstClr val="white"/>
                </a:solidFill>
                <a:latin typeface="微软雅黑" panose="020B0503020204020204" pitchFamily="34" charset="-122"/>
              </a:rPr>
              <a:t>公交数据产品</a:t>
            </a:r>
          </a:p>
        </p:txBody>
      </p:sp>
      <p:sp>
        <p:nvSpPr>
          <p:cNvPr id="15" name="矩形: 圆角 14">
            <a:extLst>
              <a:ext uri="{FF2B5EF4-FFF2-40B4-BE49-F238E27FC236}">
                <a16:creationId xmlns:a16="http://schemas.microsoft.com/office/drawing/2014/main" id="{E7A7F3CF-92D7-4C09-B0C5-6C139AC78288}"/>
              </a:ext>
            </a:extLst>
          </p:cNvPr>
          <p:cNvSpPr/>
          <p:nvPr/>
        </p:nvSpPr>
        <p:spPr>
          <a:xfrm>
            <a:off x="4514177" y="2035469"/>
            <a:ext cx="1044000" cy="288000"/>
          </a:xfrm>
          <a:prstGeom prst="roundRect">
            <a:avLst/>
          </a:prstGeom>
          <a:solidFill>
            <a:srgbClr val="36819A"/>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r>
              <a:rPr lang="zh-CN" altLang="en-US" sz="900" b="1" kern="0" dirty="0">
                <a:solidFill>
                  <a:prstClr val="white"/>
                </a:solidFill>
                <a:latin typeface="微软雅黑" panose="020B0503020204020204" pitchFamily="34" charset="-122"/>
              </a:rPr>
              <a:t>久体数据产品</a:t>
            </a:r>
          </a:p>
        </p:txBody>
      </p:sp>
      <p:sp>
        <p:nvSpPr>
          <p:cNvPr id="16" name="矩形: 圆角 15">
            <a:extLst>
              <a:ext uri="{FF2B5EF4-FFF2-40B4-BE49-F238E27FC236}">
                <a16:creationId xmlns:a16="http://schemas.microsoft.com/office/drawing/2014/main" id="{8B49ED76-A71C-49FB-AB90-DFA1F649936E}"/>
              </a:ext>
            </a:extLst>
          </p:cNvPr>
          <p:cNvSpPr/>
          <p:nvPr/>
        </p:nvSpPr>
        <p:spPr>
          <a:xfrm>
            <a:off x="7013237" y="2035469"/>
            <a:ext cx="1044000" cy="288000"/>
          </a:xfrm>
          <a:prstGeom prst="roundRect">
            <a:avLst/>
          </a:prstGeom>
          <a:solidFill>
            <a:srgbClr val="36819A"/>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r>
              <a:rPr lang="zh-CN" altLang="en-US" sz="900" b="1" kern="0" dirty="0">
                <a:solidFill>
                  <a:prstClr val="white"/>
                </a:solidFill>
                <a:latin typeface="微软雅黑" panose="020B0503020204020204" pitchFamily="34" charset="-122"/>
              </a:rPr>
              <a:t>数据分析</a:t>
            </a:r>
          </a:p>
        </p:txBody>
      </p:sp>
      <p:sp>
        <p:nvSpPr>
          <p:cNvPr id="17" name="矩形: 圆角 16">
            <a:extLst>
              <a:ext uri="{FF2B5EF4-FFF2-40B4-BE49-F238E27FC236}">
                <a16:creationId xmlns:a16="http://schemas.microsoft.com/office/drawing/2014/main" id="{409B0D4A-A635-4705-A5AB-0EB70F04F1D9}"/>
              </a:ext>
            </a:extLst>
          </p:cNvPr>
          <p:cNvSpPr/>
          <p:nvPr/>
        </p:nvSpPr>
        <p:spPr>
          <a:xfrm>
            <a:off x="5629102" y="2035469"/>
            <a:ext cx="1044000" cy="288000"/>
          </a:xfrm>
          <a:prstGeom prst="roundRect">
            <a:avLst/>
          </a:prstGeom>
          <a:solidFill>
            <a:srgbClr val="36819A"/>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r>
              <a:rPr lang="en-US" altLang="zh-CN" sz="900" b="1" kern="0" dirty="0">
                <a:solidFill>
                  <a:prstClr val="white"/>
                </a:solidFill>
                <a:latin typeface="微软雅黑" panose="020B0503020204020204" pitchFamily="34" charset="-122"/>
              </a:rPr>
              <a:t>… … …</a:t>
            </a:r>
            <a:endParaRPr lang="zh-CN" altLang="en-US" sz="900" b="1" kern="0" dirty="0">
              <a:solidFill>
                <a:prstClr val="white"/>
              </a:solidFill>
              <a:latin typeface="微软雅黑" panose="020B0503020204020204" pitchFamily="34" charset="-122"/>
            </a:endParaRPr>
          </a:p>
        </p:txBody>
      </p:sp>
      <p:pic>
        <p:nvPicPr>
          <p:cNvPr id="18" name="图片 17" descr="图片包含 游戏机, 建筑, 画&#10;&#10;描述已自动生成">
            <a:extLst>
              <a:ext uri="{FF2B5EF4-FFF2-40B4-BE49-F238E27FC236}">
                <a16:creationId xmlns:a16="http://schemas.microsoft.com/office/drawing/2014/main" id="{3C7FBCAB-68F3-4E38-B26C-7348E0B35B1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68331" y="2904211"/>
            <a:ext cx="324000" cy="324000"/>
          </a:xfrm>
          <a:prstGeom prst="rect">
            <a:avLst/>
          </a:prstGeom>
        </p:spPr>
      </p:pic>
      <p:pic>
        <p:nvPicPr>
          <p:cNvPr id="19" name="图片 18" descr="图片包含 游戏机, 画, 灯光&#10;&#10;描述已自动生成">
            <a:extLst>
              <a:ext uri="{FF2B5EF4-FFF2-40B4-BE49-F238E27FC236}">
                <a16:creationId xmlns:a16="http://schemas.microsoft.com/office/drawing/2014/main" id="{DC09AFA5-7591-4A33-99EF-329742335AA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11831" y="2904873"/>
            <a:ext cx="324000" cy="324000"/>
          </a:xfrm>
          <a:prstGeom prst="rect">
            <a:avLst/>
          </a:prstGeom>
        </p:spPr>
      </p:pic>
      <p:pic>
        <p:nvPicPr>
          <p:cNvPr id="20" name="图片 19" descr="图片包含 游戏机, 画&#10;&#10;描述已自动生成">
            <a:extLst>
              <a:ext uri="{FF2B5EF4-FFF2-40B4-BE49-F238E27FC236}">
                <a16:creationId xmlns:a16="http://schemas.microsoft.com/office/drawing/2014/main" id="{A60A05A1-E8F1-48C2-AAF2-D2ED4E2AFC5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52751" y="2940211"/>
            <a:ext cx="252000" cy="252000"/>
          </a:xfrm>
          <a:prstGeom prst="rect">
            <a:avLst/>
          </a:prstGeom>
        </p:spPr>
      </p:pic>
      <p:pic>
        <p:nvPicPr>
          <p:cNvPr id="21" name="图片 20" descr="图形用户界面&#10;&#10;描述已自动生成">
            <a:extLst>
              <a:ext uri="{FF2B5EF4-FFF2-40B4-BE49-F238E27FC236}">
                <a16:creationId xmlns:a16="http://schemas.microsoft.com/office/drawing/2014/main" id="{91323B16-C796-4807-A379-5197F61D5A97}"/>
              </a:ext>
            </a:extLst>
          </p:cNvPr>
          <p:cNvPicPr>
            <a:picLocks noChangeAspect="1"/>
          </p:cNvPicPr>
          <p:nvPr/>
        </p:nvPicPr>
        <p:blipFill>
          <a:blip r:embed="rId5"/>
          <a:stretch>
            <a:fillRect/>
          </a:stretch>
        </p:blipFill>
        <p:spPr>
          <a:xfrm>
            <a:off x="3174749" y="5916546"/>
            <a:ext cx="708721" cy="617273"/>
          </a:xfrm>
          <a:prstGeom prst="rect">
            <a:avLst/>
          </a:prstGeom>
        </p:spPr>
      </p:pic>
      <p:pic>
        <p:nvPicPr>
          <p:cNvPr id="22" name="图片 21" descr="图形用户界面, 应用程序&#10;&#10;描述已自动生成">
            <a:extLst>
              <a:ext uri="{FF2B5EF4-FFF2-40B4-BE49-F238E27FC236}">
                <a16:creationId xmlns:a16="http://schemas.microsoft.com/office/drawing/2014/main" id="{66605351-3D8C-4B79-BE51-88C3C0E1CF44}"/>
              </a:ext>
            </a:extLst>
          </p:cNvPr>
          <p:cNvPicPr>
            <a:picLocks noChangeAspect="1"/>
          </p:cNvPicPr>
          <p:nvPr/>
        </p:nvPicPr>
        <p:blipFill>
          <a:blip r:embed="rId6"/>
          <a:stretch>
            <a:fillRect/>
          </a:stretch>
        </p:blipFill>
        <p:spPr>
          <a:xfrm>
            <a:off x="6705342" y="5908927"/>
            <a:ext cx="602032" cy="655377"/>
          </a:xfrm>
          <a:prstGeom prst="rect">
            <a:avLst/>
          </a:prstGeom>
        </p:spPr>
      </p:pic>
      <p:pic>
        <p:nvPicPr>
          <p:cNvPr id="23" name="图片 22" descr="图片包含 图形用户界面&#10;&#10;描述已自动生成">
            <a:extLst>
              <a:ext uri="{FF2B5EF4-FFF2-40B4-BE49-F238E27FC236}">
                <a16:creationId xmlns:a16="http://schemas.microsoft.com/office/drawing/2014/main" id="{F05C97A2-56D4-426E-9F46-812285F8E8D1}"/>
              </a:ext>
            </a:extLst>
          </p:cNvPr>
          <p:cNvPicPr>
            <a:picLocks noChangeAspect="1"/>
          </p:cNvPicPr>
          <p:nvPr/>
        </p:nvPicPr>
        <p:blipFill>
          <a:blip r:embed="rId7"/>
          <a:stretch>
            <a:fillRect/>
          </a:stretch>
        </p:blipFill>
        <p:spPr>
          <a:xfrm>
            <a:off x="5581802" y="5908927"/>
            <a:ext cx="548688" cy="632515"/>
          </a:xfrm>
          <a:prstGeom prst="rect">
            <a:avLst/>
          </a:prstGeom>
        </p:spPr>
      </p:pic>
      <p:pic>
        <p:nvPicPr>
          <p:cNvPr id="24" name="图片 23" descr="图标&#10;&#10;描述已自动生成">
            <a:extLst>
              <a:ext uri="{FF2B5EF4-FFF2-40B4-BE49-F238E27FC236}">
                <a16:creationId xmlns:a16="http://schemas.microsoft.com/office/drawing/2014/main" id="{5845304E-5374-4B65-8F8C-89B9224D2FAF}"/>
              </a:ext>
            </a:extLst>
          </p:cNvPr>
          <p:cNvPicPr>
            <a:picLocks noChangeAspect="1"/>
          </p:cNvPicPr>
          <p:nvPr/>
        </p:nvPicPr>
        <p:blipFill>
          <a:blip r:embed="rId8"/>
          <a:stretch>
            <a:fillRect/>
          </a:stretch>
        </p:blipFill>
        <p:spPr>
          <a:xfrm>
            <a:off x="4423174" y="5927830"/>
            <a:ext cx="579540" cy="595865"/>
          </a:xfrm>
          <a:prstGeom prst="rect">
            <a:avLst/>
          </a:prstGeom>
        </p:spPr>
      </p:pic>
      <p:sp>
        <p:nvSpPr>
          <p:cNvPr id="25" name="矩形 24">
            <a:extLst>
              <a:ext uri="{FF2B5EF4-FFF2-40B4-BE49-F238E27FC236}">
                <a16:creationId xmlns:a16="http://schemas.microsoft.com/office/drawing/2014/main" id="{54605A8C-0F63-4239-B38E-C178048034A6}"/>
              </a:ext>
            </a:extLst>
          </p:cNvPr>
          <p:cNvSpPr/>
          <p:nvPr/>
        </p:nvSpPr>
        <p:spPr>
          <a:xfrm>
            <a:off x="3831214" y="4571958"/>
            <a:ext cx="1116000" cy="338028"/>
          </a:xfrm>
          <a:prstGeom prst="rect">
            <a:avLst/>
          </a:prstGeom>
          <a:solidFill>
            <a:srgbClr val="1A4482"/>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defRPr/>
            </a:pPr>
            <a:r>
              <a:rPr lang="zh-CN" altLang="en-US" sz="1000" b="1" kern="0" dirty="0">
                <a:solidFill>
                  <a:prstClr val="white"/>
                </a:solidFill>
                <a:latin typeface="微软雅黑" panose="020B0503020204020204" pitchFamily="34" charset="-122"/>
              </a:rPr>
              <a:t>数据加工</a:t>
            </a:r>
          </a:p>
        </p:txBody>
      </p:sp>
      <p:sp>
        <p:nvSpPr>
          <p:cNvPr id="26" name="矩形 25">
            <a:extLst>
              <a:ext uri="{FF2B5EF4-FFF2-40B4-BE49-F238E27FC236}">
                <a16:creationId xmlns:a16="http://schemas.microsoft.com/office/drawing/2014/main" id="{7A399AEA-9E03-4AB2-BDF9-69D0506F5FA5}"/>
              </a:ext>
            </a:extLst>
          </p:cNvPr>
          <p:cNvSpPr/>
          <p:nvPr/>
        </p:nvSpPr>
        <p:spPr>
          <a:xfrm>
            <a:off x="5210462" y="4571958"/>
            <a:ext cx="1116000" cy="338028"/>
          </a:xfrm>
          <a:prstGeom prst="rect">
            <a:avLst/>
          </a:prstGeom>
          <a:solidFill>
            <a:srgbClr val="1A4482"/>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defRPr/>
            </a:pPr>
            <a:r>
              <a:rPr lang="zh-CN" altLang="en-US" sz="1000" b="1" kern="0" dirty="0">
                <a:solidFill>
                  <a:prstClr val="white"/>
                </a:solidFill>
                <a:latin typeface="微软雅黑" panose="020B0503020204020204" pitchFamily="34" charset="-122"/>
              </a:rPr>
              <a:t>运维管理</a:t>
            </a:r>
          </a:p>
        </p:txBody>
      </p:sp>
      <p:sp>
        <p:nvSpPr>
          <p:cNvPr id="27" name="矩形 26">
            <a:extLst>
              <a:ext uri="{FF2B5EF4-FFF2-40B4-BE49-F238E27FC236}">
                <a16:creationId xmlns:a16="http://schemas.microsoft.com/office/drawing/2014/main" id="{4E635CBF-BD80-45EB-9BC4-E19CDC76AAF0}"/>
              </a:ext>
            </a:extLst>
          </p:cNvPr>
          <p:cNvSpPr/>
          <p:nvPr/>
        </p:nvSpPr>
        <p:spPr>
          <a:xfrm>
            <a:off x="6589710" y="4571958"/>
            <a:ext cx="1116000" cy="338028"/>
          </a:xfrm>
          <a:prstGeom prst="rect">
            <a:avLst/>
          </a:prstGeom>
          <a:solidFill>
            <a:srgbClr val="1A4482"/>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defRPr/>
            </a:pPr>
            <a:r>
              <a:rPr lang="zh-CN" altLang="en-US" sz="1000" b="1" kern="0" dirty="0">
                <a:solidFill>
                  <a:prstClr val="white"/>
                </a:solidFill>
                <a:latin typeface="微软雅黑" panose="020B0503020204020204" pitchFamily="34" charset="-122"/>
              </a:rPr>
              <a:t>安全管理</a:t>
            </a:r>
          </a:p>
        </p:txBody>
      </p:sp>
      <p:sp>
        <p:nvSpPr>
          <p:cNvPr id="28" name="矩形 27">
            <a:extLst>
              <a:ext uri="{FF2B5EF4-FFF2-40B4-BE49-F238E27FC236}">
                <a16:creationId xmlns:a16="http://schemas.microsoft.com/office/drawing/2014/main" id="{7858FFAF-D47F-4515-B07E-552C04D63719}"/>
              </a:ext>
            </a:extLst>
          </p:cNvPr>
          <p:cNvSpPr/>
          <p:nvPr/>
        </p:nvSpPr>
        <p:spPr>
          <a:xfrm>
            <a:off x="7968959" y="4571958"/>
            <a:ext cx="1116000" cy="338028"/>
          </a:xfrm>
          <a:prstGeom prst="rect">
            <a:avLst/>
          </a:prstGeom>
          <a:solidFill>
            <a:srgbClr val="1A4482"/>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defRPr/>
            </a:pPr>
            <a:r>
              <a:rPr lang="zh-CN" altLang="en-US" sz="1000" b="1" kern="0" dirty="0">
                <a:solidFill>
                  <a:prstClr val="white"/>
                </a:solidFill>
                <a:latin typeface="微软雅黑" panose="020B0503020204020204" pitchFamily="34" charset="-122"/>
              </a:rPr>
              <a:t>质量管理</a:t>
            </a:r>
          </a:p>
        </p:txBody>
      </p:sp>
      <p:sp>
        <p:nvSpPr>
          <p:cNvPr id="29" name="文本框 28">
            <a:extLst>
              <a:ext uri="{FF2B5EF4-FFF2-40B4-BE49-F238E27FC236}">
                <a16:creationId xmlns:a16="http://schemas.microsoft.com/office/drawing/2014/main" id="{352D9D48-0671-4B7E-8B38-44B90A33C4D7}"/>
              </a:ext>
            </a:extLst>
          </p:cNvPr>
          <p:cNvSpPr txBox="1"/>
          <p:nvPr/>
        </p:nvSpPr>
        <p:spPr>
          <a:xfrm>
            <a:off x="5118498" y="4256234"/>
            <a:ext cx="1261884" cy="307777"/>
          </a:xfrm>
          <a:prstGeom prst="rect">
            <a:avLst/>
          </a:prstGeom>
          <a:noFill/>
        </p:spPr>
        <p:txBody>
          <a:bodyPr wrap="square" rtlCol="0">
            <a:spAutoFit/>
          </a:bodyPr>
          <a:lstStyle/>
          <a:p>
            <a:r>
              <a:rPr lang="zh-CN" altLang="en-US" sz="1400" dirty="0">
                <a:solidFill>
                  <a:schemeClr val="bg1"/>
                </a:solidFill>
              </a:rPr>
              <a:t>数据资产管理</a:t>
            </a:r>
          </a:p>
        </p:txBody>
      </p:sp>
      <p:sp>
        <p:nvSpPr>
          <p:cNvPr id="30" name="矩形: 圆角 29">
            <a:extLst>
              <a:ext uri="{FF2B5EF4-FFF2-40B4-BE49-F238E27FC236}">
                <a16:creationId xmlns:a16="http://schemas.microsoft.com/office/drawing/2014/main" id="{FB9F19EC-7FF9-4D06-AA73-C73D5D1DB77F}"/>
              </a:ext>
            </a:extLst>
          </p:cNvPr>
          <p:cNvSpPr/>
          <p:nvPr/>
        </p:nvSpPr>
        <p:spPr>
          <a:xfrm>
            <a:off x="2236338" y="3749823"/>
            <a:ext cx="1368000" cy="288000"/>
          </a:xfrm>
          <a:prstGeom prst="roundRect">
            <a:avLst/>
          </a:prstGeom>
          <a:solidFill>
            <a:srgbClr val="0070C0"/>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r>
              <a:rPr lang="zh-CN" altLang="en-US" sz="1000" b="1" kern="0" dirty="0">
                <a:solidFill>
                  <a:prstClr val="white"/>
                </a:solidFill>
                <a:latin typeface="微软雅黑" panose="020B0503020204020204" pitchFamily="34" charset="-122"/>
              </a:rPr>
              <a:t>数据标准化管理</a:t>
            </a:r>
          </a:p>
        </p:txBody>
      </p:sp>
      <p:sp>
        <p:nvSpPr>
          <p:cNvPr id="31" name="矩形: 圆角 30">
            <a:extLst>
              <a:ext uri="{FF2B5EF4-FFF2-40B4-BE49-F238E27FC236}">
                <a16:creationId xmlns:a16="http://schemas.microsoft.com/office/drawing/2014/main" id="{73246AA3-ECF7-4B75-AC39-4B8064F2480E}"/>
              </a:ext>
            </a:extLst>
          </p:cNvPr>
          <p:cNvSpPr/>
          <p:nvPr/>
        </p:nvSpPr>
        <p:spPr>
          <a:xfrm>
            <a:off x="4215842" y="3383513"/>
            <a:ext cx="1368000" cy="288000"/>
          </a:xfrm>
          <a:prstGeom prst="roundRect">
            <a:avLst/>
          </a:prstGeom>
          <a:solidFill>
            <a:srgbClr val="0070C0"/>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r>
              <a:rPr lang="zh-CN" altLang="en-US" sz="1000" b="1" kern="0" dirty="0">
                <a:solidFill>
                  <a:prstClr val="white"/>
                </a:solidFill>
                <a:latin typeface="微软雅黑" panose="020B0503020204020204" pitchFamily="34" charset="-122"/>
              </a:rPr>
              <a:t>数据产品评估</a:t>
            </a:r>
          </a:p>
        </p:txBody>
      </p:sp>
      <p:sp>
        <p:nvSpPr>
          <p:cNvPr id="32" name="矩形: 圆角 31">
            <a:extLst>
              <a:ext uri="{FF2B5EF4-FFF2-40B4-BE49-F238E27FC236}">
                <a16:creationId xmlns:a16="http://schemas.microsoft.com/office/drawing/2014/main" id="{2BBDC253-70BA-4BE8-84E8-D3F7CB65F356}"/>
              </a:ext>
            </a:extLst>
          </p:cNvPr>
          <p:cNvSpPr/>
          <p:nvPr/>
        </p:nvSpPr>
        <p:spPr>
          <a:xfrm>
            <a:off x="4209799" y="3765697"/>
            <a:ext cx="1368000" cy="288000"/>
          </a:xfrm>
          <a:prstGeom prst="roundRect">
            <a:avLst/>
          </a:prstGeom>
          <a:solidFill>
            <a:srgbClr val="0070C0"/>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r>
              <a:rPr lang="zh-CN" altLang="en-US" sz="1000" b="1" kern="0" dirty="0">
                <a:solidFill>
                  <a:prstClr val="white"/>
                </a:solidFill>
                <a:latin typeface="微软雅黑" panose="020B0503020204020204" pitchFamily="34" charset="-122"/>
              </a:rPr>
              <a:t>数据产品设计</a:t>
            </a:r>
          </a:p>
        </p:txBody>
      </p:sp>
      <p:sp>
        <p:nvSpPr>
          <p:cNvPr id="33" name="矩形: 圆角 32">
            <a:extLst>
              <a:ext uri="{FF2B5EF4-FFF2-40B4-BE49-F238E27FC236}">
                <a16:creationId xmlns:a16="http://schemas.microsoft.com/office/drawing/2014/main" id="{277517B9-05A1-447E-99DD-AD0B42DEDF02}"/>
              </a:ext>
            </a:extLst>
          </p:cNvPr>
          <p:cNvSpPr/>
          <p:nvPr/>
        </p:nvSpPr>
        <p:spPr>
          <a:xfrm>
            <a:off x="5800025" y="3391913"/>
            <a:ext cx="1368000" cy="288000"/>
          </a:xfrm>
          <a:prstGeom prst="roundRect">
            <a:avLst/>
          </a:prstGeom>
          <a:solidFill>
            <a:srgbClr val="0070C0"/>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r>
              <a:rPr lang="zh-CN" altLang="en-US" sz="1000" b="1" kern="0" dirty="0">
                <a:solidFill>
                  <a:prstClr val="white"/>
                </a:solidFill>
                <a:latin typeface="微软雅黑" panose="020B0503020204020204" pitchFamily="34" charset="-122"/>
              </a:rPr>
              <a:t>数据产品分析</a:t>
            </a:r>
          </a:p>
        </p:txBody>
      </p:sp>
      <p:sp>
        <p:nvSpPr>
          <p:cNvPr id="34" name="矩形: 圆角 33">
            <a:extLst>
              <a:ext uri="{FF2B5EF4-FFF2-40B4-BE49-F238E27FC236}">
                <a16:creationId xmlns:a16="http://schemas.microsoft.com/office/drawing/2014/main" id="{EAD218E7-71E0-4679-B2EE-64A207714835}"/>
              </a:ext>
            </a:extLst>
          </p:cNvPr>
          <p:cNvSpPr/>
          <p:nvPr/>
        </p:nvSpPr>
        <p:spPr>
          <a:xfrm>
            <a:off x="5793982" y="3774097"/>
            <a:ext cx="1368000" cy="288000"/>
          </a:xfrm>
          <a:prstGeom prst="roundRect">
            <a:avLst/>
          </a:prstGeom>
          <a:solidFill>
            <a:srgbClr val="0070C0"/>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r>
              <a:rPr lang="zh-CN" altLang="en-US" sz="1000" b="1" kern="0" dirty="0">
                <a:solidFill>
                  <a:prstClr val="white"/>
                </a:solidFill>
                <a:latin typeface="微软雅黑" panose="020B0503020204020204" pitchFamily="34" charset="-122"/>
              </a:rPr>
              <a:t>数据产品优化</a:t>
            </a:r>
          </a:p>
        </p:txBody>
      </p:sp>
      <p:sp>
        <p:nvSpPr>
          <p:cNvPr id="35" name="矩形: 圆角 34">
            <a:extLst>
              <a:ext uri="{FF2B5EF4-FFF2-40B4-BE49-F238E27FC236}">
                <a16:creationId xmlns:a16="http://schemas.microsoft.com/office/drawing/2014/main" id="{FB3AFB9A-FA6C-4D00-9FD5-DF069B0003F0}"/>
              </a:ext>
            </a:extLst>
          </p:cNvPr>
          <p:cNvSpPr/>
          <p:nvPr/>
        </p:nvSpPr>
        <p:spPr>
          <a:xfrm>
            <a:off x="7799160" y="3383513"/>
            <a:ext cx="1368000" cy="288000"/>
          </a:xfrm>
          <a:prstGeom prst="roundRect">
            <a:avLst/>
          </a:prstGeom>
          <a:solidFill>
            <a:srgbClr val="0070C0"/>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r>
              <a:rPr lang="zh-CN" altLang="en-US" sz="1000" b="1" kern="0" dirty="0">
                <a:solidFill>
                  <a:prstClr val="white"/>
                </a:solidFill>
                <a:latin typeface="微软雅黑" panose="020B0503020204020204" pitchFamily="34" charset="-122"/>
              </a:rPr>
              <a:t>产品</a:t>
            </a:r>
            <a:r>
              <a:rPr lang="en-US" altLang="zh-CN" sz="1000" b="1" kern="0" dirty="0">
                <a:solidFill>
                  <a:prstClr val="white"/>
                </a:solidFill>
                <a:latin typeface="微软雅黑" panose="020B0503020204020204" pitchFamily="34" charset="-122"/>
              </a:rPr>
              <a:t>API</a:t>
            </a:r>
            <a:r>
              <a:rPr lang="zh-CN" altLang="en-US" sz="1000" b="1" kern="0" dirty="0">
                <a:solidFill>
                  <a:prstClr val="white"/>
                </a:solidFill>
                <a:latin typeface="微软雅黑" panose="020B0503020204020204" pitchFamily="34" charset="-122"/>
              </a:rPr>
              <a:t>封装</a:t>
            </a:r>
          </a:p>
        </p:txBody>
      </p:sp>
      <p:sp>
        <p:nvSpPr>
          <p:cNvPr id="36" name="矩形: 圆角 35">
            <a:extLst>
              <a:ext uri="{FF2B5EF4-FFF2-40B4-BE49-F238E27FC236}">
                <a16:creationId xmlns:a16="http://schemas.microsoft.com/office/drawing/2014/main" id="{5DE91B84-2412-443A-B75C-76FCDED63B60}"/>
              </a:ext>
            </a:extLst>
          </p:cNvPr>
          <p:cNvSpPr/>
          <p:nvPr/>
        </p:nvSpPr>
        <p:spPr>
          <a:xfrm>
            <a:off x="7793117" y="3765697"/>
            <a:ext cx="1368000" cy="288000"/>
          </a:xfrm>
          <a:prstGeom prst="roundRect">
            <a:avLst/>
          </a:prstGeom>
          <a:solidFill>
            <a:srgbClr val="0070C0"/>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r>
              <a:rPr lang="zh-CN" altLang="en-US" sz="1000" b="1" kern="0" dirty="0">
                <a:solidFill>
                  <a:prstClr val="white"/>
                </a:solidFill>
                <a:latin typeface="微软雅黑" panose="020B0503020204020204" pitchFamily="34" charset="-122"/>
              </a:rPr>
              <a:t>数据产品合作</a:t>
            </a:r>
          </a:p>
        </p:txBody>
      </p:sp>
      <p:sp>
        <p:nvSpPr>
          <p:cNvPr id="37" name="文本框 36">
            <a:extLst>
              <a:ext uri="{FF2B5EF4-FFF2-40B4-BE49-F238E27FC236}">
                <a16:creationId xmlns:a16="http://schemas.microsoft.com/office/drawing/2014/main" id="{0338A178-E816-4B3E-AFCE-451039730D64}"/>
              </a:ext>
            </a:extLst>
          </p:cNvPr>
          <p:cNvSpPr txBox="1"/>
          <p:nvPr/>
        </p:nvSpPr>
        <p:spPr>
          <a:xfrm>
            <a:off x="2434894" y="2921096"/>
            <a:ext cx="1107996" cy="276999"/>
          </a:xfrm>
          <a:prstGeom prst="rect">
            <a:avLst/>
          </a:prstGeom>
          <a:noFill/>
        </p:spPr>
        <p:txBody>
          <a:bodyPr wrap="square" rtlCol="0">
            <a:spAutoFit/>
          </a:bodyPr>
          <a:lstStyle/>
          <a:p>
            <a:r>
              <a:rPr lang="zh-CN" altLang="en-US" sz="1200" dirty="0">
                <a:solidFill>
                  <a:schemeClr val="bg1"/>
                </a:solidFill>
              </a:rPr>
              <a:t>数据规划管理</a:t>
            </a:r>
          </a:p>
        </p:txBody>
      </p:sp>
      <p:sp>
        <p:nvSpPr>
          <p:cNvPr id="38" name="文本框 37">
            <a:extLst>
              <a:ext uri="{FF2B5EF4-FFF2-40B4-BE49-F238E27FC236}">
                <a16:creationId xmlns:a16="http://schemas.microsoft.com/office/drawing/2014/main" id="{C0F37CBB-42BB-4A04-83D9-000D0C826125}"/>
              </a:ext>
            </a:extLst>
          </p:cNvPr>
          <p:cNvSpPr txBox="1"/>
          <p:nvPr/>
        </p:nvSpPr>
        <p:spPr>
          <a:xfrm>
            <a:off x="5135034" y="2922420"/>
            <a:ext cx="1107996" cy="276999"/>
          </a:xfrm>
          <a:prstGeom prst="rect">
            <a:avLst/>
          </a:prstGeom>
          <a:noFill/>
        </p:spPr>
        <p:txBody>
          <a:bodyPr wrap="square" rtlCol="0">
            <a:spAutoFit/>
          </a:bodyPr>
          <a:lstStyle/>
          <a:p>
            <a:r>
              <a:rPr lang="zh-CN" altLang="en-US" sz="1200" dirty="0">
                <a:solidFill>
                  <a:schemeClr val="bg1"/>
                </a:solidFill>
              </a:rPr>
              <a:t>数据运营管理</a:t>
            </a:r>
          </a:p>
        </p:txBody>
      </p:sp>
      <p:sp>
        <p:nvSpPr>
          <p:cNvPr id="39" name="文本框 38">
            <a:extLst>
              <a:ext uri="{FF2B5EF4-FFF2-40B4-BE49-F238E27FC236}">
                <a16:creationId xmlns:a16="http://schemas.microsoft.com/office/drawing/2014/main" id="{8145BE61-A772-431B-A9B6-E93A81AB8DB2}"/>
              </a:ext>
            </a:extLst>
          </p:cNvPr>
          <p:cNvSpPr txBox="1"/>
          <p:nvPr/>
        </p:nvSpPr>
        <p:spPr>
          <a:xfrm>
            <a:off x="7977463" y="2922420"/>
            <a:ext cx="1107996" cy="276999"/>
          </a:xfrm>
          <a:prstGeom prst="rect">
            <a:avLst/>
          </a:prstGeom>
          <a:noFill/>
        </p:spPr>
        <p:txBody>
          <a:bodyPr wrap="square" rtlCol="0">
            <a:spAutoFit/>
          </a:bodyPr>
          <a:lstStyle/>
          <a:p>
            <a:r>
              <a:rPr lang="zh-CN" altLang="en-US" sz="1200" dirty="0">
                <a:solidFill>
                  <a:schemeClr val="bg1"/>
                </a:solidFill>
              </a:rPr>
              <a:t>数据开放管理</a:t>
            </a:r>
          </a:p>
        </p:txBody>
      </p:sp>
      <p:sp>
        <p:nvSpPr>
          <p:cNvPr id="40" name="矩形: 圆角 39">
            <a:extLst>
              <a:ext uri="{FF2B5EF4-FFF2-40B4-BE49-F238E27FC236}">
                <a16:creationId xmlns:a16="http://schemas.microsoft.com/office/drawing/2014/main" id="{CE30AF7B-6266-47BC-B742-FA7764A6F0B7}"/>
              </a:ext>
            </a:extLst>
          </p:cNvPr>
          <p:cNvSpPr/>
          <p:nvPr/>
        </p:nvSpPr>
        <p:spPr>
          <a:xfrm>
            <a:off x="8172813" y="2035469"/>
            <a:ext cx="1044000" cy="288000"/>
          </a:xfrm>
          <a:prstGeom prst="roundRect">
            <a:avLst/>
          </a:prstGeom>
          <a:solidFill>
            <a:srgbClr val="36819A"/>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r>
              <a:rPr lang="zh-CN" altLang="en-US" sz="900" b="1" kern="0" dirty="0">
                <a:solidFill>
                  <a:prstClr val="white"/>
                </a:solidFill>
                <a:latin typeface="微软雅黑" panose="020B0503020204020204" pitchFamily="34" charset="-122"/>
              </a:rPr>
              <a:t>机器学习等</a:t>
            </a:r>
          </a:p>
        </p:txBody>
      </p:sp>
      <p:sp>
        <p:nvSpPr>
          <p:cNvPr id="41" name="文本框 40">
            <a:extLst>
              <a:ext uri="{FF2B5EF4-FFF2-40B4-BE49-F238E27FC236}">
                <a16:creationId xmlns:a16="http://schemas.microsoft.com/office/drawing/2014/main" id="{3C9A3031-4C02-4BB0-8D86-1066F5838E3D}"/>
              </a:ext>
            </a:extLst>
          </p:cNvPr>
          <p:cNvSpPr txBox="1"/>
          <p:nvPr/>
        </p:nvSpPr>
        <p:spPr>
          <a:xfrm>
            <a:off x="5199645" y="1606842"/>
            <a:ext cx="1261884" cy="307777"/>
          </a:xfrm>
          <a:prstGeom prst="rect">
            <a:avLst/>
          </a:prstGeom>
          <a:noFill/>
        </p:spPr>
        <p:txBody>
          <a:bodyPr wrap="square" rtlCol="0">
            <a:spAutoFit/>
          </a:bodyPr>
          <a:lstStyle/>
          <a:p>
            <a:r>
              <a:rPr lang="zh-CN" altLang="en-US" sz="1400" dirty="0">
                <a:solidFill>
                  <a:schemeClr val="bg1"/>
                </a:solidFill>
              </a:rPr>
              <a:t>数据应用管理</a:t>
            </a:r>
          </a:p>
        </p:txBody>
      </p:sp>
      <p:sp>
        <p:nvSpPr>
          <p:cNvPr id="42" name="文本框 41">
            <a:extLst>
              <a:ext uri="{FF2B5EF4-FFF2-40B4-BE49-F238E27FC236}">
                <a16:creationId xmlns:a16="http://schemas.microsoft.com/office/drawing/2014/main" id="{1804201B-FDA1-4F3C-B8AD-4AA73CB28F00}"/>
              </a:ext>
            </a:extLst>
          </p:cNvPr>
          <p:cNvSpPr txBox="1"/>
          <p:nvPr/>
        </p:nvSpPr>
        <p:spPr>
          <a:xfrm>
            <a:off x="3908412" y="2364762"/>
            <a:ext cx="748923" cy="261610"/>
          </a:xfrm>
          <a:prstGeom prst="rect">
            <a:avLst/>
          </a:prstGeom>
          <a:noFill/>
        </p:spPr>
        <p:txBody>
          <a:bodyPr wrap="square" rtlCol="0">
            <a:spAutoFit/>
          </a:bodyPr>
          <a:lstStyle/>
          <a:p>
            <a:r>
              <a:rPr lang="zh-CN" altLang="en-US" sz="1100" b="1" dirty="0">
                <a:solidFill>
                  <a:srgbClr val="376092"/>
                </a:solidFill>
              </a:rPr>
              <a:t>门户服务</a:t>
            </a:r>
          </a:p>
        </p:txBody>
      </p:sp>
      <p:sp>
        <p:nvSpPr>
          <p:cNvPr id="43" name="文本框 42">
            <a:extLst>
              <a:ext uri="{FF2B5EF4-FFF2-40B4-BE49-F238E27FC236}">
                <a16:creationId xmlns:a16="http://schemas.microsoft.com/office/drawing/2014/main" id="{7CE91B97-03B8-4203-8F4D-7398C5BC422F}"/>
              </a:ext>
            </a:extLst>
          </p:cNvPr>
          <p:cNvSpPr txBox="1"/>
          <p:nvPr/>
        </p:nvSpPr>
        <p:spPr>
          <a:xfrm>
            <a:off x="7637482" y="2360172"/>
            <a:ext cx="889987" cy="261610"/>
          </a:xfrm>
          <a:prstGeom prst="rect">
            <a:avLst/>
          </a:prstGeom>
          <a:noFill/>
        </p:spPr>
        <p:txBody>
          <a:bodyPr wrap="square" rtlCol="0">
            <a:spAutoFit/>
          </a:bodyPr>
          <a:lstStyle/>
          <a:p>
            <a:r>
              <a:rPr lang="zh-CN" altLang="en-US" sz="1100" b="1" dirty="0">
                <a:solidFill>
                  <a:srgbClr val="376092"/>
                </a:solidFill>
              </a:rPr>
              <a:t>数据实验室</a:t>
            </a:r>
          </a:p>
        </p:txBody>
      </p:sp>
      <p:cxnSp>
        <p:nvCxnSpPr>
          <p:cNvPr id="44" name="连接符: 肘形 43">
            <a:extLst>
              <a:ext uri="{FF2B5EF4-FFF2-40B4-BE49-F238E27FC236}">
                <a16:creationId xmlns:a16="http://schemas.microsoft.com/office/drawing/2014/main" id="{64410194-7980-49D5-9B2B-2A0CAF5CA72E}"/>
              </a:ext>
            </a:extLst>
          </p:cNvPr>
          <p:cNvCxnSpPr>
            <a:cxnSpLocks/>
            <a:stCxn id="5" idx="0"/>
          </p:cNvCxnSpPr>
          <p:nvPr/>
        </p:nvCxnSpPr>
        <p:spPr>
          <a:xfrm rot="16200000" flipV="1">
            <a:off x="3669046" y="1202734"/>
            <a:ext cx="660892" cy="863051"/>
          </a:xfrm>
          <a:prstGeom prst="bentConnector2">
            <a:avLst/>
          </a:prstGeom>
          <a:ln>
            <a:tailEnd type="triangle"/>
          </a:ln>
        </p:spPr>
        <p:style>
          <a:lnRef idx="2">
            <a:schemeClr val="accent1"/>
          </a:lnRef>
          <a:fillRef idx="0">
            <a:schemeClr val="accent1"/>
          </a:fillRef>
          <a:effectRef idx="1">
            <a:schemeClr val="accent1"/>
          </a:effectRef>
          <a:fontRef idx="minor">
            <a:schemeClr val="tx1"/>
          </a:fontRef>
        </p:style>
      </p:cxnSp>
      <p:sp>
        <p:nvSpPr>
          <p:cNvPr id="45" name="矩形: 圆角 44">
            <a:extLst>
              <a:ext uri="{FF2B5EF4-FFF2-40B4-BE49-F238E27FC236}">
                <a16:creationId xmlns:a16="http://schemas.microsoft.com/office/drawing/2014/main" id="{1364A35E-2DCE-46FD-9DEA-F8FC21193FD9}"/>
              </a:ext>
            </a:extLst>
          </p:cNvPr>
          <p:cNvSpPr/>
          <p:nvPr/>
        </p:nvSpPr>
        <p:spPr>
          <a:xfrm>
            <a:off x="2523966" y="1152193"/>
            <a:ext cx="1044000" cy="288000"/>
          </a:xfrm>
          <a:prstGeom prst="roundRect">
            <a:avLst/>
          </a:prstGeom>
          <a:solidFill>
            <a:srgbClr val="36819A"/>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r>
              <a:rPr lang="zh-CN" altLang="en-US" sz="900" b="1" kern="0" dirty="0">
                <a:solidFill>
                  <a:prstClr val="white"/>
                </a:solidFill>
                <a:latin typeface="微软雅黑" panose="020B0503020204020204" pitchFamily="34" charset="-122"/>
              </a:rPr>
              <a:t>合作机构调用</a:t>
            </a:r>
          </a:p>
        </p:txBody>
      </p:sp>
      <p:cxnSp>
        <p:nvCxnSpPr>
          <p:cNvPr id="46" name="连接符: 肘形 45">
            <a:extLst>
              <a:ext uri="{FF2B5EF4-FFF2-40B4-BE49-F238E27FC236}">
                <a16:creationId xmlns:a16="http://schemas.microsoft.com/office/drawing/2014/main" id="{F688402E-DA03-4019-AE48-0FDF832A2161}"/>
              </a:ext>
            </a:extLst>
          </p:cNvPr>
          <p:cNvCxnSpPr>
            <a:cxnSpLocks/>
            <a:stCxn id="4" idx="0"/>
          </p:cNvCxnSpPr>
          <p:nvPr/>
        </p:nvCxnSpPr>
        <p:spPr>
          <a:xfrm rot="5400000" flipH="1" flipV="1">
            <a:off x="8060300" y="1304593"/>
            <a:ext cx="669973" cy="649092"/>
          </a:xfrm>
          <a:prstGeom prst="bentConnector3">
            <a:avLst>
              <a:gd name="adj1" fmla="val 100044"/>
            </a:avLst>
          </a:prstGeom>
          <a:ln>
            <a:tailEnd type="triangle"/>
          </a:ln>
        </p:spPr>
        <p:style>
          <a:lnRef idx="2">
            <a:schemeClr val="accent1"/>
          </a:lnRef>
          <a:fillRef idx="0">
            <a:schemeClr val="accent1"/>
          </a:fillRef>
          <a:effectRef idx="1">
            <a:schemeClr val="accent1"/>
          </a:effectRef>
          <a:fontRef idx="minor">
            <a:schemeClr val="tx1"/>
          </a:fontRef>
        </p:style>
      </p:cxnSp>
      <p:sp>
        <p:nvSpPr>
          <p:cNvPr id="47" name="矩形: 圆角 46">
            <a:extLst>
              <a:ext uri="{FF2B5EF4-FFF2-40B4-BE49-F238E27FC236}">
                <a16:creationId xmlns:a16="http://schemas.microsoft.com/office/drawing/2014/main" id="{46B0E462-D7AB-4041-94A8-847109D837DD}"/>
              </a:ext>
            </a:extLst>
          </p:cNvPr>
          <p:cNvSpPr/>
          <p:nvPr/>
        </p:nvSpPr>
        <p:spPr>
          <a:xfrm>
            <a:off x="8719833" y="1152193"/>
            <a:ext cx="1044000" cy="288000"/>
          </a:xfrm>
          <a:prstGeom prst="roundRect">
            <a:avLst/>
          </a:prstGeom>
          <a:solidFill>
            <a:srgbClr val="36819A"/>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r>
              <a:rPr lang="zh-CN" altLang="en-US" sz="900" b="1" kern="0" dirty="0">
                <a:solidFill>
                  <a:prstClr val="white"/>
                </a:solidFill>
                <a:latin typeface="微软雅黑" panose="020B0503020204020204" pitchFamily="34" charset="-122"/>
              </a:rPr>
              <a:t>外部单位访问</a:t>
            </a:r>
          </a:p>
        </p:txBody>
      </p:sp>
      <p:cxnSp>
        <p:nvCxnSpPr>
          <p:cNvPr id="48" name="直接箭头连接符 47">
            <a:extLst>
              <a:ext uri="{FF2B5EF4-FFF2-40B4-BE49-F238E27FC236}">
                <a16:creationId xmlns:a16="http://schemas.microsoft.com/office/drawing/2014/main" id="{853DFB5C-6A67-46C0-B3C5-4E6FB75E4AE5}"/>
              </a:ext>
            </a:extLst>
          </p:cNvPr>
          <p:cNvCxnSpPr>
            <a:cxnSpLocks/>
          </p:cNvCxnSpPr>
          <p:nvPr/>
        </p:nvCxnSpPr>
        <p:spPr>
          <a:xfrm>
            <a:off x="5684879" y="4070776"/>
            <a:ext cx="0" cy="288000"/>
          </a:xfrm>
          <a:prstGeom prst="straightConnector1">
            <a:avLst/>
          </a:prstGeom>
          <a:noFill/>
          <a:ln w="34925" cap="flat" cmpd="sng" algn="ctr">
            <a:solidFill>
              <a:srgbClr val="0070C0"/>
            </a:solidFill>
            <a:prstDash val="solid"/>
            <a:headEnd type="triangle"/>
            <a:tailEnd type="triangle"/>
          </a:ln>
          <a:effectLst/>
        </p:spPr>
      </p:cxnSp>
      <p:sp>
        <p:nvSpPr>
          <p:cNvPr id="50" name="文本框 49">
            <a:extLst>
              <a:ext uri="{FF2B5EF4-FFF2-40B4-BE49-F238E27FC236}">
                <a16:creationId xmlns:a16="http://schemas.microsoft.com/office/drawing/2014/main" id="{DC9CBCEF-BD49-4A02-A003-DF51778D6243}"/>
              </a:ext>
            </a:extLst>
          </p:cNvPr>
          <p:cNvSpPr txBox="1"/>
          <p:nvPr/>
        </p:nvSpPr>
        <p:spPr>
          <a:xfrm>
            <a:off x="9557919" y="2758338"/>
            <a:ext cx="1489933" cy="1600438"/>
          </a:xfrm>
          <a:prstGeom prst="rect">
            <a:avLst/>
          </a:prstGeom>
          <a:noFill/>
        </p:spPr>
        <p:txBody>
          <a:bodyPr wrap="square" rtlCol="0">
            <a:spAutoFit/>
          </a:bodyPr>
          <a:lstStyle/>
          <a:p>
            <a:r>
              <a:rPr lang="zh-CN" altLang="en-US" sz="1400" b="1" dirty="0"/>
              <a:t>平台包含</a:t>
            </a:r>
            <a:r>
              <a:rPr lang="zh-CN" altLang="en-US" sz="1400" b="1" dirty="0">
                <a:solidFill>
                  <a:srgbClr val="FF0000"/>
                </a:solidFill>
              </a:rPr>
              <a:t>数据产品规划、运营管理、开放管理</a:t>
            </a:r>
            <a:r>
              <a:rPr lang="zh-CN" altLang="en-US" sz="1400" b="1" dirty="0"/>
              <a:t>，以及面向</a:t>
            </a:r>
            <a:r>
              <a:rPr lang="zh-CN" altLang="en-US" sz="1400" b="1" dirty="0">
                <a:solidFill>
                  <a:srgbClr val="FF0000"/>
                </a:solidFill>
              </a:rPr>
              <a:t>企业客户和个人客户</a:t>
            </a:r>
            <a:r>
              <a:rPr lang="zh-CN" altLang="en-US" sz="1400" b="1" dirty="0"/>
              <a:t>的不同类型数据资产应用。</a:t>
            </a:r>
            <a:endParaRPr lang="zh-CN" altLang="en-US" sz="3600" b="1" dirty="0"/>
          </a:p>
        </p:txBody>
      </p:sp>
      <p:sp>
        <p:nvSpPr>
          <p:cNvPr id="51" name="文本框 50">
            <a:extLst>
              <a:ext uri="{FF2B5EF4-FFF2-40B4-BE49-F238E27FC236}">
                <a16:creationId xmlns:a16="http://schemas.microsoft.com/office/drawing/2014/main" id="{8E597F91-047F-4DD9-9C4A-675B202DE77C}"/>
              </a:ext>
            </a:extLst>
          </p:cNvPr>
          <p:cNvSpPr txBox="1"/>
          <p:nvPr/>
        </p:nvSpPr>
        <p:spPr>
          <a:xfrm>
            <a:off x="4490492" y="1030276"/>
            <a:ext cx="4289926" cy="523220"/>
          </a:xfrm>
          <a:prstGeom prst="rect">
            <a:avLst/>
          </a:prstGeom>
          <a:noFill/>
        </p:spPr>
        <p:txBody>
          <a:bodyPr wrap="square" rtlCol="0">
            <a:spAutoFit/>
          </a:bodyPr>
          <a:lstStyle/>
          <a:p>
            <a:r>
              <a:rPr lang="zh-CN" altLang="en-US" sz="1400" b="1" dirty="0"/>
              <a:t>平台涵盖了</a:t>
            </a:r>
            <a:r>
              <a:rPr lang="zh-CN" altLang="en-US" sz="1400" b="1" dirty="0">
                <a:solidFill>
                  <a:srgbClr val="FF0000"/>
                </a:solidFill>
              </a:rPr>
              <a:t>采集、加工、使用、评估、优化、下线</a:t>
            </a:r>
            <a:r>
              <a:rPr lang="zh-CN" altLang="en-US" sz="1400" b="1" dirty="0"/>
              <a:t>等数据产品的全生命周期管理。</a:t>
            </a:r>
            <a:endParaRPr lang="zh-CN" altLang="en-US" sz="3600" b="1" dirty="0"/>
          </a:p>
        </p:txBody>
      </p:sp>
      <p:pic>
        <p:nvPicPr>
          <p:cNvPr id="52" name="图片 51" descr="图标&#10;&#10;描述已自动生成">
            <a:extLst>
              <a:ext uri="{FF2B5EF4-FFF2-40B4-BE49-F238E27FC236}">
                <a16:creationId xmlns:a16="http://schemas.microsoft.com/office/drawing/2014/main" id="{0FA00BB8-9CA9-4F78-8E11-5C666E5BE0A5}"/>
              </a:ext>
            </a:extLst>
          </p:cNvPr>
          <p:cNvPicPr>
            <a:picLocks noChangeAspect="1"/>
          </p:cNvPicPr>
          <p:nvPr/>
        </p:nvPicPr>
        <p:blipFill>
          <a:blip r:embed="rId9"/>
          <a:stretch>
            <a:fillRect/>
          </a:stretch>
        </p:blipFill>
        <p:spPr>
          <a:xfrm>
            <a:off x="4901336" y="4309111"/>
            <a:ext cx="234495" cy="234495"/>
          </a:xfrm>
          <a:prstGeom prst="rect">
            <a:avLst/>
          </a:prstGeom>
        </p:spPr>
      </p:pic>
      <p:pic>
        <p:nvPicPr>
          <p:cNvPr id="53" name="图片 52" descr="图标&#10;&#10;描述已自动生成">
            <a:extLst>
              <a:ext uri="{FF2B5EF4-FFF2-40B4-BE49-F238E27FC236}">
                <a16:creationId xmlns:a16="http://schemas.microsoft.com/office/drawing/2014/main" id="{8F3F7AAD-00CE-4314-92B9-ABADDF598E5E}"/>
              </a:ext>
            </a:extLst>
          </p:cNvPr>
          <p:cNvPicPr>
            <a:picLocks noChangeAspect="1"/>
          </p:cNvPicPr>
          <p:nvPr/>
        </p:nvPicPr>
        <p:blipFill>
          <a:blip r:embed="rId10"/>
          <a:stretch>
            <a:fillRect/>
          </a:stretch>
        </p:blipFill>
        <p:spPr>
          <a:xfrm>
            <a:off x="4901336" y="1565703"/>
            <a:ext cx="384827" cy="384827"/>
          </a:xfrm>
          <a:prstGeom prst="rect">
            <a:avLst/>
          </a:prstGeom>
        </p:spPr>
      </p:pic>
      <p:pic>
        <p:nvPicPr>
          <p:cNvPr id="54" name="图片 53" descr="图标&#10;&#10;描述已自动生成">
            <a:extLst>
              <a:ext uri="{FF2B5EF4-FFF2-40B4-BE49-F238E27FC236}">
                <a16:creationId xmlns:a16="http://schemas.microsoft.com/office/drawing/2014/main" id="{ECED8363-7192-47C9-B881-9B8A06207EEB}"/>
              </a:ext>
            </a:extLst>
          </p:cNvPr>
          <p:cNvPicPr>
            <a:picLocks noChangeAspect="1"/>
          </p:cNvPicPr>
          <p:nvPr/>
        </p:nvPicPr>
        <p:blipFill>
          <a:blip r:embed="rId11"/>
          <a:stretch>
            <a:fillRect/>
          </a:stretch>
        </p:blipFill>
        <p:spPr>
          <a:xfrm>
            <a:off x="3729311" y="2374216"/>
            <a:ext cx="203805" cy="203805"/>
          </a:xfrm>
          <a:prstGeom prst="rect">
            <a:avLst/>
          </a:prstGeom>
        </p:spPr>
      </p:pic>
      <p:pic>
        <p:nvPicPr>
          <p:cNvPr id="55" name="图片 54" descr="图标&#10;&#10;描述已自动生成">
            <a:extLst>
              <a:ext uri="{FF2B5EF4-FFF2-40B4-BE49-F238E27FC236}">
                <a16:creationId xmlns:a16="http://schemas.microsoft.com/office/drawing/2014/main" id="{487CDFBA-097D-4180-A748-5A449B43993B}"/>
              </a:ext>
            </a:extLst>
          </p:cNvPr>
          <p:cNvPicPr>
            <a:picLocks noChangeAspect="1"/>
          </p:cNvPicPr>
          <p:nvPr/>
        </p:nvPicPr>
        <p:blipFill>
          <a:blip r:embed="rId12"/>
          <a:stretch>
            <a:fillRect/>
          </a:stretch>
        </p:blipFill>
        <p:spPr>
          <a:xfrm>
            <a:off x="7465217" y="2341260"/>
            <a:ext cx="258959" cy="258959"/>
          </a:xfrm>
          <a:prstGeom prst="rect">
            <a:avLst/>
          </a:prstGeom>
        </p:spPr>
      </p:pic>
      <p:grpSp>
        <p:nvGrpSpPr>
          <p:cNvPr id="56" name="组合 55">
            <a:extLst>
              <a:ext uri="{FF2B5EF4-FFF2-40B4-BE49-F238E27FC236}">
                <a16:creationId xmlns:a16="http://schemas.microsoft.com/office/drawing/2014/main" id="{18389D61-1576-4855-A232-FE60597B015D}"/>
              </a:ext>
            </a:extLst>
          </p:cNvPr>
          <p:cNvGrpSpPr/>
          <p:nvPr/>
        </p:nvGrpSpPr>
        <p:grpSpPr>
          <a:xfrm>
            <a:off x="89155" y="130876"/>
            <a:ext cx="4669276" cy="687168"/>
            <a:chOff x="358490" y="396066"/>
            <a:chExt cx="3501957" cy="515376"/>
          </a:xfrm>
        </p:grpSpPr>
        <p:grpSp>
          <p:nvGrpSpPr>
            <p:cNvPr id="57" name="组合 56">
              <a:extLst>
                <a:ext uri="{FF2B5EF4-FFF2-40B4-BE49-F238E27FC236}">
                  <a16:creationId xmlns:a16="http://schemas.microsoft.com/office/drawing/2014/main" id="{CFBA2359-A07C-42D6-9B9B-1E1783E44B4A}"/>
                </a:ext>
              </a:extLst>
            </p:cNvPr>
            <p:cNvGrpSpPr/>
            <p:nvPr/>
          </p:nvGrpSpPr>
          <p:grpSpPr>
            <a:xfrm>
              <a:off x="373364" y="396066"/>
              <a:ext cx="707710" cy="515376"/>
              <a:chOff x="125279" y="279019"/>
              <a:chExt cx="854512" cy="622282"/>
            </a:xfrm>
          </p:grpSpPr>
          <p:sp>
            <p:nvSpPr>
              <p:cNvPr id="60" name="圆角矩形 36">
                <a:extLst>
                  <a:ext uri="{FF2B5EF4-FFF2-40B4-BE49-F238E27FC236}">
                    <a16:creationId xmlns:a16="http://schemas.microsoft.com/office/drawing/2014/main" id="{3F1378C0-C833-460C-94A9-9B923F732F02}"/>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61" name="圆角矩形 37">
                <a:extLst>
                  <a:ext uri="{FF2B5EF4-FFF2-40B4-BE49-F238E27FC236}">
                    <a16:creationId xmlns:a16="http://schemas.microsoft.com/office/drawing/2014/main" id="{F61037B2-92B4-4926-AF1D-04CDB37155B4}"/>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58" name="TextBox 7">
              <a:extLst>
                <a:ext uri="{FF2B5EF4-FFF2-40B4-BE49-F238E27FC236}">
                  <a16:creationId xmlns:a16="http://schemas.microsoft.com/office/drawing/2014/main" id="{7B67CD36-330F-4961-8B18-776EE8AFBB61}"/>
                </a:ext>
              </a:extLst>
            </p:cNvPr>
            <p:cNvSpPr txBox="1"/>
            <p:nvPr/>
          </p:nvSpPr>
          <p:spPr>
            <a:xfrm>
              <a:off x="1307250" y="427026"/>
              <a:ext cx="2553197"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平台服务架构</a:t>
              </a:r>
            </a:p>
          </p:txBody>
        </p:sp>
        <p:sp>
          <p:nvSpPr>
            <p:cNvPr id="59" name="矩形 58">
              <a:extLst>
                <a:ext uri="{FF2B5EF4-FFF2-40B4-BE49-F238E27FC236}">
                  <a16:creationId xmlns:a16="http://schemas.microsoft.com/office/drawing/2014/main" id="{060B76D6-F5C8-43A7-8CCC-DA1638B60DD6}"/>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02</a:t>
              </a:r>
            </a:p>
          </p:txBody>
        </p:sp>
      </p:grpSp>
      <p:sp>
        <p:nvSpPr>
          <p:cNvPr id="63" name="矩形: 圆角 62">
            <a:extLst>
              <a:ext uri="{FF2B5EF4-FFF2-40B4-BE49-F238E27FC236}">
                <a16:creationId xmlns:a16="http://schemas.microsoft.com/office/drawing/2014/main" id="{E7A5528F-C600-4A44-A367-443BF9600AED}"/>
              </a:ext>
            </a:extLst>
          </p:cNvPr>
          <p:cNvSpPr/>
          <p:nvPr/>
        </p:nvSpPr>
        <p:spPr>
          <a:xfrm>
            <a:off x="2262512" y="5884139"/>
            <a:ext cx="327128" cy="69653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50" b="1" dirty="0"/>
              <a:t>数据源</a:t>
            </a:r>
            <a:endParaRPr lang="zh-CN" altLang="en-US" sz="1200" b="1" dirty="0"/>
          </a:p>
        </p:txBody>
      </p:sp>
      <p:sp>
        <p:nvSpPr>
          <p:cNvPr id="65" name="矩形 64">
            <a:extLst>
              <a:ext uri="{FF2B5EF4-FFF2-40B4-BE49-F238E27FC236}">
                <a16:creationId xmlns:a16="http://schemas.microsoft.com/office/drawing/2014/main" id="{EFB0F28F-3728-4628-B44B-74AD6E85BDED}"/>
              </a:ext>
            </a:extLst>
          </p:cNvPr>
          <p:cNvSpPr/>
          <p:nvPr/>
        </p:nvSpPr>
        <p:spPr>
          <a:xfrm>
            <a:off x="2236338" y="5442235"/>
            <a:ext cx="971804" cy="2937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050" b="1" dirty="0">
                <a:solidFill>
                  <a:schemeClr val="lt1"/>
                </a:solidFill>
              </a:rPr>
              <a:t>数据采集</a:t>
            </a:r>
          </a:p>
        </p:txBody>
      </p:sp>
      <p:sp>
        <p:nvSpPr>
          <p:cNvPr id="66" name="矩形: 圆角 65">
            <a:extLst>
              <a:ext uri="{FF2B5EF4-FFF2-40B4-BE49-F238E27FC236}">
                <a16:creationId xmlns:a16="http://schemas.microsoft.com/office/drawing/2014/main" id="{0F5DCE15-D8E0-4C68-8E44-1D7D6455F17A}"/>
              </a:ext>
            </a:extLst>
          </p:cNvPr>
          <p:cNvSpPr/>
          <p:nvPr/>
        </p:nvSpPr>
        <p:spPr>
          <a:xfrm>
            <a:off x="4602163" y="5436326"/>
            <a:ext cx="1368000" cy="288000"/>
          </a:xfrm>
          <a:prstGeom prst="roundRect">
            <a:avLst/>
          </a:prstGeom>
          <a:solidFill>
            <a:srgbClr val="0070C0"/>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r>
              <a:rPr lang="zh-CN" altLang="en-US" sz="1000" b="1" kern="0" dirty="0">
                <a:solidFill>
                  <a:prstClr val="white"/>
                </a:solidFill>
                <a:latin typeface="微软雅黑" panose="020B0503020204020204" pitchFamily="34" charset="-122"/>
              </a:rPr>
              <a:t>离线采集工具</a:t>
            </a:r>
            <a:r>
              <a:rPr lang="en-US" altLang="zh-CN" sz="1000" b="1" kern="0" dirty="0">
                <a:solidFill>
                  <a:prstClr val="white"/>
                </a:solidFill>
                <a:latin typeface="微软雅黑" panose="020B0503020204020204" pitchFamily="34" charset="-122"/>
              </a:rPr>
              <a:t>DataX</a:t>
            </a:r>
            <a:endParaRPr lang="zh-CN" altLang="en-US" sz="1000" b="1" kern="0" dirty="0">
              <a:solidFill>
                <a:prstClr val="white"/>
              </a:solidFill>
              <a:latin typeface="微软雅黑" panose="020B0503020204020204" pitchFamily="34" charset="-122"/>
            </a:endParaRPr>
          </a:p>
        </p:txBody>
      </p:sp>
    </p:spTree>
    <p:extLst>
      <p:ext uri="{BB962C8B-B14F-4D97-AF65-F5344CB8AC3E}">
        <p14:creationId xmlns:p14="http://schemas.microsoft.com/office/powerpoint/2010/main" val="299429530"/>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a:extLst>
              <a:ext uri="{FF2B5EF4-FFF2-40B4-BE49-F238E27FC236}">
                <a16:creationId xmlns:a16="http://schemas.microsoft.com/office/drawing/2014/main" id="{0E775A65-2A62-4D0B-9201-A3EB518DCF76}"/>
              </a:ext>
            </a:extLst>
          </p:cNvPr>
          <p:cNvGrpSpPr/>
          <p:nvPr/>
        </p:nvGrpSpPr>
        <p:grpSpPr>
          <a:xfrm>
            <a:off x="86125" y="91981"/>
            <a:ext cx="4442564" cy="687168"/>
            <a:chOff x="358490" y="396066"/>
            <a:chExt cx="3331923" cy="515376"/>
          </a:xfrm>
        </p:grpSpPr>
        <p:grpSp>
          <p:nvGrpSpPr>
            <p:cNvPr id="31" name="组合 30">
              <a:extLst>
                <a:ext uri="{FF2B5EF4-FFF2-40B4-BE49-F238E27FC236}">
                  <a16:creationId xmlns:a16="http://schemas.microsoft.com/office/drawing/2014/main" id="{D8441784-81A8-4A35-B9C2-9F031432CC4A}"/>
                </a:ext>
              </a:extLst>
            </p:cNvPr>
            <p:cNvGrpSpPr/>
            <p:nvPr/>
          </p:nvGrpSpPr>
          <p:grpSpPr>
            <a:xfrm>
              <a:off x="373364" y="396066"/>
              <a:ext cx="707710" cy="515376"/>
              <a:chOff x="125279" y="279019"/>
              <a:chExt cx="854512" cy="622282"/>
            </a:xfrm>
          </p:grpSpPr>
          <p:sp>
            <p:nvSpPr>
              <p:cNvPr id="41" name="圆角矩形 36">
                <a:extLst>
                  <a:ext uri="{FF2B5EF4-FFF2-40B4-BE49-F238E27FC236}">
                    <a16:creationId xmlns:a16="http://schemas.microsoft.com/office/drawing/2014/main" id="{320F0E41-344F-45E7-835E-9507F0F3C154}"/>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42" name="圆角矩形 37">
                <a:extLst>
                  <a:ext uri="{FF2B5EF4-FFF2-40B4-BE49-F238E27FC236}">
                    <a16:creationId xmlns:a16="http://schemas.microsoft.com/office/drawing/2014/main" id="{5E3BA04D-828F-45B9-90A9-FD4B8CF162A4}"/>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39" name="TextBox 7">
              <a:extLst>
                <a:ext uri="{FF2B5EF4-FFF2-40B4-BE49-F238E27FC236}">
                  <a16:creationId xmlns:a16="http://schemas.microsoft.com/office/drawing/2014/main" id="{5C2CBD39-3056-4218-B512-FE214C4EAE51}"/>
                </a:ext>
              </a:extLst>
            </p:cNvPr>
            <p:cNvSpPr txBox="1"/>
            <p:nvPr/>
          </p:nvSpPr>
          <p:spPr>
            <a:xfrm>
              <a:off x="1307250" y="427026"/>
              <a:ext cx="2383163"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概述</a:t>
              </a:r>
              <a:r>
                <a:rPr lang="en-US" altLang="zh-CN"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a:t>
              </a: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客流宝需求</a:t>
              </a:r>
            </a:p>
          </p:txBody>
        </p:sp>
        <p:sp>
          <p:nvSpPr>
            <p:cNvPr id="40" name="矩形 39">
              <a:extLst>
                <a:ext uri="{FF2B5EF4-FFF2-40B4-BE49-F238E27FC236}">
                  <a16:creationId xmlns:a16="http://schemas.microsoft.com/office/drawing/2014/main" id="{888BA7A1-E4CC-4BE4-B171-46F61F132326}"/>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01</a:t>
              </a:r>
            </a:p>
          </p:txBody>
        </p:sp>
      </p:grpSp>
      <p:sp>
        <p:nvSpPr>
          <p:cNvPr id="32" name="椭圆 31">
            <a:extLst>
              <a:ext uri="{FF2B5EF4-FFF2-40B4-BE49-F238E27FC236}">
                <a16:creationId xmlns:a16="http://schemas.microsoft.com/office/drawing/2014/main" id="{2E2913DA-10C7-432A-9969-30FAE772B979}"/>
              </a:ext>
            </a:extLst>
          </p:cNvPr>
          <p:cNvSpPr/>
          <p:nvPr/>
        </p:nvSpPr>
        <p:spPr>
          <a:xfrm>
            <a:off x="4429606" y="1820921"/>
            <a:ext cx="3332791" cy="3332791"/>
          </a:xfrm>
          <a:prstGeom prst="ellipse">
            <a:avLst/>
          </a:prstGeom>
          <a:solidFill>
            <a:srgbClr val="0154A8">
              <a:alpha val="8000"/>
            </a:srgbClr>
          </a:solidFill>
          <a:ln w="6350" cmpd="sng">
            <a:noFill/>
            <a:prstDash val="sys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endParaRPr lang="zh-CN" altLang="en-US">
              <a:solidFill>
                <a:prstClr val="white"/>
              </a:solidFill>
              <a:latin typeface="MiSans" panose="00000500000000000000" pitchFamily="2" charset="-122"/>
              <a:ea typeface="MiSans" panose="00000500000000000000" pitchFamily="2" charset="-122"/>
              <a:sym typeface="MiSans" panose="00000500000000000000" pitchFamily="2" charset="-122"/>
            </a:endParaRPr>
          </a:p>
        </p:txBody>
      </p:sp>
      <p:sp>
        <p:nvSpPr>
          <p:cNvPr id="33" name="椭圆 32">
            <a:extLst>
              <a:ext uri="{FF2B5EF4-FFF2-40B4-BE49-F238E27FC236}">
                <a16:creationId xmlns:a16="http://schemas.microsoft.com/office/drawing/2014/main" id="{C740A6A5-6CDC-4E6B-A5A9-0FA9CE05F299}"/>
              </a:ext>
            </a:extLst>
          </p:cNvPr>
          <p:cNvSpPr/>
          <p:nvPr/>
        </p:nvSpPr>
        <p:spPr>
          <a:xfrm>
            <a:off x="3733428" y="1124745"/>
            <a:ext cx="4725144" cy="4725143"/>
          </a:xfrm>
          <a:prstGeom prst="ellipse">
            <a:avLst/>
          </a:prstGeom>
          <a:noFill/>
          <a:ln w="15875">
            <a:solidFill>
              <a:srgbClr val="005CC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endParaRPr lang="zh-CN" altLang="en-US">
              <a:solidFill>
                <a:prstClr val="white"/>
              </a:solidFill>
              <a:latin typeface="MiSans" panose="00000500000000000000" pitchFamily="2" charset="-122"/>
              <a:ea typeface="MiSans" panose="00000500000000000000" pitchFamily="2" charset="-122"/>
              <a:sym typeface="MiSans" panose="00000500000000000000" pitchFamily="2" charset="-122"/>
            </a:endParaRPr>
          </a:p>
        </p:txBody>
      </p:sp>
      <p:sp>
        <p:nvSpPr>
          <p:cNvPr id="34" name="椭圆 33">
            <a:extLst>
              <a:ext uri="{FF2B5EF4-FFF2-40B4-BE49-F238E27FC236}">
                <a16:creationId xmlns:a16="http://schemas.microsoft.com/office/drawing/2014/main" id="{D36D3585-9264-4B91-9D4F-4404AC3CA0EB}"/>
              </a:ext>
            </a:extLst>
          </p:cNvPr>
          <p:cNvSpPr/>
          <p:nvPr/>
        </p:nvSpPr>
        <p:spPr>
          <a:xfrm>
            <a:off x="4681027" y="2072342"/>
            <a:ext cx="2829948" cy="2829948"/>
          </a:xfrm>
          <a:prstGeom prst="ellipse">
            <a:avLst/>
          </a:prstGeom>
          <a:solidFill>
            <a:schemeClr val="bg1"/>
          </a:solidFill>
          <a:ln w="6350" cmpd="sng">
            <a:noFill/>
            <a:prstDash val="sys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endParaRPr lang="zh-CN" altLang="en-US">
              <a:solidFill>
                <a:prstClr val="white"/>
              </a:solidFill>
              <a:latin typeface="MiSans" panose="00000500000000000000" pitchFamily="2" charset="-122"/>
              <a:ea typeface="MiSans" panose="00000500000000000000" pitchFamily="2" charset="-122"/>
              <a:sym typeface="MiSans" panose="00000500000000000000" pitchFamily="2" charset="-122"/>
            </a:endParaRPr>
          </a:p>
        </p:txBody>
      </p:sp>
      <p:sp>
        <p:nvSpPr>
          <p:cNvPr id="35" name="椭圆 34">
            <a:extLst>
              <a:ext uri="{FF2B5EF4-FFF2-40B4-BE49-F238E27FC236}">
                <a16:creationId xmlns:a16="http://schemas.microsoft.com/office/drawing/2014/main" id="{C8668115-2754-4D02-9331-D9F5F8C064F5}"/>
              </a:ext>
            </a:extLst>
          </p:cNvPr>
          <p:cNvSpPr/>
          <p:nvPr/>
        </p:nvSpPr>
        <p:spPr>
          <a:xfrm>
            <a:off x="4871721" y="2270491"/>
            <a:ext cx="2448559" cy="2448559"/>
          </a:xfrm>
          <a:prstGeom prst="ellipse">
            <a:avLst/>
          </a:prstGeom>
          <a:gradFill flip="none" rotWithShape="1">
            <a:gsLst>
              <a:gs pos="0">
                <a:srgbClr val="0061CE"/>
              </a:gs>
              <a:gs pos="100000">
                <a:srgbClr val="034373"/>
              </a:gs>
            </a:gsLst>
            <a:lin ang="2700000" scaled="1"/>
            <a:tileRect/>
          </a:gradFill>
          <a:ln>
            <a:noFill/>
          </a:ln>
          <a:effectLst>
            <a:innerShdw blurRad="355600">
              <a:schemeClr val="accent1">
                <a:lumMod val="75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en-US" altLang="zh-CN" sz="4267" b="1" dirty="0">
                <a:solidFill>
                  <a:prstClr val="white"/>
                </a:solidFill>
                <a:latin typeface="MiSans" panose="00000500000000000000" pitchFamily="2" charset="-122"/>
                <a:ea typeface="MiSans" panose="00000500000000000000" pitchFamily="2" charset="-122"/>
                <a:sym typeface="MiSans" panose="00000500000000000000" pitchFamily="2" charset="-122"/>
              </a:rPr>
              <a:t>6</a:t>
            </a:r>
            <a:r>
              <a:rPr lang="zh-CN" altLang="en-US" sz="4267" b="1" dirty="0">
                <a:solidFill>
                  <a:prstClr val="white"/>
                </a:solidFill>
                <a:latin typeface="MiSans" panose="00000500000000000000" pitchFamily="2" charset="-122"/>
                <a:ea typeface="MiSans" panose="00000500000000000000" pitchFamily="2" charset="-122"/>
                <a:sym typeface="MiSans" panose="00000500000000000000" pitchFamily="2" charset="-122"/>
              </a:rPr>
              <a:t>大</a:t>
            </a:r>
            <a:endParaRPr lang="en-US" altLang="zh-CN" sz="4267" b="1" dirty="0">
              <a:solidFill>
                <a:prstClr val="white"/>
              </a:solidFill>
              <a:latin typeface="MiSans" panose="00000500000000000000" pitchFamily="2" charset="-122"/>
              <a:ea typeface="MiSans" panose="00000500000000000000" pitchFamily="2" charset="-122"/>
              <a:sym typeface="MiSans" panose="00000500000000000000" pitchFamily="2" charset="-122"/>
            </a:endParaRPr>
          </a:p>
          <a:p>
            <a:pPr algn="ctr" defTabSz="914377">
              <a:defRPr/>
            </a:pPr>
            <a:r>
              <a:rPr lang="zh-CN" altLang="en-US" sz="4267" b="1" dirty="0">
                <a:solidFill>
                  <a:prstClr val="white"/>
                </a:solidFill>
                <a:latin typeface="MiSans" panose="00000500000000000000" pitchFamily="2" charset="-122"/>
                <a:ea typeface="MiSans" panose="00000500000000000000" pitchFamily="2" charset="-122"/>
                <a:sym typeface="MiSans" panose="00000500000000000000" pitchFamily="2" charset="-122"/>
              </a:rPr>
              <a:t>主题</a:t>
            </a:r>
          </a:p>
        </p:txBody>
      </p:sp>
      <p:sp>
        <p:nvSpPr>
          <p:cNvPr id="37" name="矩形 36">
            <a:extLst>
              <a:ext uri="{FF2B5EF4-FFF2-40B4-BE49-F238E27FC236}">
                <a16:creationId xmlns:a16="http://schemas.microsoft.com/office/drawing/2014/main" id="{8D74E602-88FA-4799-94D7-16D3899E5CEC}"/>
              </a:ext>
            </a:extLst>
          </p:cNvPr>
          <p:cNvSpPr/>
          <p:nvPr/>
        </p:nvSpPr>
        <p:spPr>
          <a:xfrm>
            <a:off x="2071385" y="948128"/>
            <a:ext cx="2069940" cy="1282723"/>
          </a:xfrm>
          <a:prstGeom prst="rect">
            <a:avLst/>
          </a:prstGeom>
        </p:spPr>
        <p:txBody>
          <a:bodyPr wrap="square">
            <a:spAutoFit/>
          </a:bodyPr>
          <a:lstStyle/>
          <a:p>
            <a:pPr algn="r"/>
            <a:r>
              <a:rPr lang="zh-CN" altLang="en-US" sz="1867" b="1" dirty="0">
                <a:latin typeface="MiSans" panose="00000500000000000000" pitchFamily="2" charset="-122"/>
                <a:ea typeface="MiSans" panose="00000500000000000000" pitchFamily="2" charset="-122"/>
                <a:sym typeface="MiSans" panose="00000500000000000000" pitchFamily="2" charset="-122"/>
              </a:rPr>
              <a:t>站点推算</a:t>
            </a:r>
            <a:endParaRPr lang="en-US" altLang="zh-CN" sz="1867" b="1" dirty="0">
              <a:latin typeface="MiSans" panose="00000500000000000000" pitchFamily="2" charset="-122"/>
              <a:ea typeface="MiSans" panose="00000500000000000000" pitchFamily="2" charset="-122"/>
              <a:sym typeface="MiSans" panose="00000500000000000000" pitchFamily="2" charset="-122"/>
            </a:endParaRPr>
          </a:p>
          <a:p>
            <a:pPr algn="r"/>
            <a:r>
              <a:rPr lang="zh-CN" altLang="en-US" sz="1467" dirty="0">
                <a:solidFill>
                  <a:srgbClr val="6F6F6F"/>
                </a:solidFill>
                <a:latin typeface="MiSans" panose="00000500000000000000" pitchFamily="2" charset="-122"/>
                <a:ea typeface="MiSans" panose="00000500000000000000" pitchFamily="2" charset="-122"/>
                <a:sym typeface="MiSans" panose="00000500000000000000" pitchFamily="2" charset="-122"/>
              </a:rPr>
              <a:t>车辆匹配</a:t>
            </a:r>
            <a:endParaRPr lang="en-US" altLang="zh-CN" sz="1467" dirty="0">
              <a:solidFill>
                <a:srgbClr val="6F6F6F"/>
              </a:solidFill>
              <a:latin typeface="MiSans" panose="00000500000000000000" pitchFamily="2" charset="-122"/>
              <a:ea typeface="MiSans" panose="00000500000000000000" pitchFamily="2" charset="-122"/>
              <a:sym typeface="MiSans" panose="00000500000000000000" pitchFamily="2" charset="-122"/>
            </a:endParaRPr>
          </a:p>
          <a:p>
            <a:pPr algn="r"/>
            <a:r>
              <a:rPr lang="zh-CN" altLang="en-US" sz="1467" dirty="0">
                <a:solidFill>
                  <a:srgbClr val="6F6F6F"/>
                </a:solidFill>
                <a:latin typeface="MiSans" panose="00000500000000000000" pitchFamily="2" charset="-122"/>
                <a:ea typeface="MiSans" panose="00000500000000000000" pitchFamily="2" charset="-122"/>
                <a:sym typeface="MiSans" panose="00000500000000000000" pitchFamily="2" charset="-122"/>
              </a:rPr>
              <a:t>班次划分</a:t>
            </a:r>
            <a:endParaRPr lang="en-US" altLang="zh-CN" sz="1467" dirty="0">
              <a:solidFill>
                <a:srgbClr val="6F6F6F"/>
              </a:solidFill>
              <a:latin typeface="MiSans" panose="00000500000000000000" pitchFamily="2" charset="-122"/>
              <a:ea typeface="MiSans" panose="00000500000000000000" pitchFamily="2" charset="-122"/>
              <a:sym typeface="MiSans" panose="00000500000000000000" pitchFamily="2" charset="-122"/>
            </a:endParaRPr>
          </a:p>
          <a:p>
            <a:pPr algn="r"/>
            <a:r>
              <a:rPr lang="zh-CN" altLang="en-US" sz="1467" dirty="0">
                <a:solidFill>
                  <a:srgbClr val="6F6F6F"/>
                </a:solidFill>
                <a:latin typeface="MiSans" panose="00000500000000000000" pitchFamily="2" charset="-122"/>
                <a:ea typeface="MiSans" panose="00000500000000000000" pitchFamily="2" charset="-122"/>
                <a:sym typeface="MiSans" panose="00000500000000000000" pitchFamily="2" charset="-122"/>
              </a:rPr>
              <a:t>上车站点推算</a:t>
            </a:r>
            <a:endParaRPr lang="en-US" altLang="zh-CN" sz="1467" dirty="0">
              <a:solidFill>
                <a:srgbClr val="6F6F6F"/>
              </a:solidFill>
              <a:latin typeface="MiSans" panose="00000500000000000000" pitchFamily="2" charset="-122"/>
              <a:ea typeface="MiSans" panose="00000500000000000000" pitchFamily="2" charset="-122"/>
              <a:sym typeface="MiSans" panose="00000500000000000000" pitchFamily="2" charset="-122"/>
            </a:endParaRPr>
          </a:p>
          <a:p>
            <a:pPr algn="r"/>
            <a:r>
              <a:rPr lang="en-US" altLang="zh-CN" sz="1467" dirty="0">
                <a:solidFill>
                  <a:srgbClr val="6F6F6F"/>
                </a:solidFill>
                <a:latin typeface="MiSans" panose="00000500000000000000" pitchFamily="2" charset="-122"/>
                <a:ea typeface="MiSans" panose="00000500000000000000" pitchFamily="2" charset="-122"/>
                <a:sym typeface="MiSans" panose="00000500000000000000" pitchFamily="2" charset="-122"/>
              </a:rPr>
              <a:t>OD</a:t>
            </a:r>
            <a:r>
              <a:rPr lang="zh-CN" altLang="en-US" sz="1467" dirty="0">
                <a:solidFill>
                  <a:srgbClr val="6F6F6F"/>
                </a:solidFill>
                <a:latin typeface="MiSans" panose="00000500000000000000" pitchFamily="2" charset="-122"/>
                <a:ea typeface="MiSans" panose="00000500000000000000" pitchFamily="2" charset="-122"/>
                <a:sym typeface="MiSans" panose="00000500000000000000" pitchFamily="2" charset="-122"/>
              </a:rPr>
              <a:t>推算</a:t>
            </a:r>
            <a:endParaRPr lang="zh-CN" altLang="en-US" sz="1467" dirty="0">
              <a:solidFill>
                <a:schemeClr val="bg2">
                  <a:lumMod val="50000"/>
                </a:schemeClr>
              </a:solidFill>
              <a:latin typeface="MiSans" panose="00000500000000000000" pitchFamily="2" charset="-122"/>
              <a:ea typeface="MiSans" panose="00000500000000000000" pitchFamily="2" charset="-122"/>
              <a:sym typeface="MiSans" panose="00000500000000000000" pitchFamily="2" charset="-122"/>
            </a:endParaRPr>
          </a:p>
        </p:txBody>
      </p:sp>
      <p:sp>
        <p:nvSpPr>
          <p:cNvPr id="38" name="矩形 37">
            <a:extLst>
              <a:ext uri="{FF2B5EF4-FFF2-40B4-BE49-F238E27FC236}">
                <a16:creationId xmlns:a16="http://schemas.microsoft.com/office/drawing/2014/main" id="{2E61D48F-1D56-4D29-9C40-EF5317F0E6F1}"/>
              </a:ext>
            </a:extLst>
          </p:cNvPr>
          <p:cNvSpPr/>
          <p:nvPr/>
        </p:nvSpPr>
        <p:spPr>
          <a:xfrm>
            <a:off x="492625" y="2321021"/>
            <a:ext cx="2761827" cy="1282723"/>
          </a:xfrm>
          <a:prstGeom prst="rect">
            <a:avLst/>
          </a:prstGeom>
        </p:spPr>
        <p:txBody>
          <a:bodyPr wrap="square">
            <a:spAutoFit/>
          </a:bodyPr>
          <a:lstStyle/>
          <a:p>
            <a:pPr algn="r"/>
            <a:r>
              <a:rPr lang="zh-CN" altLang="en-US" sz="1867" b="1" dirty="0">
                <a:latin typeface="MiSans" panose="00000500000000000000" pitchFamily="2" charset="-122"/>
                <a:ea typeface="MiSans" panose="00000500000000000000" pitchFamily="2" charset="-122"/>
                <a:sym typeface="MiSans" panose="00000500000000000000" pitchFamily="2" charset="-122"/>
              </a:rPr>
              <a:t>数据质量</a:t>
            </a:r>
            <a:endParaRPr lang="en-US" altLang="zh-CN" sz="1867" b="1" dirty="0">
              <a:latin typeface="MiSans" panose="00000500000000000000" pitchFamily="2" charset="-122"/>
              <a:ea typeface="MiSans" panose="00000500000000000000" pitchFamily="2" charset="-122"/>
              <a:sym typeface="MiSans" panose="00000500000000000000" pitchFamily="2" charset="-122"/>
            </a:endParaRPr>
          </a:p>
          <a:p>
            <a:pPr algn="r"/>
            <a:r>
              <a:rPr lang="zh-CN" altLang="en-US" sz="1467" dirty="0">
                <a:solidFill>
                  <a:srgbClr val="6F6F6F"/>
                </a:solidFill>
                <a:latin typeface="MiSans" panose="00000500000000000000" pitchFamily="2" charset="-122"/>
                <a:ea typeface="MiSans" panose="00000500000000000000" pitchFamily="2" charset="-122"/>
                <a:sym typeface="MiSans" panose="00000500000000000000" pitchFamily="2" charset="-122"/>
              </a:rPr>
              <a:t>完整性</a:t>
            </a:r>
            <a:endParaRPr lang="en-US" altLang="zh-CN" sz="1467" dirty="0">
              <a:solidFill>
                <a:srgbClr val="6F6F6F"/>
              </a:solidFill>
              <a:latin typeface="MiSans" panose="00000500000000000000" pitchFamily="2" charset="-122"/>
              <a:ea typeface="MiSans" panose="00000500000000000000" pitchFamily="2" charset="-122"/>
              <a:sym typeface="MiSans" panose="00000500000000000000" pitchFamily="2" charset="-122"/>
            </a:endParaRPr>
          </a:p>
          <a:p>
            <a:pPr algn="r"/>
            <a:r>
              <a:rPr lang="zh-CN" altLang="en-US" sz="1467" dirty="0">
                <a:solidFill>
                  <a:srgbClr val="6F6F6F"/>
                </a:solidFill>
                <a:latin typeface="MiSans" panose="00000500000000000000" pitchFamily="2" charset="-122"/>
                <a:ea typeface="MiSans" panose="00000500000000000000" pitchFamily="2" charset="-122"/>
                <a:sym typeface="MiSans" panose="00000500000000000000" pitchFamily="2" charset="-122"/>
              </a:rPr>
              <a:t>准确性</a:t>
            </a:r>
            <a:endParaRPr lang="en-US" altLang="zh-CN" sz="1467" dirty="0">
              <a:solidFill>
                <a:srgbClr val="6F6F6F"/>
              </a:solidFill>
              <a:latin typeface="MiSans" panose="00000500000000000000" pitchFamily="2" charset="-122"/>
              <a:ea typeface="MiSans" panose="00000500000000000000" pitchFamily="2" charset="-122"/>
              <a:sym typeface="MiSans" panose="00000500000000000000" pitchFamily="2" charset="-122"/>
            </a:endParaRPr>
          </a:p>
          <a:p>
            <a:pPr algn="r"/>
            <a:r>
              <a:rPr lang="zh-CN" altLang="en-US" sz="1467" dirty="0">
                <a:solidFill>
                  <a:srgbClr val="6F6F6F"/>
                </a:solidFill>
                <a:latin typeface="MiSans" panose="00000500000000000000" pitchFamily="2" charset="-122"/>
                <a:ea typeface="MiSans" panose="00000500000000000000" pitchFamily="2" charset="-122"/>
                <a:sym typeface="MiSans" panose="00000500000000000000" pitchFamily="2" charset="-122"/>
              </a:rPr>
              <a:t>一致性</a:t>
            </a:r>
            <a:endParaRPr lang="en-US" altLang="zh-CN" sz="1467" dirty="0">
              <a:solidFill>
                <a:srgbClr val="6F6F6F"/>
              </a:solidFill>
              <a:latin typeface="MiSans" panose="00000500000000000000" pitchFamily="2" charset="-122"/>
              <a:ea typeface="MiSans" panose="00000500000000000000" pitchFamily="2" charset="-122"/>
              <a:sym typeface="MiSans" panose="00000500000000000000" pitchFamily="2" charset="-122"/>
            </a:endParaRPr>
          </a:p>
          <a:p>
            <a:pPr algn="r"/>
            <a:r>
              <a:rPr lang="zh-CN" altLang="en-US" sz="1467" dirty="0">
                <a:solidFill>
                  <a:srgbClr val="6F6F6F"/>
                </a:solidFill>
                <a:latin typeface="MiSans" panose="00000500000000000000" pitchFamily="2" charset="-122"/>
                <a:ea typeface="MiSans" panose="00000500000000000000" pitchFamily="2" charset="-122"/>
                <a:sym typeface="MiSans" panose="00000500000000000000" pitchFamily="2" charset="-122"/>
              </a:rPr>
              <a:t>输出和反馈</a:t>
            </a:r>
          </a:p>
        </p:txBody>
      </p:sp>
      <p:sp>
        <p:nvSpPr>
          <p:cNvPr id="43" name="矩形 42">
            <a:extLst>
              <a:ext uri="{FF2B5EF4-FFF2-40B4-BE49-F238E27FC236}">
                <a16:creationId xmlns:a16="http://schemas.microsoft.com/office/drawing/2014/main" id="{30163862-F440-437D-896C-D696FC617AD8}"/>
              </a:ext>
            </a:extLst>
          </p:cNvPr>
          <p:cNvSpPr/>
          <p:nvPr/>
        </p:nvSpPr>
        <p:spPr>
          <a:xfrm>
            <a:off x="220084" y="4113234"/>
            <a:ext cx="3032295" cy="1056956"/>
          </a:xfrm>
          <a:prstGeom prst="rect">
            <a:avLst/>
          </a:prstGeom>
        </p:spPr>
        <p:txBody>
          <a:bodyPr wrap="square">
            <a:spAutoFit/>
          </a:bodyPr>
          <a:lstStyle/>
          <a:p>
            <a:pPr algn="r"/>
            <a:r>
              <a:rPr lang="zh-CN" altLang="en-US" sz="1867" b="1" dirty="0">
                <a:latin typeface="MiSans" panose="00000500000000000000" pitchFamily="2" charset="-122"/>
                <a:ea typeface="MiSans" panose="00000500000000000000" pitchFamily="2" charset="-122"/>
                <a:sym typeface="MiSans" panose="00000500000000000000" pitchFamily="2" charset="-122"/>
              </a:rPr>
              <a:t>客流指标</a:t>
            </a:r>
            <a:endParaRPr lang="en-US" altLang="zh-CN" sz="1867" b="1" dirty="0">
              <a:latin typeface="MiSans" panose="00000500000000000000" pitchFamily="2" charset="-122"/>
              <a:ea typeface="MiSans" panose="00000500000000000000" pitchFamily="2" charset="-122"/>
              <a:sym typeface="MiSans" panose="00000500000000000000" pitchFamily="2" charset="-122"/>
            </a:endParaRPr>
          </a:p>
          <a:p>
            <a:pPr algn="r"/>
            <a:r>
              <a:rPr lang="zh-CN" altLang="en-US" sz="1467" dirty="0">
                <a:solidFill>
                  <a:srgbClr val="6F6F6F"/>
                </a:solidFill>
                <a:latin typeface="MiSans" panose="00000500000000000000" pitchFamily="2" charset="-122"/>
                <a:ea typeface="MiSans" panose="00000500000000000000" pitchFamily="2" charset="-122"/>
                <a:sym typeface="MiSans" panose="00000500000000000000" pitchFamily="2" charset="-122"/>
              </a:rPr>
              <a:t>营运公司客流量、营运时段客流量</a:t>
            </a:r>
            <a:endParaRPr lang="en-US" altLang="zh-CN" sz="1467" dirty="0">
              <a:solidFill>
                <a:srgbClr val="6F6F6F"/>
              </a:solidFill>
              <a:latin typeface="MiSans" panose="00000500000000000000" pitchFamily="2" charset="-122"/>
              <a:ea typeface="MiSans" panose="00000500000000000000" pitchFamily="2" charset="-122"/>
              <a:sym typeface="MiSans" panose="00000500000000000000" pitchFamily="2" charset="-122"/>
            </a:endParaRPr>
          </a:p>
          <a:p>
            <a:pPr algn="r"/>
            <a:r>
              <a:rPr lang="zh-CN" altLang="en-US" sz="1467" dirty="0">
                <a:solidFill>
                  <a:srgbClr val="6F6F6F"/>
                </a:solidFill>
                <a:latin typeface="MiSans" panose="00000500000000000000" pitchFamily="2" charset="-122"/>
                <a:ea typeface="MiSans" panose="00000500000000000000" pitchFamily="2" charset="-122"/>
                <a:sym typeface="MiSans" panose="00000500000000000000" pitchFamily="2" charset="-122"/>
              </a:rPr>
              <a:t>线路客流量、高客流线路</a:t>
            </a:r>
          </a:p>
          <a:p>
            <a:pPr algn="r"/>
            <a:r>
              <a:rPr lang="zh-CN" altLang="en-US" sz="1467" dirty="0">
                <a:solidFill>
                  <a:srgbClr val="6F6F6F"/>
                </a:solidFill>
                <a:latin typeface="MiSans" panose="00000500000000000000" pitchFamily="2" charset="-122"/>
                <a:ea typeface="MiSans" panose="00000500000000000000" pitchFamily="2" charset="-122"/>
                <a:sym typeface="MiSans" panose="00000500000000000000" pitchFamily="2" charset="-122"/>
              </a:rPr>
              <a:t>站点客流量、高客流站点</a:t>
            </a:r>
            <a:endParaRPr lang="en-US" altLang="zh-CN" sz="1467" dirty="0">
              <a:solidFill>
                <a:srgbClr val="6F6F6F"/>
              </a:solidFill>
              <a:latin typeface="MiSans" panose="00000500000000000000" pitchFamily="2" charset="-122"/>
              <a:ea typeface="MiSans" panose="00000500000000000000" pitchFamily="2" charset="-122"/>
              <a:sym typeface="MiSans" panose="00000500000000000000" pitchFamily="2" charset="-122"/>
            </a:endParaRPr>
          </a:p>
        </p:txBody>
      </p:sp>
      <p:sp>
        <p:nvSpPr>
          <p:cNvPr id="46" name="椭圆 45">
            <a:extLst>
              <a:ext uri="{FF2B5EF4-FFF2-40B4-BE49-F238E27FC236}">
                <a16:creationId xmlns:a16="http://schemas.microsoft.com/office/drawing/2014/main" id="{0A34F014-C1F6-4D37-9EC0-3978E7BF76BD}"/>
              </a:ext>
            </a:extLst>
          </p:cNvPr>
          <p:cNvSpPr/>
          <p:nvPr/>
        </p:nvSpPr>
        <p:spPr>
          <a:xfrm>
            <a:off x="4641618" y="927901"/>
            <a:ext cx="894345" cy="894345"/>
          </a:xfrm>
          <a:prstGeom prst="ellipse">
            <a:avLst/>
          </a:prstGeom>
          <a:gradFill>
            <a:gsLst>
              <a:gs pos="0">
                <a:srgbClr val="0061CE"/>
              </a:gs>
              <a:gs pos="100000">
                <a:srgbClr val="034373"/>
              </a:gs>
            </a:gsLst>
            <a:lin ang="5400000" scaled="0"/>
          </a:gradFill>
          <a:ln>
            <a:noFill/>
          </a:ln>
          <a:effectLst>
            <a:innerShdw blurRad="355600">
              <a:schemeClr val="accent1">
                <a:lumMod val="75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en-US" altLang="zh-CN" sz="2133" b="1" dirty="0">
                <a:solidFill>
                  <a:prstClr val="white"/>
                </a:solidFill>
                <a:latin typeface="MiSans" panose="00000500000000000000" pitchFamily="2" charset="-122"/>
                <a:ea typeface="MiSans" panose="00000500000000000000" pitchFamily="2" charset="-122"/>
                <a:sym typeface="MiSans" panose="00000500000000000000" pitchFamily="2" charset="-122"/>
              </a:rPr>
              <a:t>01</a:t>
            </a:r>
            <a:endParaRPr lang="zh-CN" altLang="en-US" sz="2133" b="1" dirty="0">
              <a:solidFill>
                <a:prstClr val="white"/>
              </a:solidFill>
              <a:latin typeface="MiSans" panose="00000500000000000000" pitchFamily="2" charset="-122"/>
              <a:ea typeface="MiSans" panose="00000500000000000000" pitchFamily="2" charset="-122"/>
              <a:sym typeface="MiSans" panose="00000500000000000000" pitchFamily="2" charset="-122"/>
            </a:endParaRPr>
          </a:p>
        </p:txBody>
      </p:sp>
      <p:sp>
        <p:nvSpPr>
          <p:cNvPr id="48" name="椭圆 47">
            <a:extLst>
              <a:ext uri="{FF2B5EF4-FFF2-40B4-BE49-F238E27FC236}">
                <a16:creationId xmlns:a16="http://schemas.microsoft.com/office/drawing/2014/main" id="{D680228D-5746-4178-99D5-87F3CD98C967}"/>
              </a:ext>
            </a:extLst>
          </p:cNvPr>
          <p:cNvSpPr/>
          <p:nvPr/>
        </p:nvSpPr>
        <p:spPr>
          <a:xfrm>
            <a:off x="3445149" y="2342860"/>
            <a:ext cx="894345" cy="894345"/>
          </a:xfrm>
          <a:prstGeom prst="ellipse">
            <a:avLst/>
          </a:prstGeom>
          <a:gradFill>
            <a:gsLst>
              <a:gs pos="0">
                <a:srgbClr val="0061CE"/>
              </a:gs>
              <a:gs pos="100000">
                <a:srgbClr val="034373"/>
              </a:gs>
            </a:gsLst>
            <a:lin ang="5400000" scaled="0"/>
          </a:gradFill>
          <a:ln>
            <a:noFill/>
          </a:ln>
          <a:effectLst>
            <a:innerShdw blurRad="355600">
              <a:schemeClr val="accent1">
                <a:lumMod val="75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en-US" altLang="zh-CN" sz="2133" b="1" dirty="0">
                <a:solidFill>
                  <a:prstClr val="white"/>
                </a:solidFill>
                <a:latin typeface="MiSans" panose="00000500000000000000" pitchFamily="2" charset="-122"/>
                <a:ea typeface="MiSans" panose="00000500000000000000" pitchFamily="2" charset="-122"/>
                <a:sym typeface="MiSans" panose="00000500000000000000" pitchFamily="2" charset="-122"/>
              </a:rPr>
              <a:t>02</a:t>
            </a:r>
            <a:endParaRPr lang="zh-CN" altLang="en-US" sz="2133" b="1" dirty="0">
              <a:solidFill>
                <a:prstClr val="white"/>
              </a:solidFill>
              <a:latin typeface="MiSans" panose="00000500000000000000" pitchFamily="2" charset="-122"/>
              <a:ea typeface="MiSans" panose="00000500000000000000" pitchFamily="2" charset="-122"/>
              <a:sym typeface="MiSans" panose="00000500000000000000" pitchFamily="2" charset="-122"/>
            </a:endParaRPr>
          </a:p>
        </p:txBody>
      </p:sp>
      <p:sp>
        <p:nvSpPr>
          <p:cNvPr id="49" name="椭圆 48">
            <a:extLst>
              <a:ext uri="{FF2B5EF4-FFF2-40B4-BE49-F238E27FC236}">
                <a16:creationId xmlns:a16="http://schemas.microsoft.com/office/drawing/2014/main" id="{DFAA4759-3F6C-498D-9710-454708CD22B6}"/>
              </a:ext>
            </a:extLst>
          </p:cNvPr>
          <p:cNvSpPr/>
          <p:nvPr/>
        </p:nvSpPr>
        <p:spPr>
          <a:xfrm>
            <a:off x="3634344" y="4252168"/>
            <a:ext cx="894345" cy="894345"/>
          </a:xfrm>
          <a:prstGeom prst="ellipse">
            <a:avLst/>
          </a:prstGeom>
          <a:gradFill>
            <a:gsLst>
              <a:gs pos="0">
                <a:srgbClr val="0061CE"/>
              </a:gs>
              <a:gs pos="100000">
                <a:srgbClr val="034373"/>
              </a:gs>
            </a:gsLst>
            <a:lin ang="5400000" scaled="0"/>
          </a:gradFill>
          <a:ln>
            <a:noFill/>
          </a:ln>
          <a:effectLst>
            <a:innerShdw blurRad="355600">
              <a:schemeClr val="accent1">
                <a:lumMod val="75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en-US" altLang="zh-CN" sz="2133" b="1" dirty="0">
                <a:solidFill>
                  <a:prstClr val="white"/>
                </a:solidFill>
                <a:latin typeface="MiSans" panose="00000500000000000000" pitchFamily="2" charset="-122"/>
                <a:ea typeface="MiSans" panose="00000500000000000000" pitchFamily="2" charset="-122"/>
                <a:sym typeface="MiSans" panose="00000500000000000000" pitchFamily="2" charset="-122"/>
              </a:rPr>
              <a:t>03</a:t>
            </a:r>
            <a:endParaRPr lang="zh-CN" altLang="en-US" sz="2133" b="1" dirty="0">
              <a:solidFill>
                <a:prstClr val="white"/>
              </a:solidFill>
              <a:latin typeface="MiSans" panose="00000500000000000000" pitchFamily="2" charset="-122"/>
              <a:ea typeface="MiSans" panose="00000500000000000000" pitchFamily="2" charset="-122"/>
              <a:sym typeface="MiSans" panose="00000500000000000000" pitchFamily="2" charset="-122"/>
            </a:endParaRPr>
          </a:p>
        </p:txBody>
      </p:sp>
      <p:sp>
        <p:nvSpPr>
          <p:cNvPr id="50" name="椭圆 49">
            <a:extLst>
              <a:ext uri="{FF2B5EF4-FFF2-40B4-BE49-F238E27FC236}">
                <a16:creationId xmlns:a16="http://schemas.microsoft.com/office/drawing/2014/main" id="{0D410F8E-D6CF-41D7-B1AD-097E99793CD4}"/>
              </a:ext>
            </a:extLst>
          </p:cNvPr>
          <p:cNvSpPr/>
          <p:nvPr/>
        </p:nvSpPr>
        <p:spPr>
          <a:xfrm>
            <a:off x="5542485" y="5448537"/>
            <a:ext cx="894345" cy="894345"/>
          </a:xfrm>
          <a:prstGeom prst="ellipse">
            <a:avLst/>
          </a:prstGeom>
          <a:gradFill>
            <a:gsLst>
              <a:gs pos="0">
                <a:srgbClr val="0061CE"/>
              </a:gs>
              <a:gs pos="100000">
                <a:srgbClr val="034373"/>
              </a:gs>
            </a:gsLst>
            <a:lin ang="5400000" scaled="0"/>
          </a:gradFill>
          <a:ln>
            <a:noFill/>
          </a:ln>
          <a:effectLst>
            <a:innerShdw blurRad="355600">
              <a:schemeClr val="accent1">
                <a:lumMod val="75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en-US" altLang="zh-CN" sz="2133" b="1" dirty="0">
                <a:solidFill>
                  <a:prstClr val="white"/>
                </a:solidFill>
                <a:latin typeface="MiSans" panose="00000500000000000000" pitchFamily="2" charset="-122"/>
                <a:ea typeface="MiSans" panose="00000500000000000000" pitchFamily="2" charset="-122"/>
                <a:sym typeface="MiSans" panose="00000500000000000000" pitchFamily="2" charset="-122"/>
              </a:rPr>
              <a:t>04</a:t>
            </a:r>
            <a:endParaRPr lang="zh-CN" altLang="en-US" sz="2133" b="1" dirty="0">
              <a:solidFill>
                <a:prstClr val="white"/>
              </a:solidFill>
              <a:latin typeface="MiSans" panose="00000500000000000000" pitchFamily="2" charset="-122"/>
              <a:ea typeface="MiSans" panose="00000500000000000000" pitchFamily="2" charset="-122"/>
              <a:sym typeface="MiSans" panose="00000500000000000000" pitchFamily="2" charset="-122"/>
            </a:endParaRPr>
          </a:p>
        </p:txBody>
      </p:sp>
      <p:sp>
        <p:nvSpPr>
          <p:cNvPr id="51" name="椭圆 50">
            <a:extLst>
              <a:ext uri="{FF2B5EF4-FFF2-40B4-BE49-F238E27FC236}">
                <a16:creationId xmlns:a16="http://schemas.microsoft.com/office/drawing/2014/main" id="{F189C1D0-40FA-4F45-B52B-8D97E10B62AD}"/>
              </a:ext>
            </a:extLst>
          </p:cNvPr>
          <p:cNvSpPr/>
          <p:nvPr/>
        </p:nvSpPr>
        <p:spPr>
          <a:xfrm>
            <a:off x="7603505" y="4264388"/>
            <a:ext cx="894345" cy="894345"/>
          </a:xfrm>
          <a:prstGeom prst="ellipse">
            <a:avLst/>
          </a:prstGeom>
          <a:solidFill>
            <a:srgbClr val="005FC6"/>
          </a:solidFill>
          <a:ln>
            <a:noFill/>
          </a:ln>
          <a:effectLst>
            <a:innerShdw blurRad="355600">
              <a:schemeClr val="accent1">
                <a:lumMod val="75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en-US" altLang="zh-CN" sz="2133" b="1" dirty="0">
                <a:solidFill>
                  <a:prstClr val="white"/>
                </a:solidFill>
                <a:latin typeface="MiSans" panose="00000500000000000000" pitchFamily="2" charset="-122"/>
                <a:ea typeface="MiSans" panose="00000500000000000000" pitchFamily="2" charset="-122"/>
                <a:sym typeface="MiSans" panose="00000500000000000000" pitchFamily="2" charset="-122"/>
              </a:rPr>
              <a:t>05</a:t>
            </a:r>
            <a:endParaRPr lang="zh-CN" altLang="en-US" sz="2133" b="1" dirty="0">
              <a:solidFill>
                <a:prstClr val="white"/>
              </a:solidFill>
              <a:latin typeface="MiSans" panose="00000500000000000000" pitchFamily="2" charset="-122"/>
              <a:ea typeface="MiSans" panose="00000500000000000000" pitchFamily="2" charset="-122"/>
              <a:sym typeface="MiSans" panose="00000500000000000000" pitchFamily="2" charset="-122"/>
            </a:endParaRPr>
          </a:p>
        </p:txBody>
      </p:sp>
      <p:sp>
        <p:nvSpPr>
          <p:cNvPr id="53" name="矩形 52">
            <a:extLst>
              <a:ext uri="{FF2B5EF4-FFF2-40B4-BE49-F238E27FC236}">
                <a16:creationId xmlns:a16="http://schemas.microsoft.com/office/drawing/2014/main" id="{B0E716EE-A9C5-49EE-9636-E1869ADB4CA1}"/>
              </a:ext>
            </a:extLst>
          </p:cNvPr>
          <p:cNvSpPr/>
          <p:nvPr/>
        </p:nvSpPr>
        <p:spPr>
          <a:xfrm>
            <a:off x="1894529" y="5766405"/>
            <a:ext cx="3332791" cy="605422"/>
          </a:xfrm>
          <a:prstGeom prst="rect">
            <a:avLst/>
          </a:prstGeom>
        </p:spPr>
        <p:txBody>
          <a:bodyPr wrap="square">
            <a:spAutoFit/>
          </a:bodyPr>
          <a:lstStyle/>
          <a:p>
            <a:pPr algn="r"/>
            <a:r>
              <a:rPr lang="zh-CN" altLang="en-US" sz="1867" b="1" dirty="0">
                <a:latin typeface="MiSans" panose="00000500000000000000" pitchFamily="2" charset="-122"/>
                <a:ea typeface="MiSans" panose="00000500000000000000" pitchFamily="2" charset="-122"/>
                <a:sym typeface="MiSans" panose="00000500000000000000" pitchFamily="2" charset="-122"/>
              </a:rPr>
              <a:t>用户画像</a:t>
            </a:r>
            <a:endParaRPr lang="en-US" altLang="zh-CN" sz="1867" b="1" dirty="0">
              <a:latin typeface="MiSans" panose="00000500000000000000" pitchFamily="2" charset="-122"/>
              <a:ea typeface="MiSans" panose="00000500000000000000" pitchFamily="2" charset="-122"/>
              <a:sym typeface="MiSans" panose="00000500000000000000" pitchFamily="2" charset="-122"/>
            </a:endParaRPr>
          </a:p>
          <a:p>
            <a:pPr algn="r"/>
            <a:r>
              <a:rPr lang="zh-CN" altLang="en-US" sz="1467" dirty="0">
                <a:solidFill>
                  <a:srgbClr val="6F6F6F"/>
                </a:solidFill>
                <a:latin typeface="MiSans" panose="00000500000000000000" pitchFamily="2" charset="-122"/>
                <a:ea typeface="MiSans" panose="00000500000000000000" pitchFamily="2" charset="-122"/>
                <a:sym typeface="MiSans" panose="00000500000000000000" pitchFamily="2" charset="-122"/>
              </a:rPr>
              <a:t>常去站点，居住范围</a:t>
            </a:r>
            <a:endParaRPr lang="en-US" altLang="zh-CN" sz="1467" dirty="0">
              <a:solidFill>
                <a:srgbClr val="6F6F6F"/>
              </a:solidFill>
              <a:latin typeface="MiSans" panose="00000500000000000000" pitchFamily="2" charset="-122"/>
              <a:ea typeface="MiSans" panose="00000500000000000000" pitchFamily="2" charset="-122"/>
              <a:sym typeface="MiSans" panose="00000500000000000000" pitchFamily="2" charset="-122"/>
            </a:endParaRPr>
          </a:p>
        </p:txBody>
      </p:sp>
      <p:sp>
        <p:nvSpPr>
          <p:cNvPr id="25" name="矩形 24">
            <a:extLst>
              <a:ext uri="{FF2B5EF4-FFF2-40B4-BE49-F238E27FC236}">
                <a16:creationId xmlns:a16="http://schemas.microsoft.com/office/drawing/2014/main" id="{66154652-9102-43D4-81A9-2DC79A427B16}"/>
              </a:ext>
            </a:extLst>
          </p:cNvPr>
          <p:cNvSpPr/>
          <p:nvPr/>
        </p:nvSpPr>
        <p:spPr>
          <a:xfrm>
            <a:off x="8857085" y="2346401"/>
            <a:ext cx="3334915" cy="1056956"/>
          </a:xfrm>
          <a:prstGeom prst="rect">
            <a:avLst/>
          </a:prstGeom>
        </p:spPr>
        <p:txBody>
          <a:bodyPr wrap="square">
            <a:spAutoFit/>
          </a:bodyPr>
          <a:lstStyle/>
          <a:p>
            <a:r>
              <a:rPr lang="zh-CN" altLang="en-US" sz="1867" b="1" dirty="0">
                <a:solidFill>
                  <a:schemeClr val="tx1">
                    <a:lumMod val="75000"/>
                    <a:lumOff val="25000"/>
                  </a:schemeClr>
                </a:solidFill>
                <a:latin typeface="MiSans" panose="00000500000000000000" pitchFamily="2" charset="-122"/>
                <a:ea typeface="MiSans" panose="00000500000000000000" pitchFamily="2" charset="-122"/>
                <a:sym typeface="MiSans" panose="00000500000000000000" pitchFamily="2" charset="-122"/>
              </a:rPr>
              <a:t>数据治理</a:t>
            </a:r>
            <a:endParaRPr lang="en-US" altLang="zh-CN" sz="1867" b="1" dirty="0">
              <a:solidFill>
                <a:schemeClr val="tx1">
                  <a:lumMod val="75000"/>
                  <a:lumOff val="25000"/>
                </a:schemeClr>
              </a:solidFill>
              <a:latin typeface="MiSans" panose="00000500000000000000" pitchFamily="2" charset="-122"/>
              <a:ea typeface="MiSans" panose="00000500000000000000" pitchFamily="2" charset="-122"/>
              <a:sym typeface="MiSans" panose="00000500000000000000" pitchFamily="2" charset="-122"/>
            </a:endParaRPr>
          </a:p>
          <a:p>
            <a:r>
              <a:rPr lang="zh-CN" altLang="en-US" sz="1467" dirty="0">
                <a:solidFill>
                  <a:srgbClr val="6F6F6F"/>
                </a:solidFill>
                <a:latin typeface="MiSans" panose="00000500000000000000" pitchFamily="2" charset="-122"/>
                <a:ea typeface="MiSans" panose="00000500000000000000" pitchFamily="2" charset="-122"/>
                <a:sym typeface="MiSans" panose="00000500000000000000" pitchFamily="2" charset="-122"/>
              </a:rPr>
              <a:t>存贮、安全</a:t>
            </a:r>
            <a:endParaRPr lang="en-US" altLang="zh-CN" sz="1467" dirty="0">
              <a:solidFill>
                <a:srgbClr val="6F6F6F"/>
              </a:solidFill>
              <a:latin typeface="MiSans" panose="00000500000000000000" pitchFamily="2" charset="-122"/>
              <a:ea typeface="MiSans" panose="00000500000000000000" pitchFamily="2" charset="-122"/>
              <a:sym typeface="MiSans" panose="00000500000000000000" pitchFamily="2" charset="-122"/>
            </a:endParaRPr>
          </a:p>
          <a:p>
            <a:r>
              <a:rPr lang="zh-CN" altLang="en-US" sz="1467" dirty="0">
                <a:solidFill>
                  <a:srgbClr val="6F6F6F"/>
                </a:solidFill>
                <a:latin typeface="MiSans" panose="00000500000000000000" pitchFamily="2" charset="-122"/>
                <a:ea typeface="MiSans" panose="00000500000000000000" pitchFamily="2" charset="-122"/>
                <a:sym typeface="MiSans" panose="00000500000000000000" pitchFamily="2" charset="-122"/>
              </a:rPr>
              <a:t>血缘分析</a:t>
            </a:r>
            <a:endParaRPr lang="en-US" altLang="zh-CN" sz="1467" dirty="0">
              <a:solidFill>
                <a:srgbClr val="6F6F6F"/>
              </a:solidFill>
              <a:latin typeface="MiSans" panose="00000500000000000000" pitchFamily="2" charset="-122"/>
              <a:ea typeface="MiSans" panose="00000500000000000000" pitchFamily="2" charset="-122"/>
              <a:sym typeface="MiSans" panose="00000500000000000000" pitchFamily="2" charset="-122"/>
            </a:endParaRPr>
          </a:p>
          <a:p>
            <a:r>
              <a:rPr lang="zh-CN" altLang="en-US" sz="1467" dirty="0">
                <a:solidFill>
                  <a:srgbClr val="6F6F6F"/>
                </a:solidFill>
                <a:latin typeface="MiSans" panose="00000500000000000000" pitchFamily="2" charset="-122"/>
                <a:ea typeface="MiSans" panose="00000500000000000000" pitchFamily="2" charset="-122"/>
                <a:sym typeface="MiSans" panose="00000500000000000000" pitchFamily="2" charset="-122"/>
              </a:rPr>
              <a:t>数据输出，数据看板</a:t>
            </a:r>
          </a:p>
        </p:txBody>
      </p:sp>
      <p:sp>
        <p:nvSpPr>
          <p:cNvPr id="26" name="椭圆 25">
            <a:extLst>
              <a:ext uri="{FF2B5EF4-FFF2-40B4-BE49-F238E27FC236}">
                <a16:creationId xmlns:a16="http://schemas.microsoft.com/office/drawing/2014/main" id="{AB0462E1-55A3-440D-B8EF-21D24CA40118}"/>
              </a:ext>
            </a:extLst>
          </p:cNvPr>
          <p:cNvSpPr/>
          <p:nvPr/>
        </p:nvSpPr>
        <p:spPr>
          <a:xfrm>
            <a:off x="7852508" y="2321021"/>
            <a:ext cx="894345" cy="894345"/>
          </a:xfrm>
          <a:prstGeom prst="ellipse">
            <a:avLst/>
          </a:prstGeom>
          <a:solidFill>
            <a:srgbClr val="005FC6"/>
          </a:solidFill>
          <a:ln>
            <a:noFill/>
          </a:ln>
          <a:effectLst>
            <a:innerShdw blurRad="355600">
              <a:schemeClr val="accent1">
                <a:lumMod val="75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en-US" altLang="zh-CN" sz="2133" b="1" dirty="0">
                <a:solidFill>
                  <a:prstClr val="white"/>
                </a:solidFill>
                <a:latin typeface="MiSans" panose="00000500000000000000" pitchFamily="2" charset="-122"/>
                <a:ea typeface="MiSans" panose="00000500000000000000" pitchFamily="2" charset="-122"/>
                <a:sym typeface="MiSans" panose="00000500000000000000" pitchFamily="2" charset="-122"/>
              </a:rPr>
              <a:t>06</a:t>
            </a:r>
            <a:endParaRPr lang="zh-CN" altLang="en-US" sz="2133" b="1" dirty="0">
              <a:solidFill>
                <a:prstClr val="white"/>
              </a:solidFill>
              <a:latin typeface="MiSans" panose="00000500000000000000" pitchFamily="2" charset="-122"/>
              <a:ea typeface="MiSans" panose="00000500000000000000" pitchFamily="2" charset="-122"/>
              <a:sym typeface="MiSans" panose="00000500000000000000" pitchFamily="2" charset="-122"/>
            </a:endParaRPr>
          </a:p>
        </p:txBody>
      </p:sp>
      <p:sp>
        <p:nvSpPr>
          <p:cNvPr id="27" name="矩形 26">
            <a:extLst>
              <a:ext uri="{FF2B5EF4-FFF2-40B4-BE49-F238E27FC236}">
                <a16:creationId xmlns:a16="http://schemas.microsoft.com/office/drawing/2014/main" id="{A8CCFB7C-66D8-4A0E-9B2A-752CAA734CD0}"/>
              </a:ext>
            </a:extLst>
          </p:cNvPr>
          <p:cNvSpPr/>
          <p:nvPr/>
        </p:nvSpPr>
        <p:spPr>
          <a:xfrm>
            <a:off x="8709993" y="4368948"/>
            <a:ext cx="3334915" cy="831190"/>
          </a:xfrm>
          <a:prstGeom prst="rect">
            <a:avLst/>
          </a:prstGeom>
        </p:spPr>
        <p:txBody>
          <a:bodyPr wrap="square">
            <a:spAutoFit/>
          </a:bodyPr>
          <a:lstStyle/>
          <a:p>
            <a:r>
              <a:rPr lang="zh-CN" altLang="en-US" sz="1867" b="1" dirty="0">
                <a:solidFill>
                  <a:schemeClr val="tx1">
                    <a:lumMod val="75000"/>
                    <a:lumOff val="25000"/>
                  </a:schemeClr>
                </a:solidFill>
                <a:ea typeface="MiSans" panose="00000500000000000000" pitchFamily="2" charset="-122"/>
                <a:sym typeface="MiSans" panose="00000500000000000000" pitchFamily="2" charset="-122"/>
              </a:rPr>
              <a:t>隐私计算</a:t>
            </a:r>
            <a:endParaRPr lang="en-US" altLang="zh-CN" sz="1467" dirty="0">
              <a:solidFill>
                <a:srgbClr val="6F6F6F"/>
              </a:solidFill>
              <a:latin typeface="MiSans" panose="00000500000000000000" pitchFamily="2" charset="-122"/>
              <a:ea typeface="MiSans" panose="00000500000000000000" pitchFamily="2" charset="-122"/>
              <a:sym typeface="MiSans" panose="00000500000000000000" pitchFamily="2" charset="-122"/>
            </a:endParaRPr>
          </a:p>
          <a:p>
            <a:r>
              <a:rPr lang="zh-CN" altLang="en-US" sz="1467" dirty="0">
                <a:solidFill>
                  <a:srgbClr val="6F6F6F"/>
                </a:solidFill>
                <a:latin typeface="MiSans" panose="00000500000000000000" pitchFamily="2" charset="-122"/>
                <a:ea typeface="MiSans" panose="00000500000000000000" pitchFamily="2" charset="-122"/>
                <a:sym typeface="MiSans" panose="00000500000000000000" pitchFamily="2" charset="-122"/>
              </a:rPr>
              <a:t>联邦学习</a:t>
            </a:r>
            <a:endParaRPr lang="en-US" altLang="zh-CN" sz="1467" dirty="0">
              <a:solidFill>
                <a:srgbClr val="6F6F6F"/>
              </a:solidFill>
              <a:latin typeface="MiSans" panose="00000500000000000000" pitchFamily="2" charset="-122"/>
              <a:ea typeface="MiSans" panose="00000500000000000000" pitchFamily="2" charset="-122"/>
              <a:sym typeface="MiSans" panose="00000500000000000000" pitchFamily="2" charset="-122"/>
            </a:endParaRPr>
          </a:p>
          <a:p>
            <a:r>
              <a:rPr lang="zh-CN" altLang="en-US" sz="1467" dirty="0">
                <a:solidFill>
                  <a:srgbClr val="6F6F6F"/>
                </a:solidFill>
                <a:latin typeface="MiSans" panose="00000500000000000000" pitchFamily="2" charset="-122"/>
                <a:ea typeface="MiSans" panose="00000500000000000000" pitchFamily="2" charset="-122"/>
                <a:sym typeface="MiSans" panose="00000500000000000000" pitchFamily="2" charset="-122"/>
              </a:rPr>
              <a:t>算力资源</a:t>
            </a:r>
          </a:p>
        </p:txBody>
      </p:sp>
    </p:spTree>
    <p:extLst>
      <p:ext uri="{BB962C8B-B14F-4D97-AF65-F5344CB8AC3E}">
        <p14:creationId xmlns:p14="http://schemas.microsoft.com/office/powerpoint/2010/main" val="3121406712"/>
      </p:ext>
    </p:extLst>
  </p:cSld>
  <p:clrMapOvr>
    <a:masterClrMapping/>
  </p:clrMapOvr>
  <p:transition spd="slow">
    <p:push dir="u"/>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 name="矩形: 圆角 122">
            <a:extLst>
              <a:ext uri="{FF2B5EF4-FFF2-40B4-BE49-F238E27FC236}">
                <a16:creationId xmlns:a16="http://schemas.microsoft.com/office/drawing/2014/main" id="{31B550E6-F6A0-49F1-A47A-2A132DB20060}"/>
              </a:ext>
            </a:extLst>
          </p:cNvPr>
          <p:cNvSpPr/>
          <p:nvPr/>
        </p:nvSpPr>
        <p:spPr>
          <a:xfrm>
            <a:off x="10770689" y="1704335"/>
            <a:ext cx="594560" cy="1307203"/>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zh-CN" altLang="en-US" sz="1400" dirty="0"/>
              <a:t>接口接入</a:t>
            </a:r>
          </a:p>
        </p:txBody>
      </p:sp>
      <p:sp>
        <p:nvSpPr>
          <p:cNvPr id="165" name="矩形 164">
            <a:extLst>
              <a:ext uri="{FF2B5EF4-FFF2-40B4-BE49-F238E27FC236}">
                <a16:creationId xmlns:a16="http://schemas.microsoft.com/office/drawing/2014/main" id="{A4B9F35E-43D4-4776-9CE8-359631B58727}"/>
              </a:ext>
            </a:extLst>
          </p:cNvPr>
          <p:cNvSpPr/>
          <p:nvPr/>
        </p:nvSpPr>
        <p:spPr>
          <a:xfrm>
            <a:off x="92518" y="1108204"/>
            <a:ext cx="10226698" cy="5401238"/>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zh-CN" altLang="en-US" dirty="0"/>
          </a:p>
        </p:txBody>
      </p:sp>
      <p:sp>
        <p:nvSpPr>
          <p:cNvPr id="108" name="矩形 107">
            <a:extLst>
              <a:ext uri="{FF2B5EF4-FFF2-40B4-BE49-F238E27FC236}">
                <a16:creationId xmlns:a16="http://schemas.microsoft.com/office/drawing/2014/main" id="{158BCE4C-9A12-44E7-AA3D-BA74670A26FE}"/>
              </a:ext>
            </a:extLst>
          </p:cNvPr>
          <p:cNvSpPr/>
          <p:nvPr/>
        </p:nvSpPr>
        <p:spPr>
          <a:xfrm>
            <a:off x="470902" y="2352877"/>
            <a:ext cx="1202356" cy="3876651"/>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zh-CN" altLang="en-US" sz="1400" dirty="0"/>
          </a:p>
        </p:txBody>
      </p:sp>
      <p:grpSp>
        <p:nvGrpSpPr>
          <p:cNvPr id="2" name="组合 1">
            <a:extLst>
              <a:ext uri="{FF2B5EF4-FFF2-40B4-BE49-F238E27FC236}">
                <a16:creationId xmlns:a16="http://schemas.microsoft.com/office/drawing/2014/main" id="{B531B49C-5A1D-47BF-A25E-37A35E4236B7}"/>
              </a:ext>
            </a:extLst>
          </p:cNvPr>
          <p:cNvGrpSpPr/>
          <p:nvPr/>
        </p:nvGrpSpPr>
        <p:grpSpPr>
          <a:xfrm>
            <a:off x="71400" y="139102"/>
            <a:ext cx="4442564" cy="687168"/>
            <a:chOff x="358490" y="396066"/>
            <a:chExt cx="3331923" cy="515376"/>
          </a:xfrm>
        </p:grpSpPr>
        <p:grpSp>
          <p:nvGrpSpPr>
            <p:cNvPr id="3" name="组合 2">
              <a:extLst>
                <a:ext uri="{FF2B5EF4-FFF2-40B4-BE49-F238E27FC236}">
                  <a16:creationId xmlns:a16="http://schemas.microsoft.com/office/drawing/2014/main" id="{DEE5A069-16D5-46B1-A0A5-F9F1E60D6328}"/>
                </a:ext>
              </a:extLst>
            </p:cNvPr>
            <p:cNvGrpSpPr/>
            <p:nvPr/>
          </p:nvGrpSpPr>
          <p:grpSpPr>
            <a:xfrm>
              <a:off x="373364" y="396066"/>
              <a:ext cx="707710" cy="515376"/>
              <a:chOff x="125279" y="279019"/>
              <a:chExt cx="854512" cy="622282"/>
            </a:xfrm>
          </p:grpSpPr>
          <p:sp>
            <p:nvSpPr>
              <p:cNvPr id="6" name="圆角矩形 36">
                <a:extLst>
                  <a:ext uri="{FF2B5EF4-FFF2-40B4-BE49-F238E27FC236}">
                    <a16:creationId xmlns:a16="http://schemas.microsoft.com/office/drawing/2014/main" id="{67AB42E1-ADEE-42CB-AF8F-72C905B88580}"/>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7" name="圆角矩形 37">
                <a:extLst>
                  <a:ext uri="{FF2B5EF4-FFF2-40B4-BE49-F238E27FC236}">
                    <a16:creationId xmlns:a16="http://schemas.microsoft.com/office/drawing/2014/main" id="{F412316C-D15D-4490-B463-C69A4F37A7A2}"/>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4" name="TextBox 7">
              <a:extLst>
                <a:ext uri="{FF2B5EF4-FFF2-40B4-BE49-F238E27FC236}">
                  <a16:creationId xmlns:a16="http://schemas.microsoft.com/office/drawing/2014/main" id="{91F31D55-06AB-4F92-BFBE-03A3C230EA8E}"/>
                </a:ext>
              </a:extLst>
            </p:cNvPr>
            <p:cNvSpPr txBox="1"/>
            <p:nvPr/>
          </p:nvSpPr>
          <p:spPr>
            <a:xfrm>
              <a:off x="1307250" y="427026"/>
              <a:ext cx="2383163"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整体数据流图</a:t>
              </a:r>
            </a:p>
          </p:txBody>
        </p:sp>
        <p:sp>
          <p:nvSpPr>
            <p:cNvPr id="5" name="矩形 4">
              <a:extLst>
                <a:ext uri="{FF2B5EF4-FFF2-40B4-BE49-F238E27FC236}">
                  <a16:creationId xmlns:a16="http://schemas.microsoft.com/office/drawing/2014/main" id="{17616B65-20FA-46EA-B650-F7D6CC9350AD}"/>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02</a:t>
              </a:r>
            </a:p>
          </p:txBody>
        </p:sp>
      </p:grpSp>
      <p:sp>
        <p:nvSpPr>
          <p:cNvPr id="8" name="矩形 7">
            <a:extLst>
              <a:ext uri="{FF2B5EF4-FFF2-40B4-BE49-F238E27FC236}">
                <a16:creationId xmlns:a16="http://schemas.microsoft.com/office/drawing/2014/main" id="{52CA1577-ACA7-4EF8-BE37-6CD3FE5CBB89}"/>
              </a:ext>
            </a:extLst>
          </p:cNvPr>
          <p:cNvSpPr/>
          <p:nvPr/>
        </p:nvSpPr>
        <p:spPr>
          <a:xfrm>
            <a:off x="3622580" y="2287404"/>
            <a:ext cx="6088936" cy="3942123"/>
          </a:xfrm>
          <a:prstGeom prst="rect">
            <a:avLst/>
          </a:prstGeom>
          <a:gradFill>
            <a:gsLst>
              <a:gs pos="0">
                <a:schemeClr val="accent1">
                  <a:lumMod val="110000"/>
                  <a:satMod val="105000"/>
                  <a:tint val="67000"/>
                </a:schemeClr>
              </a:gs>
              <a:gs pos="100000">
                <a:schemeClr val="accent4">
                  <a:lumMod val="20000"/>
                  <a:lumOff val="80000"/>
                </a:schemeClr>
              </a:gs>
              <a:gs pos="100000">
                <a:schemeClr val="accent1">
                  <a:lumMod val="105000"/>
                  <a:satMod val="109000"/>
                  <a:tint val="81000"/>
                </a:schemeClr>
              </a:gs>
            </a:gsLst>
            <a:lin ang="5400000" scaled="0"/>
          </a:gradFill>
        </p:spPr>
        <p:style>
          <a:lnRef idx="2">
            <a:schemeClr val="accent1"/>
          </a:lnRef>
          <a:fillRef idx="1">
            <a:schemeClr val="lt1"/>
          </a:fillRef>
          <a:effectRef idx="0">
            <a:schemeClr val="accent1"/>
          </a:effectRef>
          <a:fontRef idx="minor">
            <a:schemeClr val="dk1"/>
          </a:fontRef>
        </p:style>
        <p:txBody>
          <a:bodyPr rtlCol="0" anchor="ctr"/>
          <a:lstStyle/>
          <a:p>
            <a:endParaRPr lang="en-US" altLang="zh-CN" sz="1400" b="1" dirty="0"/>
          </a:p>
        </p:txBody>
      </p:sp>
      <p:sp>
        <p:nvSpPr>
          <p:cNvPr id="9" name="矩形: 圆角 8">
            <a:extLst>
              <a:ext uri="{FF2B5EF4-FFF2-40B4-BE49-F238E27FC236}">
                <a16:creationId xmlns:a16="http://schemas.microsoft.com/office/drawing/2014/main" id="{EEED02A0-BE25-47E2-BCC9-24BEE3C4A8F0}"/>
              </a:ext>
            </a:extLst>
          </p:cNvPr>
          <p:cNvSpPr/>
          <p:nvPr/>
        </p:nvSpPr>
        <p:spPr>
          <a:xfrm>
            <a:off x="3877734" y="3884168"/>
            <a:ext cx="1548584" cy="829274"/>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zh-CN" altLang="en-US" sz="1400" dirty="0"/>
              <a:t>大数据平台</a:t>
            </a:r>
          </a:p>
        </p:txBody>
      </p:sp>
      <p:sp>
        <p:nvSpPr>
          <p:cNvPr id="10" name="矩形: 圆角 9">
            <a:extLst>
              <a:ext uri="{FF2B5EF4-FFF2-40B4-BE49-F238E27FC236}">
                <a16:creationId xmlns:a16="http://schemas.microsoft.com/office/drawing/2014/main" id="{A0A26597-04F5-4A35-AE3D-48FC25A6C8B2}"/>
              </a:ext>
            </a:extLst>
          </p:cNvPr>
          <p:cNvSpPr/>
          <p:nvPr/>
        </p:nvSpPr>
        <p:spPr>
          <a:xfrm>
            <a:off x="6313358" y="3510726"/>
            <a:ext cx="2069299" cy="1630472"/>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endParaRPr lang="zh-CN" altLang="en-US" sz="1400" dirty="0"/>
          </a:p>
        </p:txBody>
      </p:sp>
      <p:sp>
        <p:nvSpPr>
          <p:cNvPr id="12" name="矩形 11">
            <a:extLst>
              <a:ext uri="{FF2B5EF4-FFF2-40B4-BE49-F238E27FC236}">
                <a16:creationId xmlns:a16="http://schemas.microsoft.com/office/drawing/2014/main" id="{10C7391F-1613-4636-B6AA-E7B277C09573}"/>
              </a:ext>
            </a:extLst>
          </p:cNvPr>
          <p:cNvSpPr/>
          <p:nvPr/>
        </p:nvSpPr>
        <p:spPr>
          <a:xfrm>
            <a:off x="2323931" y="2352877"/>
            <a:ext cx="862721" cy="387665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zh-CN" altLang="en-US" sz="1400" dirty="0"/>
          </a:p>
        </p:txBody>
      </p:sp>
      <p:sp>
        <p:nvSpPr>
          <p:cNvPr id="13" name="矩形: 圆角 12">
            <a:extLst>
              <a:ext uri="{FF2B5EF4-FFF2-40B4-BE49-F238E27FC236}">
                <a16:creationId xmlns:a16="http://schemas.microsoft.com/office/drawing/2014/main" id="{886DDE74-5F42-47E6-8330-94391B94D394}"/>
              </a:ext>
            </a:extLst>
          </p:cNvPr>
          <p:cNvSpPr/>
          <p:nvPr/>
        </p:nvSpPr>
        <p:spPr>
          <a:xfrm>
            <a:off x="545630" y="2670419"/>
            <a:ext cx="1004009" cy="36933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t>久事公交</a:t>
            </a:r>
          </a:p>
        </p:txBody>
      </p:sp>
      <p:sp>
        <p:nvSpPr>
          <p:cNvPr id="16" name="流程图: 磁盘 15">
            <a:extLst>
              <a:ext uri="{FF2B5EF4-FFF2-40B4-BE49-F238E27FC236}">
                <a16:creationId xmlns:a16="http://schemas.microsoft.com/office/drawing/2014/main" id="{11313EBA-6D4D-4013-BB5E-7006F7CE0443}"/>
              </a:ext>
            </a:extLst>
          </p:cNvPr>
          <p:cNvSpPr/>
          <p:nvPr/>
        </p:nvSpPr>
        <p:spPr>
          <a:xfrm>
            <a:off x="2538264" y="3079138"/>
            <a:ext cx="419230" cy="628680"/>
          </a:xfrm>
          <a:prstGeom prst="flowChartMagneticDisk">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zh-CN" sz="1400" dirty="0"/>
              <a:t>OLTP</a:t>
            </a:r>
            <a:endParaRPr lang="zh-CN" altLang="en-US" sz="1400" dirty="0"/>
          </a:p>
        </p:txBody>
      </p:sp>
      <p:cxnSp>
        <p:nvCxnSpPr>
          <p:cNvPr id="29" name="直接箭头连接符 28">
            <a:extLst>
              <a:ext uri="{FF2B5EF4-FFF2-40B4-BE49-F238E27FC236}">
                <a16:creationId xmlns:a16="http://schemas.microsoft.com/office/drawing/2014/main" id="{C51EABDB-D6D7-4129-807F-87C72EDC6F3E}"/>
              </a:ext>
            </a:extLst>
          </p:cNvPr>
          <p:cNvCxnSpPr>
            <a:cxnSpLocks/>
          </p:cNvCxnSpPr>
          <p:nvPr/>
        </p:nvCxnSpPr>
        <p:spPr>
          <a:xfrm>
            <a:off x="5426318" y="4239386"/>
            <a:ext cx="887041" cy="0"/>
          </a:xfrm>
          <a:prstGeom prst="straightConnector1">
            <a:avLst/>
          </a:prstGeom>
          <a:ln>
            <a:headEnd type="none"/>
            <a:tailEnd type="triangle"/>
          </a:ln>
        </p:spPr>
        <p:style>
          <a:lnRef idx="1">
            <a:schemeClr val="accent1"/>
          </a:lnRef>
          <a:fillRef idx="0">
            <a:schemeClr val="accent1"/>
          </a:fillRef>
          <a:effectRef idx="0">
            <a:schemeClr val="accent1"/>
          </a:effectRef>
          <a:fontRef idx="minor">
            <a:schemeClr val="tx1"/>
          </a:fontRef>
        </p:style>
      </p:cxnSp>
      <p:sp>
        <p:nvSpPr>
          <p:cNvPr id="30" name="文本框 29">
            <a:extLst>
              <a:ext uri="{FF2B5EF4-FFF2-40B4-BE49-F238E27FC236}">
                <a16:creationId xmlns:a16="http://schemas.microsoft.com/office/drawing/2014/main" id="{B113DD58-C472-4CD7-8645-7002520F75FD}"/>
              </a:ext>
            </a:extLst>
          </p:cNvPr>
          <p:cNvSpPr txBox="1"/>
          <p:nvPr/>
        </p:nvSpPr>
        <p:spPr>
          <a:xfrm>
            <a:off x="5524840" y="4253500"/>
            <a:ext cx="736359" cy="307777"/>
          </a:xfrm>
          <a:prstGeom prst="rect">
            <a:avLst/>
          </a:prstGeom>
          <a:noFill/>
        </p:spPr>
        <p:txBody>
          <a:bodyPr wrap="square" rtlCol="0">
            <a:spAutoFit/>
          </a:bodyPr>
          <a:lstStyle/>
          <a:p>
            <a:r>
              <a:rPr lang="en-US" altLang="zh-CN" sz="1400" dirty="0">
                <a:solidFill>
                  <a:srgbClr val="0070C0"/>
                </a:solidFill>
              </a:rPr>
              <a:t>3.</a:t>
            </a:r>
            <a:r>
              <a:rPr lang="zh-CN" altLang="en-US" sz="1400" dirty="0">
                <a:solidFill>
                  <a:srgbClr val="0070C0"/>
                </a:solidFill>
              </a:rPr>
              <a:t>采集</a:t>
            </a:r>
          </a:p>
        </p:txBody>
      </p:sp>
      <p:sp>
        <p:nvSpPr>
          <p:cNvPr id="49" name="矩形 48">
            <a:extLst>
              <a:ext uri="{FF2B5EF4-FFF2-40B4-BE49-F238E27FC236}">
                <a16:creationId xmlns:a16="http://schemas.microsoft.com/office/drawing/2014/main" id="{DB791E14-4BE9-455E-8898-2612621545F9}"/>
              </a:ext>
            </a:extLst>
          </p:cNvPr>
          <p:cNvSpPr/>
          <p:nvPr/>
        </p:nvSpPr>
        <p:spPr>
          <a:xfrm>
            <a:off x="3764483" y="2460837"/>
            <a:ext cx="4850446" cy="551897"/>
          </a:xfrm>
          <a:prstGeom prst="rect">
            <a:avLst/>
          </a:prstGeom>
          <a:gradFill flip="none" rotWithShape="1">
            <a:gsLst>
              <a:gs pos="0">
                <a:schemeClr val="accent2">
                  <a:lumMod val="40000"/>
                  <a:lumOff val="60000"/>
                </a:schemeClr>
              </a:gs>
              <a:gs pos="46000">
                <a:schemeClr val="accent2">
                  <a:lumMod val="95000"/>
                  <a:lumOff val="5000"/>
                </a:schemeClr>
              </a:gs>
              <a:gs pos="100000">
                <a:schemeClr val="accent2">
                  <a:lumMod val="60000"/>
                </a:schemeClr>
              </a:gs>
            </a:gsLst>
            <a:path path="circle">
              <a:fillToRect l="50000" t="130000" r="50000" b="-30000"/>
            </a:path>
            <a:tileRect/>
          </a:gra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dirty="0"/>
              <a:t>数据展示 </a:t>
            </a:r>
            <a:r>
              <a:rPr lang="en-US" altLang="zh-CN" sz="1400" dirty="0"/>
              <a:t>–</a:t>
            </a:r>
            <a:r>
              <a:rPr lang="zh-CN" altLang="en-US" sz="1400" dirty="0"/>
              <a:t>大屏</a:t>
            </a:r>
          </a:p>
        </p:txBody>
      </p:sp>
      <p:cxnSp>
        <p:nvCxnSpPr>
          <p:cNvPr id="51" name="连接符: 肘形 50">
            <a:extLst>
              <a:ext uri="{FF2B5EF4-FFF2-40B4-BE49-F238E27FC236}">
                <a16:creationId xmlns:a16="http://schemas.microsoft.com/office/drawing/2014/main" id="{F54145F5-05F5-438A-BC27-23E45976DA00}"/>
              </a:ext>
            </a:extLst>
          </p:cNvPr>
          <p:cNvCxnSpPr>
            <a:cxnSpLocks/>
            <a:stCxn id="10" idx="0"/>
            <a:endCxn id="49" idx="2"/>
          </p:cNvCxnSpPr>
          <p:nvPr/>
        </p:nvCxnSpPr>
        <p:spPr>
          <a:xfrm rot="16200000" flipV="1">
            <a:off x="6519861" y="2682579"/>
            <a:ext cx="497992" cy="1158302"/>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pic>
        <p:nvPicPr>
          <p:cNvPr id="73" name="Picture 2">
            <a:extLst>
              <a:ext uri="{FF2B5EF4-FFF2-40B4-BE49-F238E27FC236}">
                <a16:creationId xmlns:a16="http://schemas.microsoft.com/office/drawing/2014/main" id="{A25769E6-CA66-4A98-8EE8-48885B722E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49709" y="2075859"/>
            <a:ext cx="594560" cy="594560"/>
          </a:xfrm>
          <a:prstGeom prst="rect">
            <a:avLst/>
          </a:prstGeom>
          <a:noFill/>
          <a:extLst>
            <a:ext uri="{909E8E84-426E-40DD-AFC4-6F175D3DCCD1}">
              <a14:hiddenFill xmlns:a14="http://schemas.microsoft.com/office/drawing/2010/main">
                <a:solidFill>
                  <a:srgbClr val="FFFFFF"/>
                </a:solidFill>
              </a14:hiddenFill>
            </a:ext>
          </a:extLst>
        </p:spPr>
      </p:pic>
      <p:sp>
        <p:nvSpPr>
          <p:cNvPr id="124" name="矩形: 圆角 123">
            <a:extLst>
              <a:ext uri="{FF2B5EF4-FFF2-40B4-BE49-F238E27FC236}">
                <a16:creationId xmlns:a16="http://schemas.microsoft.com/office/drawing/2014/main" id="{48764514-8960-4EC3-ACF1-B391603B2733}"/>
              </a:ext>
            </a:extLst>
          </p:cNvPr>
          <p:cNvSpPr/>
          <p:nvPr/>
        </p:nvSpPr>
        <p:spPr>
          <a:xfrm>
            <a:off x="9027635" y="4704460"/>
            <a:ext cx="594560" cy="1399397"/>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zh-CN" altLang="en-US" sz="1400" dirty="0"/>
              <a:t>数</a:t>
            </a:r>
            <a:r>
              <a:rPr lang="zh-CN" altLang="en-US" sz="1400" b="1" dirty="0"/>
              <a:t>据</a:t>
            </a:r>
            <a:r>
              <a:rPr lang="zh-CN" altLang="en-US" sz="1400" dirty="0"/>
              <a:t>实验室</a:t>
            </a:r>
          </a:p>
        </p:txBody>
      </p:sp>
      <p:cxnSp>
        <p:nvCxnSpPr>
          <p:cNvPr id="134" name="连接符: 肘形 133">
            <a:extLst>
              <a:ext uri="{FF2B5EF4-FFF2-40B4-BE49-F238E27FC236}">
                <a16:creationId xmlns:a16="http://schemas.microsoft.com/office/drawing/2014/main" id="{C0564B00-E5A7-4308-85DE-9889A20AF6C6}"/>
              </a:ext>
            </a:extLst>
          </p:cNvPr>
          <p:cNvCxnSpPr>
            <a:cxnSpLocks/>
            <a:stCxn id="10" idx="3"/>
            <a:endCxn id="124" idx="0"/>
          </p:cNvCxnSpPr>
          <p:nvPr/>
        </p:nvCxnSpPr>
        <p:spPr>
          <a:xfrm>
            <a:off x="8382657" y="4325962"/>
            <a:ext cx="942258" cy="378498"/>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166" name="文本框 165">
            <a:extLst>
              <a:ext uri="{FF2B5EF4-FFF2-40B4-BE49-F238E27FC236}">
                <a16:creationId xmlns:a16="http://schemas.microsoft.com/office/drawing/2014/main" id="{5C07CE21-36D5-4D95-9B84-FAD21C1ABB16}"/>
              </a:ext>
            </a:extLst>
          </p:cNvPr>
          <p:cNvSpPr txBox="1"/>
          <p:nvPr/>
        </p:nvSpPr>
        <p:spPr>
          <a:xfrm>
            <a:off x="205359" y="1039031"/>
            <a:ext cx="1276084" cy="369332"/>
          </a:xfrm>
          <a:prstGeom prst="rect">
            <a:avLst/>
          </a:prstGeom>
          <a:solidFill>
            <a:schemeClr val="bg2"/>
          </a:solidFill>
        </p:spPr>
        <p:txBody>
          <a:bodyPr wrap="square" rtlCol="0">
            <a:spAutoFit/>
          </a:bodyPr>
          <a:lstStyle/>
          <a:p>
            <a:r>
              <a:rPr lang="zh-CN" altLang="en-US" b="1" dirty="0">
                <a:solidFill>
                  <a:srgbClr val="FFC000"/>
                </a:solidFill>
              </a:rPr>
              <a:t>久事集团</a:t>
            </a:r>
          </a:p>
        </p:txBody>
      </p:sp>
      <p:sp>
        <p:nvSpPr>
          <p:cNvPr id="186" name="矩形: 圆角 185">
            <a:extLst>
              <a:ext uri="{FF2B5EF4-FFF2-40B4-BE49-F238E27FC236}">
                <a16:creationId xmlns:a16="http://schemas.microsoft.com/office/drawing/2014/main" id="{E1CCE50E-D630-4C81-AE64-00B71F286F4B}"/>
              </a:ext>
            </a:extLst>
          </p:cNvPr>
          <p:cNvSpPr/>
          <p:nvPr/>
        </p:nvSpPr>
        <p:spPr>
          <a:xfrm>
            <a:off x="545630" y="3476967"/>
            <a:ext cx="1001712" cy="36933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t>卡公司</a:t>
            </a:r>
          </a:p>
        </p:txBody>
      </p:sp>
      <p:sp>
        <p:nvSpPr>
          <p:cNvPr id="187" name="矩形: 圆角 186">
            <a:extLst>
              <a:ext uri="{FF2B5EF4-FFF2-40B4-BE49-F238E27FC236}">
                <a16:creationId xmlns:a16="http://schemas.microsoft.com/office/drawing/2014/main" id="{BC83F05C-EBF1-4F41-A092-28A4F16DFB21}"/>
              </a:ext>
            </a:extLst>
          </p:cNvPr>
          <p:cNvSpPr/>
          <p:nvPr/>
        </p:nvSpPr>
        <p:spPr>
          <a:xfrm>
            <a:off x="545630" y="4114693"/>
            <a:ext cx="1004009" cy="369332"/>
          </a:xfrm>
          <a:prstGeom prst="round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400" dirty="0"/>
              <a:t>久事体育</a:t>
            </a:r>
          </a:p>
        </p:txBody>
      </p:sp>
      <p:sp>
        <p:nvSpPr>
          <p:cNvPr id="188" name="矩形: 圆角 187">
            <a:extLst>
              <a:ext uri="{FF2B5EF4-FFF2-40B4-BE49-F238E27FC236}">
                <a16:creationId xmlns:a16="http://schemas.microsoft.com/office/drawing/2014/main" id="{5FC68A15-8470-4897-8E7B-58ADE817C876}"/>
              </a:ext>
            </a:extLst>
          </p:cNvPr>
          <p:cNvSpPr/>
          <p:nvPr/>
        </p:nvSpPr>
        <p:spPr>
          <a:xfrm>
            <a:off x="545630" y="4776916"/>
            <a:ext cx="1004009" cy="369332"/>
          </a:xfrm>
          <a:prstGeom prst="round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400" dirty="0"/>
              <a:t>久事置业</a:t>
            </a:r>
          </a:p>
        </p:txBody>
      </p:sp>
      <p:sp>
        <p:nvSpPr>
          <p:cNvPr id="210" name="流程图: 多文档 209">
            <a:extLst>
              <a:ext uri="{FF2B5EF4-FFF2-40B4-BE49-F238E27FC236}">
                <a16:creationId xmlns:a16="http://schemas.microsoft.com/office/drawing/2014/main" id="{9C860191-1712-4BDD-A24E-7158DC263B3E}"/>
              </a:ext>
            </a:extLst>
          </p:cNvPr>
          <p:cNvSpPr/>
          <p:nvPr/>
        </p:nvSpPr>
        <p:spPr>
          <a:xfrm>
            <a:off x="2541100" y="4620973"/>
            <a:ext cx="437748" cy="520225"/>
          </a:xfrm>
          <a:prstGeom prst="flowChartMultidocumen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zh-CN" altLang="en-US" sz="1400" dirty="0"/>
              <a:t>文件</a:t>
            </a:r>
          </a:p>
        </p:txBody>
      </p:sp>
      <p:cxnSp>
        <p:nvCxnSpPr>
          <p:cNvPr id="215" name="直接箭头连接符 214">
            <a:extLst>
              <a:ext uri="{FF2B5EF4-FFF2-40B4-BE49-F238E27FC236}">
                <a16:creationId xmlns:a16="http://schemas.microsoft.com/office/drawing/2014/main" id="{5F052521-A679-4532-89C4-4641809507CB}"/>
              </a:ext>
            </a:extLst>
          </p:cNvPr>
          <p:cNvCxnSpPr>
            <a:cxnSpLocks/>
            <a:endCxn id="12" idx="1"/>
          </p:cNvCxnSpPr>
          <p:nvPr/>
        </p:nvCxnSpPr>
        <p:spPr>
          <a:xfrm>
            <a:off x="1547342" y="2869949"/>
            <a:ext cx="776589" cy="142125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3" name="直接箭头连接符 222">
            <a:extLst>
              <a:ext uri="{FF2B5EF4-FFF2-40B4-BE49-F238E27FC236}">
                <a16:creationId xmlns:a16="http://schemas.microsoft.com/office/drawing/2014/main" id="{1F06FACD-F938-4FE4-9B5B-EFECC9372549}"/>
              </a:ext>
            </a:extLst>
          </p:cNvPr>
          <p:cNvCxnSpPr>
            <a:cxnSpLocks/>
            <a:stCxn id="12" idx="3"/>
            <a:endCxn id="9" idx="1"/>
          </p:cNvCxnSpPr>
          <p:nvPr/>
        </p:nvCxnSpPr>
        <p:spPr>
          <a:xfrm>
            <a:off x="3186652" y="4291202"/>
            <a:ext cx="691082" cy="760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54" name="矩形 253">
            <a:extLst>
              <a:ext uri="{FF2B5EF4-FFF2-40B4-BE49-F238E27FC236}">
                <a16:creationId xmlns:a16="http://schemas.microsoft.com/office/drawing/2014/main" id="{4516B6F3-65CC-4601-8BDF-A12B6B1426BE}"/>
              </a:ext>
            </a:extLst>
          </p:cNvPr>
          <p:cNvSpPr/>
          <p:nvPr/>
        </p:nvSpPr>
        <p:spPr>
          <a:xfrm>
            <a:off x="422012" y="1844423"/>
            <a:ext cx="1251246" cy="343369"/>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zh-CN" altLang="en-US" dirty="0"/>
              <a:t>数据源</a:t>
            </a:r>
          </a:p>
        </p:txBody>
      </p:sp>
      <p:sp>
        <p:nvSpPr>
          <p:cNvPr id="256" name="矩形 255">
            <a:extLst>
              <a:ext uri="{FF2B5EF4-FFF2-40B4-BE49-F238E27FC236}">
                <a16:creationId xmlns:a16="http://schemas.microsoft.com/office/drawing/2014/main" id="{E8763B8E-FD07-4D54-B772-7070C0EC45C9}"/>
              </a:ext>
            </a:extLst>
          </p:cNvPr>
          <p:cNvSpPr/>
          <p:nvPr/>
        </p:nvSpPr>
        <p:spPr>
          <a:xfrm>
            <a:off x="3622580" y="1844423"/>
            <a:ext cx="6092719" cy="343369"/>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zh-CN" altLang="en-US" dirty="0"/>
              <a:t>久事云平台</a:t>
            </a:r>
          </a:p>
        </p:txBody>
      </p:sp>
      <p:sp>
        <p:nvSpPr>
          <p:cNvPr id="286" name="文本框 285">
            <a:extLst>
              <a:ext uri="{FF2B5EF4-FFF2-40B4-BE49-F238E27FC236}">
                <a16:creationId xmlns:a16="http://schemas.microsoft.com/office/drawing/2014/main" id="{B1B207C6-D943-4F68-8531-9AA09AB2EFB8}"/>
              </a:ext>
            </a:extLst>
          </p:cNvPr>
          <p:cNvSpPr txBox="1"/>
          <p:nvPr/>
        </p:nvSpPr>
        <p:spPr>
          <a:xfrm>
            <a:off x="3203350" y="3884168"/>
            <a:ext cx="716863" cy="369332"/>
          </a:xfrm>
          <a:prstGeom prst="rect">
            <a:avLst/>
          </a:prstGeom>
          <a:noFill/>
        </p:spPr>
        <p:txBody>
          <a:bodyPr wrap="square" rtlCol="0">
            <a:spAutoFit/>
          </a:bodyPr>
          <a:lstStyle/>
          <a:p>
            <a:r>
              <a:rPr lang="en-US" altLang="zh-CN" dirty="0"/>
              <a:t>2.</a:t>
            </a:r>
            <a:r>
              <a:rPr lang="zh-CN" altLang="en-US" sz="1400" dirty="0"/>
              <a:t>采集</a:t>
            </a:r>
          </a:p>
        </p:txBody>
      </p:sp>
      <p:sp>
        <p:nvSpPr>
          <p:cNvPr id="287" name="矩形: 圆角 286">
            <a:extLst>
              <a:ext uri="{FF2B5EF4-FFF2-40B4-BE49-F238E27FC236}">
                <a16:creationId xmlns:a16="http://schemas.microsoft.com/office/drawing/2014/main" id="{D030F7D9-0AA2-4548-A151-A5BC043FDDDF}"/>
              </a:ext>
            </a:extLst>
          </p:cNvPr>
          <p:cNvSpPr/>
          <p:nvPr/>
        </p:nvSpPr>
        <p:spPr>
          <a:xfrm>
            <a:off x="6670282" y="4626392"/>
            <a:ext cx="1019441" cy="31967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储存</a:t>
            </a:r>
          </a:p>
        </p:txBody>
      </p:sp>
      <p:sp>
        <p:nvSpPr>
          <p:cNvPr id="288" name="矩形: 圆角 287">
            <a:extLst>
              <a:ext uri="{FF2B5EF4-FFF2-40B4-BE49-F238E27FC236}">
                <a16:creationId xmlns:a16="http://schemas.microsoft.com/office/drawing/2014/main" id="{38419727-C94A-4531-B229-B2761D9D8A12}"/>
              </a:ext>
            </a:extLst>
          </p:cNvPr>
          <p:cNvSpPr/>
          <p:nvPr/>
        </p:nvSpPr>
        <p:spPr>
          <a:xfrm>
            <a:off x="6670282" y="4172886"/>
            <a:ext cx="1019441" cy="31967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计算</a:t>
            </a:r>
          </a:p>
        </p:txBody>
      </p:sp>
      <p:sp>
        <p:nvSpPr>
          <p:cNvPr id="289" name="矩形: 圆角 288">
            <a:extLst>
              <a:ext uri="{FF2B5EF4-FFF2-40B4-BE49-F238E27FC236}">
                <a16:creationId xmlns:a16="http://schemas.microsoft.com/office/drawing/2014/main" id="{EE431CAC-C4C9-4F52-B87F-23771086B9F4}"/>
              </a:ext>
            </a:extLst>
          </p:cNvPr>
          <p:cNvSpPr/>
          <p:nvPr/>
        </p:nvSpPr>
        <p:spPr>
          <a:xfrm>
            <a:off x="6659913" y="3719380"/>
            <a:ext cx="1040179" cy="31967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调度</a:t>
            </a:r>
          </a:p>
        </p:txBody>
      </p:sp>
      <p:sp>
        <p:nvSpPr>
          <p:cNvPr id="292" name="文本框 291">
            <a:extLst>
              <a:ext uri="{FF2B5EF4-FFF2-40B4-BE49-F238E27FC236}">
                <a16:creationId xmlns:a16="http://schemas.microsoft.com/office/drawing/2014/main" id="{2E87B0ED-E2B6-441B-B625-6A1E47E22F1E}"/>
              </a:ext>
            </a:extLst>
          </p:cNvPr>
          <p:cNvSpPr txBox="1"/>
          <p:nvPr/>
        </p:nvSpPr>
        <p:spPr>
          <a:xfrm>
            <a:off x="6303678" y="3732556"/>
            <a:ext cx="414371" cy="1200329"/>
          </a:xfrm>
          <a:prstGeom prst="rect">
            <a:avLst/>
          </a:prstGeom>
          <a:noFill/>
        </p:spPr>
        <p:txBody>
          <a:bodyPr wrap="square" rtlCol="0">
            <a:spAutoFit/>
          </a:bodyPr>
          <a:lstStyle/>
          <a:p>
            <a:r>
              <a:rPr lang="zh-CN" altLang="en-US" dirty="0"/>
              <a:t>数服平台</a:t>
            </a:r>
          </a:p>
        </p:txBody>
      </p:sp>
      <p:sp>
        <p:nvSpPr>
          <p:cNvPr id="293" name="文本框 292">
            <a:extLst>
              <a:ext uri="{FF2B5EF4-FFF2-40B4-BE49-F238E27FC236}">
                <a16:creationId xmlns:a16="http://schemas.microsoft.com/office/drawing/2014/main" id="{51090992-800B-49CF-8F89-428DCAE1B28F}"/>
              </a:ext>
            </a:extLst>
          </p:cNvPr>
          <p:cNvSpPr txBox="1"/>
          <p:nvPr/>
        </p:nvSpPr>
        <p:spPr>
          <a:xfrm>
            <a:off x="1780684" y="3393478"/>
            <a:ext cx="678391" cy="307777"/>
          </a:xfrm>
          <a:prstGeom prst="rect">
            <a:avLst/>
          </a:prstGeom>
          <a:noFill/>
        </p:spPr>
        <p:txBody>
          <a:bodyPr wrap="square" rtlCol="0">
            <a:spAutoFit/>
          </a:bodyPr>
          <a:lstStyle/>
          <a:p>
            <a:r>
              <a:rPr lang="en-US" altLang="zh-CN" sz="1400" dirty="0"/>
              <a:t>1.</a:t>
            </a:r>
            <a:r>
              <a:rPr lang="zh-CN" altLang="en-US" sz="1400" dirty="0"/>
              <a:t>上送</a:t>
            </a:r>
          </a:p>
        </p:txBody>
      </p:sp>
      <p:sp>
        <p:nvSpPr>
          <p:cNvPr id="295" name="文本框 294">
            <a:extLst>
              <a:ext uri="{FF2B5EF4-FFF2-40B4-BE49-F238E27FC236}">
                <a16:creationId xmlns:a16="http://schemas.microsoft.com/office/drawing/2014/main" id="{038624C7-E8FC-41DC-8935-E39AD4FC5FF2}"/>
              </a:ext>
            </a:extLst>
          </p:cNvPr>
          <p:cNvSpPr txBox="1"/>
          <p:nvPr/>
        </p:nvSpPr>
        <p:spPr>
          <a:xfrm>
            <a:off x="6519758" y="3007813"/>
            <a:ext cx="678391" cy="307777"/>
          </a:xfrm>
          <a:prstGeom prst="rect">
            <a:avLst/>
          </a:prstGeom>
          <a:noFill/>
        </p:spPr>
        <p:txBody>
          <a:bodyPr wrap="square" rtlCol="0">
            <a:spAutoFit/>
          </a:bodyPr>
          <a:lstStyle/>
          <a:p>
            <a:r>
              <a:rPr lang="en-US" altLang="zh-CN" sz="1400" dirty="0">
                <a:solidFill>
                  <a:srgbClr val="0070C0"/>
                </a:solidFill>
              </a:rPr>
              <a:t>5</a:t>
            </a:r>
            <a:r>
              <a:rPr lang="en-US" altLang="zh-CN" sz="1400" dirty="0"/>
              <a:t>.</a:t>
            </a:r>
            <a:r>
              <a:rPr lang="zh-CN" altLang="en-US" sz="1400" dirty="0">
                <a:solidFill>
                  <a:srgbClr val="0070C0"/>
                </a:solidFill>
              </a:rPr>
              <a:t>展示</a:t>
            </a:r>
          </a:p>
        </p:txBody>
      </p:sp>
      <p:sp>
        <p:nvSpPr>
          <p:cNvPr id="303" name="矩形: 圆角 302">
            <a:extLst>
              <a:ext uri="{FF2B5EF4-FFF2-40B4-BE49-F238E27FC236}">
                <a16:creationId xmlns:a16="http://schemas.microsoft.com/office/drawing/2014/main" id="{195A53D9-BA5A-4F64-89D1-CDEED936BD70}"/>
              </a:ext>
            </a:extLst>
          </p:cNvPr>
          <p:cNvSpPr/>
          <p:nvPr/>
        </p:nvSpPr>
        <p:spPr>
          <a:xfrm>
            <a:off x="9059948" y="2526056"/>
            <a:ext cx="437324" cy="1227037"/>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网关</a:t>
            </a:r>
          </a:p>
        </p:txBody>
      </p:sp>
      <p:sp>
        <p:nvSpPr>
          <p:cNvPr id="326" name="文本框 325">
            <a:extLst>
              <a:ext uri="{FF2B5EF4-FFF2-40B4-BE49-F238E27FC236}">
                <a16:creationId xmlns:a16="http://schemas.microsoft.com/office/drawing/2014/main" id="{D2F37F65-00E9-442F-98B4-CE28C401BA68}"/>
              </a:ext>
            </a:extLst>
          </p:cNvPr>
          <p:cNvSpPr txBox="1"/>
          <p:nvPr/>
        </p:nvSpPr>
        <p:spPr>
          <a:xfrm>
            <a:off x="8368007" y="3998002"/>
            <a:ext cx="1037463" cy="307777"/>
          </a:xfrm>
          <a:prstGeom prst="rect">
            <a:avLst/>
          </a:prstGeom>
          <a:noFill/>
        </p:spPr>
        <p:txBody>
          <a:bodyPr wrap="square" rtlCol="0">
            <a:spAutoFit/>
          </a:bodyPr>
          <a:lstStyle/>
          <a:p>
            <a:r>
              <a:rPr lang="en-US" altLang="zh-CN" sz="1400" dirty="0">
                <a:solidFill>
                  <a:schemeClr val="accent6">
                    <a:lumMod val="50000"/>
                  </a:schemeClr>
                </a:solidFill>
              </a:rPr>
              <a:t>6.</a:t>
            </a:r>
            <a:r>
              <a:rPr lang="zh-CN" altLang="en-US" sz="1400" dirty="0">
                <a:solidFill>
                  <a:schemeClr val="accent6">
                    <a:lumMod val="50000"/>
                  </a:schemeClr>
                </a:solidFill>
              </a:rPr>
              <a:t>数据输出</a:t>
            </a:r>
          </a:p>
        </p:txBody>
      </p:sp>
      <p:cxnSp>
        <p:nvCxnSpPr>
          <p:cNvPr id="72" name="连接符: 肘形 71">
            <a:extLst>
              <a:ext uri="{FF2B5EF4-FFF2-40B4-BE49-F238E27FC236}">
                <a16:creationId xmlns:a16="http://schemas.microsoft.com/office/drawing/2014/main" id="{14B89307-EF6C-498F-A057-9D9A387C7CA6}"/>
              </a:ext>
            </a:extLst>
          </p:cNvPr>
          <p:cNvCxnSpPr>
            <a:cxnSpLocks/>
            <a:stCxn id="10" idx="3"/>
            <a:endCxn id="123" idx="1"/>
          </p:cNvCxnSpPr>
          <p:nvPr/>
        </p:nvCxnSpPr>
        <p:spPr>
          <a:xfrm flipV="1">
            <a:off x="8382657" y="2357937"/>
            <a:ext cx="2388032" cy="1968025"/>
          </a:xfrm>
          <a:prstGeom prst="bentConnector3">
            <a:avLst>
              <a:gd name="adj1" fmla="val 38991"/>
            </a:avLst>
          </a:prstGeom>
          <a:ln>
            <a:tailEnd type="triangle"/>
          </a:ln>
        </p:spPr>
        <p:style>
          <a:lnRef idx="1">
            <a:schemeClr val="accent1"/>
          </a:lnRef>
          <a:fillRef idx="0">
            <a:schemeClr val="accent1"/>
          </a:fillRef>
          <a:effectRef idx="0">
            <a:schemeClr val="accent1"/>
          </a:effectRef>
          <a:fontRef idx="minor">
            <a:schemeClr val="tx1"/>
          </a:fontRef>
        </p:style>
      </p:cxnSp>
      <p:sp>
        <p:nvSpPr>
          <p:cNvPr id="336" name="矩形: 圆角 335">
            <a:extLst>
              <a:ext uri="{FF2B5EF4-FFF2-40B4-BE49-F238E27FC236}">
                <a16:creationId xmlns:a16="http://schemas.microsoft.com/office/drawing/2014/main" id="{60465042-474C-4884-BE89-963029D6EAB8}"/>
              </a:ext>
            </a:extLst>
          </p:cNvPr>
          <p:cNvSpPr/>
          <p:nvPr/>
        </p:nvSpPr>
        <p:spPr>
          <a:xfrm>
            <a:off x="7818486" y="3726134"/>
            <a:ext cx="437324" cy="12270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应用</a:t>
            </a:r>
          </a:p>
        </p:txBody>
      </p:sp>
      <p:cxnSp>
        <p:nvCxnSpPr>
          <p:cNvPr id="15" name="直接箭头连接符 14">
            <a:extLst>
              <a:ext uri="{FF2B5EF4-FFF2-40B4-BE49-F238E27FC236}">
                <a16:creationId xmlns:a16="http://schemas.microsoft.com/office/drawing/2014/main" id="{971FAA9B-C8B3-4108-B232-3B623FA8AE5E}"/>
              </a:ext>
            </a:extLst>
          </p:cNvPr>
          <p:cNvCxnSpPr>
            <a:cxnSpLocks/>
            <a:stCxn id="186" idx="3"/>
            <a:endCxn id="12" idx="1"/>
          </p:cNvCxnSpPr>
          <p:nvPr/>
        </p:nvCxnSpPr>
        <p:spPr>
          <a:xfrm>
            <a:off x="1547342" y="3661633"/>
            <a:ext cx="776589" cy="62956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4" name="矩形 93">
            <a:extLst>
              <a:ext uri="{FF2B5EF4-FFF2-40B4-BE49-F238E27FC236}">
                <a16:creationId xmlns:a16="http://schemas.microsoft.com/office/drawing/2014/main" id="{D3CEB751-43E3-484E-A03E-315A47F91BBC}"/>
              </a:ext>
            </a:extLst>
          </p:cNvPr>
          <p:cNvSpPr/>
          <p:nvPr/>
        </p:nvSpPr>
        <p:spPr>
          <a:xfrm>
            <a:off x="2073507" y="1833812"/>
            <a:ext cx="1251246" cy="343369"/>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zh-CN" altLang="en-US" dirty="0"/>
              <a:t>前置网关</a:t>
            </a:r>
          </a:p>
        </p:txBody>
      </p:sp>
      <p:sp>
        <p:nvSpPr>
          <p:cNvPr id="59" name="矩形: 圆角 58">
            <a:extLst>
              <a:ext uri="{FF2B5EF4-FFF2-40B4-BE49-F238E27FC236}">
                <a16:creationId xmlns:a16="http://schemas.microsoft.com/office/drawing/2014/main" id="{8D55E6D1-347B-4E9C-86AC-F99627BB60DD}"/>
              </a:ext>
            </a:extLst>
          </p:cNvPr>
          <p:cNvSpPr/>
          <p:nvPr/>
        </p:nvSpPr>
        <p:spPr>
          <a:xfrm>
            <a:off x="10799654" y="3313770"/>
            <a:ext cx="594560" cy="1307203"/>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zh-CN" altLang="en-US" sz="1400" dirty="0"/>
              <a:t>门户网站</a:t>
            </a:r>
          </a:p>
        </p:txBody>
      </p:sp>
      <p:cxnSp>
        <p:nvCxnSpPr>
          <p:cNvPr id="21" name="直接连接符 20">
            <a:extLst>
              <a:ext uri="{FF2B5EF4-FFF2-40B4-BE49-F238E27FC236}">
                <a16:creationId xmlns:a16="http://schemas.microsoft.com/office/drawing/2014/main" id="{C1F05365-0FA3-4AE7-9227-C445BCDBE7F0}"/>
              </a:ext>
            </a:extLst>
          </p:cNvPr>
          <p:cNvCxnSpPr/>
          <p:nvPr/>
        </p:nvCxnSpPr>
        <p:spPr>
          <a:xfrm flipH="1">
            <a:off x="5522614" y="3476967"/>
            <a:ext cx="2226" cy="8617"/>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00295915"/>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矩形 46">
            <a:extLst>
              <a:ext uri="{FF2B5EF4-FFF2-40B4-BE49-F238E27FC236}">
                <a16:creationId xmlns:a16="http://schemas.microsoft.com/office/drawing/2014/main" id="{15D5C78D-DEE2-4F00-B67D-216542ACC9F5}"/>
              </a:ext>
            </a:extLst>
          </p:cNvPr>
          <p:cNvSpPr/>
          <p:nvPr/>
        </p:nvSpPr>
        <p:spPr>
          <a:xfrm>
            <a:off x="7922797" y="1663814"/>
            <a:ext cx="1910796" cy="4090982"/>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zh-CN" altLang="en-US" sz="1400"/>
          </a:p>
        </p:txBody>
      </p:sp>
      <p:sp>
        <p:nvSpPr>
          <p:cNvPr id="176" name="流程图: 过程 175">
            <a:extLst>
              <a:ext uri="{FF2B5EF4-FFF2-40B4-BE49-F238E27FC236}">
                <a16:creationId xmlns:a16="http://schemas.microsoft.com/office/drawing/2014/main" id="{D239B771-DCFA-4BC8-84C0-8793A8D007FD}"/>
              </a:ext>
            </a:extLst>
          </p:cNvPr>
          <p:cNvSpPr/>
          <p:nvPr/>
        </p:nvSpPr>
        <p:spPr>
          <a:xfrm>
            <a:off x="798233" y="1758299"/>
            <a:ext cx="6581869" cy="4017811"/>
          </a:xfrm>
          <a:prstGeom prst="flowChartProcess">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dirty="0"/>
          </a:p>
        </p:txBody>
      </p:sp>
      <p:grpSp>
        <p:nvGrpSpPr>
          <p:cNvPr id="58" name="组合 57">
            <a:extLst>
              <a:ext uri="{FF2B5EF4-FFF2-40B4-BE49-F238E27FC236}">
                <a16:creationId xmlns:a16="http://schemas.microsoft.com/office/drawing/2014/main" id="{660AE64C-CAF2-4031-A821-DF6F6B507607}"/>
              </a:ext>
            </a:extLst>
          </p:cNvPr>
          <p:cNvGrpSpPr/>
          <p:nvPr/>
        </p:nvGrpSpPr>
        <p:grpSpPr>
          <a:xfrm>
            <a:off x="3435151" y="3010046"/>
            <a:ext cx="1455843" cy="803959"/>
            <a:chOff x="7182729" y="4458296"/>
            <a:chExt cx="2246016" cy="1486632"/>
          </a:xfrm>
        </p:grpSpPr>
        <p:sp>
          <p:nvSpPr>
            <p:cNvPr id="56" name="流程图: 可选过程 55">
              <a:extLst>
                <a:ext uri="{FF2B5EF4-FFF2-40B4-BE49-F238E27FC236}">
                  <a16:creationId xmlns:a16="http://schemas.microsoft.com/office/drawing/2014/main" id="{BF70E630-D2B3-40B2-99CC-C8F51EE8AE23}"/>
                </a:ext>
              </a:extLst>
            </p:cNvPr>
            <p:cNvSpPr/>
            <p:nvPr/>
          </p:nvSpPr>
          <p:spPr>
            <a:xfrm>
              <a:off x="7182729" y="4458296"/>
              <a:ext cx="2246016" cy="1486632"/>
            </a:xfrm>
            <a:prstGeom prst="flowChartAlternateProcess">
              <a:avLst/>
            </a:prstGeom>
            <a:gradFill flip="none" rotWithShape="1">
              <a:gsLst>
                <a:gs pos="0">
                  <a:schemeClr val="accent5">
                    <a:lumMod val="60000"/>
                    <a:lumOff val="40000"/>
                    <a:tint val="66000"/>
                    <a:satMod val="160000"/>
                  </a:schemeClr>
                </a:gs>
                <a:gs pos="50000">
                  <a:schemeClr val="accent5">
                    <a:lumMod val="60000"/>
                    <a:lumOff val="40000"/>
                    <a:tint val="44500"/>
                    <a:satMod val="160000"/>
                  </a:schemeClr>
                </a:gs>
                <a:gs pos="100000">
                  <a:schemeClr val="accent5">
                    <a:lumMod val="60000"/>
                    <a:lumOff val="40000"/>
                    <a:tint val="23500"/>
                    <a:satMod val="160000"/>
                  </a:schemeClr>
                </a:gs>
              </a:gsLst>
              <a:lin ang="5400000" scaled="1"/>
              <a:tileRect/>
            </a:gradFill>
            <a:effectLst>
              <a:innerShdw blurRad="63500" dist="50800" dir="5400000">
                <a:prstClr val="black">
                  <a:alpha val="50000"/>
                </a:prstClr>
              </a:innerShdw>
            </a:effectLst>
          </p:spPr>
          <p:style>
            <a:lnRef idx="1">
              <a:schemeClr val="accent6"/>
            </a:lnRef>
            <a:fillRef idx="2">
              <a:schemeClr val="accent6"/>
            </a:fillRef>
            <a:effectRef idx="1">
              <a:schemeClr val="accent6"/>
            </a:effectRef>
            <a:fontRef idx="minor">
              <a:schemeClr val="dk1"/>
            </a:fontRef>
          </p:style>
          <p:txBody>
            <a:bodyPr rtlCol="0" anchor="ctr"/>
            <a:lstStyle/>
            <a:p>
              <a:pPr algn="ctr"/>
              <a:r>
                <a:rPr lang="zh-CN" altLang="en-US" sz="1400" dirty="0"/>
                <a:t>数据服务平台</a:t>
              </a:r>
              <a:endParaRPr lang="en-US" altLang="zh-CN" sz="1400" dirty="0"/>
            </a:p>
          </p:txBody>
        </p:sp>
        <p:sp>
          <p:nvSpPr>
            <p:cNvPr id="57" name="文本框 56">
              <a:extLst>
                <a:ext uri="{FF2B5EF4-FFF2-40B4-BE49-F238E27FC236}">
                  <a16:creationId xmlns:a16="http://schemas.microsoft.com/office/drawing/2014/main" id="{8E0B93FA-F124-4092-ADF3-8CA11DC8C75C}"/>
                </a:ext>
              </a:extLst>
            </p:cNvPr>
            <p:cNvSpPr txBox="1"/>
            <p:nvPr/>
          </p:nvSpPr>
          <p:spPr>
            <a:xfrm>
              <a:off x="7226869" y="4809197"/>
              <a:ext cx="461665" cy="92398"/>
            </a:xfrm>
            <a:prstGeom prst="rect">
              <a:avLst/>
            </a:prstGeom>
            <a:noFill/>
          </p:spPr>
          <p:txBody>
            <a:bodyPr vert="eaVert" wrap="none" rtlCol="0">
              <a:spAutoFit/>
            </a:bodyPr>
            <a:lstStyle/>
            <a:p>
              <a:endParaRPr lang="zh-CN" altLang="en-US" dirty="0"/>
            </a:p>
          </p:txBody>
        </p:sp>
      </p:grpSp>
      <p:grpSp>
        <p:nvGrpSpPr>
          <p:cNvPr id="2" name="组合 1">
            <a:extLst>
              <a:ext uri="{FF2B5EF4-FFF2-40B4-BE49-F238E27FC236}">
                <a16:creationId xmlns:a16="http://schemas.microsoft.com/office/drawing/2014/main" id="{C8EC5AAC-C785-401C-98FD-BA437C05AAFF}"/>
              </a:ext>
            </a:extLst>
          </p:cNvPr>
          <p:cNvGrpSpPr/>
          <p:nvPr/>
        </p:nvGrpSpPr>
        <p:grpSpPr>
          <a:xfrm>
            <a:off x="71400" y="139102"/>
            <a:ext cx="4442564" cy="687168"/>
            <a:chOff x="358490" y="396066"/>
            <a:chExt cx="3331923" cy="515376"/>
          </a:xfrm>
        </p:grpSpPr>
        <p:grpSp>
          <p:nvGrpSpPr>
            <p:cNvPr id="3" name="组合 2">
              <a:extLst>
                <a:ext uri="{FF2B5EF4-FFF2-40B4-BE49-F238E27FC236}">
                  <a16:creationId xmlns:a16="http://schemas.microsoft.com/office/drawing/2014/main" id="{9965E117-7FB2-46A0-BFB9-8A940182C155}"/>
                </a:ext>
              </a:extLst>
            </p:cNvPr>
            <p:cNvGrpSpPr/>
            <p:nvPr/>
          </p:nvGrpSpPr>
          <p:grpSpPr>
            <a:xfrm>
              <a:off x="373364" y="396066"/>
              <a:ext cx="707710" cy="515376"/>
              <a:chOff x="125279" y="279019"/>
              <a:chExt cx="854512" cy="622282"/>
            </a:xfrm>
          </p:grpSpPr>
          <p:sp>
            <p:nvSpPr>
              <p:cNvPr id="6" name="圆角矩形 36">
                <a:extLst>
                  <a:ext uri="{FF2B5EF4-FFF2-40B4-BE49-F238E27FC236}">
                    <a16:creationId xmlns:a16="http://schemas.microsoft.com/office/drawing/2014/main" id="{937F2CD0-0220-4E70-8127-C772505D2F9F}"/>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7" name="圆角矩形 37">
                <a:extLst>
                  <a:ext uri="{FF2B5EF4-FFF2-40B4-BE49-F238E27FC236}">
                    <a16:creationId xmlns:a16="http://schemas.microsoft.com/office/drawing/2014/main" id="{E2177D59-480C-437F-8D65-AD1047FEA59C}"/>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4" name="TextBox 7">
              <a:extLst>
                <a:ext uri="{FF2B5EF4-FFF2-40B4-BE49-F238E27FC236}">
                  <a16:creationId xmlns:a16="http://schemas.microsoft.com/office/drawing/2014/main" id="{F924B2F1-A777-4678-880C-CD79D349F701}"/>
                </a:ext>
              </a:extLst>
            </p:cNvPr>
            <p:cNvSpPr txBox="1"/>
            <p:nvPr/>
          </p:nvSpPr>
          <p:spPr>
            <a:xfrm>
              <a:off x="1307250" y="427026"/>
              <a:ext cx="2383163"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客流宝数据流图</a:t>
              </a:r>
            </a:p>
          </p:txBody>
        </p:sp>
        <p:sp>
          <p:nvSpPr>
            <p:cNvPr id="5" name="矩形 4">
              <a:extLst>
                <a:ext uri="{FF2B5EF4-FFF2-40B4-BE49-F238E27FC236}">
                  <a16:creationId xmlns:a16="http://schemas.microsoft.com/office/drawing/2014/main" id="{F8C69F32-0000-494C-A2E2-95A3D6405E15}"/>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02</a:t>
              </a:r>
            </a:p>
          </p:txBody>
        </p:sp>
      </p:grpSp>
      <p:sp>
        <p:nvSpPr>
          <p:cNvPr id="15" name="矩形: 圆角 14">
            <a:extLst>
              <a:ext uri="{FF2B5EF4-FFF2-40B4-BE49-F238E27FC236}">
                <a16:creationId xmlns:a16="http://schemas.microsoft.com/office/drawing/2014/main" id="{B6737F75-0BD0-4BC3-9F2D-83F1AD69EBE0}"/>
              </a:ext>
            </a:extLst>
          </p:cNvPr>
          <p:cNvSpPr/>
          <p:nvPr/>
        </p:nvSpPr>
        <p:spPr>
          <a:xfrm>
            <a:off x="1514616" y="3010046"/>
            <a:ext cx="1377840" cy="680636"/>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zh-CN" altLang="en-US" sz="1400" dirty="0"/>
              <a:t>集团</a:t>
            </a:r>
            <a:endParaRPr lang="en-US" altLang="zh-CN" sz="1400" dirty="0"/>
          </a:p>
          <a:p>
            <a:pPr algn="ctr"/>
            <a:r>
              <a:rPr lang="zh-CN" altLang="en-US" sz="1400" dirty="0"/>
              <a:t>大数据平台</a:t>
            </a:r>
          </a:p>
        </p:txBody>
      </p:sp>
      <p:pic>
        <p:nvPicPr>
          <p:cNvPr id="65" name="Picture 2">
            <a:extLst>
              <a:ext uri="{FF2B5EF4-FFF2-40B4-BE49-F238E27FC236}">
                <a16:creationId xmlns:a16="http://schemas.microsoft.com/office/drawing/2014/main" id="{3061B60D-1C28-41B8-A22E-5C6CFF270D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05422" y="3114745"/>
            <a:ext cx="594560" cy="594560"/>
          </a:xfrm>
          <a:prstGeom prst="rect">
            <a:avLst/>
          </a:prstGeom>
          <a:noFill/>
          <a:extLst>
            <a:ext uri="{909E8E84-426E-40DD-AFC4-6F175D3DCCD1}">
              <a14:hiddenFill xmlns:a14="http://schemas.microsoft.com/office/drawing/2010/main">
                <a:solidFill>
                  <a:srgbClr val="FFFFFF"/>
                </a:solidFill>
              </a14:hiddenFill>
            </a:ext>
          </a:extLst>
        </p:spPr>
      </p:pic>
      <p:cxnSp>
        <p:nvCxnSpPr>
          <p:cNvPr id="85" name="直接箭头连接符 84">
            <a:extLst>
              <a:ext uri="{FF2B5EF4-FFF2-40B4-BE49-F238E27FC236}">
                <a16:creationId xmlns:a16="http://schemas.microsoft.com/office/drawing/2014/main" id="{6178B06E-3BC0-4035-B837-4BF2148D7925}"/>
              </a:ext>
            </a:extLst>
          </p:cNvPr>
          <p:cNvCxnSpPr/>
          <p:nvPr/>
        </p:nvCxnSpPr>
        <p:spPr>
          <a:xfrm>
            <a:off x="2943745" y="3398057"/>
            <a:ext cx="49140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69" name="流程图: 可选过程 168">
            <a:extLst>
              <a:ext uri="{FF2B5EF4-FFF2-40B4-BE49-F238E27FC236}">
                <a16:creationId xmlns:a16="http://schemas.microsoft.com/office/drawing/2014/main" id="{5BCF93DC-98B8-4022-96B7-3293137B964F}"/>
              </a:ext>
            </a:extLst>
          </p:cNvPr>
          <p:cNvSpPr/>
          <p:nvPr/>
        </p:nvSpPr>
        <p:spPr>
          <a:xfrm>
            <a:off x="8010278" y="1883494"/>
            <a:ext cx="1725870" cy="1023042"/>
          </a:xfrm>
          <a:prstGeom prst="flowChartAlternateProcess">
            <a:avLst/>
          </a:prstGeom>
          <a:solidFill>
            <a:schemeClr val="accent6">
              <a:lumMod val="60000"/>
              <a:lumOff val="40000"/>
            </a:schemeClr>
          </a:solidFill>
          <a:effectLst>
            <a:innerShdw blurRad="63500" dist="50800" dir="5400000">
              <a:prstClr val="black">
                <a:alpha val="50000"/>
              </a:prstClr>
            </a:innerShdw>
          </a:effectLst>
        </p:spPr>
        <p:style>
          <a:lnRef idx="1">
            <a:schemeClr val="accent6"/>
          </a:lnRef>
          <a:fillRef idx="2">
            <a:schemeClr val="accent6"/>
          </a:fillRef>
          <a:effectRef idx="1">
            <a:schemeClr val="accent6"/>
          </a:effectRef>
          <a:fontRef idx="minor">
            <a:schemeClr val="dk1"/>
          </a:fontRef>
        </p:style>
        <p:txBody>
          <a:bodyPr rtlCol="0" anchor="ctr"/>
          <a:lstStyle/>
          <a:p>
            <a:pPr algn="ctr"/>
            <a:r>
              <a:rPr lang="zh-CN" altLang="en-US" sz="1400" dirty="0"/>
              <a:t>门户网站</a:t>
            </a:r>
          </a:p>
        </p:txBody>
      </p:sp>
      <p:sp>
        <p:nvSpPr>
          <p:cNvPr id="170" name="流程图: 可选过程 169">
            <a:extLst>
              <a:ext uri="{FF2B5EF4-FFF2-40B4-BE49-F238E27FC236}">
                <a16:creationId xmlns:a16="http://schemas.microsoft.com/office/drawing/2014/main" id="{ED63CF34-6FC9-4441-BB5E-520D053A5BD3}"/>
              </a:ext>
            </a:extLst>
          </p:cNvPr>
          <p:cNvSpPr/>
          <p:nvPr/>
        </p:nvSpPr>
        <p:spPr>
          <a:xfrm>
            <a:off x="3435151" y="1865014"/>
            <a:ext cx="1455843" cy="803959"/>
          </a:xfrm>
          <a:prstGeom prst="flowChartAlternateProcess">
            <a:avLst/>
          </a:prstGeom>
          <a:gradFill flip="none" rotWithShape="1">
            <a:gsLst>
              <a:gs pos="0">
                <a:schemeClr val="accent5">
                  <a:lumMod val="60000"/>
                  <a:lumOff val="40000"/>
                  <a:tint val="66000"/>
                  <a:satMod val="160000"/>
                </a:schemeClr>
              </a:gs>
              <a:gs pos="50000">
                <a:schemeClr val="accent5">
                  <a:lumMod val="60000"/>
                  <a:lumOff val="40000"/>
                  <a:tint val="44500"/>
                  <a:satMod val="160000"/>
                </a:schemeClr>
              </a:gs>
              <a:gs pos="100000">
                <a:schemeClr val="accent5">
                  <a:lumMod val="60000"/>
                  <a:lumOff val="40000"/>
                  <a:tint val="23500"/>
                  <a:satMod val="160000"/>
                </a:schemeClr>
              </a:gs>
            </a:gsLst>
            <a:lin ang="5400000" scaled="1"/>
            <a:tileRect/>
          </a:gradFill>
          <a:effectLst>
            <a:innerShdw blurRad="63500" dist="50800" dir="5400000">
              <a:prstClr val="black">
                <a:alpha val="50000"/>
              </a:prstClr>
            </a:innerShdw>
          </a:effectLst>
        </p:spPr>
        <p:style>
          <a:lnRef idx="1">
            <a:schemeClr val="accent6"/>
          </a:lnRef>
          <a:fillRef idx="2">
            <a:schemeClr val="accent6"/>
          </a:fillRef>
          <a:effectRef idx="1">
            <a:schemeClr val="accent6"/>
          </a:effectRef>
          <a:fontRef idx="minor">
            <a:schemeClr val="dk1"/>
          </a:fontRef>
        </p:style>
        <p:txBody>
          <a:bodyPr rtlCol="0" anchor="ctr"/>
          <a:lstStyle/>
          <a:p>
            <a:pPr algn="ctr"/>
            <a:r>
              <a:rPr lang="zh-CN" altLang="en-US" sz="1400" dirty="0"/>
              <a:t>综合管理平台</a:t>
            </a:r>
          </a:p>
        </p:txBody>
      </p:sp>
      <p:sp>
        <p:nvSpPr>
          <p:cNvPr id="171" name="流程图: 可选过程 170">
            <a:extLst>
              <a:ext uri="{FF2B5EF4-FFF2-40B4-BE49-F238E27FC236}">
                <a16:creationId xmlns:a16="http://schemas.microsoft.com/office/drawing/2014/main" id="{DF976291-C420-4EBB-8553-09B5264BDA6A}"/>
              </a:ext>
            </a:extLst>
          </p:cNvPr>
          <p:cNvSpPr/>
          <p:nvPr/>
        </p:nvSpPr>
        <p:spPr>
          <a:xfrm>
            <a:off x="3435151" y="4241984"/>
            <a:ext cx="1455843" cy="803959"/>
          </a:xfrm>
          <a:prstGeom prst="flowChartAlternateProcess">
            <a:avLst/>
          </a:prstGeom>
          <a:gradFill flip="none" rotWithShape="1">
            <a:gsLst>
              <a:gs pos="0">
                <a:schemeClr val="accent5">
                  <a:lumMod val="60000"/>
                  <a:lumOff val="40000"/>
                  <a:tint val="66000"/>
                  <a:satMod val="160000"/>
                </a:schemeClr>
              </a:gs>
              <a:gs pos="50000">
                <a:schemeClr val="accent5">
                  <a:lumMod val="60000"/>
                  <a:lumOff val="40000"/>
                  <a:tint val="44500"/>
                  <a:satMod val="160000"/>
                </a:schemeClr>
              </a:gs>
              <a:gs pos="100000">
                <a:schemeClr val="accent5">
                  <a:lumMod val="60000"/>
                  <a:lumOff val="40000"/>
                  <a:tint val="23500"/>
                  <a:satMod val="160000"/>
                </a:schemeClr>
              </a:gs>
            </a:gsLst>
            <a:lin ang="5400000" scaled="1"/>
            <a:tileRect/>
          </a:gradFill>
          <a:effectLst>
            <a:innerShdw blurRad="63500" dist="50800" dir="5400000">
              <a:prstClr val="black">
                <a:alpha val="50000"/>
              </a:prstClr>
            </a:innerShdw>
          </a:effectLst>
        </p:spPr>
        <p:style>
          <a:lnRef idx="1">
            <a:schemeClr val="accent6"/>
          </a:lnRef>
          <a:fillRef idx="2">
            <a:schemeClr val="accent6"/>
          </a:fillRef>
          <a:effectRef idx="1">
            <a:schemeClr val="accent6"/>
          </a:effectRef>
          <a:fontRef idx="minor">
            <a:schemeClr val="dk1"/>
          </a:fontRef>
        </p:style>
        <p:txBody>
          <a:bodyPr rtlCol="0" anchor="ctr"/>
          <a:lstStyle/>
          <a:p>
            <a:pPr algn="ctr"/>
            <a:r>
              <a:rPr lang="zh-CN" altLang="en-US" sz="1400" dirty="0"/>
              <a:t>数据实验室</a:t>
            </a:r>
          </a:p>
        </p:txBody>
      </p:sp>
      <p:cxnSp>
        <p:nvCxnSpPr>
          <p:cNvPr id="179" name="直接箭头连接符 178">
            <a:extLst>
              <a:ext uri="{FF2B5EF4-FFF2-40B4-BE49-F238E27FC236}">
                <a16:creationId xmlns:a16="http://schemas.microsoft.com/office/drawing/2014/main" id="{38B0D8A5-349A-4AF4-AE51-8374D155536F}"/>
              </a:ext>
            </a:extLst>
          </p:cNvPr>
          <p:cNvCxnSpPr>
            <a:cxnSpLocks/>
            <a:stCxn id="170" idx="2"/>
            <a:endCxn id="56" idx="0"/>
          </p:cNvCxnSpPr>
          <p:nvPr/>
        </p:nvCxnSpPr>
        <p:spPr>
          <a:xfrm>
            <a:off x="4163073" y="2668973"/>
            <a:ext cx="0" cy="34107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1" name="直接箭头连接符 180">
            <a:extLst>
              <a:ext uri="{FF2B5EF4-FFF2-40B4-BE49-F238E27FC236}">
                <a16:creationId xmlns:a16="http://schemas.microsoft.com/office/drawing/2014/main" id="{12DB1728-47E0-4367-A543-03967AB1F009}"/>
              </a:ext>
            </a:extLst>
          </p:cNvPr>
          <p:cNvCxnSpPr>
            <a:cxnSpLocks/>
            <a:stCxn id="56" idx="2"/>
            <a:endCxn id="171" idx="0"/>
          </p:cNvCxnSpPr>
          <p:nvPr/>
        </p:nvCxnSpPr>
        <p:spPr>
          <a:xfrm>
            <a:off x="4163073" y="3814005"/>
            <a:ext cx="0" cy="42797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91" name="流程图: 可选过程 190">
            <a:extLst>
              <a:ext uri="{FF2B5EF4-FFF2-40B4-BE49-F238E27FC236}">
                <a16:creationId xmlns:a16="http://schemas.microsoft.com/office/drawing/2014/main" id="{44F91BC5-9C44-4106-AE91-48E17916B2F4}"/>
              </a:ext>
            </a:extLst>
          </p:cNvPr>
          <p:cNvSpPr/>
          <p:nvPr/>
        </p:nvSpPr>
        <p:spPr>
          <a:xfrm>
            <a:off x="8059000" y="3159479"/>
            <a:ext cx="1685393" cy="477156"/>
          </a:xfrm>
          <a:prstGeom prst="flowChartAlternateProcess">
            <a:avLst/>
          </a:prstGeom>
          <a:solidFill>
            <a:schemeClr val="accent6">
              <a:lumMod val="60000"/>
              <a:lumOff val="40000"/>
            </a:schemeClr>
          </a:solidFill>
          <a:effectLst>
            <a:innerShdw blurRad="63500" dist="50800" dir="5400000">
              <a:prstClr val="black">
                <a:alpha val="50000"/>
              </a:prstClr>
            </a:innerShdw>
          </a:effectLst>
        </p:spPr>
        <p:style>
          <a:lnRef idx="1">
            <a:schemeClr val="accent6"/>
          </a:lnRef>
          <a:fillRef idx="2">
            <a:schemeClr val="accent6"/>
          </a:fillRef>
          <a:effectRef idx="1">
            <a:schemeClr val="accent6"/>
          </a:effectRef>
          <a:fontRef idx="minor">
            <a:schemeClr val="dk1"/>
          </a:fontRef>
        </p:style>
        <p:txBody>
          <a:bodyPr rtlCol="0" anchor="ctr"/>
          <a:lstStyle/>
          <a:p>
            <a:pPr algn="ctr"/>
            <a:r>
              <a:rPr lang="zh-CN" altLang="en-US" sz="1400" dirty="0"/>
              <a:t>接口服务</a:t>
            </a:r>
          </a:p>
        </p:txBody>
      </p:sp>
      <p:cxnSp>
        <p:nvCxnSpPr>
          <p:cNvPr id="193" name="直接箭头连接符 192">
            <a:extLst>
              <a:ext uri="{FF2B5EF4-FFF2-40B4-BE49-F238E27FC236}">
                <a16:creationId xmlns:a16="http://schemas.microsoft.com/office/drawing/2014/main" id="{6EB42C7D-C396-49B7-A173-B2C996FD3B15}"/>
              </a:ext>
            </a:extLst>
          </p:cNvPr>
          <p:cNvCxnSpPr>
            <a:cxnSpLocks/>
            <a:endCxn id="65" idx="3"/>
          </p:cNvCxnSpPr>
          <p:nvPr/>
        </p:nvCxnSpPr>
        <p:spPr>
          <a:xfrm flipH="1">
            <a:off x="7599982" y="2346130"/>
            <a:ext cx="410296" cy="106589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5" name="直接箭头连接符 194">
            <a:extLst>
              <a:ext uri="{FF2B5EF4-FFF2-40B4-BE49-F238E27FC236}">
                <a16:creationId xmlns:a16="http://schemas.microsoft.com/office/drawing/2014/main" id="{35A9E8E7-1511-4270-81BD-CE91241D244B}"/>
              </a:ext>
            </a:extLst>
          </p:cNvPr>
          <p:cNvCxnSpPr>
            <a:cxnSpLocks/>
            <a:stCxn id="191" idx="1"/>
            <a:endCxn id="65" idx="3"/>
          </p:cNvCxnSpPr>
          <p:nvPr/>
        </p:nvCxnSpPr>
        <p:spPr>
          <a:xfrm flipH="1">
            <a:off x="7599982" y="3398057"/>
            <a:ext cx="459018" cy="1396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196" name="组合 195">
            <a:extLst>
              <a:ext uri="{FF2B5EF4-FFF2-40B4-BE49-F238E27FC236}">
                <a16:creationId xmlns:a16="http://schemas.microsoft.com/office/drawing/2014/main" id="{D06657A8-A4C0-4F1F-BE29-867C3B3C5364}"/>
              </a:ext>
            </a:extLst>
          </p:cNvPr>
          <p:cNvGrpSpPr/>
          <p:nvPr/>
        </p:nvGrpSpPr>
        <p:grpSpPr>
          <a:xfrm>
            <a:off x="5298911" y="3191062"/>
            <a:ext cx="1435706" cy="445621"/>
            <a:chOff x="7226869" y="4430870"/>
            <a:chExt cx="2511569" cy="1486632"/>
          </a:xfrm>
        </p:grpSpPr>
        <p:sp>
          <p:nvSpPr>
            <p:cNvPr id="197" name="流程图: 可选过程 196">
              <a:extLst>
                <a:ext uri="{FF2B5EF4-FFF2-40B4-BE49-F238E27FC236}">
                  <a16:creationId xmlns:a16="http://schemas.microsoft.com/office/drawing/2014/main" id="{0B3BC706-B8A1-4FBA-B67E-41635BA1A3BF}"/>
                </a:ext>
              </a:extLst>
            </p:cNvPr>
            <p:cNvSpPr/>
            <p:nvPr/>
          </p:nvSpPr>
          <p:spPr>
            <a:xfrm>
              <a:off x="7492422" y="4430870"/>
              <a:ext cx="2246016" cy="1486632"/>
            </a:xfrm>
            <a:prstGeom prst="flowChartAlternateProcess">
              <a:avLst/>
            </a:prstGeom>
            <a:gradFill flip="none" rotWithShape="1">
              <a:gsLst>
                <a:gs pos="0">
                  <a:schemeClr val="accent5">
                    <a:lumMod val="60000"/>
                    <a:lumOff val="40000"/>
                    <a:tint val="66000"/>
                    <a:satMod val="160000"/>
                  </a:schemeClr>
                </a:gs>
                <a:gs pos="50000">
                  <a:schemeClr val="accent5">
                    <a:lumMod val="60000"/>
                    <a:lumOff val="40000"/>
                    <a:tint val="44500"/>
                    <a:satMod val="160000"/>
                  </a:schemeClr>
                </a:gs>
                <a:gs pos="100000">
                  <a:schemeClr val="accent5">
                    <a:lumMod val="60000"/>
                    <a:lumOff val="40000"/>
                    <a:tint val="23500"/>
                    <a:satMod val="160000"/>
                  </a:schemeClr>
                </a:gs>
              </a:gsLst>
              <a:lin ang="5400000" scaled="1"/>
              <a:tileRect/>
            </a:gradFill>
            <a:effectLst>
              <a:innerShdw blurRad="63500" dist="50800" dir="5400000">
                <a:prstClr val="black">
                  <a:alpha val="50000"/>
                </a:prstClr>
              </a:innerShdw>
            </a:effectLst>
          </p:spPr>
          <p:style>
            <a:lnRef idx="1">
              <a:schemeClr val="accent6"/>
            </a:lnRef>
            <a:fillRef idx="2">
              <a:schemeClr val="accent6"/>
            </a:fillRef>
            <a:effectRef idx="1">
              <a:schemeClr val="accent6"/>
            </a:effectRef>
            <a:fontRef idx="minor">
              <a:schemeClr val="dk1"/>
            </a:fontRef>
          </p:style>
          <p:txBody>
            <a:bodyPr rtlCol="0" anchor="ctr"/>
            <a:lstStyle/>
            <a:p>
              <a:pPr algn="ctr"/>
              <a:r>
                <a:rPr lang="zh-CN" altLang="en-US" sz="1400" dirty="0"/>
                <a:t>网关服务</a:t>
              </a:r>
            </a:p>
          </p:txBody>
        </p:sp>
        <p:sp>
          <p:nvSpPr>
            <p:cNvPr id="198" name="文本框 197">
              <a:extLst>
                <a:ext uri="{FF2B5EF4-FFF2-40B4-BE49-F238E27FC236}">
                  <a16:creationId xmlns:a16="http://schemas.microsoft.com/office/drawing/2014/main" id="{0F471E19-E2C2-4F7B-8A3E-201DBC23920D}"/>
                </a:ext>
              </a:extLst>
            </p:cNvPr>
            <p:cNvSpPr txBox="1"/>
            <p:nvPr/>
          </p:nvSpPr>
          <p:spPr>
            <a:xfrm>
              <a:off x="7226869" y="4809197"/>
              <a:ext cx="461665" cy="92398"/>
            </a:xfrm>
            <a:prstGeom prst="rect">
              <a:avLst/>
            </a:prstGeom>
            <a:noFill/>
          </p:spPr>
          <p:txBody>
            <a:bodyPr vert="eaVert" wrap="none" rtlCol="0">
              <a:spAutoFit/>
            </a:bodyPr>
            <a:lstStyle/>
            <a:p>
              <a:endParaRPr lang="zh-CN" altLang="en-US" dirty="0"/>
            </a:p>
          </p:txBody>
        </p:sp>
      </p:grpSp>
      <p:cxnSp>
        <p:nvCxnSpPr>
          <p:cNvPr id="200" name="直接箭头连接符 199">
            <a:extLst>
              <a:ext uri="{FF2B5EF4-FFF2-40B4-BE49-F238E27FC236}">
                <a16:creationId xmlns:a16="http://schemas.microsoft.com/office/drawing/2014/main" id="{57F29970-9DFB-4758-B4FD-2C5CDCEAAB2A}"/>
              </a:ext>
            </a:extLst>
          </p:cNvPr>
          <p:cNvCxnSpPr>
            <a:cxnSpLocks/>
            <a:stCxn id="65" idx="1"/>
            <a:endCxn id="197" idx="3"/>
          </p:cNvCxnSpPr>
          <p:nvPr/>
        </p:nvCxnSpPr>
        <p:spPr>
          <a:xfrm flipH="1">
            <a:off x="6734617" y="3412025"/>
            <a:ext cx="270805" cy="184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2" name="直接箭头连接符 201">
            <a:extLst>
              <a:ext uri="{FF2B5EF4-FFF2-40B4-BE49-F238E27FC236}">
                <a16:creationId xmlns:a16="http://schemas.microsoft.com/office/drawing/2014/main" id="{C9A0D772-79C5-4B56-BE5A-322E0084F4A6}"/>
              </a:ext>
            </a:extLst>
          </p:cNvPr>
          <p:cNvCxnSpPr>
            <a:cxnSpLocks/>
          </p:cNvCxnSpPr>
          <p:nvPr/>
        </p:nvCxnSpPr>
        <p:spPr>
          <a:xfrm flipH="1" flipV="1">
            <a:off x="4890994" y="3412025"/>
            <a:ext cx="559717" cy="184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04" name="流程图: 可选过程 203">
            <a:extLst>
              <a:ext uri="{FF2B5EF4-FFF2-40B4-BE49-F238E27FC236}">
                <a16:creationId xmlns:a16="http://schemas.microsoft.com/office/drawing/2014/main" id="{B2102959-7661-43E4-BE64-5E047727118B}"/>
              </a:ext>
            </a:extLst>
          </p:cNvPr>
          <p:cNvSpPr/>
          <p:nvPr/>
        </p:nvSpPr>
        <p:spPr>
          <a:xfrm>
            <a:off x="8058999" y="5099203"/>
            <a:ext cx="1685394" cy="477156"/>
          </a:xfrm>
          <a:prstGeom prst="flowChartAlternateProcess">
            <a:avLst/>
          </a:prstGeom>
          <a:solidFill>
            <a:schemeClr val="accent6">
              <a:lumMod val="60000"/>
              <a:lumOff val="40000"/>
            </a:schemeClr>
          </a:solidFill>
          <a:effectLst>
            <a:innerShdw blurRad="63500" dist="50800" dir="5400000">
              <a:prstClr val="black">
                <a:alpha val="50000"/>
              </a:prstClr>
            </a:innerShdw>
          </a:effectLst>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zh-CN" sz="1400" dirty="0"/>
              <a:t>Web VPN</a:t>
            </a:r>
            <a:endParaRPr lang="zh-CN" altLang="en-US" sz="1400" dirty="0"/>
          </a:p>
        </p:txBody>
      </p:sp>
      <p:sp>
        <p:nvSpPr>
          <p:cNvPr id="207" name="流程图: 可选过程 206">
            <a:extLst>
              <a:ext uri="{FF2B5EF4-FFF2-40B4-BE49-F238E27FC236}">
                <a16:creationId xmlns:a16="http://schemas.microsoft.com/office/drawing/2014/main" id="{D061B4EB-BDE6-474A-9B90-4BB49E6F2CD4}"/>
              </a:ext>
            </a:extLst>
          </p:cNvPr>
          <p:cNvSpPr/>
          <p:nvPr/>
        </p:nvSpPr>
        <p:spPr>
          <a:xfrm>
            <a:off x="5696398" y="5094445"/>
            <a:ext cx="1606388" cy="477156"/>
          </a:xfrm>
          <a:prstGeom prst="flowChartAlternateProcess">
            <a:avLst/>
          </a:prstGeom>
          <a:solidFill>
            <a:schemeClr val="accent6">
              <a:lumMod val="60000"/>
              <a:lumOff val="40000"/>
            </a:schemeClr>
          </a:solidFill>
          <a:effectLst>
            <a:innerShdw blurRad="63500" dist="50800" dir="5400000">
              <a:prstClr val="black">
                <a:alpha val="50000"/>
              </a:prstClr>
            </a:innerShdw>
          </a:effectLst>
        </p:spPr>
        <p:style>
          <a:lnRef idx="1">
            <a:schemeClr val="accent6"/>
          </a:lnRef>
          <a:fillRef idx="2">
            <a:schemeClr val="accent6"/>
          </a:fillRef>
          <a:effectRef idx="1">
            <a:schemeClr val="accent6"/>
          </a:effectRef>
          <a:fontRef idx="minor">
            <a:schemeClr val="dk1"/>
          </a:fontRef>
        </p:style>
        <p:txBody>
          <a:bodyPr rtlCol="0" anchor="ctr"/>
          <a:lstStyle/>
          <a:p>
            <a:pPr algn="ctr"/>
            <a:r>
              <a:rPr lang="zh-CN" altLang="en-US" sz="1400" dirty="0"/>
              <a:t>跳板机</a:t>
            </a:r>
          </a:p>
        </p:txBody>
      </p:sp>
      <p:sp>
        <p:nvSpPr>
          <p:cNvPr id="212" name="流程图: 可选过程 211">
            <a:extLst>
              <a:ext uri="{FF2B5EF4-FFF2-40B4-BE49-F238E27FC236}">
                <a16:creationId xmlns:a16="http://schemas.microsoft.com/office/drawing/2014/main" id="{865A0B23-3214-4DEF-BE53-13D9AF5696FC}"/>
              </a:ext>
            </a:extLst>
          </p:cNvPr>
          <p:cNvSpPr/>
          <p:nvPr/>
        </p:nvSpPr>
        <p:spPr>
          <a:xfrm>
            <a:off x="5696314" y="4401875"/>
            <a:ext cx="1606388" cy="477156"/>
          </a:xfrm>
          <a:prstGeom prst="flowChartAlternateProcess">
            <a:avLst/>
          </a:prstGeom>
          <a:solidFill>
            <a:schemeClr val="accent6">
              <a:lumMod val="60000"/>
              <a:lumOff val="40000"/>
            </a:schemeClr>
          </a:solidFill>
          <a:effectLst>
            <a:innerShdw blurRad="63500" dist="50800" dir="5400000">
              <a:prstClr val="black">
                <a:alpha val="50000"/>
              </a:prstClr>
            </a:innerShdw>
          </a:effectLst>
        </p:spPr>
        <p:style>
          <a:lnRef idx="1">
            <a:schemeClr val="accent6"/>
          </a:lnRef>
          <a:fillRef idx="2">
            <a:schemeClr val="accent6"/>
          </a:fillRef>
          <a:effectRef idx="1">
            <a:schemeClr val="accent6"/>
          </a:effectRef>
          <a:fontRef idx="minor">
            <a:schemeClr val="dk1"/>
          </a:fontRef>
        </p:style>
        <p:txBody>
          <a:bodyPr rtlCol="0" anchor="ctr"/>
          <a:lstStyle/>
          <a:p>
            <a:pPr algn="ctr"/>
            <a:r>
              <a:rPr lang="zh-CN" altLang="en-US" sz="1400" dirty="0"/>
              <a:t>堡垒机</a:t>
            </a:r>
          </a:p>
        </p:txBody>
      </p:sp>
      <p:cxnSp>
        <p:nvCxnSpPr>
          <p:cNvPr id="214" name="直接箭头连接符 213">
            <a:extLst>
              <a:ext uri="{FF2B5EF4-FFF2-40B4-BE49-F238E27FC236}">
                <a16:creationId xmlns:a16="http://schemas.microsoft.com/office/drawing/2014/main" id="{6E136E62-4BE3-4741-B977-44DF94517999}"/>
              </a:ext>
            </a:extLst>
          </p:cNvPr>
          <p:cNvCxnSpPr>
            <a:cxnSpLocks/>
            <a:stCxn id="204" idx="1"/>
            <a:endCxn id="207" idx="3"/>
          </p:cNvCxnSpPr>
          <p:nvPr/>
        </p:nvCxnSpPr>
        <p:spPr>
          <a:xfrm flipH="1" flipV="1">
            <a:off x="7302786" y="5333023"/>
            <a:ext cx="756213" cy="47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6" name="直接箭头连接符 215">
            <a:extLst>
              <a:ext uri="{FF2B5EF4-FFF2-40B4-BE49-F238E27FC236}">
                <a16:creationId xmlns:a16="http://schemas.microsoft.com/office/drawing/2014/main" id="{B15AA5DF-34BB-4A9C-A37D-F28AD70B3D2D}"/>
              </a:ext>
            </a:extLst>
          </p:cNvPr>
          <p:cNvCxnSpPr>
            <a:cxnSpLocks/>
          </p:cNvCxnSpPr>
          <p:nvPr/>
        </p:nvCxnSpPr>
        <p:spPr>
          <a:xfrm flipV="1">
            <a:off x="6557585" y="4878123"/>
            <a:ext cx="0" cy="21632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8" name="直接箭头连接符 217">
            <a:extLst>
              <a:ext uri="{FF2B5EF4-FFF2-40B4-BE49-F238E27FC236}">
                <a16:creationId xmlns:a16="http://schemas.microsoft.com/office/drawing/2014/main" id="{9F0370B5-6C66-4E47-ACCC-B54586D19CB1}"/>
              </a:ext>
            </a:extLst>
          </p:cNvPr>
          <p:cNvCxnSpPr>
            <a:stCxn id="212" idx="1"/>
            <a:endCxn id="171" idx="3"/>
          </p:cNvCxnSpPr>
          <p:nvPr/>
        </p:nvCxnSpPr>
        <p:spPr>
          <a:xfrm flipH="1">
            <a:off x="4890994" y="4640453"/>
            <a:ext cx="805320" cy="351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6" name="矩形 225">
            <a:extLst>
              <a:ext uri="{FF2B5EF4-FFF2-40B4-BE49-F238E27FC236}">
                <a16:creationId xmlns:a16="http://schemas.microsoft.com/office/drawing/2014/main" id="{95145D64-3B1E-4878-AB09-9BAB93797EC9}"/>
              </a:ext>
            </a:extLst>
          </p:cNvPr>
          <p:cNvSpPr/>
          <p:nvPr/>
        </p:nvSpPr>
        <p:spPr>
          <a:xfrm>
            <a:off x="798232" y="1258781"/>
            <a:ext cx="6581869" cy="343369"/>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zh-CN" altLang="en-US" dirty="0"/>
              <a:t>久事云平台</a:t>
            </a:r>
          </a:p>
        </p:txBody>
      </p:sp>
      <p:sp>
        <p:nvSpPr>
          <p:cNvPr id="45" name="矩形 44">
            <a:extLst>
              <a:ext uri="{FF2B5EF4-FFF2-40B4-BE49-F238E27FC236}">
                <a16:creationId xmlns:a16="http://schemas.microsoft.com/office/drawing/2014/main" id="{BF624FF0-AD57-48F1-8601-F878B0FB61D7}"/>
              </a:ext>
            </a:extLst>
          </p:cNvPr>
          <p:cNvSpPr/>
          <p:nvPr/>
        </p:nvSpPr>
        <p:spPr>
          <a:xfrm>
            <a:off x="7922796" y="1255593"/>
            <a:ext cx="1910796" cy="343369"/>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zh-CN" altLang="en-US" dirty="0"/>
              <a:t>用户</a:t>
            </a:r>
          </a:p>
        </p:txBody>
      </p:sp>
    </p:spTree>
    <p:extLst>
      <p:ext uri="{BB962C8B-B14F-4D97-AF65-F5344CB8AC3E}">
        <p14:creationId xmlns:p14="http://schemas.microsoft.com/office/powerpoint/2010/main" val="1890835683"/>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直角三角形 17">
            <a:extLst>
              <a:ext uri="{FF2B5EF4-FFF2-40B4-BE49-F238E27FC236}">
                <a16:creationId xmlns:a16="http://schemas.microsoft.com/office/drawing/2014/main" id="{0C2D0009-4D47-4A7C-87BF-4067D84C2DEB}"/>
              </a:ext>
            </a:extLst>
          </p:cNvPr>
          <p:cNvSpPr/>
          <p:nvPr/>
        </p:nvSpPr>
        <p:spPr>
          <a:xfrm flipH="1">
            <a:off x="7573327" y="2616117"/>
            <a:ext cx="4618672" cy="4241884"/>
          </a:xfrm>
          <a:prstGeom prst="rtTriangle">
            <a:avLst/>
          </a:prstGeom>
          <a:gradFill>
            <a:gsLst>
              <a:gs pos="0">
                <a:srgbClr val="015ABB"/>
              </a:gs>
              <a:gs pos="100000">
                <a:srgbClr val="65AEF8"/>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a:extLst>
              <a:ext uri="{FF2B5EF4-FFF2-40B4-BE49-F238E27FC236}">
                <a16:creationId xmlns:a16="http://schemas.microsoft.com/office/drawing/2014/main" id="{A09030DC-BD42-43C1-BC18-8E20E9FAC766}"/>
              </a:ext>
            </a:extLst>
          </p:cNvPr>
          <p:cNvGrpSpPr/>
          <p:nvPr/>
        </p:nvGrpSpPr>
        <p:grpSpPr>
          <a:xfrm>
            <a:off x="89155" y="130876"/>
            <a:ext cx="5352857" cy="687168"/>
            <a:chOff x="358490" y="396066"/>
            <a:chExt cx="4014643" cy="515376"/>
          </a:xfrm>
        </p:grpSpPr>
        <p:grpSp>
          <p:nvGrpSpPr>
            <p:cNvPr id="10" name="组合 9">
              <a:extLst>
                <a:ext uri="{FF2B5EF4-FFF2-40B4-BE49-F238E27FC236}">
                  <a16:creationId xmlns:a16="http://schemas.microsoft.com/office/drawing/2014/main" id="{1DD2F08D-2831-4C64-A29E-EE3132038068}"/>
                </a:ext>
              </a:extLst>
            </p:cNvPr>
            <p:cNvGrpSpPr/>
            <p:nvPr/>
          </p:nvGrpSpPr>
          <p:grpSpPr>
            <a:xfrm>
              <a:off x="373364" y="396066"/>
              <a:ext cx="707710" cy="515376"/>
              <a:chOff x="125279" y="279019"/>
              <a:chExt cx="854512" cy="622282"/>
            </a:xfrm>
          </p:grpSpPr>
          <p:sp>
            <p:nvSpPr>
              <p:cNvPr id="13" name="圆角矩形 36">
                <a:extLst>
                  <a:ext uri="{FF2B5EF4-FFF2-40B4-BE49-F238E27FC236}">
                    <a16:creationId xmlns:a16="http://schemas.microsoft.com/office/drawing/2014/main" id="{D8F7CCEE-F38B-4078-A332-391E379FB937}"/>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14" name="圆角矩形 37">
                <a:extLst>
                  <a:ext uri="{FF2B5EF4-FFF2-40B4-BE49-F238E27FC236}">
                    <a16:creationId xmlns:a16="http://schemas.microsoft.com/office/drawing/2014/main" id="{2EE9ABC9-ED80-4656-8FD8-79A384387ED5}"/>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11" name="TextBox 7">
              <a:extLst>
                <a:ext uri="{FF2B5EF4-FFF2-40B4-BE49-F238E27FC236}">
                  <a16:creationId xmlns:a16="http://schemas.microsoft.com/office/drawing/2014/main" id="{326362B7-FF12-443E-ACCB-71BC0602E4AD}"/>
                </a:ext>
              </a:extLst>
            </p:cNvPr>
            <p:cNvSpPr txBox="1"/>
            <p:nvPr/>
          </p:nvSpPr>
          <p:spPr>
            <a:xfrm>
              <a:off x="1307250" y="427026"/>
              <a:ext cx="3065883"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平台框架</a:t>
              </a:r>
            </a:p>
          </p:txBody>
        </p:sp>
        <p:sp>
          <p:nvSpPr>
            <p:cNvPr id="12" name="矩形 11">
              <a:extLst>
                <a:ext uri="{FF2B5EF4-FFF2-40B4-BE49-F238E27FC236}">
                  <a16:creationId xmlns:a16="http://schemas.microsoft.com/office/drawing/2014/main" id="{E99B8143-3899-4DA8-9A01-39CE0A1A9191}"/>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02</a:t>
              </a:r>
            </a:p>
          </p:txBody>
        </p:sp>
      </p:grpSp>
      <p:pic>
        <p:nvPicPr>
          <p:cNvPr id="5" name="图片 4">
            <a:extLst>
              <a:ext uri="{FF2B5EF4-FFF2-40B4-BE49-F238E27FC236}">
                <a16:creationId xmlns:a16="http://schemas.microsoft.com/office/drawing/2014/main" id="{005E1DD1-C650-48DB-9B54-9018FEA067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935801"/>
            <a:ext cx="12191999" cy="6748776"/>
          </a:xfrm>
          <a:prstGeom prst="rect">
            <a:avLst/>
          </a:prstGeom>
        </p:spPr>
      </p:pic>
    </p:spTree>
    <p:extLst>
      <p:ext uri="{BB962C8B-B14F-4D97-AF65-F5344CB8AC3E}">
        <p14:creationId xmlns:p14="http://schemas.microsoft.com/office/powerpoint/2010/main" val="75643717"/>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 name="矩形: 圆角 126">
            <a:extLst>
              <a:ext uri="{FF2B5EF4-FFF2-40B4-BE49-F238E27FC236}">
                <a16:creationId xmlns:a16="http://schemas.microsoft.com/office/drawing/2014/main" id="{B3EC0550-7CF0-445E-8211-44D7302C65E9}"/>
              </a:ext>
            </a:extLst>
          </p:cNvPr>
          <p:cNvSpPr/>
          <p:nvPr/>
        </p:nvSpPr>
        <p:spPr>
          <a:xfrm>
            <a:off x="9326880" y="1743143"/>
            <a:ext cx="1496521" cy="4102599"/>
          </a:xfrm>
          <a:prstGeom prst="roundRect">
            <a:avLst/>
          </a:prstGeom>
          <a:gradFill flip="none" rotWithShape="1">
            <a:gsLst>
              <a:gs pos="0">
                <a:schemeClr val="accent5">
                  <a:tint val="66000"/>
                  <a:satMod val="160000"/>
                </a:schemeClr>
              </a:gs>
              <a:gs pos="50000">
                <a:schemeClr val="accent5">
                  <a:tint val="44500"/>
                  <a:satMod val="160000"/>
                </a:schemeClr>
              </a:gs>
              <a:gs pos="100000">
                <a:schemeClr val="accent5">
                  <a:tint val="23500"/>
                  <a:satMod val="160000"/>
                </a:schemeClr>
              </a:gs>
            </a:gsLst>
            <a:lin ang="108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20" name="矩形 19">
            <a:extLst>
              <a:ext uri="{FF2B5EF4-FFF2-40B4-BE49-F238E27FC236}">
                <a16:creationId xmlns:a16="http://schemas.microsoft.com/office/drawing/2014/main" id="{E5246AAA-19D2-4BAD-9376-2470A949E3DB}"/>
              </a:ext>
            </a:extLst>
          </p:cNvPr>
          <p:cNvSpPr/>
          <p:nvPr/>
        </p:nvSpPr>
        <p:spPr>
          <a:xfrm>
            <a:off x="205359" y="1043230"/>
            <a:ext cx="10826192" cy="5730125"/>
          </a:xfrm>
          <a:prstGeom prst="rect">
            <a:avLst/>
          </a:prstGeom>
          <a:no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zh-CN" altLang="en-US"/>
          </a:p>
        </p:txBody>
      </p:sp>
      <p:grpSp>
        <p:nvGrpSpPr>
          <p:cNvPr id="2" name="组合 1">
            <a:extLst>
              <a:ext uri="{FF2B5EF4-FFF2-40B4-BE49-F238E27FC236}">
                <a16:creationId xmlns:a16="http://schemas.microsoft.com/office/drawing/2014/main" id="{7B69261C-30BC-44B0-A757-0E3ABEB500EF}"/>
              </a:ext>
            </a:extLst>
          </p:cNvPr>
          <p:cNvGrpSpPr/>
          <p:nvPr/>
        </p:nvGrpSpPr>
        <p:grpSpPr>
          <a:xfrm>
            <a:off x="71400" y="139102"/>
            <a:ext cx="4829075" cy="687168"/>
            <a:chOff x="358490" y="396066"/>
            <a:chExt cx="3621806" cy="515376"/>
          </a:xfrm>
        </p:grpSpPr>
        <p:grpSp>
          <p:nvGrpSpPr>
            <p:cNvPr id="3" name="组合 2">
              <a:extLst>
                <a:ext uri="{FF2B5EF4-FFF2-40B4-BE49-F238E27FC236}">
                  <a16:creationId xmlns:a16="http://schemas.microsoft.com/office/drawing/2014/main" id="{8B628ABD-7332-4248-AF25-C9A1FD642317}"/>
                </a:ext>
              </a:extLst>
            </p:cNvPr>
            <p:cNvGrpSpPr/>
            <p:nvPr/>
          </p:nvGrpSpPr>
          <p:grpSpPr>
            <a:xfrm>
              <a:off x="373364" y="396066"/>
              <a:ext cx="707710" cy="515376"/>
              <a:chOff x="125279" y="279019"/>
              <a:chExt cx="854512" cy="622282"/>
            </a:xfrm>
          </p:grpSpPr>
          <p:sp>
            <p:nvSpPr>
              <p:cNvPr id="6" name="圆角矩形 36">
                <a:extLst>
                  <a:ext uri="{FF2B5EF4-FFF2-40B4-BE49-F238E27FC236}">
                    <a16:creationId xmlns:a16="http://schemas.microsoft.com/office/drawing/2014/main" id="{F92EA66F-5F8F-4B67-B654-05301DDC4AD5}"/>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7" name="圆角矩形 37">
                <a:extLst>
                  <a:ext uri="{FF2B5EF4-FFF2-40B4-BE49-F238E27FC236}">
                    <a16:creationId xmlns:a16="http://schemas.microsoft.com/office/drawing/2014/main" id="{B6CCB505-23EC-45C5-B0F8-D20BB082757B}"/>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4" name="TextBox 7">
              <a:extLst>
                <a:ext uri="{FF2B5EF4-FFF2-40B4-BE49-F238E27FC236}">
                  <a16:creationId xmlns:a16="http://schemas.microsoft.com/office/drawing/2014/main" id="{C95171EF-BBB5-4852-96C3-C47B0D270C8C}"/>
                </a:ext>
              </a:extLst>
            </p:cNvPr>
            <p:cNvSpPr txBox="1"/>
            <p:nvPr/>
          </p:nvSpPr>
          <p:spPr>
            <a:xfrm>
              <a:off x="1307250" y="427026"/>
              <a:ext cx="2673046"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客流宝</a:t>
              </a:r>
              <a:r>
                <a:rPr lang="en-US" altLang="zh-CN"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a:t>
              </a: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系统数据流程</a:t>
              </a:r>
            </a:p>
          </p:txBody>
        </p:sp>
        <p:sp>
          <p:nvSpPr>
            <p:cNvPr id="5" name="矩形 4">
              <a:extLst>
                <a:ext uri="{FF2B5EF4-FFF2-40B4-BE49-F238E27FC236}">
                  <a16:creationId xmlns:a16="http://schemas.microsoft.com/office/drawing/2014/main" id="{F6A151FF-8627-4585-851B-6B9311CB1DA5}"/>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02</a:t>
              </a:r>
            </a:p>
          </p:txBody>
        </p:sp>
      </p:grpSp>
      <p:sp>
        <p:nvSpPr>
          <p:cNvPr id="103" name="矩形 102">
            <a:extLst>
              <a:ext uri="{FF2B5EF4-FFF2-40B4-BE49-F238E27FC236}">
                <a16:creationId xmlns:a16="http://schemas.microsoft.com/office/drawing/2014/main" id="{9A7594D5-ED8F-4848-8666-05503BB50BF6}"/>
              </a:ext>
            </a:extLst>
          </p:cNvPr>
          <p:cNvSpPr/>
          <p:nvPr/>
        </p:nvSpPr>
        <p:spPr>
          <a:xfrm>
            <a:off x="1826358" y="3720246"/>
            <a:ext cx="1086515" cy="387494"/>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zh-CN" altLang="en-US" sz="1000" dirty="0"/>
              <a:t>每日同步</a:t>
            </a:r>
            <a:endParaRPr lang="en-US" altLang="zh-CN" sz="1000" dirty="0"/>
          </a:p>
          <a:p>
            <a:pPr algn="ctr"/>
            <a:r>
              <a:rPr lang="en-US" altLang="zh-CN" sz="1000" dirty="0"/>
              <a:t>Data X/Sqoop</a:t>
            </a:r>
            <a:endParaRPr lang="zh-CN" altLang="en-US" sz="1000" dirty="0"/>
          </a:p>
        </p:txBody>
      </p:sp>
      <p:sp>
        <p:nvSpPr>
          <p:cNvPr id="104" name="矩形 103">
            <a:extLst>
              <a:ext uri="{FF2B5EF4-FFF2-40B4-BE49-F238E27FC236}">
                <a16:creationId xmlns:a16="http://schemas.microsoft.com/office/drawing/2014/main" id="{7A795F28-CDB0-4314-BABC-71E7B9A543E3}"/>
              </a:ext>
            </a:extLst>
          </p:cNvPr>
          <p:cNvSpPr/>
          <p:nvPr/>
        </p:nvSpPr>
        <p:spPr>
          <a:xfrm>
            <a:off x="3304031" y="1804805"/>
            <a:ext cx="5030213" cy="3147204"/>
          </a:xfrm>
          <a:prstGeom prst="rect">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105" name="矩形 104">
            <a:extLst>
              <a:ext uri="{FF2B5EF4-FFF2-40B4-BE49-F238E27FC236}">
                <a16:creationId xmlns:a16="http://schemas.microsoft.com/office/drawing/2014/main" id="{A047020F-4D78-400C-B641-E478162F3DB5}"/>
              </a:ext>
            </a:extLst>
          </p:cNvPr>
          <p:cNvSpPr/>
          <p:nvPr/>
        </p:nvSpPr>
        <p:spPr>
          <a:xfrm>
            <a:off x="3576259" y="4445817"/>
            <a:ext cx="2475068" cy="367406"/>
          </a:xfrm>
          <a:prstGeom prst="rect">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000" dirty="0"/>
              <a:t>数据应用层</a:t>
            </a:r>
            <a:endParaRPr lang="en-US" altLang="zh-CN" sz="1000" dirty="0"/>
          </a:p>
          <a:p>
            <a:pPr algn="ctr"/>
            <a:r>
              <a:rPr lang="en-US" altLang="zh-CN" sz="1000" dirty="0"/>
              <a:t>ADS</a:t>
            </a:r>
            <a:r>
              <a:rPr lang="zh-CN" altLang="en-US" sz="1000" dirty="0"/>
              <a:t>层</a:t>
            </a:r>
            <a:endParaRPr lang="en-US" altLang="zh-CN" sz="1000" dirty="0"/>
          </a:p>
        </p:txBody>
      </p:sp>
      <p:sp>
        <p:nvSpPr>
          <p:cNvPr id="106" name="矩形 105">
            <a:extLst>
              <a:ext uri="{FF2B5EF4-FFF2-40B4-BE49-F238E27FC236}">
                <a16:creationId xmlns:a16="http://schemas.microsoft.com/office/drawing/2014/main" id="{2F5FA9F2-0160-4D25-AD17-A02C806234C6}"/>
              </a:ext>
            </a:extLst>
          </p:cNvPr>
          <p:cNvSpPr/>
          <p:nvPr/>
        </p:nvSpPr>
        <p:spPr>
          <a:xfrm>
            <a:off x="3571831" y="3862122"/>
            <a:ext cx="2479495" cy="373084"/>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000" dirty="0"/>
              <a:t>汇总数据层</a:t>
            </a:r>
            <a:endParaRPr lang="en-US" altLang="zh-CN" sz="1000" dirty="0"/>
          </a:p>
          <a:p>
            <a:pPr algn="ctr"/>
            <a:r>
              <a:rPr lang="en-US" altLang="zh-CN" sz="1000" dirty="0"/>
              <a:t>DWS</a:t>
            </a:r>
            <a:r>
              <a:rPr lang="zh-CN" altLang="en-US" sz="1000" dirty="0"/>
              <a:t>层</a:t>
            </a:r>
            <a:endParaRPr lang="en-US" altLang="zh-CN" sz="1000" dirty="0"/>
          </a:p>
        </p:txBody>
      </p:sp>
      <p:sp>
        <p:nvSpPr>
          <p:cNvPr id="107" name="矩形 106">
            <a:extLst>
              <a:ext uri="{FF2B5EF4-FFF2-40B4-BE49-F238E27FC236}">
                <a16:creationId xmlns:a16="http://schemas.microsoft.com/office/drawing/2014/main" id="{702A6D64-C906-4062-8F72-B07B1E4FC6D9}"/>
              </a:ext>
            </a:extLst>
          </p:cNvPr>
          <p:cNvSpPr/>
          <p:nvPr/>
        </p:nvSpPr>
        <p:spPr>
          <a:xfrm>
            <a:off x="3571831" y="3278427"/>
            <a:ext cx="2469595" cy="373084"/>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000" dirty="0"/>
              <a:t>明细数据层</a:t>
            </a:r>
            <a:endParaRPr lang="en-US" altLang="zh-CN" sz="1000" dirty="0"/>
          </a:p>
          <a:p>
            <a:pPr algn="ctr"/>
            <a:r>
              <a:rPr lang="en-US" altLang="zh-CN" sz="1000" dirty="0"/>
              <a:t>DWD</a:t>
            </a:r>
            <a:r>
              <a:rPr lang="zh-CN" altLang="en-US" sz="1000" dirty="0"/>
              <a:t>层</a:t>
            </a:r>
            <a:endParaRPr lang="en-US" altLang="zh-CN" sz="1000" dirty="0"/>
          </a:p>
        </p:txBody>
      </p:sp>
      <p:sp>
        <p:nvSpPr>
          <p:cNvPr id="108" name="矩形 107">
            <a:extLst>
              <a:ext uri="{FF2B5EF4-FFF2-40B4-BE49-F238E27FC236}">
                <a16:creationId xmlns:a16="http://schemas.microsoft.com/office/drawing/2014/main" id="{A0FC3C83-3C0C-4ED5-B45F-716FBE6902C9}"/>
              </a:ext>
            </a:extLst>
          </p:cNvPr>
          <p:cNvSpPr/>
          <p:nvPr/>
        </p:nvSpPr>
        <p:spPr>
          <a:xfrm>
            <a:off x="3561323" y="2111037"/>
            <a:ext cx="2469595" cy="373084"/>
          </a:xfrm>
          <a:prstGeom prst="rect">
            <a:avLst/>
          </a:prstGeom>
          <a:gradFill flip="none" rotWithShape="1">
            <a:gsLst>
              <a:gs pos="0">
                <a:schemeClr val="dk1">
                  <a:lumMod val="67000"/>
                </a:schemeClr>
              </a:gs>
              <a:gs pos="48000">
                <a:schemeClr val="dk1">
                  <a:lumMod val="97000"/>
                  <a:lumOff val="3000"/>
                </a:schemeClr>
              </a:gs>
              <a:gs pos="100000">
                <a:schemeClr val="dk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000" dirty="0"/>
              <a:t>原始数据层</a:t>
            </a:r>
            <a:endParaRPr lang="en-US" altLang="zh-CN" sz="1000" dirty="0"/>
          </a:p>
          <a:p>
            <a:pPr algn="ctr"/>
            <a:r>
              <a:rPr lang="en-US" altLang="zh-CN" sz="1000" dirty="0"/>
              <a:t>ODS</a:t>
            </a:r>
            <a:r>
              <a:rPr lang="zh-CN" altLang="en-US" sz="1000" dirty="0"/>
              <a:t>层</a:t>
            </a:r>
            <a:endParaRPr lang="en-US" altLang="zh-CN" sz="1000" dirty="0"/>
          </a:p>
        </p:txBody>
      </p:sp>
      <p:sp>
        <p:nvSpPr>
          <p:cNvPr id="109" name="DIM层">
            <a:extLst>
              <a:ext uri="{FF2B5EF4-FFF2-40B4-BE49-F238E27FC236}">
                <a16:creationId xmlns:a16="http://schemas.microsoft.com/office/drawing/2014/main" id="{33B69B5C-46DB-481B-817F-53B5C5B5158E}"/>
              </a:ext>
            </a:extLst>
          </p:cNvPr>
          <p:cNvSpPr/>
          <p:nvPr/>
        </p:nvSpPr>
        <p:spPr>
          <a:xfrm>
            <a:off x="3561321" y="2694732"/>
            <a:ext cx="2469595" cy="373084"/>
          </a:xfrm>
          <a:prstGeom prst="rect">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000" dirty="0"/>
              <a:t>公共维度层</a:t>
            </a:r>
            <a:endParaRPr lang="en-US" altLang="zh-CN" sz="1000" dirty="0"/>
          </a:p>
          <a:p>
            <a:pPr algn="ctr"/>
            <a:r>
              <a:rPr lang="en-US" altLang="zh-CN" sz="1000" dirty="0"/>
              <a:t>DIM</a:t>
            </a:r>
            <a:r>
              <a:rPr lang="zh-CN" altLang="en-US" sz="1000" dirty="0"/>
              <a:t>层</a:t>
            </a:r>
            <a:endParaRPr lang="en-US" altLang="zh-CN" sz="1000" dirty="0"/>
          </a:p>
        </p:txBody>
      </p:sp>
      <p:sp>
        <p:nvSpPr>
          <p:cNvPr id="110" name="箭头: 下 109">
            <a:extLst>
              <a:ext uri="{FF2B5EF4-FFF2-40B4-BE49-F238E27FC236}">
                <a16:creationId xmlns:a16="http://schemas.microsoft.com/office/drawing/2014/main" id="{920E7B01-EC60-4740-94B4-624CC67BE8BC}"/>
              </a:ext>
            </a:extLst>
          </p:cNvPr>
          <p:cNvSpPr/>
          <p:nvPr/>
        </p:nvSpPr>
        <p:spPr>
          <a:xfrm>
            <a:off x="5084046" y="4236499"/>
            <a:ext cx="168245" cy="20871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1" name="箭头: 下 110">
            <a:extLst>
              <a:ext uri="{FF2B5EF4-FFF2-40B4-BE49-F238E27FC236}">
                <a16:creationId xmlns:a16="http://schemas.microsoft.com/office/drawing/2014/main" id="{6841E125-DDB9-4819-BAFD-301CD2088760}"/>
              </a:ext>
            </a:extLst>
          </p:cNvPr>
          <p:cNvSpPr/>
          <p:nvPr/>
        </p:nvSpPr>
        <p:spPr>
          <a:xfrm>
            <a:off x="5084048" y="2477925"/>
            <a:ext cx="168245" cy="20871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2" name="箭头: 下 111">
            <a:extLst>
              <a:ext uri="{FF2B5EF4-FFF2-40B4-BE49-F238E27FC236}">
                <a16:creationId xmlns:a16="http://schemas.microsoft.com/office/drawing/2014/main" id="{A806554B-1854-4320-A9CA-E268CCD3D62C}"/>
              </a:ext>
            </a:extLst>
          </p:cNvPr>
          <p:cNvSpPr/>
          <p:nvPr/>
        </p:nvSpPr>
        <p:spPr>
          <a:xfrm>
            <a:off x="5084047" y="3637227"/>
            <a:ext cx="168245" cy="20871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箭头: 下 112">
            <a:extLst>
              <a:ext uri="{FF2B5EF4-FFF2-40B4-BE49-F238E27FC236}">
                <a16:creationId xmlns:a16="http://schemas.microsoft.com/office/drawing/2014/main" id="{93A8DF03-A832-4937-9F76-81837833A5DB}"/>
              </a:ext>
            </a:extLst>
          </p:cNvPr>
          <p:cNvSpPr/>
          <p:nvPr/>
        </p:nvSpPr>
        <p:spPr>
          <a:xfrm>
            <a:off x="5084048" y="3083992"/>
            <a:ext cx="168245" cy="20871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4" name="矩形 113">
            <a:extLst>
              <a:ext uri="{FF2B5EF4-FFF2-40B4-BE49-F238E27FC236}">
                <a16:creationId xmlns:a16="http://schemas.microsoft.com/office/drawing/2014/main" id="{0C12AFDF-70E4-4911-A3C0-731032E0480A}"/>
              </a:ext>
            </a:extLst>
          </p:cNvPr>
          <p:cNvSpPr/>
          <p:nvPr/>
        </p:nvSpPr>
        <p:spPr>
          <a:xfrm>
            <a:off x="451544" y="1924047"/>
            <a:ext cx="919711" cy="3979892"/>
          </a:xfrm>
          <a:prstGeom prst="rect">
            <a:avLst/>
          </a:prstGeom>
          <a:gradFill flip="none" rotWithShape="1">
            <a:gsLst>
              <a:gs pos="0">
                <a:schemeClr val="accent5">
                  <a:lumMod val="110000"/>
                  <a:satMod val="105000"/>
                  <a:tint val="67000"/>
                </a:schemeClr>
              </a:gs>
              <a:gs pos="50000">
                <a:schemeClr val="accent5">
                  <a:lumMod val="105000"/>
                  <a:satMod val="103000"/>
                  <a:tint val="73000"/>
                </a:schemeClr>
              </a:gs>
              <a:gs pos="100000">
                <a:schemeClr val="accent5">
                  <a:lumMod val="105000"/>
                  <a:satMod val="109000"/>
                  <a:tint val="81000"/>
                </a:schemeClr>
              </a:gs>
            </a:gsLst>
            <a:lin ang="8100000" scaled="1"/>
            <a:tileRect/>
          </a:grad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1600" dirty="0"/>
              <a:t>大数据平台</a:t>
            </a:r>
            <a:endParaRPr lang="en-US" altLang="zh-CN" sz="1600" dirty="0"/>
          </a:p>
          <a:p>
            <a:pPr algn="ctr"/>
            <a:endParaRPr lang="en-US" altLang="zh-CN" sz="1600" dirty="0"/>
          </a:p>
          <a:p>
            <a:pPr algn="ctr"/>
            <a:endParaRPr lang="en-US" altLang="zh-CN" sz="1600" dirty="0"/>
          </a:p>
          <a:p>
            <a:pPr algn="ctr"/>
            <a:endParaRPr lang="en-US" altLang="zh-CN" sz="1600" dirty="0"/>
          </a:p>
          <a:p>
            <a:pPr algn="ctr"/>
            <a:endParaRPr lang="en-US" altLang="zh-CN" sz="1600" dirty="0"/>
          </a:p>
        </p:txBody>
      </p:sp>
      <p:cxnSp>
        <p:nvCxnSpPr>
          <p:cNvPr id="116" name="直接箭头连接符 115">
            <a:extLst>
              <a:ext uri="{FF2B5EF4-FFF2-40B4-BE49-F238E27FC236}">
                <a16:creationId xmlns:a16="http://schemas.microsoft.com/office/drawing/2014/main" id="{C2122D7C-19D4-4D4A-80E8-33B04AFC22C9}"/>
              </a:ext>
            </a:extLst>
          </p:cNvPr>
          <p:cNvCxnSpPr>
            <a:cxnSpLocks/>
            <a:stCxn id="114" idx="3"/>
            <a:endCxn id="103" idx="1"/>
          </p:cNvCxnSpPr>
          <p:nvPr/>
        </p:nvCxnSpPr>
        <p:spPr>
          <a:xfrm>
            <a:off x="1371255" y="3913993"/>
            <a:ext cx="45510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0" name="连接符: 肘形 119">
            <a:extLst>
              <a:ext uri="{FF2B5EF4-FFF2-40B4-BE49-F238E27FC236}">
                <a16:creationId xmlns:a16="http://schemas.microsoft.com/office/drawing/2014/main" id="{035733DB-4BA0-4727-AB3A-4892955A7221}"/>
              </a:ext>
            </a:extLst>
          </p:cNvPr>
          <p:cNvCxnSpPr>
            <a:cxnSpLocks/>
            <a:stCxn id="103" idx="3"/>
            <a:endCxn id="108" idx="1"/>
          </p:cNvCxnSpPr>
          <p:nvPr/>
        </p:nvCxnSpPr>
        <p:spPr>
          <a:xfrm flipV="1">
            <a:off x="2912873" y="2297579"/>
            <a:ext cx="648450" cy="1616414"/>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122" name="矩形 121">
            <a:extLst>
              <a:ext uri="{FF2B5EF4-FFF2-40B4-BE49-F238E27FC236}">
                <a16:creationId xmlns:a16="http://schemas.microsoft.com/office/drawing/2014/main" id="{A6AFB6BB-D360-4A72-8A03-4A35726D0C5A}"/>
              </a:ext>
            </a:extLst>
          </p:cNvPr>
          <p:cNvSpPr/>
          <p:nvPr/>
        </p:nvSpPr>
        <p:spPr>
          <a:xfrm>
            <a:off x="6323554" y="4019797"/>
            <a:ext cx="1696029" cy="704770"/>
          </a:xfrm>
          <a:prstGeom prst="rect">
            <a:avLst/>
          </a:prstGeom>
          <a:solidFill>
            <a:schemeClr val="bg2">
              <a:lumMod val="75000"/>
            </a:schemeClr>
          </a:solidFill>
          <a:ln/>
          <a:effectLst>
            <a:innerShdw blurRad="114300">
              <a:prstClr val="black"/>
            </a:innerShdw>
          </a:effectLst>
        </p:spPr>
        <p:style>
          <a:lnRef idx="0">
            <a:schemeClr val="accent6"/>
          </a:lnRef>
          <a:fillRef idx="3">
            <a:schemeClr val="accent6"/>
          </a:fillRef>
          <a:effectRef idx="3">
            <a:schemeClr val="accent6"/>
          </a:effectRef>
          <a:fontRef idx="minor">
            <a:schemeClr val="lt1"/>
          </a:fontRef>
        </p:style>
        <p:txBody>
          <a:bodyPr rtlCol="0" anchor="ctr"/>
          <a:lstStyle/>
          <a:p>
            <a:pPr algn="ctr"/>
            <a:r>
              <a:rPr lang="zh-CN" altLang="en-US" sz="1400" dirty="0"/>
              <a:t>集群存储</a:t>
            </a:r>
            <a:endParaRPr lang="en-US" altLang="zh-CN" sz="1400" dirty="0"/>
          </a:p>
          <a:p>
            <a:pPr algn="ctr"/>
            <a:r>
              <a:rPr lang="en-US" altLang="zh-CN" sz="1400" dirty="0"/>
              <a:t>Hive</a:t>
            </a:r>
            <a:endParaRPr lang="zh-CN" altLang="en-US" sz="1400" dirty="0"/>
          </a:p>
        </p:txBody>
      </p:sp>
      <p:sp>
        <p:nvSpPr>
          <p:cNvPr id="124" name="矩形 123">
            <a:extLst>
              <a:ext uri="{FF2B5EF4-FFF2-40B4-BE49-F238E27FC236}">
                <a16:creationId xmlns:a16="http://schemas.microsoft.com/office/drawing/2014/main" id="{B5A852C7-39F7-4D54-AD7E-36096710F3C1}"/>
              </a:ext>
            </a:extLst>
          </p:cNvPr>
          <p:cNvSpPr/>
          <p:nvPr/>
        </p:nvSpPr>
        <p:spPr>
          <a:xfrm>
            <a:off x="4386198" y="5852876"/>
            <a:ext cx="1086515" cy="387494"/>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zh-CN" altLang="en-US" sz="1000" dirty="0"/>
              <a:t>每日同步</a:t>
            </a:r>
            <a:endParaRPr lang="en-US" altLang="zh-CN" sz="1000" dirty="0"/>
          </a:p>
          <a:p>
            <a:pPr algn="ctr"/>
            <a:r>
              <a:rPr lang="en-US" altLang="zh-CN" sz="1000" dirty="0"/>
              <a:t>Data X/ Sqoop</a:t>
            </a:r>
            <a:endParaRPr lang="zh-CN" altLang="en-US" sz="1000" dirty="0"/>
          </a:p>
        </p:txBody>
      </p:sp>
      <p:cxnSp>
        <p:nvCxnSpPr>
          <p:cNvPr id="128" name="连接符: 肘形 127">
            <a:extLst>
              <a:ext uri="{FF2B5EF4-FFF2-40B4-BE49-F238E27FC236}">
                <a16:creationId xmlns:a16="http://schemas.microsoft.com/office/drawing/2014/main" id="{69DEF216-7A30-44FE-9A8F-5AC780468BAB}"/>
              </a:ext>
            </a:extLst>
          </p:cNvPr>
          <p:cNvCxnSpPr>
            <a:cxnSpLocks/>
            <a:stCxn id="124" idx="1"/>
          </p:cNvCxnSpPr>
          <p:nvPr/>
        </p:nvCxnSpPr>
        <p:spPr>
          <a:xfrm rot="10800000">
            <a:off x="1393158" y="4683917"/>
            <a:ext cx="2993040" cy="1362706"/>
          </a:xfrm>
          <a:prstGeom prst="bentConnector3">
            <a:avLst>
              <a:gd name="adj1" fmla="val 46945"/>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0" name="连接符: 肘形 129">
            <a:extLst>
              <a:ext uri="{FF2B5EF4-FFF2-40B4-BE49-F238E27FC236}">
                <a16:creationId xmlns:a16="http://schemas.microsoft.com/office/drawing/2014/main" id="{B6057C27-B5C0-4B2B-8BBB-4B7E8C9E7654}"/>
              </a:ext>
            </a:extLst>
          </p:cNvPr>
          <p:cNvCxnSpPr>
            <a:cxnSpLocks/>
            <a:stCxn id="124" idx="3"/>
            <a:endCxn id="131" idx="2"/>
          </p:cNvCxnSpPr>
          <p:nvPr/>
        </p:nvCxnSpPr>
        <p:spPr>
          <a:xfrm flipV="1">
            <a:off x="5472713" y="5814770"/>
            <a:ext cx="2291558" cy="231853"/>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sp>
        <p:nvSpPr>
          <p:cNvPr id="131" name="流程图: 磁盘 130">
            <a:extLst>
              <a:ext uri="{FF2B5EF4-FFF2-40B4-BE49-F238E27FC236}">
                <a16:creationId xmlns:a16="http://schemas.microsoft.com/office/drawing/2014/main" id="{DC55F102-9D4B-4795-B8E2-D8E2B040BDBE}"/>
              </a:ext>
            </a:extLst>
          </p:cNvPr>
          <p:cNvSpPr/>
          <p:nvPr/>
        </p:nvSpPr>
        <p:spPr>
          <a:xfrm>
            <a:off x="7764271" y="5396625"/>
            <a:ext cx="914400" cy="836289"/>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t>PostgreSQL</a:t>
            </a:r>
            <a:endParaRPr lang="zh-CN" altLang="en-US" sz="1100" dirty="0"/>
          </a:p>
        </p:txBody>
      </p:sp>
      <p:sp>
        <p:nvSpPr>
          <p:cNvPr id="140" name="矩形 139">
            <a:extLst>
              <a:ext uri="{FF2B5EF4-FFF2-40B4-BE49-F238E27FC236}">
                <a16:creationId xmlns:a16="http://schemas.microsoft.com/office/drawing/2014/main" id="{D4DE8C0A-A134-4E5A-8094-3D3CF6C1A82E}"/>
              </a:ext>
            </a:extLst>
          </p:cNvPr>
          <p:cNvSpPr/>
          <p:nvPr/>
        </p:nvSpPr>
        <p:spPr>
          <a:xfrm>
            <a:off x="9559283" y="3676172"/>
            <a:ext cx="1106088" cy="512043"/>
          </a:xfrm>
          <a:prstGeom prst="rect">
            <a:avLst/>
          </a:prstGeom>
          <a:ln/>
          <a:effectLst>
            <a:outerShdw blurRad="50800" dist="38100" dir="10800000" algn="r"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zh-CN" sz="1200" dirty="0"/>
              <a:t>Spring Boot</a:t>
            </a:r>
          </a:p>
          <a:p>
            <a:pPr algn="ctr"/>
            <a:r>
              <a:rPr lang="zh-CN" altLang="en-US" sz="1200" dirty="0"/>
              <a:t>数据服务接口</a:t>
            </a:r>
          </a:p>
        </p:txBody>
      </p:sp>
      <p:sp>
        <p:nvSpPr>
          <p:cNvPr id="143" name="矩形 142">
            <a:extLst>
              <a:ext uri="{FF2B5EF4-FFF2-40B4-BE49-F238E27FC236}">
                <a16:creationId xmlns:a16="http://schemas.microsoft.com/office/drawing/2014/main" id="{B469B683-7D8F-49C9-BDA6-86A562B1C530}"/>
              </a:ext>
            </a:extLst>
          </p:cNvPr>
          <p:cNvSpPr/>
          <p:nvPr/>
        </p:nvSpPr>
        <p:spPr>
          <a:xfrm>
            <a:off x="9559283" y="4641695"/>
            <a:ext cx="1106088" cy="512050"/>
          </a:xfrm>
          <a:prstGeom prst="rect">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1200" dirty="0"/>
              <a:t>Spring Boot</a:t>
            </a:r>
          </a:p>
          <a:p>
            <a:pPr algn="ctr"/>
            <a:r>
              <a:rPr lang="zh-CN" altLang="en-US" sz="1200" dirty="0"/>
              <a:t>网关服务接口</a:t>
            </a:r>
          </a:p>
        </p:txBody>
      </p:sp>
      <p:sp>
        <p:nvSpPr>
          <p:cNvPr id="144" name="矩形 143">
            <a:extLst>
              <a:ext uri="{FF2B5EF4-FFF2-40B4-BE49-F238E27FC236}">
                <a16:creationId xmlns:a16="http://schemas.microsoft.com/office/drawing/2014/main" id="{0B5E33E2-4C44-492D-90FD-A8F12B25F4DB}"/>
              </a:ext>
            </a:extLst>
          </p:cNvPr>
          <p:cNvSpPr/>
          <p:nvPr/>
        </p:nvSpPr>
        <p:spPr>
          <a:xfrm>
            <a:off x="9559283" y="2804842"/>
            <a:ext cx="1106088" cy="512050"/>
          </a:xfrm>
          <a:prstGeom prst="rect">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zh-CN" sz="1200" dirty="0"/>
              <a:t>Vue</a:t>
            </a:r>
          </a:p>
          <a:p>
            <a:pPr algn="ctr"/>
            <a:r>
              <a:rPr lang="zh-CN" altLang="en-US" sz="1200" dirty="0"/>
              <a:t>综合业管平台</a:t>
            </a:r>
          </a:p>
        </p:txBody>
      </p:sp>
      <p:cxnSp>
        <p:nvCxnSpPr>
          <p:cNvPr id="148" name="直接箭头连接符 147">
            <a:extLst>
              <a:ext uri="{FF2B5EF4-FFF2-40B4-BE49-F238E27FC236}">
                <a16:creationId xmlns:a16="http://schemas.microsoft.com/office/drawing/2014/main" id="{51E6D107-E815-4179-A0EA-D2BC4E97E637}"/>
              </a:ext>
            </a:extLst>
          </p:cNvPr>
          <p:cNvCxnSpPr>
            <a:cxnSpLocks/>
            <a:stCxn id="140" idx="0"/>
            <a:endCxn id="144" idx="2"/>
          </p:cNvCxnSpPr>
          <p:nvPr/>
        </p:nvCxnSpPr>
        <p:spPr>
          <a:xfrm flipV="1">
            <a:off x="10112327" y="3316892"/>
            <a:ext cx="0" cy="3592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1" name="直接箭头连接符 150">
            <a:extLst>
              <a:ext uri="{FF2B5EF4-FFF2-40B4-BE49-F238E27FC236}">
                <a16:creationId xmlns:a16="http://schemas.microsoft.com/office/drawing/2014/main" id="{F959BF95-9478-4970-AD75-9428622A2EE7}"/>
              </a:ext>
            </a:extLst>
          </p:cNvPr>
          <p:cNvCxnSpPr>
            <a:cxnSpLocks/>
            <a:stCxn id="140" idx="2"/>
            <a:endCxn id="143" idx="0"/>
          </p:cNvCxnSpPr>
          <p:nvPr/>
        </p:nvCxnSpPr>
        <p:spPr>
          <a:xfrm>
            <a:off x="10112327" y="4188215"/>
            <a:ext cx="0" cy="4534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3" name="直接箭头连接符 152">
            <a:extLst>
              <a:ext uri="{FF2B5EF4-FFF2-40B4-BE49-F238E27FC236}">
                <a16:creationId xmlns:a16="http://schemas.microsoft.com/office/drawing/2014/main" id="{C5A07625-E198-4524-8056-559DC2AED830}"/>
              </a:ext>
            </a:extLst>
          </p:cNvPr>
          <p:cNvCxnSpPr>
            <a:cxnSpLocks/>
          </p:cNvCxnSpPr>
          <p:nvPr/>
        </p:nvCxnSpPr>
        <p:spPr>
          <a:xfrm>
            <a:off x="10630873" y="4826405"/>
            <a:ext cx="96807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54" name="Picture 2">
            <a:extLst>
              <a:ext uri="{FF2B5EF4-FFF2-40B4-BE49-F238E27FC236}">
                <a16:creationId xmlns:a16="http://schemas.microsoft.com/office/drawing/2014/main" id="{9F62C949-9CA3-4E3D-9086-26DFFAB05A3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73109" y="4509695"/>
            <a:ext cx="594560" cy="594560"/>
          </a:xfrm>
          <a:prstGeom prst="rect">
            <a:avLst/>
          </a:prstGeom>
          <a:noFill/>
          <a:extLst>
            <a:ext uri="{909E8E84-426E-40DD-AFC4-6F175D3DCCD1}">
              <a14:hiddenFill xmlns:a14="http://schemas.microsoft.com/office/drawing/2010/main">
                <a:solidFill>
                  <a:srgbClr val="FFFFFF"/>
                </a:solidFill>
              </a14:hiddenFill>
            </a:ext>
          </a:extLst>
        </p:spPr>
      </p:pic>
      <p:sp>
        <p:nvSpPr>
          <p:cNvPr id="157" name="文本框 156">
            <a:extLst>
              <a:ext uri="{FF2B5EF4-FFF2-40B4-BE49-F238E27FC236}">
                <a16:creationId xmlns:a16="http://schemas.microsoft.com/office/drawing/2014/main" id="{308CD64F-F919-4F37-AB61-B8FC0959AE83}"/>
              </a:ext>
            </a:extLst>
          </p:cNvPr>
          <p:cNvSpPr txBox="1"/>
          <p:nvPr/>
        </p:nvSpPr>
        <p:spPr>
          <a:xfrm>
            <a:off x="3091769" y="5811668"/>
            <a:ext cx="954107" cy="276999"/>
          </a:xfrm>
          <a:prstGeom prst="rect">
            <a:avLst/>
          </a:prstGeom>
          <a:noFill/>
        </p:spPr>
        <p:txBody>
          <a:bodyPr wrap="none" rtlCol="0">
            <a:spAutoFit/>
          </a:bodyPr>
          <a:lstStyle/>
          <a:p>
            <a:r>
              <a:rPr lang="zh-CN" altLang="en-US" sz="1200" dirty="0">
                <a:solidFill>
                  <a:srgbClr val="FF0000"/>
                </a:solidFill>
              </a:rPr>
              <a:t>大数据平台</a:t>
            </a:r>
          </a:p>
        </p:txBody>
      </p:sp>
      <p:sp>
        <p:nvSpPr>
          <p:cNvPr id="158" name="文本框 157">
            <a:extLst>
              <a:ext uri="{FF2B5EF4-FFF2-40B4-BE49-F238E27FC236}">
                <a16:creationId xmlns:a16="http://schemas.microsoft.com/office/drawing/2014/main" id="{686E4B48-5241-4E92-BCB4-72240C4B37CB}"/>
              </a:ext>
            </a:extLst>
          </p:cNvPr>
          <p:cNvSpPr txBox="1"/>
          <p:nvPr/>
        </p:nvSpPr>
        <p:spPr>
          <a:xfrm>
            <a:off x="5733361" y="6040657"/>
            <a:ext cx="954107" cy="276999"/>
          </a:xfrm>
          <a:prstGeom prst="rect">
            <a:avLst/>
          </a:prstGeom>
          <a:noFill/>
        </p:spPr>
        <p:txBody>
          <a:bodyPr wrap="none" rtlCol="0">
            <a:spAutoFit/>
          </a:bodyPr>
          <a:lstStyle/>
          <a:p>
            <a:r>
              <a:rPr lang="zh-CN" altLang="en-US" sz="1200" dirty="0">
                <a:solidFill>
                  <a:srgbClr val="FF0000"/>
                </a:solidFill>
              </a:rPr>
              <a:t>业务数据库</a:t>
            </a:r>
          </a:p>
        </p:txBody>
      </p:sp>
      <p:sp>
        <p:nvSpPr>
          <p:cNvPr id="26" name="矩形 25">
            <a:extLst>
              <a:ext uri="{FF2B5EF4-FFF2-40B4-BE49-F238E27FC236}">
                <a16:creationId xmlns:a16="http://schemas.microsoft.com/office/drawing/2014/main" id="{5456E9F3-6C6F-43ED-8970-9BA8CDD17775}"/>
              </a:ext>
            </a:extLst>
          </p:cNvPr>
          <p:cNvSpPr/>
          <p:nvPr/>
        </p:nvSpPr>
        <p:spPr>
          <a:xfrm>
            <a:off x="6301902" y="2274162"/>
            <a:ext cx="1696030" cy="686719"/>
          </a:xfrm>
          <a:prstGeom prst="rect">
            <a:avLst/>
          </a:prstGeom>
          <a:solidFill>
            <a:schemeClr val="accent2">
              <a:lumMod val="75000"/>
            </a:schemeClr>
          </a:solidFill>
          <a:ln/>
          <a:effectLst>
            <a:innerShdw blurRad="63500" dist="50800" dir="13500000">
              <a:prstClr val="black">
                <a:alpha val="50000"/>
              </a:prstClr>
            </a:innerShdw>
          </a:effectLst>
        </p:spPr>
        <p:style>
          <a:lnRef idx="0">
            <a:schemeClr val="accent2"/>
          </a:lnRef>
          <a:fillRef idx="3">
            <a:schemeClr val="accent2"/>
          </a:fillRef>
          <a:effectRef idx="3">
            <a:schemeClr val="accent2"/>
          </a:effectRef>
          <a:fontRef idx="minor">
            <a:schemeClr val="lt1"/>
          </a:fontRef>
        </p:style>
        <p:txBody>
          <a:bodyPr rtlCol="0" anchor="ctr"/>
          <a:lstStyle/>
          <a:p>
            <a:pPr algn="ctr"/>
            <a:r>
              <a:rPr lang="zh-CN" altLang="en-US" sz="1100" dirty="0"/>
              <a:t>调度系统</a:t>
            </a:r>
            <a:endParaRPr lang="en-US" altLang="zh-CN" sz="1100" dirty="0"/>
          </a:p>
          <a:p>
            <a:pPr algn="ctr"/>
            <a:r>
              <a:rPr lang="en-US" altLang="zh-CN" sz="1100" dirty="0"/>
              <a:t>Dolphin Scheduler</a:t>
            </a:r>
            <a:endParaRPr lang="zh-CN" altLang="en-US" sz="1100" dirty="0"/>
          </a:p>
        </p:txBody>
      </p:sp>
      <p:sp>
        <p:nvSpPr>
          <p:cNvPr id="8" name="文本框 7">
            <a:extLst>
              <a:ext uri="{FF2B5EF4-FFF2-40B4-BE49-F238E27FC236}">
                <a16:creationId xmlns:a16="http://schemas.microsoft.com/office/drawing/2014/main" id="{680A81A2-41E9-468F-826E-BC5B2C7CB19C}"/>
              </a:ext>
            </a:extLst>
          </p:cNvPr>
          <p:cNvSpPr txBox="1"/>
          <p:nvPr/>
        </p:nvSpPr>
        <p:spPr>
          <a:xfrm>
            <a:off x="1368599" y="3639714"/>
            <a:ext cx="492443" cy="276999"/>
          </a:xfrm>
          <a:prstGeom prst="rect">
            <a:avLst/>
          </a:prstGeom>
          <a:noFill/>
        </p:spPr>
        <p:txBody>
          <a:bodyPr wrap="none" rtlCol="0">
            <a:spAutoFit/>
          </a:bodyPr>
          <a:lstStyle/>
          <a:p>
            <a:r>
              <a:rPr lang="zh-CN" altLang="en-US" sz="1200" dirty="0">
                <a:solidFill>
                  <a:srgbClr val="FF0000"/>
                </a:solidFill>
              </a:rPr>
              <a:t>采集</a:t>
            </a:r>
          </a:p>
        </p:txBody>
      </p:sp>
      <p:sp>
        <p:nvSpPr>
          <p:cNvPr id="10" name="文本框 9">
            <a:extLst>
              <a:ext uri="{FF2B5EF4-FFF2-40B4-BE49-F238E27FC236}">
                <a16:creationId xmlns:a16="http://schemas.microsoft.com/office/drawing/2014/main" id="{CFB93DB5-1C3C-4999-821C-82354B122469}"/>
              </a:ext>
            </a:extLst>
          </p:cNvPr>
          <p:cNvSpPr txBox="1"/>
          <p:nvPr/>
        </p:nvSpPr>
        <p:spPr>
          <a:xfrm>
            <a:off x="4690486" y="1804805"/>
            <a:ext cx="1037093" cy="307777"/>
          </a:xfrm>
          <a:prstGeom prst="rect">
            <a:avLst/>
          </a:prstGeom>
          <a:noFill/>
        </p:spPr>
        <p:txBody>
          <a:bodyPr wrap="square" rtlCol="0">
            <a:spAutoFit/>
          </a:bodyPr>
          <a:lstStyle/>
          <a:p>
            <a:r>
              <a:rPr lang="zh-CN" altLang="en-US" sz="1400" b="1" dirty="0"/>
              <a:t>数据资产</a:t>
            </a:r>
          </a:p>
        </p:txBody>
      </p:sp>
      <p:sp>
        <p:nvSpPr>
          <p:cNvPr id="13" name="矩形 12">
            <a:extLst>
              <a:ext uri="{FF2B5EF4-FFF2-40B4-BE49-F238E27FC236}">
                <a16:creationId xmlns:a16="http://schemas.microsoft.com/office/drawing/2014/main" id="{BB65A19C-CB45-4C9E-BFE5-30A79FDE6A50}"/>
              </a:ext>
            </a:extLst>
          </p:cNvPr>
          <p:cNvSpPr/>
          <p:nvPr/>
        </p:nvSpPr>
        <p:spPr>
          <a:xfrm>
            <a:off x="692356" y="1138426"/>
            <a:ext cx="1494415" cy="36352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数据源</a:t>
            </a:r>
          </a:p>
        </p:txBody>
      </p:sp>
      <p:sp>
        <p:nvSpPr>
          <p:cNvPr id="51" name="矩形 50">
            <a:extLst>
              <a:ext uri="{FF2B5EF4-FFF2-40B4-BE49-F238E27FC236}">
                <a16:creationId xmlns:a16="http://schemas.microsoft.com/office/drawing/2014/main" id="{C9B6FBC2-98EC-424E-B1AC-EE965E6CCD31}"/>
              </a:ext>
            </a:extLst>
          </p:cNvPr>
          <p:cNvSpPr/>
          <p:nvPr/>
        </p:nvSpPr>
        <p:spPr>
          <a:xfrm>
            <a:off x="3924776" y="1112661"/>
            <a:ext cx="3928506" cy="36352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数据处理</a:t>
            </a:r>
          </a:p>
        </p:txBody>
      </p:sp>
      <p:sp>
        <p:nvSpPr>
          <p:cNvPr id="52" name="矩形 51">
            <a:extLst>
              <a:ext uri="{FF2B5EF4-FFF2-40B4-BE49-F238E27FC236}">
                <a16:creationId xmlns:a16="http://schemas.microsoft.com/office/drawing/2014/main" id="{C33CBB6D-76A4-455B-8F43-4032011BB403}"/>
              </a:ext>
            </a:extLst>
          </p:cNvPr>
          <p:cNvSpPr/>
          <p:nvPr/>
        </p:nvSpPr>
        <p:spPr>
          <a:xfrm>
            <a:off x="9498752" y="1176426"/>
            <a:ext cx="1296417" cy="36352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应用层</a:t>
            </a:r>
          </a:p>
        </p:txBody>
      </p:sp>
      <p:cxnSp>
        <p:nvCxnSpPr>
          <p:cNvPr id="15" name="直接连接符 14">
            <a:extLst>
              <a:ext uri="{FF2B5EF4-FFF2-40B4-BE49-F238E27FC236}">
                <a16:creationId xmlns:a16="http://schemas.microsoft.com/office/drawing/2014/main" id="{0617595F-6968-4791-99BE-9D65FCC349E2}"/>
              </a:ext>
            </a:extLst>
          </p:cNvPr>
          <p:cNvCxnSpPr>
            <a:cxnSpLocks/>
          </p:cNvCxnSpPr>
          <p:nvPr/>
        </p:nvCxnSpPr>
        <p:spPr>
          <a:xfrm>
            <a:off x="8992164" y="1084540"/>
            <a:ext cx="6664" cy="5589642"/>
          </a:xfrm>
          <a:prstGeom prst="line">
            <a:avLst/>
          </a:prstGeom>
          <a:ln w="34925" cap="flat" cmpd="sng" algn="ctr">
            <a:solidFill>
              <a:schemeClr val="accent4"/>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7" name="直接连接符 56">
            <a:extLst>
              <a:ext uri="{FF2B5EF4-FFF2-40B4-BE49-F238E27FC236}">
                <a16:creationId xmlns:a16="http://schemas.microsoft.com/office/drawing/2014/main" id="{D74F8B46-6435-4503-8B0E-8276DAF0498F}"/>
              </a:ext>
            </a:extLst>
          </p:cNvPr>
          <p:cNvCxnSpPr>
            <a:cxnSpLocks/>
          </p:cNvCxnSpPr>
          <p:nvPr/>
        </p:nvCxnSpPr>
        <p:spPr>
          <a:xfrm>
            <a:off x="2848563" y="1039596"/>
            <a:ext cx="6883" cy="5733759"/>
          </a:xfrm>
          <a:prstGeom prst="line">
            <a:avLst/>
          </a:prstGeom>
          <a:ln w="34925" cap="flat" cmpd="sng" algn="ctr">
            <a:solidFill>
              <a:schemeClr val="accent4"/>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86" name="矩形 85">
            <a:extLst>
              <a:ext uri="{FF2B5EF4-FFF2-40B4-BE49-F238E27FC236}">
                <a16:creationId xmlns:a16="http://schemas.microsoft.com/office/drawing/2014/main" id="{D4CFC046-9D9B-43AD-80F4-BE7AB5ED7FF2}"/>
              </a:ext>
            </a:extLst>
          </p:cNvPr>
          <p:cNvSpPr/>
          <p:nvPr/>
        </p:nvSpPr>
        <p:spPr>
          <a:xfrm>
            <a:off x="6324800" y="3117906"/>
            <a:ext cx="1696029" cy="704770"/>
          </a:xfrm>
          <a:prstGeom prst="rect">
            <a:avLst/>
          </a:prstGeom>
          <a:solidFill>
            <a:srgbClr val="00B050"/>
          </a:solidFill>
          <a:ln/>
          <a:effectLst>
            <a:innerShdw blurRad="63500" dist="50800" dir="18900000">
              <a:prstClr val="black">
                <a:alpha val="50000"/>
              </a:prstClr>
            </a:innerShdw>
          </a:effectLst>
        </p:spPr>
        <p:style>
          <a:lnRef idx="1">
            <a:schemeClr val="accent6"/>
          </a:lnRef>
          <a:fillRef idx="2">
            <a:schemeClr val="accent6"/>
          </a:fillRef>
          <a:effectRef idx="1">
            <a:schemeClr val="accent6"/>
          </a:effectRef>
          <a:fontRef idx="minor">
            <a:schemeClr val="dk1"/>
          </a:fontRef>
        </p:style>
        <p:txBody>
          <a:bodyPr rtlCol="0" anchor="ctr"/>
          <a:lstStyle/>
          <a:p>
            <a:pPr algn="ctr"/>
            <a:r>
              <a:rPr lang="zh-CN" altLang="en-US" sz="1400" dirty="0"/>
              <a:t>计算引擎</a:t>
            </a:r>
            <a:endParaRPr lang="en-US" altLang="zh-CN" sz="1400" dirty="0"/>
          </a:p>
          <a:p>
            <a:pPr algn="ctr"/>
            <a:r>
              <a:rPr lang="en-US" altLang="zh-CN" sz="1400" dirty="0"/>
              <a:t>Flink</a:t>
            </a:r>
            <a:endParaRPr lang="zh-CN" altLang="en-US" sz="1400" dirty="0"/>
          </a:p>
        </p:txBody>
      </p:sp>
      <p:cxnSp>
        <p:nvCxnSpPr>
          <p:cNvPr id="55" name="连接符: 肘形 54">
            <a:extLst>
              <a:ext uri="{FF2B5EF4-FFF2-40B4-BE49-F238E27FC236}">
                <a16:creationId xmlns:a16="http://schemas.microsoft.com/office/drawing/2014/main" id="{27353BDF-1BCA-46DD-826D-098340B55793}"/>
              </a:ext>
            </a:extLst>
          </p:cNvPr>
          <p:cNvCxnSpPr>
            <a:cxnSpLocks/>
            <a:stCxn id="131" idx="4"/>
            <a:endCxn id="140" idx="1"/>
          </p:cNvCxnSpPr>
          <p:nvPr/>
        </p:nvCxnSpPr>
        <p:spPr>
          <a:xfrm flipV="1">
            <a:off x="8678671" y="3932194"/>
            <a:ext cx="880612" cy="1882576"/>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sp>
        <p:nvSpPr>
          <p:cNvPr id="117" name="文本框 116">
            <a:extLst>
              <a:ext uri="{FF2B5EF4-FFF2-40B4-BE49-F238E27FC236}">
                <a16:creationId xmlns:a16="http://schemas.microsoft.com/office/drawing/2014/main" id="{99652818-EA25-45E5-9DB3-9EFD4C316849}"/>
              </a:ext>
            </a:extLst>
          </p:cNvPr>
          <p:cNvSpPr txBox="1"/>
          <p:nvPr/>
        </p:nvSpPr>
        <p:spPr>
          <a:xfrm>
            <a:off x="7562383" y="5088848"/>
            <a:ext cx="1037093" cy="307777"/>
          </a:xfrm>
          <a:prstGeom prst="rect">
            <a:avLst/>
          </a:prstGeom>
          <a:noFill/>
        </p:spPr>
        <p:txBody>
          <a:bodyPr wrap="square" rtlCol="0">
            <a:spAutoFit/>
          </a:bodyPr>
          <a:lstStyle/>
          <a:p>
            <a:r>
              <a:rPr lang="zh-CN" altLang="en-US" sz="1400" b="1" dirty="0"/>
              <a:t>业务库</a:t>
            </a:r>
          </a:p>
        </p:txBody>
      </p:sp>
      <p:cxnSp>
        <p:nvCxnSpPr>
          <p:cNvPr id="118" name="直接连接符 117">
            <a:extLst>
              <a:ext uri="{FF2B5EF4-FFF2-40B4-BE49-F238E27FC236}">
                <a16:creationId xmlns:a16="http://schemas.microsoft.com/office/drawing/2014/main" id="{711580B1-FFE8-4C6A-B148-67C7A5FFD05A}"/>
              </a:ext>
            </a:extLst>
          </p:cNvPr>
          <p:cNvCxnSpPr>
            <a:cxnSpLocks/>
          </p:cNvCxnSpPr>
          <p:nvPr/>
        </p:nvCxnSpPr>
        <p:spPr>
          <a:xfrm flipH="1">
            <a:off x="6163697" y="1834249"/>
            <a:ext cx="28715" cy="3046607"/>
          </a:xfrm>
          <a:prstGeom prst="line">
            <a:avLst/>
          </a:prstGeom>
          <a:ln w="12700" cap="flat" cmpd="sng" algn="ctr">
            <a:solidFill>
              <a:schemeClr val="tx1"/>
            </a:solidFill>
            <a:prstDash val="dashDot"/>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8" name="连接符: 肘形 77">
            <a:extLst>
              <a:ext uri="{FF2B5EF4-FFF2-40B4-BE49-F238E27FC236}">
                <a16:creationId xmlns:a16="http://schemas.microsoft.com/office/drawing/2014/main" id="{B9136B3E-2517-4A81-9691-97743F10993B}"/>
              </a:ext>
            </a:extLst>
          </p:cNvPr>
          <p:cNvCxnSpPr>
            <a:stCxn id="104" idx="2"/>
            <a:endCxn id="124" idx="0"/>
          </p:cNvCxnSpPr>
          <p:nvPr/>
        </p:nvCxnSpPr>
        <p:spPr>
          <a:xfrm rot="5400000">
            <a:off x="4923864" y="4957601"/>
            <a:ext cx="900867" cy="889682"/>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81" name="文本框 80">
            <a:extLst>
              <a:ext uri="{FF2B5EF4-FFF2-40B4-BE49-F238E27FC236}">
                <a16:creationId xmlns:a16="http://schemas.microsoft.com/office/drawing/2014/main" id="{CE16A4FD-88CC-430F-9B07-D95B485A5976}"/>
              </a:ext>
            </a:extLst>
          </p:cNvPr>
          <p:cNvSpPr txBox="1"/>
          <p:nvPr/>
        </p:nvSpPr>
        <p:spPr>
          <a:xfrm>
            <a:off x="11597264" y="4235206"/>
            <a:ext cx="484577" cy="1200329"/>
          </a:xfrm>
          <a:prstGeom prst="rect">
            <a:avLst/>
          </a:prstGeom>
          <a:noFill/>
        </p:spPr>
        <p:txBody>
          <a:bodyPr wrap="square" rtlCol="0">
            <a:spAutoFit/>
          </a:bodyPr>
          <a:lstStyle/>
          <a:p>
            <a:r>
              <a:rPr lang="zh-CN" altLang="en-US" b="1" dirty="0">
                <a:solidFill>
                  <a:srgbClr val="FF0000"/>
                </a:solidFill>
              </a:rPr>
              <a:t>机构接入</a:t>
            </a:r>
          </a:p>
        </p:txBody>
      </p:sp>
      <p:sp>
        <p:nvSpPr>
          <p:cNvPr id="147" name="文本框 146">
            <a:extLst>
              <a:ext uri="{FF2B5EF4-FFF2-40B4-BE49-F238E27FC236}">
                <a16:creationId xmlns:a16="http://schemas.microsoft.com/office/drawing/2014/main" id="{BAEC24CE-A3DC-4225-B049-C508B1B524B9}"/>
              </a:ext>
            </a:extLst>
          </p:cNvPr>
          <p:cNvSpPr txBox="1"/>
          <p:nvPr/>
        </p:nvSpPr>
        <p:spPr>
          <a:xfrm>
            <a:off x="4889547" y="5117867"/>
            <a:ext cx="902811" cy="307777"/>
          </a:xfrm>
          <a:prstGeom prst="rect">
            <a:avLst/>
          </a:prstGeom>
          <a:noFill/>
        </p:spPr>
        <p:txBody>
          <a:bodyPr wrap="none" rtlCol="0">
            <a:spAutoFit/>
          </a:bodyPr>
          <a:lstStyle/>
          <a:p>
            <a:r>
              <a:rPr lang="zh-CN" altLang="en-US" sz="1400" dirty="0">
                <a:solidFill>
                  <a:srgbClr val="FF0000"/>
                </a:solidFill>
              </a:rPr>
              <a:t>数据同步</a:t>
            </a:r>
          </a:p>
        </p:txBody>
      </p:sp>
      <p:sp>
        <p:nvSpPr>
          <p:cNvPr id="129" name="矩形: 圆角 128">
            <a:extLst>
              <a:ext uri="{FF2B5EF4-FFF2-40B4-BE49-F238E27FC236}">
                <a16:creationId xmlns:a16="http://schemas.microsoft.com/office/drawing/2014/main" id="{A26AEA8B-D3D9-49AB-9252-926B3ADAF405}"/>
              </a:ext>
            </a:extLst>
          </p:cNvPr>
          <p:cNvSpPr/>
          <p:nvPr/>
        </p:nvSpPr>
        <p:spPr>
          <a:xfrm>
            <a:off x="501080" y="3998405"/>
            <a:ext cx="768710" cy="4165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Hive</a:t>
            </a:r>
            <a:endParaRPr lang="zh-CN" altLang="en-US" dirty="0"/>
          </a:p>
        </p:txBody>
      </p:sp>
    </p:spTree>
    <p:extLst>
      <p:ext uri="{BB962C8B-B14F-4D97-AF65-F5344CB8AC3E}">
        <p14:creationId xmlns:p14="http://schemas.microsoft.com/office/powerpoint/2010/main" val="627968537"/>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anim calcmode="lin" valueType="num">
                                      <p:cBhvr>
                                        <p:cTn id="8" dur="1000" fill="hold"/>
                                        <p:tgtEl>
                                          <p:spTgt spid="26"/>
                                        </p:tgtEl>
                                        <p:attrNameLst>
                                          <p:attrName>ppt_x</p:attrName>
                                        </p:attrNameLst>
                                      </p:cBhvr>
                                      <p:tavLst>
                                        <p:tav tm="0">
                                          <p:val>
                                            <p:strVal val="#ppt_x"/>
                                          </p:val>
                                        </p:tav>
                                        <p:tav tm="100000">
                                          <p:val>
                                            <p:strVal val="#ppt_x"/>
                                          </p:val>
                                        </p:tav>
                                      </p:tavLst>
                                    </p:anim>
                                    <p:anim calcmode="lin" valueType="num">
                                      <p:cBhvr>
                                        <p:cTn id="9"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03"/>
                                        </p:tgtEl>
                                        <p:attrNameLst>
                                          <p:attrName>style.visibility</p:attrName>
                                        </p:attrNameLst>
                                      </p:cBhvr>
                                      <p:to>
                                        <p:strVal val="visible"/>
                                      </p:to>
                                    </p:set>
                                    <p:animEffect transition="in" filter="fade">
                                      <p:cBhvr>
                                        <p:cTn id="14" dur="1000"/>
                                        <p:tgtEl>
                                          <p:spTgt spid="103"/>
                                        </p:tgtEl>
                                      </p:cBhvr>
                                    </p:animEffect>
                                    <p:anim calcmode="lin" valueType="num">
                                      <p:cBhvr>
                                        <p:cTn id="15" dur="1000" fill="hold"/>
                                        <p:tgtEl>
                                          <p:spTgt spid="103"/>
                                        </p:tgtEl>
                                        <p:attrNameLst>
                                          <p:attrName>ppt_x</p:attrName>
                                        </p:attrNameLst>
                                      </p:cBhvr>
                                      <p:tavLst>
                                        <p:tav tm="0">
                                          <p:val>
                                            <p:strVal val="#ppt_x"/>
                                          </p:val>
                                        </p:tav>
                                        <p:tav tm="100000">
                                          <p:val>
                                            <p:strVal val="#ppt_x"/>
                                          </p:val>
                                        </p:tav>
                                      </p:tavLst>
                                    </p:anim>
                                    <p:anim calcmode="lin" valueType="num">
                                      <p:cBhvr>
                                        <p:cTn id="16" dur="1000" fill="hold"/>
                                        <p:tgtEl>
                                          <p:spTgt spid="10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04"/>
                                        </p:tgtEl>
                                        <p:attrNameLst>
                                          <p:attrName>style.visibility</p:attrName>
                                        </p:attrNameLst>
                                      </p:cBhvr>
                                      <p:to>
                                        <p:strVal val="visible"/>
                                      </p:to>
                                    </p:set>
                                    <p:animEffect transition="in" filter="fade">
                                      <p:cBhvr>
                                        <p:cTn id="21" dur="1000"/>
                                        <p:tgtEl>
                                          <p:spTgt spid="104"/>
                                        </p:tgtEl>
                                      </p:cBhvr>
                                    </p:animEffect>
                                    <p:anim calcmode="lin" valueType="num">
                                      <p:cBhvr>
                                        <p:cTn id="22" dur="1000" fill="hold"/>
                                        <p:tgtEl>
                                          <p:spTgt spid="104"/>
                                        </p:tgtEl>
                                        <p:attrNameLst>
                                          <p:attrName>ppt_x</p:attrName>
                                        </p:attrNameLst>
                                      </p:cBhvr>
                                      <p:tavLst>
                                        <p:tav tm="0">
                                          <p:val>
                                            <p:strVal val="#ppt_x"/>
                                          </p:val>
                                        </p:tav>
                                        <p:tav tm="100000">
                                          <p:val>
                                            <p:strVal val="#ppt_x"/>
                                          </p:val>
                                        </p:tav>
                                      </p:tavLst>
                                    </p:anim>
                                    <p:anim calcmode="lin" valueType="num">
                                      <p:cBhvr>
                                        <p:cTn id="23" dur="1000" fill="hold"/>
                                        <p:tgtEl>
                                          <p:spTgt spid="10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08"/>
                                        </p:tgtEl>
                                        <p:attrNameLst>
                                          <p:attrName>style.visibility</p:attrName>
                                        </p:attrNameLst>
                                      </p:cBhvr>
                                      <p:to>
                                        <p:strVal val="visible"/>
                                      </p:to>
                                    </p:set>
                                    <p:animEffect transition="in" filter="fade">
                                      <p:cBhvr>
                                        <p:cTn id="28" dur="1000"/>
                                        <p:tgtEl>
                                          <p:spTgt spid="108"/>
                                        </p:tgtEl>
                                      </p:cBhvr>
                                    </p:animEffect>
                                    <p:anim calcmode="lin" valueType="num">
                                      <p:cBhvr>
                                        <p:cTn id="29" dur="1000" fill="hold"/>
                                        <p:tgtEl>
                                          <p:spTgt spid="108"/>
                                        </p:tgtEl>
                                        <p:attrNameLst>
                                          <p:attrName>ppt_x</p:attrName>
                                        </p:attrNameLst>
                                      </p:cBhvr>
                                      <p:tavLst>
                                        <p:tav tm="0">
                                          <p:val>
                                            <p:strVal val="#ppt_x"/>
                                          </p:val>
                                        </p:tav>
                                        <p:tav tm="100000">
                                          <p:val>
                                            <p:strVal val="#ppt_x"/>
                                          </p:val>
                                        </p:tav>
                                      </p:tavLst>
                                    </p:anim>
                                    <p:anim calcmode="lin" valueType="num">
                                      <p:cBhvr>
                                        <p:cTn id="30" dur="1000" fill="hold"/>
                                        <p:tgtEl>
                                          <p:spTgt spid="108"/>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09"/>
                                        </p:tgtEl>
                                        <p:attrNameLst>
                                          <p:attrName>style.visibility</p:attrName>
                                        </p:attrNameLst>
                                      </p:cBhvr>
                                      <p:to>
                                        <p:strVal val="visible"/>
                                      </p:to>
                                    </p:set>
                                    <p:animEffect transition="in" filter="fade">
                                      <p:cBhvr>
                                        <p:cTn id="35" dur="1000"/>
                                        <p:tgtEl>
                                          <p:spTgt spid="109"/>
                                        </p:tgtEl>
                                      </p:cBhvr>
                                    </p:animEffect>
                                    <p:anim calcmode="lin" valueType="num">
                                      <p:cBhvr>
                                        <p:cTn id="36" dur="1000" fill="hold"/>
                                        <p:tgtEl>
                                          <p:spTgt spid="109"/>
                                        </p:tgtEl>
                                        <p:attrNameLst>
                                          <p:attrName>ppt_x</p:attrName>
                                        </p:attrNameLst>
                                      </p:cBhvr>
                                      <p:tavLst>
                                        <p:tav tm="0">
                                          <p:val>
                                            <p:strVal val="#ppt_x"/>
                                          </p:val>
                                        </p:tav>
                                        <p:tav tm="100000">
                                          <p:val>
                                            <p:strVal val="#ppt_x"/>
                                          </p:val>
                                        </p:tav>
                                      </p:tavLst>
                                    </p:anim>
                                    <p:anim calcmode="lin" valueType="num">
                                      <p:cBhvr>
                                        <p:cTn id="37" dur="1000" fill="hold"/>
                                        <p:tgtEl>
                                          <p:spTgt spid="109"/>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07"/>
                                        </p:tgtEl>
                                        <p:attrNameLst>
                                          <p:attrName>style.visibility</p:attrName>
                                        </p:attrNameLst>
                                      </p:cBhvr>
                                      <p:to>
                                        <p:strVal val="visible"/>
                                      </p:to>
                                    </p:set>
                                    <p:animEffect transition="in" filter="fade">
                                      <p:cBhvr>
                                        <p:cTn id="42" dur="1000"/>
                                        <p:tgtEl>
                                          <p:spTgt spid="107"/>
                                        </p:tgtEl>
                                      </p:cBhvr>
                                    </p:animEffect>
                                    <p:anim calcmode="lin" valueType="num">
                                      <p:cBhvr>
                                        <p:cTn id="43" dur="1000" fill="hold"/>
                                        <p:tgtEl>
                                          <p:spTgt spid="107"/>
                                        </p:tgtEl>
                                        <p:attrNameLst>
                                          <p:attrName>ppt_x</p:attrName>
                                        </p:attrNameLst>
                                      </p:cBhvr>
                                      <p:tavLst>
                                        <p:tav tm="0">
                                          <p:val>
                                            <p:strVal val="#ppt_x"/>
                                          </p:val>
                                        </p:tav>
                                        <p:tav tm="100000">
                                          <p:val>
                                            <p:strVal val="#ppt_x"/>
                                          </p:val>
                                        </p:tav>
                                      </p:tavLst>
                                    </p:anim>
                                    <p:anim calcmode="lin" valueType="num">
                                      <p:cBhvr>
                                        <p:cTn id="44" dur="1000" fill="hold"/>
                                        <p:tgtEl>
                                          <p:spTgt spid="107"/>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106"/>
                                        </p:tgtEl>
                                        <p:attrNameLst>
                                          <p:attrName>style.visibility</p:attrName>
                                        </p:attrNameLst>
                                      </p:cBhvr>
                                      <p:to>
                                        <p:strVal val="visible"/>
                                      </p:to>
                                    </p:set>
                                    <p:animEffect transition="in" filter="fade">
                                      <p:cBhvr>
                                        <p:cTn id="49" dur="1000"/>
                                        <p:tgtEl>
                                          <p:spTgt spid="106"/>
                                        </p:tgtEl>
                                      </p:cBhvr>
                                    </p:animEffect>
                                    <p:anim calcmode="lin" valueType="num">
                                      <p:cBhvr>
                                        <p:cTn id="50" dur="1000" fill="hold"/>
                                        <p:tgtEl>
                                          <p:spTgt spid="106"/>
                                        </p:tgtEl>
                                        <p:attrNameLst>
                                          <p:attrName>ppt_x</p:attrName>
                                        </p:attrNameLst>
                                      </p:cBhvr>
                                      <p:tavLst>
                                        <p:tav tm="0">
                                          <p:val>
                                            <p:strVal val="#ppt_x"/>
                                          </p:val>
                                        </p:tav>
                                        <p:tav tm="100000">
                                          <p:val>
                                            <p:strVal val="#ppt_x"/>
                                          </p:val>
                                        </p:tav>
                                      </p:tavLst>
                                    </p:anim>
                                    <p:anim calcmode="lin" valueType="num">
                                      <p:cBhvr>
                                        <p:cTn id="51" dur="1000" fill="hold"/>
                                        <p:tgtEl>
                                          <p:spTgt spid="106"/>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105"/>
                                        </p:tgtEl>
                                        <p:attrNameLst>
                                          <p:attrName>style.visibility</p:attrName>
                                        </p:attrNameLst>
                                      </p:cBhvr>
                                      <p:to>
                                        <p:strVal val="visible"/>
                                      </p:to>
                                    </p:set>
                                    <p:animEffect transition="in" filter="fade">
                                      <p:cBhvr>
                                        <p:cTn id="56" dur="1000"/>
                                        <p:tgtEl>
                                          <p:spTgt spid="105"/>
                                        </p:tgtEl>
                                      </p:cBhvr>
                                    </p:animEffect>
                                    <p:anim calcmode="lin" valueType="num">
                                      <p:cBhvr>
                                        <p:cTn id="57" dur="1000" fill="hold"/>
                                        <p:tgtEl>
                                          <p:spTgt spid="105"/>
                                        </p:tgtEl>
                                        <p:attrNameLst>
                                          <p:attrName>ppt_x</p:attrName>
                                        </p:attrNameLst>
                                      </p:cBhvr>
                                      <p:tavLst>
                                        <p:tav tm="0">
                                          <p:val>
                                            <p:strVal val="#ppt_x"/>
                                          </p:val>
                                        </p:tav>
                                        <p:tav tm="100000">
                                          <p:val>
                                            <p:strVal val="#ppt_x"/>
                                          </p:val>
                                        </p:tav>
                                      </p:tavLst>
                                    </p:anim>
                                    <p:anim calcmode="lin" valueType="num">
                                      <p:cBhvr>
                                        <p:cTn id="58" dur="1000" fill="hold"/>
                                        <p:tgtEl>
                                          <p:spTgt spid="105"/>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grpId="0" nodeType="clickEffect">
                                  <p:stCondLst>
                                    <p:cond delay="0"/>
                                  </p:stCondLst>
                                  <p:childTnLst>
                                    <p:set>
                                      <p:cBhvr>
                                        <p:cTn id="62" dur="1" fill="hold">
                                          <p:stCondLst>
                                            <p:cond delay="0"/>
                                          </p:stCondLst>
                                        </p:cTn>
                                        <p:tgtEl>
                                          <p:spTgt spid="114"/>
                                        </p:tgtEl>
                                        <p:attrNameLst>
                                          <p:attrName>style.visibility</p:attrName>
                                        </p:attrNameLst>
                                      </p:cBhvr>
                                      <p:to>
                                        <p:strVal val="visible"/>
                                      </p:to>
                                    </p:set>
                                    <p:anim calcmode="lin" valueType="num">
                                      <p:cBhvr additive="base">
                                        <p:cTn id="63" dur="500" fill="hold"/>
                                        <p:tgtEl>
                                          <p:spTgt spid="114"/>
                                        </p:tgtEl>
                                        <p:attrNameLst>
                                          <p:attrName>ppt_x</p:attrName>
                                        </p:attrNameLst>
                                      </p:cBhvr>
                                      <p:tavLst>
                                        <p:tav tm="0">
                                          <p:val>
                                            <p:strVal val="#ppt_x"/>
                                          </p:val>
                                        </p:tav>
                                        <p:tav tm="100000">
                                          <p:val>
                                            <p:strVal val="#ppt_x"/>
                                          </p:val>
                                        </p:tav>
                                      </p:tavLst>
                                    </p:anim>
                                    <p:anim calcmode="lin" valueType="num">
                                      <p:cBhvr additive="base">
                                        <p:cTn id="64" dur="500" fill="hold"/>
                                        <p:tgtEl>
                                          <p:spTgt spid="114"/>
                                        </p:tgtEl>
                                        <p:attrNameLst>
                                          <p:attrName>ppt_y</p:attrName>
                                        </p:attrNameLst>
                                      </p:cBhvr>
                                      <p:tavLst>
                                        <p:tav tm="0">
                                          <p:val>
                                            <p:strVal val="1+#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42" presetClass="entr" presetSubtype="0" fill="hold" grpId="0" nodeType="clickEffect">
                                  <p:stCondLst>
                                    <p:cond delay="0"/>
                                  </p:stCondLst>
                                  <p:childTnLst>
                                    <p:set>
                                      <p:cBhvr>
                                        <p:cTn id="68" dur="1" fill="hold">
                                          <p:stCondLst>
                                            <p:cond delay="0"/>
                                          </p:stCondLst>
                                        </p:cTn>
                                        <p:tgtEl>
                                          <p:spTgt spid="122"/>
                                        </p:tgtEl>
                                        <p:attrNameLst>
                                          <p:attrName>style.visibility</p:attrName>
                                        </p:attrNameLst>
                                      </p:cBhvr>
                                      <p:to>
                                        <p:strVal val="visible"/>
                                      </p:to>
                                    </p:set>
                                    <p:animEffect transition="in" filter="fade">
                                      <p:cBhvr>
                                        <p:cTn id="69" dur="1000"/>
                                        <p:tgtEl>
                                          <p:spTgt spid="122"/>
                                        </p:tgtEl>
                                      </p:cBhvr>
                                    </p:animEffect>
                                    <p:anim calcmode="lin" valueType="num">
                                      <p:cBhvr>
                                        <p:cTn id="70" dur="1000" fill="hold"/>
                                        <p:tgtEl>
                                          <p:spTgt spid="122"/>
                                        </p:tgtEl>
                                        <p:attrNameLst>
                                          <p:attrName>ppt_x</p:attrName>
                                        </p:attrNameLst>
                                      </p:cBhvr>
                                      <p:tavLst>
                                        <p:tav tm="0">
                                          <p:val>
                                            <p:strVal val="#ppt_x"/>
                                          </p:val>
                                        </p:tav>
                                        <p:tav tm="100000">
                                          <p:val>
                                            <p:strVal val="#ppt_x"/>
                                          </p:val>
                                        </p:tav>
                                      </p:tavLst>
                                    </p:anim>
                                    <p:anim calcmode="lin" valueType="num">
                                      <p:cBhvr>
                                        <p:cTn id="71" dur="1000" fill="hold"/>
                                        <p:tgtEl>
                                          <p:spTgt spid="122"/>
                                        </p:tgtEl>
                                        <p:attrNameLst>
                                          <p:attrName>ppt_y</p:attrName>
                                        </p:attrNameLst>
                                      </p:cBhvr>
                                      <p:tavLst>
                                        <p:tav tm="0">
                                          <p:val>
                                            <p:strVal val="#ppt_y+.1"/>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42" presetClass="entr" presetSubtype="0" fill="hold" grpId="0" nodeType="clickEffect">
                                  <p:stCondLst>
                                    <p:cond delay="0"/>
                                  </p:stCondLst>
                                  <p:childTnLst>
                                    <p:set>
                                      <p:cBhvr>
                                        <p:cTn id="75" dur="1" fill="hold">
                                          <p:stCondLst>
                                            <p:cond delay="0"/>
                                          </p:stCondLst>
                                        </p:cTn>
                                        <p:tgtEl>
                                          <p:spTgt spid="124"/>
                                        </p:tgtEl>
                                        <p:attrNameLst>
                                          <p:attrName>style.visibility</p:attrName>
                                        </p:attrNameLst>
                                      </p:cBhvr>
                                      <p:to>
                                        <p:strVal val="visible"/>
                                      </p:to>
                                    </p:set>
                                    <p:animEffect transition="in" filter="fade">
                                      <p:cBhvr>
                                        <p:cTn id="76" dur="1000"/>
                                        <p:tgtEl>
                                          <p:spTgt spid="124"/>
                                        </p:tgtEl>
                                      </p:cBhvr>
                                    </p:animEffect>
                                    <p:anim calcmode="lin" valueType="num">
                                      <p:cBhvr>
                                        <p:cTn id="77" dur="1000" fill="hold"/>
                                        <p:tgtEl>
                                          <p:spTgt spid="124"/>
                                        </p:tgtEl>
                                        <p:attrNameLst>
                                          <p:attrName>ppt_x</p:attrName>
                                        </p:attrNameLst>
                                      </p:cBhvr>
                                      <p:tavLst>
                                        <p:tav tm="0">
                                          <p:val>
                                            <p:strVal val="#ppt_x"/>
                                          </p:val>
                                        </p:tav>
                                        <p:tav tm="100000">
                                          <p:val>
                                            <p:strVal val="#ppt_x"/>
                                          </p:val>
                                        </p:tav>
                                      </p:tavLst>
                                    </p:anim>
                                    <p:anim calcmode="lin" valueType="num">
                                      <p:cBhvr>
                                        <p:cTn id="78" dur="1000" fill="hold"/>
                                        <p:tgtEl>
                                          <p:spTgt spid="124"/>
                                        </p:tgtEl>
                                        <p:attrNameLst>
                                          <p:attrName>ppt_y</p:attrName>
                                        </p:attrNameLst>
                                      </p:cBhvr>
                                      <p:tavLst>
                                        <p:tav tm="0">
                                          <p:val>
                                            <p:strVal val="#ppt_y+.1"/>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42" presetClass="entr" presetSubtype="0" fill="hold" grpId="0" nodeType="clickEffect">
                                  <p:stCondLst>
                                    <p:cond delay="0"/>
                                  </p:stCondLst>
                                  <p:childTnLst>
                                    <p:set>
                                      <p:cBhvr>
                                        <p:cTn id="82" dur="1" fill="hold">
                                          <p:stCondLst>
                                            <p:cond delay="0"/>
                                          </p:stCondLst>
                                        </p:cTn>
                                        <p:tgtEl>
                                          <p:spTgt spid="140"/>
                                        </p:tgtEl>
                                        <p:attrNameLst>
                                          <p:attrName>style.visibility</p:attrName>
                                        </p:attrNameLst>
                                      </p:cBhvr>
                                      <p:to>
                                        <p:strVal val="visible"/>
                                      </p:to>
                                    </p:set>
                                    <p:animEffect transition="in" filter="fade">
                                      <p:cBhvr>
                                        <p:cTn id="83" dur="1000"/>
                                        <p:tgtEl>
                                          <p:spTgt spid="140"/>
                                        </p:tgtEl>
                                      </p:cBhvr>
                                    </p:animEffect>
                                    <p:anim calcmode="lin" valueType="num">
                                      <p:cBhvr>
                                        <p:cTn id="84" dur="1000" fill="hold"/>
                                        <p:tgtEl>
                                          <p:spTgt spid="140"/>
                                        </p:tgtEl>
                                        <p:attrNameLst>
                                          <p:attrName>ppt_x</p:attrName>
                                        </p:attrNameLst>
                                      </p:cBhvr>
                                      <p:tavLst>
                                        <p:tav tm="0">
                                          <p:val>
                                            <p:strVal val="#ppt_x"/>
                                          </p:val>
                                        </p:tav>
                                        <p:tav tm="100000">
                                          <p:val>
                                            <p:strVal val="#ppt_x"/>
                                          </p:val>
                                        </p:tav>
                                      </p:tavLst>
                                    </p:anim>
                                    <p:anim calcmode="lin" valueType="num">
                                      <p:cBhvr>
                                        <p:cTn id="85" dur="1000" fill="hold"/>
                                        <p:tgtEl>
                                          <p:spTgt spid="140"/>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143"/>
                                        </p:tgtEl>
                                        <p:attrNameLst>
                                          <p:attrName>style.visibility</p:attrName>
                                        </p:attrNameLst>
                                      </p:cBhvr>
                                      <p:to>
                                        <p:strVal val="visible"/>
                                      </p:to>
                                    </p:set>
                                    <p:animEffect transition="in" filter="fade">
                                      <p:cBhvr>
                                        <p:cTn id="88" dur="1000"/>
                                        <p:tgtEl>
                                          <p:spTgt spid="143"/>
                                        </p:tgtEl>
                                      </p:cBhvr>
                                    </p:animEffect>
                                    <p:anim calcmode="lin" valueType="num">
                                      <p:cBhvr>
                                        <p:cTn id="89" dur="1000" fill="hold"/>
                                        <p:tgtEl>
                                          <p:spTgt spid="143"/>
                                        </p:tgtEl>
                                        <p:attrNameLst>
                                          <p:attrName>ppt_x</p:attrName>
                                        </p:attrNameLst>
                                      </p:cBhvr>
                                      <p:tavLst>
                                        <p:tav tm="0">
                                          <p:val>
                                            <p:strVal val="#ppt_x"/>
                                          </p:val>
                                        </p:tav>
                                        <p:tav tm="100000">
                                          <p:val>
                                            <p:strVal val="#ppt_x"/>
                                          </p:val>
                                        </p:tav>
                                      </p:tavLst>
                                    </p:anim>
                                    <p:anim calcmode="lin" valueType="num">
                                      <p:cBhvr>
                                        <p:cTn id="90" dur="1000" fill="hold"/>
                                        <p:tgtEl>
                                          <p:spTgt spid="143"/>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0"/>
                                  </p:stCondLst>
                                  <p:childTnLst>
                                    <p:set>
                                      <p:cBhvr>
                                        <p:cTn id="92" dur="1" fill="hold">
                                          <p:stCondLst>
                                            <p:cond delay="0"/>
                                          </p:stCondLst>
                                        </p:cTn>
                                        <p:tgtEl>
                                          <p:spTgt spid="144"/>
                                        </p:tgtEl>
                                        <p:attrNameLst>
                                          <p:attrName>style.visibility</p:attrName>
                                        </p:attrNameLst>
                                      </p:cBhvr>
                                      <p:to>
                                        <p:strVal val="visible"/>
                                      </p:to>
                                    </p:set>
                                    <p:animEffect transition="in" filter="fade">
                                      <p:cBhvr>
                                        <p:cTn id="93" dur="1000"/>
                                        <p:tgtEl>
                                          <p:spTgt spid="144"/>
                                        </p:tgtEl>
                                      </p:cBhvr>
                                    </p:animEffect>
                                    <p:anim calcmode="lin" valueType="num">
                                      <p:cBhvr>
                                        <p:cTn id="94" dur="1000" fill="hold"/>
                                        <p:tgtEl>
                                          <p:spTgt spid="144"/>
                                        </p:tgtEl>
                                        <p:attrNameLst>
                                          <p:attrName>ppt_x</p:attrName>
                                        </p:attrNameLst>
                                      </p:cBhvr>
                                      <p:tavLst>
                                        <p:tav tm="0">
                                          <p:val>
                                            <p:strVal val="#ppt_x"/>
                                          </p:val>
                                        </p:tav>
                                        <p:tav tm="100000">
                                          <p:val>
                                            <p:strVal val="#ppt_x"/>
                                          </p:val>
                                        </p:tav>
                                      </p:tavLst>
                                    </p:anim>
                                    <p:anim calcmode="lin" valueType="num">
                                      <p:cBhvr>
                                        <p:cTn id="95" dur="1000" fill="hold"/>
                                        <p:tgtEl>
                                          <p:spTgt spid="144"/>
                                        </p:tgtEl>
                                        <p:attrNameLst>
                                          <p:attrName>ppt_y</p:attrName>
                                        </p:attrNameLst>
                                      </p:cBhvr>
                                      <p:tavLst>
                                        <p:tav tm="0">
                                          <p:val>
                                            <p:strVal val="#ppt_y+.1"/>
                                          </p:val>
                                        </p:tav>
                                        <p:tav tm="100000">
                                          <p:val>
                                            <p:strVal val="#ppt_y"/>
                                          </p:val>
                                        </p:tav>
                                      </p:tavLst>
                                    </p:anim>
                                  </p:childTnLst>
                                </p:cTn>
                              </p:par>
                            </p:childTnLst>
                          </p:cTn>
                        </p:par>
                      </p:childTnLst>
                    </p:cTn>
                  </p:par>
                  <p:par>
                    <p:cTn id="96" fill="hold">
                      <p:stCondLst>
                        <p:cond delay="indefinite"/>
                      </p:stCondLst>
                      <p:childTnLst>
                        <p:par>
                          <p:cTn id="97" fill="hold">
                            <p:stCondLst>
                              <p:cond delay="0"/>
                            </p:stCondLst>
                            <p:childTnLst>
                              <p:par>
                                <p:cTn id="98" presetID="42" presetClass="entr" presetSubtype="0" fill="hold" grpId="0" nodeType="clickEffect">
                                  <p:stCondLst>
                                    <p:cond delay="0"/>
                                  </p:stCondLst>
                                  <p:childTnLst>
                                    <p:set>
                                      <p:cBhvr>
                                        <p:cTn id="99" dur="1" fill="hold">
                                          <p:stCondLst>
                                            <p:cond delay="0"/>
                                          </p:stCondLst>
                                        </p:cTn>
                                        <p:tgtEl>
                                          <p:spTgt spid="86"/>
                                        </p:tgtEl>
                                        <p:attrNameLst>
                                          <p:attrName>style.visibility</p:attrName>
                                        </p:attrNameLst>
                                      </p:cBhvr>
                                      <p:to>
                                        <p:strVal val="visible"/>
                                      </p:to>
                                    </p:set>
                                    <p:animEffect transition="in" filter="fade">
                                      <p:cBhvr>
                                        <p:cTn id="100" dur="1000"/>
                                        <p:tgtEl>
                                          <p:spTgt spid="86"/>
                                        </p:tgtEl>
                                      </p:cBhvr>
                                    </p:animEffect>
                                    <p:anim calcmode="lin" valueType="num">
                                      <p:cBhvr>
                                        <p:cTn id="101" dur="1000" fill="hold"/>
                                        <p:tgtEl>
                                          <p:spTgt spid="86"/>
                                        </p:tgtEl>
                                        <p:attrNameLst>
                                          <p:attrName>ppt_x</p:attrName>
                                        </p:attrNameLst>
                                      </p:cBhvr>
                                      <p:tavLst>
                                        <p:tav tm="0">
                                          <p:val>
                                            <p:strVal val="#ppt_x"/>
                                          </p:val>
                                        </p:tav>
                                        <p:tav tm="100000">
                                          <p:val>
                                            <p:strVal val="#ppt_x"/>
                                          </p:val>
                                        </p:tav>
                                      </p:tavLst>
                                    </p:anim>
                                    <p:anim calcmode="lin" valueType="num">
                                      <p:cBhvr>
                                        <p:cTn id="102" dur="1000" fill="hold"/>
                                        <p:tgtEl>
                                          <p:spTgt spid="8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animBg="1"/>
      <p:bldP spid="104" grpId="0" animBg="1"/>
      <p:bldP spid="105" grpId="0" animBg="1"/>
      <p:bldP spid="106" grpId="0" animBg="1"/>
      <p:bldP spid="107" grpId="0" animBg="1"/>
      <p:bldP spid="108" grpId="0" animBg="1"/>
      <p:bldP spid="109" grpId="0" animBg="1"/>
      <p:bldP spid="114" grpId="0" animBg="1"/>
      <p:bldP spid="122" grpId="0" animBg="1"/>
      <p:bldP spid="124" grpId="0" animBg="1"/>
      <p:bldP spid="140" grpId="0" animBg="1"/>
      <p:bldP spid="143" grpId="0" animBg="1"/>
      <p:bldP spid="144" grpId="0" animBg="1"/>
      <p:bldP spid="26" grpId="0" animBg="1"/>
      <p:bldP spid="86"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2F7860C5-D163-4B77-95FC-743E7471CD56}"/>
              </a:ext>
            </a:extLst>
          </p:cNvPr>
          <p:cNvSpPr/>
          <p:nvPr/>
        </p:nvSpPr>
        <p:spPr>
          <a:xfrm>
            <a:off x="1052341" y="1687675"/>
            <a:ext cx="2044149" cy="499752"/>
          </a:xfrm>
          <a:prstGeom prst="rect">
            <a:avLst/>
          </a:prstGeom>
        </p:spPr>
        <p:txBody>
          <a:bodyPr wrap="none">
            <a:spAutoFit/>
          </a:bodyPr>
          <a:lstStyle/>
          <a:p>
            <a:pPr algn="just">
              <a:lnSpc>
                <a:spcPct val="172000"/>
              </a:lnSpc>
              <a:spcBef>
                <a:spcPts val="1300"/>
              </a:spcBef>
              <a:spcAft>
                <a:spcPts val="0"/>
              </a:spcAft>
            </a:pPr>
            <a:r>
              <a:rPr lang="zh-CN" altLang="zh-CN" b="1" kern="100" dirty="0">
                <a:solidFill>
                  <a:schemeClr val="accent1"/>
                </a:solidFill>
                <a:latin typeface="Times New Roman" panose="02020603050405020304" pitchFamily="18" charset="0"/>
                <a:ea typeface="黑体" panose="02010609060101010101" pitchFamily="49" charset="-122"/>
                <a:cs typeface="Times New Roman" panose="02020603050405020304" pitchFamily="18" charset="0"/>
              </a:rPr>
              <a:t>数据仓库构建流程</a:t>
            </a:r>
            <a:endParaRPr lang="zh-CN" altLang="zh-CN" sz="2000" b="1" kern="100" dirty="0">
              <a:solidFill>
                <a:schemeClr val="accent1"/>
              </a:solidFill>
              <a:latin typeface="Arial" panose="020B0604020202020204" pitchFamily="34" charset="0"/>
              <a:ea typeface="黑体" panose="02010609060101010101" pitchFamily="49" charset="-122"/>
              <a:cs typeface="Times New Roman" panose="02020603050405020304" pitchFamily="18" charset="0"/>
            </a:endParaRPr>
          </a:p>
        </p:txBody>
      </p:sp>
      <p:sp>
        <p:nvSpPr>
          <p:cNvPr id="3" name="矩形: 圆角 2">
            <a:extLst>
              <a:ext uri="{FF2B5EF4-FFF2-40B4-BE49-F238E27FC236}">
                <a16:creationId xmlns:a16="http://schemas.microsoft.com/office/drawing/2014/main" id="{04B9561A-84FD-4407-970A-F339AD8E1713}"/>
              </a:ext>
            </a:extLst>
          </p:cNvPr>
          <p:cNvSpPr/>
          <p:nvPr/>
        </p:nvSpPr>
        <p:spPr>
          <a:xfrm>
            <a:off x="432046" y="3429000"/>
            <a:ext cx="1254711" cy="91440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b="1" dirty="0"/>
              <a:t>数据调研</a:t>
            </a:r>
            <a:endParaRPr lang="en-US" altLang="zh-CN" b="1" dirty="0"/>
          </a:p>
          <a:p>
            <a:pPr algn="ctr"/>
            <a:r>
              <a:rPr lang="zh-CN" altLang="en-US" sz="1200" dirty="0"/>
              <a:t>业务调研</a:t>
            </a:r>
            <a:endParaRPr lang="en-US" altLang="zh-CN" sz="1200" dirty="0"/>
          </a:p>
          <a:p>
            <a:pPr algn="ctr"/>
            <a:r>
              <a:rPr lang="zh-CN" altLang="en-US" sz="1200" dirty="0"/>
              <a:t>需求调研</a:t>
            </a:r>
          </a:p>
        </p:txBody>
      </p:sp>
      <p:sp>
        <p:nvSpPr>
          <p:cNvPr id="4" name="矩形: 圆角 3">
            <a:extLst>
              <a:ext uri="{FF2B5EF4-FFF2-40B4-BE49-F238E27FC236}">
                <a16:creationId xmlns:a16="http://schemas.microsoft.com/office/drawing/2014/main" id="{1CD4C063-3E9E-4559-BBEB-451C0534BADE}"/>
              </a:ext>
            </a:extLst>
          </p:cNvPr>
          <p:cNvSpPr/>
          <p:nvPr/>
        </p:nvSpPr>
        <p:spPr>
          <a:xfrm>
            <a:off x="2077378" y="3429000"/>
            <a:ext cx="1642369" cy="91440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b="1" dirty="0"/>
              <a:t>明确数据域</a:t>
            </a:r>
            <a:endParaRPr lang="en-US" altLang="zh-CN" b="1" dirty="0"/>
          </a:p>
          <a:p>
            <a:pPr algn="ctr"/>
            <a:r>
              <a:rPr lang="zh-CN" altLang="en-US" sz="1400" dirty="0"/>
              <a:t>按照特定指标对数据进行纵向划分</a:t>
            </a:r>
            <a:endParaRPr lang="en-US" altLang="zh-CN" sz="1400" dirty="0"/>
          </a:p>
        </p:txBody>
      </p:sp>
      <p:sp>
        <p:nvSpPr>
          <p:cNvPr id="5" name="矩形: 圆角 4">
            <a:extLst>
              <a:ext uri="{FF2B5EF4-FFF2-40B4-BE49-F238E27FC236}">
                <a16:creationId xmlns:a16="http://schemas.microsoft.com/office/drawing/2014/main" id="{C3D2C094-7CDE-45BA-84D6-2BDD29FE7EFC}"/>
              </a:ext>
            </a:extLst>
          </p:cNvPr>
          <p:cNvSpPr/>
          <p:nvPr/>
        </p:nvSpPr>
        <p:spPr>
          <a:xfrm>
            <a:off x="3977196" y="2303016"/>
            <a:ext cx="2118804" cy="91440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b="1" dirty="0"/>
              <a:t>构建业务总线矩阵</a:t>
            </a:r>
            <a:endParaRPr lang="en-US" altLang="zh-CN" b="1" dirty="0"/>
          </a:p>
          <a:p>
            <a:pPr algn="ctr"/>
            <a:r>
              <a:rPr lang="zh-CN" altLang="en-US" sz="1200" dirty="0"/>
              <a:t>按照维度建模理论，对业务数据进行分析，抽象出业务过程和维度</a:t>
            </a:r>
            <a:endParaRPr lang="en-US" altLang="zh-CN" sz="1200" dirty="0"/>
          </a:p>
        </p:txBody>
      </p:sp>
      <p:sp>
        <p:nvSpPr>
          <p:cNvPr id="6" name="矩形: 圆角 5">
            <a:extLst>
              <a:ext uri="{FF2B5EF4-FFF2-40B4-BE49-F238E27FC236}">
                <a16:creationId xmlns:a16="http://schemas.microsoft.com/office/drawing/2014/main" id="{43137AF7-469F-42FC-AACA-9EEFE26844EF}"/>
              </a:ext>
            </a:extLst>
          </p:cNvPr>
          <p:cNvSpPr/>
          <p:nvPr/>
        </p:nvSpPr>
        <p:spPr>
          <a:xfrm>
            <a:off x="3977197" y="4442534"/>
            <a:ext cx="2118803" cy="91440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b="1" dirty="0"/>
              <a:t>明确统计指标</a:t>
            </a:r>
            <a:endParaRPr lang="en-US" altLang="zh-CN" b="1" dirty="0"/>
          </a:p>
          <a:p>
            <a:pPr algn="ctr"/>
            <a:r>
              <a:rPr lang="zh-CN" altLang="en-US" sz="1200" dirty="0"/>
              <a:t>对报表需求进行分析，整理出指标体系，包括原子指标、派生指标，衍生指标</a:t>
            </a:r>
            <a:endParaRPr lang="en-US" altLang="zh-CN" sz="1200" dirty="0"/>
          </a:p>
        </p:txBody>
      </p:sp>
      <p:sp>
        <p:nvSpPr>
          <p:cNvPr id="7" name="矩形: 圆角 6">
            <a:extLst>
              <a:ext uri="{FF2B5EF4-FFF2-40B4-BE49-F238E27FC236}">
                <a16:creationId xmlns:a16="http://schemas.microsoft.com/office/drawing/2014/main" id="{F72D8AD3-C858-4FD8-8CC1-8EE678C0EBFE}"/>
              </a:ext>
            </a:extLst>
          </p:cNvPr>
          <p:cNvSpPr/>
          <p:nvPr/>
        </p:nvSpPr>
        <p:spPr>
          <a:xfrm>
            <a:off x="6596110" y="4343400"/>
            <a:ext cx="1742980" cy="91440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b="1" dirty="0"/>
              <a:t>汇总模型设计</a:t>
            </a:r>
            <a:endParaRPr lang="en-US" altLang="zh-CN" b="1" dirty="0"/>
          </a:p>
          <a:p>
            <a:pPr algn="ctr"/>
            <a:r>
              <a:rPr lang="zh-CN" altLang="en-US" sz="1200" dirty="0"/>
              <a:t>构建</a:t>
            </a:r>
            <a:r>
              <a:rPr lang="en-US" altLang="zh-CN" sz="1200" dirty="0"/>
              <a:t>DWS</a:t>
            </a:r>
            <a:r>
              <a:rPr lang="zh-CN" altLang="en-US" sz="1200" dirty="0"/>
              <a:t>层</a:t>
            </a:r>
            <a:endParaRPr lang="en-US" altLang="zh-CN" sz="1200" dirty="0"/>
          </a:p>
        </p:txBody>
      </p:sp>
      <p:sp>
        <p:nvSpPr>
          <p:cNvPr id="8" name="矩形: 圆角 7">
            <a:extLst>
              <a:ext uri="{FF2B5EF4-FFF2-40B4-BE49-F238E27FC236}">
                <a16:creationId xmlns:a16="http://schemas.microsoft.com/office/drawing/2014/main" id="{CD21525A-4B8C-4419-9230-4A88ACE13AD0}"/>
              </a:ext>
            </a:extLst>
          </p:cNvPr>
          <p:cNvSpPr/>
          <p:nvPr/>
        </p:nvSpPr>
        <p:spPr>
          <a:xfrm>
            <a:off x="6596111" y="2303016"/>
            <a:ext cx="1742980" cy="91440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b="1" dirty="0"/>
              <a:t>维度模型设计</a:t>
            </a:r>
            <a:endParaRPr lang="en-US" altLang="zh-CN" b="1" dirty="0"/>
          </a:p>
          <a:p>
            <a:pPr algn="ctr"/>
            <a:r>
              <a:rPr lang="zh-CN" altLang="en-US" sz="1200" dirty="0"/>
              <a:t>构建</a:t>
            </a:r>
            <a:r>
              <a:rPr lang="en-US" altLang="zh-CN" sz="1200" dirty="0"/>
              <a:t>DWD</a:t>
            </a:r>
            <a:r>
              <a:rPr lang="zh-CN" altLang="en-US" sz="1200" dirty="0"/>
              <a:t>层</a:t>
            </a:r>
            <a:endParaRPr lang="en-US" altLang="zh-CN" sz="1200" dirty="0"/>
          </a:p>
          <a:p>
            <a:pPr algn="ctr"/>
            <a:r>
              <a:rPr lang="zh-CN" altLang="en-US" sz="1200" dirty="0"/>
              <a:t>构建</a:t>
            </a:r>
            <a:r>
              <a:rPr lang="en-US" altLang="zh-CN" sz="1200" dirty="0"/>
              <a:t>DIM</a:t>
            </a:r>
            <a:r>
              <a:rPr lang="zh-CN" altLang="en-US" sz="1200" dirty="0"/>
              <a:t>层</a:t>
            </a:r>
            <a:endParaRPr lang="en-US" altLang="zh-CN" sz="1200" dirty="0"/>
          </a:p>
        </p:txBody>
      </p:sp>
      <p:sp>
        <p:nvSpPr>
          <p:cNvPr id="10" name="矩形: 圆角 9">
            <a:extLst>
              <a:ext uri="{FF2B5EF4-FFF2-40B4-BE49-F238E27FC236}">
                <a16:creationId xmlns:a16="http://schemas.microsoft.com/office/drawing/2014/main" id="{DC2436F0-9359-45A2-82A0-292D6D2C0143}"/>
              </a:ext>
            </a:extLst>
          </p:cNvPr>
          <p:cNvSpPr/>
          <p:nvPr/>
        </p:nvSpPr>
        <p:spPr>
          <a:xfrm>
            <a:off x="8985679" y="3288437"/>
            <a:ext cx="901085" cy="91440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b="1" dirty="0"/>
              <a:t>开发</a:t>
            </a:r>
            <a:endParaRPr lang="en-US" altLang="zh-CN" b="1" dirty="0"/>
          </a:p>
        </p:txBody>
      </p:sp>
      <p:sp>
        <p:nvSpPr>
          <p:cNvPr id="11" name="矩形: 圆角 10">
            <a:extLst>
              <a:ext uri="{FF2B5EF4-FFF2-40B4-BE49-F238E27FC236}">
                <a16:creationId xmlns:a16="http://schemas.microsoft.com/office/drawing/2014/main" id="{E2906CAD-4EB0-4C80-B9A9-6190A8A68557}"/>
              </a:ext>
            </a:extLst>
          </p:cNvPr>
          <p:cNvSpPr/>
          <p:nvPr/>
        </p:nvSpPr>
        <p:spPr>
          <a:xfrm>
            <a:off x="10355800" y="3288437"/>
            <a:ext cx="901085" cy="91440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b="1" dirty="0"/>
              <a:t>调度</a:t>
            </a:r>
            <a:endParaRPr lang="en-US" altLang="zh-CN" b="1" dirty="0"/>
          </a:p>
        </p:txBody>
      </p:sp>
      <p:grpSp>
        <p:nvGrpSpPr>
          <p:cNvPr id="12" name="组合 11">
            <a:extLst>
              <a:ext uri="{FF2B5EF4-FFF2-40B4-BE49-F238E27FC236}">
                <a16:creationId xmlns:a16="http://schemas.microsoft.com/office/drawing/2014/main" id="{C05C8FA6-8458-4469-87FE-56D29A097525}"/>
              </a:ext>
            </a:extLst>
          </p:cNvPr>
          <p:cNvGrpSpPr/>
          <p:nvPr/>
        </p:nvGrpSpPr>
        <p:grpSpPr>
          <a:xfrm>
            <a:off x="88457" y="113203"/>
            <a:ext cx="4442564" cy="687168"/>
            <a:chOff x="358490" y="396066"/>
            <a:chExt cx="3331923" cy="515376"/>
          </a:xfrm>
        </p:grpSpPr>
        <p:grpSp>
          <p:nvGrpSpPr>
            <p:cNvPr id="13" name="组合 12">
              <a:extLst>
                <a:ext uri="{FF2B5EF4-FFF2-40B4-BE49-F238E27FC236}">
                  <a16:creationId xmlns:a16="http://schemas.microsoft.com/office/drawing/2014/main" id="{D142F77D-0DB4-4734-9226-B2513203068E}"/>
                </a:ext>
              </a:extLst>
            </p:cNvPr>
            <p:cNvGrpSpPr/>
            <p:nvPr/>
          </p:nvGrpSpPr>
          <p:grpSpPr>
            <a:xfrm>
              <a:off x="373364" y="396066"/>
              <a:ext cx="707710" cy="515376"/>
              <a:chOff x="125279" y="279019"/>
              <a:chExt cx="854512" cy="622282"/>
            </a:xfrm>
          </p:grpSpPr>
          <p:sp>
            <p:nvSpPr>
              <p:cNvPr id="16" name="圆角矩形 36">
                <a:extLst>
                  <a:ext uri="{FF2B5EF4-FFF2-40B4-BE49-F238E27FC236}">
                    <a16:creationId xmlns:a16="http://schemas.microsoft.com/office/drawing/2014/main" id="{0DA6427D-1029-495A-B22D-21A7CD81E4E8}"/>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17" name="圆角矩形 37">
                <a:extLst>
                  <a:ext uri="{FF2B5EF4-FFF2-40B4-BE49-F238E27FC236}">
                    <a16:creationId xmlns:a16="http://schemas.microsoft.com/office/drawing/2014/main" id="{39AEA991-07E0-4817-82FA-4C6F42C81C65}"/>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14" name="TextBox 7">
              <a:extLst>
                <a:ext uri="{FF2B5EF4-FFF2-40B4-BE49-F238E27FC236}">
                  <a16:creationId xmlns:a16="http://schemas.microsoft.com/office/drawing/2014/main" id="{FE2C910D-B5A8-44FD-9EE0-3A88D2D39C24}"/>
                </a:ext>
              </a:extLst>
            </p:cNvPr>
            <p:cNvSpPr txBox="1"/>
            <p:nvPr/>
          </p:nvSpPr>
          <p:spPr>
            <a:xfrm>
              <a:off x="1307250" y="427026"/>
              <a:ext cx="2383163"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功能设计</a:t>
              </a:r>
              <a:r>
                <a:rPr lang="en-US" altLang="zh-CN"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a:t>
              </a: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方法论</a:t>
              </a:r>
            </a:p>
          </p:txBody>
        </p:sp>
        <p:sp>
          <p:nvSpPr>
            <p:cNvPr id="15" name="矩形 14">
              <a:extLst>
                <a:ext uri="{FF2B5EF4-FFF2-40B4-BE49-F238E27FC236}">
                  <a16:creationId xmlns:a16="http://schemas.microsoft.com/office/drawing/2014/main" id="{BFFD5E62-23CC-4014-989E-03F985858D08}"/>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04</a:t>
              </a:r>
            </a:p>
          </p:txBody>
        </p:sp>
      </p:grpSp>
      <p:sp>
        <p:nvSpPr>
          <p:cNvPr id="18" name="箭头: 右 17">
            <a:extLst>
              <a:ext uri="{FF2B5EF4-FFF2-40B4-BE49-F238E27FC236}">
                <a16:creationId xmlns:a16="http://schemas.microsoft.com/office/drawing/2014/main" id="{379FDFA5-1A6D-442C-A09B-A37FFC3719CF}"/>
              </a:ext>
            </a:extLst>
          </p:cNvPr>
          <p:cNvSpPr/>
          <p:nvPr/>
        </p:nvSpPr>
        <p:spPr>
          <a:xfrm>
            <a:off x="1686757" y="3757612"/>
            <a:ext cx="390621" cy="2571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箭头: 右 18">
            <a:extLst>
              <a:ext uri="{FF2B5EF4-FFF2-40B4-BE49-F238E27FC236}">
                <a16:creationId xmlns:a16="http://schemas.microsoft.com/office/drawing/2014/main" id="{700F8FDB-C857-4C7C-810A-F215212F6ADC}"/>
              </a:ext>
            </a:extLst>
          </p:cNvPr>
          <p:cNvSpPr/>
          <p:nvPr/>
        </p:nvSpPr>
        <p:spPr>
          <a:xfrm>
            <a:off x="9925971" y="3629024"/>
            <a:ext cx="390621" cy="2571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箭头: 右 19">
            <a:extLst>
              <a:ext uri="{FF2B5EF4-FFF2-40B4-BE49-F238E27FC236}">
                <a16:creationId xmlns:a16="http://schemas.microsoft.com/office/drawing/2014/main" id="{6F8BE1DD-C3D4-48E4-B098-CAD2429E2C1A}"/>
              </a:ext>
            </a:extLst>
          </p:cNvPr>
          <p:cNvSpPr/>
          <p:nvPr/>
        </p:nvSpPr>
        <p:spPr>
          <a:xfrm>
            <a:off x="6150745" y="2631628"/>
            <a:ext cx="390621" cy="2571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箭头: 右 20">
            <a:extLst>
              <a:ext uri="{FF2B5EF4-FFF2-40B4-BE49-F238E27FC236}">
                <a16:creationId xmlns:a16="http://schemas.microsoft.com/office/drawing/2014/main" id="{EBE366D4-9488-4A9C-B9C1-38473044D1F2}"/>
              </a:ext>
            </a:extLst>
          </p:cNvPr>
          <p:cNvSpPr/>
          <p:nvPr/>
        </p:nvSpPr>
        <p:spPr>
          <a:xfrm>
            <a:off x="6134655" y="4771146"/>
            <a:ext cx="390621" cy="2571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箭头: 右 21">
            <a:extLst>
              <a:ext uri="{FF2B5EF4-FFF2-40B4-BE49-F238E27FC236}">
                <a16:creationId xmlns:a16="http://schemas.microsoft.com/office/drawing/2014/main" id="{C6ABCCF8-70FD-46D6-A2FF-8807017080BA}"/>
              </a:ext>
            </a:extLst>
          </p:cNvPr>
          <p:cNvSpPr/>
          <p:nvPr/>
        </p:nvSpPr>
        <p:spPr>
          <a:xfrm rot="2248090">
            <a:off x="8557130" y="2938980"/>
            <a:ext cx="390621" cy="2571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箭头: 右 22">
            <a:extLst>
              <a:ext uri="{FF2B5EF4-FFF2-40B4-BE49-F238E27FC236}">
                <a16:creationId xmlns:a16="http://schemas.microsoft.com/office/drawing/2014/main" id="{BE9273CB-965A-436A-AE5A-731AA50600C5}"/>
              </a:ext>
            </a:extLst>
          </p:cNvPr>
          <p:cNvSpPr/>
          <p:nvPr/>
        </p:nvSpPr>
        <p:spPr>
          <a:xfrm rot="19791817">
            <a:off x="3563645" y="3112024"/>
            <a:ext cx="390621" cy="2571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箭头: 右 23">
            <a:extLst>
              <a:ext uri="{FF2B5EF4-FFF2-40B4-BE49-F238E27FC236}">
                <a16:creationId xmlns:a16="http://schemas.microsoft.com/office/drawing/2014/main" id="{BC19B294-7923-4561-92D1-E9D1F0114637}"/>
              </a:ext>
            </a:extLst>
          </p:cNvPr>
          <p:cNvSpPr/>
          <p:nvPr/>
        </p:nvSpPr>
        <p:spPr>
          <a:xfrm rot="1615308">
            <a:off x="3592540" y="4406630"/>
            <a:ext cx="390621" cy="2571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箭头: 右 24">
            <a:extLst>
              <a:ext uri="{FF2B5EF4-FFF2-40B4-BE49-F238E27FC236}">
                <a16:creationId xmlns:a16="http://schemas.microsoft.com/office/drawing/2014/main" id="{4FFC3687-A197-4488-981A-CB6D2F6D2D8D}"/>
              </a:ext>
            </a:extLst>
          </p:cNvPr>
          <p:cNvSpPr/>
          <p:nvPr/>
        </p:nvSpPr>
        <p:spPr>
          <a:xfrm rot="19970015">
            <a:off x="8538291" y="4260710"/>
            <a:ext cx="390621" cy="2571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a:extLst>
              <a:ext uri="{FF2B5EF4-FFF2-40B4-BE49-F238E27FC236}">
                <a16:creationId xmlns:a16="http://schemas.microsoft.com/office/drawing/2014/main" id="{DA2AC429-5FFB-4F5A-9AB2-C31A4C5977DB}"/>
              </a:ext>
            </a:extLst>
          </p:cNvPr>
          <p:cNvSpPr txBox="1"/>
          <p:nvPr/>
        </p:nvSpPr>
        <p:spPr>
          <a:xfrm>
            <a:off x="5862003" y="1950667"/>
            <a:ext cx="976947" cy="307777"/>
          </a:xfrm>
          <a:prstGeom prst="rect">
            <a:avLst/>
          </a:prstGeom>
          <a:noFill/>
        </p:spPr>
        <p:txBody>
          <a:bodyPr wrap="square" rtlCol="0">
            <a:spAutoFit/>
          </a:bodyPr>
          <a:lstStyle/>
          <a:p>
            <a:r>
              <a:rPr lang="zh-CN" altLang="en-US" sz="1400" dirty="0"/>
              <a:t>业务驱动</a:t>
            </a:r>
          </a:p>
        </p:txBody>
      </p:sp>
      <p:sp>
        <p:nvSpPr>
          <p:cNvPr id="27" name="文本框 26">
            <a:extLst>
              <a:ext uri="{FF2B5EF4-FFF2-40B4-BE49-F238E27FC236}">
                <a16:creationId xmlns:a16="http://schemas.microsoft.com/office/drawing/2014/main" id="{FBF0A072-CA21-4ED3-8904-FF09745C57B4}"/>
              </a:ext>
            </a:extLst>
          </p:cNvPr>
          <p:cNvSpPr txBox="1"/>
          <p:nvPr/>
        </p:nvSpPr>
        <p:spPr>
          <a:xfrm>
            <a:off x="5949792" y="5313445"/>
            <a:ext cx="902811" cy="307777"/>
          </a:xfrm>
          <a:prstGeom prst="rect">
            <a:avLst/>
          </a:prstGeom>
          <a:noFill/>
        </p:spPr>
        <p:txBody>
          <a:bodyPr wrap="none" rtlCol="0">
            <a:spAutoFit/>
          </a:bodyPr>
          <a:lstStyle/>
          <a:p>
            <a:r>
              <a:rPr lang="zh-CN" altLang="en-US" sz="1400" dirty="0"/>
              <a:t>需求驱动</a:t>
            </a:r>
          </a:p>
        </p:txBody>
      </p:sp>
    </p:spTree>
    <p:extLst>
      <p:ext uri="{BB962C8B-B14F-4D97-AF65-F5344CB8AC3E}">
        <p14:creationId xmlns:p14="http://schemas.microsoft.com/office/powerpoint/2010/main" val="1118366534"/>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 name="矩形 260">
            <a:extLst>
              <a:ext uri="{FF2B5EF4-FFF2-40B4-BE49-F238E27FC236}">
                <a16:creationId xmlns:a16="http://schemas.microsoft.com/office/drawing/2014/main" id="{25FF871E-A1F8-4B8D-AA1F-E8F9F31C4D7C}"/>
              </a:ext>
            </a:extLst>
          </p:cNvPr>
          <p:cNvSpPr/>
          <p:nvPr/>
        </p:nvSpPr>
        <p:spPr>
          <a:xfrm>
            <a:off x="1058746" y="872237"/>
            <a:ext cx="10959941" cy="5861252"/>
          </a:xfrm>
          <a:prstGeom prst="rect">
            <a:avLst/>
          </a:prstGeom>
          <a:ln>
            <a:prstDash val="lgDashDot"/>
          </a:ln>
        </p:spPr>
        <p:style>
          <a:lnRef idx="2">
            <a:schemeClr val="accent5"/>
          </a:lnRef>
          <a:fillRef idx="1">
            <a:schemeClr val="lt1"/>
          </a:fillRef>
          <a:effectRef idx="0">
            <a:schemeClr val="accent5"/>
          </a:effectRef>
          <a:fontRef idx="minor">
            <a:schemeClr val="dk1"/>
          </a:fontRef>
        </p:style>
        <p:txBody>
          <a:bodyPr rtlCol="0" anchor="ctr"/>
          <a:lstStyle/>
          <a:p>
            <a:pPr algn="ctr"/>
            <a:endParaRPr lang="zh-CN" altLang="en-US" dirty="0"/>
          </a:p>
        </p:txBody>
      </p:sp>
      <p:sp>
        <p:nvSpPr>
          <p:cNvPr id="367" name="矩形 366">
            <a:extLst>
              <a:ext uri="{FF2B5EF4-FFF2-40B4-BE49-F238E27FC236}">
                <a16:creationId xmlns:a16="http://schemas.microsoft.com/office/drawing/2014/main" id="{EBD710E4-123C-464C-BB04-4EF9B9A175BB}"/>
              </a:ext>
            </a:extLst>
          </p:cNvPr>
          <p:cNvSpPr/>
          <p:nvPr/>
        </p:nvSpPr>
        <p:spPr>
          <a:xfrm>
            <a:off x="7213072" y="935656"/>
            <a:ext cx="3104074" cy="4429529"/>
          </a:xfrm>
          <a:prstGeom prst="rect">
            <a:avLst/>
          </a:prstGeom>
          <a:ln>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365" name="矩形 364">
            <a:extLst>
              <a:ext uri="{FF2B5EF4-FFF2-40B4-BE49-F238E27FC236}">
                <a16:creationId xmlns:a16="http://schemas.microsoft.com/office/drawing/2014/main" id="{D3B8370C-C9B6-40DF-9BC1-F0F54E450302}"/>
              </a:ext>
            </a:extLst>
          </p:cNvPr>
          <p:cNvSpPr/>
          <p:nvPr/>
        </p:nvSpPr>
        <p:spPr>
          <a:xfrm>
            <a:off x="4411818" y="1484396"/>
            <a:ext cx="1843565" cy="3880789"/>
          </a:xfrm>
          <a:prstGeom prst="rect">
            <a:avLst/>
          </a:prstGeom>
          <a:ln>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dirty="0"/>
          </a:p>
        </p:txBody>
      </p:sp>
      <p:sp>
        <p:nvSpPr>
          <p:cNvPr id="117" name="矩形 116">
            <a:extLst>
              <a:ext uri="{FF2B5EF4-FFF2-40B4-BE49-F238E27FC236}">
                <a16:creationId xmlns:a16="http://schemas.microsoft.com/office/drawing/2014/main" id="{41A7C7AF-1A93-414A-AE8D-EFB74BE5836F}"/>
              </a:ext>
            </a:extLst>
          </p:cNvPr>
          <p:cNvSpPr/>
          <p:nvPr/>
        </p:nvSpPr>
        <p:spPr>
          <a:xfrm>
            <a:off x="7882294" y="2990627"/>
            <a:ext cx="1650537" cy="2072841"/>
          </a:xfrm>
          <a:prstGeom prst="rect">
            <a:avLst/>
          </a:prstGeom>
          <a:ln>
            <a:prstDash val="dashDot"/>
          </a:ln>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grpSp>
        <p:nvGrpSpPr>
          <p:cNvPr id="3" name="组合 2">
            <a:extLst>
              <a:ext uri="{FF2B5EF4-FFF2-40B4-BE49-F238E27FC236}">
                <a16:creationId xmlns:a16="http://schemas.microsoft.com/office/drawing/2014/main" id="{C2275371-9245-458C-BE20-1A82B0913E32}"/>
              </a:ext>
            </a:extLst>
          </p:cNvPr>
          <p:cNvGrpSpPr/>
          <p:nvPr/>
        </p:nvGrpSpPr>
        <p:grpSpPr>
          <a:xfrm>
            <a:off x="88457" y="113203"/>
            <a:ext cx="4442564" cy="687168"/>
            <a:chOff x="358490" y="396066"/>
            <a:chExt cx="3331923" cy="515376"/>
          </a:xfrm>
        </p:grpSpPr>
        <p:grpSp>
          <p:nvGrpSpPr>
            <p:cNvPr id="4" name="组合 3">
              <a:extLst>
                <a:ext uri="{FF2B5EF4-FFF2-40B4-BE49-F238E27FC236}">
                  <a16:creationId xmlns:a16="http://schemas.microsoft.com/office/drawing/2014/main" id="{615BA494-6950-464C-A7C6-1EAE6697171C}"/>
                </a:ext>
              </a:extLst>
            </p:cNvPr>
            <p:cNvGrpSpPr/>
            <p:nvPr/>
          </p:nvGrpSpPr>
          <p:grpSpPr>
            <a:xfrm>
              <a:off x="373364" y="396066"/>
              <a:ext cx="707710" cy="515376"/>
              <a:chOff x="125279" y="279019"/>
              <a:chExt cx="854512" cy="622282"/>
            </a:xfrm>
          </p:grpSpPr>
          <p:sp>
            <p:nvSpPr>
              <p:cNvPr id="7" name="圆角矩形 36">
                <a:extLst>
                  <a:ext uri="{FF2B5EF4-FFF2-40B4-BE49-F238E27FC236}">
                    <a16:creationId xmlns:a16="http://schemas.microsoft.com/office/drawing/2014/main" id="{1306553A-53C3-42FF-B7CE-55F3ADD5564E}"/>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8" name="圆角矩形 37">
                <a:extLst>
                  <a:ext uri="{FF2B5EF4-FFF2-40B4-BE49-F238E27FC236}">
                    <a16:creationId xmlns:a16="http://schemas.microsoft.com/office/drawing/2014/main" id="{F782D866-18E1-4C33-BFE4-74F225AD5EDC}"/>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5" name="TextBox 7">
              <a:extLst>
                <a:ext uri="{FF2B5EF4-FFF2-40B4-BE49-F238E27FC236}">
                  <a16:creationId xmlns:a16="http://schemas.microsoft.com/office/drawing/2014/main" id="{CC36FDC5-AEAF-4B36-98E1-6E96503D23AE}"/>
                </a:ext>
              </a:extLst>
            </p:cNvPr>
            <p:cNvSpPr txBox="1"/>
            <p:nvPr/>
          </p:nvSpPr>
          <p:spPr>
            <a:xfrm>
              <a:off x="1307250" y="427026"/>
              <a:ext cx="2383163"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网络部署架构</a:t>
              </a:r>
            </a:p>
          </p:txBody>
        </p:sp>
        <p:sp>
          <p:nvSpPr>
            <p:cNvPr id="6" name="矩形 5">
              <a:extLst>
                <a:ext uri="{FF2B5EF4-FFF2-40B4-BE49-F238E27FC236}">
                  <a16:creationId xmlns:a16="http://schemas.microsoft.com/office/drawing/2014/main" id="{948680AF-CFA1-4CC6-A7E8-C3E8DC21E7BF}"/>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04</a:t>
              </a:r>
            </a:p>
          </p:txBody>
        </p:sp>
      </p:grpSp>
      <p:sp>
        <p:nvSpPr>
          <p:cNvPr id="34" name="矩形: 圆角 33">
            <a:extLst>
              <a:ext uri="{FF2B5EF4-FFF2-40B4-BE49-F238E27FC236}">
                <a16:creationId xmlns:a16="http://schemas.microsoft.com/office/drawing/2014/main" id="{061D9B54-8676-4CE3-9F5D-07BA93062078}"/>
              </a:ext>
            </a:extLst>
          </p:cNvPr>
          <p:cNvSpPr/>
          <p:nvPr/>
        </p:nvSpPr>
        <p:spPr>
          <a:xfrm>
            <a:off x="7697288" y="1103022"/>
            <a:ext cx="2035482" cy="1680066"/>
          </a:xfrm>
          <a:prstGeom prst="roundRect">
            <a:avLst/>
          </a:prstGeom>
          <a:ln>
            <a:prstDash val="lgDashDotDot"/>
          </a:ln>
        </p:spPr>
        <p:style>
          <a:lnRef idx="2">
            <a:schemeClr val="accent3"/>
          </a:lnRef>
          <a:fillRef idx="1">
            <a:schemeClr val="lt1"/>
          </a:fillRef>
          <a:effectRef idx="0">
            <a:schemeClr val="accent3"/>
          </a:effectRef>
          <a:fontRef idx="minor">
            <a:schemeClr val="dk1"/>
          </a:fontRef>
        </p:style>
        <p:txBody>
          <a:bodyPr rtlCol="0" anchor="ctr"/>
          <a:lstStyle/>
          <a:p>
            <a:pPr algn="ctr"/>
            <a:endParaRPr lang="zh-CN" altLang="en-US" dirty="0"/>
          </a:p>
        </p:txBody>
      </p:sp>
      <p:grpSp>
        <p:nvGrpSpPr>
          <p:cNvPr id="172" name="组合 171">
            <a:extLst>
              <a:ext uri="{FF2B5EF4-FFF2-40B4-BE49-F238E27FC236}">
                <a16:creationId xmlns:a16="http://schemas.microsoft.com/office/drawing/2014/main" id="{4EB6D6D1-389F-41B8-AAF4-48710785FB78}"/>
              </a:ext>
            </a:extLst>
          </p:cNvPr>
          <p:cNvGrpSpPr/>
          <p:nvPr/>
        </p:nvGrpSpPr>
        <p:grpSpPr>
          <a:xfrm>
            <a:off x="7748422" y="1509821"/>
            <a:ext cx="1677632" cy="1206873"/>
            <a:chOff x="5664108" y="735354"/>
            <a:chExt cx="1677632" cy="1206873"/>
          </a:xfrm>
        </p:grpSpPr>
        <p:pic>
          <p:nvPicPr>
            <p:cNvPr id="25" name="图片 24">
              <a:extLst>
                <a:ext uri="{FF2B5EF4-FFF2-40B4-BE49-F238E27FC236}">
                  <a16:creationId xmlns:a16="http://schemas.microsoft.com/office/drawing/2014/main" id="{CA46FC7D-FB22-4CCF-A534-5BEA63438CD4}"/>
                </a:ext>
              </a:extLst>
            </p:cNvPr>
            <p:cNvPicPr>
              <a:picLocks noChangeAspect="1"/>
            </p:cNvPicPr>
            <p:nvPr/>
          </p:nvPicPr>
          <p:blipFill>
            <a:blip r:embed="rId2"/>
            <a:stretch>
              <a:fillRect/>
            </a:stretch>
          </p:blipFill>
          <p:spPr>
            <a:xfrm>
              <a:off x="5664108" y="1331691"/>
              <a:ext cx="906764" cy="610536"/>
            </a:xfrm>
            <a:prstGeom prst="rect">
              <a:avLst/>
            </a:prstGeom>
          </p:spPr>
        </p:pic>
        <p:pic>
          <p:nvPicPr>
            <p:cNvPr id="26" name="图片 25">
              <a:extLst>
                <a:ext uri="{FF2B5EF4-FFF2-40B4-BE49-F238E27FC236}">
                  <a16:creationId xmlns:a16="http://schemas.microsoft.com/office/drawing/2014/main" id="{BFAF4FC5-6549-49F4-827F-E87478FB05F8}"/>
                </a:ext>
              </a:extLst>
            </p:cNvPr>
            <p:cNvPicPr>
              <a:picLocks noChangeAspect="1"/>
            </p:cNvPicPr>
            <p:nvPr/>
          </p:nvPicPr>
          <p:blipFill>
            <a:blip r:embed="rId2"/>
            <a:stretch>
              <a:fillRect/>
            </a:stretch>
          </p:blipFill>
          <p:spPr>
            <a:xfrm>
              <a:off x="6434976" y="1324591"/>
              <a:ext cx="906764" cy="610536"/>
            </a:xfrm>
            <a:prstGeom prst="rect">
              <a:avLst/>
            </a:prstGeom>
          </p:spPr>
        </p:pic>
        <p:pic>
          <p:nvPicPr>
            <p:cNvPr id="27" name="图片 26">
              <a:extLst>
                <a:ext uri="{FF2B5EF4-FFF2-40B4-BE49-F238E27FC236}">
                  <a16:creationId xmlns:a16="http://schemas.microsoft.com/office/drawing/2014/main" id="{7C7442FB-E7FC-4945-A73E-3E4C173B575B}"/>
                </a:ext>
              </a:extLst>
            </p:cNvPr>
            <p:cNvPicPr>
              <a:picLocks noChangeAspect="1"/>
            </p:cNvPicPr>
            <p:nvPr/>
          </p:nvPicPr>
          <p:blipFill>
            <a:blip r:embed="rId2"/>
            <a:stretch>
              <a:fillRect/>
            </a:stretch>
          </p:blipFill>
          <p:spPr>
            <a:xfrm>
              <a:off x="6032903" y="735354"/>
              <a:ext cx="906764" cy="610536"/>
            </a:xfrm>
            <a:prstGeom prst="rect">
              <a:avLst/>
            </a:prstGeom>
          </p:spPr>
        </p:pic>
        <p:cxnSp>
          <p:nvCxnSpPr>
            <p:cNvPr id="29" name="直接箭头连接符 28">
              <a:extLst>
                <a:ext uri="{FF2B5EF4-FFF2-40B4-BE49-F238E27FC236}">
                  <a16:creationId xmlns:a16="http://schemas.microsoft.com/office/drawing/2014/main" id="{C3675F8C-7983-4A0C-A6D4-EF8A5772BC87}"/>
                </a:ext>
              </a:extLst>
            </p:cNvPr>
            <p:cNvCxnSpPr/>
            <p:nvPr/>
          </p:nvCxnSpPr>
          <p:spPr>
            <a:xfrm flipH="1">
              <a:off x="6219966" y="1185337"/>
              <a:ext cx="106288" cy="24465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1" name="直接箭头连接符 30">
              <a:extLst>
                <a:ext uri="{FF2B5EF4-FFF2-40B4-BE49-F238E27FC236}">
                  <a16:creationId xmlns:a16="http://schemas.microsoft.com/office/drawing/2014/main" id="{A86C1B9D-9E2B-4BAE-8F2F-7DF707AD18F8}"/>
                </a:ext>
              </a:extLst>
            </p:cNvPr>
            <p:cNvCxnSpPr/>
            <p:nvPr/>
          </p:nvCxnSpPr>
          <p:spPr>
            <a:xfrm>
              <a:off x="6358140" y="1636959"/>
              <a:ext cx="31833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3" name="直接箭头连接符 32">
              <a:extLst>
                <a:ext uri="{FF2B5EF4-FFF2-40B4-BE49-F238E27FC236}">
                  <a16:creationId xmlns:a16="http://schemas.microsoft.com/office/drawing/2014/main" id="{D0CBEF92-F9E6-4E88-9D1C-B7F0578211D3}"/>
                </a:ext>
              </a:extLst>
            </p:cNvPr>
            <p:cNvCxnSpPr/>
            <p:nvPr/>
          </p:nvCxnSpPr>
          <p:spPr>
            <a:xfrm flipH="1" flipV="1">
              <a:off x="6665965" y="1185337"/>
              <a:ext cx="211887" cy="24465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35" name="文本框 34">
            <a:extLst>
              <a:ext uri="{FF2B5EF4-FFF2-40B4-BE49-F238E27FC236}">
                <a16:creationId xmlns:a16="http://schemas.microsoft.com/office/drawing/2014/main" id="{0DB4C220-6A61-42CB-BCA8-AE9CC939EF1D}"/>
              </a:ext>
            </a:extLst>
          </p:cNvPr>
          <p:cNvSpPr txBox="1"/>
          <p:nvPr/>
        </p:nvSpPr>
        <p:spPr>
          <a:xfrm>
            <a:off x="8837504" y="1195019"/>
            <a:ext cx="1243891" cy="738664"/>
          </a:xfrm>
          <a:prstGeom prst="rect">
            <a:avLst/>
          </a:prstGeom>
          <a:noFill/>
        </p:spPr>
        <p:txBody>
          <a:bodyPr wrap="square" rtlCol="0">
            <a:spAutoFit/>
          </a:bodyPr>
          <a:lstStyle/>
          <a:p>
            <a:r>
              <a:rPr lang="zh-CN" altLang="en-US" sz="1050" dirty="0">
                <a:solidFill>
                  <a:srgbClr val="00B0F0"/>
                </a:solidFill>
              </a:rPr>
              <a:t>高可用组件</a:t>
            </a:r>
            <a:endParaRPr lang="en-US" altLang="zh-CN" sz="1050" dirty="0">
              <a:solidFill>
                <a:srgbClr val="00B0F0"/>
              </a:solidFill>
            </a:endParaRPr>
          </a:p>
          <a:p>
            <a:r>
              <a:rPr lang="en-US" altLang="zh-CN" sz="1050" dirty="0"/>
              <a:t>Redis Cluster</a:t>
            </a:r>
          </a:p>
          <a:p>
            <a:r>
              <a:rPr lang="en-US" altLang="zh-CN" sz="1050" dirty="0"/>
              <a:t>Zookeeper Cluster</a:t>
            </a:r>
          </a:p>
          <a:p>
            <a:r>
              <a:rPr lang="en-US" altLang="zh-CN" sz="1050" dirty="0"/>
              <a:t>Ds Cluster</a:t>
            </a:r>
            <a:endParaRPr lang="zh-CN" altLang="en-US" sz="1050" dirty="0"/>
          </a:p>
        </p:txBody>
      </p:sp>
      <p:pic>
        <p:nvPicPr>
          <p:cNvPr id="69" name="图片 68">
            <a:extLst>
              <a:ext uri="{FF2B5EF4-FFF2-40B4-BE49-F238E27FC236}">
                <a16:creationId xmlns:a16="http://schemas.microsoft.com/office/drawing/2014/main" id="{7F722137-6108-4628-8B4C-2442F65C37F0}"/>
              </a:ext>
            </a:extLst>
          </p:cNvPr>
          <p:cNvPicPr>
            <a:picLocks noChangeAspect="1"/>
          </p:cNvPicPr>
          <p:nvPr/>
        </p:nvPicPr>
        <p:blipFill>
          <a:blip r:embed="rId3"/>
          <a:stretch>
            <a:fillRect/>
          </a:stretch>
        </p:blipFill>
        <p:spPr>
          <a:xfrm>
            <a:off x="872991" y="3082429"/>
            <a:ext cx="542925" cy="714375"/>
          </a:xfrm>
          <a:prstGeom prst="rect">
            <a:avLst/>
          </a:prstGeom>
        </p:spPr>
      </p:pic>
      <p:pic>
        <p:nvPicPr>
          <p:cNvPr id="72" name="图片 71">
            <a:extLst>
              <a:ext uri="{FF2B5EF4-FFF2-40B4-BE49-F238E27FC236}">
                <a16:creationId xmlns:a16="http://schemas.microsoft.com/office/drawing/2014/main" id="{DA9A6C90-C359-41D8-ABDA-C91C8C3ED979}"/>
              </a:ext>
            </a:extLst>
          </p:cNvPr>
          <p:cNvPicPr>
            <a:picLocks noChangeAspect="1"/>
          </p:cNvPicPr>
          <p:nvPr/>
        </p:nvPicPr>
        <p:blipFill>
          <a:blip r:embed="rId4"/>
          <a:stretch>
            <a:fillRect/>
          </a:stretch>
        </p:blipFill>
        <p:spPr>
          <a:xfrm>
            <a:off x="0" y="3088690"/>
            <a:ext cx="733425" cy="771525"/>
          </a:xfrm>
          <a:prstGeom prst="rect">
            <a:avLst/>
          </a:prstGeom>
        </p:spPr>
      </p:pic>
      <p:pic>
        <p:nvPicPr>
          <p:cNvPr id="75" name="图片 74">
            <a:extLst>
              <a:ext uri="{FF2B5EF4-FFF2-40B4-BE49-F238E27FC236}">
                <a16:creationId xmlns:a16="http://schemas.microsoft.com/office/drawing/2014/main" id="{B6A07D2D-E5B3-4A09-96BF-8820F9B7CD4A}"/>
              </a:ext>
            </a:extLst>
          </p:cNvPr>
          <p:cNvPicPr>
            <a:picLocks noChangeAspect="1"/>
          </p:cNvPicPr>
          <p:nvPr/>
        </p:nvPicPr>
        <p:blipFill>
          <a:blip r:embed="rId5"/>
          <a:stretch>
            <a:fillRect/>
          </a:stretch>
        </p:blipFill>
        <p:spPr>
          <a:xfrm>
            <a:off x="2868033" y="2361676"/>
            <a:ext cx="600075" cy="771525"/>
          </a:xfrm>
          <a:prstGeom prst="rect">
            <a:avLst/>
          </a:prstGeom>
        </p:spPr>
      </p:pic>
      <p:pic>
        <p:nvPicPr>
          <p:cNvPr id="76" name="图片 75">
            <a:extLst>
              <a:ext uri="{FF2B5EF4-FFF2-40B4-BE49-F238E27FC236}">
                <a16:creationId xmlns:a16="http://schemas.microsoft.com/office/drawing/2014/main" id="{925FF74E-1F32-4394-946A-81109EE8DD0B}"/>
              </a:ext>
            </a:extLst>
          </p:cNvPr>
          <p:cNvPicPr>
            <a:picLocks noChangeAspect="1"/>
          </p:cNvPicPr>
          <p:nvPr/>
        </p:nvPicPr>
        <p:blipFill>
          <a:blip r:embed="rId5"/>
          <a:stretch>
            <a:fillRect/>
          </a:stretch>
        </p:blipFill>
        <p:spPr>
          <a:xfrm>
            <a:off x="2819715" y="3464015"/>
            <a:ext cx="600075" cy="771525"/>
          </a:xfrm>
          <a:prstGeom prst="rect">
            <a:avLst/>
          </a:prstGeom>
        </p:spPr>
      </p:pic>
      <p:pic>
        <p:nvPicPr>
          <p:cNvPr id="77" name="图片 76">
            <a:extLst>
              <a:ext uri="{FF2B5EF4-FFF2-40B4-BE49-F238E27FC236}">
                <a16:creationId xmlns:a16="http://schemas.microsoft.com/office/drawing/2014/main" id="{E118BFE9-CC96-4ACB-9F73-884D517AA045}"/>
              </a:ext>
            </a:extLst>
          </p:cNvPr>
          <p:cNvPicPr>
            <a:picLocks noChangeAspect="1"/>
          </p:cNvPicPr>
          <p:nvPr/>
        </p:nvPicPr>
        <p:blipFill>
          <a:blip r:embed="rId5"/>
          <a:stretch>
            <a:fillRect/>
          </a:stretch>
        </p:blipFill>
        <p:spPr>
          <a:xfrm>
            <a:off x="4921742" y="2393207"/>
            <a:ext cx="600075" cy="771525"/>
          </a:xfrm>
          <a:prstGeom prst="rect">
            <a:avLst/>
          </a:prstGeom>
        </p:spPr>
      </p:pic>
      <p:cxnSp>
        <p:nvCxnSpPr>
          <p:cNvPr id="79" name="直接箭头连接符 78">
            <a:extLst>
              <a:ext uri="{FF2B5EF4-FFF2-40B4-BE49-F238E27FC236}">
                <a16:creationId xmlns:a16="http://schemas.microsoft.com/office/drawing/2014/main" id="{872A74BE-E1E9-449E-B3CA-25FBA408DCDC}"/>
              </a:ext>
            </a:extLst>
          </p:cNvPr>
          <p:cNvCxnSpPr>
            <a:stCxn id="74" idx="3"/>
            <a:endCxn id="75" idx="1"/>
          </p:cNvCxnSpPr>
          <p:nvPr/>
        </p:nvCxnSpPr>
        <p:spPr>
          <a:xfrm flipV="1">
            <a:off x="2277014" y="2747439"/>
            <a:ext cx="591019" cy="72075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1" name="直接箭头连接符 80">
            <a:extLst>
              <a:ext uri="{FF2B5EF4-FFF2-40B4-BE49-F238E27FC236}">
                <a16:creationId xmlns:a16="http://schemas.microsoft.com/office/drawing/2014/main" id="{69F78984-6E2E-4467-938C-0DEE182910F4}"/>
              </a:ext>
            </a:extLst>
          </p:cNvPr>
          <p:cNvCxnSpPr>
            <a:stCxn id="74" idx="3"/>
            <a:endCxn id="76" idx="1"/>
          </p:cNvCxnSpPr>
          <p:nvPr/>
        </p:nvCxnSpPr>
        <p:spPr>
          <a:xfrm>
            <a:off x="2277014" y="3468192"/>
            <a:ext cx="542701" cy="38158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3" name="直接箭头连接符 82">
            <a:extLst>
              <a:ext uri="{FF2B5EF4-FFF2-40B4-BE49-F238E27FC236}">
                <a16:creationId xmlns:a16="http://schemas.microsoft.com/office/drawing/2014/main" id="{D0E1D9CA-53AC-4BDD-8AD8-B8377F3BEC7B}"/>
              </a:ext>
            </a:extLst>
          </p:cNvPr>
          <p:cNvCxnSpPr>
            <a:cxnSpLocks/>
            <a:stCxn id="75" idx="3"/>
            <a:endCxn id="77" idx="1"/>
          </p:cNvCxnSpPr>
          <p:nvPr/>
        </p:nvCxnSpPr>
        <p:spPr>
          <a:xfrm>
            <a:off x="3468108" y="2747439"/>
            <a:ext cx="1453634" cy="3153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5" name="直接箭头连接符 84">
            <a:extLst>
              <a:ext uri="{FF2B5EF4-FFF2-40B4-BE49-F238E27FC236}">
                <a16:creationId xmlns:a16="http://schemas.microsoft.com/office/drawing/2014/main" id="{26EB0C9A-0E08-4D3A-820B-0AC1A059F027}"/>
              </a:ext>
            </a:extLst>
          </p:cNvPr>
          <p:cNvCxnSpPr>
            <a:cxnSpLocks/>
            <a:stCxn id="76" idx="3"/>
            <a:endCxn id="77" idx="1"/>
          </p:cNvCxnSpPr>
          <p:nvPr/>
        </p:nvCxnSpPr>
        <p:spPr>
          <a:xfrm flipV="1">
            <a:off x="3419790" y="2778970"/>
            <a:ext cx="1501952" cy="107080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87" name="图片 86">
            <a:extLst>
              <a:ext uri="{FF2B5EF4-FFF2-40B4-BE49-F238E27FC236}">
                <a16:creationId xmlns:a16="http://schemas.microsoft.com/office/drawing/2014/main" id="{2E15B750-4551-4223-A0C9-5974F4335095}"/>
              </a:ext>
            </a:extLst>
          </p:cNvPr>
          <p:cNvPicPr>
            <a:picLocks noChangeAspect="1"/>
          </p:cNvPicPr>
          <p:nvPr/>
        </p:nvPicPr>
        <p:blipFill>
          <a:blip r:embed="rId6"/>
          <a:stretch>
            <a:fillRect/>
          </a:stretch>
        </p:blipFill>
        <p:spPr>
          <a:xfrm>
            <a:off x="6305782" y="2932600"/>
            <a:ext cx="707228" cy="652826"/>
          </a:xfrm>
          <a:prstGeom prst="rect">
            <a:avLst/>
          </a:prstGeom>
        </p:spPr>
      </p:pic>
      <p:cxnSp>
        <p:nvCxnSpPr>
          <p:cNvPr id="107" name="直接箭头连接符 106">
            <a:extLst>
              <a:ext uri="{FF2B5EF4-FFF2-40B4-BE49-F238E27FC236}">
                <a16:creationId xmlns:a16="http://schemas.microsoft.com/office/drawing/2014/main" id="{D435060F-4FD7-4510-8B25-F6280AD695F6}"/>
              </a:ext>
            </a:extLst>
          </p:cNvPr>
          <p:cNvCxnSpPr>
            <a:cxnSpLocks/>
            <a:stCxn id="77" idx="3"/>
            <a:endCxn id="87" idx="1"/>
          </p:cNvCxnSpPr>
          <p:nvPr/>
        </p:nvCxnSpPr>
        <p:spPr>
          <a:xfrm>
            <a:off x="5521817" y="2778970"/>
            <a:ext cx="783965" cy="48004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5" name="直接箭头连接符 114">
            <a:extLst>
              <a:ext uri="{FF2B5EF4-FFF2-40B4-BE49-F238E27FC236}">
                <a16:creationId xmlns:a16="http://schemas.microsoft.com/office/drawing/2014/main" id="{7DAE319E-BC2C-44C9-A503-074BA4C19691}"/>
              </a:ext>
            </a:extLst>
          </p:cNvPr>
          <p:cNvCxnSpPr>
            <a:cxnSpLocks/>
            <a:stCxn id="117" idx="1"/>
            <a:endCxn id="87" idx="3"/>
          </p:cNvCxnSpPr>
          <p:nvPr/>
        </p:nvCxnSpPr>
        <p:spPr>
          <a:xfrm flipH="1" flipV="1">
            <a:off x="7013010" y="3259013"/>
            <a:ext cx="869284" cy="76803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167" name="组合 166">
            <a:extLst>
              <a:ext uri="{FF2B5EF4-FFF2-40B4-BE49-F238E27FC236}">
                <a16:creationId xmlns:a16="http://schemas.microsoft.com/office/drawing/2014/main" id="{9F0907C0-2D3B-4998-9F1F-830FC670B73E}"/>
              </a:ext>
            </a:extLst>
          </p:cNvPr>
          <p:cNvGrpSpPr/>
          <p:nvPr/>
        </p:nvGrpSpPr>
        <p:grpSpPr>
          <a:xfrm>
            <a:off x="7980039" y="3071470"/>
            <a:ext cx="1394946" cy="1925553"/>
            <a:chOff x="7844406" y="2654672"/>
            <a:chExt cx="1394946" cy="1925553"/>
          </a:xfrm>
        </p:grpSpPr>
        <p:pic>
          <p:nvPicPr>
            <p:cNvPr id="88" name="图片 87">
              <a:extLst>
                <a:ext uri="{FF2B5EF4-FFF2-40B4-BE49-F238E27FC236}">
                  <a16:creationId xmlns:a16="http://schemas.microsoft.com/office/drawing/2014/main" id="{C300150B-15EF-4CD9-B687-0AB1906E5608}"/>
                </a:ext>
              </a:extLst>
            </p:cNvPr>
            <p:cNvPicPr>
              <a:picLocks noChangeAspect="1"/>
            </p:cNvPicPr>
            <p:nvPr/>
          </p:nvPicPr>
          <p:blipFill>
            <a:blip r:embed="rId5"/>
            <a:stretch>
              <a:fillRect/>
            </a:stretch>
          </p:blipFill>
          <p:spPr>
            <a:xfrm>
              <a:off x="8223443" y="2654672"/>
              <a:ext cx="600075" cy="771525"/>
            </a:xfrm>
            <a:prstGeom prst="rect">
              <a:avLst/>
            </a:prstGeom>
          </p:spPr>
        </p:pic>
        <p:pic>
          <p:nvPicPr>
            <p:cNvPr id="89" name="图片 88">
              <a:extLst>
                <a:ext uri="{FF2B5EF4-FFF2-40B4-BE49-F238E27FC236}">
                  <a16:creationId xmlns:a16="http://schemas.microsoft.com/office/drawing/2014/main" id="{C10F2ADC-E281-43D6-A8E6-7FEB97D4E086}"/>
                </a:ext>
              </a:extLst>
            </p:cNvPr>
            <p:cNvPicPr>
              <a:picLocks noChangeAspect="1"/>
            </p:cNvPicPr>
            <p:nvPr/>
          </p:nvPicPr>
          <p:blipFill>
            <a:blip r:embed="rId5"/>
            <a:stretch>
              <a:fillRect/>
            </a:stretch>
          </p:blipFill>
          <p:spPr>
            <a:xfrm>
              <a:off x="8639277" y="3548199"/>
              <a:ext cx="600075" cy="771525"/>
            </a:xfrm>
            <a:prstGeom prst="rect">
              <a:avLst/>
            </a:prstGeom>
          </p:spPr>
        </p:pic>
        <p:pic>
          <p:nvPicPr>
            <p:cNvPr id="90" name="图片 89">
              <a:extLst>
                <a:ext uri="{FF2B5EF4-FFF2-40B4-BE49-F238E27FC236}">
                  <a16:creationId xmlns:a16="http://schemas.microsoft.com/office/drawing/2014/main" id="{B3D70B06-518C-4E06-9F0F-E4ADCE0A15DE}"/>
                </a:ext>
              </a:extLst>
            </p:cNvPr>
            <p:cNvPicPr>
              <a:picLocks noChangeAspect="1"/>
            </p:cNvPicPr>
            <p:nvPr/>
          </p:nvPicPr>
          <p:blipFill>
            <a:blip r:embed="rId5"/>
            <a:stretch>
              <a:fillRect/>
            </a:stretch>
          </p:blipFill>
          <p:spPr>
            <a:xfrm>
              <a:off x="7844406" y="3548200"/>
              <a:ext cx="600075" cy="771525"/>
            </a:xfrm>
            <a:prstGeom prst="rect">
              <a:avLst/>
            </a:prstGeom>
          </p:spPr>
        </p:pic>
        <p:cxnSp>
          <p:nvCxnSpPr>
            <p:cNvPr id="97" name="直接箭头连接符 96">
              <a:extLst>
                <a:ext uri="{FF2B5EF4-FFF2-40B4-BE49-F238E27FC236}">
                  <a16:creationId xmlns:a16="http://schemas.microsoft.com/office/drawing/2014/main" id="{01A76363-A228-4CE2-ACF7-E10C4B414AD7}"/>
                </a:ext>
              </a:extLst>
            </p:cNvPr>
            <p:cNvCxnSpPr>
              <a:endCxn id="90" idx="0"/>
            </p:cNvCxnSpPr>
            <p:nvPr/>
          </p:nvCxnSpPr>
          <p:spPr>
            <a:xfrm flipH="1">
              <a:off x="8144444" y="3302680"/>
              <a:ext cx="188497" cy="24552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1" name="直接箭头连接符 100">
              <a:extLst>
                <a:ext uri="{FF2B5EF4-FFF2-40B4-BE49-F238E27FC236}">
                  <a16:creationId xmlns:a16="http://schemas.microsoft.com/office/drawing/2014/main" id="{4246AA22-1B9A-4CF7-A3AA-19D2586A51E4}"/>
                </a:ext>
              </a:extLst>
            </p:cNvPr>
            <p:cNvCxnSpPr>
              <a:cxnSpLocks/>
            </p:cNvCxnSpPr>
            <p:nvPr/>
          </p:nvCxnSpPr>
          <p:spPr>
            <a:xfrm flipV="1">
              <a:off x="8394630" y="3857714"/>
              <a:ext cx="279825"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5" name="直接箭头连接符 104">
              <a:extLst>
                <a:ext uri="{FF2B5EF4-FFF2-40B4-BE49-F238E27FC236}">
                  <a16:creationId xmlns:a16="http://schemas.microsoft.com/office/drawing/2014/main" id="{579B1390-256E-458B-8829-CD6B85446EF8}"/>
                </a:ext>
              </a:extLst>
            </p:cNvPr>
            <p:cNvCxnSpPr/>
            <p:nvPr/>
          </p:nvCxnSpPr>
          <p:spPr>
            <a:xfrm flipH="1" flipV="1">
              <a:off x="8701871" y="3335396"/>
              <a:ext cx="149063" cy="22822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8" name="文本框 117">
              <a:extLst>
                <a:ext uri="{FF2B5EF4-FFF2-40B4-BE49-F238E27FC236}">
                  <a16:creationId xmlns:a16="http://schemas.microsoft.com/office/drawing/2014/main" id="{0810BA64-82E8-4E45-A091-51E0E28F2788}"/>
                </a:ext>
              </a:extLst>
            </p:cNvPr>
            <p:cNvSpPr txBox="1"/>
            <p:nvPr/>
          </p:nvSpPr>
          <p:spPr>
            <a:xfrm>
              <a:off x="7860448" y="4303226"/>
              <a:ext cx="1378904" cy="276999"/>
            </a:xfrm>
            <a:prstGeom prst="rect">
              <a:avLst/>
            </a:prstGeom>
            <a:noFill/>
          </p:spPr>
          <p:txBody>
            <a:bodyPr wrap="none" rtlCol="0">
              <a:spAutoFit/>
            </a:bodyPr>
            <a:lstStyle/>
            <a:p>
              <a:r>
                <a:rPr lang="en-US" altLang="zh-CN" sz="1200" dirty="0"/>
                <a:t>Hadoop </a:t>
              </a:r>
              <a:r>
                <a:rPr lang="zh-CN" altLang="en-US" sz="1200" dirty="0"/>
                <a:t>生态集群</a:t>
              </a:r>
            </a:p>
          </p:txBody>
        </p:sp>
      </p:grpSp>
      <p:grpSp>
        <p:nvGrpSpPr>
          <p:cNvPr id="276" name="组合 275">
            <a:extLst>
              <a:ext uri="{FF2B5EF4-FFF2-40B4-BE49-F238E27FC236}">
                <a16:creationId xmlns:a16="http://schemas.microsoft.com/office/drawing/2014/main" id="{1A5B387E-144B-4FB8-B235-5163414BE4CD}"/>
              </a:ext>
            </a:extLst>
          </p:cNvPr>
          <p:cNvGrpSpPr/>
          <p:nvPr/>
        </p:nvGrpSpPr>
        <p:grpSpPr>
          <a:xfrm>
            <a:off x="1671788" y="3082429"/>
            <a:ext cx="605226" cy="999330"/>
            <a:chOff x="1671788" y="3316199"/>
            <a:chExt cx="605226" cy="999330"/>
          </a:xfrm>
        </p:grpSpPr>
        <p:pic>
          <p:nvPicPr>
            <p:cNvPr id="74" name="图片 73">
              <a:extLst>
                <a:ext uri="{FF2B5EF4-FFF2-40B4-BE49-F238E27FC236}">
                  <a16:creationId xmlns:a16="http://schemas.microsoft.com/office/drawing/2014/main" id="{22E4223F-87C4-4822-B8B3-B8E4C8F4F9D4}"/>
                </a:ext>
              </a:extLst>
            </p:cNvPr>
            <p:cNvPicPr>
              <a:picLocks noChangeAspect="1"/>
            </p:cNvPicPr>
            <p:nvPr/>
          </p:nvPicPr>
          <p:blipFill>
            <a:blip r:embed="rId5"/>
            <a:stretch>
              <a:fillRect/>
            </a:stretch>
          </p:blipFill>
          <p:spPr>
            <a:xfrm>
              <a:off x="1676939" y="3316199"/>
              <a:ext cx="600075" cy="771525"/>
            </a:xfrm>
            <a:prstGeom prst="rect">
              <a:avLst/>
            </a:prstGeom>
          </p:spPr>
        </p:pic>
        <p:sp>
          <p:nvSpPr>
            <p:cNvPr id="130" name="文本框 129">
              <a:extLst>
                <a:ext uri="{FF2B5EF4-FFF2-40B4-BE49-F238E27FC236}">
                  <a16:creationId xmlns:a16="http://schemas.microsoft.com/office/drawing/2014/main" id="{73F6C851-AB74-481C-867D-BEE71AAB5098}"/>
                </a:ext>
              </a:extLst>
            </p:cNvPr>
            <p:cNvSpPr txBox="1"/>
            <p:nvPr/>
          </p:nvSpPr>
          <p:spPr>
            <a:xfrm>
              <a:off x="1671788" y="4053919"/>
              <a:ext cx="540533" cy="261610"/>
            </a:xfrm>
            <a:prstGeom prst="rect">
              <a:avLst/>
            </a:prstGeom>
            <a:noFill/>
          </p:spPr>
          <p:txBody>
            <a:bodyPr wrap="none" rtlCol="0">
              <a:spAutoFit/>
            </a:bodyPr>
            <a:lstStyle/>
            <a:p>
              <a:r>
                <a:rPr lang="en-US" altLang="zh-CN" sz="1100" dirty="0"/>
                <a:t>Nginx</a:t>
              </a:r>
              <a:endParaRPr lang="zh-CN" altLang="en-US" sz="1100" dirty="0"/>
            </a:p>
          </p:txBody>
        </p:sp>
      </p:grpSp>
      <p:sp>
        <p:nvSpPr>
          <p:cNvPr id="131" name="文本框 130">
            <a:extLst>
              <a:ext uri="{FF2B5EF4-FFF2-40B4-BE49-F238E27FC236}">
                <a16:creationId xmlns:a16="http://schemas.microsoft.com/office/drawing/2014/main" id="{F5896315-589C-4E49-9927-59F7ED6336BB}"/>
              </a:ext>
            </a:extLst>
          </p:cNvPr>
          <p:cNvSpPr txBox="1"/>
          <p:nvPr/>
        </p:nvSpPr>
        <p:spPr>
          <a:xfrm>
            <a:off x="2805615" y="3071470"/>
            <a:ext cx="739305" cy="261610"/>
          </a:xfrm>
          <a:prstGeom prst="rect">
            <a:avLst/>
          </a:prstGeom>
          <a:noFill/>
        </p:spPr>
        <p:txBody>
          <a:bodyPr wrap="none" rtlCol="0">
            <a:spAutoFit/>
          </a:bodyPr>
          <a:lstStyle/>
          <a:p>
            <a:r>
              <a:rPr lang="en-US" altLang="zh-CN" sz="1100" b="1" dirty="0"/>
              <a:t>API Gate</a:t>
            </a:r>
            <a:endParaRPr lang="zh-CN" altLang="en-US" sz="1100" b="1" dirty="0"/>
          </a:p>
        </p:txBody>
      </p:sp>
      <p:sp>
        <p:nvSpPr>
          <p:cNvPr id="132" name="文本框 131">
            <a:extLst>
              <a:ext uri="{FF2B5EF4-FFF2-40B4-BE49-F238E27FC236}">
                <a16:creationId xmlns:a16="http://schemas.microsoft.com/office/drawing/2014/main" id="{5766FB67-27CB-431C-850E-6B18CF613EC7}"/>
              </a:ext>
            </a:extLst>
          </p:cNvPr>
          <p:cNvSpPr txBox="1"/>
          <p:nvPr/>
        </p:nvSpPr>
        <p:spPr>
          <a:xfrm>
            <a:off x="2827614" y="4234214"/>
            <a:ext cx="566181" cy="261610"/>
          </a:xfrm>
          <a:prstGeom prst="rect">
            <a:avLst/>
          </a:prstGeom>
          <a:noFill/>
        </p:spPr>
        <p:txBody>
          <a:bodyPr wrap="none" rtlCol="0">
            <a:spAutoFit/>
          </a:bodyPr>
          <a:lstStyle/>
          <a:p>
            <a:r>
              <a:rPr lang="en-US" altLang="zh-CN" sz="1100" b="1" dirty="0"/>
              <a:t>Portal</a:t>
            </a:r>
            <a:endParaRPr lang="zh-CN" altLang="en-US" sz="1100" b="1" dirty="0"/>
          </a:p>
        </p:txBody>
      </p:sp>
      <p:sp>
        <p:nvSpPr>
          <p:cNvPr id="133" name="文本框 132">
            <a:extLst>
              <a:ext uri="{FF2B5EF4-FFF2-40B4-BE49-F238E27FC236}">
                <a16:creationId xmlns:a16="http://schemas.microsoft.com/office/drawing/2014/main" id="{A9E30635-60B7-4881-A2AB-DF8F363515BA}"/>
              </a:ext>
            </a:extLst>
          </p:cNvPr>
          <p:cNvSpPr txBox="1"/>
          <p:nvPr/>
        </p:nvSpPr>
        <p:spPr>
          <a:xfrm>
            <a:off x="4694748" y="3280605"/>
            <a:ext cx="933269" cy="261610"/>
          </a:xfrm>
          <a:prstGeom prst="rect">
            <a:avLst/>
          </a:prstGeom>
          <a:noFill/>
        </p:spPr>
        <p:txBody>
          <a:bodyPr wrap="square" rtlCol="0">
            <a:spAutoFit/>
          </a:bodyPr>
          <a:lstStyle/>
          <a:p>
            <a:r>
              <a:rPr lang="en-US" altLang="zh-CN" sz="1100" dirty="0"/>
              <a:t>Data Service</a:t>
            </a:r>
            <a:endParaRPr lang="zh-CN" altLang="en-US" sz="1100" dirty="0"/>
          </a:p>
        </p:txBody>
      </p:sp>
      <p:sp>
        <p:nvSpPr>
          <p:cNvPr id="155" name="文本框 154">
            <a:extLst>
              <a:ext uri="{FF2B5EF4-FFF2-40B4-BE49-F238E27FC236}">
                <a16:creationId xmlns:a16="http://schemas.microsoft.com/office/drawing/2014/main" id="{C4565550-21D8-4454-9627-9F2261E2E42B}"/>
              </a:ext>
            </a:extLst>
          </p:cNvPr>
          <p:cNvSpPr txBox="1"/>
          <p:nvPr/>
        </p:nvSpPr>
        <p:spPr>
          <a:xfrm>
            <a:off x="6104799" y="3497910"/>
            <a:ext cx="1178897" cy="276999"/>
          </a:xfrm>
          <a:prstGeom prst="rect">
            <a:avLst/>
          </a:prstGeom>
          <a:noFill/>
        </p:spPr>
        <p:txBody>
          <a:bodyPr wrap="square" rtlCol="0">
            <a:spAutoFit/>
          </a:bodyPr>
          <a:lstStyle/>
          <a:p>
            <a:r>
              <a:rPr lang="en-US" altLang="zh-CN" sz="1200" dirty="0"/>
              <a:t>PostgreSQL</a:t>
            </a:r>
            <a:r>
              <a:rPr lang="zh-CN" altLang="en-US" sz="1200" dirty="0"/>
              <a:t>主</a:t>
            </a:r>
          </a:p>
        </p:txBody>
      </p:sp>
      <p:cxnSp>
        <p:nvCxnSpPr>
          <p:cNvPr id="174" name="直接箭头连接符 173">
            <a:extLst>
              <a:ext uri="{FF2B5EF4-FFF2-40B4-BE49-F238E27FC236}">
                <a16:creationId xmlns:a16="http://schemas.microsoft.com/office/drawing/2014/main" id="{48D404AE-2058-42BB-B2DE-20B12EF4BAAD}"/>
              </a:ext>
            </a:extLst>
          </p:cNvPr>
          <p:cNvCxnSpPr>
            <a:stCxn id="34" idx="2"/>
            <a:endCxn id="117" idx="0"/>
          </p:cNvCxnSpPr>
          <p:nvPr/>
        </p:nvCxnSpPr>
        <p:spPr>
          <a:xfrm flipH="1">
            <a:off x="8707563" y="2783088"/>
            <a:ext cx="7466" cy="20753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7" name="直接箭头连接符 176">
            <a:extLst>
              <a:ext uri="{FF2B5EF4-FFF2-40B4-BE49-F238E27FC236}">
                <a16:creationId xmlns:a16="http://schemas.microsoft.com/office/drawing/2014/main" id="{75330B32-0301-41F8-B8C7-DFD2D70C44FB}"/>
              </a:ext>
            </a:extLst>
          </p:cNvPr>
          <p:cNvCxnSpPr>
            <a:cxnSpLocks/>
            <a:stCxn id="76" idx="3"/>
            <a:endCxn id="178" idx="1"/>
          </p:cNvCxnSpPr>
          <p:nvPr/>
        </p:nvCxnSpPr>
        <p:spPr>
          <a:xfrm>
            <a:off x="3419790" y="3849778"/>
            <a:ext cx="1525197" cy="36976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333" name="组合 332">
            <a:extLst>
              <a:ext uri="{FF2B5EF4-FFF2-40B4-BE49-F238E27FC236}">
                <a16:creationId xmlns:a16="http://schemas.microsoft.com/office/drawing/2014/main" id="{C0269A2C-F800-43F7-AEF9-CBD3DA84CF96}"/>
              </a:ext>
            </a:extLst>
          </p:cNvPr>
          <p:cNvGrpSpPr/>
          <p:nvPr/>
        </p:nvGrpSpPr>
        <p:grpSpPr>
          <a:xfrm>
            <a:off x="4782368" y="3833778"/>
            <a:ext cx="973576" cy="983334"/>
            <a:chOff x="4782368" y="4067548"/>
            <a:chExt cx="973576" cy="983334"/>
          </a:xfrm>
        </p:grpSpPr>
        <p:pic>
          <p:nvPicPr>
            <p:cNvPr id="178" name="图片 177">
              <a:extLst>
                <a:ext uri="{FF2B5EF4-FFF2-40B4-BE49-F238E27FC236}">
                  <a16:creationId xmlns:a16="http://schemas.microsoft.com/office/drawing/2014/main" id="{674EF5DA-B7FE-4A91-BB0D-BA48F8C56CC4}"/>
                </a:ext>
              </a:extLst>
            </p:cNvPr>
            <p:cNvPicPr>
              <a:picLocks noChangeAspect="1"/>
            </p:cNvPicPr>
            <p:nvPr/>
          </p:nvPicPr>
          <p:blipFill>
            <a:blip r:embed="rId5"/>
            <a:stretch>
              <a:fillRect/>
            </a:stretch>
          </p:blipFill>
          <p:spPr>
            <a:xfrm>
              <a:off x="4944987" y="4067548"/>
              <a:ext cx="600075" cy="771525"/>
            </a:xfrm>
            <a:prstGeom prst="rect">
              <a:avLst/>
            </a:prstGeom>
          </p:spPr>
        </p:pic>
        <p:sp>
          <p:nvSpPr>
            <p:cNvPr id="184" name="文本框 183">
              <a:extLst>
                <a:ext uri="{FF2B5EF4-FFF2-40B4-BE49-F238E27FC236}">
                  <a16:creationId xmlns:a16="http://schemas.microsoft.com/office/drawing/2014/main" id="{D062CC6B-E129-44F8-AB65-D800A04EC72A}"/>
                </a:ext>
              </a:extLst>
            </p:cNvPr>
            <p:cNvSpPr txBox="1"/>
            <p:nvPr/>
          </p:nvSpPr>
          <p:spPr>
            <a:xfrm>
              <a:off x="4782368" y="4789272"/>
              <a:ext cx="973576" cy="261610"/>
            </a:xfrm>
            <a:prstGeom prst="rect">
              <a:avLst/>
            </a:prstGeom>
            <a:noFill/>
          </p:spPr>
          <p:txBody>
            <a:bodyPr wrap="square" rtlCol="0">
              <a:spAutoFit/>
            </a:bodyPr>
            <a:lstStyle/>
            <a:p>
              <a:r>
                <a:rPr lang="zh-CN" altLang="en-US" sz="1100" dirty="0"/>
                <a:t>数据实验室</a:t>
              </a:r>
            </a:p>
          </p:txBody>
        </p:sp>
      </p:grpSp>
      <p:sp>
        <p:nvSpPr>
          <p:cNvPr id="190" name="矩形 189">
            <a:extLst>
              <a:ext uri="{FF2B5EF4-FFF2-40B4-BE49-F238E27FC236}">
                <a16:creationId xmlns:a16="http://schemas.microsoft.com/office/drawing/2014/main" id="{0D9B0492-DBAD-4174-9019-1CE535126648}"/>
              </a:ext>
            </a:extLst>
          </p:cNvPr>
          <p:cNvSpPr/>
          <p:nvPr/>
        </p:nvSpPr>
        <p:spPr>
          <a:xfrm>
            <a:off x="10973703" y="1373903"/>
            <a:ext cx="679991" cy="424801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大</a:t>
            </a:r>
            <a:endParaRPr lang="en-US" altLang="zh-CN" dirty="0"/>
          </a:p>
          <a:p>
            <a:pPr algn="ctr"/>
            <a:r>
              <a:rPr lang="zh-CN" altLang="en-US" dirty="0"/>
              <a:t>数</a:t>
            </a:r>
            <a:endParaRPr lang="en-US" altLang="zh-CN" dirty="0"/>
          </a:p>
          <a:p>
            <a:pPr algn="ctr"/>
            <a:r>
              <a:rPr lang="zh-CN" altLang="en-US" dirty="0"/>
              <a:t>据</a:t>
            </a:r>
            <a:endParaRPr lang="en-US" altLang="zh-CN" dirty="0"/>
          </a:p>
          <a:p>
            <a:pPr algn="ctr"/>
            <a:r>
              <a:rPr lang="zh-CN" altLang="en-US" dirty="0"/>
              <a:t>平</a:t>
            </a:r>
            <a:endParaRPr lang="en-US" altLang="zh-CN" dirty="0"/>
          </a:p>
          <a:p>
            <a:pPr algn="ctr"/>
            <a:r>
              <a:rPr lang="zh-CN" altLang="en-US" dirty="0"/>
              <a:t>台</a:t>
            </a:r>
          </a:p>
        </p:txBody>
      </p:sp>
      <p:cxnSp>
        <p:nvCxnSpPr>
          <p:cNvPr id="193" name="直接连接符 192">
            <a:extLst>
              <a:ext uri="{FF2B5EF4-FFF2-40B4-BE49-F238E27FC236}">
                <a16:creationId xmlns:a16="http://schemas.microsoft.com/office/drawing/2014/main" id="{D5477992-774C-4C32-B5D9-B57C6ED45142}"/>
              </a:ext>
            </a:extLst>
          </p:cNvPr>
          <p:cNvCxnSpPr>
            <a:cxnSpLocks/>
          </p:cNvCxnSpPr>
          <p:nvPr/>
        </p:nvCxnSpPr>
        <p:spPr>
          <a:xfrm>
            <a:off x="10500265" y="906019"/>
            <a:ext cx="0" cy="5827470"/>
          </a:xfrm>
          <a:prstGeom prst="line">
            <a:avLst/>
          </a:prstGeom>
          <a:ln>
            <a:prstDash val="dashDot"/>
          </a:ln>
        </p:spPr>
        <p:style>
          <a:lnRef idx="1">
            <a:schemeClr val="accent1"/>
          </a:lnRef>
          <a:fillRef idx="0">
            <a:schemeClr val="accent1"/>
          </a:fillRef>
          <a:effectRef idx="0">
            <a:schemeClr val="accent1"/>
          </a:effectRef>
          <a:fontRef idx="minor">
            <a:schemeClr val="tx1"/>
          </a:fontRef>
        </p:style>
      </p:cxnSp>
      <p:sp>
        <p:nvSpPr>
          <p:cNvPr id="195" name="箭头: 左 194">
            <a:extLst>
              <a:ext uri="{FF2B5EF4-FFF2-40B4-BE49-F238E27FC236}">
                <a16:creationId xmlns:a16="http://schemas.microsoft.com/office/drawing/2014/main" id="{635E4FF4-BA0C-4B7C-A963-F12FF3562EBB}"/>
              </a:ext>
            </a:extLst>
          </p:cNvPr>
          <p:cNvSpPr/>
          <p:nvPr/>
        </p:nvSpPr>
        <p:spPr>
          <a:xfrm>
            <a:off x="9844434" y="3392420"/>
            <a:ext cx="946150" cy="29195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7" name="左大括号 216">
            <a:extLst>
              <a:ext uri="{FF2B5EF4-FFF2-40B4-BE49-F238E27FC236}">
                <a16:creationId xmlns:a16="http://schemas.microsoft.com/office/drawing/2014/main" id="{84F882CD-9E8D-4234-A06B-5C92C8AD7DC6}"/>
              </a:ext>
            </a:extLst>
          </p:cNvPr>
          <p:cNvSpPr/>
          <p:nvPr/>
        </p:nvSpPr>
        <p:spPr>
          <a:xfrm>
            <a:off x="9333324" y="4401323"/>
            <a:ext cx="155448" cy="91440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18" name="文本框 217">
            <a:extLst>
              <a:ext uri="{FF2B5EF4-FFF2-40B4-BE49-F238E27FC236}">
                <a16:creationId xmlns:a16="http://schemas.microsoft.com/office/drawing/2014/main" id="{8AE716C3-306F-40B5-B558-77962EEDF821}"/>
              </a:ext>
            </a:extLst>
          </p:cNvPr>
          <p:cNvSpPr txBox="1"/>
          <p:nvPr/>
        </p:nvSpPr>
        <p:spPr>
          <a:xfrm>
            <a:off x="9556076" y="4349522"/>
            <a:ext cx="566181" cy="1015663"/>
          </a:xfrm>
          <a:prstGeom prst="rect">
            <a:avLst/>
          </a:prstGeom>
          <a:noFill/>
        </p:spPr>
        <p:txBody>
          <a:bodyPr wrap="none" rtlCol="0">
            <a:spAutoFit/>
          </a:bodyPr>
          <a:lstStyle/>
          <a:p>
            <a:r>
              <a:rPr lang="en-US" altLang="zh-CN" sz="1200" dirty="0"/>
              <a:t>YARN</a:t>
            </a:r>
          </a:p>
          <a:p>
            <a:r>
              <a:rPr lang="en-US" altLang="zh-CN" sz="1200" dirty="0"/>
              <a:t>HDFS</a:t>
            </a:r>
          </a:p>
          <a:p>
            <a:r>
              <a:rPr lang="en-US" altLang="zh-CN" sz="1200" dirty="0"/>
              <a:t>FLINK</a:t>
            </a:r>
          </a:p>
          <a:p>
            <a:r>
              <a:rPr lang="en-US" altLang="zh-CN" sz="1200" dirty="0"/>
              <a:t>HIVE</a:t>
            </a:r>
          </a:p>
          <a:p>
            <a:r>
              <a:rPr lang="en-US" altLang="zh-CN" sz="1200" dirty="0"/>
              <a:t>…</a:t>
            </a:r>
            <a:endParaRPr lang="zh-CN" altLang="en-US" sz="1200" dirty="0"/>
          </a:p>
        </p:txBody>
      </p:sp>
      <p:pic>
        <p:nvPicPr>
          <p:cNvPr id="225" name="图片 224">
            <a:extLst>
              <a:ext uri="{FF2B5EF4-FFF2-40B4-BE49-F238E27FC236}">
                <a16:creationId xmlns:a16="http://schemas.microsoft.com/office/drawing/2014/main" id="{2321C120-DD47-4F7A-930C-819A4C8F8F05}"/>
              </a:ext>
            </a:extLst>
          </p:cNvPr>
          <p:cNvPicPr>
            <a:picLocks noChangeAspect="1"/>
          </p:cNvPicPr>
          <p:nvPr/>
        </p:nvPicPr>
        <p:blipFill>
          <a:blip r:embed="rId3"/>
          <a:stretch>
            <a:fillRect/>
          </a:stretch>
        </p:blipFill>
        <p:spPr>
          <a:xfrm>
            <a:off x="3762661" y="3156213"/>
            <a:ext cx="542925" cy="714375"/>
          </a:xfrm>
          <a:prstGeom prst="rect">
            <a:avLst/>
          </a:prstGeom>
        </p:spPr>
      </p:pic>
      <p:cxnSp>
        <p:nvCxnSpPr>
          <p:cNvPr id="226" name="直接连接符 225">
            <a:extLst>
              <a:ext uri="{FF2B5EF4-FFF2-40B4-BE49-F238E27FC236}">
                <a16:creationId xmlns:a16="http://schemas.microsoft.com/office/drawing/2014/main" id="{12E978ED-923F-41B9-8AE3-19E1AFF44B3D}"/>
              </a:ext>
            </a:extLst>
          </p:cNvPr>
          <p:cNvCxnSpPr>
            <a:cxnSpLocks/>
          </p:cNvCxnSpPr>
          <p:nvPr/>
        </p:nvCxnSpPr>
        <p:spPr>
          <a:xfrm>
            <a:off x="4034123" y="872238"/>
            <a:ext cx="0" cy="5861251"/>
          </a:xfrm>
          <a:prstGeom prst="line">
            <a:avLst/>
          </a:prstGeom>
          <a:ln>
            <a:prstDash val="dashDot"/>
          </a:ln>
        </p:spPr>
        <p:style>
          <a:lnRef idx="1">
            <a:schemeClr val="accent1"/>
          </a:lnRef>
          <a:fillRef idx="0">
            <a:schemeClr val="accent1"/>
          </a:fillRef>
          <a:effectRef idx="0">
            <a:schemeClr val="accent1"/>
          </a:effectRef>
          <a:fontRef idx="minor">
            <a:schemeClr val="tx1"/>
          </a:fontRef>
        </p:style>
      </p:cxnSp>
      <p:sp>
        <p:nvSpPr>
          <p:cNvPr id="232" name="文本框 231">
            <a:extLst>
              <a:ext uri="{FF2B5EF4-FFF2-40B4-BE49-F238E27FC236}">
                <a16:creationId xmlns:a16="http://schemas.microsoft.com/office/drawing/2014/main" id="{0DECE165-FC24-4CBA-BF42-A2769EDBB1B1}"/>
              </a:ext>
            </a:extLst>
          </p:cNvPr>
          <p:cNvSpPr txBox="1"/>
          <p:nvPr/>
        </p:nvSpPr>
        <p:spPr>
          <a:xfrm>
            <a:off x="1146612" y="906019"/>
            <a:ext cx="675185" cy="369332"/>
          </a:xfrm>
          <a:prstGeom prst="rect">
            <a:avLst/>
          </a:prstGeom>
          <a:noFill/>
        </p:spPr>
        <p:txBody>
          <a:bodyPr wrap="none" rtlCol="0">
            <a:spAutoFit/>
          </a:bodyPr>
          <a:lstStyle/>
          <a:p>
            <a:r>
              <a:rPr lang="en-US" altLang="zh-CN" dirty="0">
                <a:solidFill>
                  <a:srgbClr val="FF0000"/>
                </a:solidFill>
              </a:rPr>
              <a:t>DMZ</a:t>
            </a:r>
            <a:endParaRPr lang="zh-CN" altLang="en-US" dirty="0">
              <a:solidFill>
                <a:srgbClr val="FF0000"/>
              </a:solidFill>
            </a:endParaRPr>
          </a:p>
        </p:txBody>
      </p:sp>
      <p:pic>
        <p:nvPicPr>
          <p:cNvPr id="233" name="图片 232">
            <a:extLst>
              <a:ext uri="{FF2B5EF4-FFF2-40B4-BE49-F238E27FC236}">
                <a16:creationId xmlns:a16="http://schemas.microsoft.com/office/drawing/2014/main" id="{69596480-19DE-4F51-BC5F-11383F2F8A8A}"/>
              </a:ext>
            </a:extLst>
          </p:cNvPr>
          <p:cNvPicPr>
            <a:picLocks noChangeAspect="1"/>
          </p:cNvPicPr>
          <p:nvPr/>
        </p:nvPicPr>
        <p:blipFill>
          <a:blip r:embed="rId5"/>
          <a:stretch>
            <a:fillRect/>
          </a:stretch>
        </p:blipFill>
        <p:spPr>
          <a:xfrm>
            <a:off x="2817015" y="4756108"/>
            <a:ext cx="600075" cy="771525"/>
          </a:xfrm>
          <a:prstGeom prst="rect">
            <a:avLst/>
          </a:prstGeom>
        </p:spPr>
      </p:pic>
      <p:sp>
        <p:nvSpPr>
          <p:cNvPr id="235" name="文本框 234">
            <a:extLst>
              <a:ext uri="{FF2B5EF4-FFF2-40B4-BE49-F238E27FC236}">
                <a16:creationId xmlns:a16="http://schemas.microsoft.com/office/drawing/2014/main" id="{61B8F11C-B16A-4358-80B5-F77312F61AF3}"/>
              </a:ext>
            </a:extLst>
          </p:cNvPr>
          <p:cNvSpPr txBox="1"/>
          <p:nvPr/>
        </p:nvSpPr>
        <p:spPr>
          <a:xfrm>
            <a:off x="2815467" y="5488520"/>
            <a:ext cx="492443" cy="261610"/>
          </a:xfrm>
          <a:prstGeom prst="rect">
            <a:avLst/>
          </a:prstGeom>
          <a:noFill/>
        </p:spPr>
        <p:txBody>
          <a:bodyPr wrap="square" rtlCol="0">
            <a:spAutoFit/>
          </a:bodyPr>
          <a:lstStyle/>
          <a:p>
            <a:r>
              <a:rPr lang="en-US" altLang="zh-CN" sz="1100" b="1" dirty="0"/>
              <a:t>SFTP</a:t>
            </a:r>
            <a:endParaRPr lang="zh-CN" altLang="en-US" sz="1100" b="1" dirty="0"/>
          </a:p>
        </p:txBody>
      </p:sp>
      <p:cxnSp>
        <p:nvCxnSpPr>
          <p:cNvPr id="271" name="直接箭头连接符 270">
            <a:extLst>
              <a:ext uri="{FF2B5EF4-FFF2-40B4-BE49-F238E27FC236}">
                <a16:creationId xmlns:a16="http://schemas.microsoft.com/office/drawing/2014/main" id="{8BDB7E4D-78A1-4348-BEFB-3B310284AB2C}"/>
              </a:ext>
            </a:extLst>
          </p:cNvPr>
          <p:cNvCxnSpPr>
            <a:cxnSpLocks/>
          </p:cNvCxnSpPr>
          <p:nvPr/>
        </p:nvCxnSpPr>
        <p:spPr>
          <a:xfrm>
            <a:off x="557195" y="3434891"/>
            <a:ext cx="352460" cy="0"/>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
        <p:nvSpPr>
          <p:cNvPr id="277" name="文本框 276">
            <a:extLst>
              <a:ext uri="{FF2B5EF4-FFF2-40B4-BE49-F238E27FC236}">
                <a16:creationId xmlns:a16="http://schemas.microsoft.com/office/drawing/2014/main" id="{4E949847-6270-4C02-8B4E-BB8E7C9C44E5}"/>
              </a:ext>
            </a:extLst>
          </p:cNvPr>
          <p:cNvSpPr txBox="1"/>
          <p:nvPr/>
        </p:nvSpPr>
        <p:spPr>
          <a:xfrm>
            <a:off x="454722" y="3142105"/>
            <a:ext cx="542136" cy="276999"/>
          </a:xfrm>
          <a:prstGeom prst="rect">
            <a:avLst/>
          </a:prstGeom>
          <a:noFill/>
        </p:spPr>
        <p:txBody>
          <a:bodyPr wrap="none" rtlCol="0">
            <a:spAutoFit/>
          </a:bodyPr>
          <a:lstStyle/>
          <a:p>
            <a:r>
              <a:rPr lang="en-US" altLang="zh-CN" sz="1200" dirty="0"/>
              <a:t>Https</a:t>
            </a:r>
            <a:endParaRPr lang="zh-CN" altLang="en-US" sz="1200" dirty="0"/>
          </a:p>
        </p:txBody>
      </p:sp>
      <p:cxnSp>
        <p:nvCxnSpPr>
          <p:cNvPr id="279" name="直接箭头连接符 278">
            <a:extLst>
              <a:ext uri="{FF2B5EF4-FFF2-40B4-BE49-F238E27FC236}">
                <a16:creationId xmlns:a16="http://schemas.microsoft.com/office/drawing/2014/main" id="{29039BD4-F970-44B8-B339-6C8D0D7F70B0}"/>
              </a:ext>
            </a:extLst>
          </p:cNvPr>
          <p:cNvCxnSpPr>
            <a:cxnSpLocks/>
          </p:cNvCxnSpPr>
          <p:nvPr/>
        </p:nvCxnSpPr>
        <p:spPr>
          <a:xfrm>
            <a:off x="1353470" y="3464015"/>
            <a:ext cx="400589" cy="0"/>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323" name="直接箭头连接符 322">
            <a:extLst>
              <a:ext uri="{FF2B5EF4-FFF2-40B4-BE49-F238E27FC236}">
                <a16:creationId xmlns:a16="http://schemas.microsoft.com/office/drawing/2014/main" id="{61ADFC6F-D6E5-4D13-928B-48A9121678F0}"/>
              </a:ext>
            </a:extLst>
          </p:cNvPr>
          <p:cNvCxnSpPr/>
          <p:nvPr/>
        </p:nvCxnSpPr>
        <p:spPr>
          <a:xfrm flipH="1">
            <a:off x="538306" y="3585426"/>
            <a:ext cx="334685" cy="0"/>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337" name="连接符: 肘形 336">
            <a:extLst>
              <a:ext uri="{FF2B5EF4-FFF2-40B4-BE49-F238E27FC236}">
                <a16:creationId xmlns:a16="http://schemas.microsoft.com/office/drawing/2014/main" id="{FE958265-9907-4A7A-BEEE-96E001E122AE}"/>
              </a:ext>
            </a:extLst>
          </p:cNvPr>
          <p:cNvCxnSpPr>
            <a:stCxn id="117" idx="1"/>
            <a:endCxn id="233" idx="3"/>
          </p:cNvCxnSpPr>
          <p:nvPr/>
        </p:nvCxnSpPr>
        <p:spPr>
          <a:xfrm rot="10800000" flipV="1">
            <a:off x="3417090" y="4027047"/>
            <a:ext cx="4465204" cy="1114823"/>
          </a:xfrm>
          <a:prstGeom prst="bentConnector3">
            <a:avLst>
              <a:gd name="adj1" fmla="val 1331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40" name="连接符: 肘形 339">
            <a:extLst>
              <a:ext uri="{FF2B5EF4-FFF2-40B4-BE49-F238E27FC236}">
                <a16:creationId xmlns:a16="http://schemas.microsoft.com/office/drawing/2014/main" id="{1CEA885C-6121-4B07-96B3-32F5A5E9F762}"/>
              </a:ext>
            </a:extLst>
          </p:cNvPr>
          <p:cNvCxnSpPr>
            <a:stCxn id="117" idx="1"/>
            <a:endCxn id="178" idx="3"/>
          </p:cNvCxnSpPr>
          <p:nvPr/>
        </p:nvCxnSpPr>
        <p:spPr>
          <a:xfrm rot="10800000" flipV="1">
            <a:off x="5545062" y="4027047"/>
            <a:ext cx="2337232" cy="192493"/>
          </a:xfrm>
          <a:prstGeom prst="bentConnector3">
            <a:avLst>
              <a:gd name="adj1" fmla="val 25141"/>
            </a:avLst>
          </a:prstGeom>
          <a:ln>
            <a:tailEnd type="triangle"/>
          </a:ln>
        </p:spPr>
        <p:style>
          <a:lnRef idx="1">
            <a:schemeClr val="accent1"/>
          </a:lnRef>
          <a:fillRef idx="0">
            <a:schemeClr val="accent1"/>
          </a:fillRef>
          <a:effectRef idx="0">
            <a:schemeClr val="accent1"/>
          </a:effectRef>
          <a:fontRef idx="minor">
            <a:schemeClr val="tx1"/>
          </a:fontRef>
        </p:style>
      </p:cxnSp>
      <p:pic>
        <p:nvPicPr>
          <p:cNvPr id="348" name="图片 347">
            <a:extLst>
              <a:ext uri="{FF2B5EF4-FFF2-40B4-BE49-F238E27FC236}">
                <a16:creationId xmlns:a16="http://schemas.microsoft.com/office/drawing/2014/main" id="{CC6FD29E-D90B-41EF-B0D5-43DA12FCF510}"/>
              </a:ext>
            </a:extLst>
          </p:cNvPr>
          <p:cNvPicPr>
            <a:picLocks noChangeAspect="1"/>
          </p:cNvPicPr>
          <p:nvPr/>
        </p:nvPicPr>
        <p:blipFill>
          <a:blip r:embed="rId7"/>
          <a:stretch>
            <a:fillRect/>
          </a:stretch>
        </p:blipFill>
        <p:spPr>
          <a:xfrm>
            <a:off x="914943" y="3891314"/>
            <a:ext cx="342900" cy="342900"/>
          </a:xfrm>
          <a:prstGeom prst="rect">
            <a:avLst/>
          </a:prstGeom>
        </p:spPr>
      </p:pic>
      <p:cxnSp>
        <p:nvCxnSpPr>
          <p:cNvPr id="352" name="直接箭头连接符 351">
            <a:extLst>
              <a:ext uri="{FF2B5EF4-FFF2-40B4-BE49-F238E27FC236}">
                <a16:creationId xmlns:a16="http://schemas.microsoft.com/office/drawing/2014/main" id="{D6D59B2D-320F-4C25-84E2-12A946C84B9F}"/>
              </a:ext>
            </a:extLst>
          </p:cNvPr>
          <p:cNvCxnSpPr>
            <a:cxnSpLocks/>
            <a:endCxn id="348" idx="1"/>
          </p:cNvCxnSpPr>
          <p:nvPr/>
        </p:nvCxnSpPr>
        <p:spPr>
          <a:xfrm>
            <a:off x="351689" y="4062764"/>
            <a:ext cx="56325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54" name="直接箭头连接符 353">
            <a:extLst>
              <a:ext uri="{FF2B5EF4-FFF2-40B4-BE49-F238E27FC236}">
                <a16:creationId xmlns:a16="http://schemas.microsoft.com/office/drawing/2014/main" id="{46DE8A5D-32D0-4BBF-991B-5034E5B1B0D4}"/>
              </a:ext>
            </a:extLst>
          </p:cNvPr>
          <p:cNvCxnSpPr>
            <a:endCxn id="233" idx="1"/>
          </p:cNvCxnSpPr>
          <p:nvPr/>
        </p:nvCxnSpPr>
        <p:spPr>
          <a:xfrm>
            <a:off x="1257843" y="4081759"/>
            <a:ext cx="1559172" cy="106011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56" name="文本框 355">
            <a:extLst>
              <a:ext uri="{FF2B5EF4-FFF2-40B4-BE49-F238E27FC236}">
                <a16:creationId xmlns:a16="http://schemas.microsoft.com/office/drawing/2014/main" id="{B16FBC45-26A7-4577-8DEA-1FC5AABA7E76}"/>
              </a:ext>
            </a:extLst>
          </p:cNvPr>
          <p:cNvSpPr txBox="1"/>
          <p:nvPr/>
        </p:nvSpPr>
        <p:spPr>
          <a:xfrm>
            <a:off x="888800" y="4200409"/>
            <a:ext cx="607859" cy="261610"/>
          </a:xfrm>
          <a:prstGeom prst="rect">
            <a:avLst/>
          </a:prstGeom>
          <a:noFill/>
        </p:spPr>
        <p:txBody>
          <a:bodyPr wrap="none" rtlCol="0">
            <a:spAutoFit/>
          </a:bodyPr>
          <a:lstStyle/>
          <a:p>
            <a:r>
              <a:rPr lang="zh-CN" altLang="en-US" sz="1100" dirty="0"/>
              <a:t>白名单</a:t>
            </a:r>
          </a:p>
        </p:txBody>
      </p:sp>
      <p:sp>
        <p:nvSpPr>
          <p:cNvPr id="363" name="文本框 362">
            <a:extLst>
              <a:ext uri="{FF2B5EF4-FFF2-40B4-BE49-F238E27FC236}">
                <a16:creationId xmlns:a16="http://schemas.microsoft.com/office/drawing/2014/main" id="{7BF857DC-5E5B-45FD-BAE1-A03D701A647F}"/>
              </a:ext>
            </a:extLst>
          </p:cNvPr>
          <p:cNvSpPr txBox="1"/>
          <p:nvPr/>
        </p:nvSpPr>
        <p:spPr>
          <a:xfrm>
            <a:off x="4043624" y="879257"/>
            <a:ext cx="750526" cy="369332"/>
          </a:xfrm>
          <a:prstGeom prst="rect">
            <a:avLst/>
          </a:prstGeom>
          <a:noFill/>
        </p:spPr>
        <p:txBody>
          <a:bodyPr wrap="none" rtlCol="0">
            <a:spAutoFit/>
          </a:bodyPr>
          <a:lstStyle/>
          <a:p>
            <a:r>
              <a:rPr lang="en-US" altLang="zh-CN" dirty="0">
                <a:solidFill>
                  <a:srgbClr val="FF0000"/>
                </a:solidFill>
              </a:rPr>
              <a:t>CORE</a:t>
            </a:r>
            <a:endParaRPr lang="zh-CN" altLang="en-US" dirty="0">
              <a:solidFill>
                <a:srgbClr val="FF0000"/>
              </a:solidFill>
            </a:endParaRPr>
          </a:p>
        </p:txBody>
      </p:sp>
      <p:sp>
        <p:nvSpPr>
          <p:cNvPr id="368" name="矩形 367">
            <a:extLst>
              <a:ext uri="{FF2B5EF4-FFF2-40B4-BE49-F238E27FC236}">
                <a16:creationId xmlns:a16="http://schemas.microsoft.com/office/drawing/2014/main" id="{3C61AD2D-9BA3-4E8B-8E00-7F947BE2ABD3}"/>
              </a:ext>
            </a:extLst>
          </p:cNvPr>
          <p:cNvSpPr/>
          <p:nvPr/>
        </p:nvSpPr>
        <p:spPr>
          <a:xfrm>
            <a:off x="5520236" y="5674302"/>
            <a:ext cx="3289850" cy="891817"/>
          </a:xfrm>
          <a:prstGeom prst="rect">
            <a:avLst/>
          </a:prstGeom>
          <a:ln>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dirty="0"/>
          </a:p>
        </p:txBody>
      </p:sp>
      <p:pic>
        <p:nvPicPr>
          <p:cNvPr id="370" name="图片 369">
            <a:extLst>
              <a:ext uri="{FF2B5EF4-FFF2-40B4-BE49-F238E27FC236}">
                <a16:creationId xmlns:a16="http://schemas.microsoft.com/office/drawing/2014/main" id="{A347C518-6B70-4087-AD23-C7D5EE29F4CE}"/>
              </a:ext>
            </a:extLst>
          </p:cNvPr>
          <p:cNvPicPr>
            <a:picLocks noChangeAspect="1"/>
          </p:cNvPicPr>
          <p:nvPr/>
        </p:nvPicPr>
        <p:blipFill>
          <a:blip r:embed="rId5"/>
          <a:stretch>
            <a:fillRect/>
          </a:stretch>
        </p:blipFill>
        <p:spPr>
          <a:xfrm>
            <a:off x="6311903" y="5701016"/>
            <a:ext cx="600075" cy="771525"/>
          </a:xfrm>
          <a:prstGeom prst="rect">
            <a:avLst/>
          </a:prstGeom>
        </p:spPr>
      </p:pic>
      <p:pic>
        <p:nvPicPr>
          <p:cNvPr id="371" name="图片 370">
            <a:extLst>
              <a:ext uri="{FF2B5EF4-FFF2-40B4-BE49-F238E27FC236}">
                <a16:creationId xmlns:a16="http://schemas.microsoft.com/office/drawing/2014/main" id="{1F9FE69D-88F1-4076-B7CB-F08A939BD538}"/>
              </a:ext>
            </a:extLst>
          </p:cNvPr>
          <p:cNvPicPr>
            <a:picLocks noChangeAspect="1"/>
          </p:cNvPicPr>
          <p:nvPr/>
        </p:nvPicPr>
        <p:blipFill>
          <a:blip r:embed="rId5"/>
          <a:stretch>
            <a:fillRect/>
          </a:stretch>
        </p:blipFill>
        <p:spPr>
          <a:xfrm>
            <a:off x="7605008" y="5690798"/>
            <a:ext cx="600075" cy="771525"/>
          </a:xfrm>
          <a:prstGeom prst="rect">
            <a:avLst/>
          </a:prstGeom>
        </p:spPr>
      </p:pic>
      <p:sp>
        <p:nvSpPr>
          <p:cNvPr id="372" name="文本框 371">
            <a:extLst>
              <a:ext uri="{FF2B5EF4-FFF2-40B4-BE49-F238E27FC236}">
                <a16:creationId xmlns:a16="http://schemas.microsoft.com/office/drawing/2014/main" id="{C64F81A4-BE33-408C-A53F-295340EE6BAD}"/>
              </a:ext>
            </a:extLst>
          </p:cNvPr>
          <p:cNvSpPr txBox="1"/>
          <p:nvPr/>
        </p:nvSpPr>
        <p:spPr>
          <a:xfrm>
            <a:off x="5952543" y="6335888"/>
            <a:ext cx="1265090" cy="253916"/>
          </a:xfrm>
          <a:prstGeom prst="rect">
            <a:avLst/>
          </a:prstGeom>
          <a:noFill/>
        </p:spPr>
        <p:txBody>
          <a:bodyPr wrap="none" rtlCol="0">
            <a:spAutoFit/>
          </a:bodyPr>
          <a:lstStyle/>
          <a:p>
            <a:r>
              <a:rPr lang="en-US" altLang="zh-CN" sz="1050" dirty="0"/>
              <a:t>Spring Boot admin</a:t>
            </a:r>
            <a:endParaRPr lang="zh-CN" altLang="en-US" sz="1050" dirty="0"/>
          </a:p>
        </p:txBody>
      </p:sp>
      <p:sp>
        <p:nvSpPr>
          <p:cNvPr id="374" name="文本框 373">
            <a:extLst>
              <a:ext uri="{FF2B5EF4-FFF2-40B4-BE49-F238E27FC236}">
                <a16:creationId xmlns:a16="http://schemas.microsoft.com/office/drawing/2014/main" id="{94148BD3-9027-4452-A0C5-B580C54EC1F4}"/>
              </a:ext>
            </a:extLst>
          </p:cNvPr>
          <p:cNvSpPr txBox="1"/>
          <p:nvPr/>
        </p:nvSpPr>
        <p:spPr>
          <a:xfrm>
            <a:off x="7401843" y="6347189"/>
            <a:ext cx="877163" cy="253916"/>
          </a:xfrm>
          <a:prstGeom prst="rect">
            <a:avLst/>
          </a:prstGeom>
          <a:noFill/>
        </p:spPr>
        <p:txBody>
          <a:bodyPr wrap="square" rtlCol="0">
            <a:spAutoFit/>
          </a:bodyPr>
          <a:lstStyle/>
          <a:p>
            <a:r>
              <a:rPr lang="en-US" altLang="zh-CN" sz="1050" dirty="0"/>
              <a:t>Prometheus</a:t>
            </a:r>
            <a:endParaRPr lang="zh-CN" altLang="en-US" sz="1050" dirty="0"/>
          </a:p>
        </p:txBody>
      </p:sp>
      <p:sp>
        <p:nvSpPr>
          <p:cNvPr id="376" name="文本框 375">
            <a:extLst>
              <a:ext uri="{FF2B5EF4-FFF2-40B4-BE49-F238E27FC236}">
                <a16:creationId xmlns:a16="http://schemas.microsoft.com/office/drawing/2014/main" id="{C148E822-2AB4-4B45-9662-0E78C111684B}"/>
              </a:ext>
            </a:extLst>
          </p:cNvPr>
          <p:cNvSpPr txBox="1"/>
          <p:nvPr/>
        </p:nvSpPr>
        <p:spPr>
          <a:xfrm>
            <a:off x="2264052" y="3031484"/>
            <a:ext cx="479618" cy="276999"/>
          </a:xfrm>
          <a:prstGeom prst="rect">
            <a:avLst/>
          </a:prstGeom>
          <a:noFill/>
        </p:spPr>
        <p:txBody>
          <a:bodyPr wrap="none" rtlCol="0">
            <a:spAutoFit/>
          </a:bodyPr>
          <a:lstStyle/>
          <a:p>
            <a:r>
              <a:rPr lang="en-US" altLang="zh-CN" sz="1200" dirty="0"/>
              <a:t>Http</a:t>
            </a:r>
            <a:endParaRPr lang="zh-CN" altLang="en-US" sz="1200" dirty="0"/>
          </a:p>
        </p:txBody>
      </p:sp>
      <p:sp>
        <p:nvSpPr>
          <p:cNvPr id="377" name="文本框 376">
            <a:extLst>
              <a:ext uri="{FF2B5EF4-FFF2-40B4-BE49-F238E27FC236}">
                <a16:creationId xmlns:a16="http://schemas.microsoft.com/office/drawing/2014/main" id="{43367163-D616-4AEE-A533-532DA3C15756}"/>
              </a:ext>
            </a:extLst>
          </p:cNvPr>
          <p:cNvSpPr txBox="1"/>
          <p:nvPr/>
        </p:nvSpPr>
        <p:spPr>
          <a:xfrm>
            <a:off x="2294514" y="3505858"/>
            <a:ext cx="479618" cy="276999"/>
          </a:xfrm>
          <a:prstGeom prst="rect">
            <a:avLst/>
          </a:prstGeom>
          <a:noFill/>
        </p:spPr>
        <p:txBody>
          <a:bodyPr wrap="square" rtlCol="0">
            <a:spAutoFit/>
          </a:bodyPr>
          <a:lstStyle/>
          <a:p>
            <a:r>
              <a:rPr lang="en-US" altLang="zh-CN" sz="1200" dirty="0"/>
              <a:t>Http</a:t>
            </a:r>
            <a:endParaRPr lang="zh-CN" altLang="en-US" sz="1200" dirty="0"/>
          </a:p>
        </p:txBody>
      </p:sp>
      <p:cxnSp>
        <p:nvCxnSpPr>
          <p:cNvPr id="379" name="直接箭头连接符 378">
            <a:extLst>
              <a:ext uri="{FF2B5EF4-FFF2-40B4-BE49-F238E27FC236}">
                <a16:creationId xmlns:a16="http://schemas.microsoft.com/office/drawing/2014/main" id="{E52B308C-E28A-4443-B270-7B572C294C02}"/>
              </a:ext>
            </a:extLst>
          </p:cNvPr>
          <p:cNvCxnSpPr>
            <a:cxnSpLocks/>
            <a:stCxn id="368" idx="0"/>
          </p:cNvCxnSpPr>
          <p:nvPr/>
        </p:nvCxnSpPr>
        <p:spPr>
          <a:xfrm flipH="1" flipV="1">
            <a:off x="5333603" y="5373338"/>
            <a:ext cx="1831558" cy="30096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81" name="直接箭头连接符 380">
            <a:extLst>
              <a:ext uri="{FF2B5EF4-FFF2-40B4-BE49-F238E27FC236}">
                <a16:creationId xmlns:a16="http://schemas.microsoft.com/office/drawing/2014/main" id="{CB468065-6E68-44D0-820C-5BE6040E8729}"/>
              </a:ext>
            </a:extLst>
          </p:cNvPr>
          <p:cNvCxnSpPr>
            <a:cxnSpLocks/>
            <a:stCxn id="368" idx="0"/>
            <a:endCxn id="367" idx="2"/>
          </p:cNvCxnSpPr>
          <p:nvPr/>
        </p:nvCxnSpPr>
        <p:spPr>
          <a:xfrm flipV="1">
            <a:off x="7165161" y="5365185"/>
            <a:ext cx="1599948" cy="3091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文本框 11">
            <a:extLst>
              <a:ext uri="{FF2B5EF4-FFF2-40B4-BE49-F238E27FC236}">
                <a16:creationId xmlns:a16="http://schemas.microsoft.com/office/drawing/2014/main" id="{CDC9E61B-7E27-494C-915C-AB5F3049CE11}"/>
              </a:ext>
            </a:extLst>
          </p:cNvPr>
          <p:cNvSpPr txBox="1"/>
          <p:nvPr/>
        </p:nvSpPr>
        <p:spPr>
          <a:xfrm>
            <a:off x="4808074" y="5818181"/>
            <a:ext cx="1107996" cy="369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rtlCol="0">
            <a:spAutoFit/>
          </a:bodyPr>
          <a:lstStyle/>
          <a:p>
            <a:r>
              <a:rPr lang="zh-CN" altLang="en-US" dirty="0"/>
              <a:t>服务监控</a:t>
            </a:r>
          </a:p>
        </p:txBody>
      </p:sp>
    </p:spTree>
    <p:extLst>
      <p:ext uri="{BB962C8B-B14F-4D97-AF65-F5344CB8AC3E}">
        <p14:creationId xmlns:p14="http://schemas.microsoft.com/office/powerpoint/2010/main" val="1561396669"/>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9.914"/>
</p:tagLst>
</file>

<file path=ppt/tags/tag2.xml><?xml version="1.0" encoding="utf-8"?>
<p:tagLst xmlns:a="http://schemas.openxmlformats.org/drawingml/2006/main" xmlns:r="http://schemas.openxmlformats.org/officeDocument/2006/relationships" xmlns:p="http://schemas.openxmlformats.org/presentationml/2006/main">
  <p:tag name="TIMING" val="|9.914"/>
</p:tagLst>
</file>

<file path=ppt/tags/tag3.xml><?xml version="1.0" encoding="utf-8"?>
<p:tagLst xmlns:a="http://schemas.openxmlformats.org/drawingml/2006/main" xmlns:r="http://schemas.openxmlformats.org/officeDocument/2006/relationships" xmlns:p="http://schemas.openxmlformats.org/presentationml/2006/main">
  <p:tag name="TIMING" val="|9.914"/>
</p:tagLst>
</file>

<file path=ppt/tags/tag4.xml><?xml version="1.0" encoding="utf-8"?>
<p:tagLst xmlns:a="http://schemas.openxmlformats.org/drawingml/2006/main" xmlns:r="http://schemas.openxmlformats.org/officeDocument/2006/relationships" xmlns:p="http://schemas.openxmlformats.org/presentationml/2006/main">
  <p:tag name="ISLIDE.ICON" val="#393710;"/>
</p:tagLst>
</file>

<file path=ppt/tags/tag5.xml><?xml version="1.0" encoding="utf-8"?>
<p:tagLst xmlns:a="http://schemas.openxmlformats.org/drawingml/2006/main" xmlns:r="http://schemas.openxmlformats.org/officeDocument/2006/relationships" xmlns:p="http://schemas.openxmlformats.org/presentationml/2006/main">
  <p:tag name="ISLIDE.ICON" val="#393710;"/>
</p:tagLst>
</file>

<file path=ppt/tags/tag6.xml><?xml version="1.0" encoding="utf-8"?>
<p:tagLst xmlns:a="http://schemas.openxmlformats.org/drawingml/2006/main" xmlns:r="http://schemas.openxmlformats.org/officeDocument/2006/relationships" xmlns:p="http://schemas.openxmlformats.org/presentationml/2006/main">
  <p:tag name="TIMING" val="|9.914"/>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20998</TotalTime>
  <Words>2755</Words>
  <Application>Microsoft Office PowerPoint</Application>
  <PresentationFormat>宽屏</PresentationFormat>
  <Paragraphs>680</Paragraphs>
  <Slides>37</Slides>
  <Notes>19</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37</vt:i4>
      </vt:variant>
    </vt:vector>
  </HeadingPairs>
  <TitlesOfParts>
    <vt:vector size="52" baseType="lpstr">
      <vt:lpstr>Aa楷体</vt:lpstr>
      <vt:lpstr>MiSans</vt:lpstr>
      <vt:lpstr>等线</vt:lpstr>
      <vt:lpstr>等线 Light</vt:lpstr>
      <vt:lpstr>黑体</vt:lpstr>
      <vt:lpstr>思源黑体</vt:lpstr>
      <vt:lpstr>宋体</vt:lpstr>
      <vt:lpstr>微软雅黑</vt:lpstr>
      <vt:lpstr>字魂59号-创粗黑</vt:lpstr>
      <vt:lpstr>Aparajita</vt:lpstr>
      <vt:lpstr>Arial</vt:lpstr>
      <vt:lpstr>Consolas</vt:lpstr>
      <vt:lpstr>Times New Roman</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shu_kai@jiuyv.com</dc:creator>
  <cp:lastModifiedBy>shu_kai@jiuyv.com</cp:lastModifiedBy>
  <cp:revision>346</cp:revision>
  <dcterms:created xsi:type="dcterms:W3CDTF">2022-12-13T05:47:59Z</dcterms:created>
  <dcterms:modified xsi:type="dcterms:W3CDTF">2023-05-04T10:20:05Z</dcterms:modified>
</cp:coreProperties>
</file>