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5945" r:id="rId3"/>
    <p:sldId id="325" r:id="rId4"/>
    <p:sldId id="6086" r:id="rId5"/>
    <p:sldId id="6130" r:id="rId6"/>
    <p:sldId id="6091" r:id="rId7"/>
    <p:sldId id="6131" r:id="rId8"/>
    <p:sldId id="6103" r:id="rId9"/>
    <p:sldId id="6121" r:id="rId10"/>
    <p:sldId id="6115" r:id="rId11"/>
    <p:sldId id="6124" r:id="rId12"/>
    <p:sldId id="6127" r:id="rId13"/>
    <p:sldId id="6128" r:id="rId14"/>
    <p:sldId id="6126" r:id="rId15"/>
    <p:sldId id="6111" r:id="rId16"/>
    <p:sldId id="6092" r:id="rId17"/>
    <p:sldId id="6074" r:id="rId18"/>
    <p:sldId id="6106" r:id="rId19"/>
    <p:sldId id="6108" r:id="rId20"/>
    <p:sldId id="6110" r:id="rId21"/>
    <p:sldId id="6118" r:id="rId22"/>
    <p:sldId id="6113" r:id="rId23"/>
    <p:sldId id="6114" r:id="rId24"/>
    <p:sldId id="6119" r:id="rId25"/>
    <p:sldId id="6101" r:id="rId26"/>
    <p:sldId id="6123" r:id="rId27"/>
    <p:sldId id="5999" r:id="rId28"/>
    <p:sldId id="6129" r:id="rId29"/>
    <p:sldId id="6067" r:id="rId30"/>
    <p:sldId id="6117" r:id="rId31"/>
    <p:sldId id="6122" r:id="rId32"/>
    <p:sldId id="6104" r:id="rId33"/>
    <p:sldId id="6120" r:id="rId34"/>
    <p:sldId id="6107" r:id="rId35"/>
    <p:sldId id="6132"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2949" autoAdjust="0"/>
  </p:normalViewPr>
  <p:slideViewPr>
    <p:cSldViewPr snapToGrid="0">
      <p:cViewPr varScale="1">
        <p:scale>
          <a:sx n="101" d="100"/>
          <a:sy n="101" d="100"/>
        </p:scale>
        <p:origin x="120" y="5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8</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11</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12</a:t>
            </a:fld>
            <a:endParaRPr lang="zh-CN" altLang="en-US"/>
          </a:p>
        </p:txBody>
      </p:sp>
    </p:spTree>
    <p:extLst>
      <p:ext uri="{BB962C8B-B14F-4D97-AF65-F5344CB8AC3E}">
        <p14:creationId xmlns:p14="http://schemas.microsoft.com/office/powerpoint/2010/main" val="221361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15</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19</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22</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29</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30</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31</a:t>
            </a:fld>
            <a:endParaRPr lang="zh-CN" altLang="en-US"/>
          </a:p>
        </p:txBody>
      </p:sp>
    </p:spTree>
    <p:extLst>
      <p:ext uri="{BB962C8B-B14F-4D97-AF65-F5344CB8AC3E}">
        <p14:creationId xmlns:p14="http://schemas.microsoft.com/office/powerpoint/2010/main" val="3799896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32</a:t>
            </a:fld>
            <a:endParaRPr lang="zh-CN" altLang="en-US"/>
          </a:p>
        </p:txBody>
      </p:sp>
    </p:spTree>
    <p:extLst>
      <p:ext uri="{BB962C8B-B14F-4D97-AF65-F5344CB8AC3E}">
        <p14:creationId xmlns:p14="http://schemas.microsoft.com/office/powerpoint/2010/main" val="49654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2023/2/22</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12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endPar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82322"/>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560498"/>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638169"/>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649021"/>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数据采集</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数据治理</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785107" y="1041839"/>
            <a:ext cx="4806666" cy="4203395"/>
          </a:xfrm>
          <a:prstGeom prst="rect">
            <a:avLst/>
          </a:prstGeom>
          <a:noFill/>
        </p:spPr>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联合集团下属各家企业，建立</a:t>
            </a:r>
            <a:r>
              <a:rPr lang="zh-CN" altLang="en-US" sz="1600" b="1" dirty="0">
                <a:solidFill>
                  <a:srgbClr val="E70011"/>
                </a:solidFill>
                <a:cs typeface="+mn-ea"/>
                <a:sym typeface="+mn-lt"/>
              </a:rPr>
              <a:t>数据共同开发机制</a:t>
            </a:r>
            <a:r>
              <a:rPr lang="zh-CN" altLang="en-US" sz="1600" dirty="0">
                <a:cs typeface="+mn-ea"/>
                <a:sym typeface="+mn-lt"/>
              </a:rPr>
              <a:t>，搭建久事数据服务平台。</a:t>
            </a:r>
            <a:r>
              <a:rPr lang="zh-CN" altLang="en-US" sz="1600" b="1" dirty="0">
                <a:solidFill>
                  <a:srgbClr val="E70011"/>
                </a:solidFill>
                <a:cs typeface="+mn-ea"/>
                <a:sym typeface="+mn-lt"/>
              </a:rPr>
              <a:t>对内</a:t>
            </a:r>
            <a:r>
              <a:rPr lang="zh-CN" altLang="en-US" sz="1600" dirty="0">
                <a:cs typeface="+mn-ea"/>
                <a:sym typeface="+mn-lt"/>
              </a:rPr>
              <a:t>，提供数据共享开发服务；</a:t>
            </a:r>
            <a:r>
              <a:rPr lang="zh-CN" altLang="en-US" sz="1600" b="1" dirty="0">
                <a:solidFill>
                  <a:srgbClr val="E70011"/>
                </a:solidFill>
                <a:cs typeface="+mn-ea"/>
                <a:sym typeface="+mn-lt"/>
              </a:rPr>
              <a:t>对外</a:t>
            </a:r>
            <a:r>
              <a:rPr lang="zh-CN" altLang="en-US" sz="1600" dirty="0">
                <a:cs typeface="+mn-ea"/>
                <a:sym typeface="+mn-lt"/>
              </a:rPr>
              <a:t>，形成数据统一出口，挖掘对外数据价值。</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endParaRPr lang="en-US" altLang="zh-CN" sz="1600" dirty="0">
              <a:solidFill>
                <a:srgbClr val="0070C0"/>
              </a:solidFill>
              <a:cs typeface="+mn-ea"/>
              <a:sym typeface="+mn-lt"/>
            </a:endParaRPr>
          </a:p>
          <a:p>
            <a:pPr>
              <a:lnSpc>
                <a:spcPct val="150000"/>
              </a:lnSpc>
              <a:spcBef>
                <a:spcPct val="0"/>
              </a:spcBef>
            </a:pPr>
            <a:r>
              <a:rPr lang="zh-CN" altLang="en-US" b="1" dirty="0">
                <a:cs typeface="+mn-ea"/>
                <a:sym typeface="+mn-lt"/>
              </a:rPr>
              <a:t>年度目标：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结合久事大数据平台，搭建</a:t>
            </a:r>
            <a:r>
              <a:rPr lang="zh-CN" altLang="en-US" sz="1600" b="1" dirty="0">
                <a:solidFill>
                  <a:srgbClr val="E70011"/>
                </a:solidFill>
                <a:cs typeface="+mn-ea"/>
                <a:sym typeface="+mn-lt"/>
              </a:rPr>
              <a:t>久事数据服务平台</a:t>
            </a:r>
            <a:r>
              <a:rPr lang="zh-CN" altLang="en-US" sz="1600" dirty="0">
                <a:cs typeface="+mn-ea"/>
                <a:sym typeface="+mn-lt"/>
              </a:rPr>
              <a:t>。</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共同联合开发</a:t>
            </a:r>
            <a:r>
              <a:rPr lang="zh-CN" altLang="en-US" sz="1600" b="1" dirty="0">
                <a:solidFill>
                  <a:srgbClr val="E70011"/>
                </a:solidFill>
                <a:cs typeface="+mn-ea"/>
                <a:sym typeface="+mn-lt"/>
              </a:rPr>
              <a:t>久事客流宝、实时刷卡统计、公交到站预报、舒适度等数据产品</a:t>
            </a:r>
            <a:r>
              <a:rPr lang="zh-CN" altLang="en-US" sz="1600" dirty="0">
                <a:cs typeface="+mn-ea"/>
                <a:sym typeface="+mn-lt"/>
              </a:rPr>
              <a:t>，初步建立数据服务载体。</a:t>
            </a:r>
            <a:endParaRPr lang="en-US" altLang="zh-CN" sz="1600" dirty="0">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128993" y="104673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716050" y="1059150"/>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3326141" y="1578203"/>
            <a:ext cx="5503282"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4949705" y="2243846"/>
            <a:ext cx="3740032" cy="4105710"/>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3516811" y="2184917"/>
            <a:ext cx="579739" cy="4100262"/>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2160" b="1" dirty="0">
                <a:solidFill>
                  <a:schemeClr val="tx1"/>
                </a:solidFill>
                <a:latin typeface="微软雅黑" panose="020B0503020204020204" pitchFamily="34" charset="-122"/>
                <a:ea typeface="微软雅黑" panose="020B0503020204020204" pitchFamily="34" charset="-122"/>
              </a:rPr>
              <a:t>久事大数据平台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5157319" y="2341681"/>
            <a:ext cx="27034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久事数据服务平台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5061516" y="5253762"/>
            <a:ext cx="3326021"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351671" y="1575030"/>
            <a:ext cx="1335619"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1" name="箭头: 右 10">
            <a:extLst>
              <a:ext uri="{FF2B5EF4-FFF2-40B4-BE49-F238E27FC236}">
                <a16:creationId xmlns:a16="http://schemas.microsoft.com/office/drawing/2014/main" id="{52922F20-AB40-4601-851F-35754A0D43FC}"/>
              </a:ext>
            </a:extLst>
          </p:cNvPr>
          <p:cNvSpPr/>
          <p:nvPr/>
        </p:nvSpPr>
        <p:spPr>
          <a:xfrm>
            <a:off x="2204258" y="3318758"/>
            <a:ext cx="1306674" cy="33239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2" name="文本框 11">
            <a:extLst>
              <a:ext uri="{FF2B5EF4-FFF2-40B4-BE49-F238E27FC236}">
                <a16:creationId xmlns:a16="http://schemas.microsoft.com/office/drawing/2014/main" id="{290B8BE5-82BC-4C90-8038-02171C03C37E}"/>
              </a:ext>
            </a:extLst>
          </p:cNvPr>
          <p:cNvSpPr txBox="1"/>
          <p:nvPr/>
        </p:nvSpPr>
        <p:spPr>
          <a:xfrm flipH="1">
            <a:off x="2204832" y="3044437"/>
            <a:ext cx="1047835"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数据上送</a:t>
            </a:r>
            <a:endParaRPr lang="en-US" altLang="zh-CN" sz="1440" dirty="0">
              <a:latin typeface="微软雅黑" panose="020B0503020204020204" pitchFamily="34" charset="-122"/>
              <a:ea typeface="微软雅黑" panose="020B0503020204020204" pitchFamily="34" charset="-122"/>
            </a:endParaRPr>
          </a:p>
        </p:txBody>
      </p:sp>
      <p:sp>
        <p:nvSpPr>
          <p:cNvPr id="13" name="箭头: 右 12">
            <a:extLst>
              <a:ext uri="{FF2B5EF4-FFF2-40B4-BE49-F238E27FC236}">
                <a16:creationId xmlns:a16="http://schemas.microsoft.com/office/drawing/2014/main" id="{B6199385-FC72-415C-A0A5-79E86007621E}"/>
              </a:ext>
            </a:extLst>
          </p:cNvPr>
          <p:cNvSpPr/>
          <p:nvPr/>
        </p:nvSpPr>
        <p:spPr>
          <a:xfrm>
            <a:off x="4147333" y="3439514"/>
            <a:ext cx="829508" cy="37493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4" name="文本框 13">
            <a:extLst>
              <a:ext uri="{FF2B5EF4-FFF2-40B4-BE49-F238E27FC236}">
                <a16:creationId xmlns:a16="http://schemas.microsoft.com/office/drawing/2014/main" id="{7C54A925-0DF8-4A36-8C54-39A45B94AB6B}"/>
              </a:ext>
            </a:extLst>
          </p:cNvPr>
          <p:cNvSpPr txBox="1"/>
          <p:nvPr/>
        </p:nvSpPr>
        <p:spPr>
          <a:xfrm flipH="1">
            <a:off x="4030838" y="3031875"/>
            <a:ext cx="1022456" cy="535531"/>
          </a:xfrm>
          <a:prstGeom prst="rect">
            <a:avLst/>
          </a:prstGeom>
          <a:noFill/>
        </p:spPr>
        <p:txBody>
          <a:bodyPr wrap="square" rtlCol="0">
            <a:spAutoFit/>
          </a:bodyPr>
          <a:lstStyle/>
          <a:p>
            <a:pPr algn="ctr"/>
            <a:r>
              <a:rPr lang="zh-CN" altLang="en-US" sz="1440" b="1" dirty="0">
                <a:latin typeface="微软雅黑" panose="020B0503020204020204" pitchFamily="34" charset="-122"/>
                <a:ea typeface="微软雅黑" panose="020B0503020204020204" pitchFamily="34" charset="-122"/>
              </a:rPr>
              <a:t>数据采集</a:t>
            </a:r>
            <a:endParaRPr lang="en-US" altLang="zh-CN" sz="1440" b="1" dirty="0">
              <a:latin typeface="微软雅黑" panose="020B0503020204020204" pitchFamily="34" charset="-122"/>
              <a:ea typeface="微软雅黑" panose="020B0503020204020204" pitchFamily="34" charset="-122"/>
            </a:endParaRPr>
          </a:p>
          <a:p>
            <a:pPr algn="ctr"/>
            <a:r>
              <a:rPr lang="en-US" altLang="zh-CN" sz="1440" dirty="0" err="1">
                <a:latin typeface="微软雅黑" panose="020B0503020204020204" pitchFamily="34" charset="-122"/>
                <a:ea typeface="微软雅黑" panose="020B0503020204020204" pitchFamily="34" charset="-122"/>
              </a:rPr>
              <a:t>dataX</a:t>
            </a:r>
            <a:endParaRPr lang="en-US" altLang="zh-CN" sz="1440"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88DD5A28-8031-4364-BA13-5E368E283FE6}"/>
              </a:ext>
            </a:extLst>
          </p:cNvPr>
          <p:cNvSpPr txBox="1"/>
          <p:nvPr/>
        </p:nvSpPr>
        <p:spPr>
          <a:xfrm>
            <a:off x="5131519" y="1540032"/>
            <a:ext cx="2214199" cy="535531"/>
          </a:xfrm>
          <a:prstGeom prst="rect">
            <a:avLst/>
          </a:prstGeom>
          <a:noFill/>
        </p:spPr>
        <p:txBody>
          <a:bodyPr wrap="square" rtlCol="0">
            <a:spAutoFit/>
          </a:bodyPr>
          <a:lstStyle/>
          <a:p>
            <a:r>
              <a:rPr lang="zh-CN" altLang="en-US" sz="2880" b="1" dirty="0">
                <a:solidFill>
                  <a:schemeClr val="bg2">
                    <a:lumMod val="50000"/>
                  </a:schemeClr>
                </a:solidFill>
                <a:latin typeface="微软雅黑" panose="020B0503020204020204" pitchFamily="34" charset="-122"/>
                <a:ea typeface="微软雅黑" panose="020B0503020204020204" pitchFamily="34" charset="-122"/>
              </a:rPr>
              <a:t>久事云平台</a:t>
            </a:r>
          </a:p>
        </p:txBody>
      </p:sp>
      <p:sp>
        <p:nvSpPr>
          <p:cNvPr id="16" name="矩形 15">
            <a:extLst>
              <a:ext uri="{FF2B5EF4-FFF2-40B4-BE49-F238E27FC236}">
                <a16:creationId xmlns:a16="http://schemas.microsoft.com/office/drawing/2014/main" id="{49CF79B5-6E1A-49DD-AA9E-89FFA50E3BC8}"/>
              </a:ext>
            </a:extLst>
          </p:cNvPr>
          <p:cNvSpPr/>
          <p:nvPr/>
        </p:nvSpPr>
        <p:spPr>
          <a:xfrm>
            <a:off x="3322523" y="1049907"/>
            <a:ext cx="5506899"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7483674" y="2844802"/>
            <a:ext cx="806374" cy="1998620"/>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r>
              <a:rPr lang="zh-CN" altLang="en-US" sz="1680" b="1" dirty="0">
                <a:solidFill>
                  <a:schemeClr val="tx1"/>
                </a:solidFill>
                <a:latin typeface="微软雅黑" panose="020B0503020204020204" pitchFamily="34" charset="-122"/>
                <a:ea typeface="微软雅黑" panose="020B0503020204020204" pitchFamily="34" charset="-122"/>
              </a:rPr>
              <a:t>据</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r>
              <a:rPr lang="zh-CN" altLang="en-US" sz="1680" b="1" dirty="0">
                <a:solidFill>
                  <a:schemeClr val="tx1"/>
                </a:solidFill>
                <a:latin typeface="微软雅黑" panose="020B0503020204020204" pitchFamily="34" charset="-122"/>
                <a:ea typeface="微软雅黑" panose="020B0503020204020204" pitchFamily="34" charset="-122"/>
              </a:rPr>
              <a:t>服</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r>
              <a:rPr lang="zh-CN" altLang="en-US" sz="1680" b="1" dirty="0">
                <a:solidFill>
                  <a:schemeClr val="tx1"/>
                </a:solidFill>
                <a:latin typeface="微软雅黑" panose="020B0503020204020204" pitchFamily="34" charset="-122"/>
                <a:ea typeface="微软雅黑" panose="020B0503020204020204" pitchFamily="34" charset="-122"/>
              </a:rPr>
              <a:t>务</a:t>
            </a:r>
          </a:p>
        </p:txBody>
      </p:sp>
      <p:sp>
        <p:nvSpPr>
          <p:cNvPr id="18" name="矩形: 圆角 17">
            <a:extLst>
              <a:ext uri="{FF2B5EF4-FFF2-40B4-BE49-F238E27FC236}">
                <a16:creationId xmlns:a16="http://schemas.microsoft.com/office/drawing/2014/main" id="{70375B5D-7C48-48D7-A0D0-7BB615C73355}"/>
              </a:ext>
            </a:extLst>
          </p:cNvPr>
          <p:cNvSpPr/>
          <p:nvPr/>
        </p:nvSpPr>
        <p:spPr>
          <a:xfrm>
            <a:off x="9446350" y="277011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9500642" y="3888774"/>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0" name="箭头: 右 19">
            <a:extLst>
              <a:ext uri="{FF2B5EF4-FFF2-40B4-BE49-F238E27FC236}">
                <a16:creationId xmlns:a16="http://schemas.microsoft.com/office/drawing/2014/main" id="{0F23AC5A-4F55-4DC3-BBE9-E243E9D24022}"/>
              </a:ext>
            </a:extLst>
          </p:cNvPr>
          <p:cNvSpPr/>
          <p:nvPr/>
        </p:nvSpPr>
        <p:spPr>
          <a:xfrm rot="10800000">
            <a:off x="8298410" y="2918171"/>
            <a:ext cx="987702" cy="2615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1" name="箭头: 右 20">
            <a:extLst>
              <a:ext uri="{FF2B5EF4-FFF2-40B4-BE49-F238E27FC236}">
                <a16:creationId xmlns:a16="http://schemas.microsoft.com/office/drawing/2014/main" id="{782D857D-ED72-4A79-8194-95B28F28F4DF}"/>
              </a:ext>
            </a:extLst>
          </p:cNvPr>
          <p:cNvSpPr/>
          <p:nvPr/>
        </p:nvSpPr>
        <p:spPr>
          <a:xfrm rot="10800000">
            <a:off x="8346981" y="4063773"/>
            <a:ext cx="987702" cy="2615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2" name="箭头: 下 21">
            <a:extLst>
              <a:ext uri="{FF2B5EF4-FFF2-40B4-BE49-F238E27FC236}">
                <a16:creationId xmlns:a16="http://schemas.microsoft.com/office/drawing/2014/main" id="{8D4AB005-5E1C-4649-8818-59BC678D5AD3}"/>
              </a:ext>
            </a:extLst>
          </p:cNvPr>
          <p:cNvSpPr/>
          <p:nvPr/>
        </p:nvSpPr>
        <p:spPr>
          <a:xfrm>
            <a:off x="5934221" y="4863186"/>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713210" y="4840888"/>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6210620" y="4797381"/>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341164" y="5626170"/>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926447" y="5612506"/>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r>
              <a:rPr lang="en-US" altLang="zh-CN" sz="1080" dirty="0"/>
              <a:t>,Redis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5079254" y="2844802"/>
            <a:ext cx="2214200" cy="19960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5409781" y="291817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29" name="矩形: 圆角 28">
            <a:extLst>
              <a:ext uri="{FF2B5EF4-FFF2-40B4-BE49-F238E27FC236}">
                <a16:creationId xmlns:a16="http://schemas.microsoft.com/office/drawing/2014/main" id="{81527B18-571C-44CE-A20A-15D79D20FFB8}"/>
              </a:ext>
            </a:extLst>
          </p:cNvPr>
          <p:cNvSpPr/>
          <p:nvPr/>
        </p:nvSpPr>
        <p:spPr>
          <a:xfrm>
            <a:off x="5409781" y="3387232"/>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数据质量</a:t>
            </a:r>
          </a:p>
        </p:txBody>
      </p:sp>
      <p:sp>
        <p:nvSpPr>
          <p:cNvPr id="30" name="矩形: 圆角 29">
            <a:extLst>
              <a:ext uri="{FF2B5EF4-FFF2-40B4-BE49-F238E27FC236}">
                <a16:creationId xmlns:a16="http://schemas.microsoft.com/office/drawing/2014/main" id="{5B4D673D-62A3-4623-B56A-63FD02E309FA}"/>
              </a:ext>
            </a:extLst>
          </p:cNvPr>
          <p:cNvSpPr/>
          <p:nvPr/>
        </p:nvSpPr>
        <p:spPr>
          <a:xfrm>
            <a:off x="5409781" y="3856293"/>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5417492" y="4325355"/>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6550157" y="3338183"/>
            <a:ext cx="806375" cy="683264"/>
          </a:xfrm>
          <a:prstGeom prst="rect">
            <a:avLst/>
          </a:prstGeom>
          <a:noFill/>
        </p:spPr>
        <p:txBody>
          <a:bodyPr wrap="square" rtlCol="0">
            <a:spAutoFit/>
          </a:bodyPr>
          <a:lstStyle/>
          <a:p>
            <a:r>
              <a:rPr lang="en-US" altLang="zh-CN" sz="1920" dirty="0">
                <a:solidFill>
                  <a:schemeClr val="accent2">
                    <a:lumMod val="50000"/>
                  </a:schemeClr>
                </a:solidFill>
              </a:rPr>
              <a:t>Flink</a:t>
            </a:r>
          </a:p>
          <a:p>
            <a:r>
              <a:rPr lang="en-US" altLang="zh-CN" sz="1920" dirty="0">
                <a:solidFill>
                  <a:schemeClr val="accent2">
                    <a:lumMod val="50000"/>
                  </a:schemeClr>
                </a:solidFill>
              </a:rPr>
              <a:t>Hive</a:t>
            </a:r>
            <a:endParaRPr lang="zh-CN" altLang="en-US" sz="1920"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1038853"/>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351670" y="104673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49342" y="2390548"/>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49979" y="3077379"/>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76331" y="398874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76331" y="4628901"/>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数据流图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简介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100" dirty="0">
              <a:effectLst/>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100" dirty="0">
              <a:effectLst/>
              <a:latin typeface="Times New Roman" panose="02020603050405020304" pitchFamily="18" charset="0"/>
              <a:ea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2" y="5588790"/>
            <a:ext cx="5046632"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Presto</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ClickHouse</a:t>
            </a:r>
            <a:endParaRPr lang="zh-CN" altLang="zh-CN" kern="100" dirty="0">
              <a:effectLst/>
              <a:latin typeface="Times New Roman" panose="02020603050405020304" pitchFamily="18" charset="0"/>
              <a:ea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Sugar</a:t>
            </a:r>
            <a:endParaRPr lang="zh-CN" altLang="zh-CN" kern="100" dirty="0">
              <a:effectLst/>
              <a:latin typeface="Times New Roman" panose="02020603050405020304" pitchFamily="18" charset="0"/>
              <a:ea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9285"/>
            <a:ext cx="3659976"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00B050"/>
              </a:solidFill>
              <a:effectLst/>
              <a:latin typeface="Times New Roman" panose="02020603050405020304" pitchFamily="18" charset="0"/>
              <a:ea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2" y="4747924"/>
            <a:ext cx="2403222"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effectLst/>
              <a:latin typeface="Times New Roman" panose="02020603050405020304" pitchFamily="18" charset="0"/>
              <a:ea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3185487"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effectLst/>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27" name="流程图: 过程 26">
            <a:extLst>
              <a:ext uri="{FF2B5EF4-FFF2-40B4-BE49-F238E27FC236}">
                <a16:creationId xmlns:a16="http://schemas.microsoft.com/office/drawing/2014/main" id="{F8344337-1B20-4180-AC2E-6CFA4E2B7770}"/>
              </a:ext>
            </a:extLst>
          </p:cNvPr>
          <p:cNvSpPr/>
          <p:nvPr/>
        </p:nvSpPr>
        <p:spPr>
          <a:xfrm>
            <a:off x="10080495" y="5287600"/>
            <a:ext cx="373626" cy="10815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过程 27">
            <a:extLst>
              <a:ext uri="{FF2B5EF4-FFF2-40B4-BE49-F238E27FC236}">
                <a16:creationId xmlns:a16="http://schemas.microsoft.com/office/drawing/2014/main" id="{65138326-D58A-46CF-AE2E-B63EB63DD053}"/>
              </a:ext>
            </a:extLst>
          </p:cNvPr>
          <p:cNvSpPr/>
          <p:nvPr/>
        </p:nvSpPr>
        <p:spPr>
          <a:xfrm>
            <a:off x="10080495" y="5527999"/>
            <a:ext cx="373626" cy="108155"/>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a:extLst>
              <a:ext uri="{FF2B5EF4-FFF2-40B4-BE49-F238E27FC236}">
                <a16:creationId xmlns:a16="http://schemas.microsoft.com/office/drawing/2014/main" id="{089B3CC3-F180-432B-B3B1-0181048F02CD}"/>
              </a:ext>
            </a:extLst>
          </p:cNvPr>
          <p:cNvSpPr/>
          <p:nvPr/>
        </p:nvSpPr>
        <p:spPr>
          <a:xfrm>
            <a:off x="10080495" y="5768398"/>
            <a:ext cx="373626" cy="108155"/>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a:extLst>
              <a:ext uri="{FF2B5EF4-FFF2-40B4-BE49-F238E27FC236}">
                <a16:creationId xmlns:a16="http://schemas.microsoft.com/office/drawing/2014/main" id="{25CDFBD6-7692-4FA2-8763-43289B62EBF6}"/>
              </a:ext>
            </a:extLst>
          </p:cNvPr>
          <p:cNvSpPr/>
          <p:nvPr/>
        </p:nvSpPr>
        <p:spPr>
          <a:xfrm>
            <a:off x="10080495" y="6008797"/>
            <a:ext cx="373626" cy="108155"/>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1ED4DB04-D391-44A0-B455-F29784D6788A}"/>
              </a:ext>
            </a:extLst>
          </p:cNvPr>
          <p:cNvSpPr txBox="1"/>
          <p:nvPr/>
        </p:nvSpPr>
        <p:spPr>
          <a:xfrm>
            <a:off x="10582375" y="5443576"/>
            <a:ext cx="1090716" cy="276999"/>
          </a:xfrm>
          <a:prstGeom prst="rect">
            <a:avLst/>
          </a:prstGeom>
          <a:noFill/>
        </p:spPr>
        <p:txBody>
          <a:bodyPr wrap="square" rtlCol="0">
            <a:spAutoFit/>
          </a:bodyPr>
          <a:lstStyle/>
          <a:p>
            <a:r>
              <a:rPr lang="zh-CN" altLang="en-US" sz="1200" dirty="0"/>
              <a:t>离线</a:t>
            </a:r>
          </a:p>
        </p:txBody>
      </p:sp>
      <p:sp>
        <p:nvSpPr>
          <p:cNvPr id="32" name="文本框 31">
            <a:extLst>
              <a:ext uri="{FF2B5EF4-FFF2-40B4-BE49-F238E27FC236}">
                <a16:creationId xmlns:a16="http://schemas.microsoft.com/office/drawing/2014/main" id="{24A48164-2E81-49A4-A782-52BE6F1B071A}"/>
              </a:ext>
            </a:extLst>
          </p:cNvPr>
          <p:cNvSpPr txBox="1"/>
          <p:nvPr/>
        </p:nvSpPr>
        <p:spPr>
          <a:xfrm>
            <a:off x="10582375" y="5683975"/>
            <a:ext cx="1090716" cy="276999"/>
          </a:xfrm>
          <a:prstGeom prst="rect">
            <a:avLst/>
          </a:prstGeom>
          <a:noFill/>
        </p:spPr>
        <p:txBody>
          <a:bodyPr wrap="square" rtlCol="0">
            <a:spAutoFit/>
          </a:bodyPr>
          <a:lstStyle/>
          <a:p>
            <a:r>
              <a:rPr lang="zh-CN" altLang="en-US" sz="1200" dirty="0"/>
              <a:t>实时</a:t>
            </a:r>
          </a:p>
        </p:txBody>
      </p:sp>
      <p:sp>
        <p:nvSpPr>
          <p:cNvPr id="33" name="文本框 32">
            <a:extLst>
              <a:ext uri="{FF2B5EF4-FFF2-40B4-BE49-F238E27FC236}">
                <a16:creationId xmlns:a16="http://schemas.microsoft.com/office/drawing/2014/main" id="{07DC2FCA-284E-4006-AABD-A0DDFDD76318}"/>
              </a:ext>
            </a:extLst>
          </p:cNvPr>
          <p:cNvSpPr txBox="1"/>
          <p:nvPr/>
        </p:nvSpPr>
        <p:spPr>
          <a:xfrm>
            <a:off x="10582375" y="5924374"/>
            <a:ext cx="1090716" cy="276999"/>
          </a:xfrm>
          <a:prstGeom prst="rect">
            <a:avLst/>
          </a:prstGeom>
          <a:noFill/>
        </p:spPr>
        <p:txBody>
          <a:bodyPr wrap="square" rtlCol="0">
            <a:spAutoFit/>
          </a:bodyPr>
          <a:lstStyle/>
          <a:p>
            <a:r>
              <a:rPr lang="zh-CN" altLang="en-US" sz="1200" dirty="0"/>
              <a:t>不采用</a:t>
            </a:r>
          </a:p>
        </p:txBody>
      </p:sp>
      <p:sp>
        <p:nvSpPr>
          <p:cNvPr id="34" name="文本框 33">
            <a:extLst>
              <a:ext uri="{FF2B5EF4-FFF2-40B4-BE49-F238E27FC236}">
                <a16:creationId xmlns:a16="http://schemas.microsoft.com/office/drawing/2014/main" id="{E4330A9F-B94B-404E-A880-3A1C7C0F6CC0}"/>
              </a:ext>
            </a:extLst>
          </p:cNvPr>
          <p:cNvSpPr txBox="1"/>
          <p:nvPr/>
        </p:nvSpPr>
        <p:spPr>
          <a:xfrm>
            <a:off x="10582375" y="5203177"/>
            <a:ext cx="1159542" cy="276999"/>
          </a:xfrm>
          <a:prstGeom prst="rect">
            <a:avLst/>
          </a:prstGeom>
          <a:noFill/>
        </p:spPr>
        <p:txBody>
          <a:bodyPr wrap="square" rtlCol="0">
            <a:spAutoFit/>
          </a:bodyPr>
          <a:lstStyle/>
          <a:p>
            <a:r>
              <a:rPr lang="zh-CN" altLang="en-US" sz="1200" dirty="0"/>
              <a:t>离线实时共用</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r>
              <a:rPr lang="en-US" altLang="zh-CN" sz="1600" kern="100" dirty="0">
                <a:latin typeface="Times New Roman" panose="02020603050405020304" pitchFamily="18" charset="0"/>
                <a:ea typeface="宋体" panose="02010600030101010101" pitchFamily="2" charset="-122"/>
              </a:rPr>
              <a:t>?</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4149549865"/>
              </p:ext>
            </p:extLst>
          </p:nvPr>
        </p:nvGraphicFramePr>
        <p:xfrm>
          <a:off x="815987" y="1526045"/>
          <a:ext cx="9439273" cy="4782734"/>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275737">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281469">
                <a:tc>
                  <a:txBody>
                    <a:bodyPr/>
                    <a:lstStyle/>
                    <a:p>
                      <a:pPr indent="304800" algn="l">
                        <a:lnSpc>
                          <a:spcPct val="150000"/>
                        </a:lnSpc>
                        <a:spcAft>
                          <a:spcPts val="0"/>
                        </a:spcAft>
                      </a:pPr>
                      <a:r>
                        <a:rPr lang="en-US" sz="1200" kern="100" dirty="0">
                          <a:effectLst/>
                        </a:rPr>
                        <a:t>Hadoop100</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a:effectLst/>
                        </a:rPr>
                        <a:t>64G</a:t>
                      </a:r>
                      <a:r>
                        <a:rPr lang="zh-CN" sz="1200" kern="100">
                          <a:effectLst/>
                        </a:rPr>
                        <a:t>，</a:t>
                      </a:r>
                      <a:r>
                        <a:rPr lang="en-US" sz="1200" kern="100">
                          <a:effectLst/>
                        </a:rPr>
                        <a:t>16C</a:t>
                      </a:r>
                      <a:r>
                        <a:rPr lang="zh-CN" sz="1200" kern="100">
                          <a:effectLst/>
                        </a:rPr>
                        <a:t>，</a:t>
                      </a:r>
                      <a:r>
                        <a:rPr lang="en-US" sz="1200" kern="100">
                          <a:effectLst/>
                        </a:rPr>
                        <a:t>2T</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304800" algn="just">
                        <a:lnSpc>
                          <a:spcPct val="150000"/>
                        </a:lnSpc>
                        <a:spcAft>
                          <a:spcPts val="0"/>
                        </a:spcAft>
                      </a:pPr>
                      <a:r>
                        <a:rPr lang="zh-CN" sz="1200" kern="100">
                          <a:effectLst/>
                        </a:rPr>
                        <a:t>部署</a:t>
                      </a:r>
                      <a:r>
                        <a:rPr lang="en-US" sz="1200" kern="100">
                          <a:effectLst/>
                        </a:rPr>
                        <a:t>YARN</a:t>
                      </a:r>
                      <a:r>
                        <a:rPr lang="zh-CN" sz="1200" kern="100">
                          <a:effectLst/>
                        </a:rPr>
                        <a:t>、</a:t>
                      </a:r>
                      <a:r>
                        <a:rPr lang="en-US" sz="1200" kern="100">
                          <a:effectLst/>
                        </a:rPr>
                        <a:t> HDFS</a:t>
                      </a:r>
                      <a:r>
                        <a:rPr lang="zh-CN" sz="1200" kern="100">
                          <a:effectLst/>
                        </a:rPr>
                        <a:t>、</a:t>
                      </a:r>
                      <a:r>
                        <a:rPr lang="en-US" sz="1200" kern="100">
                          <a:effectLst/>
                        </a:rPr>
                        <a:t> FLINK </a:t>
                      </a:r>
                      <a:r>
                        <a:rPr lang="zh-CN" sz="1200" kern="100">
                          <a:effectLst/>
                        </a:rPr>
                        <a:t>、</a:t>
                      </a:r>
                      <a:r>
                        <a:rPr lang="en-US" sz="1200" kern="100">
                          <a:effectLst/>
                        </a:rPr>
                        <a:t>Hive</a:t>
                      </a:r>
                      <a:r>
                        <a:rPr lang="zh-CN" sz="1200" kern="100">
                          <a:effectLst/>
                        </a:rPr>
                        <a:t>、</a:t>
                      </a:r>
                      <a:r>
                        <a:rPr lang="en-US" sz="1200" kern="100">
                          <a:effectLst/>
                        </a:rPr>
                        <a:t>DataX</a:t>
                      </a:r>
                      <a:r>
                        <a:rPr lang="zh-CN" sz="1200" kern="100">
                          <a:effectLst/>
                        </a:rPr>
                        <a:t>、</a:t>
                      </a:r>
                      <a:r>
                        <a:rPr lang="en-US" sz="1200" kern="100">
                          <a:effectLst/>
                        </a:rPr>
                        <a:t>Worker</a:t>
                      </a:r>
                      <a:r>
                        <a:rPr lang="zh-CN" sz="1200" kern="100">
                          <a:effectLst/>
                        </a:rPr>
                        <a:t>等集群服务</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4226928584"/>
                  </a:ext>
                </a:extLst>
              </a:tr>
              <a:tr h="281469">
                <a:tc>
                  <a:txBody>
                    <a:bodyPr/>
                    <a:lstStyle/>
                    <a:p>
                      <a:pPr indent="304800" algn="l">
                        <a:lnSpc>
                          <a:spcPct val="150000"/>
                        </a:lnSpc>
                        <a:spcAft>
                          <a:spcPts val="0"/>
                        </a:spcAft>
                      </a:pPr>
                      <a:r>
                        <a:rPr lang="en-US" sz="1200" kern="100" dirty="0">
                          <a:effectLst/>
                        </a:rPr>
                        <a:t>Hadoop101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19465">
                <a:tc>
                  <a:txBody>
                    <a:bodyPr/>
                    <a:lstStyle/>
                    <a:p>
                      <a:pPr indent="304800" algn="l">
                        <a:lnSpc>
                          <a:spcPct val="150000"/>
                        </a:lnSpc>
                        <a:spcAft>
                          <a:spcPts val="0"/>
                        </a:spcAft>
                      </a:pPr>
                      <a:r>
                        <a:rPr lang="en-US" sz="1200" kern="100">
                          <a:effectLst/>
                        </a:rPr>
                        <a:t>Hadoop102</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281469">
                <a:tc>
                  <a:txBody>
                    <a:bodyPr/>
                    <a:lstStyle/>
                    <a:p>
                      <a:pPr indent="304800" algn="l">
                        <a:lnSpc>
                          <a:spcPct val="150000"/>
                        </a:lnSpc>
                        <a:spcAft>
                          <a:spcPts val="0"/>
                        </a:spcAft>
                      </a:pPr>
                      <a:r>
                        <a:rPr lang="en-US" sz="1200" kern="100">
                          <a:effectLst/>
                        </a:rPr>
                        <a:t>Hadoop103</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127000" algn="just">
                        <a:lnSpc>
                          <a:spcPct val="150000"/>
                        </a:lnSpc>
                        <a:spcAft>
                          <a:spcPts val="0"/>
                        </a:spcAft>
                      </a:pPr>
                      <a:r>
                        <a:rPr lang="en-US" sz="1200" kern="100">
                          <a:effectLst/>
                        </a:rPr>
                        <a:t>Redis</a:t>
                      </a:r>
                      <a:r>
                        <a:rPr lang="zh-CN" sz="1200" kern="100">
                          <a:effectLst/>
                        </a:rPr>
                        <a:t>集群、</a:t>
                      </a:r>
                      <a:r>
                        <a:rPr lang="en-US" sz="1200" kern="100">
                          <a:effectLst/>
                        </a:rPr>
                        <a:t> zookeeper</a:t>
                      </a:r>
                      <a:r>
                        <a:rPr lang="zh-CN" sz="1200" kern="100">
                          <a:effectLst/>
                        </a:rPr>
                        <a:t>集群，</a:t>
                      </a:r>
                    </a:p>
                    <a:p>
                      <a:pPr indent="127000" algn="just">
                        <a:lnSpc>
                          <a:spcPct val="150000"/>
                        </a:lnSpc>
                        <a:spcAft>
                          <a:spcPts val="0"/>
                        </a:spcAft>
                      </a:pPr>
                      <a:r>
                        <a:rPr lang="en-US" sz="1200" kern="100">
                          <a:effectLst/>
                        </a:rPr>
                        <a:t>Dolphin Scheduler</a:t>
                      </a:r>
                      <a:r>
                        <a:rPr lang="zh-CN" sz="1200" kern="100">
                          <a:effectLst/>
                        </a:rPr>
                        <a:t>集群，</a:t>
                      </a:r>
                    </a:p>
                    <a:p>
                      <a:pPr indent="127000" algn="just">
                        <a:lnSpc>
                          <a:spcPct val="150000"/>
                        </a:lnSpc>
                        <a:spcAft>
                          <a:spcPts val="0"/>
                        </a:spcAft>
                      </a:pPr>
                      <a:r>
                        <a:rPr lang="en-US" sz="1200" kern="100">
                          <a:effectLst/>
                        </a:rPr>
                        <a:t>Prometheus+ Grafana</a:t>
                      </a:r>
                      <a:r>
                        <a:rPr lang="zh-CN" sz="1200" kern="100">
                          <a:effectLst/>
                        </a:rPr>
                        <a:t>监控</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3496183774"/>
                  </a:ext>
                </a:extLst>
              </a:tr>
              <a:tr h="281469">
                <a:tc>
                  <a:txBody>
                    <a:bodyPr/>
                    <a:lstStyle/>
                    <a:p>
                      <a:pPr indent="304800" algn="l">
                        <a:lnSpc>
                          <a:spcPct val="150000"/>
                        </a:lnSpc>
                        <a:spcAft>
                          <a:spcPts val="0"/>
                        </a:spcAft>
                      </a:pPr>
                      <a:r>
                        <a:rPr lang="en-US" sz="1200" kern="100">
                          <a:effectLst/>
                        </a:rPr>
                        <a:t>Hadoop104</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2853964626"/>
                  </a:ext>
                </a:extLst>
              </a:tr>
              <a:tr h="281469">
                <a:tc>
                  <a:txBody>
                    <a:bodyPr/>
                    <a:lstStyle/>
                    <a:p>
                      <a:pPr indent="304800" algn="l">
                        <a:lnSpc>
                          <a:spcPct val="150000"/>
                        </a:lnSpc>
                        <a:spcAft>
                          <a:spcPts val="0"/>
                        </a:spcAft>
                      </a:pPr>
                      <a:r>
                        <a:rPr lang="en-US" sz="1200" kern="100">
                          <a:effectLst/>
                        </a:rPr>
                        <a:t>Hadoop105</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639831449"/>
                  </a:ext>
                </a:extLst>
              </a:tr>
              <a:tr h="281469">
                <a:tc>
                  <a:txBody>
                    <a:bodyPr/>
                    <a:lstStyle/>
                    <a:p>
                      <a:pPr indent="304800" algn="l">
                        <a:lnSpc>
                          <a:spcPct val="150000"/>
                        </a:lnSpc>
                        <a:spcAft>
                          <a:spcPts val="0"/>
                        </a:spcAft>
                      </a:pPr>
                      <a:r>
                        <a:rPr lang="en-US" sz="1200" kern="100" dirty="0">
                          <a:effectLst/>
                        </a:rPr>
                        <a:t>Hadoop106</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127000" algn="just">
                        <a:lnSpc>
                          <a:spcPct val="150000"/>
                        </a:lnSpc>
                        <a:spcAft>
                          <a:spcPts val="0"/>
                        </a:spcAft>
                      </a:pPr>
                      <a:r>
                        <a:rPr lang="zh-CN" sz="1200" kern="100" dirty="0">
                          <a:effectLst/>
                        </a:rPr>
                        <a:t>部署</a:t>
                      </a:r>
                      <a:r>
                        <a:rPr lang="en-US" sz="1200" kern="100" dirty="0">
                          <a:effectLst/>
                        </a:rPr>
                        <a:t>PostgreSQL </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extLst>
                  <a:ext uri="{0D108BD9-81ED-4DB2-BD59-A6C34878D82A}">
                    <a16:rowId xmlns:a16="http://schemas.microsoft.com/office/drawing/2014/main" val="3521177363"/>
                  </a:ext>
                </a:extLst>
              </a:tr>
              <a:tr h="628082">
                <a:tc>
                  <a:txBody>
                    <a:bodyPr/>
                    <a:lstStyle/>
                    <a:p>
                      <a:pPr indent="304800" algn="l">
                        <a:lnSpc>
                          <a:spcPct val="150000"/>
                        </a:lnSpc>
                        <a:spcAft>
                          <a:spcPts val="0"/>
                        </a:spcAft>
                      </a:pPr>
                      <a:r>
                        <a:rPr lang="en-US" sz="1200" kern="100" dirty="0">
                          <a:effectLst/>
                        </a:rPr>
                        <a:t>Hadoop107</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500G</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部署业管服务、门户服务、数据服务、</a:t>
                      </a:r>
                    </a:p>
                    <a:p>
                      <a:pPr indent="127000" algn="just">
                        <a:lnSpc>
                          <a:spcPct val="150000"/>
                        </a:lnSpc>
                        <a:spcAft>
                          <a:spcPts val="0"/>
                        </a:spcAft>
                      </a:pPr>
                      <a:r>
                        <a:rPr lang="zh-CN" sz="1200" kern="100" dirty="0">
                          <a:effectLst/>
                        </a:rPr>
                        <a:t>业管</a:t>
                      </a:r>
                      <a:r>
                        <a:rPr lang="en-US" sz="1200" kern="100" dirty="0">
                          <a:effectLst/>
                        </a:rPr>
                        <a:t>Web</a:t>
                      </a:r>
                      <a:r>
                        <a:rPr lang="zh-CN" sz="1200" kern="100" dirty="0">
                          <a:effectLst/>
                        </a:rPr>
                        <a:t>、</a:t>
                      </a:r>
                      <a:r>
                        <a:rPr lang="en-US" sz="1200" kern="100" dirty="0">
                          <a:effectLst/>
                        </a:rPr>
                        <a:t>Spring boot Admin</a:t>
                      </a:r>
                      <a:r>
                        <a:rPr lang="zh-CN" sz="1200" kern="100" dirty="0">
                          <a:effectLst/>
                        </a:rPr>
                        <a:t>监控服务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058289486"/>
                  </a:ext>
                </a:extLst>
              </a:tr>
              <a:tr h="281469">
                <a:tc>
                  <a:txBody>
                    <a:bodyPr/>
                    <a:lstStyle/>
                    <a:p>
                      <a:pPr indent="304800" algn="l">
                        <a:lnSpc>
                          <a:spcPct val="150000"/>
                        </a:lnSpc>
                        <a:spcAft>
                          <a:spcPts val="0"/>
                        </a:spcAft>
                      </a:pPr>
                      <a:r>
                        <a:rPr lang="en-US" sz="1200" kern="100" dirty="0">
                          <a:effectLst/>
                        </a:rPr>
                        <a:t>Hadoop108</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 4C, 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a:t>
                      </a:r>
                      <a:r>
                        <a:rPr lang="en-US" sz="1200" kern="100" dirty="0">
                          <a:effectLst/>
                        </a:rPr>
                        <a:t>API</a:t>
                      </a:r>
                      <a:r>
                        <a:rPr lang="zh-CN" sz="1200" kern="100" dirty="0">
                          <a:effectLst/>
                        </a:rPr>
                        <a:t>网关、门户</a:t>
                      </a:r>
                      <a:r>
                        <a:rPr lang="en-US" sz="1200" kern="100" dirty="0">
                          <a:effectLst/>
                        </a:rPr>
                        <a:t>web Server</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235130395"/>
                  </a:ext>
                </a:extLst>
              </a:tr>
              <a:tr h="281469">
                <a:tc>
                  <a:txBody>
                    <a:bodyPr/>
                    <a:lstStyle/>
                    <a:p>
                      <a:pPr indent="304800" algn="l">
                        <a:lnSpc>
                          <a:spcPct val="150000"/>
                        </a:lnSpc>
                        <a:spcAft>
                          <a:spcPts val="0"/>
                        </a:spcAft>
                      </a:pPr>
                      <a:r>
                        <a:rPr lang="en-US" sz="1200" kern="100">
                          <a:effectLst/>
                        </a:rPr>
                        <a:t>Hadoop109</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SFTP</a:t>
                      </a:r>
                      <a:r>
                        <a:rPr lang="zh-CN" sz="1200" kern="100" dirty="0">
                          <a:effectLst/>
                        </a:rPr>
                        <a:t>服务器</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569182015"/>
                  </a:ext>
                </a:extLst>
              </a:tr>
              <a:tr h="416455">
                <a:tc>
                  <a:txBody>
                    <a:bodyPr/>
                    <a:lstStyle/>
                    <a:p>
                      <a:pPr indent="30480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Nginx</a:t>
                      </a:r>
                      <a:r>
                        <a:rPr lang="zh-CN" sz="1200" kern="100" dirty="0">
                          <a:effectLst/>
                        </a:rPr>
                        <a:t>服务器，路由</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289032150"/>
                  </a:ext>
                </a:extLst>
              </a:tr>
              <a:tr h="416455">
                <a:tc>
                  <a:txBody>
                    <a:bodyPr/>
                    <a:lstStyle/>
                    <a:p>
                      <a:pPr indent="30607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8G,4C,500G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部署久事公交，久事交通卡网关</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9605147"/>
                  </a:ext>
                </a:extLst>
              </a:tr>
              <a:tr h="416455">
                <a:tc>
                  <a:txBody>
                    <a:bodyPr/>
                    <a:lstStyle/>
                    <a:p>
                      <a:pPr indent="304800" algn="l">
                        <a:lnSpc>
                          <a:spcPct val="150000"/>
                        </a:lnSpc>
                        <a:spcAft>
                          <a:spcPts val="0"/>
                        </a:spcAft>
                      </a:pPr>
                      <a:r>
                        <a:rPr lang="en-US" sz="1200" kern="100">
                          <a:effectLst/>
                        </a:rPr>
                        <a:t>Hadoop112</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1T</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127000" algn="just">
                        <a:lnSpc>
                          <a:spcPct val="150000"/>
                        </a:lnSpc>
                        <a:spcAft>
                          <a:spcPts val="0"/>
                        </a:spcAft>
                      </a:pPr>
                      <a:r>
                        <a:rPr lang="zh-CN" sz="1200" kern="100" dirty="0">
                          <a:effectLst/>
                        </a:rPr>
                        <a:t>数据实验室</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612885988"/>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80975" cy="149542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763250" y="2572821"/>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4010023"/>
            <a:ext cx="180975" cy="17526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723320" y="4573071"/>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63250" y="3572946"/>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endCxn id="15" idx="1"/>
          </p:cNvCxnSpPr>
          <p:nvPr/>
        </p:nvCxnSpPr>
        <p:spPr>
          <a:xfrm>
            <a:off x="10323269" y="3752850"/>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12" name="图片 11">
            <a:extLst>
              <a:ext uri="{FF2B5EF4-FFF2-40B4-BE49-F238E27FC236}">
                <a16:creationId xmlns:a16="http://schemas.microsoft.com/office/drawing/2014/main" id="{12944E98-874C-4485-8639-C1B3FA681EB2}"/>
              </a:ext>
            </a:extLst>
          </p:cNvPr>
          <p:cNvPicPr>
            <a:picLocks noChangeAspect="1"/>
          </p:cNvPicPr>
          <p:nvPr/>
        </p:nvPicPr>
        <p:blipFill>
          <a:blip r:embed="rId3"/>
          <a:stretch>
            <a:fillRect/>
          </a:stretch>
        </p:blipFill>
        <p:spPr>
          <a:xfrm>
            <a:off x="589961" y="880333"/>
            <a:ext cx="10636335" cy="5977667"/>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a:extLst>
              <a:ext uri="{FF2B5EF4-FFF2-40B4-BE49-F238E27FC236}">
                <a16:creationId xmlns:a16="http://schemas.microsoft.com/office/drawing/2014/main" id="{8133DC31-A6C8-46B0-B8D2-D26BA70B0B19}"/>
              </a:ext>
            </a:extLst>
          </p:cNvPr>
          <p:cNvSpPr/>
          <p:nvPr/>
        </p:nvSpPr>
        <p:spPr>
          <a:xfrm>
            <a:off x="2269068" y="5077087"/>
            <a:ext cx="7179733" cy="1087419"/>
          </a:xfrm>
          <a:prstGeom prst="rect">
            <a:avLst/>
          </a:prstGeom>
          <a:solidFill>
            <a:schemeClr val="accent5">
              <a:lumMod val="20000"/>
              <a:lumOff val="80000"/>
              <a:alpha val="5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zh-CN" altLang="en-US" dirty="0">
                <a:solidFill>
                  <a:schemeClr val="tx1"/>
                </a:solidFill>
              </a:rPr>
              <a:t>采集层</a:t>
            </a:r>
          </a:p>
        </p:txBody>
      </p:sp>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技术架构</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35" name="矩形 34">
            <a:extLst>
              <a:ext uri="{FF2B5EF4-FFF2-40B4-BE49-F238E27FC236}">
                <a16:creationId xmlns:a16="http://schemas.microsoft.com/office/drawing/2014/main" id="{32E7DD1B-AD54-4F8A-9190-AA67AFEC49CC}"/>
              </a:ext>
            </a:extLst>
          </p:cNvPr>
          <p:cNvSpPr/>
          <p:nvPr/>
        </p:nvSpPr>
        <p:spPr>
          <a:xfrm>
            <a:off x="2269068" y="3878664"/>
            <a:ext cx="7179733" cy="1087419"/>
          </a:xfrm>
          <a:prstGeom prst="rect">
            <a:avLst/>
          </a:prstGeom>
          <a:solidFill>
            <a:schemeClr val="accent5">
              <a:lumMod val="20000"/>
              <a:lumOff val="80000"/>
              <a:alpha val="5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zh-CN" altLang="en-US" dirty="0">
                <a:solidFill>
                  <a:schemeClr val="tx1"/>
                </a:solidFill>
              </a:rPr>
              <a:t>计算存储层</a:t>
            </a:r>
          </a:p>
        </p:txBody>
      </p:sp>
      <p:sp>
        <p:nvSpPr>
          <p:cNvPr id="38" name="矩形 37">
            <a:extLst>
              <a:ext uri="{FF2B5EF4-FFF2-40B4-BE49-F238E27FC236}">
                <a16:creationId xmlns:a16="http://schemas.microsoft.com/office/drawing/2014/main" id="{CBE87B0D-F338-4BA6-BFB4-35A73DC50585}"/>
              </a:ext>
            </a:extLst>
          </p:cNvPr>
          <p:cNvSpPr/>
          <p:nvPr/>
        </p:nvSpPr>
        <p:spPr>
          <a:xfrm>
            <a:off x="3518387" y="3967301"/>
            <a:ext cx="3634969" cy="882466"/>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3B8FB9E8-1747-4595-BF0E-5F89E4E5C646}"/>
              </a:ext>
            </a:extLst>
          </p:cNvPr>
          <p:cNvSpPr/>
          <p:nvPr/>
        </p:nvSpPr>
        <p:spPr>
          <a:xfrm>
            <a:off x="3667773" y="4465240"/>
            <a:ext cx="914400"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Yarn</a:t>
            </a:r>
            <a:endParaRPr lang="zh-CN" altLang="en-US" dirty="0"/>
          </a:p>
        </p:txBody>
      </p:sp>
      <p:sp>
        <p:nvSpPr>
          <p:cNvPr id="41" name="矩形 40">
            <a:extLst>
              <a:ext uri="{FF2B5EF4-FFF2-40B4-BE49-F238E27FC236}">
                <a16:creationId xmlns:a16="http://schemas.microsoft.com/office/drawing/2014/main" id="{5B2F4134-82D4-4009-AD9D-D806FA485A36}"/>
              </a:ext>
            </a:extLst>
          </p:cNvPr>
          <p:cNvSpPr/>
          <p:nvPr/>
        </p:nvSpPr>
        <p:spPr>
          <a:xfrm>
            <a:off x="5935663" y="4451866"/>
            <a:ext cx="914400"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
        <p:nvSpPr>
          <p:cNvPr id="42" name="矩形 41">
            <a:extLst>
              <a:ext uri="{FF2B5EF4-FFF2-40B4-BE49-F238E27FC236}">
                <a16:creationId xmlns:a16="http://schemas.microsoft.com/office/drawing/2014/main" id="{3B8FB9E8-1747-4595-BF0E-5F89E4E5C646}"/>
              </a:ext>
            </a:extLst>
          </p:cNvPr>
          <p:cNvSpPr/>
          <p:nvPr/>
        </p:nvSpPr>
        <p:spPr>
          <a:xfrm>
            <a:off x="3667773" y="4018365"/>
            <a:ext cx="914400"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t>Flink</a:t>
            </a:r>
            <a:endParaRPr lang="zh-CN" altLang="en-US" dirty="0"/>
          </a:p>
        </p:txBody>
      </p:sp>
      <p:sp>
        <p:nvSpPr>
          <p:cNvPr id="44" name="矩形 43">
            <a:extLst>
              <a:ext uri="{FF2B5EF4-FFF2-40B4-BE49-F238E27FC236}">
                <a16:creationId xmlns:a16="http://schemas.microsoft.com/office/drawing/2014/main" id="{4C9EB5CD-F546-4AF7-BCAA-6C3450BFFBD2}"/>
              </a:ext>
            </a:extLst>
          </p:cNvPr>
          <p:cNvSpPr/>
          <p:nvPr/>
        </p:nvSpPr>
        <p:spPr>
          <a:xfrm>
            <a:off x="4731556" y="4023137"/>
            <a:ext cx="2118507"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Dolphin Scheduler</a:t>
            </a:r>
            <a:endParaRPr lang="zh-CN" altLang="en-US" dirty="0"/>
          </a:p>
        </p:txBody>
      </p:sp>
      <p:sp>
        <p:nvSpPr>
          <p:cNvPr id="46" name="矩形 45">
            <a:extLst>
              <a:ext uri="{FF2B5EF4-FFF2-40B4-BE49-F238E27FC236}">
                <a16:creationId xmlns:a16="http://schemas.microsoft.com/office/drawing/2014/main" id="{E4C3499F-BA12-4616-991E-5C826DE1284F}"/>
              </a:ext>
            </a:extLst>
          </p:cNvPr>
          <p:cNvSpPr/>
          <p:nvPr/>
        </p:nvSpPr>
        <p:spPr>
          <a:xfrm>
            <a:off x="2269069" y="2650659"/>
            <a:ext cx="7179732" cy="1087419"/>
          </a:xfrm>
          <a:prstGeom prst="rect">
            <a:avLst/>
          </a:prstGeom>
          <a:solidFill>
            <a:schemeClr val="accent5">
              <a:lumMod val="20000"/>
              <a:lumOff val="80000"/>
              <a:alpha val="5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zh-CN" altLang="en-US" dirty="0">
                <a:solidFill>
                  <a:schemeClr val="tx1"/>
                </a:solidFill>
              </a:rPr>
              <a:t>服务层</a:t>
            </a:r>
          </a:p>
        </p:txBody>
      </p:sp>
      <p:sp>
        <p:nvSpPr>
          <p:cNvPr id="47" name="矩形 46">
            <a:extLst>
              <a:ext uri="{FF2B5EF4-FFF2-40B4-BE49-F238E27FC236}">
                <a16:creationId xmlns:a16="http://schemas.microsoft.com/office/drawing/2014/main" id="{8AE4AA50-DAC7-4262-856E-E4845CC88258}"/>
              </a:ext>
            </a:extLst>
          </p:cNvPr>
          <p:cNvSpPr/>
          <p:nvPr/>
        </p:nvSpPr>
        <p:spPr>
          <a:xfrm>
            <a:off x="2269069" y="1328791"/>
            <a:ext cx="7179732" cy="1087419"/>
          </a:xfrm>
          <a:prstGeom prst="rect">
            <a:avLst/>
          </a:prstGeom>
          <a:solidFill>
            <a:schemeClr val="accent1">
              <a:lumMod val="20000"/>
              <a:lumOff val="80000"/>
              <a:alpha val="5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zh-CN" altLang="en-US" dirty="0">
                <a:solidFill>
                  <a:schemeClr val="tx1"/>
                </a:solidFill>
              </a:rPr>
              <a:t>展示层</a:t>
            </a:r>
          </a:p>
        </p:txBody>
      </p:sp>
      <p:sp>
        <p:nvSpPr>
          <p:cNvPr id="49" name="矩形 48">
            <a:extLst>
              <a:ext uri="{FF2B5EF4-FFF2-40B4-BE49-F238E27FC236}">
                <a16:creationId xmlns:a16="http://schemas.microsoft.com/office/drawing/2014/main" id="{C6CF9516-872B-44AD-B446-B62E86A4DF00}"/>
              </a:ext>
            </a:extLst>
          </p:cNvPr>
          <p:cNvSpPr/>
          <p:nvPr/>
        </p:nvSpPr>
        <p:spPr>
          <a:xfrm>
            <a:off x="4731556" y="4442297"/>
            <a:ext cx="914400"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HDFS</a:t>
            </a:r>
            <a:endParaRPr lang="zh-CN" altLang="en-US" dirty="0"/>
          </a:p>
        </p:txBody>
      </p:sp>
      <p:sp>
        <p:nvSpPr>
          <p:cNvPr id="50" name="矩形 49">
            <a:extLst>
              <a:ext uri="{FF2B5EF4-FFF2-40B4-BE49-F238E27FC236}">
                <a16:creationId xmlns:a16="http://schemas.microsoft.com/office/drawing/2014/main" id="{67A55636-F5A1-4747-8ECC-F7027A36BF7F}"/>
              </a:ext>
            </a:extLst>
          </p:cNvPr>
          <p:cNvSpPr/>
          <p:nvPr/>
        </p:nvSpPr>
        <p:spPr>
          <a:xfrm>
            <a:off x="3518387" y="2753135"/>
            <a:ext cx="4464422" cy="882466"/>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p>
        </p:txBody>
      </p:sp>
      <p:sp>
        <p:nvSpPr>
          <p:cNvPr id="52" name="矩形 51">
            <a:extLst>
              <a:ext uri="{FF2B5EF4-FFF2-40B4-BE49-F238E27FC236}">
                <a16:creationId xmlns:a16="http://schemas.microsoft.com/office/drawing/2014/main" id="{5DB09A37-57B4-435B-B6B6-C04920D491E6}"/>
              </a:ext>
            </a:extLst>
          </p:cNvPr>
          <p:cNvSpPr/>
          <p:nvPr/>
        </p:nvSpPr>
        <p:spPr>
          <a:xfrm>
            <a:off x="3667773" y="2836130"/>
            <a:ext cx="1530038"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Spring  Boot</a:t>
            </a:r>
            <a:endParaRPr lang="zh-CN" altLang="en-US" dirty="0"/>
          </a:p>
        </p:txBody>
      </p:sp>
      <p:sp>
        <p:nvSpPr>
          <p:cNvPr id="53" name="矩形 52">
            <a:extLst>
              <a:ext uri="{FF2B5EF4-FFF2-40B4-BE49-F238E27FC236}">
                <a16:creationId xmlns:a16="http://schemas.microsoft.com/office/drawing/2014/main" id="{9041EE4B-C985-4816-B227-521023A9E1CE}"/>
              </a:ext>
            </a:extLst>
          </p:cNvPr>
          <p:cNvSpPr/>
          <p:nvPr/>
        </p:nvSpPr>
        <p:spPr>
          <a:xfrm>
            <a:off x="3667773" y="3231153"/>
            <a:ext cx="1530038"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PostgreSQL</a:t>
            </a:r>
            <a:endParaRPr lang="zh-CN" altLang="en-US" dirty="0"/>
          </a:p>
        </p:txBody>
      </p:sp>
      <p:sp>
        <p:nvSpPr>
          <p:cNvPr id="54" name="矩形 53">
            <a:extLst>
              <a:ext uri="{FF2B5EF4-FFF2-40B4-BE49-F238E27FC236}">
                <a16:creationId xmlns:a16="http://schemas.microsoft.com/office/drawing/2014/main" id="{DCE31F6B-E47E-4DE3-87D0-020E1F290A13}"/>
              </a:ext>
            </a:extLst>
          </p:cNvPr>
          <p:cNvSpPr/>
          <p:nvPr/>
        </p:nvSpPr>
        <p:spPr>
          <a:xfrm>
            <a:off x="5313711" y="2836130"/>
            <a:ext cx="1394847"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Spring</a:t>
            </a:r>
            <a:r>
              <a:rPr lang="en-US" altLang="zh-CN" sz="1200" dirty="0"/>
              <a:t>  </a:t>
            </a:r>
            <a:r>
              <a:rPr lang="en-US" altLang="zh-CN" sz="1400" dirty="0"/>
              <a:t>Security</a:t>
            </a:r>
            <a:endParaRPr lang="zh-CN" altLang="en-US" sz="1200" dirty="0"/>
          </a:p>
        </p:txBody>
      </p:sp>
      <p:sp>
        <p:nvSpPr>
          <p:cNvPr id="56" name="矩形 55">
            <a:extLst>
              <a:ext uri="{FF2B5EF4-FFF2-40B4-BE49-F238E27FC236}">
                <a16:creationId xmlns:a16="http://schemas.microsoft.com/office/drawing/2014/main" id="{7364E3D0-9CA9-4698-AD26-4BC6505D62B3}"/>
              </a:ext>
            </a:extLst>
          </p:cNvPr>
          <p:cNvSpPr/>
          <p:nvPr/>
        </p:nvSpPr>
        <p:spPr>
          <a:xfrm>
            <a:off x="3518388" y="1449757"/>
            <a:ext cx="3634969" cy="882466"/>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2FAF81DE-580F-4AED-B1A5-D23509F91712}"/>
              </a:ext>
            </a:extLst>
          </p:cNvPr>
          <p:cNvSpPr/>
          <p:nvPr/>
        </p:nvSpPr>
        <p:spPr>
          <a:xfrm>
            <a:off x="3731983" y="1514262"/>
            <a:ext cx="1530038" cy="358238"/>
          </a:xfrm>
          <a:prstGeom prst="rect">
            <a:avLst/>
          </a:prstGeom>
          <a:solidFill>
            <a:schemeClr val="accent1">
              <a:lumMod val="60000"/>
              <a:lumOff val="40000"/>
            </a:schemeClr>
          </a:solidFill>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Vue</a:t>
            </a:r>
            <a:endParaRPr lang="zh-CN" altLang="en-US" dirty="0"/>
          </a:p>
        </p:txBody>
      </p:sp>
      <p:sp>
        <p:nvSpPr>
          <p:cNvPr id="58" name="矩形 57">
            <a:extLst>
              <a:ext uri="{FF2B5EF4-FFF2-40B4-BE49-F238E27FC236}">
                <a16:creationId xmlns:a16="http://schemas.microsoft.com/office/drawing/2014/main" id="{45E5F4EE-8FFE-4F9F-A678-ADA4D5215285}"/>
              </a:ext>
            </a:extLst>
          </p:cNvPr>
          <p:cNvSpPr/>
          <p:nvPr/>
        </p:nvSpPr>
        <p:spPr>
          <a:xfrm>
            <a:off x="5430931" y="1514262"/>
            <a:ext cx="1530038" cy="358238"/>
          </a:xfrm>
          <a:prstGeom prst="rect">
            <a:avLst/>
          </a:prstGeom>
          <a:solidFill>
            <a:schemeClr val="accent1">
              <a:lumMod val="60000"/>
              <a:lumOff val="40000"/>
            </a:schemeClr>
          </a:solidFill>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Nginx</a:t>
            </a:r>
            <a:endParaRPr lang="zh-CN" altLang="en-US" dirty="0"/>
          </a:p>
        </p:txBody>
      </p:sp>
      <p:sp>
        <p:nvSpPr>
          <p:cNvPr id="59" name="矩形 58">
            <a:extLst>
              <a:ext uri="{FF2B5EF4-FFF2-40B4-BE49-F238E27FC236}">
                <a16:creationId xmlns:a16="http://schemas.microsoft.com/office/drawing/2014/main" id="{3A4A3750-2821-4AFC-B8DF-E4E4CF255A3C}"/>
              </a:ext>
            </a:extLst>
          </p:cNvPr>
          <p:cNvSpPr/>
          <p:nvPr/>
        </p:nvSpPr>
        <p:spPr>
          <a:xfrm>
            <a:off x="3518388" y="5179563"/>
            <a:ext cx="3634968" cy="882466"/>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id="{74F7701C-E874-4E04-ABFE-5BBADF19356C}"/>
              </a:ext>
            </a:extLst>
          </p:cNvPr>
          <p:cNvSpPr/>
          <p:nvPr/>
        </p:nvSpPr>
        <p:spPr>
          <a:xfrm>
            <a:off x="4497002" y="5441677"/>
            <a:ext cx="1530038" cy="358238"/>
          </a:xfrm>
          <a:prstGeom prst="rect">
            <a:avLst/>
          </a:prstGeom>
          <a:solidFill>
            <a:schemeClr val="accent1">
              <a:lumMod val="60000"/>
              <a:lumOff val="40000"/>
            </a:schemeClr>
          </a:solidFill>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DataX</a:t>
            </a:r>
            <a:endParaRPr lang="zh-CN" altLang="en-US" dirty="0"/>
          </a:p>
        </p:txBody>
      </p:sp>
      <p:sp>
        <p:nvSpPr>
          <p:cNvPr id="61" name="矩形 60">
            <a:extLst>
              <a:ext uri="{FF2B5EF4-FFF2-40B4-BE49-F238E27FC236}">
                <a16:creationId xmlns:a16="http://schemas.microsoft.com/office/drawing/2014/main" id="{143608B9-29C2-4E45-B114-DC99386D9250}"/>
              </a:ext>
            </a:extLst>
          </p:cNvPr>
          <p:cNvSpPr/>
          <p:nvPr/>
        </p:nvSpPr>
        <p:spPr>
          <a:xfrm>
            <a:off x="3731983" y="1949146"/>
            <a:ext cx="1530038" cy="358238"/>
          </a:xfrm>
          <a:prstGeom prst="rect">
            <a:avLst/>
          </a:prstGeom>
          <a:solidFill>
            <a:schemeClr val="accent1">
              <a:lumMod val="60000"/>
              <a:lumOff val="40000"/>
            </a:schemeClr>
          </a:solidFill>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SFTP</a:t>
            </a:r>
            <a:endParaRPr lang="zh-CN" altLang="en-US" dirty="0"/>
          </a:p>
        </p:txBody>
      </p:sp>
      <p:sp>
        <p:nvSpPr>
          <p:cNvPr id="62" name="矩形 61">
            <a:extLst>
              <a:ext uri="{FF2B5EF4-FFF2-40B4-BE49-F238E27FC236}">
                <a16:creationId xmlns:a16="http://schemas.microsoft.com/office/drawing/2014/main" id="{B52677A7-3339-4AB5-80DF-C1B04059711D}"/>
              </a:ext>
            </a:extLst>
          </p:cNvPr>
          <p:cNvSpPr/>
          <p:nvPr/>
        </p:nvSpPr>
        <p:spPr>
          <a:xfrm>
            <a:off x="5430931" y="1948289"/>
            <a:ext cx="1530038" cy="358238"/>
          </a:xfrm>
          <a:prstGeom prst="rect">
            <a:avLst/>
          </a:prstGeom>
          <a:solidFill>
            <a:schemeClr val="accent1">
              <a:lumMod val="60000"/>
              <a:lumOff val="40000"/>
            </a:schemeClr>
          </a:solidFill>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Gateway</a:t>
            </a:r>
            <a:endParaRPr lang="zh-CN" altLang="en-US" dirty="0"/>
          </a:p>
        </p:txBody>
      </p:sp>
      <p:sp>
        <p:nvSpPr>
          <p:cNvPr id="30" name="矩形 29">
            <a:extLst>
              <a:ext uri="{FF2B5EF4-FFF2-40B4-BE49-F238E27FC236}">
                <a16:creationId xmlns:a16="http://schemas.microsoft.com/office/drawing/2014/main" id="{962EC9FA-CA6C-40F5-8F1D-B8CA41DF91F4}"/>
              </a:ext>
            </a:extLst>
          </p:cNvPr>
          <p:cNvSpPr/>
          <p:nvPr/>
        </p:nvSpPr>
        <p:spPr>
          <a:xfrm>
            <a:off x="5313711" y="3235967"/>
            <a:ext cx="1394847"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OpenFegin</a:t>
            </a:r>
            <a:endParaRPr lang="zh-CN" altLang="en-US" dirty="0"/>
          </a:p>
        </p:txBody>
      </p:sp>
      <p:sp>
        <p:nvSpPr>
          <p:cNvPr id="31" name="矩形 30">
            <a:extLst>
              <a:ext uri="{FF2B5EF4-FFF2-40B4-BE49-F238E27FC236}">
                <a16:creationId xmlns:a16="http://schemas.microsoft.com/office/drawing/2014/main" id="{7667F044-D85A-45C3-9B58-CA0494A04221}"/>
              </a:ext>
            </a:extLst>
          </p:cNvPr>
          <p:cNvSpPr/>
          <p:nvPr/>
        </p:nvSpPr>
        <p:spPr>
          <a:xfrm>
            <a:off x="8062048" y="2836130"/>
            <a:ext cx="1307514" cy="207262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dirty="0"/>
              <a:t>高可用</a:t>
            </a:r>
            <a:endParaRPr lang="en-US" altLang="zh-CN" dirty="0"/>
          </a:p>
          <a:p>
            <a:pPr algn="ctr"/>
            <a:r>
              <a:rPr lang="en-US" altLang="zh-CN" dirty="0"/>
              <a:t>Zookeeper</a:t>
            </a:r>
          </a:p>
          <a:p>
            <a:pPr algn="ctr"/>
            <a:r>
              <a:rPr lang="en-US" altLang="zh-CN" dirty="0"/>
              <a:t>Redis</a:t>
            </a:r>
            <a:endParaRPr lang="zh-CN" altLang="en-US" dirty="0"/>
          </a:p>
        </p:txBody>
      </p:sp>
      <p:sp>
        <p:nvSpPr>
          <p:cNvPr id="32" name="矩形 31">
            <a:extLst>
              <a:ext uri="{FF2B5EF4-FFF2-40B4-BE49-F238E27FC236}">
                <a16:creationId xmlns:a16="http://schemas.microsoft.com/office/drawing/2014/main" id="{C398FF4B-194C-4A8A-A839-2A7E9F50CE79}"/>
              </a:ext>
            </a:extLst>
          </p:cNvPr>
          <p:cNvSpPr/>
          <p:nvPr/>
        </p:nvSpPr>
        <p:spPr>
          <a:xfrm>
            <a:off x="9564701" y="1354110"/>
            <a:ext cx="1779184" cy="4810396"/>
          </a:xfrm>
          <a:prstGeom prst="rect">
            <a:avLst/>
          </a:prstGeom>
          <a:solidFill>
            <a:schemeClr val="accent1">
              <a:lumMod val="20000"/>
              <a:lumOff val="80000"/>
              <a:alpha val="5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8" name="文本框 7">
            <a:extLst>
              <a:ext uri="{FF2B5EF4-FFF2-40B4-BE49-F238E27FC236}">
                <a16:creationId xmlns:a16="http://schemas.microsoft.com/office/drawing/2014/main" id="{CA3A1140-7BB4-453D-BD21-D5863C93A01C}"/>
              </a:ext>
            </a:extLst>
          </p:cNvPr>
          <p:cNvSpPr txBox="1"/>
          <p:nvPr/>
        </p:nvSpPr>
        <p:spPr>
          <a:xfrm>
            <a:off x="10159616" y="1450858"/>
            <a:ext cx="646331" cy="369332"/>
          </a:xfrm>
          <a:prstGeom prst="rect">
            <a:avLst/>
          </a:prstGeom>
          <a:noFill/>
        </p:spPr>
        <p:txBody>
          <a:bodyPr wrap="square" rtlCol="0">
            <a:spAutoFit/>
          </a:bodyPr>
          <a:lstStyle/>
          <a:p>
            <a:r>
              <a:rPr lang="zh-CN" altLang="en-US" dirty="0"/>
              <a:t>监控</a:t>
            </a:r>
          </a:p>
        </p:txBody>
      </p:sp>
      <p:sp>
        <p:nvSpPr>
          <p:cNvPr id="34" name="矩形 33">
            <a:extLst>
              <a:ext uri="{FF2B5EF4-FFF2-40B4-BE49-F238E27FC236}">
                <a16:creationId xmlns:a16="http://schemas.microsoft.com/office/drawing/2014/main" id="{77E7C459-105D-4149-8BE1-2F6C8CCCC0B6}"/>
              </a:ext>
            </a:extLst>
          </p:cNvPr>
          <p:cNvSpPr/>
          <p:nvPr/>
        </p:nvSpPr>
        <p:spPr>
          <a:xfrm>
            <a:off x="9681717" y="2689788"/>
            <a:ext cx="1602131" cy="619057"/>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Prometheus</a:t>
            </a:r>
          </a:p>
          <a:p>
            <a:pPr algn="ctr"/>
            <a:r>
              <a:rPr lang="en-US" altLang="zh-CN" dirty="0"/>
              <a:t>Grafana</a:t>
            </a:r>
            <a:endParaRPr lang="zh-CN" altLang="en-US" dirty="0"/>
          </a:p>
        </p:txBody>
      </p:sp>
      <p:sp>
        <p:nvSpPr>
          <p:cNvPr id="36" name="矩形 35">
            <a:extLst>
              <a:ext uri="{FF2B5EF4-FFF2-40B4-BE49-F238E27FC236}">
                <a16:creationId xmlns:a16="http://schemas.microsoft.com/office/drawing/2014/main" id="{C8E4A845-CA9B-411E-B227-50A80A2BE511}"/>
              </a:ext>
            </a:extLst>
          </p:cNvPr>
          <p:cNvSpPr/>
          <p:nvPr/>
        </p:nvSpPr>
        <p:spPr>
          <a:xfrm>
            <a:off x="9691708" y="3549155"/>
            <a:ext cx="1592140" cy="61905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Spring Boot Admin</a:t>
            </a:r>
            <a:endParaRPr lang="zh-CN" altLang="en-US" dirty="0"/>
          </a:p>
        </p:txBody>
      </p:sp>
      <p:sp>
        <p:nvSpPr>
          <p:cNvPr id="37" name="矩形 36">
            <a:extLst>
              <a:ext uri="{FF2B5EF4-FFF2-40B4-BE49-F238E27FC236}">
                <a16:creationId xmlns:a16="http://schemas.microsoft.com/office/drawing/2014/main" id="{229FEFE4-52FE-496B-88D8-A8494BBD1BDF}"/>
              </a:ext>
            </a:extLst>
          </p:cNvPr>
          <p:cNvSpPr/>
          <p:nvPr/>
        </p:nvSpPr>
        <p:spPr>
          <a:xfrm>
            <a:off x="9691708" y="4311887"/>
            <a:ext cx="1592140" cy="40298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Zabbix</a:t>
            </a:r>
            <a:endParaRPr lang="zh-CN" altLang="en-US" dirty="0"/>
          </a:p>
        </p:txBody>
      </p:sp>
      <p:sp>
        <p:nvSpPr>
          <p:cNvPr id="40" name="矩形 39">
            <a:extLst>
              <a:ext uri="{FF2B5EF4-FFF2-40B4-BE49-F238E27FC236}">
                <a16:creationId xmlns:a16="http://schemas.microsoft.com/office/drawing/2014/main" id="{374FF40D-1C53-42DD-A95F-20E29EF85208}"/>
              </a:ext>
            </a:extLst>
          </p:cNvPr>
          <p:cNvSpPr/>
          <p:nvPr/>
        </p:nvSpPr>
        <p:spPr>
          <a:xfrm>
            <a:off x="6740478" y="2836130"/>
            <a:ext cx="1126431"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Docker</a:t>
            </a:r>
            <a:endParaRPr lang="zh-CN" altLang="en-US" sz="1200" dirty="0"/>
          </a:p>
        </p:txBody>
      </p:sp>
      <p:sp>
        <p:nvSpPr>
          <p:cNvPr id="43" name="矩形 42">
            <a:extLst>
              <a:ext uri="{FF2B5EF4-FFF2-40B4-BE49-F238E27FC236}">
                <a16:creationId xmlns:a16="http://schemas.microsoft.com/office/drawing/2014/main" id="{5DAACE7A-E423-481A-BDC4-02104352F42B}"/>
              </a:ext>
            </a:extLst>
          </p:cNvPr>
          <p:cNvSpPr/>
          <p:nvPr/>
        </p:nvSpPr>
        <p:spPr>
          <a:xfrm>
            <a:off x="6755298" y="3231153"/>
            <a:ext cx="1126431" cy="358238"/>
          </a:xfrm>
          <a:prstGeom prst="rect">
            <a:avLst/>
          </a:prstGeom>
          <a:solidFill>
            <a:schemeClr val="accent1">
              <a:lumMod val="60000"/>
              <a:lumOff val="4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Jupyter</a:t>
            </a:r>
            <a:endParaRPr lang="zh-CN" altLang="en-US" sz="1200" dirty="0"/>
          </a:p>
        </p:txBody>
      </p:sp>
    </p:spTree>
    <p:extLst>
      <p:ext uri="{BB962C8B-B14F-4D97-AF65-F5344CB8AC3E}">
        <p14:creationId xmlns:p14="http://schemas.microsoft.com/office/powerpoint/2010/main" val="19454903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64396DB-21E5-447C-B4EA-0B09D7C88AE5}"/>
              </a:ext>
            </a:extLst>
          </p:cNvPr>
          <p:cNvPicPr>
            <a:picLocks noChangeAspect="1"/>
          </p:cNvPicPr>
          <p:nvPr/>
        </p:nvPicPr>
        <p:blipFill>
          <a:blip r:embed="rId2"/>
          <a:stretch>
            <a:fillRect/>
          </a:stretch>
        </p:blipFill>
        <p:spPr>
          <a:xfrm>
            <a:off x="2824498" y="2378619"/>
            <a:ext cx="7482212" cy="2709733"/>
          </a:xfrm>
          <a:prstGeom prst="rect">
            <a:avLst/>
          </a:prstGeom>
        </p:spPr>
      </p:pic>
      <p:sp>
        <p:nvSpPr>
          <p:cNvPr id="2" name="矩形 1">
            <a:extLst>
              <a:ext uri="{FF2B5EF4-FFF2-40B4-BE49-F238E27FC236}">
                <a16:creationId xmlns:a16="http://schemas.microsoft.com/office/drawing/2014/main" id="{86D699D4-91B2-44AC-B611-0F1B03121F6A}"/>
              </a:ext>
            </a:extLst>
          </p:cNvPr>
          <p:cNvSpPr/>
          <p:nvPr/>
        </p:nvSpPr>
        <p:spPr>
          <a:xfrm>
            <a:off x="1557196" y="1175657"/>
            <a:ext cx="895731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3" name="矩形 2">
            <a:extLst>
              <a:ext uri="{FF2B5EF4-FFF2-40B4-BE49-F238E27FC236}">
                <a16:creationId xmlns:a16="http://schemas.microsoft.com/office/drawing/2014/main" id="{ED0BF683-0147-495A-9077-136DBC7C7021}"/>
              </a:ext>
            </a:extLst>
          </p:cNvPr>
          <p:cNvSpPr/>
          <p:nvPr/>
        </p:nvSpPr>
        <p:spPr>
          <a:xfrm>
            <a:off x="2824498" y="1504530"/>
            <a:ext cx="6256360" cy="312949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4095400"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5587768" y="38943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7147043"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296025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3392402"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3852870"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428502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6055675" y="2419259"/>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5026873" y="3010853"/>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6288158" y="3007587"/>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7493088" y="2994316"/>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5095993" y="18335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altLang="zh-CN" sz="1680" dirty="0"/>
              <a:t>SQL</a:t>
            </a:r>
            <a:r>
              <a:rPr lang="zh-CN" altLang="en-US" sz="1680" dirty="0"/>
              <a:t>运行</a:t>
            </a:r>
          </a:p>
        </p:txBody>
      </p:sp>
      <p:sp>
        <p:nvSpPr>
          <p:cNvPr id="16" name="矩形: 圆角 15">
            <a:extLst>
              <a:ext uri="{FF2B5EF4-FFF2-40B4-BE49-F238E27FC236}">
                <a16:creationId xmlns:a16="http://schemas.microsoft.com/office/drawing/2014/main" id="{5E2344D9-DCFB-4BD8-BDDF-FFE9DB2A3D45}"/>
              </a:ext>
            </a:extLst>
          </p:cNvPr>
          <p:cNvSpPr/>
          <p:nvPr/>
        </p:nvSpPr>
        <p:spPr>
          <a:xfrm>
            <a:off x="7147045" y="182902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2242388" y="1788791"/>
            <a:ext cx="401448" cy="2419124"/>
          </a:xfrm>
          <a:prstGeom prst="rect">
            <a:avLst/>
          </a:prstGeom>
          <a:noFill/>
        </p:spPr>
        <p:txBody>
          <a:bodyPr wrap="square" rtlCol="0">
            <a:spAutoFit/>
          </a:bodyPr>
          <a:lstStyle/>
          <a:p>
            <a:r>
              <a:rPr lang="zh-CN" altLang="en-US" sz="1680" b="1" dirty="0">
                <a:solidFill>
                  <a:schemeClr val="bg1"/>
                </a:solidFill>
              </a:rPr>
              <a:t>数据实验室平台架构</a:t>
            </a:r>
          </a:p>
        </p:txBody>
      </p:sp>
      <p:sp>
        <p:nvSpPr>
          <p:cNvPr id="18" name="矩形 17">
            <a:extLst>
              <a:ext uri="{FF2B5EF4-FFF2-40B4-BE49-F238E27FC236}">
                <a16:creationId xmlns:a16="http://schemas.microsoft.com/office/drawing/2014/main" id="{0B2263F5-D373-4A44-B5B7-D2FF5FEFA89E}"/>
              </a:ext>
            </a:extLst>
          </p:cNvPr>
          <p:cNvSpPr/>
          <p:nvPr/>
        </p:nvSpPr>
        <p:spPr>
          <a:xfrm>
            <a:off x="2859277" y="5353471"/>
            <a:ext cx="6221581" cy="995047"/>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3156104"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4569665"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6055676"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7493087"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5483334" y="4724976"/>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4" name="文本框 23">
            <a:extLst>
              <a:ext uri="{FF2B5EF4-FFF2-40B4-BE49-F238E27FC236}">
                <a16:creationId xmlns:a16="http://schemas.microsoft.com/office/drawing/2014/main" id="{DE1CE3CC-24E5-4FDA-A530-1ACA11914001}"/>
              </a:ext>
            </a:extLst>
          </p:cNvPr>
          <p:cNvSpPr txBox="1"/>
          <p:nvPr/>
        </p:nvSpPr>
        <p:spPr>
          <a:xfrm>
            <a:off x="5016496" y="5289872"/>
            <a:ext cx="1791642" cy="424732"/>
          </a:xfrm>
          <a:prstGeom prst="rect">
            <a:avLst/>
          </a:prstGeom>
          <a:noFill/>
        </p:spPr>
        <p:txBody>
          <a:bodyPr wrap="square" rtlCol="0">
            <a:spAutoFit/>
          </a:bodyPr>
          <a:lstStyle/>
          <a:p>
            <a:r>
              <a:rPr lang="en-US" altLang="zh-CN" sz="2160" dirty="0"/>
              <a:t>Hive</a:t>
            </a:r>
            <a:r>
              <a:rPr lang="zh-CN" altLang="en-US" sz="2160" dirty="0"/>
              <a:t>数据库</a:t>
            </a:r>
          </a:p>
        </p:txBody>
      </p:sp>
      <p:sp>
        <p:nvSpPr>
          <p:cNvPr id="25" name="文本框 24">
            <a:extLst>
              <a:ext uri="{FF2B5EF4-FFF2-40B4-BE49-F238E27FC236}">
                <a16:creationId xmlns:a16="http://schemas.microsoft.com/office/drawing/2014/main" id="{7B9F9F1B-FDAE-4776-BE1A-1FAFFB2A41FB}"/>
              </a:ext>
            </a:extLst>
          </p:cNvPr>
          <p:cNvSpPr txBox="1"/>
          <p:nvPr/>
        </p:nvSpPr>
        <p:spPr>
          <a:xfrm>
            <a:off x="2242388" y="5262520"/>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4777078" y="2419259"/>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2892859" y="3889465"/>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直角三角形 45">
            <a:extLst>
              <a:ext uri="{FF2B5EF4-FFF2-40B4-BE49-F238E27FC236}">
                <a16:creationId xmlns:a16="http://schemas.microsoft.com/office/drawing/2014/main" id="{0840B03C-52C0-4D4E-AAE9-33672E21B8B7}"/>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95CE887-9627-4AE8-9D04-76C3A736B2F6}"/>
              </a:ext>
            </a:extLst>
          </p:cNvPr>
          <p:cNvGrpSpPr/>
          <p:nvPr/>
        </p:nvGrpSpPr>
        <p:grpSpPr>
          <a:xfrm>
            <a:off x="3805960" y="1831018"/>
            <a:ext cx="3429000" cy="3179762"/>
            <a:chOff x="4406900" y="2401888"/>
            <a:chExt cx="3429000" cy="3179762"/>
          </a:xfrm>
        </p:grpSpPr>
        <p:sp>
          <p:nvSpPr>
            <p:cNvPr id="3" name="任意多边形 16">
              <a:extLst>
                <a:ext uri="{FF2B5EF4-FFF2-40B4-BE49-F238E27FC236}">
                  <a16:creationId xmlns:a16="http://schemas.microsoft.com/office/drawing/2014/main" id="{67B9962B-D2E6-4FC2-9776-59710A784CCE}"/>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任意多边形 17">
              <a:extLst>
                <a:ext uri="{FF2B5EF4-FFF2-40B4-BE49-F238E27FC236}">
                  <a16:creationId xmlns:a16="http://schemas.microsoft.com/office/drawing/2014/main" id="{9B4E34F5-1004-4F1B-B3C7-B300BBC215BB}"/>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任意多边形 18">
              <a:extLst>
                <a:ext uri="{FF2B5EF4-FFF2-40B4-BE49-F238E27FC236}">
                  <a16:creationId xmlns:a16="http://schemas.microsoft.com/office/drawing/2014/main" id="{F4697D43-6199-46C0-B79E-F588F749E10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任意多边形 19">
              <a:extLst>
                <a:ext uri="{FF2B5EF4-FFF2-40B4-BE49-F238E27FC236}">
                  <a16:creationId xmlns:a16="http://schemas.microsoft.com/office/drawing/2014/main" id="{87F561BD-21F2-4D35-8EDA-7082E46C9594}"/>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20">
              <a:extLst>
                <a:ext uri="{FF2B5EF4-FFF2-40B4-BE49-F238E27FC236}">
                  <a16:creationId xmlns:a16="http://schemas.microsoft.com/office/drawing/2014/main" id="{0C7E6DDF-1DE8-47F8-A174-8F43AC00B023}"/>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21">
              <a:extLst>
                <a:ext uri="{FF2B5EF4-FFF2-40B4-BE49-F238E27FC236}">
                  <a16:creationId xmlns:a16="http://schemas.microsoft.com/office/drawing/2014/main" id="{9538DF3F-E77A-45D5-B911-E00211625533}"/>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9" name="组合 69">
              <a:extLst>
                <a:ext uri="{FF2B5EF4-FFF2-40B4-BE49-F238E27FC236}">
                  <a16:creationId xmlns:a16="http://schemas.microsoft.com/office/drawing/2014/main" id="{A4130FA2-05C5-4A09-91A5-6CF2A864ADC9}"/>
                </a:ext>
              </a:extLst>
            </p:cNvPr>
            <p:cNvGrpSpPr/>
            <p:nvPr/>
          </p:nvGrpSpPr>
          <p:grpSpPr bwMode="auto">
            <a:xfrm>
              <a:off x="5330825" y="2720975"/>
              <a:ext cx="395288" cy="381000"/>
              <a:chOff x="0" y="0"/>
              <a:chExt cx="645684" cy="620945"/>
            </a:xfrm>
            <a:solidFill>
              <a:schemeClr val="bg1"/>
            </a:solidFill>
          </p:grpSpPr>
          <p:sp>
            <p:nvSpPr>
              <p:cNvPr id="27" name="Oval 131">
                <a:extLst>
                  <a:ext uri="{FF2B5EF4-FFF2-40B4-BE49-F238E27FC236}">
                    <a16:creationId xmlns:a16="http://schemas.microsoft.com/office/drawing/2014/main" id="{53274CC4-43FE-4BDA-B85B-66F8FDB1AC65}"/>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34">
                <a:extLst>
                  <a:ext uri="{FF2B5EF4-FFF2-40B4-BE49-F238E27FC236}">
                    <a16:creationId xmlns:a16="http://schemas.microsoft.com/office/drawing/2014/main" id="{AB833A59-38B5-48B2-92ED-80021F759380}"/>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组合 72">
              <a:extLst>
                <a:ext uri="{FF2B5EF4-FFF2-40B4-BE49-F238E27FC236}">
                  <a16:creationId xmlns:a16="http://schemas.microsoft.com/office/drawing/2014/main" id="{6B2B35E7-57F4-403B-BD94-CC46357B6626}"/>
                </a:ext>
              </a:extLst>
            </p:cNvPr>
            <p:cNvGrpSpPr/>
            <p:nvPr/>
          </p:nvGrpSpPr>
          <p:grpSpPr bwMode="auto">
            <a:xfrm>
              <a:off x="4657725" y="3832225"/>
              <a:ext cx="533400" cy="404813"/>
              <a:chOff x="0" y="0"/>
              <a:chExt cx="509646" cy="387231"/>
            </a:xfrm>
            <a:solidFill>
              <a:schemeClr val="bg1"/>
            </a:solidFill>
          </p:grpSpPr>
          <p:sp>
            <p:nvSpPr>
              <p:cNvPr id="25" name="Freeform 20">
                <a:extLst>
                  <a:ext uri="{FF2B5EF4-FFF2-40B4-BE49-F238E27FC236}">
                    <a16:creationId xmlns:a16="http://schemas.microsoft.com/office/drawing/2014/main" id="{4289BE4B-643A-4390-9A79-3D8BBD8CDB1B}"/>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Freeform 21">
                <a:extLst>
                  <a:ext uri="{FF2B5EF4-FFF2-40B4-BE49-F238E27FC236}">
                    <a16:creationId xmlns:a16="http://schemas.microsoft.com/office/drawing/2014/main" id="{DEE223A9-66F7-4A9E-9A48-A049341C5A6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75">
              <a:extLst>
                <a:ext uri="{FF2B5EF4-FFF2-40B4-BE49-F238E27FC236}">
                  <a16:creationId xmlns:a16="http://schemas.microsoft.com/office/drawing/2014/main" id="{763669FB-9245-46C4-B3F0-FE12668932A1}"/>
                </a:ext>
              </a:extLst>
            </p:cNvPr>
            <p:cNvGrpSpPr/>
            <p:nvPr/>
          </p:nvGrpSpPr>
          <p:grpSpPr bwMode="auto">
            <a:xfrm>
              <a:off x="5365750" y="4833938"/>
              <a:ext cx="301625" cy="387350"/>
              <a:chOff x="0" y="0"/>
              <a:chExt cx="563562" cy="720725"/>
            </a:xfrm>
            <a:solidFill>
              <a:schemeClr val="bg1"/>
            </a:solidFill>
          </p:grpSpPr>
          <p:sp>
            <p:nvSpPr>
              <p:cNvPr id="22" name="Freeform 32">
                <a:extLst>
                  <a:ext uri="{FF2B5EF4-FFF2-40B4-BE49-F238E27FC236}">
                    <a16:creationId xmlns:a16="http://schemas.microsoft.com/office/drawing/2014/main" id="{5330AF07-BC18-4A0C-960D-7C6E0D8BE70B}"/>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Freeform 33">
                <a:extLst>
                  <a:ext uri="{FF2B5EF4-FFF2-40B4-BE49-F238E27FC236}">
                    <a16:creationId xmlns:a16="http://schemas.microsoft.com/office/drawing/2014/main" id="{BFA9B5B2-D6E1-42AF-BDE1-93B5AD2612B8}"/>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34">
                <a:extLst>
                  <a:ext uri="{FF2B5EF4-FFF2-40B4-BE49-F238E27FC236}">
                    <a16:creationId xmlns:a16="http://schemas.microsoft.com/office/drawing/2014/main" id="{5130A185-EC32-45E7-BC1B-9127FA57E31B}"/>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2" name="组合 79">
              <a:extLst>
                <a:ext uri="{FF2B5EF4-FFF2-40B4-BE49-F238E27FC236}">
                  <a16:creationId xmlns:a16="http://schemas.microsoft.com/office/drawing/2014/main" id="{A01D05F5-4636-4AB1-8C7C-8373BA681A31}"/>
                </a:ext>
              </a:extLst>
            </p:cNvPr>
            <p:cNvGrpSpPr/>
            <p:nvPr/>
          </p:nvGrpSpPr>
          <p:grpSpPr bwMode="auto">
            <a:xfrm>
              <a:off x="6588125" y="2790825"/>
              <a:ext cx="346075" cy="342900"/>
              <a:chOff x="0" y="0"/>
              <a:chExt cx="453105" cy="448433"/>
            </a:xfrm>
            <a:solidFill>
              <a:schemeClr val="bg1"/>
            </a:solidFill>
          </p:grpSpPr>
          <p:sp>
            <p:nvSpPr>
              <p:cNvPr id="20" name="Freeform 136">
                <a:extLst>
                  <a:ext uri="{FF2B5EF4-FFF2-40B4-BE49-F238E27FC236}">
                    <a16:creationId xmlns:a16="http://schemas.microsoft.com/office/drawing/2014/main" id="{A593CA0F-E341-48DD-B4BB-B681AE2CAB6B}"/>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Freeform 137">
                <a:extLst>
                  <a:ext uri="{FF2B5EF4-FFF2-40B4-BE49-F238E27FC236}">
                    <a16:creationId xmlns:a16="http://schemas.microsoft.com/office/drawing/2014/main" id="{188A2AA5-E024-482C-B4EB-2EAC2E7BE82C}"/>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3" name="组合 82">
              <a:extLst>
                <a:ext uri="{FF2B5EF4-FFF2-40B4-BE49-F238E27FC236}">
                  <a16:creationId xmlns:a16="http://schemas.microsoft.com/office/drawing/2014/main" id="{4ACD0B3D-2C0F-4AA0-AFDF-6F84FD95ED2C}"/>
                </a:ext>
              </a:extLst>
            </p:cNvPr>
            <p:cNvGrpSpPr/>
            <p:nvPr/>
          </p:nvGrpSpPr>
          <p:grpSpPr bwMode="auto">
            <a:xfrm>
              <a:off x="7189788" y="3895725"/>
              <a:ext cx="357187" cy="341313"/>
              <a:chOff x="0" y="0"/>
              <a:chExt cx="2438400" cy="2332038"/>
            </a:xfrm>
            <a:solidFill>
              <a:schemeClr val="bg1"/>
            </a:solidFill>
          </p:grpSpPr>
          <p:sp>
            <p:nvSpPr>
              <p:cNvPr id="18" name="Freeform 25">
                <a:extLst>
                  <a:ext uri="{FF2B5EF4-FFF2-40B4-BE49-F238E27FC236}">
                    <a16:creationId xmlns:a16="http://schemas.microsoft.com/office/drawing/2014/main" id="{96E6F23B-1F73-4FE5-A8F1-745CFB44947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84">
                <a:extLst>
                  <a:ext uri="{FF2B5EF4-FFF2-40B4-BE49-F238E27FC236}">
                    <a16:creationId xmlns:a16="http://schemas.microsoft.com/office/drawing/2014/main" id="{E4E24F53-1343-4E33-B1E3-FCE5539ADDCD}"/>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4" name="组合 85">
              <a:extLst>
                <a:ext uri="{FF2B5EF4-FFF2-40B4-BE49-F238E27FC236}">
                  <a16:creationId xmlns:a16="http://schemas.microsoft.com/office/drawing/2014/main" id="{AE9E2139-EDE4-4870-999B-A4CCEE200ECA}"/>
                </a:ext>
              </a:extLst>
            </p:cNvPr>
            <p:cNvGrpSpPr/>
            <p:nvPr/>
          </p:nvGrpSpPr>
          <p:grpSpPr bwMode="auto">
            <a:xfrm>
              <a:off x="6556375" y="4833938"/>
              <a:ext cx="387350" cy="438150"/>
              <a:chOff x="0" y="0"/>
              <a:chExt cx="406393" cy="459645"/>
            </a:xfrm>
            <a:solidFill>
              <a:schemeClr val="bg1"/>
            </a:solidFill>
          </p:grpSpPr>
          <p:sp>
            <p:nvSpPr>
              <p:cNvPr id="15" name="Freeform 148">
                <a:extLst>
                  <a:ext uri="{FF2B5EF4-FFF2-40B4-BE49-F238E27FC236}">
                    <a16:creationId xmlns:a16="http://schemas.microsoft.com/office/drawing/2014/main" id="{27E29B92-0323-47CA-91D6-CE438893668A}"/>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9">
                <a:extLst>
                  <a:ext uri="{FF2B5EF4-FFF2-40B4-BE49-F238E27FC236}">
                    <a16:creationId xmlns:a16="http://schemas.microsoft.com/office/drawing/2014/main" id="{AD273AC3-E29C-446C-B1FA-FE547009D8B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Oval 150">
                <a:extLst>
                  <a:ext uri="{FF2B5EF4-FFF2-40B4-BE49-F238E27FC236}">
                    <a16:creationId xmlns:a16="http://schemas.microsoft.com/office/drawing/2014/main" id="{9D050A32-56AF-4AA5-B4DE-4410F25BD5F0}"/>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29" name="文本框 28">
            <a:extLst>
              <a:ext uri="{FF2B5EF4-FFF2-40B4-BE49-F238E27FC236}">
                <a16:creationId xmlns:a16="http://schemas.microsoft.com/office/drawing/2014/main" id="{C983506D-E219-4DBC-9C5C-F087D1E40A33}"/>
              </a:ext>
            </a:extLst>
          </p:cNvPr>
          <p:cNvSpPr txBox="1"/>
          <p:nvPr/>
        </p:nvSpPr>
        <p:spPr>
          <a:xfrm>
            <a:off x="6815860" y="1320160"/>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30" name="矩形 29">
            <a:extLst>
              <a:ext uri="{FF2B5EF4-FFF2-40B4-BE49-F238E27FC236}">
                <a16:creationId xmlns:a16="http://schemas.microsoft.com/office/drawing/2014/main" id="{5D73AE7D-E358-458D-9316-395A3B5B8C15}"/>
              </a:ext>
            </a:extLst>
          </p:cNvPr>
          <p:cNvSpPr/>
          <p:nvPr/>
        </p:nvSpPr>
        <p:spPr>
          <a:xfrm>
            <a:off x="6815860" y="1685920"/>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a16="http://schemas.microsoft.com/office/drawing/2014/main" id="{2BD3D108-F21F-4FB9-80A4-FFE0C785CB75}"/>
              </a:ext>
            </a:extLst>
          </p:cNvPr>
          <p:cNvSpPr/>
          <p:nvPr/>
        </p:nvSpPr>
        <p:spPr>
          <a:xfrm>
            <a:off x="7489595" y="3322315"/>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文本框 31">
            <a:extLst>
              <a:ext uri="{FF2B5EF4-FFF2-40B4-BE49-F238E27FC236}">
                <a16:creationId xmlns:a16="http://schemas.microsoft.com/office/drawing/2014/main" id="{D5FE345D-215A-4932-AB1A-A64F2AD898DD}"/>
              </a:ext>
            </a:extLst>
          </p:cNvPr>
          <p:cNvSpPr txBox="1"/>
          <p:nvPr/>
        </p:nvSpPr>
        <p:spPr>
          <a:xfrm>
            <a:off x="6815860" y="4483730"/>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33" name="矩形 32">
            <a:extLst>
              <a:ext uri="{FF2B5EF4-FFF2-40B4-BE49-F238E27FC236}">
                <a16:creationId xmlns:a16="http://schemas.microsoft.com/office/drawing/2014/main" id="{3C7BF81A-402D-48F0-AC84-42599C971EAF}"/>
              </a:ext>
            </a:extLst>
          </p:cNvPr>
          <p:cNvSpPr/>
          <p:nvPr/>
        </p:nvSpPr>
        <p:spPr>
          <a:xfrm>
            <a:off x="6815859" y="4878346"/>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文本框 33">
            <a:extLst>
              <a:ext uri="{FF2B5EF4-FFF2-40B4-BE49-F238E27FC236}">
                <a16:creationId xmlns:a16="http://schemas.microsoft.com/office/drawing/2014/main" id="{3C707096-C9CE-4619-9396-ED3FF50EBB4A}"/>
              </a:ext>
            </a:extLst>
          </p:cNvPr>
          <p:cNvSpPr txBox="1"/>
          <p:nvPr/>
        </p:nvSpPr>
        <p:spPr>
          <a:xfrm>
            <a:off x="1966365" y="1320160"/>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35" name="矩形 34">
            <a:extLst>
              <a:ext uri="{FF2B5EF4-FFF2-40B4-BE49-F238E27FC236}">
                <a16:creationId xmlns:a16="http://schemas.microsoft.com/office/drawing/2014/main" id="{25AB2987-FD6A-4F05-8F9F-9F1CA75C11EE}"/>
              </a:ext>
            </a:extLst>
          </p:cNvPr>
          <p:cNvSpPr/>
          <p:nvPr/>
        </p:nvSpPr>
        <p:spPr>
          <a:xfrm>
            <a:off x="1292630" y="1685920"/>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文本框 35">
            <a:extLst>
              <a:ext uri="{FF2B5EF4-FFF2-40B4-BE49-F238E27FC236}">
                <a16:creationId xmlns:a16="http://schemas.microsoft.com/office/drawing/2014/main" id="{08E9D979-6D57-4994-A9DE-34D8F9CDFC5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37" name="文本框 36">
            <a:extLst>
              <a:ext uri="{FF2B5EF4-FFF2-40B4-BE49-F238E27FC236}">
                <a16:creationId xmlns:a16="http://schemas.microsoft.com/office/drawing/2014/main" id="{07F106D1-9291-45D5-8EA8-957DABE279B8}"/>
              </a:ext>
            </a:extLst>
          </p:cNvPr>
          <p:cNvSpPr txBox="1"/>
          <p:nvPr/>
        </p:nvSpPr>
        <p:spPr>
          <a:xfrm>
            <a:off x="1831143" y="4429222"/>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38" name="矩形 37">
            <a:extLst>
              <a:ext uri="{FF2B5EF4-FFF2-40B4-BE49-F238E27FC236}">
                <a16:creationId xmlns:a16="http://schemas.microsoft.com/office/drawing/2014/main" id="{B92F2B45-A4B5-47E4-A948-EAD1E1C10A84}"/>
              </a:ext>
            </a:extLst>
          </p:cNvPr>
          <p:cNvSpPr/>
          <p:nvPr/>
        </p:nvSpPr>
        <p:spPr>
          <a:xfrm>
            <a:off x="1328784" y="4803861"/>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CEF771E3-52D9-4593-96BB-4C8E41B27CF1}"/>
              </a:ext>
            </a:extLst>
          </p:cNvPr>
          <p:cNvSpPr/>
          <p:nvPr/>
        </p:nvSpPr>
        <p:spPr>
          <a:xfrm>
            <a:off x="1364057" y="3126541"/>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0" name="组合 39">
            <a:extLst>
              <a:ext uri="{FF2B5EF4-FFF2-40B4-BE49-F238E27FC236}">
                <a16:creationId xmlns:a16="http://schemas.microsoft.com/office/drawing/2014/main" id="{9C8DAB2C-DC36-41FD-8757-1A1DEFE5CD5F}"/>
              </a:ext>
            </a:extLst>
          </p:cNvPr>
          <p:cNvGrpSpPr/>
          <p:nvPr/>
        </p:nvGrpSpPr>
        <p:grpSpPr>
          <a:xfrm>
            <a:off x="71400" y="139102"/>
            <a:ext cx="4829075" cy="687168"/>
            <a:chOff x="358490" y="396066"/>
            <a:chExt cx="3621806" cy="515376"/>
          </a:xfrm>
        </p:grpSpPr>
        <p:grpSp>
          <p:nvGrpSpPr>
            <p:cNvPr id="41" name="组合 40">
              <a:extLst>
                <a:ext uri="{FF2B5EF4-FFF2-40B4-BE49-F238E27FC236}">
                  <a16:creationId xmlns:a16="http://schemas.microsoft.com/office/drawing/2014/main" id="{913950A3-A111-4CCE-988A-287DB45F6E44}"/>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65D4A2D5-ACCD-4489-BF29-202209CC72F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09C74CFE-ECA0-44A1-B70F-411A081CAB5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C628B32B-B428-4075-B296-BF6DF626169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核心组件简介</a:t>
              </a:r>
            </a:p>
          </p:txBody>
        </p:sp>
        <p:sp>
          <p:nvSpPr>
            <p:cNvPr id="43" name="矩形 42">
              <a:extLst>
                <a:ext uri="{FF2B5EF4-FFF2-40B4-BE49-F238E27FC236}">
                  <a16:creationId xmlns:a16="http://schemas.microsoft.com/office/drawing/2014/main" id="{5C8E7B7E-981E-47BC-AEA0-F5D6F7CF51D9}"/>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4904772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right)">
                                      <p:cBhvr>
                                        <p:cTn id="20" dur="500"/>
                                        <p:tgtEl>
                                          <p:spTgt spid="3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p:bldP spid="33" grpId="0" animBg="1"/>
      <p:bldP spid="34" grpId="0"/>
      <p:bldP spid="35" grpId="0" animBg="1"/>
      <p:bldP spid="36" grpId="0"/>
      <p:bldP spid="37" grpId="0"/>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063B1F8-EA3A-4881-BF4A-40E585E37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 y="834138"/>
            <a:ext cx="11816555" cy="6023862"/>
          </a:xfrm>
          <a:prstGeom prst="rect">
            <a:avLst/>
          </a:prstGeom>
        </p:spPr>
      </p:pic>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大屏、沙箱、统一运维</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4123767145"/>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zh-CN" altLang="en-US" dirty="0"/>
                        <a:t>各种客流指标</a:t>
                      </a:r>
                    </a:p>
                  </a:txBody>
                  <a:tcPr/>
                </a:tc>
                <a:tc>
                  <a:txBody>
                    <a:bodyPr/>
                    <a:lstStyle/>
                    <a:p>
                      <a:r>
                        <a:rPr lang="zh-CN" altLang="en-US" dirty="0"/>
                        <a:t>大部分可以基于</a:t>
                      </a:r>
                      <a:r>
                        <a:rPr lang="en-US" altLang="zh-CN" dirty="0"/>
                        <a:t>ck</a:t>
                      </a:r>
                      <a:r>
                        <a:rPr lang="zh-CN" altLang="en-US" dirty="0"/>
                        <a:t>就可以出结果了</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沙箱</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14" name="图片 13">
            <a:extLst>
              <a:ext uri="{FF2B5EF4-FFF2-40B4-BE49-F238E27FC236}">
                <a16:creationId xmlns:a16="http://schemas.microsoft.com/office/drawing/2014/main" id="{97F0B460-4B91-4CFB-B3AE-A901E62A5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28" y="766205"/>
            <a:ext cx="10602770" cy="6091795"/>
          </a:xfrm>
          <a:prstGeom prst="rect">
            <a:avLst/>
          </a:prstGeom>
        </p:spPr>
      </p:pic>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介绍</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12" name="表格 11">
            <a:extLst>
              <a:ext uri="{FF2B5EF4-FFF2-40B4-BE49-F238E27FC236}">
                <a16:creationId xmlns:a16="http://schemas.microsoft.com/office/drawing/2014/main" id="{687FAE9A-BE03-4AE3-9757-AD58FBB49D19}"/>
              </a:ext>
            </a:extLst>
          </p:cNvPr>
          <p:cNvGraphicFramePr>
            <a:graphicFrameLocks noGrp="1"/>
          </p:cNvGraphicFramePr>
          <p:nvPr>
            <p:extLst>
              <p:ext uri="{D42A27DB-BD31-4B8C-83A1-F6EECF244321}">
                <p14:modId xmlns:p14="http://schemas.microsoft.com/office/powerpoint/2010/main" val="1900008981"/>
              </p:ext>
            </p:extLst>
          </p:nvPr>
        </p:nvGraphicFramePr>
        <p:xfrm>
          <a:off x="709016" y="1530814"/>
          <a:ext cx="9985004" cy="4156304"/>
        </p:xfrm>
        <a:graphic>
          <a:graphicData uri="http://schemas.openxmlformats.org/drawingml/2006/table">
            <a:tbl>
              <a:tblPr firstRow="1" bandRow="1">
                <a:tableStyleId>{68D230F3-CF80-4859-8CE7-A43EE81993B5}</a:tableStyleId>
              </a:tblPr>
              <a:tblGrid>
                <a:gridCol w="1281717">
                  <a:extLst>
                    <a:ext uri="{9D8B030D-6E8A-4147-A177-3AD203B41FA5}">
                      <a16:colId xmlns:a16="http://schemas.microsoft.com/office/drawing/2014/main" val="1849869152"/>
                    </a:ext>
                  </a:extLst>
                </a:gridCol>
                <a:gridCol w="4890522">
                  <a:extLst>
                    <a:ext uri="{9D8B030D-6E8A-4147-A177-3AD203B41FA5}">
                      <a16:colId xmlns:a16="http://schemas.microsoft.com/office/drawing/2014/main" val="4080667794"/>
                    </a:ext>
                  </a:extLst>
                </a:gridCol>
                <a:gridCol w="3812765">
                  <a:extLst>
                    <a:ext uri="{9D8B030D-6E8A-4147-A177-3AD203B41FA5}">
                      <a16:colId xmlns:a16="http://schemas.microsoft.com/office/drawing/2014/main" val="757406095"/>
                    </a:ext>
                  </a:extLst>
                </a:gridCol>
              </a:tblGrid>
              <a:tr h="519538">
                <a:tc>
                  <a:txBody>
                    <a:bodyPr/>
                    <a:lstStyle/>
                    <a:p>
                      <a:endParaRPr lang="zh-CN" altLang="en-US" dirty="0"/>
                    </a:p>
                  </a:txBody>
                  <a:tcPr/>
                </a:tc>
                <a:tc>
                  <a:txBody>
                    <a:bodyPr/>
                    <a:lstStyle/>
                    <a:p>
                      <a:r>
                        <a:rPr lang="zh-CN" altLang="en-US" dirty="0"/>
                        <a:t>客流宝计算平台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客流宝综合管理平台</a:t>
                      </a:r>
                      <a:endParaRPr lang="en-US" altLang="zh-CN" b="1" dirty="0"/>
                    </a:p>
                  </a:txBody>
                  <a:tcPr/>
                </a:tc>
                <a:extLst>
                  <a:ext uri="{0D108BD9-81ED-4DB2-BD59-A6C34878D82A}">
                    <a16:rowId xmlns:a16="http://schemas.microsoft.com/office/drawing/2014/main" val="1395010075"/>
                  </a:ext>
                </a:extLst>
              </a:tr>
              <a:tr h="519538">
                <a:tc>
                  <a:txBody>
                    <a:bodyPr/>
                    <a:lstStyle/>
                    <a:p>
                      <a:endParaRPr lang="zh-CN" altLang="en-US" dirty="0"/>
                    </a:p>
                  </a:txBody>
                  <a:tcPr/>
                </a:tc>
                <a:tc>
                  <a:txBody>
                    <a:bodyPr/>
                    <a:lstStyle/>
                    <a:p>
                      <a:r>
                        <a:rPr lang="zh-CN" altLang="en-US" dirty="0"/>
                        <a:t>数据抽取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登陆权限</a:t>
                      </a:r>
                      <a:endParaRPr lang="en-US" altLang="zh-CN" dirty="0"/>
                    </a:p>
                  </a:txBody>
                  <a:tcPr/>
                </a:tc>
                <a:extLst>
                  <a:ext uri="{0D108BD9-81ED-4DB2-BD59-A6C34878D82A}">
                    <a16:rowId xmlns:a16="http://schemas.microsoft.com/office/drawing/2014/main" val="2074041655"/>
                  </a:ext>
                </a:extLst>
              </a:tr>
              <a:tr h="519538">
                <a:tc>
                  <a:txBody>
                    <a:bodyPr/>
                    <a:lstStyle/>
                    <a:p>
                      <a:endParaRPr lang="zh-CN" altLang="en-US"/>
                    </a:p>
                  </a:txBody>
                  <a:tcPr/>
                </a:tc>
                <a:tc>
                  <a:txBody>
                    <a:bodyPr/>
                    <a:lstStyle/>
                    <a:p>
                      <a:r>
                        <a:rPr lang="zh-CN" altLang="en-US" dirty="0"/>
                        <a:t>数据质量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数据报表查询导出</a:t>
                      </a:r>
                      <a:endParaRPr lang="en-US" altLang="zh-CN" dirty="0"/>
                    </a:p>
                  </a:txBody>
                  <a:tcPr/>
                </a:tc>
                <a:extLst>
                  <a:ext uri="{0D108BD9-81ED-4DB2-BD59-A6C34878D82A}">
                    <a16:rowId xmlns:a16="http://schemas.microsoft.com/office/drawing/2014/main" val="131631014"/>
                  </a:ext>
                </a:extLst>
              </a:tr>
              <a:tr h="519538">
                <a:tc>
                  <a:txBody>
                    <a:bodyPr/>
                    <a:lstStyle/>
                    <a:p>
                      <a:endParaRPr lang="zh-CN" altLang="en-US"/>
                    </a:p>
                  </a:txBody>
                  <a:tcPr/>
                </a:tc>
                <a:tc>
                  <a:txBody>
                    <a:bodyPr/>
                    <a:lstStyle/>
                    <a:p>
                      <a:r>
                        <a:rPr lang="zh-CN" altLang="en-US" dirty="0"/>
                        <a:t>数据计算</a:t>
                      </a:r>
                    </a:p>
                  </a:txBody>
                  <a:tcPr/>
                </a:tc>
                <a:tc>
                  <a:txBody>
                    <a:bodyPr/>
                    <a:lstStyle/>
                    <a:p>
                      <a:r>
                        <a:rPr lang="zh-CN" altLang="en-US" dirty="0"/>
                        <a:t>数据推送</a:t>
                      </a:r>
                    </a:p>
                  </a:txBody>
                  <a:tcPr/>
                </a:tc>
                <a:extLst>
                  <a:ext uri="{0D108BD9-81ED-4DB2-BD59-A6C34878D82A}">
                    <a16:rowId xmlns:a16="http://schemas.microsoft.com/office/drawing/2014/main" val="1713385030"/>
                  </a:ext>
                </a:extLst>
              </a:tr>
              <a:tr h="519538">
                <a:tc>
                  <a:txBody>
                    <a:bodyPr/>
                    <a:lstStyle/>
                    <a:p>
                      <a:endParaRPr lang="zh-CN" altLang="en-US" dirty="0"/>
                    </a:p>
                  </a:txBody>
                  <a:tcPr/>
                </a:tc>
                <a:tc>
                  <a:txBody>
                    <a:bodyPr/>
                    <a:lstStyle/>
                    <a:p>
                      <a:r>
                        <a:rPr lang="zh-CN" altLang="en-US" dirty="0"/>
                        <a:t>数据储存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第三方接入授权</a:t>
                      </a:r>
                      <a:endParaRPr lang="en-US" altLang="zh-CN" dirty="0"/>
                    </a:p>
                  </a:txBody>
                  <a:tcPr/>
                </a:tc>
                <a:extLst>
                  <a:ext uri="{0D108BD9-81ED-4DB2-BD59-A6C34878D82A}">
                    <a16:rowId xmlns:a16="http://schemas.microsoft.com/office/drawing/2014/main" val="1166773358"/>
                  </a:ext>
                </a:extLst>
              </a:tr>
              <a:tr h="519538">
                <a:tc>
                  <a:txBody>
                    <a:bodyPr/>
                    <a:lstStyle/>
                    <a:p>
                      <a:endParaRPr lang="zh-CN" altLang="en-US" dirty="0"/>
                    </a:p>
                  </a:txBody>
                  <a:tcPr/>
                </a:tc>
                <a:tc>
                  <a:txBody>
                    <a:bodyPr/>
                    <a:lstStyle/>
                    <a:p>
                      <a:r>
                        <a:rPr lang="zh-CN" altLang="en-US" dirty="0"/>
                        <a:t>文件储存</a:t>
                      </a:r>
                    </a:p>
                  </a:txBody>
                  <a:tcPr/>
                </a:tc>
                <a:tc>
                  <a:txBody>
                    <a:bodyPr/>
                    <a:lstStyle/>
                    <a:p>
                      <a:r>
                        <a:rPr lang="zh-CN" altLang="en-US" dirty="0"/>
                        <a:t>数据实验室</a:t>
                      </a:r>
                    </a:p>
                  </a:txBody>
                  <a:tcPr/>
                </a:tc>
                <a:extLst>
                  <a:ext uri="{0D108BD9-81ED-4DB2-BD59-A6C34878D82A}">
                    <a16:rowId xmlns:a16="http://schemas.microsoft.com/office/drawing/2014/main" val="3508708870"/>
                  </a:ext>
                </a:extLst>
              </a:tr>
              <a:tr h="519538">
                <a:tc>
                  <a:txBody>
                    <a:bodyPr/>
                    <a:lstStyle/>
                    <a:p>
                      <a:endParaRPr lang="zh-CN" altLang="en-US" dirty="0"/>
                    </a:p>
                  </a:txBody>
                  <a:tcPr/>
                </a:tc>
                <a:tc>
                  <a:txBody>
                    <a:bodyPr/>
                    <a:lstStyle/>
                    <a:p>
                      <a:r>
                        <a:rPr lang="zh-CN" altLang="en-US" dirty="0"/>
                        <a:t>任务调度</a:t>
                      </a:r>
                      <a:r>
                        <a:rPr lang="en-US" altLang="zh-CN" dirty="0"/>
                        <a:t>+</a:t>
                      </a:r>
                      <a:r>
                        <a:rPr lang="zh-CN" altLang="en-US" dirty="0"/>
                        <a:t>告警</a:t>
                      </a:r>
                    </a:p>
                  </a:txBody>
                  <a:tcPr/>
                </a:tc>
                <a:tc>
                  <a:txBody>
                    <a:bodyPr/>
                    <a:lstStyle/>
                    <a:p>
                      <a:endParaRPr lang="zh-CN" altLang="en-US" dirty="0"/>
                    </a:p>
                  </a:txBody>
                  <a:tcPr/>
                </a:tc>
                <a:extLst>
                  <a:ext uri="{0D108BD9-81ED-4DB2-BD59-A6C34878D82A}">
                    <a16:rowId xmlns:a16="http://schemas.microsoft.com/office/drawing/2014/main" val="2259127346"/>
                  </a:ext>
                </a:extLst>
              </a:tr>
              <a:tr h="519538">
                <a:tc>
                  <a:txBody>
                    <a:bodyPr/>
                    <a:lstStyle/>
                    <a:p>
                      <a:endParaRPr lang="zh-CN" altLang="en-US" dirty="0"/>
                    </a:p>
                  </a:txBody>
                  <a:tcPr/>
                </a:tc>
                <a:tc>
                  <a:txBody>
                    <a:bodyPr/>
                    <a:lstStyle/>
                    <a:p>
                      <a:r>
                        <a:rPr lang="zh-CN" altLang="en-US" dirty="0"/>
                        <a:t>环境监控</a:t>
                      </a:r>
                    </a:p>
                  </a:txBody>
                  <a:tcPr/>
                </a:tc>
                <a:tc>
                  <a:txBody>
                    <a:bodyPr/>
                    <a:lstStyle/>
                    <a:p>
                      <a:endParaRPr lang="zh-CN" altLang="en-US" dirty="0"/>
                    </a:p>
                  </a:txBody>
                  <a:tcPr/>
                </a:tc>
                <a:extLst>
                  <a:ext uri="{0D108BD9-81ED-4DB2-BD59-A6C34878D82A}">
                    <a16:rowId xmlns:a16="http://schemas.microsoft.com/office/drawing/2014/main" val="811039514"/>
                  </a:ext>
                </a:extLst>
              </a:tr>
            </a:tbl>
          </a:graphicData>
        </a:graphic>
      </p:graphicFrame>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CDBA8EC-B52A-4DD0-821B-4A87B23BB766}"/>
              </a:ext>
            </a:extLst>
          </p:cNvPr>
          <p:cNvPicPr>
            <a:picLocks noChangeAspect="1"/>
          </p:cNvPicPr>
          <p:nvPr/>
        </p:nvPicPr>
        <p:blipFill>
          <a:blip r:embed="rId2"/>
          <a:stretch>
            <a:fillRect/>
          </a:stretch>
        </p:blipFill>
        <p:spPr>
          <a:xfrm>
            <a:off x="1104097" y="1257488"/>
            <a:ext cx="8734425" cy="5067300"/>
          </a:xfrm>
          <a:prstGeom prst="rect">
            <a:avLst/>
          </a:prstGeom>
        </p:spPr>
      </p:pic>
    </p:spTree>
    <p:extLst>
      <p:ext uri="{BB962C8B-B14F-4D97-AF65-F5344CB8AC3E}">
        <p14:creationId xmlns:p14="http://schemas.microsoft.com/office/powerpoint/2010/main" val="20797528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0C9D0F5-7AB9-43D2-905E-7310F97A1F51}"/>
              </a:ext>
            </a:extLst>
          </p:cNvPr>
          <p:cNvSpPr/>
          <p:nvPr/>
        </p:nvSpPr>
        <p:spPr>
          <a:xfrm>
            <a:off x="1600261" y="4496642"/>
            <a:ext cx="7312852" cy="696538"/>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1599395" y="1796534"/>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422082" y="2168847"/>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1706967" y="2169428"/>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1600261" y="3068303"/>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571036" y="3068302"/>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200559" y="3068301"/>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023341" y="4776680"/>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520474" y="4316956"/>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109342" y="4316956"/>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1813756" y="3572361"/>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1825222"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2963007"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085552"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6584612"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200477"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706" y="3108933"/>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3206" y="3109595"/>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4126" y="3144933"/>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2349342" y="5360017"/>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2962866" y="5314293"/>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3583516" y="5292796"/>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132204" y="5378664"/>
            <a:ext cx="541067" cy="556308"/>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402589" y="4776680"/>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4781837" y="4776680"/>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161085" y="4776680"/>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540334" y="4776680"/>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4689873" y="4460956"/>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1807713" y="3954545"/>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3787217" y="3588235"/>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3781174" y="397041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371400" y="3596635"/>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365357" y="397881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370535" y="3588235"/>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364492" y="397041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006269" y="3125818"/>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4706409" y="3127142"/>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548838" y="3127142"/>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7744188" y="2240191"/>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4771020" y="1811564"/>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479787" y="2569484"/>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208857" y="2564894"/>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240421" y="1407456"/>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095341" y="1356915"/>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7631675" y="1509315"/>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291208" y="1356915"/>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256254" y="4275498"/>
            <a:ext cx="0" cy="288000"/>
          </a:xfrm>
          <a:prstGeom prst="straightConnector1">
            <a:avLst/>
          </a:prstGeom>
          <a:noFill/>
          <a:ln w="34925" cap="flat" cmpd="sng" algn="ctr">
            <a:solidFill>
              <a:srgbClr val="0070C0"/>
            </a:solidFill>
            <a:prstDash val="solid"/>
            <a:headEnd type="triangle"/>
            <a:tailEnd type="triangle"/>
          </a:ln>
          <a:effectLst/>
        </p:spPr>
      </p:cxnSp>
      <p:sp>
        <p:nvSpPr>
          <p:cNvPr id="49" name="文本框 48">
            <a:extLst>
              <a:ext uri="{FF2B5EF4-FFF2-40B4-BE49-F238E27FC236}">
                <a16:creationId xmlns:a16="http://schemas.microsoft.com/office/drawing/2014/main" id="{FF6E7269-1F65-4C9F-B512-7655332D3C52}"/>
              </a:ext>
            </a:extLst>
          </p:cNvPr>
          <p:cNvSpPr txBox="1"/>
          <p:nvPr/>
        </p:nvSpPr>
        <p:spPr>
          <a:xfrm>
            <a:off x="1598435" y="5430447"/>
            <a:ext cx="902811" cy="307777"/>
          </a:xfrm>
          <a:prstGeom prst="rect">
            <a:avLst/>
          </a:prstGeom>
          <a:noFill/>
        </p:spPr>
        <p:txBody>
          <a:bodyPr wrap="square" rtlCol="0">
            <a:spAutoFit/>
          </a:bodyPr>
          <a:lstStyle/>
          <a:p>
            <a:r>
              <a:rPr lang="zh-CN" altLang="en-US" sz="1400" dirty="0"/>
              <a:t>原始数据</a:t>
            </a:r>
          </a:p>
        </p:txBody>
      </p:sp>
      <p:sp>
        <p:nvSpPr>
          <p:cNvPr id="50" name="文本框 49">
            <a:extLst>
              <a:ext uri="{FF2B5EF4-FFF2-40B4-BE49-F238E27FC236}">
                <a16:creationId xmlns:a16="http://schemas.microsoft.com/office/drawing/2014/main" id="{DC9CBCEF-BD49-4A02-A003-DF51778D6243}"/>
              </a:ext>
            </a:extLst>
          </p:cNvPr>
          <p:cNvSpPr txBox="1"/>
          <p:nvPr/>
        </p:nvSpPr>
        <p:spPr>
          <a:xfrm>
            <a:off x="9129294" y="2963060"/>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061867" y="1234998"/>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472711" y="4513833"/>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472711" y="1770425"/>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300686" y="2578938"/>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036592" y="2545982"/>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a16="http://schemas.microsoft.com/office/drawing/2014/main" id="{15D5C78D-DEE2-4F00-B67D-216542ACC9F5}"/>
              </a:ext>
            </a:extLst>
          </p:cNvPr>
          <p:cNvSpPr/>
          <p:nvPr/>
        </p:nvSpPr>
        <p:spPr>
          <a:xfrm>
            <a:off x="7922797" y="1663814"/>
            <a:ext cx="1910796" cy="40909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a:p>
        </p:txBody>
      </p:sp>
      <p:sp>
        <p:nvSpPr>
          <p:cNvPr id="176" name="流程图: 过程 175">
            <a:extLst>
              <a:ext uri="{FF2B5EF4-FFF2-40B4-BE49-F238E27FC236}">
                <a16:creationId xmlns:a16="http://schemas.microsoft.com/office/drawing/2014/main" id="{D239B771-DCFA-4BC8-84C0-8793A8D007FD}"/>
              </a:ext>
            </a:extLst>
          </p:cNvPr>
          <p:cNvSpPr/>
          <p:nvPr/>
        </p:nvSpPr>
        <p:spPr>
          <a:xfrm>
            <a:off x="798233" y="1758299"/>
            <a:ext cx="6581869" cy="4017811"/>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58" name="组合 57">
            <a:extLst>
              <a:ext uri="{FF2B5EF4-FFF2-40B4-BE49-F238E27FC236}">
                <a16:creationId xmlns:a16="http://schemas.microsoft.com/office/drawing/2014/main" id="{660AE64C-CAF2-4031-A821-DF6F6B507607}"/>
              </a:ext>
            </a:extLst>
          </p:cNvPr>
          <p:cNvGrpSpPr/>
          <p:nvPr/>
        </p:nvGrpSpPr>
        <p:grpSpPr>
          <a:xfrm>
            <a:off x="3435151" y="3010046"/>
            <a:ext cx="1455843" cy="803959"/>
            <a:chOff x="7182729" y="4458296"/>
            <a:chExt cx="2246016" cy="1486632"/>
          </a:xfrm>
        </p:grpSpPr>
        <p:sp>
          <p:nvSpPr>
            <p:cNvPr id="56" name="流程图: 可选过程 55">
              <a:extLst>
                <a:ext uri="{FF2B5EF4-FFF2-40B4-BE49-F238E27FC236}">
                  <a16:creationId xmlns:a16="http://schemas.microsoft.com/office/drawing/2014/main" id="{BF70E630-D2B3-40B2-99CC-C8F51EE8AE23}"/>
                </a:ext>
              </a:extLst>
            </p:cNvPr>
            <p:cNvSpPr/>
            <p:nvPr/>
          </p:nvSpPr>
          <p:spPr>
            <a:xfrm>
              <a:off x="7182729" y="4458296"/>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数据服务平台</a:t>
              </a:r>
              <a:endParaRPr lang="en-US" altLang="zh-CN" sz="1400" dirty="0"/>
            </a:p>
          </p:txBody>
        </p:sp>
        <p:sp>
          <p:nvSpPr>
            <p:cNvPr id="57" name="文本框 56">
              <a:extLst>
                <a:ext uri="{FF2B5EF4-FFF2-40B4-BE49-F238E27FC236}">
                  <a16:creationId xmlns:a16="http://schemas.microsoft.com/office/drawing/2014/main" id="{8E0B93FA-F124-4092-ADF3-8CA11DC8C75C}"/>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grpSp>
        <p:nvGrpSpPr>
          <p:cNvPr id="2" name="组合 1">
            <a:extLst>
              <a:ext uri="{FF2B5EF4-FFF2-40B4-BE49-F238E27FC236}">
                <a16:creationId xmlns:a16="http://schemas.microsoft.com/office/drawing/2014/main" id="{C8EC5AAC-C785-401C-98FD-BA437C05AAFF}"/>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9965E117-7FB2-46A0-BFB9-8A940182C155}"/>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37F2CD0-0220-4E70-8127-C772505D2F9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E2177D59-480C-437F-8D65-AD1047FEA59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924B2F1-A777-4678-880C-CD79D349F70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客流宝数据流图</a:t>
              </a:r>
            </a:p>
          </p:txBody>
        </p:sp>
        <p:sp>
          <p:nvSpPr>
            <p:cNvPr id="5" name="矩形 4">
              <a:extLst>
                <a:ext uri="{FF2B5EF4-FFF2-40B4-BE49-F238E27FC236}">
                  <a16:creationId xmlns:a16="http://schemas.microsoft.com/office/drawing/2014/main" id="{F8C69F32-0000-494C-A2E2-95A3D6405E1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圆角 14">
            <a:extLst>
              <a:ext uri="{FF2B5EF4-FFF2-40B4-BE49-F238E27FC236}">
                <a16:creationId xmlns:a16="http://schemas.microsoft.com/office/drawing/2014/main" id="{B6737F75-0BD0-4BC3-9F2D-83F1AD69EBE0}"/>
              </a:ext>
            </a:extLst>
          </p:cNvPr>
          <p:cNvSpPr/>
          <p:nvPr/>
        </p:nvSpPr>
        <p:spPr>
          <a:xfrm>
            <a:off x="1514616" y="3010046"/>
            <a:ext cx="1377840" cy="6806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集团</a:t>
            </a:r>
            <a:endParaRPr lang="en-US" altLang="zh-CN" sz="1400" dirty="0"/>
          </a:p>
          <a:p>
            <a:pPr algn="ctr"/>
            <a:r>
              <a:rPr lang="zh-CN" altLang="en-US" sz="1400" dirty="0"/>
              <a:t>大数据平台</a:t>
            </a:r>
          </a:p>
        </p:txBody>
      </p:sp>
      <p:pic>
        <p:nvPicPr>
          <p:cNvPr id="65" name="Picture 2">
            <a:extLst>
              <a:ext uri="{FF2B5EF4-FFF2-40B4-BE49-F238E27FC236}">
                <a16:creationId xmlns:a16="http://schemas.microsoft.com/office/drawing/2014/main" id="{3061B60D-1C28-41B8-A22E-5C6CFF270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422" y="3114745"/>
            <a:ext cx="594560" cy="594560"/>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直接箭头连接符 84">
            <a:extLst>
              <a:ext uri="{FF2B5EF4-FFF2-40B4-BE49-F238E27FC236}">
                <a16:creationId xmlns:a16="http://schemas.microsoft.com/office/drawing/2014/main" id="{6178B06E-3BC0-4035-B837-4BF2148D7925}"/>
              </a:ext>
            </a:extLst>
          </p:cNvPr>
          <p:cNvCxnSpPr/>
          <p:nvPr/>
        </p:nvCxnSpPr>
        <p:spPr>
          <a:xfrm>
            <a:off x="2943745" y="3398057"/>
            <a:ext cx="491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9" name="流程图: 可选过程 168">
            <a:extLst>
              <a:ext uri="{FF2B5EF4-FFF2-40B4-BE49-F238E27FC236}">
                <a16:creationId xmlns:a16="http://schemas.microsoft.com/office/drawing/2014/main" id="{5BCF93DC-98B8-4022-96B7-3293137B964F}"/>
              </a:ext>
            </a:extLst>
          </p:cNvPr>
          <p:cNvSpPr/>
          <p:nvPr/>
        </p:nvSpPr>
        <p:spPr>
          <a:xfrm>
            <a:off x="8010278" y="1883494"/>
            <a:ext cx="1725870" cy="1023042"/>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门户网站</a:t>
            </a:r>
          </a:p>
        </p:txBody>
      </p:sp>
      <p:sp>
        <p:nvSpPr>
          <p:cNvPr id="170" name="流程图: 可选过程 169">
            <a:extLst>
              <a:ext uri="{FF2B5EF4-FFF2-40B4-BE49-F238E27FC236}">
                <a16:creationId xmlns:a16="http://schemas.microsoft.com/office/drawing/2014/main" id="{ED63CF34-6FC9-4441-BB5E-520D053A5BD3}"/>
              </a:ext>
            </a:extLst>
          </p:cNvPr>
          <p:cNvSpPr/>
          <p:nvPr/>
        </p:nvSpPr>
        <p:spPr>
          <a:xfrm>
            <a:off x="3435151" y="186501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综合管理平台</a:t>
            </a:r>
          </a:p>
        </p:txBody>
      </p:sp>
      <p:sp>
        <p:nvSpPr>
          <p:cNvPr id="171" name="流程图: 可选过程 170">
            <a:extLst>
              <a:ext uri="{FF2B5EF4-FFF2-40B4-BE49-F238E27FC236}">
                <a16:creationId xmlns:a16="http://schemas.microsoft.com/office/drawing/2014/main" id="{DF976291-C420-4EBB-8553-09B5264BDA6A}"/>
              </a:ext>
            </a:extLst>
          </p:cNvPr>
          <p:cNvSpPr/>
          <p:nvPr/>
        </p:nvSpPr>
        <p:spPr>
          <a:xfrm>
            <a:off x="3435151" y="424198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数据实验室</a:t>
            </a:r>
          </a:p>
        </p:txBody>
      </p:sp>
      <p:cxnSp>
        <p:nvCxnSpPr>
          <p:cNvPr id="179" name="直接箭头连接符 178">
            <a:extLst>
              <a:ext uri="{FF2B5EF4-FFF2-40B4-BE49-F238E27FC236}">
                <a16:creationId xmlns:a16="http://schemas.microsoft.com/office/drawing/2014/main" id="{38B0D8A5-349A-4AF4-AE51-8374D155536F}"/>
              </a:ext>
            </a:extLst>
          </p:cNvPr>
          <p:cNvCxnSpPr>
            <a:cxnSpLocks/>
            <a:stCxn id="170" idx="2"/>
            <a:endCxn id="56" idx="0"/>
          </p:cNvCxnSpPr>
          <p:nvPr/>
        </p:nvCxnSpPr>
        <p:spPr>
          <a:xfrm>
            <a:off x="4163073" y="2668973"/>
            <a:ext cx="0" cy="341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180">
            <a:extLst>
              <a:ext uri="{FF2B5EF4-FFF2-40B4-BE49-F238E27FC236}">
                <a16:creationId xmlns:a16="http://schemas.microsoft.com/office/drawing/2014/main" id="{12DB1728-47E0-4367-A543-03967AB1F009}"/>
              </a:ext>
            </a:extLst>
          </p:cNvPr>
          <p:cNvCxnSpPr>
            <a:cxnSpLocks/>
            <a:stCxn id="56" idx="2"/>
            <a:endCxn id="171" idx="0"/>
          </p:cNvCxnSpPr>
          <p:nvPr/>
        </p:nvCxnSpPr>
        <p:spPr>
          <a:xfrm>
            <a:off x="4163073" y="3814005"/>
            <a:ext cx="0" cy="427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1" name="流程图: 可选过程 190">
            <a:extLst>
              <a:ext uri="{FF2B5EF4-FFF2-40B4-BE49-F238E27FC236}">
                <a16:creationId xmlns:a16="http://schemas.microsoft.com/office/drawing/2014/main" id="{44F91BC5-9C44-4106-AE91-48E17916B2F4}"/>
              </a:ext>
            </a:extLst>
          </p:cNvPr>
          <p:cNvSpPr/>
          <p:nvPr/>
        </p:nvSpPr>
        <p:spPr>
          <a:xfrm>
            <a:off x="8059000" y="3159479"/>
            <a:ext cx="1685393"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接口服务</a:t>
            </a:r>
          </a:p>
        </p:txBody>
      </p:sp>
      <p:cxnSp>
        <p:nvCxnSpPr>
          <p:cNvPr id="193" name="直接箭头连接符 192">
            <a:extLst>
              <a:ext uri="{FF2B5EF4-FFF2-40B4-BE49-F238E27FC236}">
                <a16:creationId xmlns:a16="http://schemas.microsoft.com/office/drawing/2014/main" id="{6EB42C7D-C396-49B7-A173-B2C996FD3B15}"/>
              </a:ext>
            </a:extLst>
          </p:cNvPr>
          <p:cNvCxnSpPr>
            <a:cxnSpLocks/>
            <a:endCxn id="65" idx="3"/>
          </p:cNvCxnSpPr>
          <p:nvPr/>
        </p:nvCxnSpPr>
        <p:spPr>
          <a:xfrm flipH="1">
            <a:off x="7599982" y="2346130"/>
            <a:ext cx="410296" cy="106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35A9E8E7-1511-4270-81BD-CE91241D244B}"/>
              </a:ext>
            </a:extLst>
          </p:cNvPr>
          <p:cNvCxnSpPr>
            <a:cxnSpLocks/>
            <a:stCxn id="191" idx="1"/>
            <a:endCxn id="65" idx="3"/>
          </p:cNvCxnSpPr>
          <p:nvPr/>
        </p:nvCxnSpPr>
        <p:spPr>
          <a:xfrm flipH="1">
            <a:off x="7599982" y="3398057"/>
            <a:ext cx="459018" cy="1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6" name="组合 195">
            <a:extLst>
              <a:ext uri="{FF2B5EF4-FFF2-40B4-BE49-F238E27FC236}">
                <a16:creationId xmlns:a16="http://schemas.microsoft.com/office/drawing/2014/main" id="{D06657A8-A4C0-4F1F-BE29-867C3B3C5364}"/>
              </a:ext>
            </a:extLst>
          </p:cNvPr>
          <p:cNvGrpSpPr/>
          <p:nvPr/>
        </p:nvGrpSpPr>
        <p:grpSpPr>
          <a:xfrm>
            <a:off x="5298911" y="3191062"/>
            <a:ext cx="1435706" cy="445621"/>
            <a:chOff x="7226869" y="4430870"/>
            <a:chExt cx="2511569" cy="1486632"/>
          </a:xfrm>
        </p:grpSpPr>
        <p:sp>
          <p:nvSpPr>
            <p:cNvPr id="197" name="流程图: 可选过程 196">
              <a:extLst>
                <a:ext uri="{FF2B5EF4-FFF2-40B4-BE49-F238E27FC236}">
                  <a16:creationId xmlns:a16="http://schemas.microsoft.com/office/drawing/2014/main" id="{0B3BC706-B8A1-4FBA-B67E-41635BA1A3BF}"/>
                </a:ext>
              </a:extLst>
            </p:cNvPr>
            <p:cNvSpPr/>
            <p:nvPr/>
          </p:nvSpPr>
          <p:spPr>
            <a:xfrm>
              <a:off x="7492422" y="4430870"/>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网关服务</a:t>
              </a:r>
            </a:p>
          </p:txBody>
        </p:sp>
        <p:sp>
          <p:nvSpPr>
            <p:cNvPr id="198" name="文本框 197">
              <a:extLst>
                <a:ext uri="{FF2B5EF4-FFF2-40B4-BE49-F238E27FC236}">
                  <a16:creationId xmlns:a16="http://schemas.microsoft.com/office/drawing/2014/main" id="{0F471E19-E2C2-4F7B-8A3E-201DBC23920D}"/>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cxnSp>
        <p:nvCxnSpPr>
          <p:cNvPr id="200" name="直接箭头连接符 199">
            <a:extLst>
              <a:ext uri="{FF2B5EF4-FFF2-40B4-BE49-F238E27FC236}">
                <a16:creationId xmlns:a16="http://schemas.microsoft.com/office/drawing/2014/main" id="{57F29970-9DFB-4758-B4FD-2C5CDCEAAB2A}"/>
              </a:ext>
            </a:extLst>
          </p:cNvPr>
          <p:cNvCxnSpPr>
            <a:cxnSpLocks/>
            <a:stCxn id="65" idx="1"/>
            <a:endCxn id="197" idx="3"/>
          </p:cNvCxnSpPr>
          <p:nvPr/>
        </p:nvCxnSpPr>
        <p:spPr>
          <a:xfrm flipH="1">
            <a:off x="6734617" y="3412025"/>
            <a:ext cx="270805" cy="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a:extLst>
              <a:ext uri="{FF2B5EF4-FFF2-40B4-BE49-F238E27FC236}">
                <a16:creationId xmlns:a16="http://schemas.microsoft.com/office/drawing/2014/main" id="{C9A0D772-79C5-4B56-BE5A-322E0084F4A6}"/>
              </a:ext>
            </a:extLst>
          </p:cNvPr>
          <p:cNvCxnSpPr>
            <a:cxnSpLocks/>
          </p:cNvCxnSpPr>
          <p:nvPr/>
        </p:nvCxnSpPr>
        <p:spPr>
          <a:xfrm flipH="1" flipV="1">
            <a:off x="4890994" y="3412025"/>
            <a:ext cx="559717" cy="1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流程图: 可选过程 203">
            <a:extLst>
              <a:ext uri="{FF2B5EF4-FFF2-40B4-BE49-F238E27FC236}">
                <a16:creationId xmlns:a16="http://schemas.microsoft.com/office/drawing/2014/main" id="{B2102959-7661-43E4-BE64-5E047727118B}"/>
              </a:ext>
            </a:extLst>
          </p:cNvPr>
          <p:cNvSpPr/>
          <p:nvPr/>
        </p:nvSpPr>
        <p:spPr>
          <a:xfrm>
            <a:off x="8058999" y="5099203"/>
            <a:ext cx="1685394"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dirty="0"/>
              <a:t>Web VPN</a:t>
            </a:r>
            <a:endParaRPr lang="zh-CN" altLang="en-US" sz="1400" dirty="0"/>
          </a:p>
        </p:txBody>
      </p:sp>
      <p:sp>
        <p:nvSpPr>
          <p:cNvPr id="207" name="流程图: 可选过程 206">
            <a:extLst>
              <a:ext uri="{FF2B5EF4-FFF2-40B4-BE49-F238E27FC236}">
                <a16:creationId xmlns:a16="http://schemas.microsoft.com/office/drawing/2014/main" id="{D061B4EB-BDE6-474A-9B90-4BB49E6F2CD4}"/>
              </a:ext>
            </a:extLst>
          </p:cNvPr>
          <p:cNvSpPr/>
          <p:nvPr/>
        </p:nvSpPr>
        <p:spPr>
          <a:xfrm>
            <a:off x="5696398" y="509444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跳板机</a:t>
            </a:r>
          </a:p>
        </p:txBody>
      </p:sp>
      <p:sp>
        <p:nvSpPr>
          <p:cNvPr id="212" name="流程图: 可选过程 211">
            <a:extLst>
              <a:ext uri="{FF2B5EF4-FFF2-40B4-BE49-F238E27FC236}">
                <a16:creationId xmlns:a16="http://schemas.microsoft.com/office/drawing/2014/main" id="{865A0B23-3214-4DEF-BE53-13D9AF5696FC}"/>
              </a:ext>
            </a:extLst>
          </p:cNvPr>
          <p:cNvSpPr/>
          <p:nvPr/>
        </p:nvSpPr>
        <p:spPr>
          <a:xfrm>
            <a:off x="5696314" y="440187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堡垒机</a:t>
            </a:r>
          </a:p>
        </p:txBody>
      </p:sp>
      <p:cxnSp>
        <p:nvCxnSpPr>
          <p:cNvPr id="214" name="直接箭头连接符 213">
            <a:extLst>
              <a:ext uri="{FF2B5EF4-FFF2-40B4-BE49-F238E27FC236}">
                <a16:creationId xmlns:a16="http://schemas.microsoft.com/office/drawing/2014/main" id="{6E136E62-4BE3-4741-B977-44DF94517999}"/>
              </a:ext>
            </a:extLst>
          </p:cNvPr>
          <p:cNvCxnSpPr>
            <a:cxnSpLocks/>
            <a:stCxn id="204" idx="1"/>
            <a:endCxn id="207" idx="3"/>
          </p:cNvCxnSpPr>
          <p:nvPr/>
        </p:nvCxnSpPr>
        <p:spPr>
          <a:xfrm flipH="1" flipV="1">
            <a:off x="7302786" y="5333023"/>
            <a:ext cx="756213" cy="4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215">
            <a:extLst>
              <a:ext uri="{FF2B5EF4-FFF2-40B4-BE49-F238E27FC236}">
                <a16:creationId xmlns:a16="http://schemas.microsoft.com/office/drawing/2014/main" id="{B15AA5DF-34BB-4A9C-A37D-F28AD70B3D2D}"/>
              </a:ext>
            </a:extLst>
          </p:cNvPr>
          <p:cNvCxnSpPr>
            <a:cxnSpLocks/>
          </p:cNvCxnSpPr>
          <p:nvPr/>
        </p:nvCxnSpPr>
        <p:spPr>
          <a:xfrm flipV="1">
            <a:off x="6557585" y="4878123"/>
            <a:ext cx="0" cy="216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217">
            <a:extLst>
              <a:ext uri="{FF2B5EF4-FFF2-40B4-BE49-F238E27FC236}">
                <a16:creationId xmlns:a16="http://schemas.microsoft.com/office/drawing/2014/main" id="{9F0370B5-6C66-4E47-ACCC-B54586D19CB1}"/>
              </a:ext>
            </a:extLst>
          </p:cNvPr>
          <p:cNvCxnSpPr>
            <a:stCxn id="212" idx="1"/>
            <a:endCxn id="171" idx="3"/>
          </p:cNvCxnSpPr>
          <p:nvPr/>
        </p:nvCxnSpPr>
        <p:spPr>
          <a:xfrm flipH="1">
            <a:off x="4890994" y="4640453"/>
            <a:ext cx="805320" cy="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6" name="矩形 225">
            <a:extLst>
              <a:ext uri="{FF2B5EF4-FFF2-40B4-BE49-F238E27FC236}">
                <a16:creationId xmlns:a16="http://schemas.microsoft.com/office/drawing/2014/main" id="{95145D64-3B1E-4878-AB09-9BAB93797EC9}"/>
              </a:ext>
            </a:extLst>
          </p:cNvPr>
          <p:cNvSpPr/>
          <p:nvPr/>
        </p:nvSpPr>
        <p:spPr>
          <a:xfrm>
            <a:off x="798232" y="1258781"/>
            <a:ext cx="658186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45" name="矩形 44">
            <a:extLst>
              <a:ext uri="{FF2B5EF4-FFF2-40B4-BE49-F238E27FC236}">
                <a16:creationId xmlns:a16="http://schemas.microsoft.com/office/drawing/2014/main" id="{BF624FF0-AD57-48F1-8601-F878B0FB61D7}"/>
              </a:ext>
            </a:extLst>
          </p:cNvPr>
          <p:cNvSpPr/>
          <p:nvPr/>
        </p:nvSpPr>
        <p:spPr>
          <a:xfrm>
            <a:off x="7922796" y="1255593"/>
            <a:ext cx="191079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用户</a:t>
            </a:r>
          </a:p>
        </p:txBody>
      </p:sp>
    </p:spTree>
    <p:extLst>
      <p:ext uri="{BB962C8B-B14F-4D97-AF65-F5344CB8AC3E}">
        <p14:creationId xmlns:p14="http://schemas.microsoft.com/office/powerpoint/2010/main" val="18908356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5352857" cy="687168"/>
            <a:chOff x="358490" y="396066"/>
            <a:chExt cx="4014643"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306588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平台框架</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5" name="图片 4">
            <a:extLst>
              <a:ext uri="{FF2B5EF4-FFF2-40B4-BE49-F238E27FC236}">
                <a16:creationId xmlns:a16="http://schemas.microsoft.com/office/drawing/2014/main" id="{005E1DD1-C650-48DB-9B54-9018FEA06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35801"/>
            <a:ext cx="12191999" cy="6748776"/>
          </a:xfrm>
          <a:prstGeom prst="rect">
            <a:avLst/>
          </a:prstGeom>
        </p:spPr>
      </p:pic>
    </p:spTree>
    <p:extLst>
      <p:ext uri="{BB962C8B-B14F-4D97-AF65-F5344CB8AC3E}">
        <p14:creationId xmlns:p14="http://schemas.microsoft.com/office/powerpoint/2010/main" val="7564371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圆角 126">
            <a:extLst>
              <a:ext uri="{FF2B5EF4-FFF2-40B4-BE49-F238E27FC236}">
                <a16:creationId xmlns:a16="http://schemas.microsoft.com/office/drawing/2014/main" id="{B3EC0550-7CF0-445E-8211-44D7302C65E9}"/>
              </a:ext>
            </a:extLst>
          </p:cNvPr>
          <p:cNvSpPr/>
          <p:nvPr/>
        </p:nvSpPr>
        <p:spPr>
          <a:xfrm>
            <a:off x="9326880" y="1743143"/>
            <a:ext cx="1496521" cy="4102599"/>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E5246AAA-19D2-4BAD-9376-2470A949E3DB}"/>
              </a:ext>
            </a:extLst>
          </p:cNvPr>
          <p:cNvSpPr/>
          <p:nvPr/>
        </p:nvSpPr>
        <p:spPr>
          <a:xfrm>
            <a:off x="205359" y="1043230"/>
            <a:ext cx="10826192" cy="573012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7B69261C-30BC-44B0-A757-0E3ABEB500EF}"/>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8B628ABD-7332-4248-AF25-C9A1FD64231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F92EA66F-5F8F-4B67-B654-05301DDC4AD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6CCB505-23EC-45C5-B0F8-D20BB082757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95171EF-BBB5-4852-96C3-C47B0D270C8C}"/>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系统数据流程</a:t>
              </a:r>
            </a:p>
          </p:txBody>
        </p:sp>
        <p:sp>
          <p:nvSpPr>
            <p:cNvPr id="5" name="矩形 4">
              <a:extLst>
                <a:ext uri="{FF2B5EF4-FFF2-40B4-BE49-F238E27FC236}">
                  <a16:creationId xmlns:a16="http://schemas.microsoft.com/office/drawing/2014/main" id="{F6A151FF-8627-4585-851B-6B9311CB1DA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3" name="矩形 102">
            <a:extLst>
              <a:ext uri="{FF2B5EF4-FFF2-40B4-BE49-F238E27FC236}">
                <a16:creationId xmlns:a16="http://schemas.microsoft.com/office/drawing/2014/main" id="{9A7594D5-ED8F-4848-8666-05503BB50BF6}"/>
              </a:ext>
            </a:extLst>
          </p:cNvPr>
          <p:cNvSpPr/>
          <p:nvPr/>
        </p:nvSpPr>
        <p:spPr>
          <a:xfrm>
            <a:off x="1826358" y="372024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X/Sqoop</a:t>
            </a:r>
            <a:endParaRPr lang="zh-CN" altLang="en-US" sz="1000" dirty="0"/>
          </a:p>
        </p:txBody>
      </p:sp>
      <p:sp>
        <p:nvSpPr>
          <p:cNvPr id="104" name="矩形 103">
            <a:extLst>
              <a:ext uri="{FF2B5EF4-FFF2-40B4-BE49-F238E27FC236}">
                <a16:creationId xmlns:a16="http://schemas.microsoft.com/office/drawing/2014/main" id="{7A795F28-CDB0-4314-BABC-71E7B9A543E3}"/>
              </a:ext>
            </a:extLst>
          </p:cNvPr>
          <p:cNvSpPr/>
          <p:nvPr/>
        </p:nvSpPr>
        <p:spPr>
          <a:xfrm>
            <a:off x="3304031" y="1804805"/>
            <a:ext cx="5030213" cy="3147204"/>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id="{A047020F-4D78-400C-B641-E478162F3DB5}"/>
              </a:ext>
            </a:extLst>
          </p:cNvPr>
          <p:cNvSpPr/>
          <p:nvPr/>
        </p:nvSpPr>
        <p:spPr>
          <a:xfrm>
            <a:off x="3576259" y="4445817"/>
            <a:ext cx="2475068" cy="3674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数据应用层</a:t>
            </a:r>
            <a:endParaRPr lang="en-US" altLang="zh-CN" sz="1000" dirty="0"/>
          </a:p>
          <a:p>
            <a:pPr algn="ctr"/>
            <a:r>
              <a:rPr lang="en-US" altLang="zh-CN" sz="1000" dirty="0"/>
              <a:t>ADS</a:t>
            </a:r>
            <a:r>
              <a:rPr lang="zh-CN" altLang="en-US" sz="1000" dirty="0"/>
              <a:t>层</a:t>
            </a:r>
            <a:endParaRPr lang="en-US" altLang="zh-CN" sz="1000" dirty="0"/>
          </a:p>
        </p:txBody>
      </p:sp>
      <p:sp>
        <p:nvSpPr>
          <p:cNvPr id="106" name="矩形 105">
            <a:extLst>
              <a:ext uri="{FF2B5EF4-FFF2-40B4-BE49-F238E27FC236}">
                <a16:creationId xmlns:a16="http://schemas.microsoft.com/office/drawing/2014/main" id="{2F5FA9F2-0160-4D25-AD17-A02C806234C6}"/>
              </a:ext>
            </a:extLst>
          </p:cNvPr>
          <p:cNvSpPr/>
          <p:nvPr/>
        </p:nvSpPr>
        <p:spPr>
          <a:xfrm>
            <a:off x="3571831" y="3862122"/>
            <a:ext cx="2479495" cy="37308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汇总数据层</a:t>
            </a:r>
            <a:endParaRPr lang="en-US" altLang="zh-CN" sz="1000" dirty="0"/>
          </a:p>
          <a:p>
            <a:pPr algn="ctr"/>
            <a:r>
              <a:rPr lang="en-US" altLang="zh-CN" sz="1000" dirty="0"/>
              <a:t>DWS</a:t>
            </a:r>
            <a:r>
              <a:rPr lang="zh-CN" altLang="en-US" sz="1000" dirty="0"/>
              <a:t>层</a:t>
            </a:r>
            <a:endParaRPr lang="en-US" altLang="zh-CN" sz="1000" dirty="0"/>
          </a:p>
        </p:txBody>
      </p:sp>
      <p:sp>
        <p:nvSpPr>
          <p:cNvPr id="107" name="矩形 106">
            <a:extLst>
              <a:ext uri="{FF2B5EF4-FFF2-40B4-BE49-F238E27FC236}">
                <a16:creationId xmlns:a16="http://schemas.microsoft.com/office/drawing/2014/main" id="{702A6D64-C906-4062-8F72-B07B1E4FC6D9}"/>
              </a:ext>
            </a:extLst>
          </p:cNvPr>
          <p:cNvSpPr/>
          <p:nvPr/>
        </p:nvSpPr>
        <p:spPr>
          <a:xfrm>
            <a:off x="3571831" y="3278427"/>
            <a:ext cx="2469595" cy="37308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明细数据层</a:t>
            </a:r>
            <a:endParaRPr lang="en-US" altLang="zh-CN" sz="1000" dirty="0"/>
          </a:p>
          <a:p>
            <a:pPr algn="ctr"/>
            <a:r>
              <a:rPr lang="en-US" altLang="zh-CN" sz="1000" dirty="0"/>
              <a:t>DWD</a:t>
            </a:r>
            <a:r>
              <a:rPr lang="zh-CN" altLang="en-US" sz="1000" dirty="0"/>
              <a:t>层</a:t>
            </a:r>
            <a:endParaRPr lang="en-US" altLang="zh-CN" sz="1000" dirty="0"/>
          </a:p>
        </p:txBody>
      </p:sp>
      <p:sp>
        <p:nvSpPr>
          <p:cNvPr id="108" name="矩形 107">
            <a:extLst>
              <a:ext uri="{FF2B5EF4-FFF2-40B4-BE49-F238E27FC236}">
                <a16:creationId xmlns:a16="http://schemas.microsoft.com/office/drawing/2014/main" id="{A0FC3C83-3C0C-4ED5-B45F-716FBE6902C9}"/>
              </a:ext>
            </a:extLst>
          </p:cNvPr>
          <p:cNvSpPr/>
          <p:nvPr/>
        </p:nvSpPr>
        <p:spPr>
          <a:xfrm>
            <a:off x="3561323" y="2111037"/>
            <a:ext cx="2469595" cy="373084"/>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原始数据层</a:t>
            </a:r>
            <a:endParaRPr lang="en-US" altLang="zh-CN" sz="1000" dirty="0"/>
          </a:p>
          <a:p>
            <a:pPr algn="ctr"/>
            <a:r>
              <a:rPr lang="en-US" altLang="zh-CN" sz="1000" dirty="0"/>
              <a:t>ODS</a:t>
            </a:r>
            <a:r>
              <a:rPr lang="zh-CN" altLang="en-US" sz="1000" dirty="0"/>
              <a:t>层</a:t>
            </a:r>
            <a:endParaRPr lang="en-US" altLang="zh-CN" sz="1000" dirty="0"/>
          </a:p>
        </p:txBody>
      </p:sp>
      <p:sp>
        <p:nvSpPr>
          <p:cNvPr id="109" name="DIM层">
            <a:extLst>
              <a:ext uri="{FF2B5EF4-FFF2-40B4-BE49-F238E27FC236}">
                <a16:creationId xmlns:a16="http://schemas.microsoft.com/office/drawing/2014/main" id="{33B69B5C-46DB-481B-817F-53B5C5B5158E}"/>
              </a:ext>
            </a:extLst>
          </p:cNvPr>
          <p:cNvSpPr/>
          <p:nvPr/>
        </p:nvSpPr>
        <p:spPr>
          <a:xfrm>
            <a:off x="3561321" y="2694732"/>
            <a:ext cx="2469595" cy="37308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公共维度层</a:t>
            </a:r>
            <a:endParaRPr lang="en-US" altLang="zh-CN" sz="1000" dirty="0"/>
          </a:p>
          <a:p>
            <a:pPr algn="ctr"/>
            <a:r>
              <a:rPr lang="en-US" altLang="zh-CN" sz="1000" dirty="0"/>
              <a:t>DIM</a:t>
            </a:r>
            <a:r>
              <a:rPr lang="zh-CN" altLang="en-US" sz="1000" dirty="0"/>
              <a:t>层</a:t>
            </a:r>
            <a:endParaRPr lang="en-US" altLang="zh-CN" sz="1000" dirty="0"/>
          </a:p>
        </p:txBody>
      </p:sp>
      <p:sp>
        <p:nvSpPr>
          <p:cNvPr id="110" name="箭头: 下 109">
            <a:extLst>
              <a:ext uri="{FF2B5EF4-FFF2-40B4-BE49-F238E27FC236}">
                <a16:creationId xmlns:a16="http://schemas.microsoft.com/office/drawing/2014/main" id="{920E7B01-EC60-4740-94B4-624CC67BE8BC}"/>
              </a:ext>
            </a:extLst>
          </p:cNvPr>
          <p:cNvSpPr/>
          <p:nvPr/>
        </p:nvSpPr>
        <p:spPr>
          <a:xfrm>
            <a:off x="5084046" y="4236499"/>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箭头: 下 110">
            <a:extLst>
              <a:ext uri="{FF2B5EF4-FFF2-40B4-BE49-F238E27FC236}">
                <a16:creationId xmlns:a16="http://schemas.microsoft.com/office/drawing/2014/main" id="{6841E125-DDB9-4819-BAFD-301CD2088760}"/>
              </a:ext>
            </a:extLst>
          </p:cNvPr>
          <p:cNvSpPr/>
          <p:nvPr/>
        </p:nvSpPr>
        <p:spPr>
          <a:xfrm>
            <a:off x="5084048" y="2477925"/>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箭头: 下 111">
            <a:extLst>
              <a:ext uri="{FF2B5EF4-FFF2-40B4-BE49-F238E27FC236}">
                <a16:creationId xmlns:a16="http://schemas.microsoft.com/office/drawing/2014/main" id="{A806554B-1854-4320-A9CA-E268CCD3D62C}"/>
              </a:ext>
            </a:extLst>
          </p:cNvPr>
          <p:cNvSpPr/>
          <p:nvPr/>
        </p:nvSpPr>
        <p:spPr>
          <a:xfrm>
            <a:off x="5084047" y="3637227"/>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箭头: 下 112">
            <a:extLst>
              <a:ext uri="{FF2B5EF4-FFF2-40B4-BE49-F238E27FC236}">
                <a16:creationId xmlns:a16="http://schemas.microsoft.com/office/drawing/2014/main" id="{93A8DF03-A832-4937-9F76-81837833A5DB}"/>
              </a:ext>
            </a:extLst>
          </p:cNvPr>
          <p:cNvSpPr/>
          <p:nvPr/>
        </p:nvSpPr>
        <p:spPr>
          <a:xfrm>
            <a:off x="5084048" y="3083992"/>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id="{0C12AFDF-70E4-4911-A3C0-731032E0480A}"/>
              </a:ext>
            </a:extLst>
          </p:cNvPr>
          <p:cNvSpPr/>
          <p:nvPr/>
        </p:nvSpPr>
        <p:spPr>
          <a:xfrm>
            <a:off x="451544" y="1924047"/>
            <a:ext cx="919711" cy="3979892"/>
          </a:xfrm>
          <a:prstGeom prst="rect">
            <a:avLst/>
          </a:prstGeom>
          <a:gradFill flip="none"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8100000" scaled="1"/>
            <a:tileRect/>
          </a:gra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600" dirty="0"/>
              <a:t>大数据平台</a:t>
            </a: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p:txBody>
      </p:sp>
      <p:cxnSp>
        <p:nvCxnSpPr>
          <p:cNvPr id="116" name="直接箭头连接符 115">
            <a:extLst>
              <a:ext uri="{FF2B5EF4-FFF2-40B4-BE49-F238E27FC236}">
                <a16:creationId xmlns:a16="http://schemas.microsoft.com/office/drawing/2014/main" id="{C2122D7C-19D4-4D4A-80E8-33B04AFC22C9}"/>
              </a:ext>
            </a:extLst>
          </p:cNvPr>
          <p:cNvCxnSpPr>
            <a:cxnSpLocks/>
            <a:stCxn id="114" idx="3"/>
            <a:endCxn id="103" idx="1"/>
          </p:cNvCxnSpPr>
          <p:nvPr/>
        </p:nvCxnSpPr>
        <p:spPr>
          <a:xfrm>
            <a:off x="1371255" y="3913993"/>
            <a:ext cx="4551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连接符: 肘形 119">
            <a:extLst>
              <a:ext uri="{FF2B5EF4-FFF2-40B4-BE49-F238E27FC236}">
                <a16:creationId xmlns:a16="http://schemas.microsoft.com/office/drawing/2014/main" id="{035733DB-4BA0-4727-AB3A-4892955A7221}"/>
              </a:ext>
            </a:extLst>
          </p:cNvPr>
          <p:cNvCxnSpPr>
            <a:cxnSpLocks/>
            <a:stCxn id="103" idx="3"/>
            <a:endCxn id="108" idx="1"/>
          </p:cNvCxnSpPr>
          <p:nvPr/>
        </p:nvCxnSpPr>
        <p:spPr>
          <a:xfrm flipV="1">
            <a:off x="2912873" y="2297579"/>
            <a:ext cx="648450" cy="16164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A6AFB6BB-D360-4A72-8A03-4A35726D0C5A}"/>
              </a:ext>
            </a:extLst>
          </p:cNvPr>
          <p:cNvSpPr/>
          <p:nvPr/>
        </p:nvSpPr>
        <p:spPr>
          <a:xfrm>
            <a:off x="6323554" y="4019797"/>
            <a:ext cx="1696029" cy="704770"/>
          </a:xfrm>
          <a:prstGeom prst="rect">
            <a:avLst/>
          </a:prstGeom>
          <a:solidFill>
            <a:schemeClr val="bg2">
              <a:lumMod val="75000"/>
            </a:schemeClr>
          </a:solidFill>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集群存储</a:t>
            </a:r>
            <a:endParaRPr lang="en-US" altLang="zh-CN" sz="1400" dirty="0"/>
          </a:p>
          <a:p>
            <a:pPr algn="ctr"/>
            <a:r>
              <a:rPr lang="en-US" altLang="zh-CN" sz="1400" dirty="0"/>
              <a:t>Hive</a:t>
            </a:r>
            <a:endParaRPr lang="zh-CN" altLang="en-US" sz="1400" dirty="0"/>
          </a:p>
        </p:txBody>
      </p:sp>
      <p:sp>
        <p:nvSpPr>
          <p:cNvPr id="124" name="矩形 123">
            <a:extLst>
              <a:ext uri="{FF2B5EF4-FFF2-40B4-BE49-F238E27FC236}">
                <a16:creationId xmlns:a16="http://schemas.microsoft.com/office/drawing/2014/main" id="{B5A852C7-39F7-4D54-AD7E-36096710F3C1}"/>
              </a:ext>
            </a:extLst>
          </p:cNvPr>
          <p:cNvSpPr/>
          <p:nvPr/>
        </p:nvSpPr>
        <p:spPr>
          <a:xfrm>
            <a:off x="4386198" y="585287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 Sqoop</a:t>
            </a:r>
            <a:endParaRPr lang="zh-CN" altLang="en-US" sz="1000" dirty="0"/>
          </a:p>
        </p:txBody>
      </p:sp>
      <p:cxnSp>
        <p:nvCxnSpPr>
          <p:cNvPr id="128" name="连接符: 肘形 127">
            <a:extLst>
              <a:ext uri="{FF2B5EF4-FFF2-40B4-BE49-F238E27FC236}">
                <a16:creationId xmlns:a16="http://schemas.microsoft.com/office/drawing/2014/main" id="{69DEF216-7A30-44FE-9A8F-5AC780468BAB}"/>
              </a:ext>
            </a:extLst>
          </p:cNvPr>
          <p:cNvCxnSpPr>
            <a:cxnSpLocks/>
            <a:stCxn id="124" idx="1"/>
          </p:cNvCxnSpPr>
          <p:nvPr/>
        </p:nvCxnSpPr>
        <p:spPr>
          <a:xfrm rot="10800000">
            <a:off x="1393158" y="4683917"/>
            <a:ext cx="2993040" cy="1362706"/>
          </a:xfrm>
          <a:prstGeom prst="bentConnector3">
            <a:avLst>
              <a:gd name="adj1" fmla="val 4694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连接符: 肘形 129">
            <a:extLst>
              <a:ext uri="{FF2B5EF4-FFF2-40B4-BE49-F238E27FC236}">
                <a16:creationId xmlns:a16="http://schemas.microsoft.com/office/drawing/2014/main" id="{B6057C27-B5C0-4B2B-8BBB-4B7E8C9E7654}"/>
              </a:ext>
            </a:extLst>
          </p:cNvPr>
          <p:cNvCxnSpPr>
            <a:cxnSpLocks/>
            <a:stCxn id="124" idx="3"/>
            <a:endCxn id="131" idx="2"/>
          </p:cNvCxnSpPr>
          <p:nvPr/>
        </p:nvCxnSpPr>
        <p:spPr>
          <a:xfrm flipV="1">
            <a:off x="5472713" y="5814770"/>
            <a:ext cx="2291558" cy="23185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1" name="流程图: 磁盘 130">
            <a:extLst>
              <a:ext uri="{FF2B5EF4-FFF2-40B4-BE49-F238E27FC236}">
                <a16:creationId xmlns:a16="http://schemas.microsoft.com/office/drawing/2014/main" id="{DC55F102-9D4B-4795-B8E2-D8E2B040BDBE}"/>
              </a:ext>
            </a:extLst>
          </p:cNvPr>
          <p:cNvSpPr/>
          <p:nvPr/>
        </p:nvSpPr>
        <p:spPr>
          <a:xfrm>
            <a:off x="7764271" y="5396625"/>
            <a:ext cx="914400" cy="8362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t>PostgreSQL</a:t>
            </a:r>
            <a:endParaRPr lang="zh-CN" altLang="en-US" sz="1100" dirty="0"/>
          </a:p>
        </p:txBody>
      </p:sp>
      <p:sp>
        <p:nvSpPr>
          <p:cNvPr id="140" name="矩形 139">
            <a:extLst>
              <a:ext uri="{FF2B5EF4-FFF2-40B4-BE49-F238E27FC236}">
                <a16:creationId xmlns:a16="http://schemas.microsoft.com/office/drawing/2014/main" id="{D4DE8C0A-A134-4E5A-8094-3D3CF6C1A82E}"/>
              </a:ext>
            </a:extLst>
          </p:cNvPr>
          <p:cNvSpPr/>
          <p:nvPr/>
        </p:nvSpPr>
        <p:spPr>
          <a:xfrm>
            <a:off x="9559283" y="3676172"/>
            <a:ext cx="1106088" cy="512043"/>
          </a:xfrm>
          <a:prstGeom prst="rect">
            <a:avLst/>
          </a:prstGeom>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Spring Boot</a:t>
            </a:r>
          </a:p>
          <a:p>
            <a:pPr algn="ctr"/>
            <a:r>
              <a:rPr lang="zh-CN" altLang="en-US" sz="1200" dirty="0"/>
              <a:t>数据服务接口</a:t>
            </a:r>
          </a:p>
        </p:txBody>
      </p:sp>
      <p:sp>
        <p:nvSpPr>
          <p:cNvPr id="143" name="矩形 142">
            <a:extLst>
              <a:ext uri="{FF2B5EF4-FFF2-40B4-BE49-F238E27FC236}">
                <a16:creationId xmlns:a16="http://schemas.microsoft.com/office/drawing/2014/main" id="{B469B683-7D8F-49C9-BDA6-86A562B1C530}"/>
              </a:ext>
            </a:extLst>
          </p:cNvPr>
          <p:cNvSpPr/>
          <p:nvPr/>
        </p:nvSpPr>
        <p:spPr>
          <a:xfrm>
            <a:off x="9559283" y="4641695"/>
            <a:ext cx="1106088" cy="5120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dirty="0"/>
              <a:t>Spring Boot</a:t>
            </a:r>
          </a:p>
          <a:p>
            <a:pPr algn="ctr"/>
            <a:r>
              <a:rPr lang="zh-CN" altLang="en-US" sz="1200" dirty="0"/>
              <a:t>网关服务接口</a:t>
            </a:r>
          </a:p>
        </p:txBody>
      </p:sp>
      <p:sp>
        <p:nvSpPr>
          <p:cNvPr id="144" name="矩形 143">
            <a:extLst>
              <a:ext uri="{FF2B5EF4-FFF2-40B4-BE49-F238E27FC236}">
                <a16:creationId xmlns:a16="http://schemas.microsoft.com/office/drawing/2014/main" id="{0B5E33E2-4C44-492D-90FD-A8F12B25F4DB}"/>
              </a:ext>
            </a:extLst>
          </p:cNvPr>
          <p:cNvSpPr/>
          <p:nvPr/>
        </p:nvSpPr>
        <p:spPr>
          <a:xfrm>
            <a:off x="9559283" y="2804842"/>
            <a:ext cx="1106088" cy="51205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Vue</a:t>
            </a:r>
          </a:p>
          <a:p>
            <a:pPr algn="ctr"/>
            <a:r>
              <a:rPr lang="zh-CN" altLang="en-US" sz="1200" dirty="0"/>
              <a:t>综合业管平台</a:t>
            </a:r>
          </a:p>
        </p:txBody>
      </p:sp>
      <p:cxnSp>
        <p:nvCxnSpPr>
          <p:cNvPr id="148" name="直接箭头连接符 147">
            <a:extLst>
              <a:ext uri="{FF2B5EF4-FFF2-40B4-BE49-F238E27FC236}">
                <a16:creationId xmlns:a16="http://schemas.microsoft.com/office/drawing/2014/main" id="{51E6D107-E815-4179-A0EA-D2BC4E97E637}"/>
              </a:ext>
            </a:extLst>
          </p:cNvPr>
          <p:cNvCxnSpPr>
            <a:cxnSpLocks/>
            <a:stCxn id="140" idx="0"/>
            <a:endCxn id="144" idx="2"/>
          </p:cNvCxnSpPr>
          <p:nvPr/>
        </p:nvCxnSpPr>
        <p:spPr>
          <a:xfrm flipV="1">
            <a:off x="10112327" y="3316892"/>
            <a:ext cx="0" cy="35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150">
            <a:extLst>
              <a:ext uri="{FF2B5EF4-FFF2-40B4-BE49-F238E27FC236}">
                <a16:creationId xmlns:a16="http://schemas.microsoft.com/office/drawing/2014/main" id="{F959BF95-9478-4970-AD75-9428622A2EE7}"/>
              </a:ext>
            </a:extLst>
          </p:cNvPr>
          <p:cNvCxnSpPr>
            <a:cxnSpLocks/>
            <a:stCxn id="140" idx="2"/>
            <a:endCxn id="143" idx="0"/>
          </p:cNvCxnSpPr>
          <p:nvPr/>
        </p:nvCxnSpPr>
        <p:spPr>
          <a:xfrm>
            <a:off x="10112327" y="4188215"/>
            <a:ext cx="0" cy="453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直接箭头连接符 152">
            <a:extLst>
              <a:ext uri="{FF2B5EF4-FFF2-40B4-BE49-F238E27FC236}">
                <a16:creationId xmlns:a16="http://schemas.microsoft.com/office/drawing/2014/main" id="{C5A07625-E198-4524-8056-559DC2AED830}"/>
              </a:ext>
            </a:extLst>
          </p:cNvPr>
          <p:cNvCxnSpPr>
            <a:cxnSpLocks/>
          </p:cNvCxnSpPr>
          <p:nvPr/>
        </p:nvCxnSpPr>
        <p:spPr>
          <a:xfrm>
            <a:off x="10630873" y="4826405"/>
            <a:ext cx="968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4" name="Picture 2">
            <a:extLst>
              <a:ext uri="{FF2B5EF4-FFF2-40B4-BE49-F238E27FC236}">
                <a16:creationId xmlns:a16="http://schemas.microsoft.com/office/drawing/2014/main" id="{9F62C949-9CA3-4E3D-9086-26DFFAB05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3109" y="4509695"/>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57" name="文本框 156">
            <a:extLst>
              <a:ext uri="{FF2B5EF4-FFF2-40B4-BE49-F238E27FC236}">
                <a16:creationId xmlns:a16="http://schemas.microsoft.com/office/drawing/2014/main" id="{308CD64F-F919-4F37-AB61-B8FC0959AE83}"/>
              </a:ext>
            </a:extLst>
          </p:cNvPr>
          <p:cNvSpPr txBox="1"/>
          <p:nvPr/>
        </p:nvSpPr>
        <p:spPr>
          <a:xfrm>
            <a:off x="3091769" y="5811668"/>
            <a:ext cx="954107" cy="276999"/>
          </a:xfrm>
          <a:prstGeom prst="rect">
            <a:avLst/>
          </a:prstGeom>
          <a:noFill/>
        </p:spPr>
        <p:txBody>
          <a:bodyPr wrap="none" rtlCol="0">
            <a:spAutoFit/>
          </a:bodyPr>
          <a:lstStyle/>
          <a:p>
            <a:r>
              <a:rPr lang="zh-CN" altLang="en-US" sz="1200" dirty="0">
                <a:solidFill>
                  <a:srgbClr val="FF0000"/>
                </a:solidFill>
              </a:rPr>
              <a:t>大数据平台</a:t>
            </a:r>
          </a:p>
        </p:txBody>
      </p:sp>
      <p:sp>
        <p:nvSpPr>
          <p:cNvPr id="158" name="文本框 157">
            <a:extLst>
              <a:ext uri="{FF2B5EF4-FFF2-40B4-BE49-F238E27FC236}">
                <a16:creationId xmlns:a16="http://schemas.microsoft.com/office/drawing/2014/main" id="{686E4B48-5241-4E92-BCB4-72240C4B37CB}"/>
              </a:ext>
            </a:extLst>
          </p:cNvPr>
          <p:cNvSpPr txBox="1"/>
          <p:nvPr/>
        </p:nvSpPr>
        <p:spPr>
          <a:xfrm>
            <a:off x="5733361" y="6040657"/>
            <a:ext cx="954107" cy="276999"/>
          </a:xfrm>
          <a:prstGeom prst="rect">
            <a:avLst/>
          </a:prstGeom>
          <a:noFill/>
        </p:spPr>
        <p:txBody>
          <a:bodyPr wrap="none" rtlCol="0">
            <a:spAutoFit/>
          </a:bodyPr>
          <a:lstStyle/>
          <a:p>
            <a:r>
              <a:rPr lang="zh-CN" altLang="en-US" sz="1200" dirty="0">
                <a:solidFill>
                  <a:srgbClr val="FF0000"/>
                </a:solidFill>
              </a:rPr>
              <a:t>业务数据库</a:t>
            </a:r>
          </a:p>
        </p:txBody>
      </p:sp>
      <p:sp>
        <p:nvSpPr>
          <p:cNvPr id="26" name="矩形 25">
            <a:extLst>
              <a:ext uri="{FF2B5EF4-FFF2-40B4-BE49-F238E27FC236}">
                <a16:creationId xmlns:a16="http://schemas.microsoft.com/office/drawing/2014/main" id="{5456E9F3-6C6F-43ED-8970-9BA8CDD17775}"/>
              </a:ext>
            </a:extLst>
          </p:cNvPr>
          <p:cNvSpPr/>
          <p:nvPr/>
        </p:nvSpPr>
        <p:spPr>
          <a:xfrm>
            <a:off x="6301902" y="2274162"/>
            <a:ext cx="1696030" cy="686719"/>
          </a:xfrm>
          <a:prstGeom prst="rect">
            <a:avLst/>
          </a:prstGeom>
          <a:solidFill>
            <a:schemeClr val="accent2">
              <a:lumMod val="75000"/>
            </a:schemeClr>
          </a:solidFill>
          <a:ln/>
          <a:effectLst>
            <a:innerShdw blurRad="63500" dist="50800" dir="135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100" dirty="0"/>
              <a:t>调度系统</a:t>
            </a:r>
            <a:endParaRPr lang="en-US" altLang="zh-CN" sz="1100" dirty="0"/>
          </a:p>
          <a:p>
            <a:pPr algn="ctr"/>
            <a:r>
              <a:rPr lang="en-US" altLang="zh-CN" sz="1100" dirty="0"/>
              <a:t>Dolphin Scheduler</a:t>
            </a:r>
            <a:endParaRPr lang="zh-CN" altLang="en-US" sz="1100" dirty="0"/>
          </a:p>
        </p:txBody>
      </p:sp>
      <p:sp>
        <p:nvSpPr>
          <p:cNvPr id="8" name="文本框 7">
            <a:extLst>
              <a:ext uri="{FF2B5EF4-FFF2-40B4-BE49-F238E27FC236}">
                <a16:creationId xmlns:a16="http://schemas.microsoft.com/office/drawing/2014/main" id="{680A81A2-41E9-468F-826E-BC5B2C7CB19C}"/>
              </a:ext>
            </a:extLst>
          </p:cNvPr>
          <p:cNvSpPr txBox="1"/>
          <p:nvPr/>
        </p:nvSpPr>
        <p:spPr>
          <a:xfrm>
            <a:off x="1368599" y="3639714"/>
            <a:ext cx="492443" cy="276999"/>
          </a:xfrm>
          <a:prstGeom prst="rect">
            <a:avLst/>
          </a:prstGeom>
          <a:noFill/>
        </p:spPr>
        <p:txBody>
          <a:bodyPr wrap="none" rtlCol="0">
            <a:spAutoFit/>
          </a:bodyPr>
          <a:lstStyle/>
          <a:p>
            <a:r>
              <a:rPr lang="zh-CN" altLang="en-US" sz="1200" dirty="0">
                <a:solidFill>
                  <a:srgbClr val="FF0000"/>
                </a:solidFill>
              </a:rPr>
              <a:t>采集</a:t>
            </a:r>
          </a:p>
        </p:txBody>
      </p:sp>
      <p:sp>
        <p:nvSpPr>
          <p:cNvPr id="10" name="文本框 9">
            <a:extLst>
              <a:ext uri="{FF2B5EF4-FFF2-40B4-BE49-F238E27FC236}">
                <a16:creationId xmlns:a16="http://schemas.microsoft.com/office/drawing/2014/main" id="{CFB93DB5-1C3C-4999-821C-82354B122469}"/>
              </a:ext>
            </a:extLst>
          </p:cNvPr>
          <p:cNvSpPr txBox="1"/>
          <p:nvPr/>
        </p:nvSpPr>
        <p:spPr>
          <a:xfrm>
            <a:off x="4690486" y="1804805"/>
            <a:ext cx="1037093" cy="307777"/>
          </a:xfrm>
          <a:prstGeom prst="rect">
            <a:avLst/>
          </a:prstGeom>
          <a:noFill/>
        </p:spPr>
        <p:txBody>
          <a:bodyPr wrap="square" rtlCol="0">
            <a:spAutoFit/>
          </a:bodyPr>
          <a:lstStyle/>
          <a:p>
            <a:r>
              <a:rPr lang="zh-CN" altLang="en-US" sz="1400" b="1" dirty="0"/>
              <a:t>数据资产</a:t>
            </a:r>
          </a:p>
        </p:txBody>
      </p:sp>
      <p:sp>
        <p:nvSpPr>
          <p:cNvPr id="13" name="矩形 12">
            <a:extLst>
              <a:ext uri="{FF2B5EF4-FFF2-40B4-BE49-F238E27FC236}">
                <a16:creationId xmlns:a16="http://schemas.microsoft.com/office/drawing/2014/main" id="{BB65A19C-CB45-4C9E-BFE5-30A79FDE6A50}"/>
              </a:ext>
            </a:extLst>
          </p:cNvPr>
          <p:cNvSpPr/>
          <p:nvPr/>
        </p:nvSpPr>
        <p:spPr>
          <a:xfrm>
            <a:off x="692356" y="1138426"/>
            <a:ext cx="1494415"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数据源</a:t>
            </a:r>
          </a:p>
        </p:txBody>
      </p:sp>
      <p:sp>
        <p:nvSpPr>
          <p:cNvPr id="51" name="矩形 50">
            <a:extLst>
              <a:ext uri="{FF2B5EF4-FFF2-40B4-BE49-F238E27FC236}">
                <a16:creationId xmlns:a16="http://schemas.microsoft.com/office/drawing/2014/main" id="{C9B6FBC2-98EC-424E-B1AC-EE965E6CCD31}"/>
              </a:ext>
            </a:extLst>
          </p:cNvPr>
          <p:cNvSpPr/>
          <p:nvPr/>
        </p:nvSpPr>
        <p:spPr>
          <a:xfrm>
            <a:off x="3924776" y="1112661"/>
            <a:ext cx="3928506"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数据处理</a:t>
            </a:r>
          </a:p>
        </p:txBody>
      </p:sp>
      <p:sp>
        <p:nvSpPr>
          <p:cNvPr id="52" name="矩形 51">
            <a:extLst>
              <a:ext uri="{FF2B5EF4-FFF2-40B4-BE49-F238E27FC236}">
                <a16:creationId xmlns:a16="http://schemas.microsoft.com/office/drawing/2014/main" id="{C33CBB6D-76A4-455B-8F43-4032011BB403}"/>
              </a:ext>
            </a:extLst>
          </p:cNvPr>
          <p:cNvSpPr/>
          <p:nvPr/>
        </p:nvSpPr>
        <p:spPr>
          <a:xfrm>
            <a:off x="9498752" y="1176426"/>
            <a:ext cx="1296417"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应用层</a:t>
            </a:r>
          </a:p>
        </p:txBody>
      </p:sp>
      <p:cxnSp>
        <p:nvCxnSpPr>
          <p:cNvPr id="15" name="直接连接符 14">
            <a:extLst>
              <a:ext uri="{FF2B5EF4-FFF2-40B4-BE49-F238E27FC236}">
                <a16:creationId xmlns:a16="http://schemas.microsoft.com/office/drawing/2014/main" id="{0617595F-6968-4791-99BE-9D65FCC349E2}"/>
              </a:ext>
            </a:extLst>
          </p:cNvPr>
          <p:cNvCxnSpPr>
            <a:cxnSpLocks/>
          </p:cNvCxnSpPr>
          <p:nvPr/>
        </p:nvCxnSpPr>
        <p:spPr>
          <a:xfrm>
            <a:off x="8992164" y="1084540"/>
            <a:ext cx="6664" cy="5589642"/>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直接连接符 56">
            <a:extLst>
              <a:ext uri="{FF2B5EF4-FFF2-40B4-BE49-F238E27FC236}">
                <a16:creationId xmlns:a16="http://schemas.microsoft.com/office/drawing/2014/main" id="{D74F8B46-6435-4503-8B0E-8276DAF0498F}"/>
              </a:ext>
            </a:extLst>
          </p:cNvPr>
          <p:cNvCxnSpPr>
            <a:cxnSpLocks/>
          </p:cNvCxnSpPr>
          <p:nvPr/>
        </p:nvCxnSpPr>
        <p:spPr>
          <a:xfrm>
            <a:off x="2848563" y="1039596"/>
            <a:ext cx="6883" cy="5733759"/>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矩形 85">
            <a:extLst>
              <a:ext uri="{FF2B5EF4-FFF2-40B4-BE49-F238E27FC236}">
                <a16:creationId xmlns:a16="http://schemas.microsoft.com/office/drawing/2014/main" id="{D4CFC046-9D9B-43AD-80F4-BE7AB5ED7FF2}"/>
              </a:ext>
            </a:extLst>
          </p:cNvPr>
          <p:cNvSpPr/>
          <p:nvPr/>
        </p:nvSpPr>
        <p:spPr>
          <a:xfrm>
            <a:off x="6324800" y="3117906"/>
            <a:ext cx="1696029" cy="704770"/>
          </a:xfrm>
          <a:prstGeom prst="rect">
            <a:avLst/>
          </a:prstGeom>
          <a:solidFill>
            <a:srgbClr val="00B050"/>
          </a:solidFill>
          <a:ln/>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计算引擎</a:t>
            </a:r>
            <a:endParaRPr lang="en-US" altLang="zh-CN" sz="1400" dirty="0"/>
          </a:p>
          <a:p>
            <a:pPr algn="ctr"/>
            <a:r>
              <a:rPr lang="en-US" altLang="zh-CN" sz="1400" dirty="0"/>
              <a:t>Flink</a:t>
            </a:r>
            <a:endParaRPr lang="zh-CN" altLang="en-US" sz="1400" dirty="0"/>
          </a:p>
        </p:txBody>
      </p:sp>
      <p:cxnSp>
        <p:nvCxnSpPr>
          <p:cNvPr id="55" name="连接符: 肘形 54">
            <a:extLst>
              <a:ext uri="{FF2B5EF4-FFF2-40B4-BE49-F238E27FC236}">
                <a16:creationId xmlns:a16="http://schemas.microsoft.com/office/drawing/2014/main" id="{27353BDF-1BCA-46DD-826D-098340B55793}"/>
              </a:ext>
            </a:extLst>
          </p:cNvPr>
          <p:cNvCxnSpPr>
            <a:cxnSpLocks/>
            <a:stCxn id="131" idx="4"/>
            <a:endCxn id="140" idx="1"/>
          </p:cNvCxnSpPr>
          <p:nvPr/>
        </p:nvCxnSpPr>
        <p:spPr>
          <a:xfrm flipV="1">
            <a:off x="8678671" y="3932194"/>
            <a:ext cx="880612" cy="188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文本框 116">
            <a:extLst>
              <a:ext uri="{FF2B5EF4-FFF2-40B4-BE49-F238E27FC236}">
                <a16:creationId xmlns:a16="http://schemas.microsoft.com/office/drawing/2014/main" id="{99652818-EA25-45E5-9DB3-9EFD4C316849}"/>
              </a:ext>
            </a:extLst>
          </p:cNvPr>
          <p:cNvSpPr txBox="1"/>
          <p:nvPr/>
        </p:nvSpPr>
        <p:spPr>
          <a:xfrm>
            <a:off x="7562383" y="5088848"/>
            <a:ext cx="1037093" cy="307777"/>
          </a:xfrm>
          <a:prstGeom prst="rect">
            <a:avLst/>
          </a:prstGeom>
          <a:noFill/>
        </p:spPr>
        <p:txBody>
          <a:bodyPr wrap="square" rtlCol="0">
            <a:spAutoFit/>
          </a:bodyPr>
          <a:lstStyle/>
          <a:p>
            <a:r>
              <a:rPr lang="zh-CN" altLang="en-US" sz="1400" b="1" dirty="0"/>
              <a:t>业务库</a:t>
            </a:r>
          </a:p>
        </p:txBody>
      </p:sp>
      <p:cxnSp>
        <p:nvCxnSpPr>
          <p:cNvPr id="118" name="直接连接符 117">
            <a:extLst>
              <a:ext uri="{FF2B5EF4-FFF2-40B4-BE49-F238E27FC236}">
                <a16:creationId xmlns:a16="http://schemas.microsoft.com/office/drawing/2014/main" id="{711580B1-FFE8-4C6A-B148-67C7A5FFD05A}"/>
              </a:ext>
            </a:extLst>
          </p:cNvPr>
          <p:cNvCxnSpPr>
            <a:cxnSpLocks/>
          </p:cNvCxnSpPr>
          <p:nvPr/>
        </p:nvCxnSpPr>
        <p:spPr>
          <a:xfrm flipH="1">
            <a:off x="6163697" y="1834249"/>
            <a:ext cx="28715" cy="3046607"/>
          </a:xfrm>
          <a:prstGeom prst="line">
            <a:avLst/>
          </a:prstGeom>
          <a:ln w="12700" cap="flat" cmpd="sng" algn="ctr">
            <a:solidFill>
              <a:schemeClr val="tx1"/>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连接符: 肘形 77">
            <a:extLst>
              <a:ext uri="{FF2B5EF4-FFF2-40B4-BE49-F238E27FC236}">
                <a16:creationId xmlns:a16="http://schemas.microsoft.com/office/drawing/2014/main" id="{B9136B3E-2517-4A81-9691-97743F10993B}"/>
              </a:ext>
            </a:extLst>
          </p:cNvPr>
          <p:cNvCxnSpPr>
            <a:stCxn id="104" idx="2"/>
            <a:endCxn id="124" idx="0"/>
          </p:cNvCxnSpPr>
          <p:nvPr/>
        </p:nvCxnSpPr>
        <p:spPr>
          <a:xfrm rot="5400000">
            <a:off x="4923864" y="4957601"/>
            <a:ext cx="900867" cy="8896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E16A4FD-88CC-430F-9B07-D95B485A5976}"/>
              </a:ext>
            </a:extLst>
          </p:cNvPr>
          <p:cNvSpPr txBox="1"/>
          <p:nvPr/>
        </p:nvSpPr>
        <p:spPr>
          <a:xfrm>
            <a:off x="11597264" y="4235206"/>
            <a:ext cx="484577" cy="1200329"/>
          </a:xfrm>
          <a:prstGeom prst="rect">
            <a:avLst/>
          </a:prstGeom>
          <a:noFill/>
        </p:spPr>
        <p:txBody>
          <a:bodyPr wrap="square" rtlCol="0">
            <a:spAutoFit/>
          </a:bodyPr>
          <a:lstStyle/>
          <a:p>
            <a:r>
              <a:rPr lang="zh-CN" altLang="en-US" b="1" dirty="0">
                <a:solidFill>
                  <a:srgbClr val="FF0000"/>
                </a:solidFill>
              </a:rPr>
              <a:t>机构接入</a:t>
            </a:r>
          </a:p>
        </p:txBody>
      </p:sp>
      <p:sp>
        <p:nvSpPr>
          <p:cNvPr id="147" name="文本框 146">
            <a:extLst>
              <a:ext uri="{FF2B5EF4-FFF2-40B4-BE49-F238E27FC236}">
                <a16:creationId xmlns:a16="http://schemas.microsoft.com/office/drawing/2014/main" id="{BAEC24CE-A3DC-4225-B049-C508B1B524B9}"/>
              </a:ext>
            </a:extLst>
          </p:cNvPr>
          <p:cNvSpPr txBox="1"/>
          <p:nvPr/>
        </p:nvSpPr>
        <p:spPr>
          <a:xfrm>
            <a:off x="4889547" y="5117867"/>
            <a:ext cx="902811" cy="307777"/>
          </a:xfrm>
          <a:prstGeom prst="rect">
            <a:avLst/>
          </a:prstGeom>
          <a:noFill/>
        </p:spPr>
        <p:txBody>
          <a:bodyPr wrap="none" rtlCol="0">
            <a:spAutoFit/>
          </a:bodyPr>
          <a:lstStyle/>
          <a:p>
            <a:r>
              <a:rPr lang="zh-CN" altLang="en-US" sz="1400" dirty="0">
                <a:solidFill>
                  <a:srgbClr val="FF0000"/>
                </a:solidFill>
              </a:rPr>
              <a:t>数据同步</a:t>
            </a:r>
          </a:p>
        </p:txBody>
      </p:sp>
      <p:sp>
        <p:nvSpPr>
          <p:cNvPr id="129" name="矩形: 圆角 128">
            <a:extLst>
              <a:ext uri="{FF2B5EF4-FFF2-40B4-BE49-F238E27FC236}">
                <a16:creationId xmlns:a16="http://schemas.microsoft.com/office/drawing/2014/main" id="{A26AEA8B-D3D9-49AB-9252-926B3ADAF405}"/>
              </a:ext>
            </a:extLst>
          </p:cNvPr>
          <p:cNvSpPr/>
          <p:nvPr/>
        </p:nvSpPr>
        <p:spPr>
          <a:xfrm>
            <a:off x="501080" y="3998405"/>
            <a:ext cx="768710" cy="416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Tree>
    <p:extLst>
      <p:ext uri="{BB962C8B-B14F-4D97-AF65-F5344CB8AC3E}">
        <p14:creationId xmlns:p14="http://schemas.microsoft.com/office/powerpoint/2010/main" val="6279685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fade">
                                      <p:cBhvr>
                                        <p:cTn id="14" dur="1000"/>
                                        <p:tgtEl>
                                          <p:spTgt spid="103"/>
                                        </p:tgtEl>
                                      </p:cBhvr>
                                    </p:animEffect>
                                    <p:anim calcmode="lin" valueType="num">
                                      <p:cBhvr>
                                        <p:cTn id="15" dur="1000" fill="hold"/>
                                        <p:tgtEl>
                                          <p:spTgt spid="103"/>
                                        </p:tgtEl>
                                        <p:attrNameLst>
                                          <p:attrName>ppt_x</p:attrName>
                                        </p:attrNameLst>
                                      </p:cBhvr>
                                      <p:tavLst>
                                        <p:tav tm="0">
                                          <p:val>
                                            <p:strVal val="#ppt_x"/>
                                          </p:val>
                                        </p:tav>
                                        <p:tav tm="100000">
                                          <p:val>
                                            <p:strVal val="#ppt_x"/>
                                          </p:val>
                                        </p:tav>
                                      </p:tavLst>
                                    </p:anim>
                                    <p:anim calcmode="lin" valueType="num">
                                      <p:cBhvr>
                                        <p:cTn id="1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1000"/>
                                        <p:tgtEl>
                                          <p:spTgt spid="109"/>
                                        </p:tgtEl>
                                      </p:cBhvr>
                                    </p:animEffect>
                                    <p:anim calcmode="lin" valueType="num">
                                      <p:cBhvr>
                                        <p:cTn id="36" dur="1000" fill="hold"/>
                                        <p:tgtEl>
                                          <p:spTgt spid="109"/>
                                        </p:tgtEl>
                                        <p:attrNameLst>
                                          <p:attrName>ppt_x</p:attrName>
                                        </p:attrNameLst>
                                      </p:cBhvr>
                                      <p:tavLst>
                                        <p:tav tm="0">
                                          <p:val>
                                            <p:strVal val="#ppt_x"/>
                                          </p:val>
                                        </p:tav>
                                        <p:tav tm="100000">
                                          <p:val>
                                            <p:strVal val="#ppt_x"/>
                                          </p:val>
                                        </p:tav>
                                      </p:tavLst>
                                    </p:anim>
                                    <p:anim calcmode="lin" valueType="num">
                                      <p:cBhvr>
                                        <p:cTn id="37"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anim calcmode="lin" valueType="num">
                                      <p:cBhvr>
                                        <p:cTn id="43" dur="1000" fill="hold"/>
                                        <p:tgtEl>
                                          <p:spTgt spid="107"/>
                                        </p:tgtEl>
                                        <p:attrNameLst>
                                          <p:attrName>ppt_x</p:attrName>
                                        </p:attrNameLst>
                                      </p:cBhvr>
                                      <p:tavLst>
                                        <p:tav tm="0">
                                          <p:val>
                                            <p:strVal val="#ppt_x"/>
                                          </p:val>
                                        </p:tav>
                                        <p:tav tm="100000">
                                          <p:val>
                                            <p:strVal val="#ppt_x"/>
                                          </p:val>
                                        </p:tav>
                                      </p:tavLst>
                                    </p:anim>
                                    <p:anim calcmode="lin" valueType="num">
                                      <p:cBhvr>
                                        <p:cTn id="4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1000"/>
                                        <p:tgtEl>
                                          <p:spTgt spid="106"/>
                                        </p:tgtEl>
                                      </p:cBhvr>
                                    </p:animEffect>
                                    <p:anim calcmode="lin" valueType="num">
                                      <p:cBhvr>
                                        <p:cTn id="50" dur="1000" fill="hold"/>
                                        <p:tgtEl>
                                          <p:spTgt spid="106"/>
                                        </p:tgtEl>
                                        <p:attrNameLst>
                                          <p:attrName>ppt_x</p:attrName>
                                        </p:attrNameLst>
                                      </p:cBhvr>
                                      <p:tavLst>
                                        <p:tav tm="0">
                                          <p:val>
                                            <p:strVal val="#ppt_x"/>
                                          </p:val>
                                        </p:tav>
                                        <p:tav tm="100000">
                                          <p:val>
                                            <p:strVal val="#ppt_x"/>
                                          </p:val>
                                        </p:tav>
                                      </p:tavLst>
                                    </p:anim>
                                    <p:anim calcmode="lin" valueType="num">
                                      <p:cBhvr>
                                        <p:cTn id="51"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1000"/>
                                        <p:tgtEl>
                                          <p:spTgt spid="105"/>
                                        </p:tgtEl>
                                      </p:cBhvr>
                                    </p:animEffect>
                                    <p:anim calcmode="lin" valueType="num">
                                      <p:cBhvr>
                                        <p:cTn id="57" dur="1000" fill="hold"/>
                                        <p:tgtEl>
                                          <p:spTgt spid="105"/>
                                        </p:tgtEl>
                                        <p:attrNameLst>
                                          <p:attrName>ppt_x</p:attrName>
                                        </p:attrNameLst>
                                      </p:cBhvr>
                                      <p:tavLst>
                                        <p:tav tm="0">
                                          <p:val>
                                            <p:strVal val="#ppt_x"/>
                                          </p:val>
                                        </p:tav>
                                        <p:tav tm="100000">
                                          <p:val>
                                            <p:strVal val="#ppt_x"/>
                                          </p:val>
                                        </p:tav>
                                      </p:tavLst>
                                    </p:anim>
                                    <p:anim calcmode="lin" valueType="num">
                                      <p:cBhvr>
                                        <p:cTn id="5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fade">
                                      <p:cBhvr>
                                        <p:cTn id="69" dur="1000"/>
                                        <p:tgtEl>
                                          <p:spTgt spid="122"/>
                                        </p:tgtEl>
                                      </p:cBhvr>
                                    </p:animEffect>
                                    <p:anim calcmode="lin" valueType="num">
                                      <p:cBhvr>
                                        <p:cTn id="70" dur="1000" fill="hold"/>
                                        <p:tgtEl>
                                          <p:spTgt spid="122"/>
                                        </p:tgtEl>
                                        <p:attrNameLst>
                                          <p:attrName>ppt_x</p:attrName>
                                        </p:attrNameLst>
                                      </p:cBhvr>
                                      <p:tavLst>
                                        <p:tav tm="0">
                                          <p:val>
                                            <p:strVal val="#ppt_x"/>
                                          </p:val>
                                        </p:tav>
                                        <p:tav tm="100000">
                                          <p:val>
                                            <p:strVal val="#ppt_x"/>
                                          </p:val>
                                        </p:tav>
                                      </p:tavLst>
                                    </p:anim>
                                    <p:anim calcmode="lin" valueType="num">
                                      <p:cBhvr>
                                        <p:cTn id="71"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fade">
                                      <p:cBhvr>
                                        <p:cTn id="76" dur="1000"/>
                                        <p:tgtEl>
                                          <p:spTgt spid="124"/>
                                        </p:tgtEl>
                                      </p:cBhvr>
                                    </p:animEffect>
                                    <p:anim calcmode="lin" valueType="num">
                                      <p:cBhvr>
                                        <p:cTn id="77" dur="1000" fill="hold"/>
                                        <p:tgtEl>
                                          <p:spTgt spid="124"/>
                                        </p:tgtEl>
                                        <p:attrNameLst>
                                          <p:attrName>ppt_x</p:attrName>
                                        </p:attrNameLst>
                                      </p:cBhvr>
                                      <p:tavLst>
                                        <p:tav tm="0">
                                          <p:val>
                                            <p:strVal val="#ppt_x"/>
                                          </p:val>
                                        </p:tav>
                                        <p:tav tm="100000">
                                          <p:val>
                                            <p:strVal val="#ppt_x"/>
                                          </p:val>
                                        </p:tav>
                                      </p:tavLst>
                                    </p:anim>
                                    <p:anim calcmode="lin" valueType="num">
                                      <p:cBhvr>
                                        <p:cTn id="7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fade">
                                      <p:cBhvr>
                                        <p:cTn id="83" dur="1000"/>
                                        <p:tgtEl>
                                          <p:spTgt spid="140"/>
                                        </p:tgtEl>
                                      </p:cBhvr>
                                    </p:animEffect>
                                    <p:anim calcmode="lin" valueType="num">
                                      <p:cBhvr>
                                        <p:cTn id="84" dur="1000" fill="hold"/>
                                        <p:tgtEl>
                                          <p:spTgt spid="140"/>
                                        </p:tgtEl>
                                        <p:attrNameLst>
                                          <p:attrName>ppt_x</p:attrName>
                                        </p:attrNameLst>
                                      </p:cBhvr>
                                      <p:tavLst>
                                        <p:tav tm="0">
                                          <p:val>
                                            <p:strVal val="#ppt_x"/>
                                          </p:val>
                                        </p:tav>
                                        <p:tav tm="100000">
                                          <p:val>
                                            <p:strVal val="#ppt_x"/>
                                          </p:val>
                                        </p:tav>
                                      </p:tavLst>
                                    </p:anim>
                                    <p:anim calcmode="lin" valueType="num">
                                      <p:cBhvr>
                                        <p:cTn id="85" dur="1000" fill="hold"/>
                                        <p:tgtEl>
                                          <p:spTgt spid="1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fade">
                                      <p:cBhvr>
                                        <p:cTn id="88" dur="1000"/>
                                        <p:tgtEl>
                                          <p:spTgt spid="143"/>
                                        </p:tgtEl>
                                      </p:cBhvr>
                                    </p:animEffect>
                                    <p:anim calcmode="lin" valueType="num">
                                      <p:cBhvr>
                                        <p:cTn id="89" dur="1000" fill="hold"/>
                                        <p:tgtEl>
                                          <p:spTgt spid="143"/>
                                        </p:tgtEl>
                                        <p:attrNameLst>
                                          <p:attrName>ppt_x</p:attrName>
                                        </p:attrNameLst>
                                      </p:cBhvr>
                                      <p:tavLst>
                                        <p:tav tm="0">
                                          <p:val>
                                            <p:strVal val="#ppt_x"/>
                                          </p:val>
                                        </p:tav>
                                        <p:tav tm="100000">
                                          <p:val>
                                            <p:strVal val="#ppt_x"/>
                                          </p:val>
                                        </p:tav>
                                      </p:tavLst>
                                    </p:anim>
                                    <p:anim calcmode="lin" valueType="num">
                                      <p:cBhvr>
                                        <p:cTn id="90" dur="1000" fill="hold"/>
                                        <p:tgtEl>
                                          <p:spTgt spid="1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1000"/>
                                        <p:tgtEl>
                                          <p:spTgt spid="86"/>
                                        </p:tgtEl>
                                      </p:cBhvr>
                                    </p:animEffect>
                                    <p:anim calcmode="lin" valueType="num">
                                      <p:cBhvr>
                                        <p:cTn id="101" dur="1000" fill="hold"/>
                                        <p:tgtEl>
                                          <p:spTgt spid="86"/>
                                        </p:tgtEl>
                                        <p:attrNameLst>
                                          <p:attrName>ppt_x</p:attrName>
                                        </p:attrNameLst>
                                      </p:cBhvr>
                                      <p:tavLst>
                                        <p:tav tm="0">
                                          <p:val>
                                            <p:strVal val="#ppt_x"/>
                                          </p:val>
                                        </p:tav>
                                        <p:tav tm="100000">
                                          <p:val>
                                            <p:strVal val="#ppt_x"/>
                                          </p:val>
                                        </p:tav>
                                      </p:tavLst>
                                    </p:anim>
                                    <p:anim calcmode="lin" valueType="num">
                                      <p:cBhvr>
                                        <p:cTn id="10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4" grpId="0" animBg="1"/>
      <p:bldP spid="122" grpId="0" animBg="1"/>
      <p:bldP spid="124" grpId="0" animBg="1"/>
      <p:bldP spid="140" grpId="0" animBg="1"/>
      <p:bldP spid="143" grpId="0" animBg="1"/>
      <p:bldP spid="144" grpId="0" animBg="1"/>
      <p:bldP spid="26" grpId="0" animBg="1"/>
      <p:bldP spid="8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pSp>
        <p:nvGrpSpPr>
          <p:cNvPr id="282" name="组合 281">
            <a:extLst>
              <a:ext uri="{FF2B5EF4-FFF2-40B4-BE49-F238E27FC236}">
                <a16:creationId xmlns:a16="http://schemas.microsoft.com/office/drawing/2014/main" id="{92130F2D-C1F6-413D-BABF-0A4573943CD8}"/>
              </a:ext>
            </a:extLst>
          </p:cNvPr>
          <p:cNvGrpSpPr/>
          <p:nvPr/>
        </p:nvGrpSpPr>
        <p:grpSpPr>
          <a:xfrm>
            <a:off x="2824065" y="1070704"/>
            <a:ext cx="821059" cy="1168607"/>
            <a:chOff x="1671788" y="3316199"/>
            <a:chExt cx="821059" cy="1168607"/>
          </a:xfrm>
        </p:grpSpPr>
        <p:pic>
          <p:nvPicPr>
            <p:cNvPr id="283" name="图片 282">
              <a:extLst>
                <a:ext uri="{FF2B5EF4-FFF2-40B4-BE49-F238E27FC236}">
                  <a16:creationId xmlns:a16="http://schemas.microsoft.com/office/drawing/2014/main" id="{3C4015A5-6075-44C9-80AB-A0DCA182EB27}"/>
                </a:ext>
              </a:extLst>
            </p:cNvPr>
            <p:cNvPicPr>
              <a:picLocks noChangeAspect="1"/>
            </p:cNvPicPr>
            <p:nvPr/>
          </p:nvPicPr>
          <p:blipFill>
            <a:blip r:embed="rId5"/>
            <a:stretch>
              <a:fillRect/>
            </a:stretch>
          </p:blipFill>
          <p:spPr>
            <a:xfrm>
              <a:off x="1676939" y="3316199"/>
              <a:ext cx="600075" cy="771525"/>
            </a:xfrm>
            <a:prstGeom prst="rect">
              <a:avLst/>
            </a:prstGeom>
          </p:spPr>
        </p:pic>
        <p:sp>
          <p:nvSpPr>
            <p:cNvPr id="284" name="文本框 283">
              <a:extLst>
                <a:ext uri="{FF2B5EF4-FFF2-40B4-BE49-F238E27FC236}">
                  <a16:creationId xmlns:a16="http://schemas.microsoft.com/office/drawing/2014/main" id="{801346D8-997B-40ED-A913-9434A02C92FC}"/>
                </a:ext>
              </a:extLst>
            </p:cNvPr>
            <p:cNvSpPr txBox="1"/>
            <p:nvPr/>
          </p:nvSpPr>
          <p:spPr>
            <a:xfrm>
              <a:off x="1671788" y="4053919"/>
              <a:ext cx="821059" cy="430887"/>
            </a:xfrm>
            <a:prstGeom prst="rect">
              <a:avLst/>
            </a:prstGeom>
            <a:noFill/>
          </p:spPr>
          <p:txBody>
            <a:bodyPr wrap="none" rtlCol="0">
              <a:spAutoFit/>
            </a:bodyPr>
            <a:lstStyle/>
            <a:p>
              <a:r>
                <a:rPr lang="en-US" altLang="zh-CN" sz="1100" b="1" dirty="0"/>
                <a:t>Card Gate</a:t>
              </a:r>
            </a:p>
            <a:p>
              <a:r>
                <a:rPr lang="en-US" altLang="zh-CN" sz="1100" b="1" dirty="0"/>
                <a:t>Bus Gate</a:t>
              </a:r>
              <a:endParaRPr lang="zh-CN" altLang="en-US" sz="1100" b="1" dirty="0"/>
            </a:p>
          </p:txBody>
        </p:sp>
      </p:grpSp>
      <p:cxnSp>
        <p:nvCxnSpPr>
          <p:cNvPr id="286" name="直接箭头连接符 285">
            <a:extLst>
              <a:ext uri="{FF2B5EF4-FFF2-40B4-BE49-F238E27FC236}">
                <a16:creationId xmlns:a16="http://schemas.microsoft.com/office/drawing/2014/main" id="{8BBB14ED-4EBA-44EF-BE46-8ACF0AF704D5}"/>
              </a:ext>
            </a:extLst>
          </p:cNvPr>
          <p:cNvCxnSpPr>
            <a:stCxn id="77" idx="0"/>
            <a:endCxn id="283" idx="3"/>
          </p:cNvCxnSpPr>
          <p:nvPr/>
        </p:nvCxnSpPr>
        <p:spPr>
          <a:xfrm flipH="1" flipV="1">
            <a:off x="3429291" y="1456467"/>
            <a:ext cx="1792489" cy="936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2" name="直接箭头连接符 291">
            <a:extLst>
              <a:ext uri="{FF2B5EF4-FFF2-40B4-BE49-F238E27FC236}">
                <a16:creationId xmlns:a16="http://schemas.microsoft.com/office/drawing/2014/main" id="{7081210F-4DE6-424C-9C99-A4DCD18A4397}"/>
              </a:ext>
            </a:extLst>
          </p:cNvPr>
          <p:cNvCxnSpPr>
            <a:cxnSpLocks/>
            <a:stCxn id="283" idx="1"/>
            <a:endCxn id="69" idx="0"/>
          </p:cNvCxnSpPr>
          <p:nvPr/>
        </p:nvCxnSpPr>
        <p:spPr>
          <a:xfrm flipH="1">
            <a:off x="1144454" y="1456467"/>
            <a:ext cx="1684762" cy="1625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452368" cy="261610"/>
          </a:xfrm>
          <a:prstGeom prst="rect">
            <a:avLst/>
          </a:prstGeom>
          <a:noFill/>
        </p:spPr>
        <p:txBody>
          <a:bodyPr wrap="none" rtlCol="0">
            <a:spAutoFit/>
          </a:bodyPr>
          <a:lstStyle/>
          <a:p>
            <a:r>
              <a:rPr lang="en-US" altLang="zh-CN" sz="1100" dirty="0"/>
              <a:t>VPN</a:t>
            </a:r>
            <a:endParaRPr lang="zh-CN" altLang="en-US" sz="1100" dirty="0"/>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4794150" y="5674302"/>
            <a:ext cx="5066214"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5349653" y="5712317"/>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4990293" y="6347189"/>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0" y="5373337"/>
            <a:ext cx="1993657" cy="300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327257" y="5365185"/>
            <a:ext cx="1437852"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15932</TotalTime>
  <Words>2580</Words>
  <Application>Microsoft Office PowerPoint</Application>
  <PresentationFormat>宽屏</PresentationFormat>
  <Paragraphs>604</Paragraphs>
  <Slides>35</Slides>
  <Notes>19</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Aa楷体</vt:lpstr>
      <vt:lpstr>MiSans</vt:lpstr>
      <vt:lpstr>等线</vt:lpstr>
      <vt:lpstr>等线 Light</vt:lpstr>
      <vt:lpstr>黑体</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295</cp:revision>
  <dcterms:created xsi:type="dcterms:W3CDTF">2022-12-13T05:47:59Z</dcterms:created>
  <dcterms:modified xsi:type="dcterms:W3CDTF">2023-02-24T06:55:25Z</dcterms:modified>
</cp:coreProperties>
</file>