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5945" r:id="rId3"/>
    <p:sldId id="325" r:id="rId4"/>
    <p:sldId id="6086" r:id="rId5"/>
    <p:sldId id="6130" r:id="rId6"/>
    <p:sldId id="6091" r:id="rId7"/>
    <p:sldId id="6131" r:id="rId8"/>
    <p:sldId id="6124" r:id="rId9"/>
    <p:sldId id="6103" r:id="rId10"/>
    <p:sldId id="6115" r:id="rId11"/>
    <p:sldId id="6121" r:id="rId12"/>
    <p:sldId id="6111" r:id="rId13"/>
    <p:sldId id="6092" r:id="rId14"/>
    <p:sldId id="6074" r:id="rId15"/>
    <p:sldId id="6106" r:id="rId16"/>
    <p:sldId id="6108" r:id="rId17"/>
    <p:sldId id="6110" r:id="rId18"/>
    <p:sldId id="6128" r:id="rId19"/>
    <p:sldId id="6118" r:id="rId20"/>
    <p:sldId id="6139" r:id="rId21"/>
    <p:sldId id="6143" r:id="rId22"/>
    <p:sldId id="6144" r:id="rId23"/>
    <p:sldId id="6140" r:id="rId24"/>
    <p:sldId id="6142" r:id="rId25"/>
    <p:sldId id="6141" r:id="rId26"/>
    <p:sldId id="6113" r:id="rId27"/>
    <p:sldId id="6114" r:id="rId28"/>
    <p:sldId id="5999" r:id="rId29"/>
    <p:sldId id="6138" r:id="rId30"/>
    <p:sldId id="6101" r:id="rId31"/>
    <p:sldId id="6133" r:id="rId32"/>
    <p:sldId id="6134" r:id="rId33"/>
    <p:sldId id="6135" r:id="rId34"/>
    <p:sldId id="6136" r:id="rId35"/>
    <p:sldId id="6137" r:id="rId36"/>
    <p:sldId id="6129" r:id="rId37"/>
    <p:sldId id="6067" r:id="rId38"/>
    <p:sldId id="6117" r:id="rId39"/>
    <p:sldId id="6119" r:id="rId40"/>
    <p:sldId id="6107" r:id="rId41"/>
    <p:sldId id="6132"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2949" autoAdjust="0"/>
  </p:normalViewPr>
  <p:slideViewPr>
    <p:cSldViewPr snapToGrid="0">
      <p:cViewPr varScale="1">
        <p:scale>
          <a:sx n="101" d="100"/>
          <a:sy n="101" d="100"/>
        </p:scale>
        <p:origin x="120" y="21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7</a:t>
            </a:fld>
            <a:endParaRPr lang="zh-CN" altLang="en-US"/>
          </a:p>
        </p:txBody>
      </p:sp>
    </p:spTree>
    <p:extLst>
      <p:ext uri="{BB962C8B-B14F-4D97-AF65-F5344CB8AC3E}">
        <p14:creationId xmlns:p14="http://schemas.microsoft.com/office/powerpoint/2010/main" val="505853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8</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9</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12</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13</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14</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15</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16</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提供在线分析的能力，用户角色的数据权限，个人文件的存储，</a:t>
            </a:r>
            <a:r>
              <a:rPr lang="en-US" altLang="zh-CN" dirty="0"/>
              <a:t>SQL</a:t>
            </a:r>
            <a:r>
              <a:rPr lang="zh-CN" altLang="en-US" dirty="0"/>
              <a:t>语法提示以及字段含义提示，支持</a:t>
            </a:r>
            <a:r>
              <a:rPr lang="en-US" altLang="zh-CN" dirty="0"/>
              <a:t>Excel</a:t>
            </a:r>
            <a:r>
              <a:rPr lang="zh-CN" altLang="en-US" dirty="0"/>
              <a:t>导出功能和图形化展示</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20</a:t>
            </a:fld>
            <a:endParaRPr lang="zh-CN" altLang="en-US"/>
          </a:p>
        </p:txBody>
      </p:sp>
    </p:spTree>
    <p:extLst>
      <p:ext uri="{BB962C8B-B14F-4D97-AF65-F5344CB8AC3E}">
        <p14:creationId xmlns:p14="http://schemas.microsoft.com/office/powerpoint/2010/main" val="2493313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23</a:t>
            </a:fld>
            <a:endParaRPr lang="zh-CN" altLang="en-US"/>
          </a:p>
        </p:txBody>
      </p:sp>
    </p:spTree>
    <p:extLst>
      <p:ext uri="{BB962C8B-B14F-4D97-AF65-F5344CB8AC3E}">
        <p14:creationId xmlns:p14="http://schemas.microsoft.com/office/powerpoint/2010/main" val="2264360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26</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29</a:t>
            </a:fld>
            <a:endParaRPr lang="zh-CN" altLang="en-US"/>
          </a:p>
        </p:txBody>
      </p:sp>
    </p:spTree>
    <p:extLst>
      <p:ext uri="{BB962C8B-B14F-4D97-AF65-F5344CB8AC3E}">
        <p14:creationId xmlns:p14="http://schemas.microsoft.com/office/powerpoint/2010/main" val="1483034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30</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37</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38</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2023/3/27</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2023</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03</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r>
              <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v1.2</a:t>
            </a: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29256"/>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454366"/>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478971"/>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503576"/>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实施计划</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6" name="组合 25">
            <a:extLst>
              <a:ext uri="{FF2B5EF4-FFF2-40B4-BE49-F238E27FC236}">
                <a16:creationId xmlns:a16="http://schemas.microsoft.com/office/drawing/2014/main" id="{A7E34104-AA8E-44C5-81BF-F122E4EBF313}"/>
              </a:ext>
            </a:extLst>
          </p:cNvPr>
          <p:cNvGrpSpPr/>
          <p:nvPr/>
        </p:nvGrpSpPr>
        <p:grpSpPr>
          <a:xfrm>
            <a:off x="7398765" y="6528181"/>
            <a:ext cx="3893227" cy="676646"/>
            <a:chOff x="7353708" y="2272099"/>
            <a:chExt cx="3893227" cy="676647"/>
          </a:xfrm>
        </p:grpSpPr>
        <p:sp>
          <p:nvSpPr>
            <p:cNvPr id="30" name="椭圆 29">
              <a:extLst>
                <a:ext uri="{FF2B5EF4-FFF2-40B4-BE49-F238E27FC236}">
                  <a16:creationId xmlns:a16="http://schemas.microsoft.com/office/drawing/2014/main" id="{9A0D9D10-8B68-4920-8411-DF3C09684C68}"/>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06</a:t>
              </a:r>
            </a:p>
          </p:txBody>
        </p:sp>
        <p:sp>
          <p:nvSpPr>
            <p:cNvPr id="31" name="文本框 30">
              <a:extLst>
                <a:ext uri="{FF2B5EF4-FFF2-40B4-BE49-F238E27FC236}">
                  <a16:creationId xmlns:a16="http://schemas.microsoft.com/office/drawing/2014/main" id="{433D8085-4B71-4FFE-AD09-0F30972C6E05}"/>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敏捷</a:t>
              </a:r>
              <a:r>
                <a:rPr lang="en-US" altLang="zh-CN" sz="1600" b="1" dirty="0">
                  <a:cs typeface="+mn-ea"/>
                  <a:sym typeface="+mn-lt"/>
                </a:rPr>
                <a:t>API</a:t>
              </a:r>
              <a:endParaRPr lang="zh-CN" altLang="en-US" sz="1600" b="1" dirty="0">
                <a:cs typeface="+mn-ea"/>
                <a:sym typeface="+mn-lt"/>
              </a:endParaRP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门户网站</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870665" y="1513861"/>
            <a:ext cx="5959218" cy="3404778"/>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搭建高可用的数仓服务系统，完成分布式存储。</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搭建调度平台，用来管理各种任务执行和管理。</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完成客流宝产品研发和相应数据质量报表。</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搭建数据实验室，提供安全合规的数据分析环境。</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完成门户网站开发，为数据服务推广提供服务。</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搭建统一网关，对外提供数据输出服务。</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搭建管控台，帮助运营人员进行业务管理。</a:t>
            </a:r>
            <a:endParaRPr lang="en-US" altLang="zh-CN" sz="1600" dirty="0">
              <a:latin typeface="宋体" panose="02010600030101010101" pitchFamily="2" charset="-122"/>
              <a:ea typeface="宋体" panose="02010600030101010101" pitchFamily="2" charset="-122"/>
              <a:cs typeface="+mn-ea"/>
              <a:sym typeface="+mn-lt"/>
            </a:endParaRPr>
          </a:p>
          <a:p>
            <a:pPr marL="285750" indent="-285750">
              <a:lnSpc>
                <a:spcPct val="150000"/>
              </a:lnSpc>
              <a:spcBef>
                <a:spcPct val="0"/>
              </a:spcBef>
              <a:buFont typeface="Wingdings" panose="05000000000000000000" pitchFamily="2" charset="2"/>
              <a:buChar char="Ø"/>
            </a:pPr>
            <a:r>
              <a:rPr lang="zh-CN" altLang="en-US" sz="1600" dirty="0">
                <a:latin typeface="宋体" panose="02010600030101010101" pitchFamily="2" charset="-122"/>
                <a:ea typeface="宋体" panose="02010600030101010101" pitchFamily="2" charset="-122"/>
                <a:cs typeface="+mn-ea"/>
                <a:sym typeface="+mn-lt"/>
              </a:rPr>
              <a:t>搭建监控系统，帮助开发、运维人员及时发现问题和排查。</a:t>
            </a:r>
            <a:endParaRPr lang="en-US" altLang="zh-CN" sz="1600" dirty="0">
              <a:latin typeface="宋体" panose="02010600030101010101" pitchFamily="2" charset="-122"/>
              <a:ea typeface="宋体" panose="02010600030101010101" pitchFamily="2" charset="-122"/>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509993" y="1065135"/>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458875" y="105778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2810730" y="1578203"/>
            <a:ext cx="6476144"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3914573" y="1702693"/>
            <a:ext cx="5158724" cy="4646863"/>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2905833" y="1985250"/>
            <a:ext cx="579739" cy="1609200"/>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久事大数据平台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4324301" y="1780516"/>
            <a:ext cx="33260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大数据敏捷服务平台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4766143" y="5291271"/>
            <a:ext cx="3632626"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946690" y="1525790"/>
            <a:ext cx="1397495"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2" name="文本框 11">
            <a:extLst>
              <a:ext uri="{FF2B5EF4-FFF2-40B4-BE49-F238E27FC236}">
                <a16:creationId xmlns:a16="http://schemas.microsoft.com/office/drawing/2014/main" id="{290B8BE5-82BC-4C90-8038-02171C03C37E}"/>
              </a:ext>
            </a:extLst>
          </p:cNvPr>
          <p:cNvSpPr txBox="1"/>
          <p:nvPr/>
        </p:nvSpPr>
        <p:spPr>
          <a:xfrm rot="1034537" flipH="1">
            <a:off x="1900232" y="2523772"/>
            <a:ext cx="994297"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数据上送</a:t>
            </a:r>
            <a:endParaRPr lang="en-US" altLang="zh-CN" sz="1440" dirty="0">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49CF79B5-6E1A-49DD-AA9E-89FFA50E3BC8}"/>
              </a:ext>
            </a:extLst>
          </p:cNvPr>
          <p:cNvSpPr/>
          <p:nvPr/>
        </p:nvSpPr>
        <p:spPr>
          <a:xfrm>
            <a:off x="2820885" y="997495"/>
            <a:ext cx="6465988"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6347487" y="2250501"/>
            <a:ext cx="2605650" cy="2566956"/>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80" b="1" dirty="0">
              <a:solidFill>
                <a:schemeClr val="tx1"/>
              </a:solidFill>
              <a:latin typeface="微软雅黑" panose="020B0503020204020204" pitchFamily="34" charset="-122"/>
              <a:ea typeface="微软雅黑" panose="020B0503020204020204" pitchFamily="34" charset="-122"/>
            </a:endParaRPr>
          </a:p>
        </p:txBody>
      </p:sp>
      <p:sp>
        <p:nvSpPr>
          <p:cNvPr id="18" name="矩形: 圆角 17">
            <a:extLst>
              <a:ext uri="{FF2B5EF4-FFF2-40B4-BE49-F238E27FC236}">
                <a16:creationId xmlns:a16="http://schemas.microsoft.com/office/drawing/2014/main" id="{70375B5D-7C48-48D7-A0D0-7BB615C73355}"/>
              </a:ext>
            </a:extLst>
          </p:cNvPr>
          <p:cNvSpPr/>
          <p:nvPr/>
        </p:nvSpPr>
        <p:spPr>
          <a:xfrm>
            <a:off x="10041369" y="272087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10072524" y="3490004"/>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2" name="箭头: 下 21">
            <a:extLst>
              <a:ext uri="{FF2B5EF4-FFF2-40B4-BE49-F238E27FC236}">
                <a16:creationId xmlns:a16="http://schemas.microsoft.com/office/drawing/2014/main" id="{8D4AB005-5E1C-4649-8818-59BC678D5AD3}"/>
              </a:ext>
            </a:extLst>
          </p:cNvPr>
          <p:cNvSpPr/>
          <p:nvPr/>
        </p:nvSpPr>
        <p:spPr>
          <a:xfrm>
            <a:off x="5526634" y="4613142"/>
            <a:ext cx="219527" cy="65023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628850" y="4841390"/>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5785696" y="4594445"/>
            <a:ext cx="219527" cy="61705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119481" y="5636221"/>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852657" y="5650013"/>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r>
              <a:rPr lang="en-US" altLang="zh-CN" sz="1080" dirty="0"/>
              <a:t>,Redis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4017541" y="2251840"/>
            <a:ext cx="2075692" cy="231471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4228896" y="2644847"/>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数据采集</a:t>
            </a:r>
          </a:p>
        </p:txBody>
      </p:sp>
      <p:sp>
        <p:nvSpPr>
          <p:cNvPr id="29" name="矩形: 圆角 28">
            <a:extLst>
              <a:ext uri="{FF2B5EF4-FFF2-40B4-BE49-F238E27FC236}">
                <a16:creationId xmlns:a16="http://schemas.microsoft.com/office/drawing/2014/main" id="{81527B18-571C-44CE-A20A-15D79D20FFB8}"/>
              </a:ext>
            </a:extLst>
          </p:cNvPr>
          <p:cNvSpPr/>
          <p:nvPr/>
        </p:nvSpPr>
        <p:spPr>
          <a:xfrm>
            <a:off x="4228896" y="3113908"/>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30" name="矩形: 圆角 29">
            <a:extLst>
              <a:ext uri="{FF2B5EF4-FFF2-40B4-BE49-F238E27FC236}">
                <a16:creationId xmlns:a16="http://schemas.microsoft.com/office/drawing/2014/main" id="{5B4D673D-62A3-4623-B56A-63FD02E309FA}"/>
              </a:ext>
            </a:extLst>
          </p:cNvPr>
          <p:cNvSpPr/>
          <p:nvPr/>
        </p:nvSpPr>
        <p:spPr>
          <a:xfrm>
            <a:off x="4228896" y="3582969"/>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4236607" y="405203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5351878" y="3223108"/>
            <a:ext cx="730623" cy="646331"/>
          </a:xfrm>
          <a:prstGeom prst="rect">
            <a:avLst/>
          </a:prstGeom>
          <a:noFill/>
        </p:spPr>
        <p:txBody>
          <a:bodyPr wrap="square" rtlCol="0">
            <a:spAutoFit/>
          </a:bodyPr>
          <a:lstStyle/>
          <a:p>
            <a:r>
              <a:rPr lang="en-US" altLang="zh-CN" dirty="0">
                <a:solidFill>
                  <a:schemeClr val="accent2">
                    <a:lumMod val="50000"/>
                  </a:schemeClr>
                </a:solidFill>
              </a:rPr>
              <a:t>Flink</a:t>
            </a:r>
          </a:p>
          <a:p>
            <a:r>
              <a:rPr lang="en-US" altLang="zh-CN" dirty="0">
                <a:solidFill>
                  <a:schemeClr val="accent2">
                    <a:lumMod val="50000"/>
                  </a:schemeClr>
                </a:solidFill>
              </a:rPr>
              <a:t>Hive</a:t>
            </a:r>
            <a:endParaRPr lang="zh-CN" altLang="en-US"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997495"/>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965649" y="99749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49342" y="2390548"/>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49979" y="3077379"/>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76331" y="398874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76331" y="4628901"/>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业务架构图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cxnSp>
        <p:nvCxnSpPr>
          <p:cNvPr id="51" name="直接箭头连接符 50">
            <a:extLst>
              <a:ext uri="{FF2B5EF4-FFF2-40B4-BE49-F238E27FC236}">
                <a16:creationId xmlns:a16="http://schemas.microsoft.com/office/drawing/2014/main" id="{33C7B0FE-CABF-4321-82D3-10C9D2B8F528}"/>
              </a:ext>
            </a:extLst>
          </p:cNvPr>
          <p:cNvCxnSpPr>
            <a:cxnSpLocks/>
            <a:stCxn id="17" idx="3"/>
            <a:endCxn id="18" idx="1"/>
          </p:cNvCxnSpPr>
          <p:nvPr/>
        </p:nvCxnSpPr>
        <p:spPr>
          <a:xfrm flipV="1">
            <a:off x="8953137" y="2995197"/>
            <a:ext cx="1088232" cy="53878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矩形: 圆角 54">
            <a:extLst>
              <a:ext uri="{FF2B5EF4-FFF2-40B4-BE49-F238E27FC236}">
                <a16:creationId xmlns:a16="http://schemas.microsoft.com/office/drawing/2014/main" id="{4C4CB65B-4D2B-41FE-8581-52251BCC11EB}"/>
              </a:ext>
            </a:extLst>
          </p:cNvPr>
          <p:cNvSpPr/>
          <p:nvPr/>
        </p:nvSpPr>
        <p:spPr>
          <a:xfrm>
            <a:off x="6435937" y="2644848"/>
            <a:ext cx="1182631" cy="167984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400" dirty="0"/>
              <a:t>服务网关</a:t>
            </a:r>
            <a:endParaRPr lang="en-US" altLang="zh-CN" sz="1400" dirty="0"/>
          </a:p>
          <a:p>
            <a:pPr algn="ctr"/>
            <a:endParaRPr lang="en-US" altLang="zh-CN" sz="1400" dirty="0"/>
          </a:p>
          <a:p>
            <a:pPr algn="ctr"/>
            <a:endParaRPr lang="en-US" altLang="zh-CN" sz="1200" dirty="0"/>
          </a:p>
          <a:p>
            <a:pPr algn="ctr"/>
            <a:endParaRPr lang="en-US" altLang="zh-CN" sz="1200" dirty="0"/>
          </a:p>
          <a:p>
            <a:pPr algn="ctr"/>
            <a:endParaRPr lang="en-US" altLang="zh-CN" sz="1200" dirty="0"/>
          </a:p>
          <a:p>
            <a:pPr algn="ctr"/>
            <a:endParaRPr lang="en-US" altLang="zh-CN" sz="1200" dirty="0"/>
          </a:p>
          <a:p>
            <a:pPr algn="ctr"/>
            <a:endParaRPr lang="en-US" altLang="zh-CN" sz="1200" dirty="0"/>
          </a:p>
          <a:p>
            <a:pPr algn="ctr"/>
            <a:endParaRPr lang="zh-CN" altLang="en-US" sz="1200" dirty="0"/>
          </a:p>
        </p:txBody>
      </p:sp>
      <p:sp>
        <p:nvSpPr>
          <p:cNvPr id="57" name="矩形: 圆角 56">
            <a:extLst>
              <a:ext uri="{FF2B5EF4-FFF2-40B4-BE49-F238E27FC236}">
                <a16:creationId xmlns:a16="http://schemas.microsoft.com/office/drawing/2014/main" id="{890BCBE5-7247-4386-B61B-ABB5757C83CA}"/>
              </a:ext>
            </a:extLst>
          </p:cNvPr>
          <p:cNvSpPr/>
          <p:nvPr/>
        </p:nvSpPr>
        <p:spPr>
          <a:xfrm>
            <a:off x="7677821" y="2644847"/>
            <a:ext cx="1225619" cy="167135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400" dirty="0"/>
              <a:t>数据实验室</a:t>
            </a:r>
            <a:endParaRPr lang="en-US" altLang="zh-CN" sz="1400" dirty="0"/>
          </a:p>
          <a:p>
            <a:pPr algn="ctr"/>
            <a:endParaRPr lang="en-US" altLang="zh-CN" sz="1400" dirty="0"/>
          </a:p>
          <a:p>
            <a:pPr algn="ctr"/>
            <a:endParaRPr lang="en-US" altLang="zh-CN" sz="1200" dirty="0"/>
          </a:p>
          <a:p>
            <a:pPr algn="ctr"/>
            <a:endParaRPr lang="en-US" altLang="zh-CN" sz="1200" dirty="0"/>
          </a:p>
          <a:p>
            <a:pPr algn="ctr"/>
            <a:endParaRPr lang="en-US" altLang="zh-CN" sz="1200" dirty="0"/>
          </a:p>
          <a:p>
            <a:pPr algn="ctr"/>
            <a:endParaRPr lang="en-US" altLang="zh-CN" sz="1200" dirty="0"/>
          </a:p>
          <a:p>
            <a:pPr algn="ctr"/>
            <a:endParaRPr lang="en-US" altLang="zh-CN" sz="1200" dirty="0"/>
          </a:p>
          <a:p>
            <a:pPr algn="ctr"/>
            <a:endParaRPr lang="zh-CN" altLang="en-US" sz="1200" dirty="0"/>
          </a:p>
        </p:txBody>
      </p:sp>
      <p:sp>
        <p:nvSpPr>
          <p:cNvPr id="58" name="矩形: 圆角 57">
            <a:extLst>
              <a:ext uri="{FF2B5EF4-FFF2-40B4-BE49-F238E27FC236}">
                <a16:creationId xmlns:a16="http://schemas.microsoft.com/office/drawing/2014/main" id="{DC7020C6-D645-4C7E-A48F-91752D2F6401}"/>
              </a:ext>
            </a:extLst>
          </p:cNvPr>
          <p:cNvSpPr/>
          <p:nvPr/>
        </p:nvSpPr>
        <p:spPr>
          <a:xfrm>
            <a:off x="6798267" y="4430755"/>
            <a:ext cx="1769802" cy="3301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1200" dirty="0"/>
              <a:t>文件服务器</a:t>
            </a:r>
          </a:p>
        </p:txBody>
      </p:sp>
      <p:sp>
        <p:nvSpPr>
          <p:cNvPr id="59" name="文本框 58">
            <a:extLst>
              <a:ext uri="{FF2B5EF4-FFF2-40B4-BE49-F238E27FC236}">
                <a16:creationId xmlns:a16="http://schemas.microsoft.com/office/drawing/2014/main" id="{7D8BF429-D57B-42D7-BB20-B767B34AA384}"/>
              </a:ext>
            </a:extLst>
          </p:cNvPr>
          <p:cNvSpPr txBox="1"/>
          <p:nvPr/>
        </p:nvSpPr>
        <p:spPr>
          <a:xfrm>
            <a:off x="7096314" y="2281738"/>
            <a:ext cx="1107996" cy="369332"/>
          </a:xfrm>
          <a:prstGeom prst="rect">
            <a:avLst/>
          </a:prstGeom>
          <a:noFill/>
        </p:spPr>
        <p:txBody>
          <a:bodyPr wrap="none" rtlCol="0">
            <a:spAutoFit/>
          </a:bodyPr>
          <a:lstStyle/>
          <a:p>
            <a:r>
              <a:rPr lang="zh-CN" altLang="en-US" dirty="0"/>
              <a:t>应用服务</a:t>
            </a:r>
          </a:p>
        </p:txBody>
      </p:sp>
      <p:cxnSp>
        <p:nvCxnSpPr>
          <p:cNvPr id="47" name="直接箭头连接符 46">
            <a:extLst>
              <a:ext uri="{FF2B5EF4-FFF2-40B4-BE49-F238E27FC236}">
                <a16:creationId xmlns:a16="http://schemas.microsoft.com/office/drawing/2014/main" id="{BF946B61-0149-4F04-92F0-2699D27553B1}"/>
              </a:ext>
            </a:extLst>
          </p:cNvPr>
          <p:cNvCxnSpPr>
            <a:stCxn id="35" idx="3"/>
            <a:endCxn id="7" idx="1"/>
          </p:cNvCxnSpPr>
          <p:nvPr/>
        </p:nvCxnSpPr>
        <p:spPr>
          <a:xfrm>
            <a:off x="1837210" y="2612147"/>
            <a:ext cx="1068623" cy="1777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id="{60A50FA8-FDD7-4D5E-84EF-B96727390CA2}"/>
              </a:ext>
            </a:extLst>
          </p:cNvPr>
          <p:cNvSpPr txBox="1"/>
          <p:nvPr/>
        </p:nvSpPr>
        <p:spPr>
          <a:xfrm>
            <a:off x="2921768" y="4205281"/>
            <a:ext cx="579739" cy="160946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交通卡数据中台</a:t>
            </a:r>
          </a:p>
        </p:txBody>
      </p:sp>
      <p:cxnSp>
        <p:nvCxnSpPr>
          <p:cNvPr id="50" name="直接箭头连接符 49">
            <a:extLst>
              <a:ext uri="{FF2B5EF4-FFF2-40B4-BE49-F238E27FC236}">
                <a16:creationId xmlns:a16="http://schemas.microsoft.com/office/drawing/2014/main" id="{5057BE4B-B5D6-44CA-A857-EFBAD852B6E8}"/>
              </a:ext>
            </a:extLst>
          </p:cNvPr>
          <p:cNvCxnSpPr>
            <a:cxnSpLocks/>
            <a:stCxn id="36" idx="3"/>
            <a:endCxn id="56" idx="1"/>
          </p:cNvCxnSpPr>
          <p:nvPr/>
        </p:nvCxnSpPr>
        <p:spPr>
          <a:xfrm>
            <a:off x="1827448" y="3298978"/>
            <a:ext cx="1094320" cy="1711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a:extLst>
              <a:ext uri="{FF2B5EF4-FFF2-40B4-BE49-F238E27FC236}">
                <a16:creationId xmlns:a16="http://schemas.microsoft.com/office/drawing/2014/main" id="{9696E5F2-1BF8-469E-A859-6C3657627EFD}"/>
              </a:ext>
            </a:extLst>
          </p:cNvPr>
          <p:cNvCxnSpPr>
            <a:cxnSpLocks/>
            <a:stCxn id="7" idx="3"/>
            <a:endCxn id="27" idx="1"/>
          </p:cNvCxnSpPr>
          <p:nvPr/>
        </p:nvCxnSpPr>
        <p:spPr>
          <a:xfrm>
            <a:off x="3485572" y="2789850"/>
            <a:ext cx="531969" cy="619345"/>
          </a:xfrm>
          <a:prstGeom prst="straightConnector1">
            <a:avLst/>
          </a:prstGeom>
          <a:ln w="158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a:extLst>
              <a:ext uri="{FF2B5EF4-FFF2-40B4-BE49-F238E27FC236}">
                <a16:creationId xmlns:a16="http://schemas.microsoft.com/office/drawing/2014/main" id="{C3C309E1-C53A-418B-94EA-593AEDF4EF83}"/>
              </a:ext>
            </a:extLst>
          </p:cNvPr>
          <p:cNvCxnSpPr>
            <a:cxnSpLocks/>
            <a:stCxn id="56" idx="3"/>
            <a:endCxn id="27" idx="1"/>
          </p:cNvCxnSpPr>
          <p:nvPr/>
        </p:nvCxnSpPr>
        <p:spPr>
          <a:xfrm flipV="1">
            <a:off x="3501507" y="3409195"/>
            <a:ext cx="516034" cy="1600818"/>
          </a:xfrm>
          <a:prstGeom prst="straightConnector1">
            <a:avLst/>
          </a:prstGeom>
          <a:ln w="158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矩形: 圆角 67">
            <a:extLst>
              <a:ext uri="{FF2B5EF4-FFF2-40B4-BE49-F238E27FC236}">
                <a16:creationId xmlns:a16="http://schemas.microsoft.com/office/drawing/2014/main" id="{4EE092C6-1930-4287-AEE2-50C6371C0DDE}"/>
              </a:ext>
            </a:extLst>
          </p:cNvPr>
          <p:cNvSpPr/>
          <p:nvPr/>
        </p:nvSpPr>
        <p:spPr>
          <a:xfrm>
            <a:off x="10072524" y="4304551"/>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实验室</a:t>
            </a:r>
          </a:p>
        </p:txBody>
      </p:sp>
      <p:sp>
        <p:nvSpPr>
          <p:cNvPr id="75" name="矩形: 圆角 74">
            <a:extLst>
              <a:ext uri="{FF2B5EF4-FFF2-40B4-BE49-F238E27FC236}">
                <a16:creationId xmlns:a16="http://schemas.microsoft.com/office/drawing/2014/main" id="{4F9BFCE9-067D-4E81-8E85-FB4E3663831C}"/>
              </a:ext>
            </a:extLst>
          </p:cNvPr>
          <p:cNvSpPr/>
          <p:nvPr/>
        </p:nvSpPr>
        <p:spPr>
          <a:xfrm>
            <a:off x="10070969" y="5021548"/>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80" dirty="0"/>
              <a:t>SFTP</a:t>
            </a:r>
            <a:endParaRPr lang="zh-CN" altLang="en-US" sz="1680" dirty="0"/>
          </a:p>
        </p:txBody>
      </p:sp>
      <p:cxnSp>
        <p:nvCxnSpPr>
          <p:cNvPr id="77" name="直接箭头连接符 76">
            <a:extLst>
              <a:ext uri="{FF2B5EF4-FFF2-40B4-BE49-F238E27FC236}">
                <a16:creationId xmlns:a16="http://schemas.microsoft.com/office/drawing/2014/main" id="{ABEB3A59-FD71-4EC2-9B77-40ED29E29342}"/>
              </a:ext>
            </a:extLst>
          </p:cNvPr>
          <p:cNvCxnSpPr>
            <a:cxnSpLocks/>
            <a:stCxn id="17" idx="3"/>
            <a:endCxn id="75" idx="1"/>
          </p:cNvCxnSpPr>
          <p:nvPr/>
        </p:nvCxnSpPr>
        <p:spPr>
          <a:xfrm>
            <a:off x="8953137" y="3533979"/>
            <a:ext cx="1117832" cy="1761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文本框 87">
            <a:extLst>
              <a:ext uri="{FF2B5EF4-FFF2-40B4-BE49-F238E27FC236}">
                <a16:creationId xmlns:a16="http://schemas.microsoft.com/office/drawing/2014/main" id="{D49E448F-31BD-4424-B84C-7816BB9E718D}"/>
              </a:ext>
            </a:extLst>
          </p:cNvPr>
          <p:cNvSpPr txBox="1"/>
          <p:nvPr/>
        </p:nvSpPr>
        <p:spPr>
          <a:xfrm rot="3403144" flipH="1">
            <a:off x="1725861" y="3496469"/>
            <a:ext cx="973863"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数据采集</a:t>
            </a:r>
            <a:endParaRPr lang="en-US" altLang="zh-CN" sz="1440" dirty="0">
              <a:latin typeface="微软雅黑" panose="020B0503020204020204" pitchFamily="34" charset="-122"/>
              <a:ea typeface="微软雅黑" panose="020B0503020204020204" pitchFamily="34" charset="-122"/>
            </a:endParaRPr>
          </a:p>
        </p:txBody>
      </p:sp>
      <p:sp>
        <p:nvSpPr>
          <p:cNvPr id="89" name="文本框 88">
            <a:extLst>
              <a:ext uri="{FF2B5EF4-FFF2-40B4-BE49-F238E27FC236}">
                <a16:creationId xmlns:a16="http://schemas.microsoft.com/office/drawing/2014/main" id="{8C9D6BF3-345F-4FF7-9944-A923BE11F0BA}"/>
              </a:ext>
            </a:extLst>
          </p:cNvPr>
          <p:cNvSpPr txBox="1"/>
          <p:nvPr/>
        </p:nvSpPr>
        <p:spPr>
          <a:xfrm flipH="1">
            <a:off x="4454816" y="4744549"/>
            <a:ext cx="994297" cy="276999"/>
          </a:xfrm>
          <a:prstGeom prst="rect">
            <a:avLst/>
          </a:prstGeom>
          <a:noFill/>
        </p:spPr>
        <p:txBody>
          <a:bodyPr wrap="square" rtlCol="0">
            <a:spAutoFit/>
          </a:bodyPr>
          <a:lstStyle/>
          <a:p>
            <a:pPr algn="ctr"/>
            <a:r>
              <a:rPr lang="zh-CN" altLang="en-US" sz="1200" b="1" dirty="0">
                <a:solidFill>
                  <a:srgbClr val="FF0000"/>
                </a:solidFill>
                <a:latin typeface="微软雅黑" panose="020B0503020204020204" pitchFamily="34" charset="-122"/>
                <a:ea typeface="微软雅黑" panose="020B0503020204020204" pitchFamily="34" charset="-122"/>
              </a:rPr>
              <a:t>数据输出</a:t>
            </a:r>
            <a:endParaRPr lang="en-US" altLang="zh-CN" sz="1200" b="1" dirty="0">
              <a:solidFill>
                <a:srgbClr val="FF0000"/>
              </a:solidFill>
              <a:latin typeface="微软雅黑" panose="020B0503020204020204" pitchFamily="34" charset="-122"/>
              <a:ea typeface="微软雅黑" panose="020B0503020204020204" pitchFamily="34" charset="-122"/>
            </a:endParaRPr>
          </a:p>
        </p:txBody>
      </p:sp>
      <p:cxnSp>
        <p:nvCxnSpPr>
          <p:cNvPr id="80" name="连接符: 肘形 79">
            <a:extLst>
              <a:ext uri="{FF2B5EF4-FFF2-40B4-BE49-F238E27FC236}">
                <a16:creationId xmlns:a16="http://schemas.microsoft.com/office/drawing/2014/main" id="{14E6A632-DA00-4298-9C13-C469649BE146}"/>
              </a:ext>
            </a:extLst>
          </p:cNvPr>
          <p:cNvCxnSpPr>
            <a:cxnSpLocks/>
            <a:stCxn id="56" idx="3"/>
            <a:endCxn id="55" idx="1"/>
          </p:cNvCxnSpPr>
          <p:nvPr/>
        </p:nvCxnSpPr>
        <p:spPr>
          <a:xfrm flipV="1">
            <a:off x="3501507" y="3484772"/>
            <a:ext cx="2934430" cy="1525241"/>
          </a:xfrm>
          <a:prstGeom prst="bentConnector3">
            <a:avLst>
              <a:gd name="adj1" fmla="val 89925"/>
            </a:avLst>
          </a:prstGeom>
          <a:ln w="28575">
            <a:solidFill>
              <a:srgbClr val="FF0000"/>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84" name="文本框 83">
            <a:extLst>
              <a:ext uri="{FF2B5EF4-FFF2-40B4-BE49-F238E27FC236}">
                <a16:creationId xmlns:a16="http://schemas.microsoft.com/office/drawing/2014/main" id="{D0D38E9B-80B1-4DFE-A1DD-F290B6352715}"/>
              </a:ext>
            </a:extLst>
          </p:cNvPr>
          <p:cNvSpPr txBox="1"/>
          <p:nvPr/>
        </p:nvSpPr>
        <p:spPr>
          <a:xfrm>
            <a:off x="4713096" y="2280912"/>
            <a:ext cx="1107996" cy="369332"/>
          </a:xfrm>
          <a:prstGeom prst="rect">
            <a:avLst/>
          </a:prstGeom>
          <a:noFill/>
        </p:spPr>
        <p:txBody>
          <a:bodyPr wrap="none" rtlCol="0">
            <a:spAutoFit/>
          </a:bodyPr>
          <a:lstStyle/>
          <a:p>
            <a:r>
              <a:rPr lang="zh-CN" altLang="en-US" dirty="0"/>
              <a:t>数据服务</a:t>
            </a:r>
          </a:p>
        </p:txBody>
      </p:sp>
      <p:cxnSp>
        <p:nvCxnSpPr>
          <p:cNvPr id="97" name="直接箭头连接符 96">
            <a:extLst>
              <a:ext uri="{FF2B5EF4-FFF2-40B4-BE49-F238E27FC236}">
                <a16:creationId xmlns:a16="http://schemas.microsoft.com/office/drawing/2014/main" id="{CBFC1F02-E84B-402C-81AB-9EACA0CB50A2}"/>
              </a:ext>
            </a:extLst>
          </p:cNvPr>
          <p:cNvCxnSpPr>
            <a:cxnSpLocks/>
            <a:stCxn id="17" idx="3"/>
            <a:endCxn id="19" idx="1"/>
          </p:cNvCxnSpPr>
          <p:nvPr/>
        </p:nvCxnSpPr>
        <p:spPr>
          <a:xfrm>
            <a:off x="8953137" y="3533979"/>
            <a:ext cx="1119387" cy="230345"/>
          </a:xfrm>
          <a:prstGeom prst="straightConnector1">
            <a:avLst/>
          </a:prstGeom>
          <a:ln w="1905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8" name="直接箭头连接符 97">
            <a:extLst>
              <a:ext uri="{FF2B5EF4-FFF2-40B4-BE49-F238E27FC236}">
                <a16:creationId xmlns:a16="http://schemas.microsoft.com/office/drawing/2014/main" id="{A96BBF92-823B-406D-AD02-8B6CB9446906}"/>
              </a:ext>
            </a:extLst>
          </p:cNvPr>
          <p:cNvCxnSpPr>
            <a:cxnSpLocks/>
            <a:endCxn id="68" idx="1"/>
          </p:cNvCxnSpPr>
          <p:nvPr/>
        </p:nvCxnSpPr>
        <p:spPr>
          <a:xfrm>
            <a:off x="8959953" y="3550432"/>
            <a:ext cx="1112571" cy="1028439"/>
          </a:xfrm>
          <a:prstGeom prst="straightConnector1">
            <a:avLst/>
          </a:prstGeom>
          <a:ln w="19050">
            <a:headEnd type="none"/>
            <a:tailEnd type="triangle"/>
          </a:ln>
        </p:spPr>
        <p:style>
          <a:lnRef idx="1">
            <a:schemeClr val="accent1"/>
          </a:lnRef>
          <a:fillRef idx="0">
            <a:schemeClr val="accent1"/>
          </a:fillRef>
          <a:effectRef idx="0">
            <a:schemeClr val="accent1"/>
          </a:effectRef>
          <a:fontRef idx="minor">
            <a:schemeClr val="tx1"/>
          </a:fontRef>
        </p:style>
      </p:cxnSp>
      <p:sp>
        <p:nvSpPr>
          <p:cNvPr id="108" name="矩形: 圆角 107">
            <a:extLst>
              <a:ext uri="{FF2B5EF4-FFF2-40B4-BE49-F238E27FC236}">
                <a16:creationId xmlns:a16="http://schemas.microsoft.com/office/drawing/2014/main" id="{FFBBDDBA-84B5-436C-8708-00DD6639CDC4}"/>
              </a:ext>
            </a:extLst>
          </p:cNvPr>
          <p:cNvSpPr/>
          <p:nvPr/>
        </p:nvSpPr>
        <p:spPr>
          <a:xfrm>
            <a:off x="6549119" y="3012324"/>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敏捷</a:t>
            </a:r>
            <a:r>
              <a:rPr lang="en-US" altLang="zh-CN" sz="1200" dirty="0"/>
              <a:t>API</a:t>
            </a:r>
            <a:endParaRPr lang="zh-CN" altLang="en-US" sz="1200" dirty="0"/>
          </a:p>
        </p:txBody>
      </p:sp>
      <p:sp>
        <p:nvSpPr>
          <p:cNvPr id="119" name="矩形: 圆角 118">
            <a:extLst>
              <a:ext uri="{FF2B5EF4-FFF2-40B4-BE49-F238E27FC236}">
                <a16:creationId xmlns:a16="http://schemas.microsoft.com/office/drawing/2014/main" id="{29B37A06-F3CE-4181-B4C3-383AA4EDD578}"/>
              </a:ext>
            </a:extLst>
          </p:cNvPr>
          <p:cNvSpPr/>
          <p:nvPr/>
        </p:nvSpPr>
        <p:spPr>
          <a:xfrm>
            <a:off x="6560846" y="3406388"/>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认证鉴权</a:t>
            </a:r>
          </a:p>
        </p:txBody>
      </p:sp>
      <p:sp>
        <p:nvSpPr>
          <p:cNvPr id="120" name="矩形: 圆角 119">
            <a:extLst>
              <a:ext uri="{FF2B5EF4-FFF2-40B4-BE49-F238E27FC236}">
                <a16:creationId xmlns:a16="http://schemas.microsoft.com/office/drawing/2014/main" id="{720CDDAC-A2FC-4D88-B51D-484376095F38}"/>
              </a:ext>
            </a:extLst>
          </p:cNvPr>
          <p:cNvSpPr/>
          <p:nvPr/>
        </p:nvSpPr>
        <p:spPr>
          <a:xfrm>
            <a:off x="6549119" y="3841481"/>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日志审计</a:t>
            </a:r>
          </a:p>
        </p:txBody>
      </p:sp>
      <p:sp>
        <p:nvSpPr>
          <p:cNvPr id="121" name="矩形: 圆角 120">
            <a:extLst>
              <a:ext uri="{FF2B5EF4-FFF2-40B4-BE49-F238E27FC236}">
                <a16:creationId xmlns:a16="http://schemas.microsoft.com/office/drawing/2014/main" id="{C61AF37A-4487-44A3-B24C-70C068F62AB0}"/>
              </a:ext>
            </a:extLst>
          </p:cNvPr>
          <p:cNvSpPr/>
          <p:nvPr/>
        </p:nvSpPr>
        <p:spPr>
          <a:xfrm>
            <a:off x="7848075" y="3012324"/>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数据分析</a:t>
            </a:r>
          </a:p>
        </p:txBody>
      </p:sp>
      <p:sp>
        <p:nvSpPr>
          <p:cNvPr id="123" name="矩形: 圆角 122">
            <a:extLst>
              <a:ext uri="{FF2B5EF4-FFF2-40B4-BE49-F238E27FC236}">
                <a16:creationId xmlns:a16="http://schemas.microsoft.com/office/drawing/2014/main" id="{DA03E417-FD79-4BE7-82A8-E91E02313BC6}"/>
              </a:ext>
            </a:extLst>
          </p:cNvPr>
          <p:cNvSpPr/>
          <p:nvPr/>
        </p:nvSpPr>
        <p:spPr>
          <a:xfrm>
            <a:off x="7858689" y="3413662"/>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可视化报表</a:t>
            </a:r>
          </a:p>
        </p:txBody>
      </p:sp>
      <p:sp>
        <p:nvSpPr>
          <p:cNvPr id="124" name="矩形: 圆角 123">
            <a:extLst>
              <a:ext uri="{FF2B5EF4-FFF2-40B4-BE49-F238E27FC236}">
                <a16:creationId xmlns:a16="http://schemas.microsoft.com/office/drawing/2014/main" id="{8317670A-B109-49EB-8190-CF7D58CE2EB3}"/>
              </a:ext>
            </a:extLst>
          </p:cNvPr>
          <p:cNvSpPr/>
          <p:nvPr/>
        </p:nvSpPr>
        <p:spPr>
          <a:xfrm>
            <a:off x="7866753" y="3852341"/>
            <a:ext cx="921838" cy="32903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200" dirty="0"/>
              <a:t>数据导出</a:t>
            </a:r>
          </a:p>
        </p:txBody>
      </p: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12" name="图片 11">
            <a:extLst>
              <a:ext uri="{FF2B5EF4-FFF2-40B4-BE49-F238E27FC236}">
                <a16:creationId xmlns:a16="http://schemas.microsoft.com/office/drawing/2014/main" id="{35050B9F-6D47-487D-91E6-0FD8A71BE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164" y="754256"/>
            <a:ext cx="9810586" cy="6103743"/>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1" y="5588790"/>
            <a:ext cx="6004691"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实验室：</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Docker , Zeppelin,  Jupyter, Flink,</a:t>
            </a:r>
            <a:endParaRPr lang="zh-CN"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页面：</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Vue</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Element</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8967"/>
            <a:ext cx="552723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Spring Boot Admin</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1" y="4747924"/>
            <a:ext cx="6330616"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应用服务：</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Spring Boot, Open Fegin, Gateway</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Sftp</a:t>
            </a:r>
            <a:endParaRPr lang="zh-CN"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6330615"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Spring Security, Redis&amp;Jwt</a:t>
            </a:r>
            <a:endParaRPr lang="zh-CN"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11046672" cy="455253"/>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35" name="矩形 34">
            <a:extLst>
              <a:ext uri="{FF2B5EF4-FFF2-40B4-BE49-F238E27FC236}">
                <a16:creationId xmlns:a16="http://schemas.microsoft.com/office/drawing/2014/main" id="{6EF5A6E2-1312-446D-B2E5-8C9D5B8837BA}"/>
              </a:ext>
            </a:extLst>
          </p:cNvPr>
          <p:cNvSpPr/>
          <p:nvPr/>
        </p:nvSpPr>
        <p:spPr>
          <a:xfrm>
            <a:off x="686619" y="1758064"/>
            <a:ext cx="1980029" cy="400110"/>
          </a:xfrm>
          <a:prstGeom prst="rect">
            <a:avLst/>
          </a:prstGeom>
          <a:noFill/>
          <a:ln>
            <a:noFill/>
          </a:ln>
        </p:spPr>
        <p:txBody>
          <a:bodyPr wrap="none" rtlCol="0" anchor="t">
            <a:spAutoFit/>
          </a:bodyPr>
          <a:lstStyle/>
          <a:p>
            <a:r>
              <a:rPr lang="zh-CN" altLang="en-US" sz="2000" dirty="0">
                <a:latin typeface="宋体" panose="02010600030101010101" pitchFamily="2" charset="-122"/>
                <a:ea typeface="宋体" panose="02010600030101010101" pitchFamily="2" charset="-122"/>
              </a:rPr>
              <a:t>数据服务系统：</a:t>
            </a:r>
          </a:p>
        </p:txBody>
      </p:sp>
      <p:sp>
        <p:nvSpPr>
          <p:cNvPr id="36" name="矩形 35">
            <a:extLst>
              <a:ext uri="{FF2B5EF4-FFF2-40B4-BE49-F238E27FC236}">
                <a16:creationId xmlns:a16="http://schemas.microsoft.com/office/drawing/2014/main" id="{2B134655-C3EC-422E-9D2E-4A808F9DCBF4}"/>
              </a:ext>
            </a:extLst>
          </p:cNvPr>
          <p:cNvSpPr/>
          <p:nvPr/>
        </p:nvSpPr>
        <p:spPr>
          <a:xfrm>
            <a:off x="709016" y="4399363"/>
            <a:ext cx="1980029" cy="400110"/>
          </a:xfrm>
          <a:prstGeom prst="rect">
            <a:avLst/>
          </a:prstGeom>
          <a:noFill/>
          <a:ln>
            <a:noFill/>
          </a:ln>
        </p:spPr>
        <p:txBody>
          <a:bodyPr wrap="none" rtlCol="0" anchor="t">
            <a:spAutoFit/>
          </a:bodyPr>
          <a:lstStyle/>
          <a:p>
            <a:r>
              <a:rPr lang="zh-CN" altLang="en-US" sz="2000" dirty="0">
                <a:latin typeface="宋体" panose="02010600030101010101" pitchFamily="2" charset="-122"/>
                <a:ea typeface="宋体" panose="02010600030101010101" pitchFamily="2" charset="-122"/>
              </a:rPr>
              <a:t>数据应用系统：</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2118416784"/>
              </p:ext>
            </p:extLst>
          </p:nvPr>
        </p:nvGraphicFramePr>
        <p:xfrm>
          <a:off x="815987" y="1526041"/>
          <a:ext cx="9439273" cy="4741405"/>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380185">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320322">
                <a:tc>
                  <a:txBody>
                    <a:bodyPr/>
                    <a:lstStyle/>
                    <a:p>
                      <a:pPr algn="ctr">
                        <a:spcAft>
                          <a:spcPts val="0"/>
                        </a:spcAft>
                      </a:pPr>
                      <a:r>
                        <a:rPr lang="en-US" sz="1200" kern="100" dirty="0">
                          <a:effectLst/>
                          <a:latin typeface="楷体_GB2312"/>
                          <a:ea typeface="宋体" panose="02010600030101010101" pitchFamily="2" charset="-122"/>
                        </a:rPr>
                        <a:t>Hadoop100</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a:txBody>
                    <a:bodyPr/>
                    <a:lstStyle/>
                    <a:p>
                      <a:pPr algn="ctr">
                        <a:spcAft>
                          <a:spcPts val="0"/>
                        </a:spcAft>
                      </a:pPr>
                      <a:r>
                        <a:rPr lang="en-US" sz="1200" kern="100">
                          <a:effectLst/>
                          <a:latin typeface="楷体_GB2312"/>
                          <a:ea typeface="宋体" panose="02010600030101010101" pitchFamily="2" charset="-122"/>
                        </a:rPr>
                        <a:t>64G</a:t>
                      </a:r>
                      <a:r>
                        <a:rPr lang="zh-CN" sz="1200" kern="100">
                          <a:effectLst/>
                          <a:latin typeface="Times New Roman" panose="02020603050405020304" pitchFamily="18" charset="0"/>
                          <a:ea typeface="楷体_GB2312"/>
                        </a:rPr>
                        <a:t>，</a:t>
                      </a:r>
                      <a:r>
                        <a:rPr lang="en-US" sz="1200" kern="100">
                          <a:effectLst/>
                          <a:latin typeface="Times New Roman" panose="02020603050405020304" pitchFamily="18" charset="0"/>
                          <a:ea typeface="楷体_GB2312"/>
                        </a:rPr>
                        <a:t>16C</a:t>
                      </a:r>
                      <a:r>
                        <a:rPr lang="zh-CN" sz="1200" kern="100">
                          <a:effectLst/>
                          <a:latin typeface="Times New Roman" panose="02020603050405020304" pitchFamily="18" charset="0"/>
                          <a:ea typeface="楷体_GB2312"/>
                        </a:rPr>
                        <a:t>，</a:t>
                      </a:r>
                      <a:r>
                        <a:rPr lang="en-US" sz="1200" kern="100">
                          <a:effectLst/>
                          <a:latin typeface="Times New Roman" panose="02020603050405020304" pitchFamily="18" charset="0"/>
                          <a:ea typeface="楷体_GB2312"/>
                        </a:rPr>
                        <a:t>2T</a:t>
                      </a:r>
                      <a:endParaRPr lang="zh-CN" sz="1050" kern="10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rowSpan="3">
                  <a:txBody>
                    <a:bodyPr/>
                    <a:lstStyle/>
                    <a:p>
                      <a:pPr algn="ctr">
                        <a:spcAft>
                          <a:spcPts val="0"/>
                        </a:spcAft>
                      </a:pPr>
                      <a:r>
                        <a:rPr lang="zh-CN" sz="1200" kern="100" dirty="0">
                          <a:effectLst/>
                          <a:latin typeface="Times New Roman" panose="02020603050405020304" pitchFamily="18" charset="0"/>
                          <a:ea typeface="楷体_GB2312"/>
                        </a:rPr>
                        <a:t>部署</a:t>
                      </a:r>
                      <a:r>
                        <a:rPr lang="en-US" sz="1200" kern="100" dirty="0">
                          <a:effectLst/>
                          <a:latin typeface="Times New Roman" panose="02020603050405020304" pitchFamily="18" charset="0"/>
                          <a:ea typeface="楷体_GB2312"/>
                        </a:rPr>
                        <a:t>YARN</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 HDFS</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 FLINK </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Hive</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DataX</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Dolphin Scheduler</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zookeeper</a:t>
                      </a:r>
                      <a:r>
                        <a:rPr lang="zh-CN" sz="1200" kern="100" dirty="0">
                          <a:effectLst/>
                          <a:latin typeface="Times New Roman" panose="02020603050405020304" pitchFamily="18" charset="0"/>
                          <a:ea typeface="楷体_GB2312"/>
                        </a:rPr>
                        <a:t>等</a:t>
                      </a:r>
                      <a:r>
                        <a:rPr lang="zh-CN" sz="1200" kern="100" dirty="0">
                          <a:solidFill>
                            <a:srgbClr val="FF0000"/>
                          </a:solidFill>
                          <a:effectLst/>
                          <a:latin typeface="Times New Roman" panose="02020603050405020304" pitchFamily="18" charset="0"/>
                          <a:ea typeface="楷体_GB2312"/>
                        </a:rPr>
                        <a:t>集群服务</a:t>
                      </a:r>
                      <a:endParaRPr lang="zh-CN" sz="1050"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4226928584"/>
                  </a:ext>
                </a:extLst>
              </a:tr>
              <a:tr h="320322">
                <a:tc>
                  <a:txBody>
                    <a:bodyPr/>
                    <a:lstStyle/>
                    <a:p>
                      <a:pPr algn="ctr">
                        <a:spcAft>
                          <a:spcPts val="0"/>
                        </a:spcAft>
                      </a:pPr>
                      <a:r>
                        <a:rPr lang="en-US" sz="1200" kern="100" dirty="0">
                          <a:effectLst/>
                          <a:latin typeface="楷体_GB2312"/>
                          <a:ea typeface="宋体" panose="02010600030101010101" pitchFamily="2" charset="-122"/>
                        </a:rPr>
                        <a:t>Hadoop101</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a:txBody>
                    <a:bodyPr/>
                    <a:lstStyle/>
                    <a:p>
                      <a:pPr algn="ctr">
                        <a:spcAft>
                          <a:spcPts val="0"/>
                        </a:spcAft>
                      </a:pPr>
                      <a:r>
                        <a:rPr lang="en-US" sz="1200" kern="100" dirty="0">
                          <a:effectLst/>
                          <a:latin typeface="楷体_GB2312"/>
                          <a:ea typeface="宋体" panose="02010600030101010101" pitchFamily="2" charset="-122"/>
                        </a:rPr>
                        <a:t>64G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16C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2T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63563">
                <a:tc>
                  <a:txBody>
                    <a:bodyPr/>
                    <a:lstStyle/>
                    <a:p>
                      <a:pPr algn="ctr">
                        <a:spcAft>
                          <a:spcPts val="0"/>
                        </a:spcAft>
                      </a:pPr>
                      <a:r>
                        <a:rPr lang="en-US" sz="1200" kern="100" dirty="0">
                          <a:effectLst/>
                          <a:latin typeface="楷体_GB2312"/>
                          <a:ea typeface="宋体" panose="02010600030101010101" pitchFamily="2" charset="-122"/>
                        </a:rPr>
                        <a:t>Hadoop102</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a:txBody>
                    <a:bodyPr/>
                    <a:lstStyle/>
                    <a:p>
                      <a:pPr algn="ctr">
                        <a:spcAft>
                          <a:spcPts val="0"/>
                        </a:spcAft>
                      </a:pPr>
                      <a:r>
                        <a:rPr lang="en-US" sz="1200" kern="100" dirty="0">
                          <a:effectLst/>
                          <a:latin typeface="楷体_GB2312"/>
                          <a:ea typeface="宋体" panose="02010600030101010101" pitchFamily="2" charset="-122"/>
                        </a:rPr>
                        <a:t>64G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16C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2T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320322">
                <a:tc>
                  <a:txBody>
                    <a:bodyPr/>
                    <a:lstStyle/>
                    <a:p>
                      <a:pPr algn="ctr">
                        <a:spcAft>
                          <a:spcPts val="0"/>
                        </a:spcAft>
                      </a:pPr>
                      <a:r>
                        <a:rPr lang="en-US" sz="1200" kern="100" dirty="0">
                          <a:effectLst/>
                          <a:latin typeface="楷体_GB2312"/>
                          <a:ea typeface="宋体" panose="02010600030101010101" pitchFamily="2" charset="-122"/>
                        </a:rPr>
                        <a:t>Hadoop105X2</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rgbClr val="00B050"/>
                    </a:solidFill>
                  </a:tcPr>
                </a:tc>
                <a:tc>
                  <a:txBody>
                    <a:bodyPr/>
                    <a:lstStyle/>
                    <a:p>
                      <a:pPr algn="ctr">
                        <a:spcAft>
                          <a:spcPts val="0"/>
                        </a:spcAft>
                      </a:pPr>
                      <a:r>
                        <a:rPr lang="en-US" sz="1200" kern="100" dirty="0">
                          <a:effectLst/>
                          <a:latin typeface="楷体_GB2312"/>
                          <a:ea typeface="宋体" panose="02010600030101010101" pitchFamily="2" charset="-122"/>
                        </a:rPr>
                        <a:t>16G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8C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2T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rgbClr val="00B050"/>
                    </a:solidFill>
                  </a:tcPr>
                </a:tc>
                <a:tc>
                  <a:txBody>
                    <a:bodyPr/>
                    <a:lstStyle/>
                    <a:p>
                      <a:pPr algn="ctr">
                        <a:spcAft>
                          <a:spcPts val="0"/>
                        </a:spcAft>
                      </a:pPr>
                      <a:r>
                        <a:rPr lang="zh-CN" sz="1200" kern="100" dirty="0">
                          <a:effectLst/>
                          <a:latin typeface="Times New Roman" panose="02020603050405020304" pitchFamily="18" charset="0"/>
                          <a:ea typeface="楷体_GB2312"/>
                        </a:rPr>
                        <a:t>部署</a:t>
                      </a:r>
                      <a:r>
                        <a:rPr lang="en-US" sz="1200" kern="100" dirty="0">
                          <a:effectLst/>
                          <a:latin typeface="Times New Roman" panose="02020603050405020304" pitchFamily="18" charset="0"/>
                          <a:ea typeface="楷体_GB2312"/>
                        </a:rPr>
                        <a:t>PostgreSQL </a:t>
                      </a:r>
                      <a:r>
                        <a:rPr lang="zh-CN" sz="1200" kern="100" dirty="0">
                          <a:effectLst/>
                          <a:latin typeface="Times New Roman" panose="02020603050405020304" pitchFamily="18" charset="0"/>
                          <a:ea typeface="楷体_GB2312"/>
                        </a:rPr>
                        <a:t>，</a:t>
                      </a:r>
                      <a:r>
                        <a:rPr lang="zh-CN" sz="1200" kern="100" dirty="0">
                          <a:solidFill>
                            <a:srgbClr val="FF0000"/>
                          </a:solidFill>
                          <a:effectLst/>
                          <a:latin typeface="Times New Roman" panose="02020603050405020304" pitchFamily="18" charset="0"/>
                          <a:ea typeface="楷体_GB2312"/>
                        </a:rPr>
                        <a:t>主备</a:t>
                      </a:r>
                      <a:endParaRPr lang="zh-CN" sz="1050"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nchor="ctr">
                    <a:solidFill>
                      <a:srgbClr val="00B050"/>
                    </a:solidFill>
                  </a:tcPr>
                </a:tc>
                <a:extLst>
                  <a:ext uri="{0D108BD9-81ED-4DB2-BD59-A6C34878D82A}">
                    <a16:rowId xmlns:a16="http://schemas.microsoft.com/office/drawing/2014/main" val="3496183774"/>
                  </a:ext>
                </a:extLst>
              </a:tr>
              <a:tr h="320322">
                <a:tc>
                  <a:txBody>
                    <a:bodyPr/>
                    <a:lstStyle/>
                    <a:p>
                      <a:pPr algn="ctr">
                        <a:spcAft>
                          <a:spcPts val="0"/>
                        </a:spcAft>
                      </a:pPr>
                      <a:r>
                        <a:rPr lang="en-US" sz="1200" kern="100" dirty="0">
                          <a:effectLst/>
                          <a:latin typeface="楷体_GB2312"/>
                          <a:ea typeface="宋体" panose="02010600030101010101" pitchFamily="2" charset="-122"/>
                        </a:rPr>
                        <a:t>Hadoop106</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8G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4C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500G</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zh-CN" sz="1200" kern="100" dirty="0">
                          <a:effectLst/>
                          <a:latin typeface="Times New Roman" panose="02020603050405020304" pitchFamily="18" charset="0"/>
                          <a:ea typeface="楷体_GB2312"/>
                        </a:rPr>
                        <a:t>实验室服务、数据服务、</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853964626"/>
                  </a:ext>
                </a:extLst>
              </a:tr>
              <a:tr h="320322">
                <a:tc>
                  <a:txBody>
                    <a:bodyPr/>
                    <a:lstStyle/>
                    <a:p>
                      <a:pPr algn="ctr">
                        <a:spcAft>
                          <a:spcPts val="0"/>
                        </a:spcAft>
                      </a:pPr>
                      <a:r>
                        <a:rPr lang="en-US" sz="1200" kern="100" dirty="0">
                          <a:effectLst/>
                          <a:latin typeface="楷体_GB2312"/>
                          <a:ea typeface="宋体" panose="02010600030101010101" pitchFamily="2" charset="-122"/>
                        </a:rPr>
                        <a:t>Hadoop107</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8G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4C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500G</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zh-CN" sz="1200" kern="100" dirty="0">
                          <a:effectLst/>
                          <a:latin typeface="Times New Roman" panose="02020603050405020304" pitchFamily="18" charset="0"/>
                          <a:ea typeface="楷体_GB2312"/>
                        </a:rPr>
                        <a:t>鉴权服务、系统服务、</a:t>
                      </a:r>
                      <a:r>
                        <a:rPr lang="zh-CN" altLang="en-US" sz="1200" kern="100" dirty="0">
                          <a:effectLst/>
                          <a:latin typeface="Times New Roman" panose="02020603050405020304" pitchFamily="18" charset="0"/>
                          <a:ea typeface="楷体_GB2312"/>
                        </a:rPr>
                        <a:t>控制台</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3639831449"/>
                  </a:ext>
                </a:extLst>
              </a:tr>
              <a:tr h="416249">
                <a:tc>
                  <a:txBody>
                    <a:bodyPr/>
                    <a:lstStyle/>
                    <a:p>
                      <a:pPr algn="ctr">
                        <a:spcAft>
                          <a:spcPts val="0"/>
                        </a:spcAft>
                      </a:pPr>
                      <a:r>
                        <a:rPr lang="en-US" sz="1200" kern="100" dirty="0">
                          <a:effectLst/>
                          <a:latin typeface="楷体_GB2312"/>
                          <a:ea typeface="宋体" panose="02010600030101010101" pitchFamily="2" charset="-122"/>
                        </a:rPr>
                        <a:t>Hadoop108</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8G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4C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500G</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zh-CN" sz="1200" kern="100" dirty="0">
                          <a:effectLst/>
                          <a:latin typeface="Times New Roman" panose="02020603050405020304" pitchFamily="18" charset="0"/>
                          <a:ea typeface="楷体_GB2312"/>
                        </a:rPr>
                        <a:t>统一网关，门户网关、</a:t>
                      </a:r>
                      <a:endParaRPr lang="zh-CN" sz="1050" kern="100" dirty="0">
                        <a:effectLst/>
                        <a:latin typeface="Times New Roman" panose="02020603050405020304" pitchFamily="18" charset="0"/>
                        <a:ea typeface="宋体" panose="02010600030101010101" pitchFamily="2" charset="-122"/>
                      </a:endParaRPr>
                    </a:p>
                    <a:p>
                      <a:pPr algn="ctr">
                        <a:spcAft>
                          <a:spcPts val="0"/>
                        </a:spcAft>
                      </a:pPr>
                      <a:r>
                        <a:rPr lang="zh-CN" sz="1200" b="1" kern="100" dirty="0">
                          <a:solidFill>
                            <a:schemeClr val="tx1"/>
                          </a:solidFill>
                          <a:effectLst/>
                          <a:latin typeface="Times New Roman" panose="02020603050405020304" pitchFamily="18" charset="0"/>
                          <a:ea typeface="楷体_GB2312"/>
                        </a:rPr>
                        <a:t>短信网关、</a:t>
                      </a:r>
                      <a:endParaRPr lang="zh-CN" sz="105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3521177363"/>
                  </a:ext>
                </a:extLst>
              </a:tr>
              <a:tr h="714781">
                <a:tc>
                  <a:txBody>
                    <a:bodyPr/>
                    <a:lstStyle/>
                    <a:p>
                      <a:pPr algn="ctr">
                        <a:spcAft>
                          <a:spcPts val="0"/>
                        </a:spcAft>
                      </a:pPr>
                      <a:r>
                        <a:rPr lang="en-US" sz="1200" kern="100">
                          <a:effectLst/>
                          <a:latin typeface="楷体_GB2312"/>
                          <a:ea typeface="宋体" panose="02010600030101010101" pitchFamily="2" charset="-122"/>
                        </a:rPr>
                        <a:t>Hadoop109</a:t>
                      </a:r>
                      <a:endParaRPr lang="zh-CN" sz="1050" kern="10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32G, 16C, 2T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zh-CN" sz="1200" kern="100" dirty="0">
                          <a:effectLst/>
                          <a:latin typeface="Times New Roman" panose="02020603050405020304" pitchFamily="18" charset="0"/>
                          <a:ea typeface="楷体_GB2312"/>
                        </a:rPr>
                        <a:t>数据实验室资源</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3058289486"/>
                  </a:ext>
                </a:extLst>
              </a:tr>
              <a:tr h="320322">
                <a:tc>
                  <a:txBody>
                    <a:bodyPr/>
                    <a:lstStyle/>
                    <a:p>
                      <a:pPr algn="ctr">
                        <a:spcAft>
                          <a:spcPts val="0"/>
                        </a:spcAft>
                      </a:pPr>
                      <a:r>
                        <a:rPr lang="en-US" sz="1200" kern="100" dirty="0">
                          <a:effectLst/>
                          <a:latin typeface="楷体_GB2312"/>
                          <a:ea typeface="宋体" panose="02010600030101010101" pitchFamily="2" charset="-122"/>
                        </a:rPr>
                        <a:t>Hadoop110X2</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8G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4C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2T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SFTP</a:t>
                      </a:r>
                      <a:r>
                        <a:rPr lang="zh-CN" sz="1200" kern="100" dirty="0">
                          <a:effectLst/>
                          <a:latin typeface="Times New Roman" panose="02020603050405020304" pitchFamily="18" charset="0"/>
                          <a:ea typeface="楷体_GB2312"/>
                        </a:rPr>
                        <a:t>服务器</a:t>
                      </a:r>
                      <a:r>
                        <a:rPr lang="en-US" sz="1200" kern="100" dirty="0">
                          <a:effectLst/>
                          <a:latin typeface="Times New Roman" panose="02020603050405020304" pitchFamily="18" charset="0"/>
                          <a:ea typeface="楷体_GB2312"/>
                        </a:rPr>
                        <a:t>2</a:t>
                      </a:r>
                      <a:r>
                        <a:rPr lang="zh-CN" sz="1200" kern="100" dirty="0">
                          <a:effectLst/>
                          <a:latin typeface="Times New Roman" panose="02020603050405020304" pitchFamily="18" charset="0"/>
                          <a:ea typeface="楷体_GB2312"/>
                        </a:rPr>
                        <a:t>台</a:t>
                      </a:r>
                      <a:r>
                        <a:rPr lang="en-US" sz="1200" kern="100" dirty="0">
                          <a:effectLst/>
                          <a:latin typeface="Times New Roman" panose="02020603050405020304" pitchFamily="18" charset="0"/>
                          <a:ea typeface="楷体_GB2312"/>
                        </a:rPr>
                        <a:t>,</a:t>
                      </a:r>
                      <a:r>
                        <a:rPr lang="zh-CN" sz="1200" kern="100" dirty="0">
                          <a:effectLst/>
                          <a:latin typeface="Times New Roman" panose="02020603050405020304" pitchFamily="18" charset="0"/>
                          <a:ea typeface="楷体_GB2312"/>
                        </a:rPr>
                        <a:t>内外网各一台</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3235130395"/>
                  </a:ext>
                </a:extLst>
              </a:tr>
              <a:tr h="320322">
                <a:tc>
                  <a:txBody>
                    <a:bodyPr/>
                    <a:lstStyle/>
                    <a:p>
                      <a:pPr algn="ctr">
                        <a:spcAft>
                          <a:spcPts val="0"/>
                        </a:spcAft>
                      </a:pPr>
                      <a:r>
                        <a:rPr lang="en-US" sz="1200" kern="100">
                          <a:effectLst/>
                          <a:latin typeface="楷体_GB2312"/>
                          <a:ea typeface="宋体" panose="02010600030101010101" pitchFamily="2" charset="-122"/>
                        </a:rPr>
                        <a:t>Hadoop111</a:t>
                      </a:r>
                      <a:endParaRPr lang="zh-CN" sz="1050" kern="10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8G</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4C</a:t>
                      </a:r>
                      <a:r>
                        <a:rPr lang="zh-CN" sz="1200" kern="100" dirty="0">
                          <a:effectLst/>
                          <a:latin typeface="Times New Roman" panose="02020603050405020304" pitchFamily="18" charset="0"/>
                          <a:ea typeface="楷体_GB2312"/>
                        </a:rPr>
                        <a:t>，</a:t>
                      </a:r>
                      <a:r>
                        <a:rPr lang="en-US" sz="1200" kern="100" dirty="0">
                          <a:effectLst/>
                          <a:latin typeface="Times New Roman" panose="02020603050405020304" pitchFamily="18" charset="0"/>
                          <a:ea typeface="楷体_GB2312"/>
                        </a:rPr>
                        <a:t>1T</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Nginx</a:t>
                      </a:r>
                      <a:r>
                        <a:rPr lang="zh-CN" sz="1200" kern="100" dirty="0">
                          <a:effectLst/>
                          <a:latin typeface="Times New Roman" panose="02020603050405020304" pitchFamily="18" charset="0"/>
                          <a:ea typeface="楷体_GB2312"/>
                        </a:rPr>
                        <a:t>服务器</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569182015"/>
                  </a:ext>
                </a:extLst>
              </a:tr>
              <a:tr h="624373">
                <a:tc>
                  <a:txBody>
                    <a:bodyPr/>
                    <a:lstStyle/>
                    <a:p>
                      <a:pPr algn="ctr">
                        <a:spcAft>
                          <a:spcPts val="0"/>
                        </a:spcAft>
                      </a:pPr>
                      <a:r>
                        <a:rPr lang="en-US" sz="1200" kern="100" dirty="0">
                          <a:effectLst/>
                          <a:latin typeface="楷体_GB2312"/>
                          <a:ea typeface="宋体" panose="02010600030101010101" pitchFamily="2" charset="-122"/>
                        </a:rPr>
                        <a:t>Hadoop112X2</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a:effectLst/>
                          <a:latin typeface="楷体_GB2312"/>
                          <a:ea typeface="宋体" panose="02010600030101010101" pitchFamily="2" charset="-122"/>
                        </a:rPr>
                        <a:t>8G</a:t>
                      </a:r>
                      <a:r>
                        <a:rPr lang="zh-CN" sz="1200" kern="100">
                          <a:effectLst/>
                          <a:latin typeface="Times New Roman" panose="02020603050405020304" pitchFamily="18" charset="0"/>
                          <a:ea typeface="楷体_GB2312"/>
                        </a:rPr>
                        <a:t>，</a:t>
                      </a:r>
                      <a:r>
                        <a:rPr lang="en-US" sz="1200" kern="100">
                          <a:effectLst/>
                          <a:latin typeface="Times New Roman" panose="02020603050405020304" pitchFamily="18" charset="0"/>
                          <a:ea typeface="楷体_GB2312"/>
                        </a:rPr>
                        <a:t>4C</a:t>
                      </a:r>
                      <a:r>
                        <a:rPr lang="zh-CN" sz="1200" kern="100">
                          <a:effectLst/>
                          <a:latin typeface="Times New Roman" panose="02020603050405020304" pitchFamily="18" charset="0"/>
                          <a:ea typeface="楷体_GB2312"/>
                        </a:rPr>
                        <a:t>，</a:t>
                      </a:r>
                      <a:r>
                        <a:rPr lang="en-US" sz="1200" kern="100">
                          <a:effectLst/>
                          <a:latin typeface="Times New Roman" panose="02020603050405020304" pitchFamily="18" charset="0"/>
                          <a:ea typeface="楷体_GB2312"/>
                        </a:rPr>
                        <a:t>1T</a:t>
                      </a:r>
                      <a:endParaRPr lang="zh-CN" sz="1050" kern="10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tc>
                  <a:txBody>
                    <a:bodyPr/>
                    <a:lstStyle/>
                    <a:p>
                      <a:pPr algn="ctr">
                        <a:spcAft>
                          <a:spcPts val="0"/>
                        </a:spcAft>
                      </a:pPr>
                      <a:r>
                        <a:rPr lang="en-US" sz="1200" kern="100" dirty="0">
                          <a:effectLst/>
                          <a:latin typeface="楷体_GB2312"/>
                          <a:ea typeface="宋体" panose="02010600030101010101" pitchFamily="2" charset="-122"/>
                        </a:rPr>
                        <a:t>Redis</a:t>
                      </a:r>
                      <a:r>
                        <a:rPr lang="zh-CN" sz="1200" kern="100" dirty="0">
                          <a:solidFill>
                            <a:srgbClr val="FF0000"/>
                          </a:solidFill>
                          <a:effectLst/>
                          <a:latin typeface="Times New Roman" panose="02020603050405020304" pitchFamily="18" charset="0"/>
                          <a:ea typeface="楷体_GB2312"/>
                        </a:rPr>
                        <a:t>主备</a:t>
                      </a:r>
                      <a:endParaRPr lang="zh-CN" sz="1050" kern="100" dirty="0">
                        <a:solidFill>
                          <a:srgbClr val="FF0000"/>
                        </a:solidFill>
                        <a:effectLst/>
                        <a:latin typeface="Times New Roman" panose="02020603050405020304" pitchFamily="18" charset="0"/>
                        <a:ea typeface="宋体" panose="02010600030101010101" pitchFamily="2" charset="-122"/>
                      </a:endParaRPr>
                    </a:p>
                    <a:p>
                      <a:pPr algn="ctr">
                        <a:spcAft>
                          <a:spcPts val="0"/>
                        </a:spcAft>
                      </a:pPr>
                      <a:r>
                        <a:rPr lang="en-US" sz="1200" kern="100" dirty="0">
                          <a:effectLst/>
                          <a:latin typeface="楷体_GB2312"/>
                          <a:ea typeface="宋体" panose="02010600030101010101" pitchFamily="2" charset="-122"/>
                        </a:rPr>
                        <a:t>Prometheus+ Grafana</a:t>
                      </a:r>
                      <a:r>
                        <a:rPr lang="zh-CN" sz="1200" kern="100" dirty="0">
                          <a:effectLst/>
                          <a:latin typeface="Times New Roman" panose="02020603050405020304" pitchFamily="18" charset="0"/>
                          <a:ea typeface="楷体_GB2312"/>
                        </a:rPr>
                        <a:t>监控</a:t>
                      </a:r>
                      <a:endParaRPr lang="zh-CN" sz="1050" kern="100" dirty="0">
                        <a:effectLst/>
                        <a:latin typeface="Times New Roman" panose="02020603050405020304" pitchFamily="18" charset="0"/>
                        <a:ea typeface="宋体" panose="02010600030101010101" pitchFamily="2" charset="-122"/>
                      </a:endParaRPr>
                    </a:p>
                    <a:p>
                      <a:pPr algn="ctr">
                        <a:spcAft>
                          <a:spcPts val="0"/>
                        </a:spcAft>
                      </a:pPr>
                      <a:r>
                        <a:rPr lang="en-US" sz="1200" kern="100" dirty="0">
                          <a:effectLst/>
                          <a:latin typeface="楷体_GB2312"/>
                          <a:ea typeface="宋体" panose="02010600030101010101" pitchFamily="2" charset="-122"/>
                        </a:rPr>
                        <a:t>Spring Boot Admin</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289032150"/>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41045" cy="70486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645172" y="2175549"/>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3318331"/>
            <a:ext cx="180975" cy="228713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504244" y="3429000"/>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91639" y="2714641"/>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cxnSpLocks/>
          </p:cNvCxnSpPr>
          <p:nvPr/>
        </p:nvCxnSpPr>
        <p:spPr>
          <a:xfrm>
            <a:off x="10303459" y="2870799"/>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右大括号 15">
            <a:extLst>
              <a:ext uri="{FF2B5EF4-FFF2-40B4-BE49-F238E27FC236}">
                <a16:creationId xmlns:a16="http://schemas.microsoft.com/office/drawing/2014/main" id="{8B07A402-CB2B-495D-97DC-ABCD4FE6277F}"/>
              </a:ext>
            </a:extLst>
          </p:cNvPr>
          <p:cNvSpPr/>
          <p:nvPr/>
        </p:nvSpPr>
        <p:spPr>
          <a:xfrm>
            <a:off x="10350013" y="5716132"/>
            <a:ext cx="180975" cy="4888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FEF9AB01-2AD1-4347-A8BC-08043FB965B8}"/>
              </a:ext>
            </a:extLst>
          </p:cNvPr>
          <p:cNvSpPr txBox="1"/>
          <p:nvPr/>
        </p:nvSpPr>
        <p:spPr>
          <a:xfrm>
            <a:off x="10648335" y="5749494"/>
            <a:ext cx="646331" cy="369332"/>
          </a:xfrm>
          <a:prstGeom prst="rect">
            <a:avLst/>
          </a:prstGeom>
          <a:noFill/>
        </p:spPr>
        <p:txBody>
          <a:bodyPr wrap="none" rtlCol="0">
            <a:spAutoFit/>
          </a:bodyPr>
          <a:lstStyle/>
          <a:p>
            <a:r>
              <a:rPr lang="zh-CN" altLang="en-US" dirty="0"/>
              <a:t>监控</a:t>
            </a:r>
          </a:p>
        </p:txBody>
      </p: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pic>
        <p:nvPicPr>
          <p:cNvPr id="9" name="图片 8">
            <a:extLst>
              <a:ext uri="{FF2B5EF4-FFF2-40B4-BE49-F238E27FC236}">
                <a16:creationId xmlns:a16="http://schemas.microsoft.com/office/drawing/2014/main" id="{50187370-15AA-4422-94F2-DDBF87F19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4250"/>
            <a:ext cx="12192000" cy="6026239"/>
          </a:xfrm>
          <a:prstGeom prst="rect">
            <a:avLst/>
          </a:prstGeom>
        </p:spPr>
      </p:pic>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数仓设计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报表、实验室、监控</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统一监控</a:t>
            </a:r>
          </a:p>
        </p:txBody>
      </p:sp>
      <p:sp>
        <p:nvSpPr>
          <p:cNvPr id="7" name="矩形 6">
            <a:extLst>
              <a:ext uri="{FF2B5EF4-FFF2-40B4-BE49-F238E27FC236}">
                <a16:creationId xmlns:a16="http://schemas.microsoft.com/office/drawing/2014/main" id="{DBA2E37F-1022-447C-8594-3BCD2FDB2B22}"/>
              </a:ext>
            </a:extLst>
          </p:cNvPr>
          <p:cNvSpPr/>
          <p:nvPr/>
        </p:nvSpPr>
        <p:spPr>
          <a:xfrm>
            <a:off x="2820313" y="1077081"/>
            <a:ext cx="3209012" cy="14946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AB8B4886-50B1-493E-AD68-1EB81FC058C7}"/>
              </a:ext>
            </a:extLst>
          </p:cNvPr>
          <p:cNvSpPr/>
          <p:nvPr/>
        </p:nvSpPr>
        <p:spPr>
          <a:xfrm>
            <a:off x="6595424" y="2682579"/>
            <a:ext cx="952699" cy="463994"/>
          </a:xfrm>
          <a:prstGeom prst="rect">
            <a:avLst/>
          </a:prstGeom>
          <a:solidFill>
            <a:schemeClr val="accent2">
              <a:lumMod val="40000"/>
              <a:lumOff val="6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宋体" panose="02010600030101010101" pitchFamily="2" charset="-122"/>
                <a:ea typeface="宋体" panose="02010600030101010101" pitchFamily="2" charset="-122"/>
              </a:rPr>
              <a:t>指标</a:t>
            </a:r>
          </a:p>
        </p:txBody>
      </p:sp>
      <p:sp>
        <p:nvSpPr>
          <p:cNvPr id="34" name="矩形 33">
            <a:extLst>
              <a:ext uri="{FF2B5EF4-FFF2-40B4-BE49-F238E27FC236}">
                <a16:creationId xmlns:a16="http://schemas.microsoft.com/office/drawing/2014/main" id="{CC17BD3A-59F6-4E50-9762-9C4F15ED65BD}"/>
              </a:ext>
            </a:extLst>
          </p:cNvPr>
          <p:cNvSpPr/>
          <p:nvPr/>
        </p:nvSpPr>
        <p:spPr>
          <a:xfrm>
            <a:off x="6595423" y="4173775"/>
            <a:ext cx="952699" cy="463994"/>
          </a:xfrm>
          <a:prstGeom prst="rect">
            <a:avLst/>
          </a:prstGeom>
          <a:solidFill>
            <a:schemeClr val="accent2">
              <a:lumMod val="40000"/>
              <a:lumOff val="6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宋体" panose="02010600030101010101" pitchFamily="2" charset="-122"/>
                <a:ea typeface="宋体" panose="02010600030101010101" pitchFamily="2" charset="-122"/>
              </a:rPr>
              <a:t>实验室</a:t>
            </a:r>
          </a:p>
        </p:txBody>
      </p:sp>
      <p:sp>
        <p:nvSpPr>
          <p:cNvPr id="35" name="矩形 34">
            <a:extLst>
              <a:ext uri="{FF2B5EF4-FFF2-40B4-BE49-F238E27FC236}">
                <a16:creationId xmlns:a16="http://schemas.microsoft.com/office/drawing/2014/main" id="{75C74166-B2FB-41AE-96E7-3AFCA0C0CD4F}"/>
              </a:ext>
            </a:extLst>
          </p:cNvPr>
          <p:cNvSpPr/>
          <p:nvPr/>
        </p:nvSpPr>
        <p:spPr>
          <a:xfrm>
            <a:off x="6595423" y="3482671"/>
            <a:ext cx="952699" cy="463994"/>
          </a:xfrm>
          <a:prstGeom prst="rect">
            <a:avLst/>
          </a:prstGeom>
          <a:solidFill>
            <a:schemeClr val="accent2">
              <a:lumMod val="40000"/>
              <a:lumOff val="6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宋体" panose="02010600030101010101" pitchFamily="2" charset="-122"/>
                <a:ea typeface="宋体" panose="02010600030101010101" pitchFamily="2" charset="-122"/>
              </a:rPr>
              <a:t>服务</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数仓设计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1448662529"/>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en-US" altLang="zh-CN" dirty="0"/>
                        <a:t>9</a:t>
                      </a:r>
                      <a:r>
                        <a:rPr lang="zh-CN" altLang="en-US" dirty="0"/>
                        <a:t>个客流指标</a:t>
                      </a:r>
                    </a:p>
                  </a:txBody>
                  <a:tcPr/>
                </a:tc>
                <a:tc>
                  <a:txBody>
                    <a:bodyPr/>
                    <a:lstStyle/>
                    <a:p>
                      <a:r>
                        <a:rPr lang="zh-CN" altLang="en-US" dirty="0"/>
                        <a:t>营运公司、线路、站点级</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数仓设计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数仓设计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6D699D4-91B2-44AC-B611-0F1B03121F6A}"/>
              </a:ext>
            </a:extLst>
          </p:cNvPr>
          <p:cNvSpPr/>
          <p:nvPr/>
        </p:nvSpPr>
        <p:spPr>
          <a:xfrm>
            <a:off x="428625" y="1168581"/>
            <a:ext cx="804862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8" name="矩形 27">
            <a:extLst>
              <a:ext uri="{FF2B5EF4-FFF2-40B4-BE49-F238E27FC236}">
                <a16:creationId xmlns:a16="http://schemas.microsoft.com/office/drawing/2014/main" id="{CB800339-6B8A-4965-AE6C-6B4058049055}"/>
              </a:ext>
            </a:extLst>
          </p:cNvPr>
          <p:cNvSpPr/>
          <p:nvPr/>
        </p:nvSpPr>
        <p:spPr>
          <a:xfrm>
            <a:off x="1525195" y="4200839"/>
            <a:ext cx="6221581" cy="8174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ED0BF683-0147-495A-9077-136DBC7C7021}"/>
              </a:ext>
            </a:extLst>
          </p:cNvPr>
          <p:cNvSpPr/>
          <p:nvPr/>
        </p:nvSpPr>
        <p:spPr>
          <a:xfrm>
            <a:off x="1573592" y="1525814"/>
            <a:ext cx="6256360" cy="2419124"/>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2323921" y="4408366"/>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3816289" y="4408366"/>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5411215" y="4408366"/>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1626169" y="1843883"/>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2058320" y="1843883"/>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2518788" y="1843883"/>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2950939" y="1843883"/>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4721593" y="2412183"/>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3692791" y="3003777"/>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4954076" y="3000511"/>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6159006" y="2987240"/>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3761911" y="1826488"/>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数据分析</a:t>
            </a:r>
          </a:p>
        </p:txBody>
      </p:sp>
      <p:sp>
        <p:nvSpPr>
          <p:cNvPr id="16" name="矩形: 圆角 15">
            <a:extLst>
              <a:ext uri="{FF2B5EF4-FFF2-40B4-BE49-F238E27FC236}">
                <a16:creationId xmlns:a16="http://schemas.microsoft.com/office/drawing/2014/main" id="{5E2344D9-DCFB-4BD8-BDDF-FFE9DB2A3D45}"/>
              </a:ext>
            </a:extLst>
          </p:cNvPr>
          <p:cNvSpPr/>
          <p:nvPr/>
        </p:nvSpPr>
        <p:spPr>
          <a:xfrm>
            <a:off x="5812963" y="1821946"/>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880846" y="1673519"/>
            <a:ext cx="401448" cy="1902059"/>
          </a:xfrm>
          <a:prstGeom prst="rect">
            <a:avLst/>
          </a:prstGeom>
          <a:noFill/>
        </p:spPr>
        <p:txBody>
          <a:bodyPr wrap="square" rtlCol="0">
            <a:spAutoFit/>
          </a:bodyPr>
          <a:lstStyle/>
          <a:p>
            <a:r>
              <a:rPr lang="zh-CN" altLang="en-US" sz="1680" b="1" dirty="0">
                <a:solidFill>
                  <a:schemeClr val="bg1"/>
                </a:solidFill>
              </a:rPr>
              <a:t>数据实验室架构</a:t>
            </a:r>
          </a:p>
        </p:txBody>
      </p:sp>
      <p:sp>
        <p:nvSpPr>
          <p:cNvPr id="18" name="矩形 17">
            <a:extLst>
              <a:ext uri="{FF2B5EF4-FFF2-40B4-BE49-F238E27FC236}">
                <a16:creationId xmlns:a16="http://schemas.microsoft.com/office/drawing/2014/main" id="{0B2263F5-D373-4A44-B5B7-D2FF5FEFA89E}"/>
              </a:ext>
            </a:extLst>
          </p:cNvPr>
          <p:cNvSpPr/>
          <p:nvPr/>
        </p:nvSpPr>
        <p:spPr>
          <a:xfrm>
            <a:off x="1525195" y="5510902"/>
            <a:ext cx="6221581" cy="83054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1822022" y="5820291"/>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3235583" y="5820291"/>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4721594" y="5820291"/>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6159005" y="5820291"/>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4222083" y="5026588"/>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5" name="文本框 24">
            <a:extLst>
              <a:ext uri="{FF2B5EF4-FFF2-40B4-BE49-F238E27FC236}">
                <a16:creationId xmlns:a16="http://schemas.microsoft.com/office/drawing/2014/main" id="{7B9F9F1B-FDAE-4776-BE1A-1FAFFB2A41FB}"/>
              </a:ext>
            </a:extLst>
          </p:cNvPr>
          <p:cNvSpPr txBox="1"/>
          <p:nvPr/>
        </p:nvSpPr>
        <p:spPr>
          <a:xfrm>
            <a:off x="908306" y="5255444"/>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3442996" y="2412183"/>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1598276" y="3536423"/>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35" name="箭头: 上 34">
            <a:extLst>
              <a:ext uri="{FF2B5EF4-FFF2-40B4-BE49-F238E27FC236}">
                <a16:creationId xmlns:a16="http://schemas.microsoft.com/office/drawing/2014/main" id="{25D05931-1B8D-4802-826D-B7CFBF85310D}"/>
              </a:ext>
            </a:extLst>
          </p:cNvPr>
          <p:cNvSpPr/>
          <p:nvPr/>
        </p:nvSpPr>
        <p:spPr>
          <a:xfrm>
            <a:off x="4193539" y="3690994"/>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36" name="文本框 35">
            <a:extLst>
              <a:ext uri="{FF2B5EF4-FFF2-40B4-BE49-F238E27FC236}">
                <a16:creationId xmlns:a16="http://schemas.microsoft.com/office/drawing/2014/main" id="{3538487C-B55F-485B-8C77-EE856D0973EE}"/>
              </a:ext>
            </a:extLst>
          </p:cNvPr>
          <p:cNvSpPr txBox="1"/>
          <p:nvPr/>
        </p:nvSpPr>
        <p:spPr>
          <a:xfrm>
            <a:off x="8974919" y="1178575"/>
            <a:ext cx="2659486" cy="258532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zh-CN" altLang="en-US" dirty="0"/>
              <a:t>实验室功能特点：</a:t>
            </a:r>
            <a:endParaRPr lang="en-US" altLang="zh-CN" dirty="0"/>
          </a:p>
          <a:p>
            <a:endParaRPr lang="en-US" altLang="zh-CN" dirty="0"/>
          </a:p>
          <a:p>
            <a:pPr marL="285750" indent="-285750">
              <a:buFont typeface="Wingdings" panose="05000000000000000000" pitchFamily="2" charset="2"/>
              <a:buChar char="Ø"/>
            </a:pPr>
            <a:r>
              <a:rPr lang="zh-CN" altLang="en-US" dirty="0"/>
              <a:t>数据预览</a:t>
            </a:r>
            <a:endParaRPr lang="en-US" altLang="zh-CN" dirty="0"/>
          </a:p>
          <a:p>
            <a:pPr marL="285750" indent="-285750">
              <a:buFont typeface="Wingdings" panose="05000000000000000000" pitchFamily="2" charset="2"/>
              <a:buChar char="Ø"/>
            </a:pPr>
            <a:r>
              <a:rPr lang="zh-CN" altLang="en-US" dirty="0"/>
              <a:t>多语言分析</a:t>
            </a:r>
            <a:endParaRPr lang="en-US" altLang="zh-CN" dirty="0"/>
          </a:p>
          <a:p>
            <a:pPr marL="285750" indent="-285750">
              <a:buFont typeface="Wingdings" panose="05000000000000000000" pitchFamily="2" charset="2"/>
              <a:buChar char="Ø"/>
            </a:pPr>
            <a:r>
              <a:rPr lang="zh-CN" altLang="en-US" dirty="0"/>
              <a:t>阶段化成果展示</a:t>
            </a:r>
            <a:endParaRPr lang="en-US" altLang="zh-CN" dirty="0"/>
          </a:p>
          <a:p>
            <a:pPr marL="285750" indent="-285750">
              <a:buFont typeface="Wingdings" panose="05000000000000000000" pitchFamily="2" charset="2"/>
              <a:buChar char="Ø"/>
            </a:pPr>
            <a:r>
              <a:rPr lang="zh-CN" altLang="en-US" dirty="0"/>
              <a:t>图表可视化</a:t>
            </a:r>
            <a:endParaRPr lang="en-US" altLang="zh-CN" dirty="0"/>
          </a:p>
          <a:p>
            <a:pPr marL="285750" indent="-285750">
              <a:buFont typeface="Wingdings" panose="05000000000000000000" pitchFamily="2" charset="2"/>
              <a:buChar char="Ø"/>
            </a:pPr>
            <a:r>
              <a:rPr lang="zh-CN" altLang="en-US" dirty="0"/>
              <a:t>数据室导出</a:t>
            </a:r>
            <a:endParaRPr lang="en-US" altLang="zh-CN" dirty="0"/>
          </a:p>
          <a:p>
            <a:pPr marL="285750" indent="-285750">
              <a:buFont typeface="Wingdings" panose="05000000000000000000" pitchFamily="2" charset="2"/>
              <a:buChar char="Ø"/>
            </a:pPr>
            <a:r>
              <a:rPr lang="zh-CN" altLang="en-US" dirty="0"/>
              <a:t>版本管理</a:t>
            </a:r>
            <a:endParaRPr lang="en-US" altLang="zh-CN" dirty="0"/>
          </a:p>
          <a:p>
            <a:pPr marL="285750" indent="-285750">
              <a:buFont typeface="Wingdings" panose="05000000000000000000" pitchFamily="2" charset="2"/>
              <a:buChar char="Ø"/>
            </a:pPr>
            <a:r>
              <a:rPr lang="zh-CN" altLang="en-US" dirty="0"/>
              <a:t>动态加载</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管控台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敏捷开发</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0" name="流程图: 可选过程 9">
            <a:extLst>
              <a:ext uri="{FF2B5EF4-FFF2-40B4-BE49-F238E27FC236}">
                <a16:creationId xmlns:a16="http://schemas.microsoft.com/office/drawing/2014/main" id="{B07DDA74-FE9E-42DD-A695-E431842000BD}"/>
              </a:ext>
            </a:extLst>
          </p:cNvPr>
          <p:cNvSpPr/>
          <p:nvPr/>
        </p:nvSpPr>
        <p:spPr>
          <a:xfrm>
            <a:off x="2981606" y="126125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提出需求</a:t>
            </a:r>
          </a:p>
        </p:txBody>
      </p:sp>
      <p:sp>
        <p:nvSpPr>
          <p:cNvPr id="12" name="流程图: 可选过程 11">
            <a:extLst>
              <a:ext uri="{FF2B5EF4-FFF2-40B4-BE49-F238E27FC236}">
                <a16:creationId xmlns:a16="http://schemas.microsoft.com/office/drawing/2014/main" id="{02F7FEAC-0ED3-4911-A78E-327E23EB4322}"/>
              </a:ext>
            </a:extLst>
          </p:cNvPr>
          <p:cNvSpPr/>
          <p:nvPr/>
        </p:nvSpPr>
        <p:spPr>
          <a:xfrm>
            <a:off x="2855093" y="5483414"/>
            <a:ext cx="1216182" cy="612648"/>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dirty="0"/>
              <a:t>连接数据库</a:t>
            </a:r>
          </a:p>
        </p:txBody>
      </p:sp>
      <p:sp>
        <p:nvSpPr>
          <p:cNvPr id="11" name="流程图: 决策 10">
            <a:extLst>
              <a:ext uri="{FF2B5EF4-FFF2-40B4-BE49-F238E27FC236}">
                <a16:creationId xmlns:a16="http://schemas.microsoft.com/office/drawing/2014/main" id="{D9F4EAB5-03FF-4F71-83FB-3D697B886A12}"/>
              </a:ext>
            </a:extLst>
          </p:cNvPr>
          <p:cNvSpPr/>
          <p:nvPr/>
        </p:nvSpPr>
        <p:spPr>
          <a:xfrm>
            <a:off x="2780568" y="2634302"/>
            <a:ext cx="1323315" cy="968721"/>
          </a:xfrm>
          <a:prstGeom prst="flowChartDecision">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100" dirty="0"/>
              <a:t>查看当前表是否满足需求</a:t>
            </a:r>
          </a:p>
        </p:txBody>
      </p:sp>
      <p:sp>
        <p:nvSpPr>
          <p:cNvPr id="16" name="流程图: 可选过程 15">
            <a:extLst>
              <a:ext uri="{FF2B5EF4-FFF2-40B4-BE49-F238E27FC236}">
                <a16:creationId xmlns:a16="http://schemas.microsoft.com/office/drawing/2014/main" id="{9B47C898-0213-4E47-9B40-84964FBACFC8}"/>
              </a:ext>
            </a:extLst>
          </p:cNvPr>
          <p:cNvSpPr/>
          <p:nvPr/>
        </p:nvSpPr>
        <p:spPr>
          <a:xfrm>
            <a:off x="4576549" y="2812338"/>
            <a:ext cx="927967" cy="612648"/>
          </a:xfrm>
          <a:prstGeom prst="flowChartAlternateProcess">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配置</a:t>
            </a:r>
            <a:r>
              <a:rPr lang="en-US" altLang="zh-CN" sz="1400" dirty="0"/>
              <a:t>API</a:t>
            </a:r>
            <a:r>
              <a:rPr lang="zh-CN" altLang="en-US" sz="1400" dirty="0"/>
              <a:t>接口</a:t>
            </a:r>
          </a:p>
        </p:txBody>
      </p:sp>
      <p:sp>
        <p:nvSpPr>
          <p:cNvPr id="18" name="流程图: 决策 17">
            <a:extLst>
              <a:ext uri="{FF2B5EF4-FFF2-40B4-BE49-F238E27FC236}">
                <a16:creationId xmlns:a16="http://schemas.microsoft.com/office/drawing/2014/main" id="{3D795879-41E9-4D59-AAD1-1D4D19EF1BC6}"/>
              </a:ext>
            </a:extLst>
          </p:cNvPr>
          <p:cNvSpPr/>
          <p:nvPr/>
        </p:nvSpPr>
        <p:spPr>
          <a:xfrm>
            <a:off x="5834937" y="2634302"/>
            <a:ext cx="1323315" cy="968721"/>
          </a:xfrm>
          <a:prstGeom prst="flowChartDecision">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dirty="0"/>
              <a:t>是否脱敏</a:t>
            </a:r>
          </a:p>
        </p:txBody>
      </p:sp>
      <p:sp>
        <p:nvSpPr>
          <p:cNvPr id="19" name="流程图: 可选过程 18">
            <a:extLst>
              <a:ext uri="{FF2B5EF4-FFF2-40B4-BE49-F238E27FC236}">
                <a16:creationId xmlns:a16="http://schemas.microsoft.com/office/drawing/2014/main" id="{CFF1360C-A69F-457F-90D5-6D2C2BD6C7DE}"/>
              </a:ext>
            </a:extLst>
          </p:cNvPr>
          <p:cNvSpPr/>
          <p:nvPr/>
        </p:nvSpPr>
        <p:spPr>
          <a:xfrm>
            <a:off x="1624432" y="2812338"/>
            <a:ext cx="914400" cy="612648"/>
          </a:xfrm>
          <a:prstGeom prst="flowChartAlternateProcess">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开发新的表</a:t>
            </a:r>
          </a:p>
        </p:txBody>
      </p:sp>
      <p:sp>
        <p:nvSpPr>
          <p:cNvPr id="20" name="流程图: 可选过程 19">
            <a:extLst>
              <a:ext uri="{FF2B5EF4-FFF2-40B4-BE49-F238E27FC236}">
                <a16:creationId xmlns:a16="http://schemas.microsoft.com/office/drawing/2014/main" id="{031CD428-BFAA-4BB9-AF62-E4BC564EA0E8}"/>
              </a:ext>
            </a:extLst>
          </p:cNvPr>
          <p:cNvSpPr/>
          <p:nvPr/>
        </p:nvSpPr>
        <p:spPr>
          <a:xfrm>
            <a:off x="7561109" y="2812338"/>
            <a:ext cx="1001275" cy="612648"/>
          </a:xfrm>
          <a:prstGeom prst="flowChartAlternateProcess">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脱敏规则</a:t>
            </a:r>
          </a:p>
        </p:txBody>
      </p:sp>
      <p:sp>
        <p:nvSpPr>
          <p:cNvPr id="21" name="流程图: 可选过程 20">
            <a:extLst>
              <a:ext uri="{FF2B5EF4-FFF2-40B4-BE49-F238E27FC236}">
                <a16:creationId xmlns:a16="http://schemas.microsoft.com/office/drawing/2014/main" id="{33FBCEBE-F14F-41EE-9FE7-0E1F61B0D3E2}"/>
              </a:ext>
            </a:extLst>
          </p:cNvPr>
          <p:cNvSpPr/>
          <p:nvPr/>
        </p:nvSpPr>
        <p:spPr>
          <a:xfrm>
            <a:off x="8994641" y="2812338"/>
            <a:ext cx="914400" cy="612648"/>
          </a:xfrm>
          <a:prstGeom prst="flowChartAlternateProcess">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发布</a:t>
            </a:r>
            <a:r>
              <a:rPr lang="en-US" altLang="zh-CN" sz="1400" dirty="0"/>
              <a:t>API</a:t>
            </a:r>
            <a:endParaRPr lang="zh-CN" altLang="en-US" sz="1400" dirty="0"/>
          </a:p>
        </p:txBody>
      </p:sp>
      <p:cxnSp>
        <p:nvCxnSpPr>
          <p:cNvPr id="23" name="直接箭头连接符 22">
            <a:extLst>
              <a:ext uri="{FF2B5EF4-FFF2-40B4-BE49-F238E27FC236}">
                <a16:creationId xmlns:a16="http://schemas.microsoft.com/office/drawing/2014/main" id="{A5E1421D-69EE-4CD9-A641-C69BD20C9843}"/>
              </a:ext>
            </a:extLst>
          </p:cNvPr>
          <p:cNvCxnSpPr>
            <a:cxnSpLocks/>
            <a:stCxn id="11" idx="2"/>
            <a:endCxn id="12" idx="0"/>
          </p:cNvCxnSpPr>
          <p:nvPr/>
        </p:nvCxnSpPr>
        <p:spPr>
          <a:xfrm>
            <a:off x="3442226" y="3603023"/>
            <a:ext cx="20958" cy="188039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0" name="直接箭头连接符 29">
            <a:extLst>
              <a:ext uri="{FF2B5EF4-FFF2-40B4-BE49-F238E27FC236}">
                <a16:creationId xmlns:a16="http://schemas.microsoft.com/office/drawing/2014/main" id="{4915A7AE-E1F0-44A1-A4AB-213AD710DCD3}"/>
              </a:ext>
            </a:extLst>
          </p:cNvPr>
          <p:cNvCxnSpPr>
            <a:cxnSpLocks/>
            <a:stCxn id="11" idx="1"/>
            <a:endCxn id="19" idx="3"/>
          </p:cNvCxnSpPr>
          <p:nvPr/>
        </p:nvCxnSpPr>
        <p:spPr>
          <a:xfrm flipH="1" flipV="1">
            <a:off x="2538832" y="3118662"/>
            <a:ext cx="241736" cy="1"/>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33" name="直接箭头连接符 32">
            <a:extLst>
              <a:ext uri="{FF2B5EF4-FFF2-40B4-BE49-F238E27FC236}">
                <a16:creationId xmlns:a16="http://schemas.microsoft.com/office/drawing/2014/main" id="{F6DEFDE9-388A-4245-9654-5D61780AECE2}"/>
              </a:ext>
            </a:extLst>
          </p:cNvPr>
          <p:cNvCxnSpPr>
            <a:cxnSpLocks/>
            <a:stCxn id="10" idx="2"/>
            <a:endCxn id="11" idx="0"/>
          </p:cNvCxnSpPr>
          <p:nvPr/>
        </p:nvCxnSpPr>
        <p:spPr>
          <a:xfrm>
            <a:off x="3438806" y="1873906"/>
            <a:ext cx="3420" cy="76039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60" name="流程图: 可选过程 59">
            <a:extLst>
              <a:ext uri="{FF2B5EF4-FFF2-40B4-BE49-F238E27FC236}">
                <a16:creationId xmlns:a16="http://schemas.microsoft.com/office/drawing/2014/main" id="{89AB5843-24AB-41B9-95CE-CC7647101853}"/>
              </a:ext>
            </a:extLst>
          </p:cNvPr>
          <p:cNvSpPr/>
          <p:nvPr/>
        </p:nvSpPr>
        <p:spPr>
          <a:xfrm>
            <a:off x="10341297" y="2812338"/>
            <a:ext cx="1020802" cy="612648"/>
          </a:xfrm>
          <a:prstGeom prst="flowChartAlternateProcess">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机构授权</a:t>
            </a:r>
          </a:p>
        </p:txBody>
      </p:sp>
      <p:cxnSp>
        <p:nvCxnSpPr>
          <p:cNvPr id="68" name="直接箭头连接符 67">
            <a:extLst>
              <a:ext uri="{FF2B5EF4-FFF2-40B4-BE49-F238E27FC236}">
                <a16:creationId xmlns:a16="http://schemas.microsoft.com/office/drawing/2014/main" id="{50162761-F770-4DA7-A72E-211A955F6BD6}"/>
              </a:ext>
            </a:extLst>
          </p:cNvPr>
          <p:cNvCxnSpPr>
            <a:cxnSpLocks/>
            <a:stCxn id="18" idx="3"/>
            <a:endCxn id="20" idx="1"/>
          </p:cNvCxnSpPr>
          <p:nvPr/>
        </p:nvCxnSpPr>
        <p:spPr>
          <a:xfrm flipV="1">
            <a:off x="7158252" y="3118662"/>
            <a:ext cx="402857" cy="1"/>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69" name="直接箭头连接符 68">
            <a:extLst>
              <a:ext uri="{FF2B5EF4-FFF2-40B4-BE49-F238E27FC236}">
                <a16:creationId xmlns:a16="http://schemas.microsoft.com/office/drawing/2014/main" id="{EFB22712-4BB2-4BF3-9042-8DBB7D361944}"/>
              </a:ext>
            </a:extLst>
          </p:cNvPr>
          <p:cNvCxnSpPr>
            <a:cxnSpLocks/>
            <a:stCxn id="11" idx="3"/>
            <a:endCxn id="16" idx="1"/>
          </p:cNvCxnSpPr>
          <p:nvPr/>
        </p:nvCxnSpPr>
        <p:spPr>
          <a:xfrm flipV="1">
            <a:off x="4103883" y="3118662"/>
            <a:ext cx="472666" cy="1"/>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72" name="直接箭头连接符 71">
            <a:extLst>
              <a:ext uri="{FF2B5EF4-FFF2-40B4-BE49-F238E27FC236}">
                <a16:creationId xmlns:a16="http://schemas.microsoft.com/office/drawing/2014/main" id="{617CF653-A3F6-45B2-9296-7249CD4D323E}"/>
              </a:ext>
            </a:extLst>
          </p:cNvPr>
          <p:cNvCxnSpPr>
            <a:cxnSpLocks/>
            <a:stCxn id="16" idx="3"/>
            <a:endCxn id="18" idx="1"/>
          </p:cNvCxnSpPr>
          <p:nvPr/>
        </p:nvCxnSpPr>
        <p:spPr>
          <a:xfrm>
            <a:off x="5504516" y="3118662"/>
            <a:ext cx="330421" cy="1"/>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77" name="直接箭头连接符 76">
            <a:extLst>
              <a:ext uri="{FF2B5EF4-FFF2-40B4-BE49-F238E27FC236}">
                <a16:creationId xmlns:a16="http://schemas.microsoft.com/office/drawing/2014/main" id="{BEFD92B0-6F9E-447C-A9BA-FB487A076BB0}"/>
              </a:ext>
            </a:extLst>
          </p:cNvPr>
          <p:cNvCxnSpPr>
            <a:cxnSpLocks/>
            <a:stCxn id="20" idx="3"/>
            <a:endCxn id="21" idx="1"/>
          </p:cNvCxnSpPr>
          <p:nvPr/>
        </p:nvCxnSpPr>
        <p:spPr>
          <a:xfrm>
            <a:off x="8562384" y="3118662"/>
            <a:ext cx="432257" cy="0"/>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80" name="直接箭头连接符 79">
            <a:extLst>
              <a:ext uri="{FF2B5EF4-FFF2-40B4-BE49-F238E27FC236}">
                <a16:creationId xmlns:a16="http://schemas.microsoft.com/office/drawing/2014/main" id="{2BA35BE4-2FCA-4B16-B146-9EF0C217BFF4}"/>
              </a:ext>
            </a:extLst>
          </p:cNvPr>
          <p:cNvCxnSpPr>
            <a:cxnSpLocks/>
            <a:stCxn id="21" idx="3"/>
            <a:endCxn id="60" idx="1"/>
          </p:cNvCxnSpPr>
          <p:nvPr/>
        </p:nvCxnSpPr>
        <p:spPr>
          <a:xfrm>
            <a:off x="9909041" y="3118662"/>
            <a:ext cx="432256" cy="0"/>
          </a:xfrm>
          <a:prstGeom prst="straightConnector1">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cxnSp>
        <p:nvCxnSpPr>
          <p:cNvPr id="84" name="连接符: 肘形 83">
            <a:extLst>
              <a:ext uri="{FF2B5EF4-FFF2-40B4-BE49-F238E27FC236}">
                <a16:creationId xmlns:a16="http://schemas.microsoft.com/office/drawing/2014/main" id="{D29A63DE-C700-49F6-9CDB-0D26E5F6EB4C}"/>
              </a:ext>
            </a:extLst>
          </p:cNvPr>
          <p:cNvCxnSpPr>
            <a:cxnSpLocks/>
            <a:stCxn id="19" idx="2"/>
            <a:endCxn id="12" idx="1"/>
          </p:cNvCxnSpPr>
          <p:nvPr/>
        </p:nvCxnSpPr>
        <p:spPr>
          <a:xfrm rot="16200000" flipH="1">
            <a:off x="1285986" y="4220631"/>
            <a:ext cx="2364752" cy="773461"/>
          </a:xfrm>
          <a:prstGeom prst="bentConnector2">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9" name="直接连接符 88">
            <a:extLst>
              <a:ext uri="{FF2B5EF4-FFF2-40B4-BE49-F238E27FC236}">
                <a16:creationId xmlns:a16="http://schemas.microsoft.com/office/drawing/2014/main" id="{4F7DAC4B-F419-4F0B-98F1-F2C14866D35D}"/>
              </a:ext>
            </a:extLst>
          </p:cNvPr>
          <p:cNvCxnSpPr>
            <a:cxnSpLocks/>
          </p:cNvCxnSpPr>
          <p:nvPr/>
        </p:nvCxnSpPr>
        <p:spPr>
          <a:xfrm>
            <a:off x="407384" y="2101468"/>
            <a:ext cx="10855105" cy="0"/>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2" name="直接连接符 91">
            <a:extLst>
              <a:ext uri="{FF2B5EF4-FFF2-40B4-BE49-F238E27FC236}">
                <a16:creationId xmlns:a16="http://schemas.microsoft.com/office/drawing/2014/main" id="{53F0DE02-8ABF-400C-890E-2CEC7AB1DA6D}"/>
              </a:ext>
            </a:extLst>
          </p:cNvPr>
          <p:cNvCxnSpPr>
            <a:cxnSpLocks/>
          </p:cNvCxnSpPr>
          <p:nvPr/>
        </p:nvCxnSpPr>
        <p:spPr>
          <a:xfrm>
            <a:off x="506994" y="4661026"/>
            <a:ext cx="10855105" cy="0"/>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5" name="文本框 94">
            <a:extLst>
              <a:ext uri="{FF2B5EF4-FFF2-40B4-BE49-F238E27FC236}">
                <a16:creationId xmlns:a16="http://schemas.microsoft.com/office/drawing/2014/main" id="{2155BA3C-CEC7-439F-BD36-0BA2087E0C94}"/>
              </a:ext>
            </a:extLst>
          </p:cNvPr>
          <p:cNvSpPr txBox="1"/>
          <p:nvPr/>
        </p:nvSpPr>
        <p:spPr>
          <a:xfrm>
            <a:off x="72333" y="1344604"/>
            <a:ext cx="1425672" cy="4247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机构</a:t>
            </a:r>
          </a:p>
        </p:txBody>
      </p:sp>
      <p:sp>
        <p:nvSpPr>
          <p:cNvPr id="96" name="文本框 95">
            <a:extLst>
              <a:ext uri="{FF2B5EF4-FFF2-40B4-BE49-F238E27FC236}">
                <a16:creationId xmlns:a16="http://schemas.microsoft.com/office/drawing/2014/main" id="{BCA5C6E2-1FFB-4A68-BDBB-15B3AF2EFA75}"/>
              </a:ext>
            </a:extLst>
          </p:cNvPr>
          <p:cNvSpPr txBox="1"/>
          <p:nvPr/>
        </p:nvSpPr>
        <p:spPr>
          <a:xfrm>
            <a:off x="74105" y="2848069"/>
            <a:ext cx="1383148" cy="4247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敏捷平台</a:t>
            </a:r>
          </a:p>
        </p:txBody>
      </p:sp>
      <p:sp>
        <p:nvSpPr>
          <p:cNvPr id="97" name="文本框 96">
            <a:extLst>
              <a:ext uri="{FF2B5EF4-FFF2-40B4-BE49-F238E27FC236}">
                <a16:creationId xmlns:a16="http://schemas.microsoft.com/office/drawing/2014/main" id="{52933A74-300B-4313-BADB-ABEE3887F8C5}"/>
              </a:ext>
            </a:extLst>
          </p:cNvPr>
          <p:cNvSpPr txBox="1"/>
          <p:nvPr/>
        </p:nvSpPr>
        <p:spPr>
          <a:xfrm>
            <a:off x="83923" y="5119555"/>
            <a:ext cx="1341862" cy="4247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数据库</a:t>
            </a:r>
          </a:p>
        </p:txBody>
      </p:sp>
      <p:cxnSp>
        <p:nvCxnSpPr>
          <p:cNvPr id="107" name="直接连接符 106">
            <a:extLst>
              <a:ext uri="{FF2B5EF4-FFF2-40B4-BE49-F238E27FC236}">
                <a16:creationId xmlns:a16="http://schemas.microsoft.com/office/drawing/2014/main" id="{14E939BE-5BDD-4F8E-B379-F890CBD356BB}"/>
              </a:ext>
            </a:extLst>
          </p:cNvPr>
          <p:cNvCxnSpPr>
            <a:cxnSpLocks/>
          </p:cNvCxnSpPr>
          <p:nvPr/>
        </p:nvCxnSpPr>
        <p:spPr>
          <a:xfrm>
            <a:off x="1560387" y="1164367"/>
            <a:ext cx="23240" cy="5533634"/>
          </a:xfrm>
          <a:prstGeom prst="line">
            <a:avLst/>
          </a:prstGeom>
          <a:ln w="28575" cap="flat" cmpd="sng" algn="ctr">
            <a:solidFill>
              <a:srgbClr val="00B0F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5" name="连接符: 肘形 114">
            <a:extLst>
              <a:ext uri="{FF2B5EF4-FFF2-40B4-BE49-F238E27FC236}">
                <a16:creationId xmlns:a16="http://schemas.microsoft.com/office/drawing/2014/main" id="{FBC36229-E626-4C7F-9B4D-6297CA54AA5B}"/>
              </a:ext>
            </a:extLst>
          </p:cNvPr>
          <p:cNvCxnSpPr>
            <a:cxnSpLocks/>
            <a:stCxn id="18" idx="2"/>
            <a:endCxn id="21" idx="2"/>
          </p:cNvCxnSpPr>
          <p:nvPr/>
        </p:nvCxnSpPr>
        <p:spPr>
          <a:xfrm rot="5400000" flipH="1" flipV="1">
            <a:off x="7885199" y="2036382"/>
            <a:ext cx="178037" cy="2955246"/>
          </a:xfrm>
          <a:prstGeom prst="bentConnector3">
            <a:avLst>
              <a:gd name="adj1" fmla="val -128400"/>
            </a:avLst>
          </a:prstGeom>
          <a:ln>
            <a:tailEnd type="triangle"/>
          </a:ln>
        </p:spPr>
        <p:style>
          <a:lnRef idx="1">
            <a:schemeClr val="accent2">
              <a:lumMod val="67000"/>
            </a:schemeClr>
          </a:lnRef>
          <a:fillRef idx="0">
            <a:schemeClr val="accent2">
              <a:lumMod val="67000"/>
            </a:schemeClr>
          </a:fillRef>
          <a:effectRef idx="0">
            <a:schemeClr val="accent2">
              <a:lumMod val="67000"/>
            </a:schemeClr>
          </a:effectRef>
          <a:fontRef idx="minor">
            <a:schemeClr val="tx1"/>
          </a:fontRef>
        </p:style>
      </p:cxnSp>
      <p:sp>
        <p:nvSpPr>
          <p:cNvPr id="118" name="文本框 117">
            <a:extLst>
              <a:ext uri="{FF2B5EF4-FFF2-40B4-BE49-F238E27FC236}">
                <a16:creationId xmlns:a16="http://schemas.microsoft.com/office/drawing/2014/main" id="{AF6AEF05-0DEF-418D-97D5-DF2EACCE8AE6}"/>
              </a:ext>
            </a:extLst>
          </p:cNvPr>
          <p:cNvSpPr txBox="1"/>
          <p:nvPr/>
        </p:nvSpPr>
        <p:spPr>
          <a:xfrm>
            <a:off x="7128852" y="2800525"/>
            <a:ext cx="390525" cy="307777"/>
          </a:xfrm>
          <a:prstGeom prst="rect">
            <a:avLst/>
          </a:prstGeom>
          <a:noFill/>
        </p:spPr>
        <p:txBody>
          <a:bodyPr wrap="square" rtlCol="0">
            <a:spAutoFit/>
          </a:bodyPr>
          <a:lstStyle/>
          <a:p>
            <a:r>
              <a:rPr lang="zh-CN" altLang="en-US" sz="1400" dirty="0">
                <a:solidFill>
                  <a:schemeClr val="accent2"/>
                </a:solidFill>
              </a:rPr>
              <a:t>是</a:t>
            </a:r>
          </a:p>
        </p:txBody>
      </p:sp>
      <p:sp>
        <p:nvSpPr>
          <p:cNvPr id="119" name="文本框 118">
            <a:extLst>
              <a:ext uri="{FF2B5EF4-FFF2-40B4-BE49-F238E27FC236}">
                <a16:creationId xmlns:a16="http://schemas.microsoft.com/office/drawing/2014/main" id="{D434F3EE-0D69-4596-B827-4CA2CF0F6E3D}"/>
              </a:ext>
            </a:extLst>
          </p:cNvPr>
          <p:cNvSpPr txBox="1"/>
          <p:nvPr/>
        </p:nvSpPr>
        <p:spPr>
          <a:xfrm>
            <a:off x="7817715" y="3577420"/>
            <a:ext cx="235625" cy="307777"/>
          </a:xfrm>
          <a:prstGeom prst="rect">
            <a:avLst/>
          </a:prstGeom>
          <a:noFill/>
        </p:spPr>
        <p:txBody>
          <a:bodyPr wrap="square" rtlCol="0">
            <a:spAutoFit/>
          </a:bodyPr>
          <a:lstStyle/>
          <a:p>
            <a:r>
              <a:rPr lang="zh-CN" altLang="en-US" sz="1400" dirty="0">
                <a:solidFill>
                  <a:schemeClr val="accent2"/>
                </a:solidFill>
              </a:rPr>
              <a:t>否</a:t>
            </a:r>
          </a:p>
        </p:txBody>
      </p:sp>
      <p:sp>
        <p:nvSpPr>
          <p:cNvPr id="120" name="文本框 119">
            <a:extLst>
              <a:ext uri="{FF2B5EF4-FFF2-40B4-BE49-F238E27FC236}">
                <a16:creationId xmlns:a16="http://schemas.microsoft.com/office/drawing/2014/main" id="{6C2E968C-4A60-4271-82B3-F323A4FA5C5A}"/>
              </a:ext>
            </a:extLst>
          </p:cNvPr>
          <p:cNvSpPr txBox="1"/>
          <p:nvPr/>
        </p:nvSpPr>
        <p:spPr>
          <a:xfrm>
            <a:off x="4098113" y="2786735"/>
            <a:ext cx="372144" cy="307777"/>
          </a:xfrm>
          <a:prstGeom prst="rect">
            <a:avLst/>
          </a:prstGeom>
          <a:noFill/>
        </p:spPr>
        <p:txBody>
          <a:bodyPr wrap="square" rtlCol="0">
            <a:spAutoFit/>
          </a:bodyPr>
          <a:lstStyle/>
          <a:p>
            <a:r>
              <a:rPr lang="zh-CN" altLang="en-US" sz="1400" dirty="0">
                <a:solidFill>
                  <a:schemeClr val="accent2"/>
                </a:solidFill>
              </a:rPr>
              <a:t>是</a:t>
            </a:r>
          </a:p>
        </p:txBody>
      </p:sp>
      <p:sp>
        <p:nvSpPr>
          <p:cNvPr id="121" name="文本框 120">
            <a:extLst>
              <a:ext uri="{FF2B5EF4-FFF2-40B4-BE49-F238E27FC236}">
                <a16:creationId xmlns:a16="http://schemas.microsoft.com/office/drawing/2014/main" id="{C891C9C6-1FA7-4B2B-98D3-29EFDE785BAF}"/>
              </a:ext>
            </a:extLst>
          </p:cNvPr>
          <p:cNvSpPr txBox="1"/>
          <p:nvPr/>
        </p:nvSpPr>
        <p:spPr>
          <a:xfrm>
            <a:off x="2510646" y="2777577"/>
            <a:ext cx="235625" cy="307777"/>
          </a:xfrm>
          <a:prstGeom prst="rect">
            <a:avLst/>
          </a:prstGeom>
          <a:noFill/>
        </p:spPr>
        <p:txBody>
          <a:bodyPr wrap="square" rtlCol="0">
            <a:spAutoFit/>
          </a:bodyPr>
          <a:lstStyle/>
          <a:p>
            <a:r>
              <a:rPr lang="zh-CN" altLang="en-US" sz="1400" dirty="0">
                <a:solidFill>
                  <a:schemeClr val="accent2"/>
                </a:solidFill>
              </a:rPr>
              <a:t>否</a:t>
            </a:r>
          </a:p>
        </p:txBody>
      </p:sp>
      <p:sp>
        <p:nvSpPr>
          <p:cNvPr id="122" name="流程图: 可选过程 121">
            <a:extLst>
              <a:ext uri="{FF2B5EF4-FFF2-40B4-BE49-F238E27FC236}">
                <a16:creationId xmlns:a16="http://schemas.microsoft.com/office/drawing/2014/main" id="{C0FA9DCC-34AC-494E-8AE2-62326A5A3810}"/>
              </a:ext>
            </a:extLst>
          </p:cNvPr>
          <p:cNvSpPr/>
          <p:nvPr/>
        </p:nvSpPr>
        <p:spPr>
          <a:xfrm>
            <a:off x="8994641" y="1162589"/>
            <a:ext cx="914400" cy="612648"/>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600" dirty="0"/>
              <a:t>接口调用</a:t>
            </a:r>
          </a:p>
        </p:txBody>
      </p:sp>
      <p:cxnSp>
        <p:nvCxnSpPr>
          <p:cNvPr id="124" name="直接箭头连接符 123">
            <a:extLst>
              <a:ext uri="{FF2B5EF4-FFF2-40B4-BE49-F238E27FC236}">
                <a16:creationId xmlns:a16="http://schemas.microsoft.com/office/drawing/2014/main" id="{E86219BA-32A3-4A8D-A595-FF5D14A4023B}"/>
              </a:ext>
            </a:extLst>
          </p:cNvPr>
          <p:cNvCxnSpPr>
            <a:cxnSpLocks/>
            <a:stCxn id="122" idx="2"/>
            <a:endCxn id="21" idx="0"/>
          </p:cNvCxnSpPr>
          <p:nvPr/>
        </p:nvCxnSpPr>
        <p:spPr>
          <a:xfrm>
            <a:off x="9451841" y="1775237"/>
            <a:ext cx="0" cy="1037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6" name="连接符: 肘形 125">
            <a:extLst>
              <a:ext uri="{FF2B5EF4-FFF2-40B4-BE49-F238E27FC236}">
                <a16:creationId xmlns:a16="http://schemas.microsoft.com/office/drawing/2014/main" id="{F8B86212-4F92-4A8A-A0F9-22DB0F0DC189}"/>
              </a:ext>
            </a:extLst>
          </p:cNvPr>
          <p:cNvCxnSpPr>
            <a:cxnSpLocks/>
            <a:stCxn id="21" idx="0"/>
            <a:endCxn id="60" idx="0"/>
          </p:cNvCxnSpPr>
          <p:nvPr/>
        </p:nvCxnSpPr>
        <p:spPr>
          <a:xfrm rot="5400000" flipH="1" flipV="1">
            <a:off x="10151769" y="2112410"/>
            <a:ext cx="12700" cy="1399857"/>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5" name="连接符: 肘形 134">
            <a:extLst>
              <a:ext uri="{FF2B5EF4-FFF2-40B4-BE49-F238E27FC236}">
                <a16:creationId xmlns:a16="http://schemas.microsoft.com/office/drawing/2014/main" id="{E048F9A7-8FA2-4BBC-BE15-7CEECAF3E28E}"/>
              </a:ext>
            </a:extLst>
          </p:cNvPr>
          <p:cNvCxnSpPr>
            <a:stCxn id="21" idx="2"/>
            <a:endCxn id="12" idx="3"/>
          </p:cNvCxnSpPr>
          <p:nvPr/>
        </p:nvCxnSpPr>
        <p:spPr>
          <a:xfrm rot="5400000">
            <a:off x="5579182" y="1917079"/>
            <a:ext cx="2364752" cy="538056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7" name="连接符: 肘形 136">
            <a:extLst>
              <a:ext uri="{FF2B5EF4-FFF2-40B4-BE49-F238E27FC236}">
                <a16:creationId xmlns:a16="http://schemas.microsoft.com/office/drawing/2014/main" id="{8A8FE222-AF50-4475-B43F-EC33FFAC5AD8}"/>
              </a:ext>
            </a:extLst>
          </p:cNvPr>
          <p:cNvCxnSpPr>
            <a:stCxn id="20" idx="0"/>
            <a:endCxn id="122" idx="1"/>
          </p:cNvCxnSpPr>
          <p:nvPr/>
        </p:nvCxnSpPr>
        <p:spPr>
          <a:xfrm rot="5400000" flipH="1" flipV="1">
            <a:off x="7856482" y="1674179"/>
            <a:ext cx="1343425" cy="9328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8" name="文本框 137">
            <a:extLst>
              <a:ext uri="{FF2B5EF4-FFF2-40B4-BE49-F238E27FC236}">
                <a16:creationId xmlns:a16="http://schemas.microsoft.com/office/drawing/2014/main" id="{E74333BD-C9BA-40B0-B0ED-9DBB67BB9297}"/>
              </a:ext>
            </a:extLst>
          </p:cNvPr>
          <p:cNvSpPr txBox="1"/>
          <p:nvPr/>
        </p:nvSpPr>
        <p:spPr>
          <a:xfrm>
            <a:off x="8053340" y="1642718"/>
            <a:ext cx="390525" cy="307777"/>
          </a:xfrm>
          <a:prstGeom prst="rect">
            <a:avLst/>
          </a:prstGeom>
          <a:noFill/>
        </p:spPr>
        <p:txBody>
          <a:bodyPr wrap="square" rtlCol="0">
            <a:spAutoFit/>
          </a:bodyPr>
          <a:lstStyle/>
          <a:p>
            <a:r>
              <a:rPr lang="en-US" altLang="zh-CN" sz="1400" dirty="0">
                <a:solidFill>
                  <a:schemeClr val="accent1"/>
                </a:solidFill>
              </a:rPr>
              <a:t>6</a:t>
            </a:r>
            <a:endParaRPr lang="zh-CN" altLang="en-US" sz="1400" dirty="0">
              <a:solidFill>
                <a:schemeClr val="accent1"/>
              </a:solidFill>
            </a:endParaRPr>
          </a:p>
        </p:txBody>
      </p:sp>
      <p:sp>
        <p:nvSpPr>
          <p:cNvPr id="139" name="文本框 138">
            <a:extLst>
              <a:ext uri="{FF2B5EF4-FFF2-40B4-BE49-F238E27FC236}">
                <a16:creationId xmlns:a16="http://schemas.microsoft.com/office/drawing/2014/main" id="{D61497F3-2396-4AB3-A70C-97D319BE9FBD}"/>
              </a:ext>
            </a:extLst>
          </p:cNvPr>
          <p:cNvSpPr txBox="1"/>
          <p:nvPr/>
        </p:nvSpPr>
        <p:spPr>
          <a:xfrm>
            <a:off x="9418028" y="1980073"/>
            <a:ext cx="390525" cy="307777"/>
          </a:xfrm>
          <a:prstGeom prst="rect">
            <a:avLst/>
          </a:prstGeom>
          <a:noFill/>
        </p:spPr>
        <p:txBody>
          <a:bodyPr wrap="square" rtlCol="0">
            <a:spAutoFit/>
          </a:bodyPr>
          <a:lstStyle/>
          <a:p>
            <a:r>
              <a:rPr lang="en-US" altLang="zh-CN" sz="1400" dirty="0">
                <a:solidFill>
                  <a:schemeClr val="accent1"/>
                </a:solidFill>
              </a:rPr>
              <a:t>1</a:t>
            </a:r>
            <a:endParaRPr lang="zh-CN" altLang="en-US" sz="1400" dirty="0">
              <a:solidFill>
                <a:schemeClr val="accent1"/>
              </a:solidFill>
            </a:endParaRPr>
          </a:p>
        </p:txBody>
      </p:sp>
      <p:sp>
        <p:nvSpPr>
          <p:cNvPr id="140" name="文本框 139">
            <a:extLst>
              <a:ext uri="{FF2B5EF4-FFF2-40B4-BE49-F238E27FC236}">
                <a16:creationId xmlns:a16="http://schemas.microsoft.com/office/drawing/2014/main" id="{E047396F-2ED8-455F-BD3E-66626AAFF43C}"/>
              </a:ext>
            </a:extLst>
          </p:cNvPr>
          <p:cNvSpPr txBox="1"/>
          <p:nvPr/>
        </p:nvSpPr>
        <p:spPr>
          <a:xfrm>
            <a:off x="10125169" y="2311830"/>
            <a:ext cx="390525" cy="307777"/>
          </a:xfrm>
          <a:prstGeom prst="rect">
            <a:avLst/>
          </a:prstGeom>
          <a:noFill/>
        </p:spPr>
        <p:txBody>
          <a:bodyPr wrap="square" rtlCol="0">
            <a:spAutoFit/>
          </a:bodyPr>
          <a:lstStyle/>
          <a:p>
            <a:r>
              <a:rPr lang="en-US" altLang="zh-CN" sz="1400" dirty="0">
                <a:solidFill>
                  <a:schemeClr val="accent1"/>
                </a:solidFill>
              </a:rPr>
              <a:t>2</a:t>
            </a:r>
            <a:endParaRPr lang="zh-CN" altLang="en-US" sz="1400" dirty="0">
              <a:solidFill>
                <a:schemeClr val="accent1"/>
              </a:solidFill>
            </a:endParaRPr>
          </a:p>
        </p:txBody>
      </p:sp>
      <p:sp>
        <p:nvSpPr>
          <p:cNvPr id="141" name="文本框 140">
            <a:extLst>
              <a:ext uri="{FF2B5EF4-FFF2-40B4-BE49-F238E27FC236}">
                <a16:creationId xmlns:a16="http://schemas.microsoft.com/office/drawing/2014/main" id="{74C452AD-D875-4426-AE54-515F8689771C}"/>
              </a:ext>
            </a:extLst>
          </p:cNvPr>
          <p:cNvSpPr txBox="1"/>
          <p:nvPr/>
        </p:nvSpPr>
        <p:spPr>
          <a:xfrm>
            <a:off x="8332931" y="5451711"/>
            <a:ext cx="390525" cy="307777"/>
          </a:xfrm>
          <a:prstGeom prst="rect">
            <a:avLst/>
          </a:prstGeom>
          <a:noFill/>
        </p:spPr>
        <p:txBody>
          <a:bodyPr wrap="square" rtlCol="0">
            <a:spAutoFit/>
          </a:bodyPr>
          <a:lstStyle/>
          <a:p>
            <a:r>
              <a:rPr lang="en-US" altLang="zh-CN" sz="1400" dirty="0">
                <a:solidFill>
                  <a:schemeClr val="accent1"/>
                </a:solidFill>
              </a:rPr>
              <a:t>4</a:t>
            </a:r>
            <a:endParaRPr lang="zh-CN" altLang="en-US" sz="1400" dirty="0">
              <a:solidFill>
                <a:schemeClr val="accent1"/>
              </a:solidFill>
            </a:endParaRPr>
          </a:p>
        </p:txBody>
      </p:sp>
      <p:sp>
        <p:nvSpPr>
          <p:cNvPr id="142" name="文本框 141">
            <a:extLst>
              <a:ext uri="{FF2B5EF4-FFF2-40B4-BE49-F238E27FC236}">
                <a16:creationId xmlns:a16="http://schemas.microsoft.com/office/drawing/2014/main" id="{9927C325-7B56-40F3-A4D1-B3EF7C0EA276}"/>
              </a:ext>
            </a:extLst>
          </p:cNvPr>
          <p:cNvSpPr txBox="1"/>
          <p:nvPr/>
        </p:nvSpPr>
        <p:spPr>
          <a:xfrm>
            <a:off x="8602016" y="2551639"/>
            <a:ext cx="390525" cy="307777"/>
          </a:xfrm>
          <a:prstGeom prst="rect">
            <a:avLst/>
          </a:prstGeom>
          <a:noFill/>
        </p:spPr>
        <p:txBody>
          <a:bodyPr wrap="square" rtlCol="0">
            <a:spAutoFit/>
          </a:bodyPr>
          <a:lstStyle/>
          <a:p>
            <a:r>
              <a:rPr lang="en-US" altLang="zh-CN" sz="1400" dirty="0">
                <a:solidFill>
                  <a:schemeClr val="accent1"/>
                </a:solidFill>
              </a:rPr>
              <a:t>5</a:t>
            </a:r>
            <a:endParaRPr lang="zh-CN" altLang="en-US" sz="1400" dirty="0">
              <a:solidFill>
                <a:schemeClr val="accent1"/>
              </a:solidFill>
            </a:endParaRPr>
          </a:p>
        </p:txBody>
      </p:sp>
      <p:cxnSp>
        <p:nvCxnSpPr>
          <p:cNvPr id="144" name="直接箭头连接符 143">
            <a:extLst>
              <a:ext uri="{FF2B5EF4-FFF2-40B4-BE49-F238E27FC236}">
                <a16:creationId xmlns:a16="http://schemas.microsoft.com/office/drawing/2014/main" id="{933902CC-3947-4E1D-84C8-6497AB2E394C}"/>
              </a:ext>
            </a:extLst>
          </p:cNvPr>
          <p:cNvCxnSpPr/>
          <p:nvPr/>
        </p:nvCxnSpPr>
        <p:spPr>
          <a:xfrm flipH="1" flipV="1">
            <a:off x="8528193" y="2931465"/>
            <a:ext cx="464348" cy="9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C9BB4C3-788B-4B32-861A-4EABB4FD345C}"/>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021EC643-997C-476A-A026-941C02C6D30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0046EB3-3D37-402D-A391-97EB992EAC5C}"/>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C0B208A1-658D-49B4-982D-EE7B22092A1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3ED99A99-C199-4830-947F-FF8028C48B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管控台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-SQL</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在线分析</a:t>
              </a:r>
            </a:p>
          </p:txBody>
        </p:sp>
        <p:sp>
          <p:nvSpPr>
            <p:cNvPr id="5" name="矩形 4">
              <a:extLst>
                <a:ext uri="{FF2B5EF4-FFF2-40B4-BE49-F238E27FC236}">
                  <a16:creationId xmlns:a16="http://schemas.microsoft.com/office/drawing/2014/main" id="{788775DD-28D4-4D0E-A968-3A079F0F81DC}"/>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9" name="图片 8">
            <a:extLst>
              <a:ext uri="{FF2B5EF4-FFF2-40B4-BE49-F238E27FC236}">
                <a16:creationId xmlns:a16="http://schemas.microsoft.com/office/drawing/2014/main" id="{105C7BBD-7537-49C6-98F9-B763E0DE9190}"/>
              </a:ext>
            </a:extLst>
          </p:cNvPr>
          <p:cNvPicPr>
            <a:picLocks noChangeAspect="1"/>
          </p:cNvPicPr>
          <p:nvPr/>
        </p:nvPicPr>
        <p:blipFill>
          <a:blip r:embed="rId3"/>
          <a:stretch>
            <a:fillRect/>
          </a:stretch>
        </p:blipFill>
        <p:spPr>
          <a:xfrm>
            <a:off x="452571" y="901661"/>
            <a:ext cx="11177581" cy="5956339"/>
          </a:xfrm>
          <a:prstGeom prst="rect">
            <a:avLst/>
          </a:prstGeom>
        </p:spPr>
      </p:pic>
    </p:spTree>
    <p:extLst>
      <p:ext uri="{BB962C8B-B14F-4D97-AF65-F5344CB8AC3E}">
        <p14:creationId xmlns:p14="http://schemas.microsoft.com/office/powerpoint/2010/main" val="237423606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64B29E6-7A5D-4F49-B725-F3ADF783F0FD}"/>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D844528B-D625-46EC-BB17-D4CD9D7CFE82}"/>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B7E73D28-89DF-4D23-A9C0-CD6015E865B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2460C525-96B0-44B6-8DA9-D83999BA45F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AEF45A6E-9B55-45A1-A677-3D5018A4BDE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调度系统</a:t>
              </a:r>
            </a:p>
          </p:txBody>
        </p:sp>
        <p:sp>
          <p:nvSpPr>
            <p:cNvPr id="5" name="矩形 4">
              <a:extLst>
                <a:ext uri="{FF2B5EF4-FFF2-40B4-BE49-F238E27FC236}">
                  <a16:creationId xmlns:a16="http://schemas.microsoft.com/office/drawing/2014/main" id="{914E4B62-84A9-4C14-94E0-7999FC56F4BC}"/>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1" name="文本框 10">
            <a:extLst>
              <a:ext uri="{FF2B5EF4-FFF2-40B4-BE49-F238E27FC236}">
                <a16:creationId xmlns:a16="http://schemas.microsoft.com/office/drawing/2014/main" id="{8B11C6A5-6F6B-4C21-94F0-73D47D94D488}"/>
              </a:ext>
            </a:extLst>
          </p:cNvPr>
          <p:cNvSpPr txBox="1"/>
          <p:nvPr/>
        </p:nvSpPr>
        <p:spPr>
          <a:xfrm>
            <a:off x="574296" y="1156424"/>
            <a:ext cx="11043408" cy="34163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zh-CN" altLang="en-US" dirty="0"/>
              <a:t>特性：</a:t>
            </a:r>
            <a:endParaRPr lang="en-US" altLang="zh-CN" dirty="0"/>
          </a:p>
          <a:p>
            <a:r>
              <a:rPr lang="zh-CN" altLang="en-US" dirty="0"/>
              <a:t>简单易用</a:t>
            </a:r>
          </a:p>
          <a:p>
            <a:pPr marL="285750" indent="-285750">
              <a:buFont typeface="Arial" panose="020B0604020202020204" pitchFamily="34" charset="0"/>
              <a:buChar char="•"/>
            </a:pPr>
            <a:r>
              <a:rPr lang="zh-CN" altLang="en-US" dirty="0"/>
              <a:t>可视化 </a:t>
            </a:r>
            <a:r>
              <a:rPr lang="en-US" altLang="zh-CN" dirty="0"/>
              <a:t>DAG: </a:t>
            </a:r>
            <a:r>
              <a:rPr lang="zh-CN" altLang="en-US" dirty="0"/>
              <a:t>用户友好的，通过拖拽定义工作流的，运行时控制工具</a:t>
            </a:r>
          </a:p>
          <a:p>
            <a:pPr marL="285750" indent="-285750">
              <a:buFont typeface="Arial" panose="020B0604020202020204" pitchFamily="34" charset="0"/>
              <a:buChar char="•"/>
            </a:pPr>
            <a:r>
              <a:rPr lang="zh-CN" altLang="en-US" dirty="0"/>
              <a:t>模块化操作</a:t>
            </a:r>
            <a:r>
              <a:rPr lang="en-US" altLang="zh-CN" dirty="0"/>
              <a:t>: </a:t>
            </a:r>
            <a:r>
              <a:rPr lang="zh-CN" altLang="en-US" dirty="0"/>
              <a:t>模块化有助于轻松定制和维护。</a:t>
            </a:r>
          </a:p>
          <a:p>
            <a:r>
              <a:rPr lang="zh-CN" altLang="en-US" dirty="0"/>
              <a:t>丰富的使用场景</a:t>
            </a:r>
          </a:p>
          <a:p>
            <a:pPr marL="285750" indent="-285750">
              <a:buFont typeface="Arial" panose="020B0604020202020204" pitchFamily="34" charset="0"/>
              <a:buChar char="•"/>
            </a:pPr>
            <a:r>
              <a:rPr lang="zh-CN" altLang="en-US" dirty="0"/>
              <a:t>支持多种任务类型</a:t>
            </a:r>
            <a:r>
              <a:rPr lang="en-US" altLang="zh-CN" dirty="0"/>
              <a:t>: </a:t>
            </a:r>
            <a:r>
              <a:rPr lang="zh-CN" altLang="en-US" dirty="0"/>
              <a:t>支持</a:t>
            </a:r>
            <a:r>
              <a:rPr lang="en-US" altLang="zh-CN" dirty="0"/>
              <a:t>Shell</a:t>
            </a:r>
            <a:r>
              <a:rPr lang="zh-CN" altLang="en-US" dirty="0"/>
              <a:t>、</a:t>
            </a:r>
            <a:r>
              <a:rPr lang="en-US" altLang="zh-CN" dirty="0"/>
              <a:t>MR</a:t>
            </a:r>
            <a:r>
              <a:rPr lang="zh-CN" altLang="en-US" dirty="0"/>
              <a:t>、</a:t>
            </a:r>
            <a:r>
              <a:rPr lang="en-US" altLang="zh-CN" dirty="0"/>
              <a:t>Spark</a:t>
            </a:r>
            <a:r>
              <a:rPr lang="zh-CN" altLang="en-US" dirty="0"/>
              <a:t>、</a:t>
            </a:r>
            <a:r>
              <a:rPr lang="en-US" altLang="zh-CN" dirty="0"/>
              <a:t>SQL</a:t>
            </a:r>
            <a:r>
              <a:rPr lang="zh-CN" altLang="en-US" dirty="0"/>
              <a:t>等</a:t>
            </a:r>
            <a:r>
              <a:rPr lang="en-US" altLang="zh-CN" dirty="0"/>
              <a:t>10</a:t>
            </a:r>
            <a:r>
              <a:rPr lang="zh-CN" altLang="en-US" dirty="0"/>
              <a:t>余种任务类型，支持跨语言，易于扩展</a:t>
            </a:r>
          </a:p>
          <a:p>
            <a:pPr marL="285750" indent="-285750">
              <a:buFont typeface="Arial" panose="020B0604020202020204" pitchFamily="34" charset="0"/>
              <a:buChar char="•"/>
            </a:pPr>
            <a:r>
              <a:rPr lang="zh-CN" altLang="en-US" dirty="0"/>
              <a:t>丰富的工作流操作</a:t>
            </a:r>
            <a:r>
              <a:rPr lang="en-US" altLang="zh-CN" dirty="0"/>
              <a:t>: </a:t>
            </a:r>
            <a:r>
              <a:rPr lang="zh-CN" altLang="en-US" dirty="0"/>
              <a:t>工作流程可以定时、暂停、恢复和停止，便于维护和控制全局和本地参数。</a:t>
            </a:r>
          </a:p>
          <a:p>
            <a:r>
              <a:rPr lang="en-US" altLang="zh-CN" dirty="0"/>
              <a:t>High Reliability</a:t>
            </a:r>
          </a:p>
          <a:p>
            <a:pPr marL="285750" indent="-285750">
              <a:buFont typeface="Arial" panose="020B0604020202020204" pitchFamily="34" charset="0"/>
              <a:buChar char="•"/>
            </a:pPr>
            <a:r>
              <a:rPr lang="zh-CN" altLang="en-US" dirty="0"/>
              <a:t>高可靠性</a:t>
            </a:r>
            <a:r>
              <a:rPr lang="en-US" altLang="zh-CN" dirty="0"/>
              <a:t>: </a:t>
            </a:r>
            <a:r>
              <a:rPr lang="zh-CN" altLang="en-US" dirty="0"/>
              <a:t>去中心化设计，确保稳定性。 原生 </a:t>
            </a:r>
            <a:r>
              <a:rPr lang="en-US" altLang="zh-CN" dirty="0"/>
              <a:t>HA </a:t>
            </a:r>
            <a:r>
              <a:rPr lang="zh-CN" altLang="en-US" dirty="0"/>
              <a:t>任务队列支持，提供过载容错能力。 </a:t>
            </a:r>
            <a:r>
              <a:rPr lang="en-US" altLang="zh-CN" dirty="0"/>
              <a:t>DolphinScheduler </a:t>
            </a:r>
          </a:p>
          <a:p>
            <a:r>
              <a:rPr lang="zh-CN" altLang="en-US" dirty="0"/>
              <a:t>能提供高度稳健的环境。</a:t>
            </a:r>
          </a:p>
          <a:p>
            <a:r>
              <a:rPr lang="en-US" altLang="zh-CN" dirty="0"/>
              <a:t>High Scalability</a:t>
            </a:r>
          </a:p>
          <a:p>
            <a:pPr marL="285750" indent="-285750">
              <a:buFont typeface="Arial" panose="020B0604020202020204" pitchFamily="34" charset="0"/>
              <a:buChar char="•"/>
            </a:pPr>
            <a:r>
              <a:rPr lang="zh-CN" altLang="en-US" dirty="0"/>
              <a:t>高扩展性</a:t>
            </a:r>
            <a:r>
              <a:rPr lang="en-US" altLang="zh-CN" dirty="0"/>
              <a:t>: </a:t>
            </a:r>
            <a:r>
              <a:rPr lang="zh-CN" altLang="en-US" dirty="0"/>
              <a:t>支持多租户和在线资源管理。支持每天</a:t>
            </a:r>
            <a:r>
              <a:rPr lang="en-US" altLang="zh-CN" dirty="0"/>
              <a:t>10</a:t>
            </a:r>
            <a:r>
              <a:rPr lang="zh-CN" altLang="en-US" dirty="0"/>
              <a:t>万个数据任务的稳定运行。</a:t>
            </a:r>
          </a:p>
        </p:txBody>
      </p:sp>
    </p:spTree>
    <p:extLst>
      <p:ext uri="{BB962C8B-B14F-4D97-AF65-F5344CB8AC3E}">
        <p14:creationId xmlns:p14="http://schemas.microsoft.com/office/powerpoint/2010/main" val="76794775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64B29E6-7A5D-4F49-B725-F3ADF783F0FD}"/>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D844528B-D625-46EC-BB17-D4CD9D7CFE82}"/>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B7E73D28-89DF-4D23-A9C0-CD6015E865B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2460C525-96B0-44B6-8DA9-D83999BA45F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AEF45A6E-9B55-45A1-A677-3D5018A4BDE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监控系统</a:t>
              </a:r>
            </a:p>
          </p:txBody>
        </p:sp>
        <p:sp>
          <p:nvSpPr>
            <p:cNvPr id="5" name="矩形 4">
              <a:extLst>
                <a:ext uri="{FF2B5EF4-FFF2-40B4-BE49-F238E27FC236}">
                  <a16:creationId xmlns:a16="http://schemas.microsoft.com/office/drawing/2014/main" id="{914E4B62-84A9-4C14-94E0-7999FC56F4BC}"/>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8" name="图片 7">
            <a:extLst>
              <a:ext uri="{FF2B5EF4-FFF2-40B4-BE49-F238E27FC236}">
                <a16:creationId xmlns:a16="http://schemas.microsoft.com/office/drawing/2014/main" id="{D5BA84CC-C884-4BB6-B216-ECFA063737CC}"/>
              </a:ext>
            </a:extLst>
          </p:cNvPr>
          <p:cNvPicPr>
            <a:picLocks noChangeAspect="1"/>
          </p:cNvPicPr>
          <p:nvPr/>
        </p:nvPicPr>
        <p:blipFill>
          <a:blip r:embed="rId2"/>
          <a:stretch>
            <a:fillRect/>
          </a:stretch>
        </p:blipFill>
        <p:spPr>
          <a:xfrm>
            <a:off x="938473" y="942092"/>
            <a:ext cx="4408041" cy="2886957"/>
          </a:xfrm>
          <a:prstGeom prst="rect">
            <a:avLst/>
          </a:prstGeom>
        </p:spPr>
      </p:pic>
      <p:sp>
        <p:nvSpPr>
          <p:cNvPr id="9" name="文本框 8">
            <a:extLst>
              <a:ext uri="{FF2B5EF4-FFF2-40B4-BE49-F238E27FC236}">
                <a16:creationId xmlns:a16="http://schemas.microsoft.com/office/drawing/2014/main" id="{DFDD7DE4-614F-4F3D-A956-44A61AB22CCB}"/>
              </a:ext>
            </a:extLst>
          </p:cNvPr>
          <p:cNvSpPr txBox="1"/>
          <p:nvPr/>
        </p:nvSpPr>
        <p:spPr>
          <a:xfrm>
            <a:off x="161335" y="4194347"/>
            <a:ext cx="11957119" cy="2308324"/>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b="1" dirty="0"/>
              <a:t>实时采集监控数据</a:t>
            </a:r>
            <a:r>
              <a:rPr lang="zh-CN" altLang="en-US" dirty="0"/>
              <a:t>：包括硬件、操作系统、中间件、应用程序等各个维度的数据。</a:t>
            </a:r>
          </a:p>
          <a:p>
            <a:r>
              <a:rPr lang="zh-CN" altLang="en-US" b="1" dirty="0"/>
              <a:t>实时反馈监控状态</a:t>
            </a:r>
            <a:r>
              <a:rPr lang="zh-CN" altLang="en-US" dirty="0"/>
              <a:t>：通过对采集的数据进行多维度统计和可视化展示，能实时体现监控对象的状态是正常还是异常。</a:t>
            </a:r>
          </a:p>
          <a:p>
            <a:r>
              <a:rPr lang="zh-CN" altLang="en-US" b="1" dirty="0"/>
              <a:t>预知故障和告警：</a:t>
            </a:r>
            <a:r>
              <a:rPr lang="zh-CN" altLang="en-US" dirty="0"/>
              <a:t>能够提前预知故障风险，并及时发出告警信息。</a:t>
            </a:r>
          </a:p>
          <a:p>
            <a:r>
              <a:rPr lang="zh-CN" altLang="en-US" b="1" dirty="0"/>
              <a:t>辅助定位故障：</a:t>
            </a:r>
            <a:r>
              <a:rPr lang="zh-CN" altLang="en-US" dirty="0"/>
              <a:t>提供故障发生时的各项指标数据，辅助故障分析和定位。</a:t>
            </a:r>
          </a:p>
          <a:p>
            <a:r>
              <a:rPr lang="zh-CN" altLang="en-US" b="1" dirty="0"/>
              <a:t>辅助性能调优：</a:t>
            </a:r>
            <a:r>
              <a:rPr lang="zh-CN" altLang="en-US" dirty="0"/>
              <a:t>为性能调优提供数据支持，比如慢</a:t>
            </a:r>
            <a:r>
              <a:rPr lang="en-US" altLang="zh-CN" dirty="0"/>
              <a:t>SQL</a:t>
            </a:r>
            <a:r>
              <a:rPr lang="zh-CN" altLang="en-US" dirty="0"/>
              <a:t>，接口响应时间等。</a:t>
            </a:r>
          </a:p>
          <a:p>
            <a:r>
              <a:rPr lang="zh-CN" altLang="en-US" b="1" dirty="0"/>
              <a:t>辅助容量规划：</a:t>
            </a:r>
            <a:r>
              <a:rPr lang="zh-CN" altLang="en-US" dirty="0"/>
              <a:t>为服务器、中间件以及应用集群的容量规划提供数据支撑。</a:t>
            </a:r>
          </a:p>
          <a:p>
            <a:r>
              <a:rPr lang="zh-CN" altLang="en-US" b="1" dirty="0"/>
              <a:t>辅助自动化运维：</a:t>
            </a:r>
            <a:r>
              <a:rPr lang="zh-CN" altLang="en-US" dirty="0"/>
              <a:t>为自动扩容或者根据配置的</a:t>
            </a:r>
            <a:r>
              <a:rPr lang="en-US" altLang="zh-CN" dirty="0"/>
              <a:t>SLA</a:t>
            </a:r>
            <a:r>
              <a:rPr lang="zh-CN" altLang="en-US" dirty="0"/>
              <a:t>进行服务降级等智能运维提供数据支撑。</a:t>
            </a:r>
          </a:p>
          <a:p>
            <a:endParaRPr lang="zh-CN" altLang="en-US" dirty="0"/>
          </a:p>
        </p:txBody>
      </p:sp>
      <p:pic>
        <p:nvPicPr>
          <p:cNvPr id="2050" name="Picture 2" descr="https://filescdn.proginn.com/739c23ce1c8e47ff7bd6e187313200af/1f6254ec16d7098286fd4f0fdbaf2d2f.webp">
            <a:extLst>
              <a:ext uri="{FF2B5EF4-FFF2-40B4-BE49-F238E27FC236}">
                <a16:creationId xmlns:a16="http://schemas.microsoft.com/office/drawing/2014/main" id="{F1F5C763-CE92-4F23-B45C-40FC7629F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1873" y="1039587"/>
            <a:ext cx="5736554" cy="269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93059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实施计划</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740978905"/>
      </p:ext>
    </p:extLst>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84831CB-E2B8-476E-A956-A715575757BA}"/>
              </a:ext>
            </a:extLst>
          </p:cNvPr>
          <p:cNvSpPr txBox="1"/>
          <p:nvPr/>
        </p:nvSpPr>
        <p:spPr>
          <a:xfrm>
            <a:off x="8414370" y="1339456"/>
            <a:ext cx="3520455" cy="464588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lgn="just">
              <a:lnSpc>
                <a:spcPct val="125000"/>
              </a:lnSpc>
              <a:buFont typeface="Arial" panose="020B0604020202020204" pitchFamily="34" charset="0"/>
              <a:buChar char="•"/>
            </a:pP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项目管理</a:t>
            </a:r>
            <a:r>
              <a:rPr lang="en-US" altLang="zh-CN" sz="1600" b="1" kern="100" dirty="0">
                <a:solidFill>
                  <a:srgbClr val="005FC6"/>
                </a:solidFill>
                <a:effectLst/>
                <a:latin typeface="MiSans" panose="00000500000000000000" pitchFamily="2" charset="-122"/>
                <a:ea typeface="MiSans" panose="00000500000000000000" pitchFamily="2" charset="-122"/>
                <a:cs typeface="Times New Roman" panose="02020603050405020304" pitchFamily="18" charset="0"/>
              </a:rPr>
              <a:t>1</a:t>
            </a: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名</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742950" lvl="1" indent="-285750" algn="just">
              <a:lnSpc>
                <a:spcPct val="125000"/>
              </a:lnSpc>
              <a:buFont typeface="Wingdings" panose="05000000000000000000" pitchFamily="2" charset="2"/>
              <a:buChar char="ü"/>
            </a:pPr>
            <a:r>
              <a:rPr lang="zh-CN" altLang="zh-CN" sz="1400" kern="100" dirty="0">
                <a:effectLst/>
                <a:latin typeface="MiSans" panose="00000500000000000000" pitchFamily="2" charset="-122"/>
                <a:ea typeface="MiSans" panose="00000500000000000000" pitchFamily="2" charset="-122"/>
                <a:cs typeface="Times New Roman" panose="02020603050405020304" pitchFamily="18" charset="0"/>
              </a:rPr>
              <a:t>负责项目整体管理工作，推进项目按时、按质、按量交付。</a:t>
            </a:r>
          </a:p>
          <a:p>
            <a:pPr marL="285750" indent="-285750" algn="just">
              <a:lnSpc>
                <a:spcPct val="125000"/>
              </a:lnSpc>
              <a:buFont typeface="Arial" panose="020B0604020202020204" pitchFamily="34" charset="0"/>
              <a:buChar char="•"/>
            </a:pP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数据分析</a:t>
            </a:r>
            <a:r>
              <a:rPr lang="en-US" altLang="zh-CN" sz="1600" b="1" kern="100" dirty="0">
                <a:solidFill>
                  <a:srgbClr val="005FC6"/>
                </a:solidFill>
                <a:effectLst/>
                <a:latin typeface="MiSans" panose="00000500000000000000" pitchFamily="2" charset="-122"/>
                <a:ea typeface="MiSans" panose="00000500000000000000" pitchFamily="2" charset="-122"/>
                <a:cs typeface="Times New Roman" panose="02020603050405020304" pitchFamily="18" charset="0"/>
              </a:rPr>
              <a:t>2</a:t>
            </a: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名</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742950" lvl="1" indent="-285750" algn="just">
              <a:lnSpc>
                <a:spcPct val="125000"/>
              </a:lnSpc>
              <a:buFont typeface="Wingdings" panose="05000000000000000000" pitchFamily="2" charset="2"/>
              <a:buChar char="ü"/>
            </a:pPr>
            <a:r>
              <a:rPr lang="zh-CN" altLang="zh-CN" sz="1400" kern="100" dirty="0">
                <a:effectLst/>
                <a:latin typeface="MiSans" panose="00000500000000000000" pitchFamily="2" charset="-122"/>
                <a:ea typeface="MiSans" panose="00000500000000000000" pitchFamily="2" charset="-122"/>
                <a:cs typeface="Times New Roman" panose="02020603050405020304" pitchFamily="18" charset="0"/>
              </a:rPr>
              <a:t>负责数据汇聚、数据建模、数据开发、数据治理等工作。</a:t>
            </a:r>
          </a:p>
          <a:p>
            <a:pPr marL="285750" indent="-285750" algn="just">
              <a:lnSpc>
                <a:spcPct val="125000"/>
              </a:lnSpc>
              <a:buFont typeface="Arial" panose="020B0604020202020204" pitchFamily="34" charset="0"/>
              <a:buChar char="•"/>
            </a:pPr>
            <a:r>
              <a:rPr lang="zh-CN" altLang="en-US" sz="1600" kern="100" dirty="0">
                <a:effectLst/>
                <a:latin typeface="MiSans" panose="00000500000000000000" pitchFamily="2" charset="-122"/>
                <a:ea typeface="MiSans" panose="00000500000000000000" pitchFamily="2" charset="-122"/>
                <a:cs typeface="Times New Roman" panose="02020603050405020304" pitchFamily="18" charset="0"/>
              </a:rPr>
              <a:t>前端</a:t>
            </a: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开发</a:t>
            </a:r>
            <a:r>
              <a:rPr lang="en-US" altLang="zh-CN" sz="1600" b="1" kern="100" dirty="0">
                <a:solidFill>
                  <a:srgbClr val="005FC6"/>
                </a:solidFill>
                <a:latin typeface="MiSans" panose="00000500000000000000" pitchFamily="2" charset="-122"/>
                <a:ea typeface="MiSans" panose="00000500000000000000" pitchFamily="2" charset="-122"/>
                <a:cs typeface="Times New Roman" panose="02020603050405020304" pitchFamily="18" charset="0"/>
              </a:rPr>
              <a:t>1</a:t>
            </a: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名</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742950" lvl="1" indent="-285750" algn="just">
              <a:lnSpc>
                <a:spcPct val="125000"/>
              </a:lnSpc>
              <a:buFont typeface="Arial" panose="020B0604020202020204" pitchFamily="34" charset="0"/>
              <a:buChar char="•"/>
            </a:pPr>
            <a:r>
              <a:rPr lang="zh-CN" altLang="en-US" sz="1600" kern="100" dirty="0">
                <a:latin typeface="MiSans" panose="00000500000000000000" pitchFamily="2" charset="-122"/>
                <a:ea typeface="MiSans" panose="00000500000000000000" pitchFamily="2" charset="-122"/>
                <a:cs typeface="Times New Roman" panose="02020603050405020304" pitchFamily="18" charset="0"/>
              </a:rPr>
              <a:t>服务管控台、门户页面设计与开发，联调等</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285750" indent="-285750" algn="just">
              <a:lnSpc>
                <a:spcPct val="125000"/>
              </a:lnSpc>
              <a:buFont typeface="Arial" panose="020B0604020202020204" pitchFamily="34" charset="0"/>
              <a:buChar char="•"/>
            </a:pPr>
            <a:r>
              <a:rPr lang="zh-CN" altLang="en-US" sz="1600" kern="100" dirty="0">
                <a:latin typeface="MiSans" panose="00000500000000000000" pitchFamily="2" charset="-122"/>
                <a:ea typeface="MiSans" panose="00000500000000000000" pitchFamily="2" charset="-122"/>
                <a:cs typeface="Times New Roman" panose="02020603050405020304" pitchFamily="18" charset="0"/>
              </a:rPr>
              <a:t>前端开发</a:t>
            </a:r>
            <a:r>
              <a:rPr lang="en-US" altLang="zh-CN" sz="1600" b="1" kern="100" dirty="0">
                <a:solidFill>
                  <a:srgbClr val="005FC6"/>
                </a:solidFill>
                <a:ea typeface="MiSans" panose="00000500000000000000" pitchFamily="2" charset="-122"/>
                <a:cs typeface="Times New Roman" panose="02020603050405020304" pitchFamily="18" charset="0"/>
              </a:rPr>
              <a:t>2</a:t>
            </a:r>
            <a:r>
              <a:rPr lang="zh-CN" altLang="en-US" sz="1600" kern="100" dirty="0">
                <a:latin typeface="MiSans" panose="00000500000000000000" pitchFamily="2" charset="-122"/>
                <a:ea typeface="MiSans" panose="00000500000000000000" pitchFamily="2" charset="-122"/>
                <a:cs typeface="Times New Roman" panose="02020603050405020304" pitchFamily="18" charset="0"/>
              </a:rPr>
              <a:t>名</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742950" lvl="1" indent="-285750" algn="just">
              <a:lnSpc>
                <a:spcPct val="125000"/>
              </a:lnSpc>
              <a:buFont typeface="Wingdings" panose="05000000000000000000" pitchFamily="2" charset="2"/>
              <a:buChar char="ü"/>
            </a:pPr>
            <a:r>
              <a:rPr lang="zh-CN" altLang="zh-CN" sz="1400" kern="100" dirty="0">
                <a:effectLst/>
                <a:latin typeface="MiSans" panose="00000500000000000000" pitchFamily="2" charset="-122"/>
                <a:ea typeface="MiSans" panose="00000500000000000000" pitchFamily="2" charset="-122"/>
                <a:cs typeface="Times New Roman" panose="02020603050405020304" pitchFamily="18" charset="0"/>
              </a:rPr>
              <a:t>负责数据报表接口、大屏展示接口等开发工作。</a:t>
            </a:r>
          </a:p>
          <a:p>
            <a:pPr marL="285750" indent="-285750" algn="just">
              <a:lnSpc>
                <a:spcPct val="125000"/>
              </a:lnSpc>
              <a:buFont typeface="Arial" panose="020B0604020202020204" pitchFamily="34" charset="0"/>
              <a:buChar char="•"/>
            </a:pP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系统测试</a:t>
            </a:r>
            <a:r>
              <a:rPr lang="en-US" altLang="zh-CN" sz="1600" b="1" kern="100" dirty="0">
                <a:solidFill>
                  <a:srgbClr val="005FC6"/>
                </a:solidFill>
                <a:effectLst/>
                <a:latin typeface="MiSans" panose="00000500000000000000" pitchFamily="2" charset="-122"/>
                <a:ea typeface="MiSans" panose="00000500000000000000" pitchFamily="2" charset="-122"/>
                <a:cs typeface="Times New Roman" panose="02020603050405020304" pitchFamily="18" charset="0"/>
              </a:rPr>
              <a:t>1</a:t>
            </a:r>
            <a:r>
              <a:rPr lang="zh-CN" altLang="zh-CN" sz="1600" kern="100" dirty="0">
                <a:effectLst/>
                <a:latin typeface="MiSans" panose="00000500000000000000" pitchFamily="2" charset="-122"/>
                <a:ea typeface="MiSans" panose="00000500000000000000" pitchFamily="2" charset="-122"/>
                <a:cs typeface="Times New Roman" panose="02020603050405020304" pitchFamily="18" charset="0"/>
              </a:rPr>
              <a:t>名</a:t>
            </a:r>
            <a:endParaRPr lang="en-US" altLang="zh-CN" sz="1600" kern="100" dirty="0">
              <a:effectLst/>
              <a:latin typeface="MiSans" panose="00000500000000000000" pitchFamily="2" charset="-122"/>
              <a:ea typeface="MiSans" panose="00000500000000000000" pitchFamily="2" charset="-122"/>
              <a:cs typeface="Times New Roman" panose="02020603050405020304" pitchFamily="18" charset="0"/>
            </a:endParaRPr>
          </a:p>
          <a:p>
            <a:pPr marL="742950" lvl="1" indent="-285750" algn="just">
              <a:lnSpc>
                <a:spcPct val="125000"/>
              </a:lnSpc>
              <a:buFont typeface="Wingdings" panose="05000000000000000000" pitchFamily="2" charset="2"/>
              <a:buChar char="ü"/>
            </a:pPr>
            <a:r>
              <a:rPr lang="zh-CN" altLang="zh-CN" sz="1400" kern="100" dirty="0">
                <a:effectLst/>
                <a:latin typeface="MiSans" panose="00000500000000000000" pitchFamily="2" charset="-122"/>
                <a:ea typeface="MiSans" panose="00000500000000000000" pitchFamily="2" charset="-122"/>
                <a:cs typeface="Times New Roman" panose="02020603050405020304" pitchFamily="18" charset="0"/>
              </a:rPr>
              <a:t>负责项目交付质量管理工作，包括功能测试、性能测试、数据验证测试等。</a:t>
            </a:r>
          </a:p>
        </p:txBody>
      </p:sp>
      <p:graphicFrame>
        <p:nvGraphicFramePr>
          <p:cNvPr id="4" name="表格 3">
            <a:extLst>
              <a:ext uri="{FF2B5EF4-FFF2-40B4-BE49-F238E27FC236}">
                <a16:creationId xmlns:a16="http://schemas.microsoft.com/office/drawing/2014/main" id="{44E2A1B8-5006-42F0-8272-FFA268003851}"/>
              </a:ext>
            </a:extLst>
          </p:cNvPr>
          <p:cNvGraphicFramePr>
            <a:graphicFrameLocks noGrp="1"/>
          </p:cNvGraphicFramePr>
          <p:nvPr>
            <p:extLst>
              <p:ext uri="{D42A27DB-BD31-4B8C-83A1-F6EECF244321}">
                <p14:modId xmlns:p14="http://schemas.microsoft.com/office/powerpoint/2010/main" val="473699412"/>
              </p:ext>
            </p:extLst>
          </p:nvPr>
        </p:nvGraphicFramePr>
        <p:xfrm>
          <a:off x="257175" y="2114017"/>
          <a:ext cx="3962400" cy="1855470"/>
        </p:xfrm>
        <a:graphic>
          <a:graphicData uri="http://schemas.openxmlformats.org/drawingml/2006/table">
            <a:tbl>
              <a:tblPr>
                <a:tableStyleId>{5C22544A-7EE6-4342-B048-85BDC9FD1C3A}</a:tableStyleId>
              </a:tblPr>
              <a:tblGrid>
                <a:gridCol w="1981200">
                  <a:extLst>
                    <a:ext uri="{9D8B030D-6E8A-4147-A177-3AD203B41FA5}">
                      <a16:colId xmlns:a16="http://schemas.microsoft.com/office/drawing/2014/main" val="2610337013"/>
                    </a:ext>
                  </a:extLst>
                </a:gridCol>
                <a:gridCol w="1981200">
                  <a:extLst>
                    <a:ext uri="{9D8B030D-6E8A-4147-A177-3AD203B41FA5}">
                      <a16:colId xmlns:a16="http://schemas.microsoft.com/office/drawing/2014/main" val="2275550963"/>
                    </a:ext>
                  </a:extLst>
                </a:gridCol>
              </a:tblGrid>
              <a:tr h="180975">
                <a:tc rowSpan="5">
                  <a:txBody>
                    <a:bodyPr/>
                    <a:lstStyle/>
                    <a:p>
                      <a:pPr algn="l" fontAlgn="ctr"/>
                      <a:r>
                        <a:rPr lang="zh-CN" altLang="en-US" sz="1200" b="0" i="0" u="none" strike="noStrike" dirty="0">
                          <a:solidFill>
                            <a:srgbClr val="000000"/>
                          </a:solidFill>
                          <a:effectLst/>
                          <a:latin typeface="宋体" panose="02010600030101010101" pitchFamily="2" charset="-122"/>
                          <a:ea typeface="宋体" panose="02010600030101010101" pitchFamily="2" charset="-122"/>
                        </a:rPr>
                        <a:t>客流宝数据产品</a:t>
                      </a:r>
                    </a:p>
                  </a:txBody>
                  <a:tcPr marL="9525" marR="9525" marT="9525" marB="0" anchor="ctr"/>
                </a:tc>
                <a:tc>
                  <a:txBody>
                    <a:bodyPr/>
                    <a:lstStyle/>
                    <a:p>
                      <a:pPr algn="l" fontAlgn="ctr"/>
                      <a:r>
                        <a:rPr lang="zh-CN" altLang="en-US" sz="1200" b="0" i="0" u="none" strike="noStrike" dirty="0">
                          <a:solidFill>
                            <a:srgbClr val="000000"/>
                          </a:solidFill>
                          <a:effectLst/>
                          <a:latin typeface="宋体" panose="02010600030101010101" pitchFamily="2" charset="-122"/>
                          <a:ea typeface="宋体" panose="02010600030101010101" pitchFamily="2" charset="-122"/>
                        </a:rPr>
                        <a:t>计算逻辑梳理</a:t>
                      </a:r>
                    </a:p>
                  </a:txBody>
                  <a:tcPr marL="9525" marR="9525" marT="9525" marB="0" anchor="ctr"/>
                </a:tc>
                <a:extLst>
                  <a:ext uri="{0D108BD9-81ED-4DB2-BD59-A6C34878D82A}">
                    <a16:rowId xmlns:a16="http://schemas.microsoft.com/office/drawing/2014/main" val="139085851"/>
                  </a:ext>
                </a:extLst>
              </a:tr>
              <a:tr h="361950">
                <a:tc vMerge="1">
                  <a:txBody>
                    <a:bodyPr/>
                    <a:lstStyle/>
                    <a:p>
                      <a:endParaRPr lang="zh-CN" altLang="en-US"/>
                    </a:p>
                  </a:txBody>
                  <a:tcPr/>
                </a:tc>
                <a:tc>
                  <a:txBody>
                    <a:bodyPr/>
                    <a:lstStyle/>
                    <a:p>
                      <a:pPr algn="l" fontAlgn="ctr"/>
                      <a:r>
                        <a:rPr lang="zh-CN" altLang="en-US" sz="1200" b="0" i="0" u="none" strike="noStrike">
                          <a:solidFill>
                            <a:srgbClr val="000000"/>
                          </a:solidFill>
                          <a:effectLst/>
                          <a:latin typeface="宋体" panose="02010600030101010101" pitchFamily="2" charset="-122"/>
                          <a:ea typeface="宋体" panose="02010600030101010101" pitchFamily="2" charset="-122"/>
                        </a:rPr>
                        <a:t>数据建模</a:t>
                      </a:r>
                    </a:p>
                  </a:txBody>
                  <a:tcPr marL="9525" marR="9525" marT="9525" marB="0" anchor="ctr"/>
                </a:tc>
                <a:extLst>
                  <a:ext uri="{0D108BD9-81ED-4DB2-BD59-A6C34878D82A}">
                    <a16:rowId xmlns:a16="http://schemas.microsoft.com/office/drawing/2014/main" val="444357871"/>
                  </a:ext>
                </a:extLst>
              </a:tr>
              <a:tr h="180975">
                <a:tc vMerge="1">
                  <a:txBody>
                    <a:bodyPr/>
                    <a:lstStyle/>
                    <a:p>
                      <a:endParaRPr lang="zh-CN" altLang="en-US"/>
                    </a:p>
                  </a:txBody>
                  <a:tcPr/>
                </a:tc>
                <a:tc>
                  <a:txBody>
                    <a:bodyPr/>
                    <a:lstStyle/>
                    <a:p>
                      <a:pPr algn="l" fontAlgn="ctr"/>
                      <a:r>
                        <a:rPr lang="zh-CN" altLang="en-US" sz="1200" b="0" i="0" u="none" strike="noStrike" dirty="0">
                          <a:solidFill>
                            <a:srgbClr val="000000"/>
                          </a:solidFill>
                          <a:effectLst/>
                          <a:latin typeface="宋体" panose="02010600030101010101" pitchFamily="2" charset="-122"/>
                          <a:ea typeface="宋体" panose="02010600030101010101" pitchFamily="2" charset="-122"/>
                        </a:rPr>
                        <a:t>指标加工</a:t>
                      </a:r>
                    </a:p>
                  </a:txBody>
                  <a:tcPr marL="9525" marR="9525" marT="9525" marB="0" anchor="ctr"/>
                </a:tc>
                <a:extLst>
                  <a:ext uri="{0D108BD9-81ED-4DB2-BD59-A6C34878D82A}">
                    <a16:rowId xmlns:a16="http://schemas.microsoft.com/office/drawing/2014/main" val="3156712809"/>
                  </a:ext>
                </a:extLst>
              </a:tr>
              <a:tr h="180975">
                <a:tc vMerge="1">
                  <a:txBody>
                    <a:bodyPr/>
                    <a:lstStyle/>
                    <a:p>
                      <a:endParaRPr lang="zh-CN" altLang="en-US"/>
                    </a:p>
                  </a:txBody>
                  <a:tcPr/>
                </a:tc>
                <a:tc>
                  <a:txBody>
                    <a:bodyPr/>
                    <a:lstStyle/>
                    <a:p>
                      <a:pPr algn="l" fontAlgn="ctr"/>
                      <a:r>
                        <a:rPr lang="zh-CN" altLang="en-US" sz="1200" b="0" i="0" u="none" strike="noStrike">
                          <a:solidFill>
                            <a:srgbClr val="000000"/>
                          </a:solidFill>
                          <a:effectLst/>
                          <a:latin typeface="宋体" panose="02010600030101010101" pitchFamily="2" charset="-122"/>
                          <a:ea typeface="宋体" panose="02010600030101010101" pitchFamily="2" charset="-122"/>
                        </a:rPr>
                        <a:t>日志归集</a:t>
                      </a:r>
                    </a:p>
                  </a:txBody>
                  <a:tcPr marL="9525" marR="9525" marT="9525" marB="0" anchor="ctr"/>
                </a:tc>
                <a:extLst>
                  <a:ext uri="{0D108BD9-81ED-4DB2-BD59-A6C34878D82A}">
                    <a16:rowId xmlns:a16="http://schemas.microsoft.com/office/drawing/2014/main" val="4170323563"/>
                  </a:ext>
                </a:extLst>
              </a:tr>
              <a:tr h="180975">
                <a:tc vMerge="1">
                  <a:txBody>
                    <a:bodyPr/>
                    <a:lstStyle/>
                    <a:p>
                      <a:endParaRPr lang="zh-CN" altLang="en-US"/>
                    </a:p>
                  </a:txBody>
                  <a:tcPr/>
                </a:tc>
                <a:tc>
                  <a:txBody>
                    <a:bodyPr/>
                    <a:lstStyle/>
                    <a:p>
                      <a:pPr algn="l" fontAlgn="ctr"/>
                      <a:r>
                        <a:rPr lang="zh-CN" altLang="en-US" sz="1200" b="0" i="0" u="none" strike="noStrike">
                          <a:solidFill>
                            <a:srgbClr val="000000"/>
                          </a:solidFill>
                          <a:effectLst/>
                          <a:latin typeface="宋体" panose="02010600030101010101" pitchFamily="2" charset="-122"/>
                          <a:ea typeface="宋体" panose="02010600030101010101" pitchFamily="2" charset="-122"/>
                        </a:rPr>
                        <a:t>质量监控</a:t>
                      </a:r>
                    </a:p>
                  </a:txBody>
                  <a:tcPr marL="9525" marR="9525" marT="9525" marB="0" anchor="ctr"/>
                </a:tc>
                <a:extLst>
                  <a:ext uri="{0D108BD9-81ED-4DB2-BD59-A6C34878D82A}">
                    <a16:rowId xmlns:a16="http://schemas.microsoft.com/office/drawing/2014/main" val="1896422116"/>
                  </a:ext>
                </a:extLst>
              </a:tr>
              <a:tr h="723900">
                <a:tc>
                  <a:txBody>
                    <a:bodyPr/>
                    <a:lstStyle/>
                    <a:p>
                      <a:pPr algn="l" fontAlgn="ctr"/>
                      <a:r>
                        <a:rPr lang="zh-CN" altLang="en-US" sz="1200" b="0" i="0" u="none" strike="noStrike">
                          <a:solidFill>
                            <a:srgbClr val="000000"/>
                          </a:solidFill>
                          <a:effectLst/>
                          <a:latin typeface="宋体" panose="02010600030101010101" pitchFamily="2" charset="-122"/>
                          <a:ea typeface="宋体" panose="02010600030101010101" pitchFamily="2" charset="-122"/>
                        </a:rPr>
                        <a:t>任务调度</a:t>
                      </a:r>
                    </a:p>
                  </a:txBody>
                  <a:tcPr marL="9525" marR="9525" marT="9525" marB="0" anchor="ctr"/>
                </a:tc>
                <a:tc>
                  <a:txBody>
                    <a:bodyPr/>
                    <a:lstStyle/>
                    <a:p>
                      <a:pPr algn="l" fontAlgn="ctr"/>
                      <a:r>
                        <a:rPr lang="zh-CN" altLang="en-US" sz="1200" b="0" i="0" u="none" strike="noStrike" dirty="0">
                          <a:solidFill>
                            <a:srgbClr val="000000"/>
                          </a:solidFill>
                          <a:effectLst/>
                          <a:latin typeface="宋体" panose="02010600030101010101" pitchFamily="2" charset="-122"/>
                          <a:ea typeface="宋体" panose="02010600030101010101" pitchFamily="2" charset="-122"/>
                        </a:rPr>
                        <a:t>数据处理任务调度</a:t>
                      </a:r>
                    </a:p>
                  </a:txBody>
                  <a:tcPr marL="9525" marR="9525" marT="9525" marB="0" anchor="ctr"/>
                </a:tc>
                <a:extLst>
                  <a:ext uri="{0D108BD9-81ED-4DB2-BD59-A6C34878D82A}">
                    <a16:rowId xmlns:a16="http://schemas.microsoft.com/office/drawing/2014/main" val="561039555"/>
                  </a:ext>
                </a:extLst>
              </a:tr>
            </a:tbl>
          </a:graphicData>
        </a:graphic>
      </p:graphicFrame>
      <p:graphicFrame>
        <p:nvGraphicFramePr>
          <p:cNvPr id="6" name="表格 5">
            <a:extLst>
              <a:ext uri="{FF2B5EF4-FFF2-40B4-BE49-F238E27FC236}">
                <a16:creationId xmlns:a16="http://schemas.microsoft.com/office/drawing/2014/main" id="{24A14212-1F20-48B3-A4ED-B42323D77B89}"/>
              </a:ext>
            </a:extLst>
          </p:cNvPr>
          <p:cNvGraphicFramePr>
            <a:graphicFrameLocks noGrp="1"/>
          </p:cNvGraphicFramePr>
          <p:nvPr>
            <p:extLst>
              <p:ext uri="{D42A27DB-BD31-4B8C-83A1-F6EECF244321}">
                <p14:modId xmlns:p14="http://schemas.microsoft.com/office/powerpoint/2010/main" val="3417056832"/>
              </p:ext>
            </p:extLst>
          </p:nvPr>
        </p:nvGraphicFramePr>
        <p:xfrm>
          <a:off x="257175" y="4933951"/>
          <a:ext cx="3962400" cy="1564955"/>
        </p:xfrm>
        <a:graphic>
          <a:graphicData uri="http://schemas.openxmlformats.org/drawingml/2006/table">
            <a:tbl>
              <a:tblPr>
                <a:tableStyleId>{5C22544A-7EE6-4342-B048-85BDC9FD1C3A}</a:tableStyleId>
              </a:tblPr>
              <a:tblGrid>
                <a:gridCol w="1981200">
                  <a:extLst>
                    <a:ext uri="{9D8B030D-6E8A-4147-A177-3AD203B41FA5}">
                      <a16:colId xmlns:a16="http://schemas.microsoft.com/office/drawing/2014/main" val="3347370214"/>
                    </a:ext>
                  </a:extLst>
                </a:gridCol>
                <a:gridCol w="1981200">
                  <a:extLst>
                    <a:ext uri="{9D8B030D-6E8A-4147-A177-3AD203B41FA5}">
                      <a16:colId xmlns:a16="http://schemas.microsoft.com/office/drawing/2014/main" val="2258303976"/>
                    </a:ext>
                  </a:extLst>
                </a:gridCol>
              </a:tblGrid>
              <a:tr h="223565">
                <a:tc rowSpan="7">
                  <a:txBody>
                    <a:bodyPr/>
                    <a:lstStyle/>
                    <a:p>
                      <a:pPr algn="ctr" fontAlgn="ctr"/>
                      <a:r>
                        <a:rPr lang="zh-CN" altLang="en-US" sz="1100" u="none" strike="noStrike" dirty="0">
                          <a:effectLst/>
                        </a:rPr>
                        <a:t>测试</a:t>
                      </a:r>
                      <a:endParaRPr lang="zh-CN" altLang="en-US"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100" u="none" strike="noStrike">
                          <a:effectLst/>
                        </a:rPr>
                        <a:t>门户网站</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090249677"/>
                  </a:ext>
                </a:extLst>
              </a:tr>
              <a:tr h="223565">
                <a:tc vMerge="1">
                  <a:txBody>
                    <a:bodyPr/>
                    <a:lstStyle/>
                    <a:p>
                      <a:endParaRPr lang="zh-CN" altLang="en-US"/>
                    </a:p>
                  </a:txBody>
                  <a:tcPr/>
                </a:tc>
                <a:tc>
                  <a:txBody>
                    <a:bodyPr/>
                    <a:lstStyle/>
                    <a:p>
                      <a:pPr algn="l" fontAlgn="ctr"/>
                      <a:r>
                        <a:rPr lang="zh-CN" altLang="en-US" sz="1100" u="none" strike="noStrike" dirty="0">
                          <a:effectLst/>
                        </a:rPr>
                        <a:t>实验室</a:t>
                      </a:r>
                      <a:endParaRPr lang="zh-CN" altLang="en-US"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937648635"/>
                  </a:ext>
                </a:extLst>
              </a:tr>
              <a:tr h="223565">
                <a:tc vMerge="1">
                  <a:txBody>
                    <a:bodyPr/>
                    <a:lstStyle/>
                    <a:p>
                      <a:endParaRPr lang="zh-CN" altLang="en-US"/>
                    </a:p>
                  </a:txBody>
                  <a:tcPr/>
                </a:tc>
                <a:tc>
                  <a:txBody>
                    <a:bodyPr/>
                    <a:lstStyle/>
                    <a:p>
                      <a:pPr algn="l" fontAlgn="ctr"/>
                      <a:r>
                        <a:rPr lang="zh-CN" altLang="en-US" sz="1100" u="none" strike="noStrike">
                          <a:effectLst/>
                        </a:rPr>
                        <a:t>管控台</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716516723"/>
                  </a:ext>
                </a:extLst>
              </a:tr>
              <a:tr h="223565">
                <a:tc vMerge="1">
                  <a:txBody>
                    <a:bodyPr/>
                    <a:lstStyle/>
                    <a:p>
                      <a:endParaRPr lang="zh-CN" altLang="en-US"/>
                    </a:p>
                  </a:txBody>
                  <a:tcPr/>
                </a:tc>
                <a:tc>
                  <a:txBody>
                    <a:bodyPr/>
                    <a:lstStyle/>
                    <a:p>
                      <a:pPr algn="l" fontAlgn="ctr"/>
                      <a:r>
                        <a:rPr lang="zh-CN" altLang="en-US" sz="1100" u="none" strike="noStrike">
                          <a:effectLst/>
                        </a:rPr>
                        <a:t>数据服务网关</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3403295456"/>
                  </a:ext>
                </a:extLst>
              </a:tr>
              <a:tr h="223565">
                <a:tc vMerge="1">
                  <a:txBody>
                    <a:bodyPr/>
                    <a:lstStyle/>
                    <a:p>
                      <a:endParaRPr lang="zh-CN" altLang="en-US"/>
                    </a:p>
                  </a:txBody>
                  <a:tcPr/>
                </a:tc>
                <a:tc>
                  <a:txBody>
                    <a:bodyPr/>
                    <a:lstStyle/>
                    <a:p>
                      <a:pPr algn="l" fontAlgn="ctr"/>
                      <a:r>
                        <a:rPr lang="zh-CN" altLang="en-US" sz="1100" u="none" strike="noStrike">
                          <a:effectLst/>
                        </a:rPr>
                        <a:t>调度平台</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628925119"/>
                  </a:ext>
                </a:extLst>
              </a:tr>
              <a:tr h="223565">
                <a:tc vMerge="1">
                  <a:txBody>
                    <a:bodyPr/>
                    <a:lstStyle/>
                    <a:p>
                      <a:endParaRPr lang="zh-CN" altLang="en-US"/>
                    </a:p>
                  </a:txBody>
                  <a:tcPr/>
                </a:tc>
                <a:tc>
                  <a:txBody>
                    <a:bodyPr/>
                    <a:lstStyle/>
                    <a:p>
                      <a:pPr algn="l" fontAlgn="ctr"/>
                      <a:r>
                        <a:rPr lang="en-US" sz="1100" u="none" strike="noStrike">
                          <a:effectLst/>
                        </a:rPr>
                        <a:t>SFTP</a:t>
                      </a:r>
                      <a:r>
                        <a:rPr lang="zh-CN" altLang="en-US" sz="1100" u="none" strike="noStrike">
                          <a:effectLst/>
                        </a:rPr>
                        <a:t>文件服务器</a:t>
                      </a: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655083058"/>
                  </a:ext>
                </a:extLst>
              </a:tr>
              <a:tr h="223565">
                <a:tc vMerge="1">
                  <a:txBody>
                    <a:bodyPr/>
                    <a:lstStyle/>
                    <a:p>
                      <a:endParaRPr lang="zh-CN" altLang="en-US"/>
                    </a:p>
                  </a:txBody>
                  <a:tcPr/>
                </a:tc>
                <a:tc>
                  <a:txBody>
                    <a:bodyPr/>
                    <a:lstStyle/>
                    <a:p>
                      <a:pPr algn="l" fontAlgn="ctr"/>
                      <a:r>
                        <a:rPr lang="zh-CN" altLang="en-US" sz="1100" u="none" strike="noStrike" dirty="0">
                          <a:effectLst/>
                        </a:rPr>
                        <a:t>监控系统</a:t>
                      </a:r>
                      <a:endParaRPr lang="zh-CN" altLang="en-US"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378170982"/>
                  </a:ext>
                </a:extLst>
              </a:tr>
            </a:tbl>
          </a:graphicData>
        </a:graphic>
      </p:graphicFrame>
      <p:graphicFrame>
        <p:nvGraphicFramePr>
          <p:cNvPr id="9" name="表格 8">
            <a:extLst>
              <a:ext uri="{FF2B5EF4-FFF2-40B4-BE49-F238E27FC236}">
                <a16:creationId xmlns:a16="http://schemas.microsoft.com/office/drawing/2014/main" id="{421B077C-0FEF-4870-929B-5CCB5859ACEC}"/>
              </a:ext>
            </a:extLst>
          </p:cNvPr>
          <p:cNvGraphicFramePr>
            <a:graphicFrameLocks noGrp="1"/>
          </p:cNvGraphicFramePr>
          <p:nvPr>
            <p:extLst>
              <p:ext uri="{D42A27DB-BD31-4B8C-83A1-F6EECF244321}">
                <p14:modId xmlns:p14="http://schemas.microsoft.com/office/powerpoint/2010/main" val="29100709"/>
              </p:ext>
            </p:extLst>
          </p:nvPr>
        </p:nvGraphicFramePr>
        <p:xfrm>
          <a:off x="4585758" y="1339456"/>
          <a:ext cx="3605742" cy="5194694"/>
        </p:xfrm>
        <a:graphic>
          <a:graphicData uri="http://schemas.openxmlformats.org/drawingml/2006/table">
            <a:tbl>
              <a:tblPr>
                <a:tableStyleId>{5C22544A-7EE6-4342-B048-85BDC9FD1C3A}</a:tableStyleId>
              </a:tblPr>
              <a:tblGrid>
                <a:gridCol w="1273124">
                  <a:extLst>
                    <a:ext uri="{9D8B030D-6E8A-4147-A177-3AD203B41FA5}">
                      <a16:colId xmlns:a16="http://schemas.microsoft.com/office/drawing/2014/main" val="1362907214"/>
                    </a:ext>
                  </a:extLst>
                </a:gridCol>
                <a:gridCol w="2332618">
                  <a:extLst>
                    <a:ext uri="{9D8B030D-6E8A-4147-A177-3AD203B41FA5}">
                      <a16:colId xmlns:a16="http://schemas.microsoft.com/office/drawing/2014/main" val="1107852858"/>
                    </a:ext>
                  </a:extLst>
                </a:gridCol>
              </a:tblGrid>
              <a:tr h="200475">
                <a:tc>
                  <a:txBody>
                    <a:bodyPr/>
                    <a:lstStyle/>
                    <a:p>
                      <a:pPr algn="l" fontAlgn="ctr"/>
                      <a:r>
                        <a:rPr lang="zh-CN" altLang="en-US" sz="1000" u="none" strike="noStrike" dirty="0">
                          <a:effectLst/>
                        </a:rPr>
                        <a:t>数据服务网关</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zh-CN" altLang="en-US" sz="1000" u="none" strike="noStrike" dirty="0">
                          <a:effectLst/>
                        </a:rPr>
                        <a:t>统一网关</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986623228"/>
                  </a:ext>
                </a:extLst>
              </a:tr>
              <a:tr h="200475">
                <a:tc rowSpan="3">
                  <a:txBody>
                    <a:bodyPr/>
                    <a:lstStyle/>
                    <a:p>
                      <a:pPr algn="l" fontAlgn="ctr"/>
                      <a:r>
                        <a:rPr lang="zh-CN" altLang="en-US" sz="1000" u="none" strike="noStrike" dirty="0">
                          <a:effectLst/>
                        </a:rPr>
                        <a:t>数据实验室</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en-US" sz="1000" u="none" strike="noStrike">
                          <a:effectLst/>
                        </a:rPr>
                        <a:t>docker</a:t>
                      </a:r>
                      <a:r>
                        <a:rPr lang="zh-CN" altLang="en-US" sz="1000" u="none" strike="noStrike">
                          <a:effectLst/>
                        </a:rPr>
                        <a:t>镜像</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552658058"/>
                  </a:ext>
                </a:extLst>
              </a:tr>
              <a:tr h="200475">
                <a:tc vMerge="1">
                  <a:txBody>
                    <a:bodyPr/>
                    <a:lstStyle/>
                    <a:p>
                      <a:endParaRPr lang="zh-CN" altLang="en-US"/>
                    </a:p>
                  </a:txBody>
                  <a:tcPr/>
                </a:tc>
                <a:tc>
                  <a:txBody>
                    <a:bodyPr/>
                    <a:lstStyle/>
                    <a:p>
                      <a:pPr algn="l" fontAlgn="ctr"/>
                      <a:r>
                        <a:rPr lang="zh-CN" altLang="en-US" sz="1000" u="none" strike="noStrike" dirty="0">
                          <a:effectLst/>
                        </a:rPr>
                        <a:t>数据分析</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922523713"/>
                  </a:ext>
                </a:extLst>
              </a:tr>
              <a:tr h="200475">
                <a:tc vMerge="1">
                  <a:txBody>
                    <a:bodyPr/>
                    <a:lstStyle/>
                    <a:p>
                      <a:endParaRPr lang="zh-CN" altLang="en-US"/>
                    </a:p>
                  </a:txBody>
                  <a:tcPr/>
                </a:tc>
                <a:tc>
                  <a:txBody>
                    <a:bodyPr/>
                    <a:lstStyle/>
                    <a:p>
                      <a:pPr algn="l" fontAlgn="ctr"/>
                      <a:r>
                        <a:rPr lang="zh-CN" altLang="en-US" sz="1000" u="none" strike="noStrike" dirty="0">
                          <a:effectLst/>
                        </a:rPr>
                        <a:t>数据安全</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3369768363"/>
                  </a:ext>
                </a:extLst>
              </a:tr>
              <a:tr h="200475">
                <a:tc rowSpan="6">
                  <a:txBody>
                    <a:bodyPr/>
                    <a:lstStyle/>
                    <a:p>
                      <a:pPr algn="l" fontAlgn="ctr"/>
                      <a:r>
                        <a:rPr lang="zh-CN" altLang="en-US" sz="1000" u="none" strike="noStrike">
                          <a:effectLst/>
                        </a:rPr>
                        <a:t>门户网站</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en-US" sz="1000" u="none" strike="noStrike" dirty="0">
                          <a:effectLst/>
                        </a:rPr>
                        <a:t>UI</a:t>
                      </a:r>
                      <a:r>
                        <a:rPr lang="zh-CN" altLang="en-US" sz="1000" u="none" strike="noStrike" dirty="0">
                          <a:effectLst/>
                        </a:rPr>
                        <a:t>设计</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887410042"/>
                  </a:ext>
                </a:extLst>
              </a:tr>
              <a:tr h="200475">
                <a:tc vMerge="1">
                  <a:txBody>
                    <a:bodyPr/>
                    <a:lstStyle/>
                    <a:p>
                      <a:endParaRPr lang="zh-CN" altLang="en-US"/>
                    </a:p>
                  </a:txBody>
                  <a:tcPr/>
                </a:tc>
                <a:tc>
                  <a:txBody>
                    <a:bodyPr/>
                    <a:lstStyle/>
                    <a:p>
                      <a:pPr algn="l" fontAlgn="ctr"/>
                      <a:r>
                        <a:rPr lang="zh-CN" altLang="en-US" sz="1000" u="none" strike="noStrike">
                          <a:effectLst/>
                        </a:rPr>
                        <a:t>数据资产</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309363892"/>
                  </a:ext>
                </a:extLst>
              </a:tr>
              <a:tr h="200475">
                <a:tc vMerge="1">
                  <a:txBody>
                    <a:bodyPr/>
                    <a:lstStyle/>
                    <a:p>
                      <a:endParaRPr lang="zh-CN" altLang="en-US"/>
                    </a:p>
                  </a:txBody>
                  <a:tcPr/>
                </a:tc>
                <a:tc>
                  <a:txBody>
                    <a:bodyPr/>
                    <a:lstStyle/>
                    <a:p>
                      <a:pPr algn="l" fontAlgn="ctr"/>
                      <a:r>
                        <a:rPr lang="zh-CN" altLang="en-US" sz="1000" u="none" strike="noStrike">
                          <a:effectLst/>
                        </a:rPr>
                        <a:t>数据服务</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3656963593"/>
                  </a:ext>
                </a:extLst>
              </a:tr>
              <a:tr h="200475">
                <a:tc vMerge="1">
                  <a:txBody>
                    <a:bodyPr/>
                    <a:lstStyle/>
                    <a:p>
                      <a:endParaRPr lang="zh-CN" altLang="en-US"/>
                    </a:p>
                  </a:txBody>
                  <a:tcPr/>
                </a:tc>
                <a:tc>
                  <a:txBody>
                    <a:bodyPr/>
                    <a:lstStyle/>
                    <a:p>
                      <a:pPr algn="l" fontAlgn="ctr"/>
                      <a:r>
                        <a:rPr lang="zh-CN" altLang="en-US" sz="1000" u="none" strike="noStrike">
                          <a:effectLst/>
                        </a:rPr>
                        <a:t>实验室</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40966661"/>
                  </a:ext>
                </a:extLst>
              </a:tr>
              <a:tr h="200475">
                <a:tc vMerge="1">
                  <a:txBody>
                    <a:bodyPr/>
                    <a:lstStyle/>
                    <a:p>
                      <a:endParaRPr lang="zh-CN" altLang="en-US"/>
                    </a:p>
                  </a:txBody>
                  <a:tcPr/>
                </a:tc>
                <a:tc>
                  <a:txBody>
                    <a:bodyPr/>
                    <a:lstStyle/>
                    <a:p>
                      <a:pPr algn="l" fontAlgn="ctr"/>
                      <a:r>
                        <a:rPr lang="zh-CN" altLang="en-US" sz="1000" u="none" strike="noStrike">
                          <a:effectLst/>
                        </a:rPr>
                        <a:t>个人中心</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3961532889"/>
                  </a:ext>
                </a:extLst>
              </a:tr>
              <a:tr h="191647">
                <a:tc vMerge="1">
                  <a:txBody>
                    <a:bodyPr/>
                    <a:lstStyle/>
                    <a:p>
                      <a:endParaRPr lang="zh-CN" altLang="en-US"/>
                    </a:p>
                  </a:txBody>
                  <a:tcPr/>
                </a:tc>
                <a:tc>
                  <a:txBody>
                    <a:bodyPr/>
                    <a:lstStyle/>
                    <a:p>
                      <a:pPr algn="l" fontAlgn="ctr"/>
                      <a:r>
                        <a:rPr lang="zh-CN" altLang="en-US" sz="1000" u="none" strike="noStrike">
                          <a:effectLst/>
                        </a:rPr>
                        <a:t>权限管理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717116035"/>
                  </a:ext>
                </a:extLst>
              </a:tr>
              <a:tr h="191647">
                <a:tc rowSpan="9">
                  <a:txBody>
                    <a:bodyPr/>
                    <a:lstStyle/>
                    <a:p>
                      <a:pPr algn="l" fontAlgn="ctr"/>
                      <a:r>
                        <a:rPr lang="zh-CN" altLang="en-US" sz="1000" u="none" strike="noStrike" dirty="0">
                          <a:effectLst/>
                        </a:rPr>
                        <a:t>管控台</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zh-CN" altLang="en-US" sz="1000" u="none" strike="noStrike">
                          <a:effectLst/>
                        </a:rPr>
                        <a:t>页面设计</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750668879"/>
                  </a:ext>
                </a:extLst>
              </a:tr>
              <a:tr h="200475">
                <a:tc vMerge="1">
                  <a:txBody>
                    <a:bodyPr/>
                    <a:lstStyle/>
                    <a:p>
                      <a:endParaRPr lang="zh-CN" altLang="en-US"/>
                    </a:p>
                  </a:txBody>
                  <a:tcPr/>
                </a:tc>
                <a:tc>
                  <a:txBody>
                    <a:bodyPr/>
                    <a:lstStyle/>
                    <a:p>
                      <a:pPr algn="l" fontAlgn="ctr"/>
                      <a:r>
                        <a:rPr lang="zh-CN" altLang="en-US" sz="1000" u="none" strike="noStrike">
                          <a:effectLst/>
                        </a:rPr>
                        <a:t>系统管理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996312829"/>
                  </a:ext>
                </a:extLst>
              </a:tr>
              <a:tr h="200475">
                <a:tc vMerge="1">
                  <a:txBody>
                    <a:bodyPr/>
                    <a:lstStyle/>
                    <a:p>
                      <a:endParaRPr lang="zh-CN" altLang="en-US"/>
                    </a:p>
                  </a:txBody>
                  <a:tcPr/>
                </a:tc>
                <a:tc>
                  <a:txBody>
                    <a:bodyPr/>
                    <a:lstStyle/>
                    <a:p>
                      <a:pPr algn="l" fontAlgn="ctr"/>
                      <a:r>
                        <a:rPr lang="zh-CN" altLang="en-US" sz="1000" u="none" strike="noStrike">
                          <a:effectLst/>
                        </a:rPr>
                        <a:t>日志管理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781105900"/>
                  </a:ext>
                </a:extLst>
              </a:tr>
              <a:tr h="200475">
                <a:tc vMerge="1">
                  <a:txBody>
                    <a:bodyPr/>
                    <a:lstStyle/>
                    <a:p>
                      <a:endParaRPr lang="zh-CN" altLang="en-US"/>
                    </a:p>
                  </a:txBody>
                  <a:tcPr/>
                </a:tc>
                <a:tc>
                  <a:txBody>
                    <a:bodyPr/>
                    <a:lstStyle/>
                    <a:p>
                      <a:pPr algn="l" fontAlgn="ctr"/>
                      <a:r>
                        <a:rPr lang="zh-CN" altLang="en-US" sz="1000" u="none" strike="noStrike" dirty="0">
                          <a:effectLst/>
                        </a:rPr>
                        <a:t>门户用户管理</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301543257"/>
                  </a:ext>
                </a:extLst>
              </a:tr>
              <a:tr h="200475">
                <a:tc vMerge="1">
                  <a:txBody>
                    <a:bodyPr/>
                    <a:lstStyle/>
                    <a:p>
                      <a:endParaRPr lang="zh-CN" altLang="en-US"/>
                    </a:p>
                  </a:txBody>
                  <a:tcPr/>
                </a:tc>
                <a:tc>
                  <a:txBody>
                    <a:bodyPr/>
                    <a:lstStyle/>
                    <a:p>
                      <a:pPr algn="l" fontAlgn="ctr"/>
                      <a:r>
                        <a:rPr lang="zh-CN" altLang="en-US" sz="1000" u="none" strike="noStrike">
                          <a:effectLst/>
                        </a:rPr>
                        <a:t>数据实验室管理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416909626"/>
                  </a:ext>
                </a:extLst>
              </a:tr>
              <a:tr h="200475">
                <a:tc vMerge="1">
                  <a:txBody>
                    <a:bodyPr/>
                    <a:lstStyle/>
                    <a:p>
                      <a:endParaRPr lang="zh-CN" altLang="en-US"/>
                    </a:p>
                  </a:txBody>
                  <a:tcPr/>
                </a:tc>
                <a:tc>
                  <a:txBody>
                    <a:bodyPr/>
                    <a:lstStyle/>
                    <a:p>
                      <a:pPr algn="l" fontAlgn="ctr"/>
                      <a:r>
                        <a:rPr lang="zh-CN" altLang="en-US" sz="1000" u="none" strike="noStrike">
                          <a:effectLst/>
                        </a:rPr>
                        <a:t>客流宝产品管理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875286770"/>
                  </a:ext>
                </a:extLst>
              </a:tr>
              <a:tr h="200475">
                <a:tc vMerge="1">
                  <a:txBody>
                    <a:bodyPr/>
                    <a:lstStyle/>
                    <a:p>
                      <a:endParaRPr lang="zh-CN" altLang="en-US"/>
                    </a:p>
                  </a:txBody>
                  <a:tcPr/>
                </a:tc>
                <a:tc>
                  <a:txBody>
                    <a:bodyPr/>
                    <a:lstStyle/>
                    <a:p>
                      <a:pPr algn="l" fontAlgn="ctr"/>
                      <a:r>
                        <a:rPr lang="zh-CN" altLang="en-US" sz="1000" u="none" strike="noStrike">
                          <a:effectLst/>
                        </a:rPr>
                        <a:t>数据分析工作台</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3014026757"/>
                  </a:ext>
                </a:extLst>
              </a:tr>
              <a:tr h="200475">
                <a:tc vMerge="1">
                  <a:txBody>
                    <a:bodyPr/>
                    <a:lstStyle/>
                    <a:p>
                      <a:endParaRPr lang="zh-CN" altLang="en-US"/>
                    </a:p>
                  </a:txBody>
                  <a:tcPr/>
                </a:tc>
                <a:tc>
                  <a:txBody>
                    <a:bodyPr/>
                    <a:lstStyle/>
                    <a:p>
                      <a:pPr algn="l" fontAlgn="ctr"/>
                      <a:r>
                        <a:rPr lang="zh-CN" altLang="en-US" sz="1000" u="none" strike="noStrike">
                          <a:effectLst/>
                        </a:rPr>
                        <a:t>数据服务网关</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193893454"/>
                  </a:ext>
                </a:extLst>
              </a:tr>
              <a:tr h="200475">
                <a:tc vMerge="1">
                  <a:txBody>
                    <a:bodyPr/>
                    <a:lstStyle/>
                    <a:p>
                      <a:endParaRPr lang="zh-CN" altLang="en-US"/>
                    </a:p>
                  </a:txBody>
                  <a:tcPr/>
                </a:tc>
                <a:tc>
                  <a:txBody>
                    <a:bodyPr/>
                    <a:lstStyle/>
                    <a:p>
                      <a:pPr algn="l" fontAlgn="ctr"/>
                      <a:r>
                        <a:rPr lang="zh-CN" altLang="en-US" sz="1000" u="none" strike="noStrike">
                          <a:effectLst/>
                        </a:rPr>
                        <a:t>文件管理</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13093804"/>
                  </a:ext>
                </a:extLst>
              </a:tr>
              <a:tr h="200475">
                <a:tc rowSpan="5">
                  <a:txBody>
                    <a:bodyPr/>
                    <a:lstStyle/>
                    <a:p>
                      <a:pPr algn="l" fontAlgn="ctr"/>
                      <a:r>
                        <a:rPr lang="zh-CN" altLang="en-US" sz="1000" u="none" strike="noStrike">
                          <a:effectLst/>
                        </a:rPr>
                        <a:t>监控系统</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zh-CN" altLang="en-US" sz="1000" u="none" strike="noStrike">
                          <a:effectLst/>
                        </a:rPr>
                        <a:t>技术方案</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846383351"/>
                  </a:ext>
                </a:extLst>
              </a:tr>
              <a:tr h="200475">
                <a:tc vMerge="1">
                  <a:txBody>
                    <a:bodyPr/>
                    <a:lstStyle/>
                    <a:p>
                      <a:endParaRPr lang="zh-CN" altLang="en-US"/>
                    </a:p>
                  </a:txBody>
                  <a:tcPr/>
                </a:tc>
                <a:tc>
                  <a:txBody>
                    <a:bodyPr/>
                    <a:lstStyle/>
                    <a:p>
                      <a:pPr algn="l" fontAlgn="ctr"/>
                      <a:r>
                        <a:rPr lang="zh-CN" altLang="en-US" sz="1000" u="none" strike="noStrike">
                          <a:effectLst/>
                        </a:rPr>
                        <a:t>监控对象</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12443808"/>
                  </a:ext>
                </a:extLst>
              </a:tr>
              <a:tr h="200475">
                <a:tc vMerge="1">
                  <a:txBody>
                    <a:bodyPr/>
                    <a:lstStyle/>
                    <a:p>
                      <a:endParaRPr lang="zh-CN" altLang="en-US"/>
                    </a:p>
                  </a:txBody>
                  <a:tcPr/>
                </a:tc>
                <a:tc>
                  <a:txBody>
                    <a:bodyPr/>
                    <a:lstStyle/>
                    <a:p>
                      <a:pPr algn="l" fontAlgn="ctr"/>
                      <a:r>
                        <a:rPr lang="zh-CN" altLang="en-US" sz="1000" u="none" strike="noStrike" dirty="0">
                          <a:effectLst/>
                        </a:rPr>
                        <a:t>可视化展示</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2213892451"/>
                  </a:ext>
                </a:extLst>
              </a:tr>
              <a:tr h="200475">
                <a:tc vMerge="1">
                  <a:txBody>
                    <a:bodyPr/>
                    <a:lstStyle/>
                    <a:p>
                      <a:endParaRPr lang="zh-CN" altLang="en-US"/>
                    </a:p>
                  </a:txBody>
                  <a:tcPr/>
                </a:tc>
                <a:tc>
                  <a:txBody>
                    <a:bodyPr/>
                    <a:lstStyle/>
                    <a:p>
                      <a:pPr algn="l" fontAlgn="ctr"/>
                      <a:r>
                        <a:rPr lang="zh-CN" altLang="en-US" sz="1000" u="none" strike="noStrike">
                          <a:effectLst/>
                        </a:rPr>
                        <a:t>告警规则</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050211681"/>
                  </a:ext>
                </a:extLst>
              </a:tr>
              <a:tr h="200475">
                <a:tc vMerge="1">
                  <a:txBody>
                    <a:bodyPr/>
                    <a:lstStyle/>
                    <a:p>
                      <a:endParaRPr lang="zh-CN" altLang="en-US"/>
                    </a:p>
                  </a:txBody>
                  <a:tcPr/>
                </a:tc>
                <a:tc>
                  <a:txBody>
                    <a:bodyPr/>
                    <a:lstStyle/>
                    <a:p>
                      <a:pPr algn="l" fontAlgn="ctr"/>
                      <a:r>
                        <a:rPr lang="zh-CN" altLang="en-US" sz="1000" u="none" strike="noStrike">
                          <a:effectLst/>
                        </a:rPr>
                        <a:t>告警方式</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936809784"/>
                  </a:ext>
                </a:extLst>
              </a:tr>
              <a:tr h="200475">
                <a:tc rowSpan="2">
                  <a:txBody>
                    <a:bodyPr/>
                    <a:lstStyle/>
                    <a:p>
                      <a:pPr algn="l" fontAlgn="ctr"/>
                      <a:r>
                        <a:rPr lang="zh-CN" altLang="en-US" sz="1000" u="none" strike="noStrike">
                          <a:effectLst/>
                        </a:rPr>
                        <a:t>文件服务器</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tc>
                  <a:txBody>
                    <a:bodyPr/>
                    <a:lstStyle/>
                    <a:p>
                      <a:pPr algn="l" fontAlgn="ctr"/>
                      <a:r>
                        <a:rPr lang="zh-CN" altLang="en-US" sz="1000" u="none" strike="noStrike">
                          <a:effectLst/>
                        </a:rPr>
                        <a:t>技术方案</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715994853"/>
                  </a:ext>
                </a:extLst>
              </a:tr>
              <a:tr h="200475">
                <a:tc vMerge="1">
                  <a:txBody>
                    <a:bodyPr/>
                    <a:lstStyle/>
                    <a:p>
                      <a:endParaRPr lang="zh-CN" altLang="en-US"/>
                    </a:p>
                  </a:txBody>
                  <a:tcPr/>
                </a:tc>
                <a:tc>
                  <a:txBody>
                    <a:bodyPr/>
                    <a:lstStyle/>
                    <a:p>
                      <a:pPr algn="l" fontAlgn="ctr"/>
                      <a:r>
                        <a:rPr lang="zh-CN" altLang="en-US" sz="1000" u="none" strike="noStrike" dirty="0">
                          <a:effectLst/>
                        </a:rPr>
                        <a:t>文件管理</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8323" marR="8323" marT="8323" marB="0" anchor="ctr"/>
                </a:tc>
                <a:extLst>
                  <a:ext uri="{0D108BD9-81ED-4DB2-BD59-A6C34878D82A}">
                    <a16:rowId xmlns:a16="http://schemas.microsoft.com/office/drawing/2014/main" val="1399419551"/>
                  </a:ext>
                </a:extLst>
              </a:tr>
            </a:tbl>
          </a:graphicData>
        </a:graphic>
      </p:graphicFrame>
      <p:graphicFrame>
        <p:nvGraphicFramePr>
          <p:cNvPr id="10" name="表格 9">
            <a:extLst>
              <a:ext uri="{FF2B5EF4-FFF2-40B4-BE49-F238E27FC236}">
                <a16:creationId xmlns:a16="http://schemas.microsoft.com/office/drawing/2014/main" id="{08C2E34A-6FFB-4A62-B482-9BBB9137D456}"/>
              </a:ext>
            </a:extLst>
          </p:cNvPr>
          <p:cNvGraphicFramePr>
            <a:graphicFrameLocks noGrp="1"/>
          </p:cNvGraphicFramePr>
          <p:nvPr>
            <p:extLst>
              <p:ext uri="{D42A27DB-BD31-4B8C-83A1-F6EECF244321}">
                <p14:modId xmlns:p14="http://schemas.microsoft.com/office/powerpoint/2010/main" val="922080667"/>
              </p:ext>
            </p:extLst>
          </p:nvPr>
        </p:nvGraphicFramePr>
        <p:xfrm>
          <a:off x="257175" y="1531086"/>
          <a:ext cx="3962400" cy="760095"/>
        </p:xfrm>
        <a:graphic>
          <a:graphicData uri="http://schemas.openxmlformats.org/drawingml/2006/table">
            <a:tbl>
              <a:tblPr>
                <a:tableStyleId>{5C22544A-7EE6-4342-B048-85BDC9FD1C3A}</a:tableStyleId>
              </a:tblPr>
              <a:tblGrid>
                <a:gridCol w="1952625">
                  <a:extLst>
                    <a:ext uri="{9D8B030D-6E8A-4147-A177-3AD203B41FA5}">
                      <a16:colId xmlns:a16="http://schemas.microsoft.com/office/drawing/2014/main" val="2062339622"/>
                    </a:ext>
                  </a:extLst>
                </a:gridCol>
                <a:gridCol w="2009775">
                  <a:extLst>
                    <a:ext uri="{9D8B030D-6E8A-4147-A177-3AD203B41FA5}">
                      <a16:colId xmlns:a16="http://schemas.microsoft.com/office/drawing/2014/main" val="61630016"/>
                    </a:ext>
                  </a:extLst>
                </a:gridCol>
              </a:tblGrid>
              <a:tr h="180975">
                <a:tc rowSpan="3">
                  <a:txBody>
                    <a:bodyPr/>
                    <a:lstStyle/>
                    <a:p>
                      <a:pPr algn="l" fontAlgn="ctr"/>
                      <a:r>
                        <a:rPr lang="zh-CN" altLang="en-US" sz="1200" u="none" strike="noStrike" dirty="0">
                          <a:effectLst/>
                        </a:rPr>
                        <a:t>数据抽取</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p>
                      <a:pPr algn="l" fontAlgn="ctr"/>
                      <a:r>
                        <a:rPr lang="zh-CN" altLang="en-US" sz="1200" u="none" strike="noStrike" dirty="0">
                          <a:effectLst/>
                        </a:rPr>
                        <a:t>　</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200" u="none" strike="noStrike" dirty="0">
                          <a:effectLst/>
                        </a:rPr>
                        <a:t>数据抽取范围识别，抽取方案制定</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682855136"/>
                  </a:ext>
                </a:extLst>
              </a:tr>
              <a:tr h="180975">
                <a:tc vMerge="1">
                  <a:txBody>
                    <a:bodyPr/>
                    <a:lstStyle/>
                    <a:p>
                      <a:pPr algn="l" fontAlgn="ct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en-US" sz="1200" u="none" strike="noStrike">
                          <a:effectLst/>
                        </a:rPr>
                        <a:t>ETL</a:t>
                      </a:r>
                      <a:r>
                        <a:rPr lang="zh-CN" altLang="en-US" sz="1200" u="none" strike="noStrike">
                          <a:effectLst/>
                        </a:rPr>
                        <a:t>开发</a:t>
                      </a:r>
                      <a:endParaRPr lang="zh-CN" altLang="en-US" sz="12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916195816"/>
                  </a:ext>
                </a:extLst>
              </a:tr>
              <a:tr h="180975">
                <a:tc vMerge="1">
                  <a:txBody>
                    <a:bodyPr/>
                    <a:lstStyle/>
                    <a:p>
                      <a:pPr algn="l" fontAlgn="ct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200" u="none" strike="noStrike" dirty="0">
                          <a:effectLst/>
                        </a:rPr>
                        <a:t>实验室数据</a:t>
                      </a:r>
                      <a:endParaRPr lang="zh-CN" altLang="en-US" sz="12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630738136"/>
                  </a:ext>
                </a:extLst>
              </a:tr>
            </a:tbl>
          </a:graphicData>
        </a:graphic>
      </p:graphicFrame>
      <p:sp>
        <p:nvSpPr>
          <p:cNvPr id="11" name="文本框 10">
            <a:extLst>
              <a:ext uri="{FF2B5EF4-FFF2-40B4-BE49-F238E27FC236}">
                <a16:creationId xmlns:a16="http://schemas.microsoft.com/office/drawing/2014/main" id="{B969F5AB-1CB6-4A5A-870F-4F85C43E14AE}"/>
              </a:ext>
            </a:extLst>
          </p:cNvPr>
          <p:cNvSpPr txBox="1"/>
          <p:nvPr/>
        </p:nvSpPr>
        <p:spPr>
          <a:xfrm>
            <a:off x="316962" y="970124"/>
            <a:ext cx="1569660"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dirty="0"/>
              <a:t>数仓功能模块</a:t>
            </a:r>
          </a:p>
        </p:txBody>
      </p:sp>
      <p:sp>
        <p:nvSpPr>
          <p:cNvPr id="12" name="文本框 11">
            <a:extLst>
              <a:ext uri="{FF2B5EF4-FFF2-40B4-BE49-F238E27FC236}">
                <a16:creationId xmlns:a16="http://schemas.microsoft.com/office/drawing/2014/main" id="{632BC141-9444-4559-ACD3-A6F24C7E3249}"/>
              </a:ext>
            </a:extLst>
          </p:cNvPr>
          <p:cNvSpPr txBox="1"/>
          <p:nvPr/>
        </p:nvSpPr>
        <p:spPr>
          <a:xfrm>
            <a:off x="257175" y="4367752"/>
            <a:ext cx="1569660"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dirty="0"/>
              <a:t>测试功能模块</a:t>
            </a:r>
          </a:p>
        </p:txBody>
      </p:sp>
      <p:sp>
        <p:nvSpPr>
          <p:cNvPr id="13" name="文本框 12">
            <a:extLst>
              <a:ext uri="{FF2B5EF4-FFF2-40B4-BE49-F238E27FC236}">
                <a16:creationId xmlns:a16="http://schemas.microsoft.com/office/drawing/2014/main" id="{B6CE61B3-C844-47D4-B57F-3018B8BB1B10}"/>
              </a:ext>
            </a:extLst>
          </p:cNvPr>
          <p:cNvSpPr txBox="1"/>
          <p:nvPr/>
        </p:nvSpPr>
        <p:spPr>
          <a:xfrm>
            <a:off x="4585758" y="850687"/>
            <a:ext cx="1569660"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dirty="0"/>
              <a:t>应用功能模块</a:t>
            </a:r>
          </a:p>
        </p:txBody>
      </p:sp>
      <p:sp>
        <p:nvSpPr>
          <p:cNvPr id="14" name="文本框 11">
            <a:extLst>
              <a:ext uri="{FF2B5EF4-FFF2-40B4-BE49-F238E27FC236}">
                <a16:creationId xmlns:a16="http://schemas.microsoft.com/office/drawing/2014/main" id="{632BC141-9444-4559-ACD3-A6F24C7E3249}"/>
              </a:ext>
            </a:extLst>
          </p:cNvPr>
          <p:cNvSpPr txBox="1"/>
          <p:nvPr/>
        </p:nvSpPr>
        <p:spPr>
          <a:xfrm>
            <a:off x="8415918" y="850687"/>
            <a:ext cx="1107996"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dirty="0"/>
              <a:t>人员安排</a:t>
            </a:r>
          </a:p>
        </p:txBody>
      </p:sp>
      <p:grpSp>
        <p:nvGrpSpPr>
          <p:cNvPr id="15" name="组合 14">
            <a:extLst>
              <a:ext uri="{FF2B5EF4-FFF2-40B4-BE49-F238E27FC236}">
                <a16:creationId xmlns:a16="http://schemas.microsoft.com/office/drawing/2014/main" id="{A70B15B8-8218-4A97-98D2-4B518E4810FD}"/>
              </a:ext>
            </a:extLst>
          </p:cNvPr>
          <p:cNvGrpSpPr/>
          <p:nvPr/>
        </p:nvGrpSpPr>
        <p:grpSpPr>
          <a:xfrm>
            <a:off x="89155" y="118719"/>
            <a:ext cx="5401788" cy="687168"/>
            <a:chOff x="358490" y="396066"/>
            <a:chExt cx="4051341" cy="515376"/>
          </a:xfrm>
        </p:grpSpPr>
        <p:grpSp>
          <p:nvGrpSpPr>
            <p:cNvPr id="16" name="组合 15">
              <a:extLst>
                <a:ext uri="{FF2B5EF4-FFF2-40B4-BE49-F238E27FC236}">
                  <a16:creationId xmlns:a16="http://schemas.microsoft.com/office/drawing/2014/main" id="{9C422696-6FE0-48EF-B825-9355A17C6A59}"/>
                </a:ext>
              </a:extLst>
            </p:cNvPr>
            <p:cNvGrpSpPr/>
            <p:nvPr/>
          </p:nvGrpSpPr>
          <p:grpSpPr>
            <a:xfrm>
              <a:off x="373364" y="396066"/>
              <a:ext cx="707710" cy="515376"/>
              <a:chOff x="125279" y="279019"/>
              <a:chExt cx="854512" cy="622282"/>
            </a:xfrm>
          </p:grpSpPr>
          <p:sp>
            <p:nvSpPr>
              <p:cNvPr id="19" name="圆角矩形 36">
                <a:extLst>
                  <a:ext uri="{FF2B5EF4-FFF2-40B4-BE49-F238E27FC236}">
                    <a16:creationId xmlns:a16="http://schemas.microsoft.com/office/drawing/2014/main" id="{E1C8FB7C-AD8D-4CC7-84E7-CA88463236E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0" name="圆角矩形 37">
                <a:extLst>
                  <a:ext uri="{FF2B5EF4-FFF2-40B4-BE49-F238E27FC236}">
                    <a16:creationId xmlns:a16="http://schemas.microsoft.com/office/drawing/2014/main" id="{BB568088-E337-4E27-A565-BF85EAAFC03F}"/>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7" name="TextBox 7">
              <a:extLst>
                <a:ext uri="{FF2B5EF4-FFF2-40B4-BE49-F238E27FC236}">
                  <a16:creationId xmlns:a16="http://schemas.microsoft.com/office/drawing/2014/main" id="{3BD3A73F-A438-4A7C-BE81-5CCCBCB1C03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功能和人员</a:t>
              </a:r>
            </a:p>
          </p:txBody>
        </p:sp>
        <p:sp>
          <p:nvSpPr>
            <p:cNvPr id="18" name="矩形 17">
              <a:extLst>
                <a:ext uri="{FF2B5EF4-FFF2-40B4-BE49-F238E27FC236}">
                  <a16:creationId xmlns:a16="http://schemas.microsoft.com/office/drawing/2014/main" id="{0E9BBC38-DAA5-4F0A-B737-BFA4BC49388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spTree>
    <p:extLst>
      <p:ext uri="{BB962C8B-B14F-4D97-AF65-F5344CB8AC3E}">
        <p14:creationId xmlns:p14="http://schemas.microsoft.com/office/powerpoint/2010/main" val="423668251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452A692-4C71-483F-86FB-0A217EA598AB}"/>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A09335A3-C2EA-45EB-A28B-421AFCA8E53B}"/>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62DD763-8B41-4EF4-AD9D-6B19751D6A3D}"/>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CDC03C46-3F58-477F-915E-C6BCA5D91FE9}"/>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244BF09D-8C8F-4C87-9C68-468A55EC3C7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时间计划</a:t>
              </a:r>
            </a:p>
          </p:txBody>
        </p:sp>
        <p:sp>
          <p:nvSpPr>
            <p:cNvPr id="5" name="矩形 4">
              <a:extLst>
                <a:ext uri="{FF2B5EF4-FFF2-40B4-BE49-F238E27FC236}">
                  <a16:creationId xmlns:a16="http://schemas.microsoft.com/office/drawing/2014/main" id="{8FE54AE6-0CA5-4521-A4F2-68E416C7FEAB}"/>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9" name="表格 8">
            <a:extLst>
              <a:ext uri="{FF2B5EF4-FFF2-40B4-BE49-F238E27FC236}">
                <a16:creationId xmlns:a16="http://schemas.microsoft.com/office/drawing/2014/main" id="{57358E88-1A6F-41D2-95A4-EECD5D3F8EAD}"/>
              </a:ext>
            </a:extLst>
          </p:cNvPr>
          <p:cNvGraphicFramePr>
            <a:graphicFrameLocks noGrp="1"/>
          </p:cNvGraphicFramePr>
          <p:nvPr>
            <p:extLst>
              <p:ext uri="{D42A27DB-BD31-4B8C-83A1-F6EECF244321}">
                <p14:modId xmlns:p14="http://schemas.microsoft.com/office/powerpoint/2010/main" val="4287807684"/>
              </p:ext>
            </p:extLst>
          </p:nvPr>
        </p:nvGraphicFramePr>
        <p:xfrm>
          <a:off x="288000" y="1032933"/>
          <a:ext cx="11246775" cy="5399194"/>
        </p:xfrm>
        <a:graphic>
          <a:graphicData uri="http://schemas.openxmlformats.org/drawingml/2006/table">
            <a:tbl>
              <a:tblPr firstRow="1" bandRow="1">
                <a:tableStyleId>{E8B1032C-EA38-4F05-BA0D-38AFFFC7BED3}</a:tableStyleId>
              </a:tblPr>
              <a:tblGrid>
                <a:gridCol w="1214958">
                  <a:extLst>
                    <a:ext uri="{9D8B030D-6E8A-4147-A177-3AD203B41FA5}">
                      <a16:colId xmlns:a16="http://schemas.microsoft.com/office/drawing/2014/main" val="1678506397"/>
                    </a:ext>
                  </a:extLst>
                </a:gridCol>
                <a:gridCol w="988413">
                  <a:extLst>
                    <a:ext uri="{9D8B030D-6E8A-4147-A177-3AD203B41FA5}">
                      <a16:colId xmlns:a16="http://schemas.microsoft.com/office/drawing/2014/main" val="1452947289"/>
                    </a:ext>
                  </a:extLst>
                </a:gridCol>
                <a:gridCol w="1042404">
                  <a:extLst>
                    <a:ext uri="{9D8B030D-6E8A-4147-A177-3AD203B41FA5}">
                      <a16:colId xmlns:a16="http://schemas.microsoft.com/office/drawing/2014/main" val="1876302464"/>
                    </a:ext>
                  </a:extLst>
                </a:gridCol>
                <a:gridCol w="752475">
                  <a:extLst>
                    <a:ext uri="{9D8B030D-6E8A-4147-A177-3AD203B41FA5}">
                      <a16:colId xmlns:a16="http://schemas.microsoft.com/office/drawing/2014/main" val="1993113926"/>
                    </a:ext>
                  </a:extLst>
                </a:gridCol>
                <a:gridCol w="762000">
                  <a:extLst>
                    <a:ext uri="{9D8B030D-6E8A-4147-A177-3AD203B41FA5}">
                      <a16:colId xmlns:a16="http://schemas.microsoft.com/office/drawing/2014/main" val="2742908203"/>
                    </a:ext>
                  </a:extLst>
                </a:gridCol>
                <a:gridCol w="800100">
                  <a:extLst>
                    <a:ext uri="{9D8B030D-6E8A-4147-A177-3AD203B41FA5}">
                      <a16:colId xmlns:a16="http://schemas.microsoft.com/office/drawing/2014/main" val="2859319871"/>
                    </a:ext>
                  </a:extLst>
                </a:gridCol>
                <a:gridCol w="838200">
                  <a:extLst>
                    <a:ext uri="{9D8B030D-6E8A-4147-A177-3AD203B41FA5}">
                      <a16:colId xmlns:a16="http://schemas.microsoft.com/office/drawing/2014/main" val="657509361"/>
                    </a:ext>
                  </a:extLst>
                </a:gridCol>
                <a:gridCol w="752475">
                  <a:extLst>
                    <a:ext uri="{9D8B030D-6E8A-4147-A177-3AD203B41FA5}">
                      <a16:colId xmlns:a16="http://schemas.microsoft.com/office/drawing/2014/main" val="3941589756"/>
                    </a:ext>
                  </a:extLst>
                </a:gridCol>
                <a:gridCol w="923925">
                  <a:extLst>
                    <a:ext uri="{9D8B030D-6E8A-4147-A177-3AD203B41FA5}">
                      <a16:colId xmlns:a16="http://schemas.microsoft.com/office/drawing/2014/main" val="1616740025"/>
                    </a:ext>
                  </a:extLst>
                </a:gridCol>
                <a:gridCol w="962025">
                  <a:extLst>
                    <a:ext uri="{9D8B030D-6E8A-4147-A177-3AD203B41FA5}">
                      <a16:colId xmlns:a16="http://schemas.microsoft.com/office/drawing/2014/main" val="2649383375"/>
                    </a:ext>
                  </a:extLst>
                </a:gridCol>
                <a:gridCol w="1114425">
                  <a:extLst>
                    <a:ext uri="{9D8B030D-6E8A-4147-A177-3AD203B41FA5}">
                      <a16:colId xmlns:a16="http://schemas.microsoft.com/office/drawing/2014/main" val="3977547610"/>
                    </a:ext>
                  </a:extLst>
                </a:gridCol>
                <a:gridCol w="1095375">
                  <a:extLst>
                    <a:ext uri="{9D8B030D-6E8A-4147-A177-3AD203B41FA5}">
                      <a16:colId xmlns:a16="http://schemas.microsoft.com/office/drawing/2014/main" val="2376685395"/>
                    </a:ext>
                  </a:extLst>
                </a:gridCol>
              </a:tblGrid>
              <a:tr h="0">
                <a:tc>
                  <a:txBody>
                    <a:bodyPr/>
                    <a:lstStyle/>
                    <a:p>
                      <a:r>
                        <a:rPr lang="zh-CN" altLang="en-US" sz="1200" dirty="0"/>
                        <a:t>阶段</a:t>
                      </a:r>
                    </a:p>
                  </a:txBody>
                  <a:tcPr/>
                </a:tc>
                <a:tc>
                  <a:txBody>
                    <a:bodyPr/>
                    <a:lstStyle/>
                    <a:p>
                      <a:r>
                        <a:rPr lang="zh-CN" altLang="en-US" sz="1200" dirty="0"/>
                        <a:t>任务分解</a:t>
                      </a:r>
                    </a:p>
                  </a:txBody>
                  <a:tcPr/>
                </a:tc>
                <a:tc>
                  <a:txBody>
                    <a:bodyPr/>
                    <a:lstStyle/>
                    <a:p>
                      <a:r>
                        <a:rPr lang="en-US" altLang="zh-CN" sz="1200" dirty="0"/>
                        <a:t>2023/03</a:t>
                      </a:r>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2023/04</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2023/05</a:t>
                      </a:r>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2023/06</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2023/07</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2023/08</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2023/09</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2023/10</a:t>
                      </a:r>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2023/11</a:t>
                      </a:r>
                      <a:endParaRPr lang="zh-CN" altLang="en-US" sz="1200" dirty="0"/>
                    </a:p>
                    <a:p>
                      <a:endParaRPr lang="zh-CN" alt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2023/12</a:t>
                      </a:r>
                      <a:endParaRPr lang="zh-CN" altLang="en-US" sz="1200" dirty="0"/>
                    </a:p>
                  </a:txBody>
                  <a:tcPr/>
                </a:tc>
                <a:extLst>
                  <a:ext uri="{0D108BD9-81ED-4DB2-BD59-A6C34878D82A}">
                    <a16:rowId xmlns:a16="http://schemas.microsoft.com/office/drawing/2014/main" val="61648475"/>
                  </a:ext>
                </a:extLst>
              </a:tr>
              <a:tr h="370840">
                <a:tc rowSpan="2">
                  <a:txBody>
                    <a:bodyPr/>
                    <a:lstStyle/>
                    <a:p>
                      <a:r>
                        <a:rPr lang="zh-CN" altLang="en-US" sz="1200" dirty="0"/>
                        <a:t>需求及设计</a:t>
                      </a:r>
                    </a:p>
                  </a:txBody>
                  <a:tcPr anchor="ctr">
                    <a:solidFill>
                      <a:schemeClr val="accent1">
                        <a:lumMod val="20000"/>
                        <a:lumOff val="80000"/>
                      </a:schemeClr>
                    </a:solidFill>
                  </a:tcPr>
                </a:tc>
                <a:tc>
                  <a:txBody>
                    <a:bodyPr/>
                    <a:lstStyle/>
                    <a:p>
                      <a:r>
                        <a:rPr lang="zh-CN" altLang="en-US" sz="1200" dirty="0"/>
                        <a:t>需求调研</a:t>
                      </a:r>
                    </a:p>
                  </a:txBody>
                  <a:tcPr>
                    <a:solidFill>
                      <a:schemeClr val="accent1">
                        <a:lumMod val="20000"/>
                        <a:lumOff val="80000"/>
                      </a:schemeClr>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chor="ct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extLst>
                  <a:ext uri="{0D108BD9-81ED-4DB2-BD59-A6C34878D82A}">
                    <a16:rowId xmlns:a16="http://schemas.microsoft.com/office/drawing/2014/main" val="583234442"/>
                  </a:ext>
                </a:extLst>
              </a:tr>
              <a:tr h="405554">
                <a:tc vMerge="1">
                  <a:txBody>
                    <a:bodyPr/>
                    <a:lstStyle/>
                    <a:p>
                      <a:endParaRPr lang="zh-CN" altLang="en-US" sz="1200" dirty="0"/>
                    </a:p>
                  </a:txBody>
                  <a:tcPr>
                    <a:solidFill>
                      <a:schemeClr val="accent1">
                        <a:lumMod val="20000"/>
                        <a:lumOff val="80000"/>
                      </a:schemeClr>
                    </a:solidFill>
                  </a:tcPr>
                </a:tc>
                <a:tc>
                  <a:txBody>
                    <a:bodyPr/>
                    <a:lstStyle/>
                    <a:p>
                      <a:r>
                        <a:rPr lang="zh-CN" altLang="en-US" sz="1200" dirty="0"/>
                        <a:t>方案设计</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kern="1200" dirty="0">
                        <a:solidFill>
                          <a:schemeClr val="tx1"/>
                        </a:solidFill>
                        <a:latin typeface="+mn-lt"/>
                        <a:ea typeface="+mn-ea"/>
                        <a:cs typeface="+mn-cs"/>
                      </a:endParaRPr>
                    </a:p>
                  </a:txBody>
                  <a:tcPr>
                    <a:solidFill>
                      <a:srgbClr val="92D050"/>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a:p>
                  </a:txBody>
                  <a:tcPr>
                    <a:noFill/>
                  </a:tcPr>
                </a:tc>
                <a:extLst>
                  <a:ext uri="{0D108BD9-81ED-4DB2-BD59-A6C34878D82A}">
                    <a16:rowId xmlns:a16="http://schemas.microsoft.com/office/drawing/2014/main" val="3449832149"/>
                  </a:ext>
                </a:extLst>
              </a:tr>
              <a:tr h="370840">
                <a:tc row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开发阶段</a:t>
                      </a:r>
                    </a:p>
                  </a:txBody>
                  <a:tcPr anchor="ctr">
                    <a:solidFill>
                      <a:schemeClr val="accent1">
                        <a:lumMod val="20000"/>
                        <a:lumOff val="80000"/>
                      </a:schemeClr>
                    </a:solidFill>
                  </a:tcPr>
                </a:tc>
                <a:tc>
                  <a:txBody>
                    <a:bodyPr/>
                    <a:lstStyle/>
                    <a:p>
                      <a:r>
                        <a:rPr lang="zh-CN" altLang="en-US" sz="1200" dirty="0"/>
                        <a:t>数仓</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extLst>
                  <a:ext uri="{0D108BD9-81ED-4DB2-BD59-A6C34878D82A}">
                    <a16:rowId xmlns:a16="http://schemas.microsoft.com/office/drawing/2014/main" val="1472825148"/>
                  </a:ext>
                </a:extLst>
              </a:tr>
              <a:tr h="370840">
                <a:tc vMerge="1">
                  <a:txBody>
                    <a:bodyPr/>
                    <a:lstStyle/>
                    <a:p>
                      <a:endParaRPr lang="zh-CN" altLang="en-US" dirty="0"/>
                    </a:p>
                  </a:txBody>
                  <a:tcPr/>
                </a:tc>
                <a:tc>
                  <a:txBody>
                    <a:bodyPr/>
                    <a:lstStyle/>
                    <a:p>
                      <a:r>
                        <a:rPr lang="zh-CN" altLang="en-US" sz="1200" dirty="0"/>
                        <a:t>调度平台</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extLst>
                  <a:ext uri="{0D108BD9-81ED-4DB2-BD59-A6C34878D82A}">
                    <a16:rowId xmlns:a16="http://schemas.microsoft.com/office/drawing/2014/main" val="2321188154"/>
                  </a:ext>
                </a:extLst>
              </a:tr>
              <a:tr h="370840">
                <a:tc vMerge="1">
                  <a:txBody>
                    <a:bodyPr/>
                    <a:lstStyle/>
                    <a:p>
                      <a:endParaRPr lang="zh-CN" altLang="en-US" dirty="0"/>
                    </a:p>
                  </a:txBody>
                  <a:tcPr/>
                </a:tc>
                <a:tc>
                  <a:txBody>
                    <a:bodyPr/>
                    <a:lstStyle/>
                    <a:p>
                      <a:r>
                        <a:rPr lang="zh-CN" altLang="en-US" sz="1200" dirty="0"/>
                        <a:t>门户网站</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dirty="0"/>
                    </a:p>
                  </a:txBody>
                  <a:tcPr>
                    <a:noFill/>
                  </a:tcPr>
                </a:tc>
                <a:tc>
                  <a:txBody>
                    <a:bodyPr/>
                    <a:lstStyle/>
                    <a:p>
                      <a:endParaRPr lang="zh-CN" altLang="en-US" sz="1200"/>
                    </a:p>
                  </a:txBody>
                  <a:tcPr>
                    <a:noFill/>
                  </a:tcPr>
                </a:tc>
                <a:extLst>
                  <a:ext uri="{0D108BD9-81ED-4DB2-BD59-A6C34878D82A}">
                    <a16:rowId xmlns:a16="http://schemas.microsoft.com/office/drawing/2014/main" val="4011830661"/>
                  </a:ext>
                </a:extLst>
              </a:tr>
              <a:tr h="370840">
                <a:tc vMerge="1">
                  <a:txBody>
                    <a:bodyPr/>
                    <a:lstStyle/>
                    <a:p>
                      <a:endParaRPr lang="zh-CN" altLang="en-US" dirty="0"/>
                    </a:p>
                  </a:txBody>
                  <a:tcPr/>
                </a:tc>
                <a:tc>
                  <a:txBody>
                    <a:bodyPr/>
                    <a:lstStyle/>
                    <a:p>
                      <a:r>
                        <a:rPr lang="zh-CN" altLang="en-US" sz="1200" dirty="0"/>
                        <a:t>实验室</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dirty="0"/>
                    </a:p>
                  </a:txBody>
                  <a:tcPr>
                    <a:noFill/>
                  </a:tcPr>
                </a:tc>
                <a:extLst>
                  <a:ext uri="{0D108BD9-81ED-4DB2-BD59-A6C34878D82A}">
                    <a16:rowId xmlns:a16="http://schemas.microsoft.com/office/drawing/2014/main" val="4079675554"/>
                  </a:ext>
                </a:extLst>
              </a:tr>
              <a:tr h="370840">
                <a:tc vMerge="1">
                  <a:txBody>
                    <a:bodyPr/>
                    <a:lstStyle/>
                    <a:p>
                      <a:endParaRPr lang="zh-CN" altLang="en-US" dirty="0"/>
                    </a:p>
                  </a:txBody>
                  <a:tcPr/>
                </a:tc>
                <a:tc>
                  <a:txBody>
                    <a:bodyPr/>
                    <a:lstStyle/>
                    <a:p>
                      <a:r>
                        <a:rPr lang="zh-CN" altLang="en-US" sz="1200" dirty="0"/>
                        <a:t>管控台</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a:p>
                  </a:txBody>
                  <a:tcPr>
                    <a:noFill/>
                  </a:tcPr>
                </a:tc>
                <a:extLst>
                  <a:ext uri="{0D108BD9-81ED-4DB2-BD59-A6C34878D82A}">
                    <a16:rowId xmlns:a16="http://schemas.microsoft.com/office/drawing/2014/main" val="3739525803"/>
                  </a:ext>
                </a:extLst>
              </a:tr>
              <a:tr h="370840">
                <a:tc vMerge="1">
                  <a:txBody>
                    <a:bodyPr/>
                    <a:lstStyle/>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统一网关</a:t>
                      </a:r>
                    </a:p>
                    <a:p>
                      <a:endParaRPr lang="zh-CN" altLang="en-US" sz="1200" dirty="0"/>
                    </a:p>
                  </a:txBody>
                  <a:tcPr>
                    <a:solidFill>
                      <a:schemeClr val="accent1">
                        <a:lumMod val="20000"/>
                        <a:lumOff val="80000"/>
                      </a:schemeClr>
                    </a:solid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dirty="0"/>
                    </a:p>
                  </a:txBody>
                  <a:tcPr>
                    <a:noFill/>
                  </a:tcPr>
                </a:tc>
                <a:extLst>
                  <a:ext uri="{0D108BD9-81ED-4DB2-BD59-A6C34878D82A}">
                    <a16:rowId xmlns:a16="http://schemas.microsoft.com/office/drawing/2014/main" val="1054289248"/>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dirty="0"/>
                    </a:p>
                  </a:txBody>
                  <a:tcPr>
                    <a:solidFill>
                      <a:schemeClr val="accent1">
                        <a:lumMod val="20000"/>
                        <a:lumOff val="80000"/>
                      </a:schemeClr>
                    </a:solidFill>
                  </a:tcPr>
                </a:tc>
                <a:tc>
                  <a:txBody>
                    <a:bodyPr/>
                    <a:lstStyle/>
                    <a:p>
                      <a:r>
                        <a:rPr lang="zh-CN" altLang="en-US" sz="1200" dirty="0"/>
                        <a:t>文件服务器</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noFill/>
                  </a:tcPr>
                </a:tc>
                <a:tc>
                  <a:txBody>
                    <a:bodyPr/>
                    <a:lstStyle/>
                    <a:p>
                      <a:endParaRPr lang="zh-CN" altLang="en-US" sz="1200"/>
                    </a:p>
                  </a:txBody>
                  <a:tcPr>
                    <a:noFill/>
                  </a:tcPr>
                </a:tc>
                <a:tc>
                  <a:txBody>
                    <a:bodyPr/>
                    <a:lstStyle/>
                    <a:p>
                      <a:endParaRPr lang="zh-CN" altLang="en-US" sz="1200" dirty="0"/>
                    </a:p>
                  </a:txBody>
                  <a:tcPr>
                    <a:noFill/>
                  </a:tcPr>
                </a:tc>
                <a:extLst>
                  <a:ext uri="{0D108BD9-81ED-4DB2-BD59-A6C34878D82A}">
                    <a16:rowId xmlns:a16="http://schemas.microsoft.com/office/drawing/2014/main" val="4090769385"/>
                  </a:ext>
                </a:extLst>
              </a:tr>
              <a:tr h="370840">
                <a:tc rowSpan="2">
                  <a:txBody>
                    <a:bodyPr/>
                    <a:lstStyle/>
                    <a:p>
                      <a:r>
                        <a:rPr lang="zh-CN" altLang="en-US" sz="1200" dirty="0"/>
                        <a:t>测试阶段</a:t>
                      </a:r>
                    </a:p>
                  </a:txBody>
                  <a:tcPr anchor="ctr">
                    <a:solidFill>
                      <a:schemeClr val="accent1">
                        <a:lumMod val="20000"/>
                        <a:lumOff val="80000"/>
                      </a:schemeClr>
                    </a:solidFill>
                  </a:tcPr>
                </a:tc>
                <a:tc>
                  <a:txBody>
                    <a:bodyPr/>
                    <a:lstStyle/>
                    <a:p>
                      <a:r>
                        <a:rPr lang="zh-CN" altLang="en-US" sz="1200" dirty="0"/>
                        <a:t>功能测试</a:t>
                      </a:r>
                    </a:p>
                  </a:txBody>
                  <a:tcPr>
                    <a:solidFill>
                      <a:schemeClr val="accent1">
                        <a:lumMod val="20000"/>
                        <a:lumOff val="80000"/>
                      </a:schemeClr>
                    </a:solid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a:p>
                  </a:txBody>
                  <a:tcPr>
                    <a:noFill/>
                  </a:tcPr>
                </a:tc>
                <a:extLst>
                  <a:ext uri="{0D108BD9-81ED-4DB2-BD59-A6C34878D82A}">
                    <a16:rowId xmlns:a16="http://schemas.microsoft.com/office/drawing/2014/main" val="3781744941"/>
                  </a:ext>
                </a:extLst>
              </a:tr>
              <a:tr h="370840">
                <a:tc vMerge="1">
                  <a:txBody>
                    <a:bodyPr/>
                    <a:lstStyle/>
                    <a:p>
                      <a:endParaRPr lang="zh-CN" altLang="en-US" dirty="0"/>
                    </a:p>
                  </a:txBody>
                  <a:tcPr/>
                </a:tc>
                <a:tc>
                  <a:txBody>
                    <a:bodyPr/>
                    <a:lstStyle/>
                    <a:p>
                      <a:r>
                        <a:rPr lang="zh-CN" altLang="en-US" sz="1200" dirty="0"/>
                        <a:t>性能测试</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tc>
                  <a:txBody>
                    <a:bodyPr/>
                    <a:lstStyle/>
                    <a:p>
                      <a:endParaRPr lang="zh-CN" altLang="en-US" sz="1200" dirty="0"/>
                    </a:p>
                  </a:txBody>
                  <a:tcPr>
                    <a:solidFill>
                      <a:srgbClr val="92D050"/>
                    </a:solidFill>
                  </a:tcPr>
                </a:tc>
                <a:tc>
                  <a:txBody>
                    <a:bodyPr/>
                    <a:lstStyle/>
                    <a:p>
                      <a:endParaRPr lang="zh-CN" altLang="en-US" sz="1200" dirty="0"/>
                    </a:p>
                  </a:txBody>
                  <a:tcPr>
                    <a:noFill/>
                  </a:tcPr>
                </a:tc>
                <a:extLst>
                  <a:ext uri="{0D108BD9-81ED-4DB2-BD59-A6C34878D82A}">
                    <a16:rowId xmlns:a16="http://schemas.microsoft.com/office/drawing/2014/main" val="3376038538"/>
                  </a:ext>
                </a:extLst>
              </a:tr>
              <a:tr h="370840">
                <a:tc rowSpan="2">
                  <a:txBody>
                    <a:bodyPr/>
                    <a:lstStyle/>
                    <a:p>
                      <a:r>
                        <a:rPr lang="zh-CN" altLang="en-US" sz="1200" dirty="0"/>
                        <a:t>验收阶段</a:t>
                      </a:r>
                    </a:p>
                  </a:txBody>
                  <a:tcPr anchor="ctr">
                    <a:solidFill>
                      <a:schemeClr val="accent1">
                        <a:lumMod val="20000"/>
                        <a:lumOff val="80000"/>
                      </a:schemeClr>
                    </a:solidFill>
                  </a:tcPr>
                </a:tc>
                <a:tc>
                  <a:txBody>
                    <a:bodyPr/>
                    <a:lstStyle/>
                    <a:p>
                      <a:r>
                        <a:rPr lang="zh-CN" altLang="en-US" sz="1200" dirty="0"/>
                        <a:t>上线</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extLst>
                  <a:ext uri="{0D108BD9-81ED-4DB2-BD59-A6C34878D82A}">
                    <a16:rowId xmlns:a16="http://schemas.microsoft.com/office/drawing/2014/main" val="3355675721"/>
                  </a:ext>
                </a:extLst>
              </a:tr>
              <a:tr h="370840">
                <a:tc vMerge="1">
                  <a:txBody>
                    <a:bodyPr/>
                    <a:lstStyle/>
                    <a:p>
                      <a:endParaRPr lang="zh-CN" altLang="en-US" dirty="0"/>
                    </a:p>
                  </a:txBody>
                  <a:tcPr/>
                </a:tc>
                <a:tc>
                  <a:txBody>
                    <a:bodyPr/>
                    <a:lstStyle/>
                    <a:p>
                      <a:r>
                        <a:rPr lang="zh-CN" altLang="en-US" sz="1200" dirty="0"/>
                        <a:t>试运行</a:t>
                      </a:r>
                    </a:p>
                  </a:txBody>
                  <a:tcPr>
                    <a:solidFill>
                      <a:schemeClr val="accent1">
                        <a:lumMod val="20000"/>
                        <a:lumOff val="80000"/>
                      </a:schemeClr>
                    </a:solid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noFill/>
                  </a:tcPr>
                </a:tc>
                <a:tc>
                  <a:txBody>
                    <a:bodyPr/>
                    <a:lstStyle/>
                    <a:p>
                      <a:endParaRPr lang="zh-CN" altLang="en-US" sz="1200" dirty="0"/>
                    </a:p>
                  </a:txBody>
                  <a:tcPr>
                    <a:solidFill>
                      <a:srgbClr val="92D050"/>
                    </a:solidFill>
                  </a:tcPr>
                </a:tc>
                <a:extLst>
                  <a:ext uri="{0D108BD9-81ED-4DB2-BD59-A6C34878D82A}">
                    <a16:rowId xmlns:a16="http://schemas.microsoft.com/office/drawing/2014/main" val="468840513"/>
                  </a:ext>
                </a:extLst>
              </a:tr>
            </a:tbl>
          </a:graphicData>
        </a:graphic>
      </p:graphicFrame>
      <p:sp>
        <p:nvSpPr>
          <p:cNvPr id="10" name="文本框 9">
            <a:extLst>
              <a:ext uri="{FF2B5EF4-FFF2-40B4-BE49-F238E27FC236}">
                <a16:creationId xmlns:a16="http://schemas.microsoft.com/office/drawing/2014/main" id="{F493D177-AB79-4605-935F-ADC0560CDF1F}"/>
              </a:ext>
            </a:extLst>
          </p:cNvPr>
          <p:cNvSpPr txBox="1"/>
          <p:nvPr/>
        </p:nvSpPr>
        <p:spPr>
          <a:xfrm>
            <a:off x="8020050" y="3362444"/>
            <a:ext cx="2383986" cy="369332"/>
          </a:xfrm>
          <a:prstGeom prst="rect">
            <a:avLst/>
          </a:prstGeom>
          <a:noFill/>
        </p:spPr>
        <p:txBody>
          <a:bodyPr wrap="none" rtlCol="0">
            <a:spAutoFit/>
          </a:bodyPr>
          <a:lstStyle/>
          <a:p>
            <a:r>
              <a:rPr lang="en-US" altLang="zh-CN" dirty="0">
                <a:solidFill>
                  <a:srgbClr val="FF0000"/>
                </a:solidFill>
              </a:rPr>
              <a:t>9</a:t>
            </a:r>
            <a:r>
              <a:rPr lang="zh-CN" altLang="en-US" dirty="0">
                <a:solidFill>
                  <a:srgbClr val="FF0000"/>
                </a:solidFill>
              </a:rPr>
              <a:t>月份完成实验室开发</a:t>
            </a:r>
          </a:p>
        </p:txBody>
      </p:sp>
    </p:spTree>
    <p:extLst>
      <p:ext uri="{BB962C8B-B14F-4D97-AF65-F5344CB8AC3E}">
        <p14:creationId xmlns:p14="http://schemas.microsoft.com/office/powerpoint/2010/main" val="32464628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06</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交付系统</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06</a:t>
              </a:r>
            </a:p>
          </p:txBody>
        </p:sp>
      </p:grpSp>
      <p:grpSp>
        <p:nvGrpSpPr>
          <p:cNvPr id="9" name="组合 8">
            <a:extLst>
              <a:ext uri="{FF2B5EF4-FFF2-40B4-BE49-F238E27FC236}">
                <a16:creationId xmlns:a16="http://schemas.microsoft.com/office/drawing/2014/main" id="{B1ACE6F2-A055-4B5B-AF11-28F9DD644734}"/>
              </a:ext>
            </a:extLst>
          </p:cNvPr>
          <p:cNvGrpSpPr/>
          <p:nvPr/>
        </p:nvGrpSpPr>
        <p:grpSpPr>
          <a:xfrm>
            <a:off x="3805960" y="1831018"/>
            <a:ext cx="3429000" cy="3179762"/>
            <a:chOff x="4406900" y="2401888"/>
            <a:chExt cx="3429000" cy="3179762"/>
          </a:xfrm>
        </p:grpSpPr>
        <p:sp>
          <p:nvSpPr>
            <p:cNvPr id="10" name="任意多边形 16">
              <a:extLst>
                <a:ext uri="{FF2B5EF4-FFF2-40B4-BE49-F238E27FC236}">
                  <a16:creationId xmlns:a16="http://schemas.microsoft.com/office/drawing/2014/main" id="{7BA56FDD-BC97-435B-8931-450B8585C55F}"/>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任意多边形 17">
              <a:extLst>
                <a:ext uri="{FF2B5EF4-FFF2-40B4-BE49-F238E27FC236}">
                  <a16:creationId xmlns:a16="http://schemas.microsoft.com/office/drawing/2014/main" id="{ECD1F870-E8EF-4ADB-99B0-21CD7292A969}"/>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任意多边形 18">
              <a:extLst>
                <a:ext uri="{FF2B5EF4-FFF2-40B4-BE49-F238E27FC236}">
                  <a16:creationId xmlns:a16="http://schemas.microsoft.com/office/drawing/2014/main" id="{1C487B31-31BF-4201-8A5D-6BB14FBAD44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任意多边形 19">
              <a:extLst>
                <a:ext uri="{FF2B5EF4-FFF2-40B4-BE49-F238E27FC236}">
                  <a16:creationId xmlns:a16="http://schemas.microsoft.com/office/drawing/2014/main" id="{FBAB0917-0017-49F5-B2B4-D5EA6AE49AD5}"/>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任意多边形 20">
              <a:extLst>
                <a:ext uri="{FF2B5EF4-FFF2-40B4-BE49-F238E27FC236}">
                  <a16:creationId xmlns:a16="http://schemas.microsoft.com/office/drawing/2014/main" id="{90094138-412B-4ED9-807D-A8718763D431}"/>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任意多边形 21">
              <a:extLst>
                <a:ext uri="{FF2B5EF4-FFF2-40B4-BE49-F238E27FC236}">
                  <a16:creationId xmlns:a16="http://schemas.microsoft.com/office/drawing/2014/main" id="{E3FD6564-24BA-4CD2-A259-287361D9138C}"/>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7" name="组合 69">
              <a:extLst>
                <a:ext uri="{FF2B5EF4-FFF2-40B4-BE49-F238E27FC236}">
                  <a16:creationId xmlns:a16="http://schemas.microsoft.com/office/drawing/2014/main" id="{6DC68607-A799-4A80-90D5-A753EF9B2115}"/>
                </a:ext>
              </a:extLst>
            </p:cNvPr>
            <p:cNvGrpSpPr/>
            <p:nvPr/>
          </p:nvGrpSpPr>
          <p:grpSpPr bwMode="auto">
            <a:xfrm>
              <a:off x="5330825" y="2720975"/>
              <a:ext cx="395288" cy="381000"/>
              <a:chOff x="0" y="0"/>
              <a:chExt cx="645684" cy="620945"/>
            </a:xfrm>
            <a:solidFill>
              <a:schemeClr val="bg1"/>
            </a:solidFill>
          </p:grpSpPr>
          <p:sp>
            <p:nvSpPr>
              <p:cNvPr id="35" name="Oval 131">
                <a:extLst>
                  <a:ext uri="{FF2B5EF4-FFF2-40B4-BE49-F238E27FC236}">
                    <a16:creationId xmlns:a16="http://schemas.microsoft.com/office/drawing/2014/main" id="{9294EEF0-D1B6-422C-9B4B-26B95F0D10AA}"/>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134">
                <a:extLst>
                  <a:ext uri="{FF2B5EF4-FFF2-40B4-BE49-F238E27FC236}">
                    <a16:creationId xmlns:a16="http://schemas.microsoft.com/office/drawing/2014/main" id="{8DE6F96D-5268-446E-BE1F-24608CB9D482}"/>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8" name="组合 72">
              <a:extLst>
                <a:ext uri="{FF2B5EF4-FFF2-40B4-BE49-F238E27FC236}">
                  <a16:creationId xmlns:a16="http://schemas.microsoft.com/office/drawing/2014/main" id="{AA1205E8-A60F-4572-9830-C27C18C47A2A}"/>
                </a:ext>
              </a:extLst>
            </p:cNvPr>
            <p:cNvGrpSpPr/>
            <p:nvPr/>
          </p:nvGrpSpPr>
          <p:grpSpPr bwMode="auto">
            <a:xfrm>
              <a:off x="4657725" y="3832225"/>
              <a:ext cx="533400" cy="404813"/>
              <a:chOff x="0" y="0"/>
              <a:chExt cx="509646" cy="387231"/>
            </a:xfrm>
            <a:solidFill>
              <a:schemeClr val="bg1"/>
            </a:solidFill>
          </p:grpSpPr>
          <p:sp>
            <p:nvSpPr>
              <p:cNvPr id="33" name="Freeform 20">
                <a:extLst>
                  <a:ext uri="{FF2B5EF4-FFF2-40B4-BE49-F238E27FC236}">
                    <a16:creationId xmlns:a16="http://schemas.microsoft.com/office/drawing/2014/main" id="{6DFCD6FA-5D4A-40B7-83CA-862F62E95442}"/>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Freeform 21">
                <a:extLst>
                  <a:ext uri="{FF2B5EF4-FFF2-40B4-BE49-F238E27FC236}">
                    <a16:creationId xmlns:a16="http://schemas.microsoft.com/office/drawing/2014/main" id="{9AFDE7F8-1902-4DAC-901F-8C0007DE91F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9" name="组合 75">
              <a:extLst>
                <a:ext uri="{FF2B5EF4-FFF2-40B4-BE49-F238E27FC236}">
                  <a16:creationId xmlns:a16="http://schemas.microsoft.com/office/drawing/2014/main" id="{D5FFB7C6-4B34-46C5-BE55-40235D5850D5}"/>
                </a:ext>
              </a:extLst>
            </p:cNvPr>
            <p:cNvGrpSpPr/>
            <p:nvPr/>
          </p:nvGrpSpPr>
          <p:grpSpPr bwMode="auto">
            <a:xfrm>
              <a:off x="5365750" y="4833938"/>
              <a:ext cx="301625" cy="387350"/>
              <a:chOff x="0" y="0"/>
              <a:chExt cx="563562" cy="720725"/>
            </a:xfrm>
            <a:solidFill>
              <a:schemeClr val="bg1"/>
            </a:solidFill>
          </p:grpSpPr>
          <p:sp>
            <p:nvSpPr>
              <p:cNvPr id="30" name="Freeform 32">
                <a:extLst>
                  <a:ext uri="{FF2B5EF4-FFF2-40B4-BE49-F238E27FC236}">
                    <a16:creationId xmlns:a16="http://schemas.microsoft.com/office/drawing/2014/main" id="{CD90B123-D839-4FA9-BA3D-BA9D4C780379}"/>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Freeform 33">
                <a:extLst>
                  <a:ext uri="{FF2B5EF4-FFF2-40B4-BE49-F238E27FC236}">
                    <a16:creationId xmlns:a16="http://schemas.microsoft.com/office/drawing/2014/main" id="{EE2D9B0F-6CAE-45DD-88E1-3F809FCC02BA}"/>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Freeform 34">
                <a:extLst>
                  <a:ext uri="{FF2B5EF4-FFF2-40B4-BE49-F238E27FC236}">
                    <a16:creationId xmlns:a16="http://schemas.microsoft.com/office/drawing/2014/main" id="{BBF42478-0D06-4069-A5E7-51EA671AC6A5}"/>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0" name="组合 79">
              <a:extLst>
                <a:ext uri="{FF2B5EF4-FFF2-40B4-BE49-F238E27FC236}">
                  <a16:creationId xmlns:a16="http://schemas.microsoft.com/office/drawing/2014/main" id="{C03E86F2-2806-4622-9B97-EDEB70C4CC09}"/>
                </a:ext>
              </a:extLst>
            </p:cNvPr>
            <p:cNvGrpSpPr/>
            <p:nvPr/>
          </p:nvGrpSpPr>
          <p:grpSpPr bwMode="auto">
            <a:xfrm>
              <a:off x="6588125" y="2790825"/>
              <a:ext cx="346075" cy="342900"/>
              <a:chOff x="0" y="0"/>
              <a:chExt cx="453105" cy="448433"/>
            </a:xfrm>
            <a:solidFill>
              <a:schemeClr val="bg1"/>
            </a:solidFill>
          </p:grpSpPr>
          <p:sp>
            <p:nvSpPr>
              <p:cNvPr id="28" name="Freeform 136">
                <a:extLst>
                  <a:ext uri="{FF2B5EF4-FFF2-40B4-BE49-F238E27FC236}">
                    <a16:creationId xmlns:a16="http://schemas.microsoft.com/office/drawing/2014/main" id="{D60801AA-55EB-46DF-918A-AA3DAA488686}"/>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Freeform 137">
                <a:extLst>
                  <a:ext uri="{FF2B5EF4-FFF2-40B4-BE49-F238E27FC236}">
                    <a16:creationId xmlns:a16="http://schemas.microsoft.com/office/drawing/2014/main" id="{77A70438-0680-409D-A5D5-05B67FEFCE5D}"/>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1" name="组合 82">
              <a:extLst>
                <a:ext uri="{FF2B5EF4-FFF2-40B4-BE49-F238E27FC236}">
                  <a16:creationId xmlns:a16="http://schemas.microsoft.com/office/drawing/2014/main" id="{5E266CF4-B505-4773-8791-E61650984290}"/>
                </a:ext>
              </a:extLst>
            </p:cNvPr>
            <p:cNvGrpSpPr/>
            <p:nvPr/>
          </p:nvGrpSpPr>
          <p:grpSpPr bwMode="auto">
            <a:xfrm>
              <a:off x="7189788" y="3895725"/>
              <a:ext cx="357187" cy="341313"/>
              <a:chOff x="0" y="0"/>
              <a:chExt cx="2438400" cy="2332038"/>
            </a:xfrm>
            <a:solidFill>
              <a:schemeClr val="bg1"/>
            </a:solidFill>
          </p:grpSpPr>
          <p:sp>
            <p:nvSpPr>
              <p:cNvPr id="26" name="Freeform 25">
                <a:extLst>
                  <a:ext uri="{FF2B5EF4-FFF2-40B4-BE49-F238E27FC236}">
                    <a16:creationId xmlns:a16="http://schemas.microsoft.com/office/drawing/2014/main" id="{AC09913E-482C-4CBD-926D-0EA18CA20C0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任意多边形 84">
                <a:extLst>
                  <a:ext uri="{FF2B5EF4-FFF2-40B4-BE49-F238E27FC236}">
                    <a16:creationId xmlns:a16="http://schemas.microsoft.com/office/drawing/2014/main" id="{33AE8300-42A2-4FCC-A127-5F67451131C1}"/>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2" name="组合 85">
              <a:extLst>
                <a:ext uri="{FF2B5EF4-FFF2-40B4-BE49-F238E27FC236}">
                  <a16:creationId xmlns:a16="http://schemas.microsoft.com/office/drawing/2014/main" id="{6CB84343-1B71-4FB3-A150-C981ED9D7D32}"/>
                </a:ext>
              </a:extLst>
            </p:cNvPr>
            <p:cNvGrpSpPr/>
            <p:nvPr/>
          </p:nvGrpSpPr>
          <p:grpSpPr bwMode="auto">
            <a:xfrm>
              <a:off x="6556375" y="4833938"/>
              <a:ext cx="387350" cy="438150"/>
              <a:chOff x="0" y="0"/>
              <a:chExt cx="406393" cy="459645"/>
            </a:xfrm>
            <a:solidFill>
              <a:schemeClr val="bg1"/>
            </a:solidFill>
          </p:grpSpPr>
          <p:sp>
            <p:nvSpPr>
              <p:cNvPr id="23" name="Freeform 148">
                <a:extLst>
                  <a:ext uri="{FF2B5EF4-FFF2-40B4-BE49-F238E27FC236}">
                    <a16:creationId xmlns:a16="http://schemas.microsoft.com/office/drawing/2014/main" id="{9036BAEF-6C55-4CF6-AB48-2D641BACAD66}"/>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149">
                <a:extLst>
                  <a:ext uri="{FF2B5EF4-FFF2-40B4-BE49-F238E27FC236}">
                    <a16:creationId xmlns:a16="http://schemas.microsoft.com/office/drawing/2014/main" id="{530D766E-DB5C-47A0-97D9-AC0A6BEB1AF3}"/>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Oval 150">
                <a:extLst>
                  <a:ext uri="{FF2B5EF4-FFF2-40B4-BE49-F238E27FC236}">
                    <a16:creationId xmlns:a16="http://schemas.microsoft.com/office/drawing/2014/main" id="{D74047DD-40C5-4534-B9FC-F0845F773019}"/>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37" name="文本框 36">
            <a:extLst>
              <a:ext uri="{FF2B5EF4-FFF2-40B4-BE49-F238E27FC236}">
                <a16:creationId xmlns:a16="http://schemas.microsoft.com/office/drawing/2014/main" id="{191AFC72-DB5A-4FE2-99D4-079C1F48DCB4}"/>
              </a:ext>
            </a:extLst>
          </p:cNvPr>
          <p:cNvSpPr txBox="1"/>
          <p:nvPr/>
        </p:nvSpPr>
        <p:spPr>
          <a:xfrm>
            <a:off x="6291992" y="801235"/>
            <a:ext cx="2239645" cy="368300"/>
          </a:xfrm>
          <a:prstGeom prst="rect">
            <a:avLst/>
          </a:prstGeom>
          <a:noFill/>
        </p:spPr>
        <p:txBody>
          <a:bodyPr wrap="square" rtlCol="0">
            <a:spAutoFit/>
          </a:bodyPr>
          <a:lstStyle/>
          <a:p>
            <a:pPr algn="l"/>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数仓系统</a:t>
            </a:r>
          </a:p>
        </p:txBody>
      </p:sp>
      <p:sp>
        <p:nvSpPr>
          <p:cNvPr id="38" name="矩形 37">
            <a:extLst>
              <a:ext uri="{FF2B5EF4-FFF2-40B4-BE49-F238E27FC236}">
                <a16:creationId xmlns:a16="http://schemas.microsoft.com/office/drawing/2014/main" id="{E361F04C-49CA-461F-8B57-B279CC96318E}"/>
              </a:ext>
            </a:extLst>
          </p:cNvPr>
          <p:cNvSpPr/>
          <p:nvPr/>
        </p:nvSpPr>
        <p:spPr>
          <a:xfrm>
            <a:off x="6291992" y="1166995"/>
            <a:ext cx="2913380" cy="78752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60DB1954-C187-4115-A0A9-3566DE03ED7F}"/>
              </a:ext>
            </a:extLst>
          </p:cNvPr>
          <p:cNvSpPr/>
          <p:nvPr/>
        </p:nvSpPr>
        <p:spPr>
          <a:xfrm>
            <a:off x="7259336" y="2748173"/>
            <a:ext cx="2800423" cy="78752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任务开发、任务调度，任务监控的调度系统</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文本框 39">
            <a:extLst>
              <a:ext uri="{FF2B5EF4-FFF2-40B4-BE49-F238E27FC236}">
                <a16:creationId xmlns:a16="http://schemas.microsoft.com/office/drawing/2014/main" id="{B99D223C-BB29-46EC-B6E9-C9AB3D7160D1}"/>
              </a:ext>
            </a:extLst>
          </p:cNvPr>
          <p:cNvSpPr txBox="1"/>
          <p:nvPr/>
        </p:nvSpPr>
        <p:spPr>
          <a:xfrm>
            <a:off x="4680419" y="5172080"/>
            <a:ext cx="2913380" cy="369332"/>
          </a:xfrm>
          <a:prstGeom prst="rect">
            <a:avLst/>
          </a:prstGeom>
          <a:noFill/>
        </p:spPr>
        <p:txBody>
          <a:bodyPr wrap="square" rtlCol="0">
            <a:spAutoFit/>
          </a:bodyPr>
          <a:lstStyle/>
          <a:p>
            <a:pPr algn="l"/>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41" name="矩形 40">
            <a:extLst>
              <a:ext uri="{FF2B5EF4-FFF2-40B4-BE49-F238E27FC236}">
                <a16:creationId xmlns:a16="http://schemas.microsoft.com/office/drawing/2014/main" id="{F80A8F82-1B8B-45D6-9475-4C2691251E9A}"/>
              </a:ext>
            </a:extLst>
          </p:cNvPr>
          <p:cNvSpPr/>
          <p:nvPr/>
        </p:nvSpPr>
        <p:spPr>
          <a:xfrm>
            <a:off x="4680418" y="5566696"/>
            <a:ext cx="3008491" cy="1156855"/>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文本框 41">
            <a:extLst>
              <a:ext uri="{FF2B5EF4-FFF2-40B4-BE49-F238E27FC236}">
                <a16:creationId xmlns:a16="http://schemas.microsoft.com/office/drawing/2014/main" id="{7BC82236-A354-4E84-8B79-9449EA62620A}"/>
              </a:ext>
            </a:extLst>
          </p:cNvPr>
          <p:cNvSpPr txBox="1"/>
          <p:nvPr/>
        </p:nvSpPr>
        <p:spPr>
          <a:xfrm>
            <a:off x="2312082" y="885715"/>
            <a:ext cx="2239645" cy="368300"/>
          </a:xfrm>
          <a:prstGeom prst="rect">
            <a:avLst/>
          </a:prstGeom>
          <a:noFill/>
        </p:spPr>
        <p:txBody>
          <a:bodyPr wrap="square" rtlCol="0">
            <a:spAutoFit/>
          </a:bodyPr>
          <a:lstStyle/>
          <a:p>
            <a:pPr algn="r"/>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43" name="矩形 42">
            <a:extLst>
              <a:ext uri="{FF2B5EF4-FFF2-40B4-BE49-F238E27FC236}">
                <a16:creationId xmlns:a16="http://schemas.microsoft.com/office/drawing/2014/main" id="{75E4CFB3-E7DD-42B1-A406-9B3A41EC0430}"/>
              </a:ext>
            </a:extLst>
          </p:cNvPr>
          <p:cNvSpPr/>
          <p:nvPr/>
        </p:nvSpPr>
        <p:spPr>
          <a:xfrm>
            <a:off x="1638347" y="1251475"/>
            <a:ext cx="2913380" cy="78752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r">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负责数据集、数据产品展示、接口和数据实验室的申请的等</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文本框 43">
            <a:extLst>
              <a:ext uri="{FF2B5EF4-FFF2-40B4-BE49-F238E27FC236}">
                <a16:creationId xmlns:a16="http://schemas.microsoft.com/office/drawing/2014/main" id="{D3D8EBDB-8530-49FC-AAA6-D9285661D0B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45" name="文本框 44">
            <a:extLst>
              <a:ext uri="{FF2B5EF4-FFF2-40B4-BE49-F238E27FC236}">
                <a16:creationId xmlns:a16="http://schemas.microsoft.com/office/drawing/2014/main" id="{465B279A-949E-4BE1-AE4E-2914CED7F579}"/>
              </a:ext>
            </a:extLst>
          </p:cNvPr>
          <p:cNvSpPr txBox="1"/>
          <p:nvPr/>
        </p:nvSpPr>
        <p:spPr>
          <a:xfrm>
            <a:off x="2010197" y="4462356"/>
            <a:ext cx="2239645" cy="368300"/>
          </a:xfrm>
          <a:prstGeom prst="rect">
            <a:avLst/>
          </a:prstGeom>
          <a:noFill/>
        </p:spPr>
        <p:txBody>
          <a:bodyPr wrap="square" rtlCol="0">
            <a:spAutoFit/>
          </a:bodyPr>
          <a:lstStyle/>
          <a:p>
            <a:pPr algn="r"/>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业务管理平台</a:t>
            </a:r>
          </a:p>
        </p:txBody>
      </p:sp>
      <p:sp>
        <p:nvSpPr>
          <p:cNvPr id="46" name="矩形 45">
            <a:extLst>
              <a:ext uri="{FF2B5EF4-FFF2-40B4-BE49-F238E27FC236}">
                <a16:creationId xmlns:a16="http://schemas.microsoft.com/office/drawing/2014/main" id="{686AA820-6E56-4806-99D6-D42EB28C9146}"/>
              </a:ext>
            </a:extLst>
          </p:cNvPr>
          <p:cNvSpPr/>
          <p:nvPr/>
        </p:nvSpPr>
        <p:spPr>
          <a:xfrm>
            <a:off x="1507838" y="4836995"/>
            <a:ext cx="2755048" cy="1156855"/>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r">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用于运营人员管理业务的系统，提供如权限，审批，日志，报表等管理能力</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7" name="矩形 46">
            <a:extLst>
              <a:ext uri="{FF2B5EF4-FFF2-40B4-BE49-F238E27FC236}">
                <a16:creationId xmlns:a16="http://schemas.microsoft.com/office/drawing/2014/main" id="{FA2516B0-59EB-4C50-9749-05AC9E7BAB4A}"/>
              </a:ext>
            </a:extLst>
          </p:cNvPr>
          <p:cNvSpPr/>
          <p:nvPr/>
        </p:nvSpPr>
        <p:spPr>
          <a:xfrm>
            <a:off x="1213633" y="3126541"/>
            <a:ext cx="2543060" cy="1156855"/>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r">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提供数据分析环境，解决数据互信使用，安全合规流通，数据价值赋能</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8" name="文本框 47">
            <a:extLst>
              <a:ext uri="{FF2B5EF4-FFF2-40B4-BE49-F238E27FC236}">
                <a16:creationId xmlns:a16="http://schemas.microsoft.com/office/drawing/2014/main" id="{C99B2AC8-9F46-44D2-8B9F-6761A4B07176}"/>
              </a:ext>
            </a:extLst>
          </p:cNvPr>
          <p:cNvSpPr txBox="1"/>
          <p:nvPr/>
        </p:nvSpPr>
        <p:spPr>
          <a:xfrm>
            <a:off x="7157512" y="2328032"/>
            <a:ext cx="2913380" cy="369332"/>
          </a:xfrm>
          <a:prstGeom prst="rect">
            <a:avLst/>
          </a:prstGeom>
          <a:noFill/>
        </p:spPr>
        <p:txBody>
          <a:bodyPr wrap="square" rtlCol="0">
            <a:spAutoFit/>
          </a:bodyPr>
          <a:lstStyle/>
          <a:p>
            <a:pPr algn="l"/>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调度系统</a:t>
            </a:r>
          </a:p>
        </p:txBody>
      </p:sp>
      <p:sp>
        <p:nvSpPr>
          <p:cNvPr id="51" name="矩形 50">
            <a:extLst>
              <a:ext uri="{FF2B5EF4-FFF2-40B4-BE49-F238E27FC236}">
                <a16:creationId xmlns:a16="http://schemas.microsoft.com/office/drawing/2014/main" id="{8DA66A97-F0AB-452C-B5F8-65D58E4E4B60}"/>
              </a:ext>
            </a:extLst>
          </p:cNvPr>
          <p:cNvSpPr/>
          <p:nvPr/>
        </p:nvSpPr>
        <p:spPr>
          <a:xfrm>
            <a:off x="7142969" y="4460677"/>
            <a:ext cx="3065854" cy="78752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对外提供接口服务，认证鉴权，服务集成</a:t>
            </a:r>
            <a:endParaRPr lang="zh-CN" sz="16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2" name="文本框 51">
            <a:extLst>
              <a:ext uri="{FF2B5EF4-FFF2-40B4-BE49-F238E27FC236}">
                <a16:creationId xmlns:a16="http://schemas.microsoft.com/office/drawing/2014/main" id="{BB24BFF0-DBD6-4C01-8146-D87576B9148C}"/>
              </a:ext>
            </a:extLst>
          </p:cNvPr>
          <p:cNvSpPr txBox="1"/>
          <p:nvPr/>
        </p:nvSpPr>
        <p:spPr>
          <a:xfrm>
            <a:off x="7074947" y="4009093"/>
            <a:ext cx="2913380" cy="369332"/>
          </a:xfrm>
          <a:prstGeom prst="rect">
            <a:avLst/>
          </a:prstGeom>
          <a:noFill/>
        </p:spPr>
        <p:txBody>
          <a:bodyPr wrap="square" rtlCol="0">
            <a:spAutoFit/>
          </a:bodyPr>
          <a:lstStyle/>
          <a:p>
            <a:pPr algn="l"/>
            <a:r>
              <a:rPr lang="zh-CN" altLang="en-US" b="1" dirty="0">
                <a:solidFill>
                  <a:srgbClr val="0070C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统一网关</a:t>
            </a:r>
          </a:p>
        </p:txBody>
      </p:sp>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right)">
                                      <p:cBhvr>
                                        <p:cTn id="13" dur="500"/>
                                        <p:tgtEl>
                                          <p:spTgt spid="4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right)">
                                      <p:cBhvr>
                                        <p:cTn id="16" dur="500"/>
                                        <p:tgtEl>
                                          <p:spTgt spid="43"/>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right)">
                                      <p:cBhvr>
                                        <p:cTn id="20" dur="500"/>
                                        <p:tgtEl>
                                          <p:spTgt spid="44"/>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right)">
                                      <p:cBhvr>
                                        <p:cTn id="24" dur="500"/>
                                        <p:tgtEl>
                                          <p:spTgt spid="45"/>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right)">
                                      <p:cBhvr>
                                        <p:cTn id="27" dur="500"/>
                                        <p:tgtEl>
                                          <p:spTgt spid="46"/>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right)">
                                      <p:cBhvr>
                                        <p:cTn id="47" dur="500"/>
                                        <p:tgtEl>
                                          <p:spTgt spid="47"/>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left)">
                                      <p:cBhvr>
                                        <p:cTn id="54" dur="500"/>
                                        <p:tgtEl>
                                          <p:spTgt spid="51"/>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left)">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animBg="1"/>
      <p:bldP spid="40" grpId="0"/>
      <p:bldP spid="41" grpId="0" animBg="1"/>
      <p:bldP spid="42" grpId="0"/>
      <p:bldP spid="43" grpId="0" animBg="1"/>
      <p:bldP spid="44" grpId="0"/>
      <p:bldP spid="45" grpId="0"/>
      <p:bldP spid="46" grpId="0" animBg="1"/>
      <p:bldP spid="47" grpId="0" animBg="1"/>
      <p:bldP spid="48" grpId="0"/>
      <p:bldP spid="51" grpId="0" animBg="1"/>
      <p:bldP spid="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129243173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4B12AF-5E97-415F-85FE-591300F0084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68678851-2569-42AC-8C98-5DF5012502C0}"/>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4A2DE1FE-82C6-4469-89C7-19C6929F033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04665FB5-47D0-41EF-9755-2C5F778C132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65CEB073-4CC1-487D-90D5-803E25674040}"/>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中台技术架构</a:t>
              </a:r>
            </a:p>
          </p:txBody>
        </p:sp>
        <p:sp>
          <p:nvSpPr>
            <p:cNvPr id="5" name="矩形 4">
              <a:extLst>
                <a:ext uri="{FF2B5EF4-FFF2-40B4-BE49-F238E27FC236}">
                  <a16:creationId xmlns:a16="http://schemas.microsoft.com/office/drawing/2014/main" id="{FA5AADD5-7F53-4DBA-818D-31643B6842A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25" name="矩形 24">
            <a:extLst>
              <a:ext uri="{FF2B5EF4-FFF2-40B4-BE49-F238E27FC236}">
                <a16:creationId xmlns:a16="http://schemas.microsoft.com/office/drawing/2014/main" id="{2B3EB8B5-D41D-4EEA-9D9E-B41116A9C05A}"/>
              </a:ext>
            </a:extLst>
          </p:cNvPr>
          <p:cNvSpPr/>
          <p:nvPr/>
        </p:nvSpPr>
        <p:spPr>
          <a:xfrm>
            <a:off x="1760103" y="6130030"/>
            <a:ext cx="7641804"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p>
        </p:txBody>
      </p:sp>
      <p:sp>
        <p:nvSpPr>
          <p:cNvPr id="38" name="矩形 37">
            <a:extLst>
              <a:ext uri="{FF2B5EF4-FFF2-40B4-BE49-F238E27FC236}">
                <a16:creationId xmlns:a16="http://schemas.microsoft.com/office/drawing/2014/main" id="{9A72D5D3-49FA-4F88-AAC2-2F5F06EBDEE4}"/>
              </a:ext>
            </a:extLst>
          </p:cNvPr>
          <p:cNvSpPr/>
          <p:nvPr/>
        </p:nvSpPr>
        <p:spPr>
          <a:xfrm>
            <a:off x="678154" y="1482723"/>
            <a:ext cx="988808" cy="5182865"/>
          </a:xfrm>
          <a:prstGeom prst="rect">
            <a:avLst/>
          </a:prstGeom>
          <a:solidFill>
            <a:schemeClr val="accent5">
              <a:lumMod val="40000"/>
              <a:lumOff val="6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39" name="矩形 38">
            <a:extLst>
              <a:ext uri="{FF2B5EF4-FFF2-40B4-BE49-F238E27FC236}">
                <a16:creationId xmlns:a16="http://schemas.microsoft.com/office/drawing/2014/main" id="{7CC47BD0-3879-49FB-8FE0-1B0AF29E3D4F}"/>
              </a:ext>
            </a:extLst>
          </p:cNvPr>
          <p:cNvSpPr/>
          <p:nvPr/>
        </p:nvSpPr>
        <p:spPr>
          <a:xfrm>
            <a:off x="731819" y="6231149"/>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环境底座</a:t>
            </a:r>
          </a:p>
        </p:txBody>
      </p:sp>
      <p:sp>
        <p:nvSpPr>
          <p:cNvPr id="46" name="矩形 45">
            <a:extLst>
              <a:ext uri="{FF2B5EF4-FFF2-40B4-BE49-F238E27FC236}">
                <a16:creationId xmlns:a16="http://schemas.microsoft.com/office/drawing/2014/main" id="{D63B1AA8-2CF6-46BB-BEF0-C3E1BFE655FA}"/>
              </a:ext>
            </a:extLst>
          </p:cNvPr>
          <p:cNvSpPr/>
          <p:nvPr/>
        </p:nvSpPr>
        <p:spPr>
          <a:xfrm>
            <a:off x="731819" y="548199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采集层</a:t>
            </a:r>
          </a:p>
        </p:txBody>
      </p:sp>
      <p:sp>
        <p:nvSpPr>
          <p:cNvPr id="47" name="矩形 46">
            <a:extLst>
              <a:ext uri="{FF2B5EF4-FFF2-40B4-BE49-F238E27FC236}">
                <a16:creationId xmlns:a16="http://schemas.microsoft.com/office/drawing/2014/main" id="{4B93E038-4BC3-406A-A61C-B56921D0134F}"/>
              </a:ext>
            </a:extLst>
          </p:cNvPr>
          <p:cNvSpPr/>
          <p:nvPr/>
        </p:nvSpPr>
        <p:spPr>
          <a:xfrm>
            <a:off x="731819" y="473284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存储层</a:t>
            </a:r>
          </a:p>
        </p:txBody>
      </p:sp>
      <p:sp>
        <p:nvSpPr>
          <p:cNvPr id="48" name="矩形 47">
            <a:extLst>
              <a:ext uri="{FF2B5EF4-FFF2-40B4-BE49-F238E27FC236}">
                <a16:creationId xmlns:a16="http://schemas.microsoft.com/office/drawing/2014/main" id="{7E00AF15-6205-4792-AFBE-24FBC3287F63}"/>
              </a:ext>
            </a:extLst>
          </p:cNvPr>
          <p:cNvSpPr/>
          <p:nvPr/>
        </p:nvSpPr>
        <p:spPr>
          <a:xfrm>
            <a:off x="731819" y="398368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计算层</a:t>
            </a:r>
          </a:p>
        </p:txBody>
      </p:sp>
      <p:sp>
        <p:nvSpPr>
          <p:cNvPr id="50" name="矩形 49">
            <a:extLst>
              <a:ext uri="{FF2B5EF4-FFF2-40B4-BE49-F238E27FC236}">
                <a16:creationId xmlns:a16="http://schemas.microsoft.com/office/drawing/2014/main" id="{84DA7450-BCF7-4899-8270-5876B2EBC727}"/>
              </a:ext>
            </a:extLst>
          </p:cNvPr>
          <p:cNvSpPr/>
          <p:nvPr/>
        </p:nvSpPr>
        <p:spPr>
          <a:xfrm>
            <a:off x="731819" y="323453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协议层</a:t>
            </a:r>
          </a:p>
        </p:txBody>
      </p:sp>
      <p:sp>
        <p:nvSpPr>
          <p:cNvPr id="51" name="矩形 50">
            <a:extLst>
              <a:ext uri="{FF2B5EF4-FFF2-40B4-BE49-F238E27FC236}">
                <a16:creationId xmlns:a16="http://schemas.microsoft.com/office/drawing/2014/main" id="{8FEC03F7-274D-4055-BFDA-EF5ECF457001}"/>
              </a:ext>
            </a:extLst>
          </p:cNvPr>
          <p:cNvSpPr/>
          <p:nvPr/>
        </p:nvSpPr>
        <p:spPr>
          <a:xfrm>
            <a:off x="731819" y="248537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服务层</a:t>
            </a:r>
          </a:p>
        </p:txBody>
      </p:sp>
      <p:sp>
        <p:nvSpPr>
          <p:cNvPr id="52" name="矩形 51">
            <a:extLst>
              <a:ext uri="{FF2B5EF4-FFF2-40B4-BE49-F238E27FC236}">
                <a16:creationId xmlns:a16="http://schemas.microsoft.com/office/drawing/2014/main" id="{35ECF5E2-4EF9-4973-9C0B-D5514AACBAE9}"/>
              </a:ext>
            </a:extLst>
          </p:cNvPr>
          <p:cNvSpPr/>
          <p:nvPr/>
        </p:nvSpPr>
        <p:spPr>
          <a:xfrm>
            <a:off x="731819" y="173622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应用层</a:t>
            </a:r>
          </a:p>
        </p:txBody>
      </p:sp>
      <p:sp>
        <p:nvSpPr>
          <p:cNvPr id="54" name="矩形 53">
            <a:extLst>
              <a:ext uri="{FF2B5EF4-FFF2-40B4-BE49-F238E27FC236}">
                <a16:creationId xmlns:a16="http://schemas.microsoft.com/office/drawing/2014/main" id="{74D0B48B-5435-4F03-94F7-8B20EC14F0C6}"/>
              </a:ext>
            </a:extLst>
          </p:cNvPr>
          <p:cNvSpPr/>
          <p:nvPr/>
        </p:nvSpPr>
        <p:spPr>
          <a:xfrm>
            <a:off x="3501906"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JDK 1.8</a:t>
            </a:r>
            <a:endParaRPr lang="zh-CN" altLang="en-US" sz="1400" dirty="0"/>
          </a:p>
        </p:txBody>
      </p:sp>
      <p:sp>
        <p:nvSpPr>
          <p:cNvPr id="55" name="矩形 54">
            <a:extLst>
              <a:ext uri="{FF2B5EF4-FFF2-40B4-BE49-F238E27FC236}">
                <a16:creationId xmlns:a16="http://schemas.microsoft.com/office/drawing/2014/main" id="{0CE55C2B-2932-4512-BFE6-DF538EC90E55}"/>
              </a:ext>
            </a:extLst>
          </p:cNvPr>
          <p:cNvSpPr/>
          <p:nvPr/>
        </p:nvSpPr>
        <p:spPr>
          <a:xfrm>
            <a:off x="5730667" y="623114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Centos7</a:t>
            </a:r>
            <a:endParaRPr lang="zh-CN" altLang="en-US" sz="1400" dirty="0"/>
          </a:p>
        </p:txBody>
      </p:sp>
      <p:sp>
        <p:nvSpPr>
          <p:cNvPr id="56" name="矩形 55">
            <a:extLst>
              <a:ext uri="{FF2B5EF4-FFF2-40B4-BE49-F238E27FC236}">
                <a16:creationId xmlns:a16="http://schemas.microsoft.com/office/drawing/2014/main" id="{E6E059BF-47D5-4FDF-94DF-57D27739C6DB}"/>
              </a:ext>
            </a:extLst>
          </p:cNvPr>
          <p:cNvSpPr/>
          <p:nvPr/>
        </p:nvSpPr>
        <p:spPr>
          <a:xfrm>
            <a:off x="1760103" y="5408340"/>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C192E58A-E04B-4004-A3FB-8B106CD3B7E2}"/>
              </a:ext>
            </a:extLst>
          </p:cNvPr>
          <p:cNvSpPr/>
          <p:nvPr/>
        </p:nvSpPr>
        <p:spPr>
          <a:xfrm>
            <a:off x="3820342" y="5497000"/>
            <a:ext cx="198690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DataX</a:t>
            </a:r>
            <a:r>
              <a:rPr lang="zh-CN" altLang="en-US" sz="1400" dirty="0"/>
              <a:t>数据采集和同步</a:t>
            </a:r>
          </a:p>
        </p:txBody>
      </p:sp>
      <p:sp>
        <p:nvSpPr>
          <p:cNvPr id="58" name="矩形 57">
            <a:extLst>
              <a:ext uri="{FF2B5EF4-FFF2-40B4-BE49-F238E27FC236}">
                <a16:creationId xmlns:a16="http://schemas.microsoft.com/office/drawing/2014/main" id="{DA32BB5C-0097-4E08-B1A7-35972A1C66F1}"/>
              </a:ext>
            </a:extLst>
          </p:cNvPr>
          <p:cNvSpPr/>
          <p:nvPr/>
        </p:nvSpPr>
        <p:spPr>
          <a:xfrm>
            <a:off x="1760103" y="4686650"/>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HDFS</a:t>
            </a:r>
          </a:p>
          <a:p>
            <a:pPr algn="ctr"/>
            <a:r>
              <a:rPr lang="zh-CN" altLang="en-US" sz="1400" b="1" dirty="0"/>
              <a:t>分布式文件系统</a:t>
            </a:r>
          </a:p>
        </p:txBody>
      </p:sp>
      <p:sp>
        <p:nvSpPr>
          <p:cNvPr id="60" name="矩形 59">
            <a:extLst>
              <a:ext uri="{FF2B5EF4-FFF2-40B4-BE49-F238E27FC236}">
                <a16:creationId xmlns:a16="http://schemas.microsoft.com/office/drawing/2014/main" id="{1B80C490-0139-44AF-B1F1-C862B87465F2}"/>
              </a:ext>
            </a:extLst>
          </p:cNvPr>
          <p:cNvSpPr/>
          <p:nvPr/>
        </p:nvSpPr>
        <p:spPr>
          <a:xfrm>
            <a:off x="5009139" y="4690192"/>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YARN</a:t>
            </a:r>
          </a:p>
          <a:p>
            <a:pPr algn="ctr"/>
            <a:r>
              <a:rPr lang="zh-CN" altLang="en-US" sz="1400" b="1" dirty="0"/>
              <a:t>分布式资源管理系统</a:t>
            </a:r>
          </a:p>
        </p:txBody>
      </p:sp>
      <p:sp>
        <p:nvSpPr>
          <p:cNvPr id="24" name="矩形 23">
            <a:extLst>
              <a:ext uri="{FF2B5EF4-FFF2-40B4-BE49-F238E27FC236}">
                <a16:creationId xmlns:a16="http://schemas.microsoft.com/office/drawing/2014/main" id="{A0D8062E-D2B5-463C-A964-DC2B3C25248F}"/>
              </a:ext>
            </a:extLst>
          </p:cNvPr>
          <p:cNvSpPr/>
          <p:nvPr/>
        </p:nvSpPr>
        <p:spPr>
          <a:xfrm>
            <a:off x="1760103" y="389502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1075B546-E13C-4A77-A0DC-E9E2A185FAAE}"/>
              </a:ext>
            </a:extLst>
          </p:cNvPr>
          <p:cNvSpPr/>
          <p:nvPr/>
        </p:nvSpPr>
        <p:spPr>
          <a:xfrm>
            <a:off x="2600438" y="3994497"/>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Hive/HQL</a:t>
            </a:r>
            <a:endParaRPr lang="zh-CN" altLang="en-US" sz="1400" dirty="0"/>
          </a:p>
        </p:txBody>
      </p:sp>
      <p:sp>
        <p:nvSpPr>
          <p:cNvPr id="28" name="矩形 27">
            <a:extLst>
              <a:ext uri="{FF2B5EF4-FFF2-40B4-BE49-F238E27FC236}">
                <a16:creationId xmlns:a16="http://schemas.microsoft.com/office/drawing/2014/main" id="{EF47D84D-03DB-4BBB-907F-596226A4D10F}"/>
              </a:ext>
            </a:extLst>
          </p:cNvPr>
          <p:cNvSpPr/>
          <p:nvPr/>
        </p:nvSpPr>
        <p:spPr>
          <a:xfrm>
            <a:off x="4079013" y="3984522"/>
            <a:ext cx="145032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Flink/FlinkSQL</a:t>
            </a:r>
            <a:endParaRPr lang="zh-CN" altLang="en-US" sz="1400" dirty="0"/>
          </a:p>
        </p:txBody>
      </p:sp>
      <p:sp>
        <p:nvSpPr>
          <p:cNvPr id="29" name="矩形 28">
            <a:extLst>
              <a:ext uri="{FF2B5EF4-FFF2-40B4-BE49-F238E27FC236}">
                <a16:creationId xmlns:a16="http://schemas.microsoft.com/office/drawing/2014/main" id="{983BDFB5-0313-41A6-85BD-5CFD7F022A0B}"/>
              </a:ext>
            </a:extLst>
          </p:cNvPr>
          <p:cNvSpPr/>
          <p:nvPr/>
        </p:nvSpPr>
        <p:spPr>
          <a:xfrm>
            <a:off x="1744073" y="321097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42C058E3-9D9A-4DD0-9E32-AC91ABA6836B}"/>
              </a:ext>
            </a:extLst>
          </p:cNvPr>
          <p:cNvSpPr/>
          <p:nvPr/>
        </p:nvSpPr>
        <p:spPr>
          <a:xfrm>
            <a:off x="2600438" y="330496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JDBC</a:t>
            </a:r>
            <a:endParaRPr lang="zh-CN" altLang="en-US" sz="1400" dirty="0"/>
          </a:p>
        </p:txBody>
      </p:sp>
      <p:sp>
        <p:nvSpPr>
          <p:cNvPr id="32" name="矩形 31">
            <a:extLst>
              <a:ext uri="{FF2B5EF4-FFF2-40B4-BE49-F238E27FC236}">
                <a16:creationId xmlns:a16="http://schemas.microsoft.com/office/drawing/2014/main" id="{1C83A715-2EF6-4920-9FEF-46D4A6F553F6}"/>
              </a:ext>
            </a:extLst>
          </p:cNvPr>
          <p:cNvSpPr/>
          <p:nvPr/>
        </p:nvSpPr>
        <p:spPr>
          <a:xfrm>
            <a:off x="5009139" y="327718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Restful</a:t>
            </a:r>
            <a:endParaRPr lang="zh-CN" altLang="en-US" sz="1400" dirty="0"/>
          </a:p>
        </p:txBody>
      </p:sp>
      <p:sp>
        <p:nvSpPr>
          <p:cNvPr id="33" name="矩形 32">
            <a:extLst>
              <a:ext uri="{FF2B5EF4-FFF2-40B4-BE49-F238E27FC236}">
                <a16:creationId xmlns:a16="http://schemas.microsoft.com/office/drawing/2014/main" id="{EDD02A4A-66D7-448B-957C-6BC33E5A998F}"/>
              </a:ext>
            </a:extLst>
          </p:cNvPr>
          <p:cNvSpPr/>
          <p:nvPr/>
        </p:nvSpPr>
        <p:spPr>
          <a:xfrm>
            <a:off x="1744073" y="2449365"/>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1C00EDB1-89A1-4E1B-A03C-31296D432FDC}"/>
              </a:ext>
            </a:extLst>
          </p:cNvPr>
          <p:cNvSpPr/>
          <p:nvPr/>
        </p:nvSpPr>
        <p:spPr>
          <a:xfrm>
            <a:off x="2600438"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Boot</a:t>
            </a:r>
            <a:endParaRPr lang="zh-CN" altLang="en-US" sz="1400" dirty="0"/>
          </a:p>
        </p:txBody>
      </p:sp>
      <p:sp>
        <p:nvSpPr>
          <p:cNvPr id="35" name="矩形 34">
            <a:extLst>
              <a:ext uri="{FF2B5EF4-FFF2-40B4-BE49-F238E27FC236}">
                <a16:creationId xmlns:a16="http://schemas.microsoft.com/office/drawing/2014/main" id="{96BA17DB-AAE0-4C4D-B0F1-90502D7075F6}"/>
              </a:ext>
            </a:extLst>
          </p:cNvPr>
          <p:cNvSpPr/>
          <p:nvPr/>
        </p:nvSpPr>
        <p:spPr>
          <a:xfrm>
            <a:off x="3876999"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Redis&amp;Jwt</a:t>
            </a:r>
            <a:endParaRPr lang="zh-CN" altLang="en-US" sz="1400" dirty="0"/>
          </a:p>
        </p:txBody>
      </p:sp>
      <p:sp>
        <p:nvSpPr>
          <p:cNvPr id="36" name="矩形 35">
            <a:extLst>
              <a:ext uri="{FF2B5EF4-FFF2-40B4-BE49-F238E27FC236}">
                <a16:creationId xmlns:a16="http://schemas.microsoft.com/office/drawing/2014/main" id="{DC4A31DD-3897-4F7F-B950-1E13B3322852}"/>
              </a:ext>
            </a:extLst>
          </p:cNvPr>
          <p:cNvSpPr/>
          <p:nvPr/>
        </p:nvSpPr>
        <p:spPr>
          <a:xfrm>
            <a:off x="5153560"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PostgreSQL</a:t>
            </a:r>
            <a:endParaRPr lang="zh-CN" altLang="en-US" sz="1400" dirty="0"/>
          </a:p>
        </p:txBody>
      </p:sp>
      <p:sp>
        <p:nvSpPr>
          <p:cNvPr id="37" name="矩形 36">
            <a:extLst>
              <a:ext uri="{FF2B5EF4-FFF2-40B4-BE49-F238E27FC236}">
                <a16:creationId xmlns:a16="http://schemas.microsoft.com/office/drawing/2014/main" id="{006DCCD3-3B13-4397-BA59-CCFE9F3120A4}"/>
              </a:ext>
            </a:extLst>
          </p:cNvPr>
          <p:cNvSpPr/>
          <p:nvPr/>
        </p:nvSpPr>
        <p:spPr>
          <a:xfrm>
            <a:off x="1744072" y="1479982"/>
            <a:ext cx="7657835" cy="68479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99489E2D-18CB-465C-B27C-B5DE54E18F9C}"/>
              </a:ext>
            </a:extLst>
          </p:cNvPr>
          <p:cNvSpPr/>
          <p:nvPr/>
        </p:nvSpPr>
        <p:spPr>
          <a:xfrm>
            <a:off x="2561922"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VUE</a:t>
            </a:r>
            <a:endParaRPr lang="zh-CN" altLang="en-US" sz="1400" dirty="0"/>
          </a:p>
        </p:txBody>
      </p:sp>
      <p:sp>
        <p:nvSpPr>
          <p:cNvPr id="43" name="矩形 42">
            <a:extLst>
              <a:ext uri="{FF2B5EF4-FFF2-40B4-BE49-F238E27FC236}">
                <a16:creationId xmlns:a16="http://schemas.microsoft.com/office/drawing/2014/main" id="{7BFA707C-A9FD-4A8D-9F64-6075DF109A12}"/>
              </a:ext>
            </a:extLst>
          </p:cNvPr>
          <p:cNvSpPr/>
          <p:nvPr/>
        </p:nvSpPr>
        <p:spPr>
          <a:xfrm>
            <a:off x="3868136"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Gateway</a:t>
            </a:r>
            <a:endParaRPr lang="zh-CN" altLang="en-US" sz="1400" dirty="0"/>
          </a:p>
        </p:txBody>
      </p:sp>
      <p:sp>
        <p:nvSpPr>
          <p:cNvPr id="44" name="矩形 43">
            <a:extLst>
              <a:ext uri="{FF2B5EF4-FFF2-40B4-BE49-F238E27FC236}">
                <a16:creationId xmlns:a16="http://schemas.microsoft.com/office/drawing/2014/main" id="{FA54AA9E-F2D2-4937-9D35-9F7FB35443AE}"/>
              </a:ext>
            </a:extLst>
          </p:cNvPr>
          <p:cNvSpPr/>
          <p:nvPr/>
        </p:nvSpPr>
        <p:spPr>
          <a:xfrm>
            <a:off x="5174350"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Nginx</a:t>
            </a:r>
            <a:endParaRPr lang="zh-CN" altLang="en-US" sz="1400" dirty="0"/>
          </a:p>
        </p:txBody>
      </p:sp>
      <p:sp>
        <p:nvSpPr>
          <p:cNvPr id="45" name="矩形 44">
            <a:extLst>
              <a:ext uri="{FF2B5EF4-FFF2-40B4-BE49-F238E27FC236}">
                <a16:creationId xmlns:a16="http://schemas.microsoft.com/office/drawing/2014/main" id="{E3BE4FCB-0860-4692-AFD3-DADF0AD180A0}"/>
              </a:ext>
            </a:extLst>
          </p:cNvPr>
          <p:cNvSpPr/>
          <p:nvPr/>
        </p:nvSpPr>
        <p:spPr>
          <a:xfrm>
            <a:off x="6480564"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SFTP</a:t>
            </a:r>
            <a:endParaRPr lang="zh-CN" altLang="en-US" sz="1400" dirty="0"/>
          </a:p>
        </p:txBody>
      </p:sp>
      <p:sp>
        <p:nvSpPr>
          <p:cNvPr id="49" name="矩形 48">
            <a:extLst>
              <a:ext uri="{FF2B5EF4-FFF2-40B4-BE49-F238E27FC236}">
                <a16:creationId xmlns:a16="http://schemas.microsoft.com/office/drawing/2014/main" id="{2B5080F6-1511-44E3-A933-288E4BCBAAD2}"/>
              </a:ext>
            </a:extLst>
          </p:cNvPr>
          <p:cNvSpPr/>
          <p:nvPr/>
        </p:nvSpPr>
        <p:spPr>
          <a:xfrm>
            <a:off x="6430121"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Docker</a:t>
            </a:r>
            <a:endParaRPr lang="zh-CN" altLang="en-US" sz="1400" dirty="0"/>
          </a:p>
        </p:txBody>
      </p:sp>
      <p:sp>
        <p:nvSpPr>
          <p:cNvPr id="53" name="矩形 52">
            <a:extLst>
              <a:ext uri="{FF2B5EF4-FFF2-40B4-BE49-F238E27FC236}">
                <a16:creationId xmlns:a16="http://schemas.microsoft.com/office/drawing/2014/main" id="{BF9B4DAC-2237-4181-A6A8-A0F4C328B730}"/>
              </a:ext>
            </a:extLst>
          </p:cNvPr>
          <p:cNvSpPr/>
          <p:nvPr/>
        </p:nvSpPr>
        <p:spPr>
          <a:xfrm>
            <a:off x="8191487" y="4213968"/>
            <a:ext cx="1210420" cy="1729929"/>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调度平台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Dolphin</a:t>
            </a:r>
          </a:p>
          <a:p>
            <a:pPr algn="ctr"/>
            <a:r>
              <a:rPr lang="en-US" altLang="zh-CN" sz="1400" dirty="0">
                <a:solidFill>
                  <a:schemeClr val="tx1"/>
                </a:solidFill>
              </a:rPr>
              <a:t>Scheduler</a:t>
            </a:r>
            <a:endParaRPr lang="zh-CN" altLang="en-US" sz="1400" dirty="0">
              <a:solidFill>
                <a:schemeClr val="tx1"/>
              </a:solidFill>
            </a:endParaRPr>
          </a:p>
        </p:txBody>
      </p:sp>
      <p:sp>
        <p:nvSpPr>
          <p:cNvPr id="59" name="矩形 58">
            <a:extLst>
              <a:ext uri="{FF2B5EF4-FFF2-40B4-BE49-F238E27FC236}">
                <a16:creationId xmlns:a16="http://schemas.microsoft.com/office/drawing/2014/main" id="{64CC3364-BE96-41E5-A1DB-791A22EE5B73}"/>
              </a:ext>
            </a:extLst>
          </p:cNvPr>
          <p:cNvSpPr/>
          <p:nvPr/>
        </p:nvSpPr>
        <p:spPr>
          <a:xfrm>
            <a:off x="9459350" y="1479982"/>
            <a:ext cx="1197043" cy="51856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监控平台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Prometheus</a:t>
            </a:r>
            <a:br>
              <a:rPr lang="en-US" altLang="zh-CN" sz="1400" dirty="0">
                <a:solidFill>
                  <a:schemeClr val="tx1"/>
                </a:solidFill>
              </a:rPr>
            </a:br>
            <a:r>
              <a:rPr lang="en-US" altLang="zh-CN" sz="1400" dirty="0">
                <a:solidFill>
                  <a:schemeClr val="tx1"/>
                </a:solidFill>
              </a:rPr>
              <a:t>+</a:t>
            </a:r>
          </a:p>
          <a:p>
            <a:pPr algn="ctr"/>
            <a:r>
              <a:rPr lang="en-US" altLang="zh-CN" sz="1400" dirty="0">
                <a:solidFill>
                  <a:schemeClr val="tx1"/>
                </a:solidFill>
              </a:rPr>
              <a:t>Grafana</a:t>
            </a:r>
          </a:p>
          <a:p>
            <a:pPr algn="ctr"/>
            <a:r>
              <a:rPr lang="en-US" altLang="zh-CN" sz="1400" dirty="0">
                <a:solidFill>
                  <a:schemeClr val="tx1"/>
                </a:solidFill>
              </a:rPr>
              <a:t>+</a:t>
            </a:r>
          </a:p>
          <a:p>
            <a:pPr algn="ctr"/>
            <a:r>
              <a:rPr lang="en-US" altLang="zh-CN" sz="1400" dirty="0">
                <a:solidFill>
                  <a:schemeClr val="tx1"/>
                </a:solidFill>
              </a:rPr>
              <a:t>Spring Boot Admin</a:t>
            </a:r>
          </a:p>
          <a:p>
            <a:pPr algn="ctr"/>
            <a:endParaRPr lang="en-US" altLang="zh-CN" sz="1400" dirty="0"/>
          </a:p>
          <a:p>
            <a:pPr algn="ctr"/>
            <a:endParaRPr lang="zh-CN" altLang="en-US" sz="1400" dirty="0"/>
          </a:p>
        </p:txBody>
      </p:sp>
      <p:sp>
        <p:nvSpPr>
          <p:cNvPr id="80" name="矩形 79">
            <a:extLst>
              <a:ext uri="{FF2B5EF4-FFF2-40B4-BE49-F238E27FC236}">
                <a16:creationId xmlns:a16="http://schemas.microsoft.com/office/drawing/2014/main" id="{A9F72261-0E1A-4622-956C-12197009DD7B}"/>
              </a:ext>
            </a:extLst>
          </p:cNvPr>
          <p:cNvSpPr/>
          <p:nvPr/>
        </p:nvSpPr>
        <p:spPr>
          <a:xfrm>
            <a:off x="8183118" y="2432496"/>
            <a:ext cx="1210420" cy="1729929"/>
          </a:xfrm>
          <a:prstGeom prst="rect">
            <a:avLst/>
          </a:prstGeom>
          <a:gradFill flip="none" rotWithShape="1">
            <a:gsLst>
              <a:gs pos="80000">
                <a:schemeClr val="accent4">
                  <a:lumMod val="67000"/>
                </a:schemeClr>
              </a:gs>
              <a:gs pos="46000">
                <a:schemeClr val="accent4">
                  <a:lumMod val="97000"/>
                  <a:lumOff val="3000"/>
                </a:schemeClr>
              </a:gs>
              <a:gs pos="17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高可用</a:t>
            </a:r>
            <a:endParaRPr lang="en-US" altLang="zh-CN" sz="1400" b="1" dirty="0">
              <a:solidFill>
                <a:schemeClr val="tx1"/>
              </a:solidFill>
            </a:endParaRPr>
          </a:p>
          <a:p>
            <a:pPr algn="ctr"/>
            <a:r>
              <a:rPr lang="en-US" altLang="zh-CN" sz="1400" dirty="0">
                <a:solidFill>
                  <a:schemeClr val="tx1"/>
                </a:solidFill>
              </a:rPr>
              <a:t>zookeeper</a:t>
            </a:r>
          </a:p>
        </p:txBody>
      </p:sp>
      <p:sp>
        <p:nvSpPr>
          <p:cNvPr id="61" name="矩形 60">
            <a:extLst>
              <a:ext uri="{FF2B5EF4-FFF2-40B4-BE49-F238E27FC236}">
                <a16:creationId xmlns:a16="http://schemas.microsoft.com/office/drawing/2014/main" id="{FD40E63A-6676-4801-A6A7-A7E8F704A304}"/>
              </a:ext>
            </a:extLst>
          </p:cNvPr>
          <p:cNvSpPr/>
          <p:nvPr/>
        </p:nvSpPr>
        <p:spPr>
          <a:xfrm>
            <a:off x="7759860" y="163607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a:t>
            </a:r>
            <a:endParaRPr lang="zh-CN" altLang="en-US" sz="1400" dirty="0"/>
          </a:p>
        </p:txBody>
      </p:sp>
      <p:sp>
        <p:nvSpPr>
          <p:cNvPr id="62" name="矩形 61">
            <a:extLst>
              <a:ext uri="{FF2B5EF4-FFF2-40B4-BE49-F238E27FC236}">
                <a16:creationId xmlns:a16="http://schemas.microsoft.com/office/drawing/2014/main" id="{A09425FD-5F67-4D3D-9FEE-05F1BD8E1B02}"/>
              </a:ext>
            </a:extLst>
          </p:cNvPr>
          <p:cNvSpPr/>
          <p:nvPr/>
        </p:nvSpPr>
        <p:spPr>
          <a:xfrm>
            <a:off x="5853694" y="3975267"/>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MapReduce</a:t>
            </a:r>
            <a:endParaRPr lang="zh-CN" altLang="en-US" sz="1400" dirty="0"/>
          </a:p>
        </p:txBody>
      </p:sp>
    </p:spTree>
    <p:extLst>
      <p:ext uri="{BB962C8B-B14F-4D97-AF65-F5344CB8AC3E}">
        <p14:creationId xmlns:p14="http://schemas.microsoft.com/office/powerpoint/2010/main" val="17950591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矩形 145">
            <a:extLst>
              <a:ext uri="{FF2B5EF4-FFF2-40B4-BE49-F238E27FC236}">
                <a16:creationId xmlns:a16="http://schemas.microsoft.com/office/drawing/2014/main" id="{64582270-B67B-42E3-82B3-DB6DC6019124}"/>
              </a:ext>
            </a:extLst>
          </p:cNvPr>
          <p:cNvSpPr/>
          <p:nvPr/>
        </p:nvSpPr>
        <p:spPr>
          <a:xfrm>
            <a:off x="10443881" y="1465787"/>
            <a:ext cx="1488004" cy="2648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04E661D5-A445-4092-B894-AB48B7FCB304}"/>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7D3F26E-E5C4-47F1-A928-21AB5DA5FEE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B517453-0D4D-4F53-909C-9438E04780A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BC4D862-2E7E-4367-853E-8E275668673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809EF610-2323-444F-BA5A-B4670D8B1025}"/>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申请流程</a:t>
              </a:r>
            </a:p>
          </p:txBody>
        </p:sp>
        <p:sp>
          <p:nvSpPr>
            <p:cNvPr id="5" name="矩形 4">
              <a:extLst>
                <a:ext uri="{FF2B5EF4-FFF2-40B4-BE49-F238E27FC236}">
                  <a16:creationId xmlns:a16="http://schemas.microsoft.com/office/drawing/2014/main" id="{12703621-0AB8-4EA4-8A65-51CB641732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8BC57305-4BD0-4A38-B1FC-F8CBB96BE7D7}"/>
              </a:ext>
            </a:extLst>
          </p:cNvPr>
          <p:cNvSpPr/>
          <p:nvPr/>
        </p:nvSpPr>
        <p:spPr>
          <a:xfrm>
            <a:off x="1354168" y="1168580"/>
            <a:ext cx="297766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8B889501-110A-4A2B-B2D7-22D09271EF71}"/>
              </a:ext>
            </a:extLst>
          </p:cNvPr>
          <p:cNvSpPr/>
          <p:nvPr/>
        </p:nvSpPr>
        <p:spPr>
          <a:xfrm>
            <a:off x="5549775" y="1168579"/>
            <a:ext cx="4551356" cy="234032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DCE746A6-0895-4206-9ADA-283D85B4BE60}"/>
              </a:ext>
            </a:extLst>
          </p:cNvPr>
          <p:cNvSpPr/>
          <p:nvPr/>
        </p:nvSpPr>
        <p:spPr>
          <a:xfrm>
            <a:off x="5549775" y="3855557"/>
            <a:ext cx="4551356" cy="25757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 name="流程图: 可选过程 14">
            <a:extLst>
              <a:ext uri="{FF2B5EF4-FFF2-40B4-BE49-F238E27FC236}">
                <a16:creationId xmlns:a16="http://schemas.microsoft.com/office/drawing/2014/main" id="{51DBB4A6-0A3F-4622-AF0F-4C560E6B8497}"/>
              </a:ext>
            </a:extLst>
          </p:cNvPr>
          <p:cNvSpPr/>
          <p:nvPr/>
        </p:nvSpPr>
        <p:spPr>
          <a:xfrm>
            <a:off x="2090870" y="1256917"/>
            <a:ext cx="150193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上传用户数据包</a:t>
            </a:r>
          </a:p>
        </p:txBody>
      </p:sp>
      <p:sp>
        <p:nvSpPr>
          <p:cNvPr id="16" name="流程图: 可选过程 15">
            <a:extLst>
              <a:ext uri="{FF2B5EF4-FFF2-40B4-BE49-F238E27FC236}">
                <a16:creationId xmlns:a16="http://schemas.microsoft.com/office/drawing/2014/main" id="{A020A128-D614-4052-B73A-D8FEF18E735D}"/>
              </a:ext>
            </a:extLst>
          </p:cNvPr>
          <p:cNvSpPr/>
          <p:nvPr/>
        </p:nvSpPr>
        <p:spPr>
          <a:xfrm>
            <a:off x="2184248" y="1994666"/>
            <a:ext cx="1315183"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选择语言环境</a:t>
            </a:r>
          </a:p>
        </p:txBody>
      </p:sp>
      <p:sp>
        <p:nvSpPr>
          <p:cNvPr id="17" name="流程图: 可选过程 16">
            <a:extLst>
              <a:ext uri="{FF2B5EF4-FFF2-40B4-BE49-F238E27FC236}">
                <a16:creationId xmlns:a16="http://schemas.microsoft.com/office/drawing/2014/main" id="{D8904B7A-A36C-499D-A005-3E0A4B29FED6}"/>
              </a:ext>
            </a:extLst>
          </p:cNvPr>
          <p:cNvSpPr/>
          <p:nvPr/>
        </p:nvSpPr>
        <p:spPr>
          <a:xfrm>
            <a:off x="2000499" y="2708098"/>
            <a:ext cx="1592311"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上传自身依赖包</a:t>
            </a:r>
          </a:p>
        </p:txBody>
      </p:sp>
      <p:cxnSp>
        <p:nvCxnSpPr>
          <p:cNvPr id="20" name="直接箭头连接符 19">
            <a:extLst>
              <a:ext uri="{FF2B5EF4-FFF2-40B4-BE49-F238E27FC236}">
                <a16:creationId xmlns:a16="http://schemas.microsoft.com/office/drawing/2014/main" id="{FA3513E8-5669-4119-88DF-6FE88CE4B7A2}"/>
              </a:ext>
            </a:extLst>
          </p:cNvPr>
          <p:cNvCxnSpPr>
            <a:cxnSpLocks/>
            <a:stCxn id="15" idx="2"/>
            <a:endCxn id="16" idx="0"/>
          </p:cNvCxnSpPr>
          <p:nvPr/>
        </p:nvCxnSpPr>
        <p:spPr>
          <a:xfrm>
            <a:off x="2841840" y="1674658"/>
            <a:ext cx="0" cy="32000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D1023F62-BFFA-433D-ACA1-99069BCD50C3}"/>
              </a:ext>
            </a:extLst>
          </p:cNvPr>
          <p:cNvCxnSpPr>
            <a:cxnSpLocks/>
          </p:cNvCxnSpPr>
          <p:nvPr/>
        </p:nvCxnSpPr>
        <p:spPr>
          <a:xfrm>
            <a:off x="2840959" y="2422251"/>
            <a:ext cx="1761"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流程图: 可选过程 22">
            <a:extLst>
              <a:ext uri="{FF2B5EF4-FFF2-40B4-BE49-F238E27FC236}">
                <a16:creationId xmlns:a16="http://schemas.microsoft.com/office/drawing/2014/main" id="{8E3239ED-2ADE-41BF-A7C1-1B2E80B04E33}"/>
              </a:ext>
            </a:extLst>
          </p:cNvPr>
          <p:cNvSpPr/>
          <p:nvPr/>
        </p:nvSpPr>
        <p:spPr>
          <a:xfrm>
            <a:off x="2252390" y="3411686"/>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申请数据</a:t>
            </a:r>
          </a:p>
        </p:txBody>
      </p:sp>
      <p:cxnSp>
        <p:nvCxnSpPr>
          <p:cNvPr id="25" name="直接箭头连接符 24">
            <a:extLst>
              <a:ext uri="{FF2B5EF4-FFF2-40B4-BE49-F238E27FC236}">
                <a16:creationId xmlns:a16="http://schemas.microsoft.com/office/drawing/2014/main" id="{B37BA82F-BD73-47A4-86F0-8D351713A28A}"/>
              </a:ext>
            </a:extLst>
          </p:cNvPr>
          <p:cNvCxnSpPr>
            <a:cxnSpLocks/>
          </p:cNvCxnSpPr>
          <p:nvPr/>
        </p:nvCxnSpPr>
        <p:spPr>
          <a:xfrm flipH="1">
            <a:off x="2840960" y="3125839"/>
            <a:ext cx="1758"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流程图: 可选过程 25">
            <a:extLst>
              <a:ext uri="{FF2B5EF4-FFF2-40B4-BE49-F238E27FC236}">
                <a16:creationId xmlns:a16="http://schemas.microsoft.com/office/drawing/2014/main" id="{32F56A54-E36C-4D59-91B1-F1A0C3A292CB}"/>
              </a:ext>
            </a:extLst>
          </p:cNvPr>
          <p:cNvSpPr/>
          <p:nvPr/>
        </p:nvSpPr>
        <p:spPr>
          <a:xfrm>
            <a:off x="2252390" y="4796678"/>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提交申请</a:t>
            </a:r>
          </a:p>
        </p:txBody>
      </p:sp>
      <p:sp>
        <p:nvSpPr>
          <p:cNvPr id="28" name="流程图: 可选过程 27">
            <a:extLst>
              <a:ext uri="{FF2B5EF4-FFF2-40B4-BE49-F238E27FC236}">
                <a16:creationId xmlns:a16="http://schemas.microsoft.com/office/drawing/2014/main" id="{0DE23046-E47A-4A72-BFE6-8CBCB1478149}"/>
              </a:ext>
            </a:extLst>
          </p:cNvPr>
          <p:cNvSpPr/>
          <p:nvPr/>
        </p:nvSpPr>
        <p:spPr>
          <a:xfrm>
            <a:off x="7702323"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分配租户空间</a:t>
            </a:r>
          </a:p>
        </p:txBody>
      </p:sp>
      <p:sp>
        <p:nvSpPr>
          <p:cNvPr id="29" name="流程图: 决策 28">
            <a:extLst>
              <a:ext uri="{FF2B5EF4-FFF2-40B4-BE49-F238E27FC236}">
                <a16:creationId xmlns:a16="http://schemas.microsoft.com/office/drawing/2014/main" id="{DB304C38-91B5-426A-9C68-BAE38C9C131A}"/>
              </a:ext>
            </a:extLst>
          </p:cNvPr>
          <p:cNvSpPr/>
          <p:nvPr/>
        </p:nvSpPr>
        <p:spPr>
          <a:xfrm>
            <a:off x="7090894" y="1481704"/>
            <a:ext cx="914400" cy="612648"/>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审核</a:t>
            </a:r>
          </a:p>
        </p:txBody>
      </p:sp>
      <p:sp>
        <p:nvSpPr>
          <p:cNvPr id="31" name="流程图: 可选过程 30">
            <a:extLst>
              <a:ext uri="{FF2B5EF4-FFF2-40B4-BE49-F238E27FC236}">
                <a16:creationId xmlns:a16="http://schemas.microsoft.com/office/drawing/2014/main" id="{3A106D3D-4FFB-4DB8-AD9E-7A5B49EDF51F}"/>
              </a:ext>
            </a:extLst>
          </p:cNvPr>
          <p:cNvSpPr/>
          <p:nvPr/>
        </p:nvSpPr>
        <p:spPr>
          <a:xfrm>
            <a:off x="2252390" y="4093090"/>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选择时间</a:t>
            </a:r>
          </a:p>
        </p:txBody>
      </p:sp>
      <p:sp>
        <p:nvSpPr>
          <p:cNvPr id="48" name="流程图: 可选过程 47">
            <a:extLst>
              <a:ext uri="{FF2B5EF4-FFF2-40B4-BE49-F238E27FC236}">
                <a16:creationId xmlns:a16="http://schemas.microsoft.com/office/drawing/2014/main" id="{F9EA2D3A-5DCB-42BC-97D6-029E536D12B6}"/>
              </a:ext>
            </a:extLst>
          </p:cNvPr>
          <p:cNvSpPr/>
          <p:nvPr/>
        </p:nvSpPr>
        <p:spPr>
          <a:xfrm>
            <a:off x="8683462" y="1609898"/>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结束</a:t>
            </a:r>
          </a:p>
        </p:txBody>
      </p:sp>
      <p:cxnSp>
        <p:nvCxnSpPr>
          <p:cNvPr id="50" name="直接箭头连接符 49">
            <a:extLst>
              <a:ext uri="{FF2B5EF4-FFF2-40B4-BE49-F238E27FC236}">
                <a16:creationId xmlns:a16="http://schemas.microsoft.com/office/drawing/2014/main" id="{A3ED26E7-49A0-4A49-B148-572DFED375F1}"/>
              </a:ext>
            </a:extLst>
          </p:cNvPr>
          <p:cNvCxnSpPr>
            <a:stCxn id="29" idx="3"/>
            <a:endCxn id="48" idx="1"/>
          </p:cNvCxnSpPr>
          <p:nvPr/>
        </p:nvCxnSpPr>
        <p:spPr>
          <a:xfrm>
            <a:off x="8005294" y="1788028"/>
            <a:ext cx="678168" cy="3074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294E9D7A-DBDC-4568-8C8E-31F38956FA70}"/>
              </a:ext>
            </a:extLst>
          </p:cNvPr>
          <p:cNvSpPr txBox="1"/>
          <p:nvPr/>
        </p:nvSpPr>
        <p:spPr>
          <a:xfrm>
            <a:off x="6281330" y="2132102"/>
            <a:ext cx="543739" cy="307777"/>
          </a:xfrm>
          <a:prstGeom prst="rect">
            <a:avLst/>
          </a:prstGeom>
          <a:noFill/>
        </p:spPr>
        <p:txBody>
          <a:bodyPr wrap="none" rtlCol="0">
            <a:spAutoFit/>
          </a:bodyPr>
          <a:lstStyle/>
          <a:p>
            <a:r>
              <a:rPr lang="zh-CN" altLang="en-US" sz="1400" dirty="0"/>
              <a:t>通过</a:t>
            </a:r>
          </a:p>
        </p:txBody>
      </p:sp>
      <p:sp>
        <p:nvSpPr>
          <p:cNvPr id="53" name="文本框 52">
            <a:extLst>
              <a:ext uri="{FF2B5EF4-FFF2-40B4-BE49-F238E27FC236}">
                <a16:creationId xmlns:a16="http://schemas.microsoft.com/office/drawing/2014/main" id="{4EAE3BAA-6611-4630-B1CB-B65BF15DCAB0}"/>
              </a:ext>
            </a:extLst>
          </p:cNvPr>
          <p:cNvSpPr txBox="1"/>
          <p:nvPr/>
        </p:nvSpPr>
        <p:spPr>
          <a:xfrm>
            <a:off x="7997750" y="1520769"/>
            <a:ext cx="543739" cy="307777"/>
          </a:xfrm>
          <a:prstGeom prst="rect">
            <a:avLst/>
          </a:prstGeom>
          <a:noFill/>
        </p:spPr>
        <p:txBody>
          <a:bodyPr wrap="none" rtlCol="0">
            <a:spAutoFit/>
          </a:bodyPr>
          <a:lstStyle/>
          <a:p>
            <a:r>
              <a:rPr lang="zh-CN" altLang="en-US" sz="1400" dirty="0"/>
              <a:t>拒绝</a:t>
            </a:r>
          </a:p>
        </p:txBody>
      </p:sp>
      <p:cxnSp>
        <p:nvCxnSpPr>
          <p:cNvPr id="55" name="直接箭头连接符 54">
            <a:extLst>
              <a:ext uri="{FF2B5EF4-FFF2-40B4-BE49-F238E27FC236}">
                <a16:creationId xmlns:a16="http://schemas.microsoft.com/office/drawing/2014/main" id="{9D31131C-2AB4-4343-A78D-649EC6C31965}"/>
              </a:ext>
            </a:extLst>
          </p:cNvPr>
          <p:cNvCxnSpPr/>
          <p:nvPr/>
        </p:nvCxnSpPr>
        <p:spPr>
          <a:xfrm>
            <a:off x="2841839" y="3829427"/>
            <a:ext cx="0" cy="2636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8E0EB35-3006-4FE3-B625-0A1EE0933845}"/>
              </a:ext>
            </a:extLst>
          </p:cNvPr>
          <p:cNvCxnSpPr>
            <a:cxnSpLocks/>
            <a:stCxn id="31" idx="2"/>
            <a:endCxn id="26" idx="0"/>
          </p:cNvCxnSpPr>
          <p:nvPr/>
        </p:nvCxnSpPr>
        <p:spPr>
          <a:xfrm>
            <a:off x="2841840" y="4510831"/>
            <a:ext cx="0"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94018660-7DAD-42DC-8245-76CDB14B77D3}"/>
              </a:ext>
            </a:extLst>
          </p:cNvPr>
          <p:cNvCxnSpPr>
            <a:cxnSpLocks/>
            <a:stCxn id="26" idx="3"/>
            <a:endCxn id="29" idx="1"/>
          </p:cNvCxnSpPr>
          <p:nvPr/>
        </p:nvCxnSpPr>
        <p:spPr>
          <a:xfrm flipV="1">
            <a:off x="3431289" y="1788028"/>
            <a:ext cx="3659605" cy="3217521"/>
          </a:xfrm>
          <a:prstGeom prst="bentConnector3">
            <a:avLst>
              <a:gd name="adj1" fmla="val 3386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D43F1F1D-6254-4E4B-9004-BF9F7A33D09F}"/>
              </a:ext>
            </a:extLst>
          </p:cNvPr>
          <p:cNvCxnSpPr>
            <a:cxnSpLocks/>
            <a:stCxn id="28" idx="2"/>
            <a:endCxn id="154" idx="0"/>
          </p:cNvCxnSpPr>
          <p:nvPr/>
        </p:nvCxnSpPr>
        <p:spPr>
          <a:xfrm rot="5400000">
            <a:off x="7296150" y="3138429"/>
            <a:ext cx="1223833" cy="912805"/>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可选过程 70">
            <a:extLst>
              <a:ext uri="{FF2B5EF4-FFF2-40B4-BE49-F238E27FC236}">
                <a16:creationId xmlns:a16="http://schemas.microsoft.com/office/drawing/2014/main" id="{42069BAA-01A5-4878-A434-D1AD102C5DEA}"/>
              </a:ext>
            </a:extLst>
          </p:cNvPr>
          <p:cNvSpPr/>
          <p:nvPr/>
        </p:nvSpPr>
        <p:spPr>
          <a:xfrm>
            <a:off x="6759741" y="5167425"/>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运行环境启动</a:t>
            </a:r>
          </a:p>
        </p:txBody>
      </p:sp>
      <p:cxnSp>
        <p:nvCxnSpPr>
          <p:cNvPr id="73" name="连接符: 肘形 72">
            <a:extLst>
              <a:ext uri="{FF2B5EF4-FFF2-40B4-BE49-F238E27FC236}">
                <a16:creationId xmlns:a16="http://schemas.microsoft.com/office/drawing/2014/main" id="{51F32053-8AA6-4DBC-BB9A-32BEC2F7ADBE}"/>
              </a:ext>
            </a:extLst>
          </p:cNvPr>
          <p:cNvCxnSpPr>
            <a:cxnSpLocks/>
            <a:stCxn id="154" idx="2"/>
            <a:endCxn id="71" idx="0"/>
          </p:cNvCxnSpPr>
          <p:nvPr/>
        </p:nvCxnSpPr>
        <p:spPr>
          <a:xfrm rot="5400000">
            <a:off x="7180195" y="4895957"/>
            <a:ext cx="542936" cy="12700"/>
          </a:xfrm>
          <a:prstGeom prst="bentConnector3">
            <a:avLst>
              <a:gd name="adj1" fmla="val 5000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D9A98B1F-61C4-44E0-AD8C-E97A16EA74A9}"/>
              </a:ext>
            </a:extLst>
          </p:cNvPr>
          <p:cNvSpPr txBox="1"/>
          <p:nvPr/>
        </p:nvSpPr>
        <p:spPr>
          <a:xfrm>
            <a:off x="1354168" y="1168579"/>
            <a:ext cx="646331" cy="369332"/>
          </a:xfrm>
          <a:prstGeom prst="rect">
            <a:avLst/>
          </a:prstGeom>
          <a:noFill/>
        </p:spPr>
        <p:txBody>
          <a:bodyPr wrap="none" rtlCol="0">
            <a:spAutoFit/>
          </a:bodyPr>
          <a:lstStyle/>
          <a:p>
            <a:r>
              <a:rPr lang="zh-CN" altLang="en-US" b="1" dirty="0">
                <a:solidFill>
                  <a:schemeClr val="accent2"/>
                </a:solidFill>
              </a:rPr>
              <a:t>门户</a:t>
            </a:r>
          </a:p>
        </p:txBody>
      </p:sp>
      <p:sp>
        <p:nvSpPr>
          <p:cNvPr id="81" name="文本框 80">
            <a:extLst>
              <a:ext uri="{FF2B5EF4-FFF2-40B4-BE49-F238E27FC236}">
                <a16:creationId xmlns:a16="http://schemas.microsoft.com/office/drawing/2014/main" id="{440B0F34-B7D4-432F-93F7-AA57A28F56BE}"/>
              </a:ext>
            </a:extLst>
          </p:cNvPr>
          <p:cNvSpPr txBox="1"/>
          <p:nvPr/>
        </p:nvSpPr>
        <p:spPr>
          <a:xfrm>
            <a:off x="9158007" y="1177721"/>
            <a:ext cx="877163" cy="369332"/>
          </a:xfrm>
          <a:prstGeom prst="rect">
            <a:avLst/>
          </a:prstGeom>
          <a:noFill/>
        </p:spPr>
        <p:txBody>
          <a:bodyPr wrap="none" rtlCol="0">
            <a:spAutoFit/>
          </a:bodyPr>
          <a:lstStyle/>
          <a:p>
            <a:r>
              <a:rPr lang="zh-CN" altLang="en-US" b="1" dirty="0">
                <a:solidFill>
                  <a:schemeClr val="accent1"/>
                </a:solidFill>
              </a:rPr>
              <a:t>管控台</a:t>
            </a:r>
          </a:p>
        </p:txBody>
      </p:sp>
      <p:sp>
        <p:nvSpPr>
          <p:cNvPr id="82" name="文本框 81">
            <a:extLst>
              <a:ext uri="{FF2B5EF4-FFF2-40B4-BE49-F238E27FC236}">
                <a16:creationId xmlns:a16="http://schemas.microsoft.com/office/drawing/2014/main" id="{F9781EE4-C085-464F-9E06-AD905078A884}"/>
              </a:ext>
            </a:extLst>
          </p:cNvPr>
          <p:cNvSpPr txBox="1"/>
          <p:nvPr/>
        </p:nvSpPr>
        <p:spPr>
          <a:xfrm>
            <a:off x="9196276" y="3852297"/>
            <a:ext cx="877163" cy="369332"/>
          </a:xfrm>
          <a:prstGeom prst="rect">
            <a:avLst/>
          </a:prstGeom>
          <a:noFill/>
        </p:spPr>
        <p:txBody>
          <a:bodyPr wrap="square" rtlCol="0">
            <a:spAutoFit/>
          </a:bodyPr>
          <a:lstStyle/>
          <a:p>
            <a:r>
              <a:rPr lang="zh-CN" altLang="en-US" b="1" dirty="0">
                <a:solidFill>
                  <a:schemeClr val="accent6"/>
                </a:solidFill>
              </a:rPr>
              <a:t>实验室</a:t>
            </a:r>
          </a:p>
        </p:txBody>
      </p:sp>
      <p:cxnSp>
        <p:nvCxnSpPr>
          <p:cNvPr id="84" name="连接符: 肘形 83">
            <a:extLst>
              <a:ext uri="{FF2B5EF4-FFF2-40B4-BE49-F238E27FC236}">
                <a16:creationId xmlns:a16="http://schemas.microsoft.com/office/drawing/2014/main" id="{D593E054-CFC7-48A9-BB8C-E85F27325916}"/>
              </a:ext>
            </a:extLst>
          </p:cNvPr>
          <p:cNvCxnSpPr>
            <a:cxnSpLocks/>
            <a:stCxn id="123" idx="1"/>
            <a:endCxn id="85" idx="3"/>
          </p:cNvCxnSpPr>
          <p:nvPr/>
        </p:nvCxnSpPr>
        <p:spPr>
          <a:xfrm rot="10800000" flipV="1">
            <a:off x="3431290" y="2774045"/>
            <a:ext cx="2411419" cy="3140122"/>
          </a:xfrm>
          <a:prstGeom prst="bentConnector3">
            <a:avLst>
              <a:gd name="adj1" fmla="val 29855"/>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5" name="流程图: 可选过程 84">
            <a:extLst>
              <a:ext uri="{FF2B5EF4-FFF2-40B4-BE49-F238E27FC236}">
                <a16:creationId xmlns:a16="http://schemas.microsoft.com/office/drawing/2014/main" id="{60F88651-4082-4096-B5A5-C9361C6BC5AB}"/>
              </a:ext>
            </a:extLst>
          </p:cNvPr>
          <p:cNvSpPr/>
          <p:nvPr/>
        </p:nvSpPr>
        <p:spPr>
          <a:xfrm>
            <a:off x="2252390" y="5705296"/>
            <a:ext cx="1178899" cy="417741"/>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400" dirty="0"/>
              <a:t>我的实验室</a:t>
            </a:r>
          </a:p>
        </p:txBody>
      </p:sp>
      <p:sp>
        <p:nvSpPr>
          <p:cNvPr id="123" name="流程图: 可选过程 122">
            <a:extLst>
              <a:ext uri="{FF2B5EF4-FFF2-40B4-BE49-F238E27FC236}">
                <a16:creationId xmlns:a16="http://schemas.microsoft.com/office/drawing/2014/main" id="{E287EBF2-7D92-4D75-8F39-F55FD7C784A7}"/>
              </a:ext>
            </a:extLst>
          </p:cNvPr>
          <p:cNvSpPr/>
          <p:nvPr/>
        </p:nvSpPr>
        <p:spPr>
          <a:xfrm>
            <a:off x="5842708"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a:t>
            </a:r>
            <a:r>
              <a:rPr lang="en-US" altLang="zh-CN" sz="1400" dirty="0"/>
              <a:t>VPN</a:t>
            </a:r>
            <a:r>
              <a:rPr lang="zh-CN" altLang="en-US" sz="1400" dirty="0"/>
              <a:t>账号</a:t>
            </a:r>
          </a:p>
        </p:txBody>
      </p:sp>
      <p:cxnSp>
        <p:nvCxnSpPr>
          <p:cNvPr id="137" name="连接符: 肘形 136">
            <a:extLst>
              <a:ext uri="{FF2B5EF4-FFF2-40B4-BE49-F238E27FC236}">
                <a16:creationId xmlns:a16="http://schemas.microsoft.com/office/drawing/2014/main" id="{AF601F33-0D8E-485D-AC7D-460A7FAAF366}"/>
              </a:ext>
            </a:extLst>
          </p:cNvPr>
          <p:cNvCxnSpPr>
            <a:stCxn id="29" idx="2"/>
            <a:endCxn id="28" idx="0"/>
          </p:cNvCxnSpPr>
          <p:nvPr/>
        </p:nvCxnSpPr>
        <p:spPr>
          <a:xfrm rot="16200000" flipH="1">
            <a:off x="7720870" y="1921576"/>
            <a:ext cx="470822" cy="8163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直接箭头连接符 138">
            <a:extLst>
              <a:ext uri="{FF2B5EF4-FFF2-40B4-BE49-F238E27FC236}">
                <a16:creationId xmlns:a16="http://schemas.microsoft.com/office/drawing/2014/main" id="{A06501E3-7736-40AE-97B7-F4D12FEB2DAF}"/>
              </a:ext>
            </a:extLst>
          </p:cNvPr>
          <p:cNvCxnSpPr>
            <a:stCxn id="28" idx="1"/>
            <a:endCxn id="123" idx="3"/>
          </p:cNvCxnSpPr>
          <p:nvPr/>
        </p:nvCxnSpPr>
        <p:spPr>
          <a:xfrm flipH="1">
            <a:off x="7166998" y="2774045"/>
            <a:ext cx="535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流程图: 可选过程 142">
            <a:extLst>
              <a:ext uri="{FF2B5EF4-FFF2-40B4-BE49-F238E27FC236}">
                <a16:creationId xmlns:a16="http://schemas.microsoft.com/office/drawing/2014/main" id="{F1DD0008-3A7B-400A-8444-734E59E2B5EB}"/>
              </a:ext>
            </a:extLst>
          </p:cNvPr>
          <p:cNvSpPr/>
          <p:nvPr/>
        </p:nvSpPr>
        <p:spPr>
          <a:xfrm>
            <a:off x="10624603" y="2794852"/>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数据脱敏</a:t>
            </a:r>
          </a:p>
        </p:txBody>
      </p:sp>
      <p:sp>
        <p:nvSpPr>
          <p:cNvPr id="144" name="流程图: 可选过程 143">
            <a:extLst>
              <a:ext uri="{FF2B5EF4-FFF2-40B4-BE49-F238E27FC236}">
                <a16:creationId xmlns:a16="http://schemas.microsoft.com/office/drawing/2014/main" id="{6B656D06-54B6-4113-A0A8-B275CCCD147F}"/>
              </a:ext>
            </a:extLst>
          </p:cNvPr>
          <p:cNvSpPr/>
          <p:nvPr/>
        </p:nvSpPr>
        <p:spPr>
          <a:xfrm>
            <a:off x="10624603" y="2196534"/>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数据上传</a:t>
            </a:r>
          </a:p>
        </p:txBody>
      </p:sp>
      <p:sp>
        <p:nvSpPr>
          <p:cNvPr id="145" name="流程图: 可选过程 144">
            <a:extLst>
              <a:ext uri="{FF2B5EF4-FFF2-40B4-BE49-F238E27FC236}">
                <a16:creationId xmlns:a16="http://schemas.microsoft.com/office/drawing/2014/main" id="{3A1132C5-6B04-4A2D-8766-52525F394571}"/>
              </a:ext>
            </a:extLst>
          </p:cNvPr>
          <p:cNvSpPr/>
          <p:nvPr/>
        </p:nvSpPr>
        <p:spPr>
          <a:xfrm>
            <a:off x="10649139" y="3420129"/>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数据抽样</a:t>
            </a:r>
          </a:p>
        </p:txBody>
      </p:sp>
      <p:sp>
        <p:nvSpPr>
          <p:cNvPr id="147" name="文本框 146">
            <a:extLst>
              <a:ext uri="{FF2B5EF4-FFF2-40B4-BE49-F238E27FC236}">
                <a16:creationId xmlns:a16="http://schemas.microsoft.com/office/drawing/2014/main" id="{13B1BE32-C360-4322-9E53-6FD38594417E}"/>
              </a:ext>
            </a:extLst>
          </p:cNvPr>
          <p:cNvSpPr txBox="1"/>
          <p:nvPr/>
        </p:nvSpPr>
        <p:spPr>
          <a:xfrm>
            <a:off x="10556581" y="1555267"/>
            <a:ext cx="902811" cy="307777"/>
          </a:xfrm>
          <a:prstGeom prst="rect">
            <a:avLst/>
          </a:prstGeom>
          <a:noFill/>
        </p:spPr>
        <p:txBody>
          <a:bodyPr wrap="none" rtlCol="0">
            <a:spAutoFit/>
          </a:bodyPr>
          <a:lstStyle/>
          <a:p>
            <a:r>
              <a:rPr lang="zh-CN" altLang="en-US" sz="1400" dirty="0"/>
              <a:t>运营人员</a:t>
            </a:r>
          </a:p>
        </p:txBody>
      </p:sp>
      <p:cxnSp>
        <p:nvCxnSpPr>
          <p:cNvPr id="149" name="直接箭头连接符 148">
            <a:extLst>
              <a:ext uri="{FF2B5EF4-FFF2-40B4-BE49-F238E27FC236}">
                <a16:creationId xmlns:a16="http://schemas.microsoft.com/office/drawing/2014/main" id="{30F6090D-F40D-4710-A549-EF795F567906}"/>
              </a:ext>
            </a:extLst>
          </p:cNvPr>
          <p:cNvCxnSpPr>
            <a:cxnSpLocks/>
            <a:stCxn id="146" idx="1"/>
            <a:endCxn id="28" idx="3"/>
          </p:cNvCxnSpPr>
          <p:nvPr/>
        </p:nvCxnSpPr>
        <p:spPr>
          <a:xfrm flipH="1" flipV="1">
            <a:off x="9026613" y="2774045"/>
            <a:ext cx="1417268" cy="15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3269F264-32EA-46B5-BC7A-B416CE1A105E}"/>
              </a:ext>
            </a:extLst>
          </p:cNvPr>
          <p:cNvSpPr txBox="1"/>
          <p:nvPr/>
        </p:nvSpPr>
        <p:spPr>
          <a:xfrm>
            <a:off x="9103548" y="2497984"/>
            <a:ext cx="902811" cy="307777"/>
          </a:xfrm>
          <a:prstGeom prst="rect">
            <a:avLst/>
          </a:prstGeom>
          <a:noFill/>
        </p:spPr>
        <p:txBody>
          <a:bodyPr wrap="none" rtlCol="0">
            <a:spAutoFit/>
          </a:bodyPr>
          <a:lstStyle/>
          <a:p>
            <a:r>
              <a:rPr lang="zh-CN" altLang="en-US" sz="1400" dirty="0"/>
              <a:t>数据导入</a:t>
            </a:r>
          </a:p>
        </p:txBody>
      </p:sp>
      <p:sp>
        <p:nvSpPr>
          <p:cNvPr id="154" name="流程图: 可选过程 153">
            <a:extLst>
              <a:ext uri="{FF2B5EF4-FFF2-40B4-BE49-F238E27FC236}">
                <a16:creationId xmlns:a16="http://schemas.microsoft.com/office/drawing/2014/main" id="{9B554E80-65CA-4D2B-8CE1-213BA6062A68}"/>
              </a:ext>
            </a:extLst>
          </p:cNvPr>
          <p:cNvSpPr/>
          <p:nvPr/>
        </p:nvSpPr>
        <p:spPr>
          <a:xfrm>
            <a:off x="6759741" y="4206748"/>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加载镜像</a:t>
            </a:r>
          </a:p>
        </p:txBody>
      </p:sp>
    </p:spTree>
    <p:extLst>
      <p:ext uri="{BB962C8B-B14F-4D97-AF65-F5344CB8AC3E}">
        <p14:creationId xmlns:p14="http://schemas.microsoft.com/office/powerpoint/2010/main" val="7904553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3C87C5-9E1E-42AB-AEEC-51DB3DD5019B}"/>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AFCBCB18-BB1F-493A-B6CB-BA17BD957B8A}"/>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1A8933C-D504-4188-96E1-F3787452476B}"/>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42B7FDD-BAAB-4541-9292-914BEC4B39F8}"/>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BC5641F-BECC-410D-A708-A1E29073DC1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数据分析</a:t>
              </a:r>
            </a:p>
          </p:txBody>
        </p:sp>
        <p:sp>
          <p:nvSpPr>
            <p:cNvPr id="5" name="矩形 4">
              <a:extLst>
                <a:ext uri="{FF2B5EF4-FFF2-40B4-BE49-F238E27FC236}">
                  <a16:creationId xmlns:a16="http://schemas.microsoft.com/office/drawing/2014/main" id="{A7A02D49-F8D1-4BEB-89F7-AAF51DD4755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0C119297-B4B1-4A78-8404-C31B6823B93E}"/>
              </a:ext>
            </a:extLst>
          </p:cNvPr>
          <p:cNvSpPr/>
          <p:nvPr/>
        </p:nvSpPr>
        <p:spPr>
          <a:xfrm>
            <a:off x="1955232" y="1105206"/>
            <a:ext cx="208427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9FEEEF7-5197-4EED-A97E-3D1135C02416}"/>
              </a:ext>
            </a:extLst>
          </p:cNvPr>
          <p:cNvSpPr/>
          <p:nvPr/>
        </p:nvSpPr>
        <p:spPr>
          <a:xfrm>
            <a:off x="6096000" y="1105206"/>
            <a:ext cx="4478448" cy="252523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流程图: 可选过程 9">
            <a:extLst>
              <a:ext uri="{FF2B5EF4-FFF2-40B4-BE49-F238E27FC236}">
                <a16:creationId xmlns:a16="http://schemas.microsoft.com/office/drawing/2014/main" id="{4A574A79-3D9E-4063-8CD1-59A4B0E4030B}"/>
              </a:ext>
            </a:extLst>
          </p:cNvPr>
          <p:cNvSpPr/>
          <p:nvPr/>
        </p:nvSpPr>
        <p:spPr>
          <a:xfrm>
            <a:off x="2253549"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我的实验室</a:t>
            </a:r>
          </a:p>
        </p:txBody>
      </p:sp>
      <p:sp>
        <p:nvSpPr>
          <p:cNvPr id="11" name="流程图: 可选过程 10">
            <a:extLst>
              <a:ext uri="{FF2B5EF4-FFF2-40B4-BE49-F238E27FC236}">
                <a16:creationId xmlns:a16="http://schemas.microsoft.com/office/drawing/2014/main" id="{CF70F060-15D4-4B47-8006-E297008BC424}"/>
              </a:ext>
            </a:extLst>
          </p:cNvPr>
          <p:cNvSpPr/>
          <p:nvPr/>
        </p:nvSpPr>
        <p:spPr>
          <a:xfrm>
            <a:off x="2204829" y="2684844"/>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查看</a:t>
            </a:r>
            <a:r>
              <a:rPr lang="en-US" altLang="zh-CN" sz="1400" dirty="0"/>
              <a:t>VPN</a:t>
            </a:r>
            <a:r>
              <a:rPr lang="zh-CN" altLang="en-US" sz="1400" dirty="0"/>
              <a:t>账号</a:t>
            </a:r>
          </a:p>
        </p:txBody>
      </p:sp>
      <p:sp>
        <p:nvSpPr>
          <p:cNvPr id="12" name="流程图: 可选过程 11">
            <a:extLst>
              <a:ext uri="{FF2B5EF4-FFF2-40B4-BE49-F238E27FC236}">
                <a16:creationId xmlns:a16="http://schemas.microsoft.com/office/drawing/2014/main" id="{D876D570-72C3-4BFF-8177-D9B2A3E36B73}"/>
              </a:ext>
            </a:extLst>
          </p:cNvPr>
          <p:cNvSpPr/>
          <p:nvPr/>
        </p:nvSpPr>
        <p:spPr>
          <a:xfrm>
            <a:off x="6446067" y="1331231"/>
            <a:ext cx="3815550" cy="1457235"/>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在线分析</a:t>
            </a:r>
          </a:p>
        </p:txBody>
      </p:sp>
      <p:sp>
        <p:nvSpPr>
          <p:cNvPr id="13" name="流程图: 可选过程 12">
            <a:extLst>
              <a:ext uri="{FF2B5EF4-FFF2-40B4-BE49-F238E27FC236}">
                <a16:creationId xmlns:a16="http://schemas.microsoft.com/office/drawing/2014/main" id="{AC568587-2B86-470B-B90C-E3404A4505BB}"/>
              </a:ext>
            </a:extLst>
          </p:cNvPr>
          <p:cNvSpPr/>
          <p:nvPr/>
        </p:nvSpPr>
        <p:spPr>
          <a:xfrm>
            <a:off x="6837756" y="2267103"/>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图形化展示</a:t>
            </a:r>
          </a:p>
        </p:txBody>
      </p:sp>
      <p:sp>
        <p:nvSpPr>
          <p:cNvPr id="14" name="流程图: 可选过程 13">
            <a:extLst>
              <a:ext uri="{FF2B5EF4-FFF2-40B4-BE49-F238E27FC236}">
                <a16:creationId xmlns:a16="http://schemas.microsoft.com/office/drawing/2014/main" id="{D7013BF3-50B4-459F-9B09-65A0089E3308}"/>
              </a:ext>
            </a:extLst>
          </p:cNvPr>
          <p:cNvSpPr/>
          <p:nvPr/>
        </p:nvSpPr>
        <p:spPr>
          <a:xfrm>
            <a:off x="6837755" y="1417698"/>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数据预览</a:t>
            </a:r>
          </a:p>
        </p:txBody>
      </p:sp>
      <p:sp>
        <p:nvSpPr>
          <p:cNvPr id="16" name="流程图: 可选过程 15">
            <a:extLst>
              <a:ext uri="{FF2B5EF4-FFF2-40B4-BE49-F238E27FC236}">
                <a16:creationId xmlns:a16="http://schemas.microsoft.com/office/drawing/2014/main" id="{DCE40E4A-7D7C-43C4-ADF8-6B2B7F4D3783}"/>
              </a:ext>
            </a:extLst>
          </p:cNvPr>
          <p:cNvSpPr/>
          <p:nvPr/>
        </p:nvSpPr>
        <p:spPr>
          <a:xfrm>
            <a:off x="7696978" y="3094824"/>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数据导出申请</a:t>
            </a:r>
          </a:p>
        </p:txBody>
      </p:sp>
      <p:sp>
        <p:nvSpPr>
          <p:cNvPr id="17" name="矩形 16">
            <a:extLst>
              <a:ext uri="{FF2B5EF4-FFF2-40B4-BE49-F238E27FC236}">
                <a16:creationId xmlns:a16="http://schemas.microsoft.com/office/drawing/2014/main" id="{B649EEB1-F910-4190-AA23-79B7C2B0A330}"/>
              </a:ext>
            </a:extLst>
          </p:cNvPr>
          <p:cNvSpPr/>
          <p:nvPr/>
        </p:nvSpPr>
        <p:spPr>
          <a:xfrm>
            <a:off x="6096000" y="3716906"/>
            <a:ext cx="4478448" cy="2525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18" name="流程图: 可选过程 17">
            <a:extLst>
              <a:ext uri="{FF2B5EF4-FFF2-40B4-BE49-F238E27FC236}">
                <a16:creationId xmlns:a16="http://schemas.microsoft.com/office/drawing/2014/main" id="{A7475031-9507-4060-A1CD-09C9A6CC9597}"/>
              </a:ext>
            </a:extLst>
          </p:cNvPr>
          <p:cNvSpPr/>
          <p:nvPr/>
        </p:nvSpPr>
        <p:spPr>
          <a:xfrm>
            <a:off x="7695105" y="4178958"/>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数据导出审批</a:t>
            </a:r>
          </a:p>
        </p:txBody>
      </p:sp>
      <p:sp>
        <p:nvSpPr>
          <p:cNvPr id="20" name="流程图: 可选过程 19">
            <a:extLst>
              <a:ext uri="{FF2B5EF4-FFF2-40B4-BE49-F238E27FC236}">
                <a16:creationId xmlns:a16="http://schemas.microsoft.com/office/drawing/2014/main" id="{9941C2DA-3B6D-4771-B6A4-D70FF2FCDEB4}"/>
              </a:ext>
            </a:extLst>
          </p:cNvPr>
          <p:cNvSpPr/>
          <p:nvPr/>
        </p:nvSpPr>
        <p:spPr>
          <a:xfrm>
            <a:off x="7695105" y="4889193"/>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拒绝</a:t>
            </a:r>
          </a:p>
        </p:txBody>
      </p:sp>
      <p:cxnSp>
        <p:nvCxnSpPr>
          <p:cNvPr id="22" name="直接箭头连接符 21">
            <a:extLst>
              <a:ext uri="{FF2B5EF4-FFF2-40B4-BE49-F238E27FC236}">
                <a16:creationId xmlns:a16="http://schemas.microsoft.com/office/drawing/2014/main" id="{FEA8B0EA-FA46-4EC1-95FF-D8D955ABB282}"/>
              </a:ext>
            </a:extLst>
          </p:cNvPr>
          <p:cNvCxnSpPr>
            <a:stCxn id="18" idx="2"/>
            <a:endCxn id="20" idx="0"/>
          </p:cNvCxnSpPr>
          <p:nvPr/>
        </p:nvCxnSpPr>
        <p:spPr>
          <a:xfrm>
            <a:off x="8351969" y="4596699"/>
            <a:ext cx="0" cy="292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流程图: 可选过程 24">
            <a:extLst>
              <a:ext uri="{FF2B5EF4-FFF2-40B4-BE49-F238E27FC236}">
                <a16:creationId xmlns:a16="http://schemas.microsoft.com/office/drawing/2014/main" id="{28D36223-308D-4E39-A58F-E4A2AC04F56F}"/>
              </a:ext>
            </a:extLst>
          </p:cNvPr>
          <p:cNvSpPr/>
          <p:nvPr/>
        </p:nvSpPr>
        <p:spPr>
          <a:xfrm>
            <a:off x="2195777" y="4143273"/>
            <a:ext cx="1296593"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我的导出申请</a:t>
            </a:r>
          </a:p>
        </p:txBody>
      </p:sp>
      <p:cxnSp>
        <p:nvCxnSpPr>
          <p:cNvPr id="27" name="直接箭头连接符 26">
            <a:extLst>
              <a:ext uri="{FF2B5EF4-FFF2-40B4-BE49-F238E27FC236}">
                <a16:creationId xmlns:a16="http://schemas.microsoft.com/office/drawing/2014/main" id="{2EE4F427-DF9D-4734-9393-79406A898C71}"/>
              </a:ext>
            </a:extLst>
          </p:cNvPr>
          <p:cNvCxnSpPr>
            <a:cxnSpLocks/>
            <a:stCxn id="18" idx="1"/>
            <a:endCxn id="25" idx="3"/>
          </p:cNvCxnSpPr>
          <p:nvPr/>
        </p:nvCxnSpPr>
        <p:spPr>
          <a:xfrm flipH="1" flipV="1">
            <a:off x="3492370" y="4352144"/>
            <a:ext cx="4202735" cy="3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流程图: 可选过程 28">
            <a:extLst>
              <a:ext uri="{FF2B5EF4-FFF2-40B4-BE49-F238E27FC236}">
                <a16:creationId xmlns:a16="http://schemas.microsoft.com/office/drawing/2014/main" id="{AE01AFE4-25C6-4BE9-AA62-F17E4541C927}"/>
              </a:ext>
            </a:extLst>
          </p:cNvPr>
          <p:cNvSpPr/>
          <p:nvPr/>
        </p:nvSpPr>
        <p:spPr>
          <a:xfrm>
            <a:off x="2204829" y="4970799"/>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下载</a:t>
            </a:r>
          </a:p>
        </p:txBody>
      </p:sp>
      <p:cxnSp>
        <p:nvCxnSpPr>
          <p:cNvPr id="32" name="直接箭头连接符 31">
            <a:extLst>
              <a:ext uri="{FF2B5EF4-FFF2-40B4-BE49-F238E27FC236}">
                <a16:creationId xmlns:a16="http://schemas.microsoft.com/office/drawing/2014/main" id="{BCA42871-1844-464B-AC0A-254E66334E8C}"/>
              </a:ext>
            </a:extLst>
          </p:cNvPr>
          <p:cNvCxnSpPr>
            <a:stCxn id="25" idx="2"/>
            <a:endCxn id="29" idx="0"/>
          </p:cNvCxnSpPr>
          <p:nvPr/>
        </p:nvCxnSpPr>
        <p:spPr>
          <a:xfrm>
            <a:off x="2844074" y="4561014"/>
            <a:ext cx="0" cy="40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CF590103-B743-4396-8A11-B3250B9CDCB7}"/>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6" name="直接箭头连接符 35">
            <a:extLst>
              <a:ext uri="{FF2B5EF4-FFF2-40B4-BE49-F238E27FC236}">
                <a16:creationId xmlns:a16="http://schemas.microsoft.com/office/drawing/2014/main" id="{B308D2EA-B35F-4012-8548-556AB5B9CDA0}"/>
              </a:ext>
            </a:extLst>
          </p:cNvPr>
          <p:cNvCxnSpPr>
            <a:endCxn id="11" idx="0"/>
          </p:cNvCxnSpPr>
          <p:nvPr/>
        </p:nvCxnSpPr>
        <p:spPr>
          <a:xfrm>
            <a:off x="2842998" y="2091336"/>
            <a:ext cx="1076" cy="593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0BF0A4FF-8EC0-409B-9088-4C239D871566}"/>
              </a:ext>
            </a:extLst>
          </p:cNvPr>
          <p:cNvCxnSpPr>
            <a:cxnSpLocks/>
            <a:endCxn id="12" idx="1"/>
          </p:cNvCxnSpPr>
          <p:nvPr/>
        </p:nvCxnSpPr>
        <p:spPr>
          <a:xfrm flipV="1">
            <a:off x="3492370" y="2059849"/>
            <a:ext cx="2953697" cy="833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A957609-4760-497C-AE16-7D3E1C994F08}"/>
              </a:ext>
            </a:extLst>
          </p:cNvPr>
          <p:cNvSpPr txBox="1"/>
          <p:nvPr/>
        </p:nvSpPr>
        <p:spPr>
          <a:xfrm>
            <a:off x="4708255" y="2342167"/>
            <a:ext cx="543739" cy="307777"/>
          </a:xfrm>
          <a:prstGeom prst="rect">
            <a:avLst/>
          </a:prstGeom>
          <a:noFill/>
        </p:spPr>
        <p:txBody>
          <a:bodyPr wrap="none" rtlCol="0">
            <a:spAutoFit/>
          </a:bodyPr>
          <a:lstStyle/>
          <a:p>
            <a:r>
              <a:rPr lang="zh-CN" altLang="en-US" sz="1400" dirty="0">
                <a:solidFill>
                  <a:schemeClr val="accent2"/>
                </a:solidFill>
              </a:rPr>
              <a:t>登陆</a:t>
            </a:r>
            <a:endParaRPr lang="zh-CN" altLang="en-US" dirty="0">
              <a:solidFill>
                <a:schemeClr val="accent2"/>
              </a:solidFill>
            </a:endParaRPr>
          </a:p>
        </p:txBody>
      </p:sp>
      <p:cxnSp>
        <p:nvCxnSpPr>
          <p:cNvPr id="41" name="直接箭头连接符 40">
            <a:extLst>
              <a:ext uri="{FF2B5EF4-FFF2-40B4-BE49-F238E27FC236}">
                <a16:creationId xmlns:a16="http://schemas.microsoft.com/office/drawing/2014/main" id="{C4C833B2-541A-45F6-AD06-32BAFF48357C}"/>
              </a:ext>
            </a:extLst>
          </p:cNvPr>
          <p:cNvCxnSpPr>
            <a:cxnSpLocks/>
            <a:stCxn id="12" idx="2"/>
            <a:endCxn id="16" idx="0"/>
          </p:cNvCxnSpPr>
          <p:nvPr/>
        </p:nvCxnSpPr>
        <p:spPr>
          <a:xfrm>
            <a:off x="8353842" y="2788466"/>
            <a:ext cx="0" cy="306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02F55612-65FE-42B5-A531-F66D11ECAB4E}"/>
              </a:ext>
            </a:extLst>
          </p:cNvPr>
          <p:cNvSpPr txBox="1"/>
          <p:nvPr/>
        </p:nvSpPr>
        <p:spPr>
          <a:xfrm>
            <a:off x="6043537" y="1060756"/>
            <a:ext cx="877163" cy="369332"/>
          </a:xfrm>
          <a:prstGeom prst="rect">
            <a:avLst/>
          </a:prstGeom>
          <a:noFill/>
        </p:spPr>
        <p:txBody>
          <a:bodyPr wrap="none" rtlCol="0">
            <a:spAutoFit/>
          </a:bodyPr>
          <a:lstStyle/>
          <a:p>
            <a:r>
              <a:rPr lang="zh-CN" altLang="en-US" b="1" dirty="0">
                <a:solidFill>
                  <a:schemeClr val="accent1"/>
                </a:solidFill>
              </a:rPr>
              <a:t>实验室</a:t>
            </a:r>
          </a:p>
        </p:txBody>
      </p:sp>
      <p:sp>
        <p:nvSpPr>
          <p:cNvPr id="49" name="文本框 48">
            <a:extLst>
              <a:ext uri="{FF2B5EF4-FFF2-40B4-BE49-F238E27FC236}">
                <a16:creationId xmlns:a16="http://schemas.microsoft.com/office/drawing/2014/main" id="{12E322FD-419C-4691-A2AB-2CBE8CF53554}"/>
              </a:ext>
            </a:extLst>
          </p:cNvPr>
          <p:cNvSpPr txBox="1"/>
          <p:nvPr/>
        </p:nvSpPr>
        <p:spPr>
          <a:xfrm>
            <a:off x="6085586" y="3838201"/>
            <a:ext cx="877163" cy="369332"/>
          </a:xfrm>
          <a:prstGeom prst="rect">
            <a:avLst/>
          </a:prstGeom>
          <a:noFill/>
        </p:spPr>
        <p:txBody>
          <a:bodyPr wrap="none" rtlCol="0">
            <a:spAutoFit/>
          </a:bodyPr>
          <a:lstStyle/>
          <a:p>
            <a:r>
              <a:rPr lang="zh-CN" altLang="en-US" b="1" dirty="0">
                <a:solidFill>
                  <a:schemeClr val="accent6"/>
                </a:solidFill>
              </a:rPr>
              <a:t>管控台</a:t>
            </a:r>
          </a:p>
        </p:txBody>
      </p:sp>
      <p:sp>
        <p:nvSpPr>
          <p:cNvPr id="56" name="流程图: 可选过程 55">
            <a:extLst>
              <a:ext uri="{FF2B5EF4-FFF2-40B4-BE49-F238E27FC236}">
                <a16:creationId xmlns:a16="http://schemas.microsoft.com/office/drawing/2014/main" id="{7DD0A1AF-FBA9-4830-B7F3-7A7268E95102}"/>
              </a:ext>
            </a:extLst>
          </p:cNvPr>
          <p:cNvSpPr/>
          <p:nvPr/>
        </p:nvSpPr>
        <p:spPr>
          <a:xfrm>
            <a:off x="8549686" y="1417697"/>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阶段结果展示</a:t>
            </a:r>
          </a:p>
        </p:txBody>
      </p:sp>
      <p:sp>
        <p:nvSpPr>
          <p:cNvPr id="57" name="流程图: 可选过程 56">
            <a:extLst>
              <a:ext uri="{FF2B5EF4-FFF2-40B4-BE49-F238E27FC236}">
                <a16:creationId xmlns:a16="http://schemas.microsoft.com/office/drawing/2014/main" id="{14B0C200-289F-4F21-A61E-EE31A9DE0CF5}"/>
              </a:ext>
            </a:extLst>
          </p:cNvPr>
          <p:cNvSpPr/>
          <p:nvPr/>
        </p:nvSpPr>
        <p:spPr>
          <a:xfrm>
            <a:off x="8612339" y="2279150"/>
            <a:ext cx="1473325" cy="417741"/>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1400" dirty="0"/>
              <a:t>地图渲染</a:t>
            </a:r>
          </a:p>
        </p:txBody>
      </p:sp>
      <p:cxnSp>
        <p:nvCxnSpPr>
          <p:cNvPr id="61" name="连接符: 肘形 60">
            <a:extLst>
              <a:ext uri="{FF2B5EF4-FFF2-40B4-BE49-F238E27FC236}">
                <a16:creationId xmlns:a16="http://schemas.microsoft.com/office/drawing/2014/main" id="{847B6D0C-7E12-4678-A19A-2E0F09CDEC07}"/>
              </a:ext>
            </a:extLst>
          </p:cNvPr>
          <p:cNvCxnSpPr>
            <a:stCxn id="16" idx="2"/>
            <a:endCxn id="18" idx="0"/>
          </p:cNvCxnSpPr>
          <p:nvPr/>
        </p:nvCxnSpPr>
        <p:spPr>
          <a:xfrm rot="5400000">
            <a:off x="8019710" y="3844825"/>
            <a:ext cx="666393" cy="18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id="{7F44E962-4D81-4308-9D26-14CEEFFA6837}"/>
              </a:ext>
            </a:extLst>
          </p:cNvPr>
          <p:cNvSpPr txBox="1"/>
          <p:nvPr/>
        </p:nvSpPr>
        <p:spPr>
          <a:xfrm>
            <a:off x="4819605" y="4080051"/>
            <a:ext cx="543739" cy="307777"/>
          </a:xfrm>
          <a:prstGeom prst="rect">
            <a:avLst/>
          </a:prstGeom>
          <a:noFill/>
        </p:spPr>
        <p:txBody>
          <a:bodyPr wrap="none" rtlCol="0">
            <a:spAutoFit/>
          </a:bodyPr>
          <a:lstStyle/>
          <a:p>
            <a:r>
              <a:rPr lang="zh-CN" altLang="en-US" sz="1400" dirty="0">
                <a:solidFill>
                  <a:schemeClr val="accent2"/>
                </a:solidFill>
              </a:rPr>
              <a:t>通过</a:t>
            </a:r>
            <a:endParaRPr lang="zh-CN" altLang="en-US" dirty="0">
              <a:solidFill>
                <a:schemeClr val="accent2"/>
              </a:solidFill>
            </a:endParaRPr>
          </a:p>
        </p:txBody>
      </p:sp>
    </p:spTree>
    <p:extLst>
      <p:ext uri="{BB962C8B-B14F-4D97-AF65-F5344CB8AC3E}">
        <p14:creationId xmlns:p14="http://schemas.microsoft.com/office/powerpoint/2010/main" val="38192042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BF0C214-E824-4710-BE1C-6EFBCC12260D}"/>
              </a:ext>
            </a:extLst>
          </p:cNvPr>
          <p:cNvGrpSpPr/>
          <p:nvPr/>
        </p:nvGrpSpPr>
        <p:grpSpPr>
          <a:xfrm>
            <a:off x="89155" y="130876"/>
            <a:ext cx="4669276" cy="687168"/>
            <a:chOff x="358490" y="396066"/>
            <a:chExt cx="3501957" cy="515376"/>
          </a:xfrm>
        </p:grpSpPr>
        <p:grpSp>
          <p:nvGrpSpPr>
            <p:cNvPr id="9" name="组合 8">
              <a:extLst>
                <a:ext uri="{FF2B5EF4-FFF2-40B4-BE49-F238E27FC236}">
                  <a16:creationId xmlns:a16="http://schemas.microsoft.com/office/drawing/2014/main" id="{3A143291-536C-4A6E-82FF-5398B74D45C5}"/>
                </a:ext>
              </a:extLst>
            </p:cNvPr>
            <p:cNvGrpSpPr/>
            <p:nvPr/>
          </p:nvGrpSpPr>
          <p:grpSpPr>
            <a:xfrm>
              <a:off x="373364" y="396066"/>
              <a:ext cx="707710" cy="515376"/>
              <a:chOff x="125279" y="279019"/>
              <a:chExt cx="854512" cy="622282"/>
            </a:xfrm>
          </p:grpSpPr>
          <p:sp>
            <p:nvSpPr>
              <p:cNvPr id="12" name="圆角矩形 36">
                <a:extLst>
                  <a:ext uri="{FF2B5EF4-FFF2-40B4-BE49-F238E27FC236}">
                    <a16:creationId xmlns:a16="http://schemas.microsoft.com/office/drawing/2014/main" id="{26B21747-D94D-41C6-9096-92EDF8B4650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3" name="圆角矩形 37">
                <a:extLst>
                  <a:ext uri="{FF2B5EF4-FFF2-40B4-BE49-F238E27FC236}">
                    <a16:creationId xmlns:a16="http://schemas.microsoft.com/office/drawing/2014/main" id="{FA383F28-4AB0-4AC7-A49D-FC6946D54D8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0" name="TextBox 7">
              <a:extLst>
                <a:ext uri="{FF2B5EF4-FFF2-40B4-BE49-F238E27FC236}">
                  <a16:creationId xmlns:a16="http://schemas.microsoft.com/office/drawing/2014/main" id="{A7A6E777-D10B-402E-8CD3-F2FF02BCFDE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动态加载</a:t>
              </a:r>
            </a:p>
          </p:txBody>
        </p:sp>
        <p:sp>
          <p:nvSpPr>
            <p:cNvPr id="11" name="矩形 10">
              <a:extLst>
                <a:ext uri="{FF2B5EF4-FFF2-40B4-BE49-F238E27FC236}">
                  <a16:creationId xmlns:a16="http://schemas.microsoft.com/office/drawing/2014/main" id="{E2F9A34D-F4AE-4035-8172-E5D001B14B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4" name="矩形 13">
            <a:extLst>
              <a:ext uri="{FF2B5EF4-FFF2-40B4-BE49-F238E27FC236}">
                <a16:creationId xmlns:a16="http://schemas.microsoft.com/office/drawing/2014/main" id="{300A40B9-5B01-42F7-A811-C3683EEEDD93}"/>
              </a:ext>
            </a:extLst>
          </p:cNvPr>
          <p:cNvSpPr/>
          <p:nvPr/>
        </p:nvSpPr>
        <p:spPr>
          <a:xfrm>
            <a:off x="1955232" y="1105206"/>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BE42A0BF-A4FE-4D76-9213-10B55C675098}"/>
              </a:ext>
            </a:extLst>
          </p:cNvPr>
          <p:cNvSpPr/>
          <p:nvPr/>
        </p:nvSpPr>
        <p:spPr>
          <a:xfrm>
            <a:off x="6592685" y="1119552"/>
            <a:ext cx="4048425" cy="49428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6" name="流程图: 可选过程 15">
            <a:extLst>
              <a:ext uri="{FF2B5EF4-FFF2-40B4-BE49-F238E27FC236}">
                <a16:creationId xmlns:a16="http://schemas.microsoft.com/office/drawing/2014/main" id="{D9D3A901-567B-4A05-BD62-62DD4771BA06}"/>
              </a:ext>
            </a:extLst>
          </p:cNvPr>
          <p:cNvSpPr/>
          <p:nvPr/>
        </p:nvSpPr>
        <p:spPr>
          <a:xfrm>
            <a:off x="2259541"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实验室列表</a:t>
            </a:r>
          </a:p>
        </p:txBody>
      </p:sp>
      <p:sp>
        <p:nvSpPr>
          <p:cNvPr id="17" name="流程图: 可选过程 16">
            <a:extLst>
              <a:ext uri="{FF2B5EF4-FFF2-40B4-BE49-F238E27FC236}">
                <a16:creationId xmlns:a16="http://schemas.microsoft.com/office/drawing/2014/main" id="{1D8E50C3-C898-447C-A072-D79C1CA00EB1}"/>
              </a:ext>
            </a:extLst>
          </p:cNvPr>
          <p:cNvSpPr/>
          <p:nvPr/>
        </p:nvSpPr>
        <p:spPr>
          <a:xfrm>
            <a:off x="2209746" y="2556900"/>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选择实验室</a:t>
            </a:r>
          </a:p>
        </p:txBody>
      </p:sp>
      <p:sp>
        <p:nvSpPr>
          <p:cNvPr id="18" name="流程图: 可选过程 17">
            <a:extLst>
              <a:ext uri="{FF2B5EF4-FFF2-40B4-BE49-F238E27FC236}">
                <a16:creationId xmlns:a16="http://schemas.microsoft.com/office/drawing/2014/main" id="{5C1F51D3-E437-4638-842F-9CA4B925D372}"/>
              </a:ext>
            </a:extLst>
          </p:cNvPr>
          <p:cNvSpPr/>
          <p:nvPr/>
        </p:nvSpPr>
        <p:spPr>
          <a:xfrm>
            <a:off x="7309493" y="1802351"/>
            <a:ext cx="1573251" cy="525407"/>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导入新的资源</a:t>
            </a:r>
          </a:p>
        </p:txBody>
      </p:sp>
      <p:sp>
        <p:nvSpPr>
          <p:cNvPr id="21" name="流程图: 可选过程 20">
            <a:extLst>
              <a:ext uri="{FF2B5EF4-FFF2-40B4-BE49-F238E27FC236}">
                <a16:creationId xmlns:a16="http://schemas.microsoft.com/office/drawing/2014/main" id="{3F733666-9DD8-4D40-ABFA-3DF6E0F35896}"/>
              </a:ext>
            </a:extLst>
          </p:cNvPr>
          <p:cNvSpPr/>
          <p:nvPr/>
        </p:nvSpPr>
        <p:spPr>
          <a:xfrm>
            <a:off x="7439255" y="3239958"/>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环境重构</a:t>
            </a:r>
          </a:p>
        </p:txBody>
      </p:sp>
      <p:sp>
        <p:nvSpPr>
          <p:cNvPr id="30" name="文本框 29">
            <a:extLst>
              <a:ext uri="{FF2B5EF4-FFF2-40B4-BE49-F238E27FC236}">
                <a16:creationId xmlns:a16="http://schemas.microsoft.com/office/drawing/2014/main" id="{54B37605-4B9B-4EC4-AEF4-94270E1DF64B}"/>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1" name="直接箭头连接符 30">
            <a:extLst>
              <a:ext uri="{FF2B5EF4-FFF2-40B4-BE49-F238E27FC236}">
                <a16:creationId xmlns:a16="http://schemas.microsoft.com/office/drawing/2014/main" id="{41A737BB-4578-44DF-82B9-7750DF6EB6F4}"/>
              </a:ext>
            </a:extLst>
          </p:cNvPr>
          <p:cNvCxnSpPr>
            <a:cxnSpLocks/>
          </p:cNvCxnSpPr>
          <p:nvPr/>
        </p:nvCxnSpPr>
        <p:spPr>
          <a:xfrm>
            <a:off x="2848990" y="2204460"/>
            <a:ext cx="1" cy="3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EBA3EFCD-4EA2-49B2-A023-97EDED87853C}"/>
              </a:ext>
            </a:extLst>
          </p:cNvPr>
          <p:cNvCxnSpPr>
            <a:cxnSpLocks/>
            <a:stCxn id="72" idx="3"/>
            <a:endCxn id="18" idx="1"/>
          </p:cNvCxnSpPr>
          <p:nvPr/>
        </p:nvCxnSpPr>
        <p:spPr>
          <a:xfrm flipV="1">
            <a:off x="3471272" y="2065055"/>
            <a:ext cx="3838221" cy="143859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C991D651-DC0D-4ABB-89AB-47E04DB522D8}"/>
              </a:ext>
            </a:extLst>
          </p:cNvPr>
          <p:cNvCxnSpPr>
            <a:cxnSpLocks/>
          </p:cNvCxnSpPr>
          <p:nvPr/>
        </p:nvCxnSpPr>
        <p:spPr>
          <a:xfrm>
            <a:off x="8096118" y="2327758"/>
            <a:ext cx="0" cy="91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25951B4-86E3-4C94-BF57-9475FDCB8D3E}"/>
              </a:ext>
            </a:extLst>
          </p:cNvPr>
          <p:cNvSpPr txBox="1"/>
          <p:nvPr/>
        </p:nvSpPr>
        <p:spPr>
          <a:xfrm>
            <a:off x="6696075" y="1195810"/>
            <a:ext cx="877163" cy="369332"/>
          </a:xfrm>
          <a:prstGeom prst="rect">
            <a:avLst/>
          </a:prstGeom>
          <a:noFill/>
        </p:spPr>
        <p:txBody>
          <a:bodyPr wrap="square" rtlCol="0">
            <a:spAutoFit/>
          </a:bodyPr>
          <a:lstStyle/>
          <a:p>
            <a:r>
              <a:rPr lang="zh-CN" altLang="en-US" b="1" dirty="0">
                <a:solidFill>
                  <a:schemeClr val="accent1"/>
                </a:solidFill>
              </a:rPr>
              <a:t>实验室</a:t>
            </a:r>
          </a:p>
        </p:txBody>
      </p:sp>
      <p:sp>
        <p:nvSpPr>
          <p:cNvPr id="72" name="流程图: 可选过程 71">
            <a:extLst>
              <a:ext uri="{FF2B5EF4-FFF2-40B4-BE49-F238E27FC236}">
                <a16:creationId xmlns:a16="http://schemas.microsoft.com/office/drawing/2014/main" id="{5E702EB3-FCBB-4227-9920-181C739AC5FE}"/>
              </a:ext>
            </a:extLst>
          </p:cNvPr>
          <p:cNvSpPr/>
          <p:nvPr/>
        </p:nvSpPr>
        <p:spPr>
          <a:xfrm>
            <a:off x="2226708" y="3294779"/>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选择资源文件</a:t>
            </a:r>
          </a:p>
        </p:txBody>
      </p:sp>
      <p:cxnSp>
        <p:nvCxnSpPr>
          <p:cNvPr id="75" name="直接箭头连接符 74">
            <a:extLst>
              <a:ext uri="{FF2B5EF4-FFF2-40B4-BE49-F238E27FC236}">
                <a16:creationId xmlns:a16="http://schemas.microsoft.com/office/drawing/2014/main" id="{CA6B1C80-B86B-43AD-9B6F-9A5FA9A1E594}"/>
              </a:ext>
            </a:extLst>
          </p:cNvPr>
          <p:cNvCxnSpPr/>
          <p:nvPr/>
        </p:nvCxnSpPr>
        <p:spPr>
          <a:xfrm flipH="1">
            <a:off x="2848990" y="2974641"/>
            <a:ext cx="1" cy="320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流程图: 可选过程 81">
            <a:extLst>
              <a:ext uri="{FF2B5EF4-FFF2-40B4-BE49-F238E27FC236}">
                <a16:creationId xmlns:a16="http://schemas.microsoft.com/office/drawing/2014/main" id="{FCF8504F-0AD7-4877-BC7B-988FE89AB55E}"/>
              </a:ext>
            </a:extLst>
          </p:cNvPr>
          <p:cNvSpPr/>
          <p:nvPr/>
        </p:nvSpPr>
        <p:spPr>
          <a:xfrm>
            <a:off x="7439255" y="4226289"/>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服务重启</a:t>
            </a:r>
          </a:p>
        </p:txBody>
      </p:sp>
      <p:cxnSp>
        <p:nvCxnSpPr>
          <p:cNvPr id="84" name="直接箭头连接符 83">
            <a:extLst>
              <a:ext uri="{FF2B5EF4-FFF2-40B4-BE49-F238E27FC236}">
                <a16:creationId xmlns:a16="http://schemas.microsoft.com/office/drawing/2014/main" id="{FA3474E5-4319-4444-9687-0C98CAD0E5AA}"/>
              </a:ext>
            </a:extLst>
          </p:cNvPr>
          <p:cNvCxnSpPr/>
          <p:nvPr/>
        </p:nvCxnSpPr>
        <p:spPr>
          <a:xfrm>
            <a:off x="8096118" y="3657699"/>
            <a:ext cx="0" cy="568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流程图: 可选过程 86">
            <a:extLst>
              <a:ext uri="{FF2B5EF4-FFF2-40B4-BE49-F238E27FC236}">
                <a16:creationId xmlns:a16="http://schemas.microsoft.com/office/drawing/2014/main" id="{6894EF8B-A0A0-4F73-95F4-DA575F29B96C}"/>
              </a:ext>
            </a:extLst>
          </p:cNvPr>
          <p:cNvSpPr/>
          <p:nvPr/>
        </p:nvSpPr>
        <p:spPr>
          <a:xfrm>
            <a:off x="2209745" y="4254628"/>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VPN</a:t>
            </a:r>
            <a:r>
              <a:rPr lang="zh-CN" altLang="en-US" sz="1400" dirty="0"/>
              <a:t>登陆</a:t>
            </a:r>
          </a:p>
        </p:txBody>
      </p:sp>
      <p:cxnSp>
        <p:nvCxnSpPr>
          <p:cNvPr id="89" name="连接符: 肘形 88">
            <a:extLst>
              <a:ext uri="{FF2B5EF4-FFF2-40B4-BE49-F238E27FC236}">
                <a16:creationId xmlns:a16="http://schemas.microsoft.com/office/drawing/2014/main" id="{3A03C9A7-03B2-4B2B-9F1D-F90BC975519D}"/>
              </a:ext>
            </a:extLst>
          </p:cNvPr>
          <p:cNvCxnSpPr>
            <a:endCxn id="82" idx="1"/>
          </p:cNvCxnSpPr>
          <p:nvPr/>
        </p:nvCxnSpPr>
        <p:spPr>
          <a:xfrm>
            <a:off x="3488234" y="4428309"/>
            <a:ext cx="3951021" cy="68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C4F920F3-2D47-4B37-B16F-22399B745A43}"/>
              </a:ext>
            </a:extLst>
          </p:cNvPr>
          <p:cNvSpPr txBox="1"/>
          <p:nvPr/>
        </p:nvSpPr>
        <p:spPr>
          <a:xfrm>
            <a:off x="4273970" y="4104967"/>
            <a:ext cx="2084249" cy="276999"/>
          </a:xfrm>
          <a:prstGeom prst="rect">
            <a:avLst/>
          </a:prstGeom>
          <a:noFill/>
        </p:spPr>
        <p:txBody>
          <a:bodyPr wrap="square" rtlCol="0">
            <a:spAutoFit/>
          </a:bodyPr>
          <a:lstStyle/>
          <a:p>
            <a:r>
              <a:rPr lang="zh-CN" altLang="en-US" sz="1200" dirty="0">
                <a:solidFill>
                  <a:schemeClr val="accent1"/>
                </a:solidFill>
              </a:rPr>
              <a:t>能够使用新的数据或依赖包</a:t>
            </a:r>
          </a:p>
        </p:txBody>
      </p:sp>
      <p:sp>
        <p:nvSpPr>
          <p:cNvPr id="92" name="文本框 91">
            <a:extLst>
              <a:ext uri="{FF2B5EF4-FFF2-40B4-BE49-F238E27FC236}">
                <a16:creationId xmlns:a16="http://schemas.microsoft.com/office/drawing/2014/main" id="{3D793EE4-9024-4D14-97EA-01BCCC88200D}"/>
              </a:ext>
            </a:extLst>
          </p:cNvPr>
          <p:cNvSpPr txBox="1"/>
          <p:nvPr/>
        </p:nvSpPr>
        <p:spPr>
          <a:xfrm>
            <a:off x="4758432" y="1802351"/>
            <a:ext cx="2214732" cy="523220"/>
          </a:xfrm>
          <a:prstGeom prst="rect">
            <a:avLst/>
          </a:prstGeom>
          <a:noFill/>
        </p:spPr>
        <p:txBody>
          <a:bodyPr wrap="square" rtlCol="0">
            <a:spAutoFit/>
          </a:bodyPr>
          <a:lstStyle/>
          <a:p>
            <a:r>
              <a:rPr lang="zh-CN" altLang="en-US" sz="1400" dirty="0">
                <a:solidFill>
                  <a:srgbClr val="FF0000"/>
                </a:solidFill>
              </a:rPr>
              <a:t>建议不加审批环节，时效性差</a:t>
            </a:r>
          </a:p>
        </p:txBody>
      </p:sp>
    </p:spTree>
    <p:extLst>
      <p:ext uri="{BB962C8B-B14F-4D97-AF65-F5344CB8AC3E}">
        <p14:creationId xmlns:p14="http://schemas.microsoft.com/office/powerpoint/2010/main" val="374213830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1E8B59FA-98E2-45A5-8E7D-C352BB977D24}"/>
              </a:ext>
            </a:extLst>
          </p:cNvPr>
          <p:cNvSpPr/>
          <p:nvPr/>
        </p:nvSpPr>
        <p:spPr>
          <a:xfrm>
            <a:off x="1422754" y="4449783"/>
            <a:ext cx="1703039" cy="1230408"/>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20" name="矩形 19">
            <a:extLst>
              <a:ext uri="{FF2B5EF4-FFF2-40B4-BE49-F238E27FC236}">
                <a16:creationId xmlns:a16="http://schemas.microsoft.com/office/drawing/2014/main" id="{C30D9785-7E1C-4176-A0AE-526177B9EC82}"/>
              </a:ext>
            </a:extLst>
          </p:cNvPr>
          <p:cNvSpPr/>
          <p:nvPr/>
        </p:nvSpPr>
        <p:spPr>
          <a:xfrm>
            <a:off x="1429799" y="3077792"/>
            <a:ext cx="1703039" cy="1117970"/>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8" name="矩形 17">
            <a:extLst>
              <a:ext uri="{FF2B5EF4-FFF2-40B4-BE49-F238E27FC236}">
                <a16:creationId xmlns:a16="http://schemas.microsoft.com/office/drawing/2014/main" id="{9495A7F3-005E-4019-B3EE-A276C6713E6F}"/>
              </a:ext>
            </a:extLst>
          </p:cNvPr>
          <p:cNvSpPr/>
          <p:nvPr/>
        </p:nvSpPr>
        <p:spPr>
          <a:xfrm>
            <a:off x="1422755" y="1160044"/>
            <a:ext cx="1703040" cy="1790321"/>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D55DDBB5-164E-4C4F-A53A-A85A3546E68D}"/>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025FA5B7-AD29-4CF1-8A6B-3F679155AC4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43ABB26-FFAB-4CB1-871E-479648E8E99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A379AE1-D133-4D30-8EF1-4F5506B6163F}"/>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42AB0F41-3E4A-49D0-A4DB-2F6FD63462A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业务系统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5" name="矩形 4">
              <a:extLst>
                <a:ext uri="{FF2B5EF4-FFF2-40B4-BE49-F238E27FC236}">
                  <a16:creationId xmlns:a16="http://schemas.microsoft.com/office/drawing/2014/main" id="{8AFBE539-3188-434D-ADD7-C59468320B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0DE0A0D8-29D9-4EC0-9901-98F546533288}"/>
              </a:ext>
            </a:extLst>
          </p:cNvPr>
          <p:cNvSpPr/>
          <p:nvPr/>
        </p:nvSpPr>
        <p:spPr>
          <a:xfrm>
            <a:off x="3539533" y="1093483"/>
            <a:ext cx="3916344"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 name="矩形 10">
            <a:extLst>
              <a:ext uri="{FF2B5EF4-FFF2-40B4-BE49-F238E27FC236}">
                <a16:creationId xmlns:a16="http://schemas.microsoft.com/office/drawing/2014/main" id="{308AC862-950F-453C-A252-0C5C90E4F1A0}"/>
              </a:ext>
            </a:extLst>
          </p:cNvPr>
          <p:cNvSpPr/>
          <p:nvPr/>
        </p:nvSpPr>
        <p:spPr>
          <a:xfrm>
            <a:off x="7746979" y="1093483"/>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2" name="矩形: 圆角 11">
            <a:extLst>
              <a:ext uri="{FF2B5EF4-FFF2-40B4-BE49-F238E27FC236}">
                <a16:creationId xmlns:a16="http://schemas.microsoft.com/office/drawing/2014/main" id="{B94B5167-D7D9-4FB9-B9CD-5F1D27EB436F}"/>
              </a:ext>
            </a:extLst>
          </p:cNvPr>
          <p:cNvSpPr/>
          <p:nvPr/>
        </p:nvSpPr>
        <p:spPr>
          <a:xfrm>
            <a:off x="1582614" y="1768295"/>
            <a:ext cx="1383322"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600" dirty="0"/>
              <a:t>Portal</a:t>
            </a:r>
            <a:endParaRPr lang="zh-CN" altLang="en-US" sz="1600" dirty="0"/>
          </a:p>
        </p:txBody>
      </p:sp>
      <p:sp>
        <p:nvSpPr>
          <p:cNvPr id="13" name="矩形: 圆角 12">
            <a:extLst>
              <a:ext uri="{FF2B5EF4-FFF2-40B4-BE49-F238E27FC236}">
                <a16:creationId xmlns:a16="http://schemas.microsoft.com/office/drawing/2014/main" id="{878D9C2E-2BFB-44AE-A6FE-E3FB6C196172}"/>
              </a:ext>
            </a:extLst>
          </p:cNvPr>
          <p:cNvSpPr/>
          <p:nvPr/>
        </p:nvSpPr>
        <p:spPr>
          <a:xfrm>
            <a:off x="1574131" y="2366078"/>
            <a:ext cx="1383323"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dirty="0"/>
              <a:t>Portal </a:t>
            </a:r>
            <a:r>
              <a:rPr lang="en-US" altLang="zh-CN" sz="1600" dirty="0"/>
              <a:t>Gate</a:t>
            </a:r>
            <a:endParaRPr lang="zh-CN" altLang="en-US" dirty="0"/>
          </a:p>
        </p:txBody>
      </p:sp>
      <p:sp>
        <p:nvSpPr>
          <p:cNvPr id="15" name="矩形: 圆角 14">
            <a:extLst>
              <a:ext uri="{FF2B5EF4-FFF2-40B4-BE49-F238E27FC236}">
                <a16:creationId xmlns:a16="http://schemas.microsoft.com/office/drawing/2014/main" id="{B9FC19C1-A541-4A18-B7B6-32FF3C882D35}"/>
              </a:ext>
            </a:extLst>
          </p:cNvPr>
          <p:cNvSpPr/>
          <p:nvPr/>
        </p:nvSpPr>
        <p:spPr>
          <a:xfrm>
            <a:off x="1575564" y="3619145"/>
            <a:ext cx="1383322" cy="41935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600" dirty="0"/>
              <a:t>API Gate</a:t>
            </a:r>
            <a:endParaRPr lang="zh-CN" altLang="en-US" sz="1600" dirty="0"/>
          </a:p>
        </p:txBody>
      </p:sp>
      <p:sp>
        <p:nvSpPr>
          <p:cNvPr id="16" name="矩形: 圆角 15">
            <a:extLst>
              <a:ext uri="{FF2B5EF4-FFF2-40B4-BE49-F238E27FC236}">
                <a16:creationId xmlns:a16="http://schemas.microsoft.com/office/drawing/2014/main" id="{5A30F106-B9AC-4709-B691-46DA7FE8201B}"/>
              </a:ext>
            </a:extLst>
          </p:cNvPr>
          <p:cNvSpPr/>
          <p:nvPr/>
        </p:nvSpPr>
        <p:spPr>
          <a:xfrm>
            <a:off x="1596711" y="5064987"/>
            <a:ext cx="1383322" cy="419350"/>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Console</a:t>
            </a:r>
            <a:endParaRPr lang="zh-CN" altLang="en-US" sz="1600" dirty="0"/>
          </a:p>
        </p:txBody>
      </p:sp>
      <p:sp>
        <p:nvSpPr>
          <p:cNvPr id="19" name="文本框 18">
            <a:extLst>
              <a:ext uri="{FF2B5EF4-FFF2-40B4-BE49-F238E27FC236}">
                <a16:creationId xmlns:a16="http://schemas.microsoft.com/office/drawing/2014/main" id="{6DBCA51E-4F42-4999-861C-466160832687}"/>
              </a:ext>
            </a:extLst>
          </p:cNvPr>
          <p:cNvSpPr txBox="1"/>
          <p:nvPr/>
        </p:nvSpPr>
        <p:spPr>
          <a:xfrm>
            <a:off x="1408657" y="1255358"/>
            <a:ext cx="1717137" cy="338554"/>
          </a:xfrm>
          <a:prstGeom prst="rect">
            <a:avLst/>
          </a:prstGeom>
          <a:noFill/>
        </p:spPr>
        <p:txBody>
          <a:bodyPr wrap="none" rtlCol="0">
            <a:spAutoFit/>
          </a:bodyPr>
          <a:lstStyle/>
          <a:p>
            <a:r>
              <a:rPr lang="en-US" altLang="zh-CN" sz="1600" dirty="0"/>
              <a:t>Customer Service</a:t>
            </a:r>
            <a:endParaRPr lang="zh-CN" altLang="en-US" sz="1600" dirty="0"/>
          </a:p>
        </p:txBody>
      </p:sp>
      <p:sp>
        <p:nvSpPr>
          <p:cNvPr id="21" name="文本框 20">
            <a:extLst>
              <a:ext uri="{FF2B5EF4-FFF2-40B4-BE49-F238E27FC236}">
                <a16:creationId xmlns:a16="http://schemas.microsoft.com/office/drawing/2014/main" id="{CA7454E4-62E7-4CDA-A69C-31F9BC31643A}"/>
              </a:ext>
            </a:extLst>
          </p:cNvPr>
          <p:cNvSpPr txBox="1"/>
          <p:nvPr/>
        </p:nvSpPr>
        <p:spPr>
          <a:xfrm>
            <a:off x="1702475" y="3157288"/>
            <a:ext cx="1157689" cy="338554"/>
          </a:xfrm>
          <a:prstGeom prst="rect">
            <a:avLst/>
          </a:prstGeom>
          <a:noFill/>
        </p:spPr>
        <p:txBody>
          <a:bodyPr wrap="none" rtlCol="0">
            <a:spAutoFit/>
          </a:bodyPr>
          <a:lstStyle/>
          <a:p>
            <a:r>
              <a:rPr lang="en-US" altLang="zh-CN" sz="1600" dirty="0"/>
              <a:t>API Service</a:t>
            </a:r>
            <a:endParaRPr lang="zh-CN" altLang="en-US" sz="1600" dirty="0"/>
          </a:p>
        </p:txBody>
      </p:sp>
      <p:sp>
        <p:nvSpPr>
          <p:cNvPr id="23" name="文本框 22">
            <a:extLst>
              <a:ext uri="{FF2B5EF4-FFF2-40B4-BE49-F238E27FC236}">
                <a16:creationId xmlns:a16="http://schemas.microsoft.com/office/drawing/2014/main" id="{DAFC6D36-68AD-4D31-80A8-923D125C55F7}"/>
              </a:ext>
            </a:extLst>
          </p:cNvPr>
          <p:cNvSpPr txBox="1"/>
          <p:nvPr/>
        </p:nvSpPr>
        <p:spPr>
          <a:xfrm>
            <a:off x="1517329" y="4588528"/>
            <a:ext cx="1527982" cy="338554"/>
          </a:xfrm>
          <a:prstGeom prst="rect">
            <a:avLst/>
          </a:prstGeom>
          <a:noFill/>
        </p:spPr>
        <p:txBody>
          <a:bodyPr wrap="none" rtlCol="0">
            <a:spAutoFit/>
          </a:bodyPr>
          <a:lstStyle/>
          <a:p>
            <a:r>
              <a:rPr lang="en-US" altLang="zh-CN" sz="1600" dirty="0"/>
              <a:t>Internal Service</a:t>
            </a:r>
            <a:endParaRPr lang="zh-CN" altLang="en-US" sz="1600" dirty="0"/>
          </a:p>
        </p:txBody>
      </p:sp>
      <p:sp>
        <p:nvSpPr>
          <p:cNvPr id="24" name="矩形 23">
            <a:extLst>
              <a:ext uri="{FF2B5EF4-FFF2-40B4-BE49-F238E27FC236}">
                <a16:creationId xmlns:a16="http://schemas.microsoft.com/office/drawing/2014/main" id="{E2D6E35F-60BC-4620-92B8-8F48762740F7}"/>
              </a:ext>
            </a:extLst>
          </p:cNvPr>
          <p:cNvSpPr/>
          <p:nvPr/>
        </p:nvSpPr>
        <p:spPr>
          <a:xfrm>
            <a:off x="3794666" y="1228289"/>
            <a:ext cx="3494408" cy="3221494"/>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26" name="矩形 25">
            <a:extLst>
              <a:ext uri="{FF2B5EF4-FFF2-40B4-BE49-F238E27FC236}">
                <a16:creationId xmlns:a16="http://schemas.microsoft.com/office/drawing/2014/main" id="{D4FC5F7E-28E5-4E0B-948C-C45DDDCA28F1}"/>
              </a:ext>
            </a:extLst>
          </p:cNvPr>
          <p:cNvSpPr/>
          <p:nvPr/>
        </p:nvSpPr>
        <p:spPr>
          <a:xfrm>
            <a:off x="3794666" y="4608277"/>
            <a:ext cx="3494408" cy="1509390"/>
          </a:xfrm>
          <a:prstGeom prst="rect">
            <a:avLst/>
          </a:prstGeom>
          <a:ln>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34" name="矩形: 圆角 33">
            <a:extLst>
              <a:ext uri="{FF2B5EF4-FFF2-40B4-BE49-F238E27FC236}">
                <a16:creationId xmlns:a16="http://schemas.microsoft.com/office/drawing/2014/main" id="{7E166ED3-5FD8-43DF-B36E-B07997B3ABB6}"/>
              </a:ext>
            </a:extLst>
          </p:cNvPr>
          <p:cNvSpPr/>
          <p:nvPr/>
        </p:nvSpPr>
        <p:spPr>
          <a:xfrm>
            <a:off x="4065350" y="3512574"/>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System management</a:t>
            </a:r>
            <a:endParaRPr lang="zh-CN" altLang="en-US" sz="1600" dirty="0"/>
          </a:p>
        </p:txBody>
      </p:sp>
      <p:sp>
        <p:nvSpPr>
          <p:cNvPr id="35" name="矩形: 圆角 34">
            <a:extLst>
              <a:ext uri="{FF2B5EF4-FFF2-40B4-BE49-F238E27FC236}">
                <a16:creationId xmlns:a16="http://schemas.microsoft.com/office/drawing/2014/main" id="{2958C3C2-3EBC-4D7D-9D0F-F65C49C7F612}"/>
              </a:ext>
            </a:extLst>
          </p:cNvPr>
          <p:cNvSpPr/>
          <p:nvPr/>
        </p:nvSpPr>
        <p:spPr>
          <a:xfrm>
            <a:off x="4055259" y="1409833"/>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Auth management</a:t>
            </a:r>
            <a:endParaRPr lang="zh-CN" altLang="en-US" sz="1600" dirty="0"/>
          </a:p>
        </p:txBody>
      </p:sp>
      <p:sp>
        <p:nvSpPr>
          <p:cNvPr id="36" name="矩形: 圆角 35">
            <a:extLst>
              <a:ext uri="{FF2B5EF4-FFF2-40B4-BE49-F238E27FC236}">
                <a16:creationId xmlns:a16="http://schemas.microsoft.com/office/drawing/2014/main" id="{EC07B2CB-CCBD-413C-9475-A8D247D5DAFF}"/>
              </a:ext>
            </a:extLst>
          </p:cNvPr>
          <p:cNvSpPr/>
          <p:nvPr/>
        </p:nvSpPr>
        <p:spPr>
          <a:xfrm>
            <a:off x="5738649" y="1421484"/>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Portal management</a:t>
            </a:r>
            <a:endParaRPr lang="zh-CN" altLang="en-US" sz="1600" dirty="0"/>
          </a:p>
        </p:txBody>
      </p:sp>
      <p:sp>
        <p:nvSpPr>
          <p:cNvPr id="37" name="矩形: 圆角 36">
            <a:extLst>
              <a:ext uri="{FF2B5EF4-FFF2-40B4-BE49-F238E27FC236}">
                <a16:creationId xmlns:a16="http://schemas.microsoft.com/office/drawing/2014/main" id="{1A428E34-FA94-453D-A5C9-72931C381058}"/>
              </a:ext>
            </a:extLst>
          </p:cNvPr>
          <p:cNvSpPr/>
          <p:nvPr/>
        </p:nvSpPr>
        <p:spPr>
          <a:xfrm>
            <a:off x="4065350" y="2134030"/>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Lab management</a:t>
            </a:r>
            <a:endParaRPr lang="zh-CN" altLang="en-US" sz="1600" dirty="0"/>
          </a:p>
        </p:txBody>
      </p:sp>
      <p:sp>
        <p:nvSpPr>
          <p:cNvPr id="38" name="矩形: 圆角 37">
            <a:extLst>
              <a:ext uri="{FF2B5EF4-FFF2-40B4-BE49-F238E27FC236}">
                <a16:creationId xmlns:a16="http://schemas.microsoft.com/office/drawing/2014/main" id="{1616F80B-C6C5-4D57-9F07-74CC79ACB148}"/>
              </a:ext>
            </a:extLst>
          </p:cNvPr>
          <p:cNvSpPr/>
          <p:nvPr/>
        </p:nvSpPr>
        <p:spPr>
          <a:xfrm>
            <a:off x="5750665" y="2159293"/>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Notice management</a:t>
            </a:r>
            <a:endParaRPr lang="zh-CN" altLang="en-US" sz="1600" dirty="0"/>
          </a:p>
        </p:txBody>
      </p:sp>
      <p:sp>
        <p:nvSpPr>
          <p:cNvPr id="39" name="矩形: 圆角 38">
            <a:extLst>
              <a:ext uri="{FF2B5EF4-FFF2-40B4-BE49-F238E27FC236}">
                <a16:creationId xmlns:a16="http://schemas.microsoft.com/office/drawing/2014/main" id="{86E1FC30-8C0C-4D54-9E93-A5002E019670}"/>
              </a:ext>
            </a:extLst>
          </p:cNvPr>
          <p:cNvSpPr/>
          <p:nvPr/>
        </p:nvSpPr>
        <p:spPr>
          <a:xfrm>
            <a:off x="4060716" y="2801401"/>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Data management</a:t>
            </a:r>
            <a:endParaRPr lang="zh-CN" altLang="en-US" sz="1600" dirty="0"/>
          </a:p>
        </p:txBody>
      </p:sp>
      <p:sp>
        <p:nvSpPr>
          <p:cNvPr id="40" name="矩形: 圆角 39">
            <a:extLst>
              <a:ext uri="{FF2B5EF4-FFF2-40B4-BE49-F238E27FC236}">
                <a16:creationId xmlns:a16="http://schemas.microsoft.com/office/drawing/2014/main" id="{B37D7AAD-834A-4D2B-8D4C-245A9DF0EE69}"/>
              </a:ext>
            </a:extLst>
          </p:cNvPr>
          <p:cNvSpPr/>
          <p:nvPr/>
        </p:nvSpPr>
        <p:spPr>
          <a:xfrm>
            <a:off x="5750665" y="2836752"/>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Notice management</a:t>
            </a:r>
            <a:endParaRPr lang="zh-CN" altLang="en-US" sz="1600" dirty="0"/>
          </a:p>
        </p:txBody>
      </p:sp>
      <p:sp>
        <p:nvSpPr>
          <p:cNvPr id="41" name="矩形: 圆角 40">
            <a:extLst>
              <a:ext uri="{FF2B5EF4-FFF2-40B4-BE49-F238E27FC236}">
                <a16:creationId xmlns:a16="http://schemas.microsoft.com/office/drawing/2014/main" id="{255B481F-C136-4BF5-BFC6-9B89349F45AA}"/>
              </a:ext>
            </a:extLst>
          </p:cNvPr>
          <p:cNvSpPr/>
          <p:nvPr/>
        </p:nvSpPr>
        <p:spPr>
          <a:xfrm>
            <a:off x="5750665" y="3545679"/>
            <a:ext cx="1476520" cy="54265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600" dirty="0"/>
              <a:t>customer management</a:t>
            </a:r>
            <a:endParaRPr lang="zh-CN" altLang="en-US" sz="1600" dirty="0"/>
          </a:p>
        </p:txBody>
      </p:sp>
    </p:spTree>
    <p:extLst>
      <p:ext uri="{BB962C8B-B14F-4D97-AF65-F5344CB8AC3E}">
        <p14:creationId xmlns:p14="http://schemas.microsoft.com/office/powerpoint/2010/main" val="31628808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a:extLst>
              <a:ext uri="{FF2B5EF4-FFF2-40B4-BE49-F238E27FC236}">
                <a16:creationId xmlns:a16="http://schemas.microsoft.com/office/drawing/2014/main" id="{D43D8905-ABFB-4E2F-BB3B-593965049C3D}"/>
              </a:ext>
            </a:extLst>
          </p:cNvPr>
          <p:cNvSpPr/>
          <p:nvPr/>
        </p:nvSpPr>
        <p:spPr>
          <a:xfrm>
            <a:off x="2135592" y="5382872"/>
            <a:ext cx="7312852" cy="412446"/>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2" name="矩形 61">
            <a:extLst>
              <a:ext uri="{FF2B5EF4-FFF2-40B4-BE49-F238E27FC236}">
                <a16:creationId xmlns:a16="http://schemas.microsoft.com/office/drawing/2014/main" id="{9717FF53-DC28-4896-8088-87E1FADE2584}"/>
              </a:ext>
            </a:extLst>
          </p:cNvPr>
          <p:cNvSpPr/>
          <p:nvPr/>
        </p:nvSpPr>
        <p:spPr>
          <a:xfrm>
            <a:off x="2135592" y="5827724"/>
            <a:ext cx="7312852" cy="794919"/>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2" name="矩形 1">
            <a:extLst>
              <a:ext uri="{FF2B5EF4-FFF2-40B4-BE49-F238E27FC236}">
                <a16:creationId xmlns:a16="http://schemas.microsoft.com/office/drawing/2014/main" id="{30C9D0F5-7AB9-43D2-905E-7310F97A1F51}"/>
              </a:ext>
            </a:extLst>
          </p:cNvPr>
          <p:cNvSpPr/>
          <p:nvPr/>
        </p:nvSpPr>
        <p:spPr>
          <a:xfrm>
            <a:off x="2028886" y="4291920"/>
            <a:ext cx="7312852" cy="696538"/>
          </a:xfrm>
          <a:prstGeom prst="rect">
            <a:avLst/>
          </a:prstGeom>
          <a:solidFill>
            <a:srgbClr val="549FD5"/>
          </a:solidFill>
          <a:ln w="25400" cap="flat" cmpd="sng" algn="ctr">
            <a:noFill/>
            <a:prstDash val="solid"/>
          </a:ln>
          <a:effectLst>
            <a:glow rad="38100">
              <a:schemeClr val="accent1">
                <a:alpha val="40000"/>
              </a:schemeClr>
            </a:glow>
            <a:outerShdw blurRad="50800" dist="38100" dir="8100000" algn="tr" rotWithShape="0">
              <a:prstClr val="black">
                <a:alpha val="40000"/>
              </a:prstClr>
            </a:outerShdw>
          </a:effectLst>
          <a:scene3d>
            <a:camera prst="orthographicFront"/>
            <a:lightRig rig="threePt" dir="t"/>
          </a:scene3d>
          <a:sp3d>
            <a:bevelB w="0" h="0"/>
          </a:sp3d>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2028020" y="1591812"/>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850707" y="1964125"/>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2135592" y="1964706"/>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2028886" y="2863581"/>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999661" y="2863580"/>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629184" y="2863579"/>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5011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949099" y="4112234"/>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537967" y="4112234"/>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2242381" y="336763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225384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339163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51417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701323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62910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331" y="2904211"/>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831" y="2904873"/>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751" y="2940211"/>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3174749" y="5916546"/>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6705342" y="5908927"/>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5581802" y="5908927"/>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423174" y="5927830"/>
            <a:ext cx="579540" cy="595865"/>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831214"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5210462"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589710"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9689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5118498" y="4256234"/>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2236338" y="374982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4215842"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4209799"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800025" y="33919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793982" y="37740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799160"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793117"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434894" y="2921096"/>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5135034" y="2922420"/>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977463" y="2922420"/>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8172813"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5199645" y="1606842"/>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908412" y="2364762"/>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637482" y="2360172"/>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669046" y="1202734"/>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523966"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8060300" y="1304593"/>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719833"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684879" y="4070776"/>
            <a:ext cx="0" cy="288000"/>
          </a:xfrm>
          <a:prstGeom prst="straightConnector1">
            <a:avLst/>
          </a:prstGeom>
          <a:noFill/>
          <a:ln w="34925" cap="flat" cmpd="sng" algn="ctr">
            <a:solidFill>
              <a:srgbClr val="0070C0"/>
            </a:solidFill>
            <a:prstDash val="solid"/>
            <a:headEnd type="triangle"/>
            <a:tailEnd type="triangle"/>
          </a:ln>
          <a:effectLst/>
        </p:spPr>
      </p:cxnSp>
      <p:sp>
        <p:nvSpPr>
          <p:cNvPr id="50" name="文本框 49">
            <a:extLst>
              <a:ext uri="{FF2B5EF4-FFF2-40B4-BE49-F238E27FC236}">
                <a16:creationId xmlns:a16="http://schemas.microsoft.com/office/drawing/2014/main" id="{DC9CBCEF-BD49-4A02-A003-DF51778D6243}"/>
              </a:ext>
            </a:extLst>
          </p:cNvPr>
          <p:cNvSpPr txBox="1"/>
          <p:nvPr/>
        </p:nvSpPr>
        <p:spPr>
          <a:xfrm>
            <a:off x="9557919" y="2758338"/>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490492" y="1030276"/>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901336" y="4309111"/>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901336" y="1565703"/>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729311" y="2374216"/>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465217" y="2341260"/>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63" name="矩形: 圆角 62">
            <a:extLst>
              <a:ext uri="{FF2B5EF4-FFF2-40B4-BE49-F238E27FC236}">
                <a16:creationId xmlns:a16="http://schemas.microsoft.com/office/drawing/2014/main" id="{E7A5528F-C600-4A44-A367-443BF9600AED}"/>
              </a:ext>
            </a:extLst>
          </p:cNvPr>
          <p:cNvSpPr/>
          <p:nvPr/>
        </p:nvSpPr>
        <p:spPr>
          <a:xfrm>
            <a:off x="2262512" y="5884139"/>
            <a:ext cx="327128" cy="696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数据源</a:t>
            </a:r>
            <a:endParaRPr lang="zh-CN" altLang="en-US" sz="1200" b="1" dirty="0"/>
          </a:p>
        </p:txBody>
      </p:sp>
      <p:sp>
        <p:nvSpPr>
          <p:cNvPr id="65" name="矩形 64">
            <a:extLst>
              <a:ext uri="{FF2B5EF4-FFF2-40B4-BE49-F238E27FC236}">
                <a16:creationId xmlns:a16="http://schemas.microsoft.com/office/drawing/2014/main" id="{EFB0F28F-3728-4628-B44B-74AD6E85BDED}"/>
              </a:ext>
            </a:extLst>
          </p:cNvPr>
          <p:cNvSpPr/>
          <p:nvPr/>
        </p:nvSpPr>
        <p:spPr>
          <a:xfrm>
            <a:off x="2236338" y="5442235"/>
            <a:ext cx="971804" cy="293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50" b="1" dirty="0">
                <a:solidFill>
                  <a:schemeClr val="lt1"/>
                </a:solidFill>
              </a:rPr>
              <a:t>数据采集</a:t>
            </a:r>
          </a:p>
        </p:txBody>
      </p:sp>
      <p:sp>
        <p:nvSpPr>
          <p:cNvPr id="66" name="矩形: 圆角 65">
            <a:extLst>
              <a:ext uri="{FF2B5EF4-FFF2-40B4-BE49-F238E27FC236}">
                <a16:creationId xmlns:a16="http://schemas.microsoft.com/office/drawing/2014/main" id="{0F5DCE15-D8E0-4C68-8E44-1D7D6455F17A}"/>
              </a:ext>
            </a:extLst>
          </p:cNvPr>
          <p:cNvSpPr/>
          <p:nvPr/>
        </p:nvSpPr>
        <p:spPr>
          <a:xfrm>
            <a:off x="4602163" y="5436326"/>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离线采集工具</a:t>
            </a:r>
            <a:r>
              <a:rPr lang="en-US" altLang="zh-CN" sz="1000" b="1" kern="0" dirty="0">
                <a:solidFill>
                  <a:prstClr val="white"/>
                </a:solidFill>
                <a:latin typeface="微软雅黑" panose="020B0503020204020204" pitchFamily="34" charset="-122"/>
              </a:rPr>
              <a:t>DataX</a:t>
            </a:r>
            <a:endParaRPr lang="zh-CN" altLang="en-US" sz="1000" b="1" kern="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607859" cy="261610"/>
          </a:xfrm>
          <a:prstGeom prst="rect">
            <a:avLst/>
          </a:prstGeom>
          <a:noFill/>
        </p:spPr>
        <p:txBody>
          <a:bodyPr wrap="none" rtlCol="0">
            <a:spAutoFit/>
          </a:bodyPr>
          <a:lstStyle/>
          <a:p>
            <a:r>
              <a:rPr lang="zh-CN" altLang="en-US" sz="1100" dirty="0"/>
              <a:t>白名单</a:t>
            </a:r>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5520236" y="5674302"/>
            <a:ext cx="3289850"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6311903" y="5701016"/>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5952543" y="6335888"/>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3" y="5373338"/>
            <a:ext cx="1831558" cy="30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165161" y="5365185"/>
            <a:ext cx="1599948"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CDC9E61B-7E27-494C-915C-AB5F3049CE11}"/>
              </a:ext>
            </a:extLst>
          </p:cNvPr>
          <p:cNvSpPr txBox="1"/>
          <p:nvPr/>
        </p:nvSpPr>
        <p:spPr>
          <a:xfrm>
            <a:off x="4808074" y="5818181"/>
            <a:ext cx="110799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dirty="0"/>
              <a:t>服务监控</a:t>
            </a:r>
          </a:p>
        </p:txBody>
      </p: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ags/tag7.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25900</TotalTime>
  <Words>3585</Words>
  <Application>Microsoft Office PowerPoint</Application>
  <PresentationFormat>宽屏</PresentationFormat>
  <Paragraphs>813</Paragraphs>
  <Slides>41</Slides>
  <Notes>20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41</vt:i4>
      </vt:variant>
    </vt:vector>
  </HeadingPairs>
  <TitlesOfParts>
    <vt:vector size="57" baseType="lpstr">
      <vt:lpstr>Aa楷体</vt:lpstr>
      <vt:lpstr>MiSans</vt:lpstr>
      <vt:lpstr>等线</vt:lpstr>
      <vt:lpstr>等线 Light</vt:lpstr>
      <vt:lpstr>黑体</vt:lpstr>
      <vt:lpstr>楷体_GB2312</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378</cp:revision>
  <dcterms:created xsi:type="dcterms:W3CDTF">2022-12-13T05:47:59Z</dcterms:created>
  <dcterms:modified xsi:type="dcterms:W3CDTF">2023-03-30T09:27:18Z</dcterms:modified>
</cp:coreProperties>
</file>