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29.jpg" ContentType="image/png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317" r:id="rId3"/>
    <p:sldId id="316" r:id="rId4"/>
    <p:sldId id="4131" r:id="rId5"/>
    <p:sldId id="4132" r:id="rId6"/>
    <p:sldId id="4138" r:id="rId7"/>
    <p:sldId id="4099" r:id="rId8"/>
    <p:sldId id="4108" r:id="rId9"/>
    <p:sldId id="4109" r:id="rId10"/>
    <p:sldId id="4110" r:id="rId11"/>
    <p:sldId id="4125" r:id="rId12"/>
    <p:sldId id="4139" r:id="rId13"/>
    <p:sldId id="4112" r:id="rId14"/>
    <p:sldId id="4118" r:id="rId15"/>
    <p:sldId id="4114" r:id="rId16"/>
    <p:sldId id="4115" r:id="rId17"/>
    <p:sldId id="4116" r:id="rId18"/>
    <p:sldId id="4117" r:id="rId19"/>
    <p:sldId id="4121" r:id="rId20"/>
    <p:sldId id="4122" r:id="rId21"/>
    <p:sldId id="4106" r:id="rId22"/>
    <p:sldId id="4129" r:id="rId23"/>
    <p:sldId id="4130" r:id="rId24"/>
    <p:sldId id="4124" r:id="rId25"/>
    <p:sldId id="4123" r:id="rId26"/>
    <p:sldId id="4128" r:id="rId27"/>
    <p:sldId id="4137" r:id="rId28"/>
    <p:sldId id="4135" r:id="rId29"/>
    <p:sldId id="4134" r:id="rId30"/>
    <p:sldId id="4136" r:id="rId31"/>
    <p:sldId id="4133" r:id="rId32"/>
  </p:sldIdLst>
  <p:sldSz cx="9144000" cy="5715000" type="screen16x1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" userDrawn="1">
          <p15:clr>
            <a:srgbClr val="A4A3A4"/>
          </p15:clr>
        </p15:guide>
        <p15:guide id="2" pos="136" userDrawn="1">
          <p15:clr>
            <a:srgbClr val="A4A3A4"/>
          </p15:clr>
        </p15:guide>
        <p15:guide id="3" orient="horz" pos="5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NG" initials="P" lastIdx="1" clrIdx="0">
    <p:extLst>
      <p:ext uri="{19B8F6BF-5375-455C-9EA6-DF929625EA0E}">
        <p15:presenceInfo xmlns:p15="http://schemas.microsoft.com/office/powerpoint/2012/main" userId="PE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4482"/>
    <a:srgbClr val="376092"/>
    <a:srgbClr val="0070C0"/>
    <a:srgbClr val="529CD1"/>
    <a:srgbClr val="66CCFF"/>
    <a:srgbClr val="36819A"/>
    <a:srgbClr val="549FD5"/>
    <a:srgbClr val="E70011"/>
    <a:srgbClr val="5A565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中度样式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3220" autoAdjust="0"/>
  </p:normalViewPr>
  <p:slideViewPr>
    <p:cSldViewPr snapToGrid="0" snapToObjects="1">
      <p:cViewPr varScale="1">
        <p:scale>
          <a:sx n="87" d="100"/>
          <a:sy n="87" d="100"/>
        </p:scale>
        <p:origin x="1188" y="84"/>
      </p:cViewPr>
      <p:guideLst>
        <p:guide orient="horz" pos="76"/>
        <p:guide pos="136"/>
        <p:guide orient="horz" pos="5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数据集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23/1/31</c:v>
                </c:pt>
                <c:pt idx="1">
                  <c:v>23/2/1</c:v>
                </c:pt>
                <c:pt idx="2">
                  <c:v>23/2/2</c:v>
                </c:pt>
                <c:pt idx="3">
                  <c:v>23/2/3</c:v>
                </c:pt>
                <c:pt idx="4">
                  <c:v>23/2/4</c:v>
                </c:pt>
                <c:pt idx="5">
                  <c:v>23/2/5</c:v>
                </c:pt>
                <c:pt idx="6">
                  <c:v>23/2/6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</c:v>
                </c:pt>
                <c:pt idx="1">
                  <c:v>19</c:v>
                </c:pt>
                <c:pt idx="2">
                  <c:v>15</c:v>
                </c:pt>
                <c:pt idx="3">
                  <c:v>18</c:v>
                </c:pt>
                <c:pt idx="4">
                  <c:v>20</c:v>
                </c:pt>
                <c:pt idx="5">
                  <c:v>21</c:v>
                </c:pt>
                <c:pt idx="6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F4-4B6E-96E2-07BEEDF3D9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数据产品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23/1/31</c:v>
                </c:pt>
                <c:pt idx="1">
                  <c:v>23/2/1</c:v>
                </c:pt>
                <c:pt idx="2">
                  <c:v>23/2/2</c:v>
                </c:pt>
                <c:pt idx="3">
                  <c:v>23/2/3</c:v>
                </c:pt>
                <c:pt idx="4">
                  <c:v>23/2/4</c:v>
                </c:pt>
                <c:pt idx="5">
                  <c:v>23/2/5</c:v>
                </c:pt>
                <c:pt idx="6">
                  <c:v>23/2/6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</c:v>
                </c:pt>
                <c:pt idx="1">
                  <c:v>3</c:v>
                </c:pt>
                <c:pt idx="2">
                  <c:v>4</c:v>
                </c:pt>
                <c:pt idx="3">
                  <c:v>6</c:v>
                </c:pt>
                <c:pt idx="4">
                  <c:v>2</c:v>
                </c:pt>
                <c:pt idx="5">
                  <c:v>3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F4-4B6E-96E2-07BEEDF3D9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01503"/>
        <c:axId val="30202335"/>
      </c:barChart>
      <c:catAx>
        <c:axId val="302015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lang="en-US" altLang="zh-CN" sz="700" b="0" i="0" u="none" strike="noStrike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0202335"/>
        <c:crosses val="autoZero"/>
        <c:auto val="1"/>
        <c:lblAlgn val="ctr"/>
        <c:lblOffset val="100"/>
        <c:noMultiLvlLbl val="0"/>
      </c:catAx>
      <c:valAx>
        <c:axId val="30202335"/>
        <c:scaling>
          <c:orientation val="minMax"/>
          <c:max val="3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altLang="zh-CN" sz="700" b="0" i="0" u="none" strike="noStrike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02015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013977678577982"/>
          <c:y val="0.81958289611752377"/>
          <c:w val="0.35277381027525251"/>
          <c:h val="0.1031126220659274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altLang="zh-CN" sz="700" b="0" i="0" u="none" strike="noStrike" kern="1200" baseline="0">
              <a:solidFill>
                <a:schemeClr val="accent5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 marL="0" algn="ctr" defTabSz="457200" rtl="0" eaLnBrk="1" latinLnBrk="0" hangingPunct="1">
        <a:defRPr lang="en-US" altLang="zh-CN" sz="700" kern="1200">
          <a:solidFill>
            <a:schemeClr val="accent5"/>
          </a:solidFill>
          <a:latin typeface="+mn-lt"/>
          <a:ea typeface="+mn-ea"/>
          <a:cs typeface="+mn-cs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5840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22186E-C88A-48C8-B41B-504AF4C27A01}" type="datetimeFigureOut">
              <a:rPr lang="zh-CN" altLang="en-US" smtClean="0"/>
              <a:pPr/>
              <a:t>2023/2/13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2" y="9440646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5840" y="9440646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CDFE0C-D3C4-4F67-87D1-BAAAA1316BA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96857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40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D35C7-7D5F-BE4C-BEB0-21B7BFC2696B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746125"/>
            <a:ext cx="595947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40646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40" y="9440646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9A5B7-EBDF-6049-9601-5DD78EA0FE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774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371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PPT</a:t>
            </a:r>
            <a:r>
              <a:rPr lang="zh-CN" altLang="en-US" dirty="0"/>
              <a:t> 标题改了，结合标题，对共同开发的必要性、意义可以做点阐述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82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7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857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925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dirty="0">
                <a:cs typeface="+mn-ea"/>
                <a:sym typeface="+mn-lt"/>
              </a:rPr>
              <a:t>建议可从（</a:t>
            </a:r>
            <a:r>
              <a:rPr lang="en-US" altLang="zh-CN" sz="1200" b="1" dirty="0">
                <a:cs typeface="+mn-ea"/>
                <a:sym typeface="+mn-lt"/>
              </a:rPr>
              <a:t>1</a:t>
            </a:r>
            <a:r>
              <a:rPr lang="zh-CN" altLang="en-US" sz="1200" b="1" dirty="0">
                <a:cs typeface="+mn-ea"/>
                <a:sym typeface="+mn-lt"/>
              </a:rPr>
              <a:t>）数据收集； （</a:t>
            </a:r>
            <a:r>
              <a:rPr lang="en-US" altLang="zh-CN" sz="1200" b="1" dirty="0">
                <a:cs typeface="+mn-ea"/>
                <a:sym typeface="+mn-lt"/>
              </a:rPr>
              <a:t>2</a:t>
            </a:r>
            <a:r>
              <a:rPr lang="zh-CN" altLang="en-US" sz="1200" b="1" dirty="0">
                <a:cs typeface="+mn-ea"/>
                <a:sym typeface="+mn-lt"/>
              </a:rPr>
              <a:t>）数据治理；（</a:t>
            </a:r>
            <a:r>
              <a:rPr lang="en-US" altLang="zh-CN" sz="1200" b="1" dirty="0">
                <a:cs typeface="+mn-ea"/>
                <a:sym typeface="+mn-lt"/>
              </a:rPr>
              <a:t>3</a:t>
            </a:r>
            <a:r>
              <a:rPr lang="zh-CN" altLang="en-US" sz="1200" b="1" dirty="0">
                <a:cs typeface="+mn-ea"/>
                <a:sym typeface="+mn-lt"/>
              </a:rPr>
              <a:t>）平台搭建；（</a:t>
            </a:r>
            <a:r>
              <a:rPr lang="en-US" altLang="zh-CN" sz="1200" b="1" dirty="0">
                <a:cs typeface="+mn-ea"/>
                <a:sym typeface="+mn-lt"/>
              </a:rPr>
              <a:t>4</a:t>
            </a:r>
            <a:r>
              <a:rPr lang="zh-CN" altLang="en-US" sz="1200" b="1" dirty="0">
                <a:cs typeface="+mn-ea"/>
                <a:sym typeface="+mn-lt"/>
              </a:rPr>
              <a:t>）机制梳理等等方面，进行分工</a:t>
            </a:r>
            <a:endParaRPr lang="en-US" altLang="zh-CN" sz="1200" b="1" dirty="0">
              <a:cs typeface="+mn-ea"/>
              <a:sym typeface="+mn-lt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894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dirty="0">
                <a:cs typeface="+mn-ea"/>
                <a:sym typeface="+mn-lt"/>
              </a:rPr>
              <a:t>建议可从（</a:t>
            </a:r>
            <a:r>
              <a:rPr lang="en-US" altLang="zh-CN" sz="1200" b="1" dirty="0">
                <a:cs typeface="+mn-ea"/>
                <a:sym typeface="+mn-lt"/>
              </a:rPr>
              <a:t>1</a:t>
            </a:r>
            <a:r>
              <a:rPr lang="zh-CN" altLang="en-US" sz="1200" b="1" dirty="0">
                <a:cs typeface="+mn-ea"/>
                <a:sym typeface="+mn-lt"/>
              </a:rPr>
              <a:t>）数据收集； （</a:t>
            </a:r>
            <a:r>
              <a:rPr lang="en-US" altLang="zh-CN" sz="1200" b="1" dirty="0">
                <a:cs typeface="+mn-ea"/>
                <a:sym typeface="+mn-lt"/>
              </a:rPr>
              <a:t>2</a:t>
            </a:r>
            <a:r>
              <a:rPr lang="zh-CN" altLang="en-US" sz="1200" b="1" dirty="0">
                <a:cs typeface="+mn-ea"/>
                <a:sym typeface="+mn-lt"/>
              </a:rPr>
              <a:t>）数据治理；（</a:t>
            </a:r>
            <a:r>
              <a:rPr lang="en-US" altLang="zh-CN" sz="1200" b="1" dirty="0">
                <a:cs typeface="+mn-ea"/>
                <a:sym typeface="+mn-lt"/>
              </a:rPr>
              <a:t>3</a:t>
            </a:r>
            <a:r>
              <a:rPr lang="zh-CN" altLang="en-US" sz="1200" b="1" dirty="0">
                <a:cs typeface="+mn-ea"/>
                <a:sym typeface="+mn-lt"/>
              </a:rPr>
              <a:t>）平台搭建；（</a:t>
            </a:r>
            <a:r>
              <a:rPr lang="en-US" altLang="zh-CN" sz="1200" b="1" dirty="0">
                <a:cs typeface="+mn-ea"/>
                <a:sym typeface="+mn-lt"/>
              </a:rPr>
              <a:t>4</a:t>
            </a:r>
            <a:r>
              <a:rPr lang="zh-CN" altLang="en-US" sz="1200" b="1" dirty="0">
                <a:cs typeface="+mn-ea"/>
                <a:sym typeface="+mn-lt"/>
              </a:rPr>
              <a:t>）机制梳理等等方面，进行分工</a:t>
            </a:r>
            <a:endParaRPr lang="en-US" altLang="zh-CN" sz="1200" b="1" dirty="0">
              <a:cs typeface="+mn-ea"/>
              <a:sym typeface="+mn-lt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5171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635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761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6243D8C2-5EA5-470E-B8AB-08591CFE52F0}"/>
              </a:ext>
            </a:extLst>
          </p:cNvPr>
          <p:cNvGrpSpPr/>
          <p:nvPr userDrawn="1"/>
        </p:nvGrpSpPr>
        <p:grpSpPr>
          <a:xfrm>
            <a:off x="0" y="0"/>
            <a:ext cx="7620000" cy="5715000"/>
            <a:chOff x="0" y="0"/>
            <a:chExt cx="7620000" cy="5715000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7620000" cy="5715000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3120D05-7D12-4834-8E58-FC1CAC424FB8}"/>
                </a:ext>
              </a:extLst>
            </p:cNvPr>
            <p:cNvSpPr/>
            <p:nvPr userDrawn="1"/>
          </p:nvSpPr>
          <p:spPr>
            <a:xfrm>
              <a:off x="132735" y="5014452"/>
              <a:ext cx="1703439" cy="47168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" name="Picture 2" descr="http://www.sptcc.com/img/logo.png">
            <a:extLst>
              <a:ext uri="{FF2B5EF4-FFF2-40B4-BE49-F238E27FC236}">
                <a16:creationId xmlns:a16="http://schemas.microsoft.com/office/drawing/2014/main" id="{9252AE30-E4AB-42C6-BE2D-AF60D48A80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828" y="4710739"/>
            <a:ext cx="2806769" cy="46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49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71499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openxmlformats.org/officeDocument/2006/relationships/image" Target="../media/image25.png"/><Relationship Id="rId5" Type="http://schemas.microsoft.com/office/2007/relationships/hdphoto" Target="../media/hdphoto1.wdp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5" Type="http://schemas.openxmlformats.org/officeDocument/2006/relationships/chart" Target="../charts/chart1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5" Type="http://schemas.openxmlformats.org/officeDocument/2006/relationships/image" Target="../media/image26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5" Type="http://schemas.openxmlformats.org/officeDocument/2006/relationships/image" Target="../media/image27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41973" y="3828776"/>
            <a:ext cx="3701344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2023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年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433875"/>
            <a:ext cx="9144000" cy="769441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>
              <a:spcAft>
                <a:spcPts val="600"/>
              </a:spcAft>
            </a:pPr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久事大数据共同开发设想</a:t>
            </a:r>
            <a:endParaRPr lang="en-US" altLang="zh-CN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6" name="Picture 2" descr="http://www.sptcc.com/img/logo.png">
            <a:extLst>
              <a:ext uri="{FF2B5EF4-FFF2-40B4-BE49-F238E27FC236}">
                <a16:creationId xmlns:a16="http://schemas.microsoft.com/office/drawing/2014/main" id="{A74E62EF-E642-456D-909F-71C78535D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828" y="4710739"/>
            <a:ext cx="2806769" cy="46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62B7834-51CC-41EE-97FB-6643630AC086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一、背景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5A8390C-B2A8-816D-2507-18DE5235EE79}"/>
              </a:ext>
            </a:extLst>
          </p:cNvPr>
          <p:cNvSpPr txBox="1"/>
          <p:nvPr/>
        </p:nvSpPr>
        <p:spPr>
          <a:xfrm>
            <a:off x="109412" y="921307"/>
            <a:ext cx="8440617" cy="787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cs typeface="+mn-ea"/>
                <a:sym typeface="+mn-lt"/>
              </a:rPr>
              <a:t>集团大数据平台归集了下属各公司的数据，但由于没有</a:t>
            </a:r>
            <a:r>
              <a:rPr lang="zh-CN" altLang="en-US" sz="1600" b="1" dirty="0">
                <a:solidFill>
                  <a:srgbClr val="E70011"/>
                </a:solidFill>
                <a:cs typeface="+mn-ea"/>
                <a:sym typeface="+mn-lt"/>
              </a:rPr>
              <a:t>服务载体</a:t>
            </a:r>
            <a:r>
              <a:rPr lang="zh-CN" altLang="en-US" sz="1600" dirty="0">
                <a:cs typeface="+mn-ea"/>
                <a:sym typeface="+mn-lt"/>
              </a:rPr>
              <a:t>，不能满足业务人员的日常使用需求，导致大数据平台使用频次低，没能很好地挖掘数据价值。</a:t>
            </a:r>
            <a:endParaRPr lang="en-US" altLang="zh-CN" sz="1600" dirty="0">
              <a:cs typeface="+mn-ea"/>
              <a:sym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AED73CF-205D-2EEF-5511-5C2FF35968ED}"/>
              </a:ext>
            </a:extLst>
          </p:cNvPr>
          <p:cNvSpPr txBox="1"/>
          <p:nvPr/>
        </p:nvSpPr>
        <p:spPr>
          <a:xfrm>
            <a:off x="109411" y="1696478"/>
            <a:ext cx="8440617" cy="1156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cs typeface="+mn-ea"/>
                <a:sym typeface="+mn-lt"/>
              </a:rPr>
              <a:t>基于上述背景，考虑在集团牵头下，交通卡公司和久事公交联合，展开</a:t>
            </a:r>
            <a:r>
              <a:rPr lang="zh-CN" altLang="en-US" sz="1600" b="1" dirty="0">
                <a:solidFill>
                  <a:srgbClr val="E70011"/>
                </a:solidFill>
                <a:cs typeface="+mn-ea"/>
                <a:sym typeface="+mn-lt"/>
              </a:rPr>
              <a:t>久事大数据共同开发</a:t>
            </a:r>
            <a:r>
              <a:rPr lang="zh-CN" altLang="en-US" sz="1600" dirty="0">
                <a:cs typeface="+mn-ea"/>
                <a:sym typeface="+mn-lt"/>
              </a:rPr>
              <a:t>，加速集团</a:t>
            </a:r>
            <a:r>
              <a:rPr lang="zh-CN" altLang="en-US" sz="1600" b="1" dirty="0">
                <a:solidFill>
                  <a:srgbClr val="E70011"/>
                </a:solidFill>
                <a:cs typeface="+mn-ea"/>
                <a:sym typeface="+mn-lt"/>
              </a:rPr>
              <a:t>数字化转型</a:t>
            </a:r>
            <a:r>
              <a:rPr lang="zh-CN" altLang="en-US" sz="1600" dirty="0">
                <a:cs typeface="+mn-ea"/>
                <a:sym typeface="+mn-lt"/>
              </a:rPr>
              <a:t>，实现数据的资源化和资产化，为提升</a:t>
            </a:r>
            <a:r>
              <a:rPr lang="zh-CN" altLang="en-US" sz="1600" b="1" dirty="0">
                <a:solidFill>
                  <a:srgbClr val="E70011"/>
                </a:solidFill>
                <a:cs typeface="+mn-ea"/>
                <a:sym typeface="+mn-lt"/>
              </a:rPr>
              <a:t>数据价值</a:t>
            </a:r>
            <a:r>
              <a:rPr lang="zh-CN" altLang="en-US" sz="1600" dirty="0">
                <a:cs typeface="+mn-ea"/>
                <a:sym typeface="+mn-lt"/>
              </a:rPr>
              <a:t>，实现业务赋能提供抓手。</a:t>
            </a:r>
            <a:endParaRPr lang="en-US" altLang="zh-CN" sz="1600" dirty="0">
              <a:cs typeface="+mn-ea"/>
              <a:sym typeface="+mn-lt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4BFC97C-FAC2-2649-7370-57E68BA160DB}"/>
              </a:ext>
            </a:extLst>
          </p:cNvPr>
          <p:cNvSpPr/>
          <p:nvPr/>
        </p:nvSpPr>
        <p:spPr>
          <a:xfrm>
            <a:off x="5692140" y="4047367"/>
            <a:ext cx="3337560" cy="13639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7" name="图片 66">
            <a:extLst>
              <a:ext uri="{FF2B5EF4-FFF2-40B4-BE49-F238E27FC236}">
                <a16:creationId xmlns:a16="http://schemas.microsoft.com/office/drawing/2014/main" id="{5024B129-9CB1-4FE5-1668-8F85A76F6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723" y="2897349"/>
            <a:ext cx="7302405" cy="2483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038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二、建设目标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8D89DA9F-1180-7BB2-2C22-8144DC67DEDD}"/>
              </a:ext>
            </a:extLst>
          </p:cNvPr>
          <p:cNvGrpSpPr/>
          <p:nvPr/>
        </p:nvGrpSpPr>
        <p:grpSpPr>
          <a:xfrm>
            <a:off x="180703" y="1147895"/>
            <a:ext cx="3855060" cy="3991272"/>
            <a:chOff x="122453" y="961509"/>
            <a:chExt cx="4251554" cy="4401776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44AC45D6-B112-882C-DB6B-B30FC120DAB1}"/>
                </a:ext>
              </a:extLst>
            </p:cNvPr>
            <p:cNvSpPr/>
            <p:nvPr/>
          </p:nvSpPr>
          <p:spPr>
            <a:xfrm>
              <a:off x="1781282" y="961509"/>
              <a:ext cx="916355" cy="91635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zh-CN" altLang="en-US" sz="1600" b="1" dirty="0">
                  <a:cs typeface="+mn-ea"/>
                  <a:sym typeface="+mn-lt"/>
                </a:rPr>
                <a:t>数据共享</a:t>
              </a: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834B9527-901A-BE20-0CDE-E2B65B560C2D}"/>
                </a:ext>
              </a:extLst>
            </p:cNvPr>
            <p:cNvSpPr/>
            <p:nvPr/>
          </p:nvSpPr>
          <p:spPr>
            <a:xfrm>
              <a:off x="1248684" y="2171621"/>
              <a:ext cx="1981552" cy="1981552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久事</a:t>
              </a:r>
              <a:endPara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数据服务平台</a:t>
              </a:r>
              <a:endPara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C0949B7D-E5F2-4E19-FFEC-BC719D304A53}"/>
                </a:ext>
              </a:extLst>
            </p:cNvPr>
            <p:cNvSpPr/>
            <p:nvPr/>
          </p:nvSpPr>
          <p:spPr>
            <a:xfrm>
              <a:off x="1781282" y="4446930"/>
              <a:ext cx="916355" cy="91635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zh-CN" altLang="en-US" sz="1600" b="1" dirty="0">
                  <a:cs typeface="+mn-ea"/>
                  <a:sym typeface="+mn-lt"/>
                </a:rPr>
                <a:t>数据实验室</a:t>
              </a: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FF509DAE-4E45-AC06-85FD-8F419C4B34D2}"/>
                </a:ext>
              </a:extLst>
            </p:cNvPr>
            <p:cNvSpPr/>
            <p:nvPr/>
          </p:nvSpPr>
          <p:spPr>
            <a:xfrm>
              <a:off x="3457652" y="3576531"/>
              <a:ext cx="916355" cy="91635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zh-CN" altLang="en-US" sz="1600" b="1" dirty="0">
                  <a:cs typeface="+mn-ea"/>
                  <a:sym typeface="+mn-lt"/>
                </a:rPr>
                <a:t>门户</a:t>
              </a:r>
              <a:r>
                <a:rPr lang="en-US" altLang="zh-CN" sz="1600" b="1" dirty="0">
                  <a:cs typeface="+mn-ea"/>
                  <a:sym typeface="+mn-lt"/>
                </a:rPr>
                <a:t>/</a:t>
              </a:r>
              <a:r>
                <a:rPr lang="zh-CN" altLang="en-US" sz="1600" b="1" dirty="0">
                  <a:cs typeface="+mn-ea"/>
                  <a:sym typeface="+mn-lt"/>
                </a:rPr>
                <a:t>大屏</a:t>
              </a: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FEFB8480-8102-7964-02AD-9E5FFC9A7105}"/>
                </a:ext>
              </a:extLst>
            </p:cNvPr>
            <p:cNvSpPr/>
            <p:nvPr/>
          </p:nvSpPr>
          <p:spPr>
            <a:xfrm>
              <a:off x="178043" y="3560956"/>
              <a:ext cx="916355" cy="916355"/>
            </a:xfrm>
            <a:prstGeom prst="ellipse">
              <a:avLst/>
            </a:prstGeom>
            <a:solidFill>
              <a:srgbClr val="00B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zh-CN" altLang="en-US" sz="1600" b="1" dirty="0">
                  <a:cs typeface="+mn-ea"/>
                  <a:sym typeface="+mn-lt"/>
                </a:rPr>
                <a:t>产品开发</a:t>
              </a:r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4AAB4123-B843-657E-7592-9530530A8C19}"/>
                </a:ext>
              </a:extLst>
            </p:cNvPr>
            <p:cNvSpPr/>
            <p:nvPr/>
          </p:nvSpPr>
          <p:spPr>
            <a:xfrm>
              <a:off x="3457652" y="1965341"/>
              <a:ext cx="916355" cy="91635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zh-CN" altLang="en-US" sz="1600" b="1" dirty="0">
                  <a:cs typeface="+mn-ea"/>
                  <a:sym typeface="+mn-lt"/>
                </a:rPr>
                <a:t>数据接口</a:t>
              </a: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472CB7A2-7217-AD45-0B14-223E3D8AE7EE}"/>
                </a:ext>
              </a:extLst>
            </p:cNvPr>
            <p:cNvSpPr/>
            <p:nvPr/>
          </p:nvSpPr>
          <p:spPr>
            <a:xfrm>
              <a:off x="122453" y="1776627"/>
              <a:ext cx="916355" cy="916355"/>
            </a:xfrm>
            <a:prstGeom prst="ellipse">
              <a:avLst/>
            </a:prstGeom>
            <a:solidFill>
              <a:srgbClr val="00B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zh-CN" altLang="en-US" sz="1600" b="1" dirty="0">
                  <a:cs typeface="+mn-ea"/>
                  <a:sym typeface="+mn-lt"/>
                </a:rPr>
                <a:t>数据归集</a:t>
              </a:r>
            </a:p>
          </p:txBody>
        </p:sp>
        <p:sp>
          <p:nvSpPr>
            <p:cNvPr id="24" name="等腰三角形 23">
              <a:extLst>
                <a:ext uri="{FF2B5EF4-FFF2-40B4-BE49-F238E27FC236}">
                  <a16:creationId xmlns:a16="http://schemas.microsoft.com/office/drawing/2014/main" id="{01BF9F8F-8BA6-C07D-BC4A-70F174DF0DBC}"/>
                </a:ext>
              </a:extLst>
            </p:cNvPr>
            <p:cNvSpPr/>
            <p:nvPr/>
          </p:nvSpPr>
          <p:spPr>
            <a:xfrm>
              <a:off x="2136334" y="1913637"/>
              <a:ext cx="206251" cy="205739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25" name="等腰三角形 24">
              <a:extLst>
                <a:ext uri="{FF2B5EF4-FFF2-40B4-BE49-F238E27FC236}">
                  <a16:creationId xmlns:a16="http://schemas.microsoft.com/office/drawing/2014/main" id="{B84DAB4E-F776-4A6D-8D2E-B938DCD471AD}"/>
                </a:ext>
              </a:extLst>
            </p:cNvPr>
            <p:cNvSpPr/>
            <p:nvPr/>
          </p:nvSpPr>
          <p:spPr>
            <a:xfrm flipV="1">
              <a:off x="2136334" y="4205418"/>
              <a:ext cx="206251" cy="205739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26" name="等腰三角形 25">
              <a:extLst>
                <a:ext uri="{FF2B5EF4-FFF2-40B4-BE49-F238E27FC236}">
                  <a16:creationId xmlns:a16="http://schemas.microsoft.com/office/drawing/2014/main" id="{8C9C84D2-321A-DB9A-7535-45EF1EA32220}"/>
                </a:ext>
              </a:extLst>
            </p:cNvPr>
            <p:cNvSpPr/>
            <p:nvPr/>
          </p:nvSpPr>
          <p:spPr>
            <a:xfrm rot="3548541">
              <a:off x="3158210" y="2505179"/>
              <a:ext cx="206251" cy="205739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27" name="等腰三角形 26">
              <a:extLst>
                <a:ext uri="{FF2B5EF4-FFF2-40B4-BE49-F238E27FC236}">
                  <a16:creationId xmlns:a16="http://schemas.microsoft.com/office/drawing/2014/main" id="{676B42D7-F6F5-A78A-4B1F-FD9AED1260B2}"/>
                </a:ext>
              </a:extLst>
            </p:cNvPr>
            <p:cNvSpPr/>
            <p:nvPr/>
          </p:nvSpPr>
          <p:spPr>
            <a:xfrm rot="3478456" flipV="1">
              <a:off x="1143676" y="3634109"/>
              <a:ext cx="206251" cy="205739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28" name="等腰三角形 27">
              <a:extLst>
                <a:ext uri="{FF2B5EF4-FFF2-40B4-BE49-F238E27FC236}">
                  <a16:creationId xmlns:a16="http://schemas.microsoft.com/office/drawing/2014/main" id="{36C156EA-6F9B-8BA4-7798-2F8140A00F89}"/>
                </a:ext>
              </a:extLst>
            </p:cNvPr>
            <p:cNvSpPr/>
            <p:nvPr/>
          </p:nvSpPr>
          <p:spPr>
            <a:xfrm rot="7364593">
              <a:off x="3154049" y="3635729"/>
              <a:ext cx="206251" cy="205739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29" name="等腰三角形 28">
              <a:extLst>
                <a:ext uri="{FF2B5EF4-FFF2-40B4-BE49-F238E27FC236}">
                  <a16:creationId xmlns:a16="http://schemas.microsoft.com/office/drawing/2014/main" id="{BF12C38D-B6B9-42B5-DC8E-F5413C25C92E}"/>
                </a:ext>
              </a:extLst>
            </p:cNvPr>
            <p:cNvSpPr/>
            <p:nvPr/>
          </p:nvSpPr>
          <p:spPr>
            <a:xfrm rot="7144277" flipV="1">
              <a:off x="1145559" y="2460768"/>
              <a:ext cx="206251" cy="205739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cs typeface="+mn-ea"/>
                <a:sym typeface="+mn-lt"/>
              </a:endParaRPr>
            </a:p>
          </p:txBody>
        </p:sp>
      </p:grpSp>
      <p:sp>
        <p:nvSpPr>
          <p:cNvPr id="30" name="矩形 29">
            <a:extLst>
              <a:ext uri="{FF2B5EF4-FFF2-40B4-BE49-F238E27FC236}">
                <a16:creationId xmlns:a16="http://schemas.microsoft.com/office/drawing/2014/main" id="{1143E57B-50C9-FFD8-8D35-7012F914E359}"/>
              </a:ext>
            </a:extLst>
          </p:cNvPr>
          <p:cNvSpPr/>
          <p:nvPr/>
        </p:nvSpPr>
        <p:spPr>
          <a:xfrm>
            <a:off x="4769995" y="4369253"/>
            <a:ext cx="4187595" cy="102444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94CA84B-7226-7FFA-8F49-617E6A473199}"/>
              </a:ext>
            </a:extLst>
          </p:cNvPr>
          <p:cNvSpPr txBox="1"/>
          <p:nvPr/>
        </p:nvSpPr>
        <p:spPr>
          <a:xfrm>
            <a:off x="4184736" y="946310"/>
            <a:ext cx="4806666" cy="420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b="1" dirty="0">
                <a:cs typeface="+mn-ea"/>
                <a:sym typeface="+mn-lt"/>
              </a:rPr>
              <a:t>总体目标：</a:t>
            </a:r>
            <a:endParaRPr lang="en-US" altLang="zh-CN" b="1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1600" dirty="0">
                <a:cs typeface="+mn-ea"/>
                <a:sym typeface="+mn-lt"/>
              </a:rPr>
              <a:t>联合集团下属各家企业，建立</a:t>
            </a:r>
            <a:r>
              <a:rPr lang="zh-CN" altLang="en-US" sz="1600" b="1" dirty="0">
                <a:solidFill>
                  <a:srgbClr val="E70011"/>
                </a:solidFill>
                <a:cs typeface="+mn-ea"/>
                <a:sym typeface="+mn-lt"/>
              </a:rPr>
              <a:t>数据共同开发机制</a:t>
            </a:r>
            <a:r>
              <a:rPr lang="zh-CN" altLang="en-US" sz="1600" dirty="0">
                <a:cs typeface="+mn-ea"/>
                <a:sym typeface="+mn-lt"/>
              </a:rPr>
              <a:t>，搭建久事数据服务平台。</a:t>
            </a:r>
            <a:r>
              <a:rPr lang="zh-CN" altLang="en-US" sz="1600" b="1" dirty="0">
                <a:solidFill>
                  <a:srgbClr val="E70011"/>
                </a:solidFill>
                <a:cs typeface="+mn-ea"/>
                <a:sym typeface="+mn-lt"/>
              </a:rPr>
              <a:t>对内</a:t>
            </a:r>
            <a:r>
              <a:rPr lang="zh-CN" altLang="en-US" sz="1600" dirty="0">
                <a:cs typeface="+mn-ea"/>
                <a:sym typeface="+mn-lt"/>
              </a:rPr>
              <a:t>，提供数据共享开发服务；</a:t>
            </a:r>
            <a:r>
              <a:rPr lang="zh-CN" altLang="en-US" sz="1600" b="1" dirty="0">
                <a:solidFill>
                  <a:srgbClr val="E70011"/>
                </a:solidFill>
                <a:cs typeface="+mn-ea"/>
                <a:sym typeface="+mn-lt"/>
              </a:rPr>
              <a:t>对外</a:t>
            </a:r>
            <a:r>
              <a:rPr lang="zh-CN" altLang="en-US" sz="1600" dirty="0">
                <a:cs typeface="+mn-ea"/>
                <a:sym typeface="+mn-lt"/>
              </a:rPr>
              <a:t>，形成数据统一出口，挖掘对外数据价值。</a:t>
            </a:r>
            <a:endParaRPr lang="en-US" altLang="zh-CN" sz="1600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zh-CN" sz="1600" dirty="0">
              <a:solidFill>
                <a:srgbClr val="0070C0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b="1" dirty="0">
                <a:cs typeface="+mn-ea"/>
                <a:sym typeface="+mn-lt"/>
              </a:rPr>
              <a:t>年度目标：</a:t>
            </a:r>
            <a:endParaRPr lang="en-US" altLang="zh-CN" b="1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1600" dirty="0">
                <a:cs typeface="+mn-ea"/>
                <a:sym typeface="+mn-lt"/>
              </a:rPr>
              <a:t>结合久事大数据平台，搭建</a:t>
            </a:r>
            <a:r>
              <a:rPr lang="zh-CN" altLang="en-US" sz="1600" b="1" dirty="0">
                <a:solidFill>
                  <a:srgbClr val="E70011"/>
                </a:solidFill>
                <a:cs typeface="+mn-ea"/>
                <a:sym typeface="+mn-lt"/>
              </a:rPr>
              <a:t>久事数据服务平台</a:t>
            </a:r>
            <a:r>
              <a:rPr lang="zh-CN" altLang="en-US" sz="1600" dirty="0">
                <a:cs typeface="+mn-ea"/>
                <a:sym typeface="+mn-lt"/>
              </a:rPr>
              <a:t>。</a:t>
            </a:r>
            <a:endParaRPr lang="en-US" altLang="zh-CN" sz="1600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1600" dirty="0">
                <a:cs typeface="+mn-ea"/>
                <a:sym typeface="+mn-lt"/>
              </a:rPr>
              <a:t>共同联合开发</a:t>
            </a:r>
            <a:r>
              <a:rPr lang="zh-CN" altLang="en-US" sz="1600" b="1" dirty="0">
                <a:solidFill>
                  <a:srgbClr val="E70011"/>
                </a:solidFill>
                <a:cs typeface="+mn-ea"/>
                <a:sym typeface="+mn-lt"/>
              </a:rPr>
              <a:t>久事客流宝、实时刷卡统计、公交到站预报、舒适度等数据产品</a:t>
            </a:r>
            <a:r>
              <a:rPr lang="zh-CN" altLang="en-US" sz="1600" dirty="0">
                <a:cs typeface="+mn-ea"/>
                <a:sym typeface="+mn-lt"/>
              </a:rPr>
              <a:t>，初步建立数据服务载体。</a:t>
            </a:r>
            <a:endParaRPr lang="en-US" altLang="zh-CN" sz="16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95700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三、建设步骤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E9C8DE4-48D8-F877-81F5-C0E4BCD13547}"/>
              </a:ext>
            </a:extLst>
          </p:cNvPr>
          <p:cNvSpPr/>
          <p:nvPr/>
        </p:nvSpPr>
        <p:spPr>
          <a:xfrm>
            <a:off x="4769995" y="4369253"/>
            <a:ext cx="4187595" cy="102444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1F09FD5-506B-39B1-BE15-436CB738DDCE}"/>
              </a:ext>
            </a:extLst>
          </p:cNvPr>
          <p:cNvSpPr txBox="1"/>
          <p:nvPr/>
        </p:nvSpPr>
        <p:spPr>
          <a:xfrm>
            <a:off x="211014" y="885530"/>
            <a:ext cx="83252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dirty="0">
                <a:cs typeface="+mn-ea"/>
              </a:rPr>
              <a:t>久事大数据平台基本遵循统筹规划、管理实施、稽核检查、资产运营的通用实践步骤，各组织结合自身实际情况，制定合理的实施方案，以确保数据资产管理有效执行。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917DAC2B-E797-0C77-CAF2-AFC09A075305}"/>
              </a:ext>
            </a:extLst>
          </p:cNvPr>
          <p:cNvGrpSpPr/>
          <p:nvPr/>
        </p:nvGrpSpPr>
        <p:grpSpPr>
          <a:xfrm>
            <a:off x="170878" y="1652450"/>
            <a:ext cx="2130766" cy="3664901"/>
            <a:chOff x="199984" y="909133"/>
            <a:chExt cx="2239043" cy="3664901"/>
          </a:xfrm>
        </p:grpSpPr>
        <p:sp>
          <p:nvSpPr>
            <p:cNvPr id="7" name="矩形: 圆角 22">
              <a:extLst>
                <a:ext uri="{FF2B5EF4-FFF2-40B4-BE49-F238E27FC236}">
                  <a16:creationId xmlns:a16="http://schemas.microsoft.com/office/drawing/2014/main" id="{0A95C9C6-6BDC-1534-857C-518CC60D7894}"/>
                </a:ext>
              </a:extLst>
            </p:cNvPr>
            <p:cNvSpPr/>
            <p:nvPr/>
          </p:nvSpPr>
          <p:spPr>
            <a:xfrm>
              <a:off x="343917" y="1192953"/>
              <a:ext cx="2088000" cy="3221869"/>
            </a:xfrm>
            <a:custGeom>
              <a:avLst/>
              <a:gdLst>
                <a:gd name="connsiteX0" fmla="*/ 0 w 3487810"/>
                <a:gd name="connsiteY0" fmla="*/ 0 h 4621846"/>
                <a:gd name="connsiteX1" fmla="*/ 0 w 3487810"/>
                <a:gd name="connsiteY1" fmla="*/ 0 h 4621846"/>
                <a:gd name="connsiteX2" fmla="*/ 3487810 w 3487810"/>
                <a:gd name="connsiteY2" fmla="*/ 0 h 4621846"/>
                <a:gd name="connsiteX3" fmla="*/ 3487810 w 3487810"/>
                <a:gd name="connsiteY3" fmla="*/ 0 h 4621846"/>
                <a:gd name="connsiteX4" fmla="*/ 3487810 w 3487810"/>
                <a:gd name="connsiteY4" fmla="*/ 4621846 h 4621846"/>
                <a:gd name="connsiteX5" fmla="*/ 3487810 w 3487810"/>
                <a:gd name="connsiteY5" fmla="*/ 4621846 h 4621846"/>
                <a:gd name="connsiteX6" fmla="*/ 0 w 3487810"/>
                <a:gd name="connsiteY6" fmla="*/ 4621846 h 4621846"/>
                <a:gd name="connsiteX7" fmla="*/ 0 w 3487810"/>
                <a:gd name="connsiteY7" fmla="*/ 4621846 h 4621846"/>
                <a:gd name="connsiteX8" fmla="*/ 0 w 3487810"/>
                <a:gd name="connsiteY8" fmla="*/ 0 h 4621846"/>
                <a:gd name="connsiteX0" fmla="*/ 695325 w 4183135"/>
                <a:gd name="connsiteY0" fmla="*/ 1615442 h 6237288"/>
                <a:gd name="connsiteX1" fmla="*/ 0 w 4183135"/>
                <a:gd name="connsiteY1" fmla="*/ 0 h 6237288"/>
                <a:gd name="connsiteX2" fmla="*/ 695325 w 4183135"/>
                <a:gd name="connsiteY2" fmla="*/ 1615442 h 6237288"/>
                <a:gd name="connsiteX3" fmla="*/ 4183135 w 4183135"/>
                <a:gd name="connsiteY3" fmla="*/ 1615442 h 6237288"/>
                <a:gd name="connsiteX4" fmla="*/ 4183135 w 4183135"/>
                <a:gd name="connsiteY4" fmla="*/ 1615442 h 6237288"/>
                <a:gd name="connsiteX5" fmla="*/ 4183135 w 4183135"/>
                <a:gd name="connsiteY5" fmla="*/ 6237288 h 6237288"/>
                <a:gd name="connsiteX6" fmla="*/ 4183135 w 4183135"/>
                <a:gd name="connsiteY6" fmla="*/ 6237288 h 6237288"/>
                <a:gd name="connsiteX7" fmla="*/ 695325 w 4183135"/>
                <a:gd name="connsiteY7" fmla="*/ 6237288 h 6237288"/>
                <a:gd name="connsiteX8" fmla="*/ 695325 w 4183135"/>
                <a:gd name="connsiteY8" fmla="*/ 6237288 h 6237288"/>
                <a:gd name="connsiteX9" fmla="*/ 695325 w 4183135"/>
                <a:gd name="connsiteY9" fmla="*/ 1615442 h 6237288"/>
                <a:gd name="connsiteX0" fmla="*/ 0 w 3487810"/>
                <a:gd name="connsiteY0" fmla="*/ 0 h 4621846"/>
                <a:gd name="connsiteX1" fmla="*/ 0 w 3487810"/>
                <a:gd name="connsiteY1" fmla="*/ 0 h 4621846"/>
                <a:gd name="connsiteX2" fmla="*/ 3487810 w 3487810"/>
                <a:gd name="connsiteY2" fmla="*/ 0 h 4621846"/>
                <a:gd name="connsiteX3" fmla="*/ 3487810 w 3487810"/>
                <a:gd name="connsiteY3" fmla="*/ 0 h 4621846"/>
                <a:gd name="connsiteX4" fmla="*/ 3487810 w 3487810"/>
                <a:gd name="connsiteY4" fmla="*/ 4621846 h 4621846"/>
                <a:gd name="connsiteX5" fmla="*/ 3487810 w 3487810"/>
                <a:gd name="connsiteY5" fmla="*/ 4621846 h 4621846"/>
                <a:gd name="connsiteX6" fmla="*/ 0 w 3487810"/>
                <a:gd name="connsiteY6" fmla="*/ 4621846 h 4621846"/>
                <a:gd name="connsiteX7" fmla="*/ 0 w 3487810"/>
                <a:gd name="connsiteY7" fmla="*/ 4621846 h 4621846"/>
                <a:gd name="connsiteX8" fmla="*/ 0 w 3487810"/>
                <a:gd name="connsiteY8" fmla="*/ 0 h 4621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87810" h="4621846">
                  <a:moveTo>
                    <a:pt x="0" y="0"/>
                  </a:moveTo>
                  <a:lnTo>
                    <a:pt x="0" y="0"/>
                  </a:lnTo>
                  <a:lnTo>
                    <a:pt x="3487810" y="0"/>
                  </a:lnTo>
                  <a:lnTo>
                    <a:pt x="3487810" y="0"/>
                  </a:lnTo>
                  <a:lnTo>
                    <a:pt x="3487810" y="4621846"/>
                  </a:lnTo>
                  <a:lnTo>
                    <a:pt x="3487810" y="4621846"/>
                  </a:lnTo>
                  <a:lnTo>
                    <a:pt x="0" y="4621846"/>
                  </a:lnTo>
                  <a:lnTo>
                    <a:pt x="0" y="46218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 algn="ctr">
              <a:solidFill>
                <a:srgbClr val="0060A5"/>
              </a:solidFill>
              <a:prstDash val="solid"/>
            </a:ln>
            <a:effectLst>
              <a:outerShdw blurRad="787400" dist="1270000" dir="5400000" sx="70000" sy="70000" algn="t" rotWithShape="0">
                <a:srgbClr val="A5A5A5"/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FB033E09-9DA0-A46E-FC39-5D952AE98B9F}"/>
                </a:ext>
              </a:extLst>
            </p:cNvPr>
            <p:cNvSpPr/>
            <p:nvPr/>
          </p:nvSpPr>
          <p:spPr>
            <a:xfrm>
              <a:off x="351028" y="1944623"/>
              <a:ext cx="2087999" cy="14446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376092"/>
                  </a:solidFill>
                  <a:effectLst/>
                  <a:uLnTx/>
                  <a:uFillTx/>
                  <a:latin typeface="+mn-ea"/>
                  <a:cs typeface="Times New Roman" panose="02020603050405020304" pitchFamily="18" charset="0"/>
                </a:rPr>
                <a:t>盘点数据资产，</a:t>
              </a:r>
              <a:r>
                <a:rPr lang="zh-CN" altLang="en-US" sz="1200" b="1" kern="0" dirty="0">
                  <a:solidFill>
                    <a:srgbClr val="376092"/>
                  </a:solidFill>
                  <a:latin typeface="+mn-ea"/>
                  <a:cs typeface="Times New Roman" panose="02020603050405020304" pitchFamily="18" charset="0"/>
                </a:rPr>
                <a:t>评估管理能力</a:t>
              </a:r>
              <a:r>
                <a:rPr kumimoji="0" lang="en-US" altLang="zh-CN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376092"/>
                  </a:solidFill>
                  <a:effectLst/>
                  <a:uLnTx/>
                  <a:uFillTx/>
                  <a:latin typeface="+mn-ea"/>
                  <a:cs typeface="Times New Roman" panose="02020603050405020304" pitchFamily="18" charset="0"/>
                </a:rPr>
                <a:t> </a:t>
              </a: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376092"/>
                  </a:solidFill>
                  <a:effectLst/>
                  <a:uLnTx/>
                  <a:uFillTx/>
                  <a:latin typeface="+mn-ea"/>
                  <a:cs typeface="Times New Roman" panose="02020603050405020304" pitchFamily="18" charset="0"/>
                </a:rPr>
                <a:t>；</a:t>
              </a:r>
              <a:r>
                <a:rPr kumimoji="0" lang="en-US" altLang="zh-CN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376092"/>
                  </a:solidFill>
                  <a:effectLst/>
                  <a:uLnTx/>
                  <a:uFillTx/>
                  <a:latin typeface="+mn-ea"/>
                  <a:cs typeface="Times New Roman" panose="02020603050405020304" pitchFamily="18" charset="0"/>
                </a:rPr>
                <a:t>      </a:t>
              </a:r>
            </a:p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200" b="1" kern="0" dirty="0">
                  <a:solidFill>
                    <a:srgbClr val="376092"/>
                  </a:solidFill>
                  <a:latin typeface="+mn-ea"/>
                  <a:cs typeface="Times New Roman" panose="02020603050405020304" pitchFamily="18" charset="0"/>
                </a:rPr>
                <a:t>指定发布数据战略；</a:t>
              </a:r>
              <a:endParaRPr lang="en-US" altLang="zh-CN" sz="1200" b="1" kern="0" dirty="0">
                <a:solidFill>
                  <a:srgbClr val="376092"/>
                </a:solidFill>
                <a:latin typeface="+mn-ea"/>
                <a:cs typeface="Times New Roman" panose="02020603050405020304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200" b="1" kern="0" dirty="0">
                  <a:solidFill>
                    <a:srgbClr val="376092"/>
                  </a:solidFill>
                  <a:latin typeface="+mn-ea"/>
                  <a:cs typeface="Times New Roman" panose="02020603050405020304" pitchFamily="18" charset="0"/>
                </a:rPr>
                <a:t>建立组织架构，发布制度规范。</a:t>
              </a:r>
              <a:endPara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9D082772-9557-6C24-6BA4-2535B95B6718}"/>
                </a:ext>
              </a:extLst>
            </p:cNvPr>
            <p:cNvSpPr/>
            <p:nvPr/>
          </p:nvSpPr>
          <p:spPr>
            <a:xfrm>
              <a:off x="503414" y="1440262"/>
              <a:ext cx="1631378" cy="4181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76092"/>
                  </a:solidFill>
                  <a:effectLst/>
                  <a:uLnTx/>
                  <a:uFillTx/>
                  <a:latin typeface="微软雅黑" panose="020B0503020204020204" pitchFamily="34" charset="-122"/>
                </a:rPr>
                <a:t>统筹规划</a:t>
              </a:r>
              <a:endPara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53FFC61B-F2A2-0F1D-67B4-EDEBBD4E9A51}"/>
                </a:ext>
              </a:extLst>
            </p:cNvPr>
            <p:cNvCxnSpPr>
              <a:cxnSpLocks/>
            </p:cNvCxnSpPr>
            <p:nvPr/>
          </p:nvCxnSpPr>
          <p:spPr>
            <a:xfrm>
              <a:off x="647392" y="1817673"/>
              <a:ext cx="1656000" cy="0"/>
            </a:xfrm>
            <a:prstGeom prst="line">
              <a:avLst/>
            </a:prstGeom>
            <a:noFill/>
            <a:ln w="12700" cap="rnd" cmpd="sng" algn="ctr">
              <a:solidFill>
                <a:srgbClr val="FFFFFF">
                  <a:lumMod val="75000"/>
                </a:srgbClr>
              </a:solidFill>
              <a:prstDash val="solid"/>
            </a:ln>
            <a:effectLst/>
          </p:spPr>
        </p:cxn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595E815B-1C8B-792C-1C99-475A49388A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73657" y="3787843"/>
              <a:ext cx="577056" cy="486902"/>
            </a:xfrm>
            <a:custGeom>
              <a:avLst/>
              <a:gdLst>
                <a:gd name="T0" fmla="*/ 801 w 2344"/>
                <a:gd name="T1" fmla="*/ 144 h 2344"/>
                <a:gd name="T2" fmla="*/ 200 w 2344"/>
                <a:gd name="T3" fmla="*/ 144 h 2344"/>
                <a:gd name="T4" fmla="*/ 0 w 2344"/>
                <a:gd name="T5" fmla="*/ 344 h 2344"/>
                <a:gd name="T6" fmla="*/ 0 w 2344"/>
                <a:gd name="T7" fmla="*/ 944 h 2344"/>
                <a:gd name="T8" fmla="*/ 200 w 2344"/>
                <a:gd name="T9" fmla="*/ 1144 h 2344"/>
                <a:gd name="T10" fmla="*/ 801 w 2344"/>
                <a:gd name="T11" fmla="*/ 1144 h 2344"/>
                <a:gd name="T12" fmla="*/ 1000 w 2344"/>
                <a:gd name="T13" fmla="*/ 944 h 2344"/>
                <a:gd name="T14" fmla="*/ 1000 w 2344"/>
                <a:gd name="T15" fmla="*/ 344 h 2344"/>
                <a:gd name="T16" fmla="*/ 801 w 2344"/>
                <a:gd name="T17" fmla="*/ 144 h 2344"/>
                <a:gd name="T18" fmla="*/ 2266 w 2344"/>
                <a:gd name="T19" fmla="*/ 503 h 2344"/>
                <a:gd name="T20" fmla="*/ 1842 w 2344"/>
                <a:gd name="T21" fmla="*/ 78 h 2344"/>
                <a:gd name="T22" fmla="*/ 1559 w 2344"/>
                <a:gd name="T23" fmla="*/ 78 h 2344"/>
                <a:gd name="T24" fmla="*/ 1500 w 2344"/>
                <a:gd name="T25" fmla="*/ 137 h 2344"/>
                <a:gd name="T26" fmla="*/ 1135 w 2344"/>
                <a:gd name="T27" fmla="*/ 503 h 2344"/>
                <a:gd name="T28" fmla="*/ 1076 w 2344"/>
                <a:gd name="T29" fmla="*/ 644 h 2344"/>
                <a:gd name="T30" fmla="*/ 1135 w 2344"/>
                <a:gd name="T31" fmla="*/ 785 h 2344"/>
                <a:gd name="T32" fmla="*/ 1193 w 2344"/>
                <a:gd name="T33" fmla="*/ 844 h 2344"/>
                <a:gd name="T34" fmla="*/ 1500 w 2344"/>
                <a:gd name="T35" fmla="*/ 1151 h 2344"/>
                <a:gd name="T36" fmla="*/ 1559 w 2344"/>
                <a:gd name="T37" fmla="*/ 1210 h 2344"/>
                <a:gd name="T38" fmla="*/ 1842 w 2344"/>
                <a:gd name="T39" fmla="*/ 1210 h 2344"/>
                <a:gd name="T40" fmla="*/ 2208 w 2344"/>
                <a:gd name="T41" fmla="*/ 844 h 2344"/>
                <a:gd name="T42" fmla="*/ 2266 w 2344"/>
                <a:gd name="T43" fmla="*/ 785 h 2344"/>
                <a:gd name="T44" fmla="*/ 2266 w 2344"/>
                <a:gd name="T45" fmla="*/ 503 h 2344"/>
                <a:gd name="T46" fmla="*/ 801 w 2344"/>
                <a:gd name="T47" fmla="*/ 1344 h 2344"/>
                <a:gd name="T48" fmla="*/ 200 w 2344"/>
                <a:gd name="T49" fmla="*/ 1344 h 2344"/>
                <a:gd name="T50" fmla="*/ 0 w 2344"/>
                <a:gd name="T51" fmla="*/ 1544 h 2344"/>
                <a:gd name="T52" fmla="*/ 0 w 2344"/>
                <a:gd name="T53" fmla="*/ 2144 h 2344"/>
                <a:gd name="T54" fmla="*/ 200 w 2344"/>
                <a:gd name="T55" fmla="*/ 2344 h 2344"/>
                <a:gd name="T56" fmla="*/ 801 w 2344"/>
                <a:gd name="T57" fmla="*/ 2344 h 2344"/>
                <a:gd name="T58" fmla="*/ 1000 w 2344"/>
                <a:gd name="T59" fmla="*/ 2144 h 2344"/>
                <a:gd name="T60" fmla="*/ 1000 w 2344"/>
                <a:gd name="T61" fmla="*/ 1544 h 2344"/>
                <a:gd name="T62" fmla="*/ 801 w 2344"/>
                <a:gd name="T63" fmla="*/ 1344 h 2344"/>
                <a:gd name="T64" fmla="*/ 2001 w 2344"/>
                <a:gd name="T65" fmla="*/ 1344 h 2344"/>
                <a:gd name="T66" fmla="*/ 1400 w 2344"/>
                <a:gd name="T67" fmla="*/ 1344 h 2344"/>
                <a:gd name="T68" fmla="*/ 1200 w 2344"/>
                <a:gd name="T69" fmla="*/ 1544 h 2344"/>
                <a:gd name="T70" fmla="*/ 1200 w 2344"/>
                <a:gd name="T71" fmla="*/ 2144 h 2344"/>
                <a:gd name="T72" fmla="*/ 1400 w 2344"/>
                <a:gd name="T73" fmla="*/ 2344 h 2344"/>
                <a:gd name="T74" fmla="*/ 2001 w 2344"/>
                <a:gd name="T75" fmla="*/ 2344 h 2344"/>
                <a:gd name="T76" fmla="*/ 2200 w 2344"/>
                <a:gd name="T77" fmla="*/ 2144 h 2344"/>
                <a:gd name="T78" fmla="*/ 2200 w 2344"/>
                <a:gd name="T79" fmla="*/ 1544 h 2344"/>
                <a:gd name="T80" fmla="*/ 2001 w 2344"/>
                <a:gd name="T81" fmla="*/ 1344 h 2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44" h="2344">
                  <a:moveTo>
                    <a:pt x="801" y="144"/>
                  </a:moveTo>
                  <a:lnTo>
                    <a:pt x="200" y="144"/>
                  </a:lnTo>
                  <a:cubicBezTo>
                    <a:pt x="90" y="144"/>
                    <a:pt x="0" y="233"/>
                    <a:pt x="0" y="344"/>
                  </a:cubicBezTo>
                  <a:lnTo>
                    <a:pt x="0" y="944"/>
                  </a:lnTo>
                  <a:cubicBezTo>
                    <a:pt x="1" y="1054"/>
                    <a:pt x="90" y="1144"/>
                    <a:pt x="200" y="1144"/>
                  </a:cubicBezTo>
                  <a:lnTo>
                    <a:pt x="801" y="1144"/>
                  </a:lnTo>
                  <a:cubicBezTo>
                    <a:pt x="911" y="1144"/>
                    <a:pt x="1000" y="1054"/>
                    <a:pt x="1000" y="944"/>
                  </a:cubicBezTo>
                  <a:lnTo>
                    <a:pt x="1000" y="344"/>
                  </a:lnTo>
                  <a:cubicBezTo>
                    <a:pt x="1000" y="233"/>
                    <a:pt x="911" y="144"/>
                    <a:pt x="801" y="144"/>
                  </a:cubicBezTo>
                  <a:moveTo>
                    <a:pt x="2266" y="503"/>
                  </a:moveTo>
                  <a:lnTo>
                    <a:pt x="1842" y="78"/>
                  </a:lnTo>
                  <a:cubicBezTo>
                    <a:pt x="1764" y="0"/>
                    <a:pt x="1637" y="0"/>
                    <a:pt x="1559" y="78"/>
                  </a:cubicBezTo>
                  <a:lnTo>
                    <a:pt x="1500" y="137"/>
                  </a:lnTo>
                  <a:lnTo>
                    <a:pt x="1135" y="503"/>
                  </a:lnTo>
                  <a:cubicBezTo>
                    <a:pt x="1097" y="540"/>
                    <a:pt x="1076" y="591"/>
                    <a:pt x="1076" y="644"/>
                  </a:cubicBezTo>
                  <a:cubicBezTo>
                    <a:pt x="1076" y="697"/>
                    <a:pt x="1097" y="748"/>
                    <a:pt x="1135" y="785"/>
                  </a:cubicBezTo>
                  <a:lnTo>
                    <a:pt x="1193" y="844"/>
                  </a:lnTo>
                  <a:lnTo>
                    <a:pt x="1500" y="1151"/>
                  </a:lnTo>
                  <a:lnTo>
                    <a:pt x="1559" y="1210"/>
                  </a:lnTo>
                  <a:cubicBezTo>
                    <a:pt x="1637" y="1288"/>
                    <a:pt x="1764" y="1288"/>
                    <a:pt x="1842" y="1210"/>
                  </a:cubicBezTo>
                  <a:lnTo>
                    <a:pt x="2208" y="844"/>
                  </a:lnTo>
                  <a:lnTo>
                    <a:pt x="2266" y="785"/>
                  </a:lnTo>
                  <a:cubicBezTo>
                    <a:pt x="2344" y="707"/>
                    <a:pt x="2344" y="581"/>
                    <a:pt x="2266" y="503"/>
                  </a:cubicBezTo>
                  <a:moveTo>
                    <a:pt x="801" y="1344"/>
                  </a:moveTo>
                  <a:lnTo>
                    <a:pt x="200" y="1344"/>
                  </a:lnTo>
                  <a:cubicBezTo>
                    <a:pt x="90" y="1344"/>
                    <a:pt x="0" y="1433"/>
                    <a:pt x="0" y="1544"/>
                  </a:cubicBezTo>
                  <a:lnTo>
                    <a:pt x="0" y="2144"/>
                  </a:lnTo>
                  <a:cubicBezTo>
                    <a:pt x="1" y="2254"/>
                    <a:pt x="90" y="2344"/>
                    <a:pt x="200" y="2344"/>
                  </a:cubicBezTo>
                  <a:lnTo>
                    <a:pt x="801" y="2344"/>
                  </a:lnTo>
                  <a:cubicBezTo>
                    <a:pt x="911" y="2344"/>
                    <a:pt x="1000" y="2254"/>
                    <a:pt x="1000" y="2144"/>
                  </a:cubicBezTo>
                  <a:lnTo>
                    <a:pt x="1000" y="1544"/>
                  </a:lnTo>
                  <a:cubicBezTo>
                    <a:pt x="1000" y="1433"/>
                    <a:pt x="911" y="1344"/>
                    <a:pt x="801" y="1344"/>
                  </a:cubicBezTo>
                  <a:moveTo>
                    <a:pt x="2001" y="1344"/>
                  </a:moveTo>
                  <a:lnTo>
                    <a:pt x="1400" y="1344"/>
                  </a:lnTo>
                  <a:cubicBezTo>
                    <a:pt x="1290" y="1344"/>
                    <a:pt x="1200" y="1433"/>
                    <a:pt x="1200" y="1544"/>
                  </a:cubicBezTo>
                  <a:lnTo>
                    <a:pt x="1200" y="2144"/>
                  </a:lnTo>
                  <a:cubicBezTo>
                    <a:pt x="1201" y="2254"/>
                    <a:pt x="1290" y="2344"/>
                    <a:pt x="1400" y="2344"/>
                  </a:cubicBezTo>
                  <a:lnTo>
                    <a:pt x="2001" y="2344"/>
                  </a:lnTo>
                  <a:cubicBezTo>
                    <a:pt x="2111" y="2344"/>
                    <a:pt x="2200" y="2254"/>
                    <a:pt x="2200" y="2144"/>
                  </a:cubicBezTo>
                  <a:lnTo>
                    <a:pt x="2200" y="1544"/>
                  </a:lnTo>
                  <a:cubicBezTo>
                    <a:pt x="2200" y="1433"/>
                    <a:pt x="2111" y="1344"/>
                    <a:pt x="2001" y="1344"/>
                  </a:cubicBezTo>
                </a:path>
              </a:pathLst>
            </a:custGeom>
            <a:gradFill>
              <a:gsLst>
                <a:gs pos="10000">
                  <a:srgbClr val="0070C0">
                    <a:alpha val="0"/>
                  </a:srgbClr>
                </a:gs>
                <a:gs pos="100000">
                  <a:srgbClr val="0070C0">
                    <a:alpha val="20000"/>
                  </a:srgb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Regular"/>
                <a:ea typeface="思源黑体 CN Regular"/>
              </a:endParaRPr>
            </a:p>
          </p:txBody>
        </p:sp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D963D94C-D000-ACC0-76A3-2F4EC223ACCB}"/>
                </a:ext>
              </a:extLst>
            </p:cNvPr>
            <p:cNvSpPr/>
            <p:nvPr/>
          </p:nvSpPr>
          <p:spPr>
            <a:xfrm>
              <a:off x="343918" y="4544904"/>
              <a:ext cx="2088000" cy="29130"/>
            </a:xfrm>
            <a:prstGeom prst="rect">
              <a:avLst/>
            </a:prstGeom>
            <a:solidFill>
              <a:srgbClr val="37609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endParaRPr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D4FEB235-E234-0E36-9D19-EDACE962099B}"/>
                </a:ext>
              </a:extLst>
            </p:cNvPr>
            <p:cNvGrpSpPr/>
            <p:nvPr/>
          </p:nvGrpSpPr>
          <p:grpSpPr>
            <a:xfrm>
              <a:off x="199984" y="909133"/>
              <a:ext cx="719535" cy="546009"/>
              <a:chOff x="706754" y="1625549"/>
              <a:chExt cx="1316354" cy="998896"/>
            </a:xfrm>
          </p:grpSpPr>
          <p:sp>
            <p:nvSpPr>
              <p:cNvPr id="14" name="平行四边形 6">
                <a:extLst>
                  <a:ext uri="{FF2B5EF4-FFF2-40B4-BE49-F238E27FC236}">
                    <a16:creationId xmlns:a16="http://schemas.microsoft.com/office/drawing/2014/main" id="{897EC9E3-3D98-2E4F-0CD1-7DC7F6B57925}"/>
                  </a:ext>
                </a:extLst>
              </p:cNvPr>
              <p:cNvSpPr/>
              <p:nvPr/>
            </p:nvSpPr>
            <p:spPr>
              <a:xfrm>
                <a:off x="706754" y="1625549"/>
                <a:ext cx="1316354" cy="998896"/>
              </a:xfrm>
              <a:custGeom>
                <a:avLst/>
                <a:gdLst>
                  <a:gd name="connsiteX0" fmla="*/ 107404 w 1316354"/>
                  <a:gd name="connsiteY0" fmla="*/ 997167 h 998896"/>
                  <a:gd name="connsiteX1" fmla="*/ 1243757 w 1316354"/>
                  <a:gd name="connsiteY1" fmla="*/ 773200 h 998896"/>
                  <a:gd name="connsiteX2" fmla="*/ 1316354 w 1316354"/>
                  <a:gd name="connsiteY2" fmla="*/ 684899 h 998896"/>
                  <a:gd name="connsiteX3" fmla="*/ 1316354 w 1316354"/>
                  <a:gd name="connsiteY3" fmla="*/ 90032 h 998896"/>
                  <a:gd name="connsiteX4" fmla="*/ 1208950 w 1316354"/>
                  <a:gd name="connsiteY4" fmla="*/ 1730 h 998896"/>
                  <a:gd name="connsiteX5" fmla="*/ 72596 w 1316354"/>
                  <a:gd name="connsiteY5" fmla="*/ 225697 h 998896"/>
                  <a:gd name="connsiteX6" fmla="*/ 0 w 1316354"/>
                  <a:gd name="connsiteY6" fmla="*/ 313998 h 998896"/>
                  <a:gd name="connsiteX7" fmla="*/ 0 w 1316354"/>
                  <a:gd name="connsiteY7" fmla="*/ 908866 h 998896"/>
                  <a:gd name="connsiteX8" fmla="*/ 107404 w 1316354"/>
                  <a:gd name="connsiteY8" fmla="*/ 997167 h 998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16354" h="998896">
                    <a:moveTo>
                      <a:pt x="107404" y="997167"/>
                    </a:moveTo>
                    <a:lnTo>
                      <a:pt x="1243757" y="773200"/>
                    </a:lnTo>
                    <a:cubicBezTo>
                      <a:pt x="1285936" y="764887"/>
                      <a:pt x="1316354" y="727889"/>
                      <a:pt x="1316354" y="684899"/>
                    </a:cubicBezTo>
                    <a:lnTo>
                      <a:pt x="1316354" y="90032"/>
                    </a:lnTo>
                    <a:cubicBezTo>
                      <a:pt x="1316354" y="33326"/>
                      <a:pt x="1264585" y="-9235"/>
                      <a:pt x="1208950" y="1730"/>
                    </a:cubicBezTo>
                    <a:lnTo>
                      <a:pt x="72596" y="225697"/>
                    </a:lnTo>
                    <a:cubicBezTo>
                      <a:pt x="30418" y="234010"/>
                      <a:pt x="0" y="271008"/>
                      <a:pt x="0" y="313998"/>
                    </a:cubicBezTo>
                    <a:lnTo>
                      <a:pt x="0" y="908866"/>
                    </a:lnTo>
                    <a:cubicBezTo>
                      <a:pt x="0" y="965572"/>
                      <a:pt x="51768" y="1008133"/>
                      <a:pt x="107404" y="997167"/>
                    </a:cubicBezTo>
                  </a:path>
                </a:pathLst>
              </a:custGeom>
              <a:solidFill>
                <a:srgbClr val="376092"/>
              </a:solidFill>
              <a:ln w="25400" cap="flat" cmpd="sng" algn="ctr">
                <a:noFill/>
                <a:prstDash val="solid"/>
              </a:ln>
              <a:effectLst>
                <a:outerShdw blurRad="190500" dist="38100" dir="5400000" algn="t" rotWithShape="0">
                  <a:srgbClr val="0070C0">
                    <a:lumMod val="75000"/>
                    <a:alpha val="30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Regular"/>
                  <a:ea typeface="思源黑体 CN Regular"/>
                  <a:cs typeface="+mn-cs"/>
                </a:endParaRPr>
              </a:p>
            </p:txBody>
          </p:sp>
          <p:pic>
            <p:nvPicPr>
              <p:cNvPr id="15" name="图形 14">
                <a:extLst>
                  <a:ext uri="{FF2B5EF4-FFF2-40B4-BE49-F238E27FC236}">
                    <a16:creationId xmlns:a16="http://schemas.microsoft.com/office/drawing/2014/main" id="{5724BBE7-311A-30D4-ABC1-B5E5D2D187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106864" y="1866930"/>
                <a:ext cx="516134" cy="516134"/>
              </a:xfrm>
              <a:prstGeom prst="rect">
                <a:avLst/>
              </a:prstGeom>
            </p:spPr>
          </p:pic>
        </p:grp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C3A1174-FA61-8B62-EE22-22151CEC87CB}"/>
              </a:ext>
            </a:extLst>
          </p:cNvPr>
          <p:cNvGrpSpPr/>
          <p:nvPr/>
        </p:nvGrpSpPr>
        <p:grpSpPr>
          <a:xfrm>
            <a:off x="2379766" y="1652450"/>
            <a:ext cx="2124000" cy="3664901"/>
            <a:chOff x="199984" y="909133"/>
            <a:chExt cx="2231934" cy="3664901"/>
          </a:xfrm>
        </p:grpSpPr>
        <p:sp>
          <p:nvSpPr>
            <p:cNvPr id="32" name="矩形: 圆角 22">
              <a:extLst>
                <a:ext uri="{FF2B5EF4-FFF2-40B4-BE49-F238E27FC236}">
                  <a16:creationId xmlns:a16="http://schemas.microsoft.com/office/drawing/2014/main" id="{9D97815C-FA1E-5D31-B8B6-9B8EBE5F82EE}"/>
                </a:ext>
              </a:extLst>
            </p:cNvPr>
            <p:cNvSpPr/>
            <p:nvPr/>
          </p:nvSpPr>
          <p:spPr>
            <a:xfrm>
              <a:off x="343917" y="1192953"/>
              <a:ext cx="2088000" cy="3221869"/>
            </a:xfrm>
            <a:custGeom>
              <a:avLst/>
              <a:gdLst>
                <a:gd name="connsiteX0" fmla="*/ 0 w 3487810"/>
                <a:gd name="connsiteY0" fmla="*/ 0 h 4621846"/>
                <a:gd name="connsiteX1" fmla="*/ 0 w 3487810"/>
                <a:gd name="connsiteY1" fmla="*/ 0 h 4621846"/>
                <a:gd name="connsiteX2" fmla="*/ 3487810 w 3487810"/>
                <a:gd name="connsiteY2" fmla="*/ 0 h 4621846"/>
                <a:gd name="connsiteX3" fmla="*/ 3487810 w 3487810"/>
                <a:gd name="connsiteY3" fmla="*/ 0 h 4621846"/>
                <a:gd name="connsiteX4" fmla="*/ 3487810 w 3487810"/>
                <a:gd name="connsiteY4" fmla="*/ 4621846 h 4621846"/>
                <a:gd name="connsiteX5" fmla="*/ 3487810 w 3487810"/>
                <a:gd name="connsiteY5" fmla="*/ 4621846 h 4621846"/>
                <a:gd name="connsiteX6" fmla="*/ 0 w 3487810"/>
                <a:gd name="connsiteY6" fmla="*/ 4621846 h 4621846"/>
                <a:gd name="connsiteX7" fmla="*/ 0 w 3487810"/>
                <a:gd name="connsiteY7" fmla="*/ 4621846 h 4621846"/>
                <a:gd name="connsiteX8" fmla="*/ 0 w 3487810"/>
                <a:gd name="connsiteY8" fmla="*/ 0 h 4621846"/>
                <a:gd name="connsiteX0" fmla="*/ 695325 w 4183135"/>
                <a:gd name="connsiteY0" fmla="*/ 1615442 h 6237288"/>
                <a:gd name="connsiteX1" fmla="*/ 0 w 4183135"/>
                <a:gd name="connsiteY1" fmla="*/ 0 h 6237288"/>
                <a:gd name="connsiteX2" fmla="*/ 695325 w 4183135"/>
                <a:gd name="connsiteY2" fmla="*/ 1615442 h 6237288"/>
                <a:gd name="connsiteX3" fmla="*/ 4183135 w 4183135"/>
                <a:gd name="connsiteY3" fmla="*/ 1615442 h 6237288"/>
                <a:gd name="connsiteX4" fmla="*/ 4183135 w 4183135"/>
                <a:gd name="connsiteY4" fmla="*/ 1615442 h 6237288"/>
                <a:gd name="connsiteX5" fmla="*/ 4183135 w 4183135"/>
                <a:gd name="connsiteY5" fmla="*/ 6237288 h 6237288"/>
                <a:gd name="connsiteX6" fmla="*/ 4183135 w 4183135"/>
                <a:gd name="connsiteY6" fmla="*/ 6237288 h 6237288"/>
                <a:gd name="connsiteX7" fmla="*/ 695325 w 4183135"/>
                <a:gd name="connsiteY7" fmla="*/ 6237288 h 6237288"/>
                <a:gd name="connsiteX8" fmla="*/ 695325 w 4183135"/>
                <a:gd name="connsiteY8" fmla="*/ 6237288 h 6237288"/>
                <a:gd name="connsiteX9" fmla="*/ 695325 w 4183135"/>
                <a:gd name="connsiteY9" fmla="*/ 1615442 h 6237288"/>
                <a:gd name="connsiteX0" fmla="*/ 0 w 3487810"/>
                <a:gd name="connsiteY0" fmla="*/ 0 h 4621846"/>
                <a:gd name="connsiteX1" fmla="*/ 0 w 3487810"/>
                <a:gd name="connsiteY1" fmla="*/ 0 h 4621846"/>
                <a:gd name="connsiteX2" fmla="*/ 3487810 w 3487810"/>
                <a:gd name="connsiteY2" fmla="*/ 0 h 4621846"/>
                <a:gd name="connsiteX3" fmla="*/ 3487810 w 3487810"/>
                <a:gd name="connsiteY3" fmla="*/ 0 h 4621846"/>
                <a:gd name="connsiteX4" fmla="*/ 3487810 w 3487810"/>
                <a:gd name="connsiteY4" fmla="*/ 4621846 h 4621846"/>
                <a:gd name="connsiteX5" fmla="*/ 3487810 w 3487810"/>
                <a:gd name="connsiteY5" fmla="*/ 4621846 h 4621846"/>
                <a:gd name="connsiteX6" fmla="*/ 0 w 3487810"/>
                <a:gd name="connsiteY6" fmla="*/ 4621846 h 4621846"/>
                <a:gd name="connsiteX7" fmla="*/ 0 w 3487810"/>
                <a:gd name="connsiteY7" fmla="*/ 4621846 h 4621846"/>
                <a:gd name="connsiteX8" fmla="*/ 0 w 3487810"/>
                <a:gd name="connsiteY8" fmla="*/ 0 h 4621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87810" h="4621846">
                  <a:moveTo>
                    <a:pt x="0" y="0"/>
                  </a:moveTo>
                  <a:lnTo>
                    <a:pt x="0" y="0"/>
                  </a:lnTo>
                  <a:lnTo>
                    <a:pt x="3487810" y="0"/>
                  </a:lnTo>
                  <a:lnTo>
                    <a:pt x="3487810" y="0"/>
                  </a:lnTo>
                  <a:lnTo>
                    <a:pt x="3487810" y="4621846"/>
                  </a:lnTo>
                  <a:lnTo>
                    <a:pt x="3487810" y="4621846"/>
                  </a:lnTo>
                  <a:lnTo>
                    <a:pt x="0" y="4621846"/>
                  </a:lnTo>
                  <a:lnTo>
                    <a:pt x="0" y="46218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 algn="ctr">
              <a:solidFill>
                <a:srgbClr val="0060A5"/>
              </a:solidFill>
              <a:prstDash val="solid"/>
            </a:ln>
            <a:effectLst>
              <a:outerShdw blurRad="787400" dist="1270000" dir="5400000" sx="70000" sy="70000" algn="t" rotWithShape="0">
                <a:srgbClr val="A5A5A5"/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E675E602-44D3-319D-73D8-A61269BEAA20}"/>
                </a:ext>
              </a:extLst>
            </p:cNvPr>
            <p:cNvSpPr/>
            <p:nvPr/>
          </p:nvSpPr>
          <p:spPr>
            <a:xfrm>
              <a:off x="367683" y="1990610"/>
              <a:ext cx="2064234" cy="1509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200" b="1" kern="0" dirty="0">
                  <a:solidFill>
                    <a:srgbClr val="376092"/>
                  </a:solidFill>
                  <a:latin typeface="+mn-ea"/>
                  <a:cs typeface="Times New Roman" panose="02020603050405020304" pitchFamily="18" charset="0"/>
                </a:rPr>
                <a:t>制定标准规范。实施细则，操作规范；</a:t>
              </a:r>
              <a:endParaRPr lang="en-US" altLang="zh-CN" sz="1200" b="1" kern="0" dirty="0">
                <a:solidFill>
                  <a:srgbClr val="376092"/>
                </a:solidFill>
                <a:latin typeface="+mn-ea"/>
                <a:cs typeface="Times New Roman" panose="02020603050405020304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200" b="1" kern="0" dirty="0">
                  <a:solidFill>
                    <a:srgbClr val="376092"/>
                  </a:solidFill>
                  <a:latin typeface="+mn-ea"/>
                  <a:cs typeface="Times New Roman" panose="02020603050405020304" pitchFamily="18" charset="0"/>
                </a:rPr>
                <a:t>搭建数据平台加工数据资源；</a:t>
              </a:r>
              <a:endParaRPr lang="en-US" altLang="zh-CN" sz="1200" b="1" kern="0" dirty="0">
                <a:solidFill>
                  <a:srgbClr val="376092"/>
                </a:solidFill>
                <a:latin typeface="+mn-ea"/>
                <a:cs typeface="Times New Roman" panose="02020603050405020304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200" b="1" kern="0" dirty="0">
                  <a:solidFill>
                    <a:srgbClr val="376092"/>
                  </a:solidFill>
                  <a:latin typeface="+mn-ea"/>
                  <a:cs typeface="Times New Roman" panose="02020603050405020304" pitchFamily="18" charset="0"/>
                </a:rPr>
                <a:t>全流程、项目制、敏捷式管理。</a:t>
              </a:r>
              <a:endParaRPr lang="en-US" altLang="zh-CN" sz="1200" b="1" kern="0" dirty="0">
                <a:solidFill>
                  <a:srgbClr val="376092"/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138F5B85-3116-9DA8-68B0-99C77A75C3FC}"/>
                </a:ext>
              </a:extLst>
            </p:cNvPr>
            <p:cNvSpPr/>
            <p:nvPr/>
          </p:nvSpPr>
          <p:spPr>
            <a:xfrm>
              <a:off x="503414" y="1440262"/>
              <a:ext cx="1631378" cy="422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76092"/>
                  </a:solidFill>
                  <a:effectLst/>
                  <a:uLnTx/>
                  <a:uFillTx/>
                  <a:latin typeface="微软雅黑" panose="020B0503020204020204" pitchFamily="34" charset="-122"/>
                </a:rPr>
                <a:t>管理实施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思源黑体 CN Bold"/>
                <a:ea typeface="思源黑体 CN Bold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96DE2470-E4FD-CB29-F71D-A8F5FFF8E850}"/>
                </a:ext>
              </a:extLst>
            </p:cNvPr>
            <p:cNvSpPr/>
            <p:nvPr/>
          </p:nvSpPr>
          <p:spPr>
            <a:xfrm>
              <a:off x="394485" y="3291649"/>
              <a:ext cx="1476583" cy="2714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7800" marR="0" lvl="0" indent="-17780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Regular"/>
                <a:ea typeface="思源黑体 CN Regular"/>
              </a:endParaRP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D8A55D14-817B-E0A3-3C43-64695F4F2A15}"/>
                </a:ext>
              </a:extLst>
            </p:cNvPr>
            <p:cNvCxnSpPr>
              <a:cxnSpLocks/>
            </p:cNvCxnSpPr>
            <p:nvPr/>
          </p:nvCxnSpPr>
          <p:spPr>
            <a:xfrm>
              <a:off x="602867" y="1820609"/>
              <a:ext cx="1656000" cy="0"/>
            </a:xfrm>
            <a:prstGeom prst="line">
              <a:avLst/>
            </a:prstGeom>
            <a:noFill/>
            <a:ln w="12700" cap="rnd" cmpd="sng" algn="ctr">
              <a:solidFill>
                <a:srgbClr val="FFFFFF">
                  <a:lumMod val="75000"/>
                </a:srgbClr>
              </a:solidFill>
              <a:prstDash val="solid"/>
            </a:ln>
            <a:effectLst/>
          </p:spPr>
        </p:cxnSp>
        <p:sp>
          <p:nvSpPr>
            <p:cNvPr id="37" name="Rectangle 3">
              <a:extLst>
                <a:ext uri="{FF2B5EF4-FFF2-40B4-BE49-F238E27FC236}">
                  <a16:creationId xmlns:a16="http://schemas.microsoft.com/office/drawing/2014/main" id="{04518174-9398-9D26-1712-29F130526E4F}"/>
                </a:ext>
              </a:extLst>
            </p:cNvPr>
            <p:cNvSpPr/>
            <p:nvPr/>
          </p:nvSpPr>
          <p:spPr>
            <a:xfrm>
              <a:off x="343918" y="4544904"/>
              <a:ext cx="2088000" cy="29130"/>
            </a:xfrm>
            <a:prstGeom prst="rect">
              <a:avLst/>
            </a:prstGeom>
            <a:solidFill>
              <a:srgbClr val="37609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endParaRPr>
            </a:p>
          </p:txBody>
        </p:sp>
        <p:sp>
          <p:nvSpPr>
            <p:cNvPr id="38" name="平行四边形 6">
              <a:extLst>
                <a:ext uri="{FF2B5EF4-FFF2-40B4-BE49-F238E27FC236}">
                  <a16:creationId xmlns:a16="http://schemas.microsoft.com/office/drawing/2014/main" id="{A4A550EF-2CAE-6DBE-CDC2-6D97BF7CF173}"/>
                </a:ext>
              </a:extLst>
            </p:cNvPr>
            <p:cNvSpPr/>
            <p:nvPr/>
          </p:nvSpPr>
          <p:spPr>
            <a:xfrm>
              <a:off x="199984" y="909133"/>
              <a:ext cx="719535" cy="546009"/>
            </a:xfrm>
            <a:custGeom>
              <a:avLst/>
              <a:gdLst>
                <a:gd name="connsiteX0" fmla="*/ 107404 w 1316354"/>
                <a:gd name="connsiteY0" fmla="*/ 997167 h 998896"/>
                <a:gd name="connsiteX1" fmla="*/ 1243757 w 1316354"/>
                <a:gd name="connsiteY1" fmla="*/ 773200 h 998896"/>
                <a:gd name="connsiteX2" fmla="*/ 1316354 w 1316354"/>
                <a:gd name="connsiteY2" fmla="*/ 684899 h 998896"/>
                <a:gd name="connsiteX3" fmla="*/ 1316354 w 1316354"/>
                <a:gd name="connsiteY3" fmla="*/ 90032 h 998896"/>
                <a:gd name="connsiteX4" fmla="*/ 1208950 w 1316354"/>
                <a:gd name="connsiteY4" fmla="*/ 1730 h 998896"/>
                <a:gd name="connsiteX5" fmla="*/ 72596 w 1316354"/>
                <a:gd name="connsiteY5" fmla="*/ 225697 h 998896"/>
                <a:gd name="connsiteX6" fmla="*/ 0 w 1316354"/>
                <a:gd name="connsiteY6" fmla="*/ 313998 h 998896"/>
                <a:gd name="connsiteX7" fmla="*/ 0 w 1316354"/>
                <a:gd name="connsiteY7" fmla="*/ 908866 h 998896"/>
                <a:gd name="connsiteX8" fmla="*/ 107404 w 1316354"/>
                <a:gd name="connsiteY8" fmla="*/ 997167 h 998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6354" h="998896">
                  <a:moveTo>
                    <a:pt x="107404" y="997167"/>
                  </a:moveTo>
                  <a:lnTo>
                    <a:pt x="1243757" y="773200"/>
                  </a:lnTo>
                  <a:cubicBezTo>
                    <a:pt x="1285936" y="764887"/>
                    <a:pt x="1316354" y="727889"/>
                    <a:pt x="1316354" y="684899"/>
                  </a:cubicBezTo>
                  <a:lnTo>
                    <a:pt x="1316354" y="90032"/>
                  </a:lnTo>
                  <a:cubicBezTo>
                    <a:pt x="1316354" y="33326"/>
                    <a:pt x="1264585" y="-9235"/>
                    <a:pt x="1208950" y="1730"/>
                  </a:cubicBezTo>
                  <a:lnTo>
                    <a:pt x="72596" y="225697"/>
                  </a:lnTo>
                  <a:cubicBezTo>
                    <a:pt x="30418" y="234010"/>
                    <a:pt x="0" y="271008"/>
                    <a:pt x="0" y="313998"/>
                  </a:cubicBezTo>
                  <a:lnTo>
                    <a:pt x="0" y="908866"/>
                  </a:lnTo>
                  <a:cubicBezTo>
                    <a:pt x="0" y="965572"/>
                    <a:pt x="51768" y="1008133"/>
                    <a:pt x="107404" y="997167"/>
                  </a:cubicBezTo>
                </a:path>
              </a:pathLst>
            </a:custGeom>
            <a:solidFill>
              <a:srgbClr val="376092"/>
            </a:solidFill>
            <a:ln w="25400" cap="flat" cmpd="sng" algn="ctr">
              <a:noFill/>
              <a:prstDash val="solid"/>
            </a:ln>
            <a:effectLst>
              <a:outerShdw blurRad="190500" dist="38100" dir="5400000" algn="t" rotWithShape="0">
                <a:srgbClr val="0070C0">
                  <a:lumMod val="75000"/>
                  <a:alpha val="3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2D99060D-5145-8C1D-57AA-69D18C54BF10}"/>
              </a:ext>
            </a:extLst>
          </p:cNvPr>
          <p:cNvGrpSpPr/>
          <p:nvPr/>
        </p:nvGrpSpPr>
        <p:grpSpPr>
          <a:xfrm>
            <a:off x="4588654" y="1652450"/>
            <a:ext cx="2124000" cy="3664901"/>
            <a:chOff x="199984" y="909133"/>
            <a:chExt cx="2231934" cy="3664901"/>
          </a:xfrm>
        </p:grpSpPr>
        <p:sp>
          <p:nvSpPr>
            <p:cNvPr id="40" name="矩形: 圆角 22">
              <a:extLst>
                <a:ext uri="{FF2B5EF4-FFF2-40B4-BE49-F238E27FC236}">
                  <a16:creationId xmlns:a16="http://schemas.microsoft.com/office/drawing/2014/main" id="{861E451F-11BF-DD8A-D931-26A904EB420E}"/>
                </a:ext>
              </a:extLst>
            </p:cNvPr>
            <p:cNvSpPr/>
            <p:nvPr/>
          </p:nvSpPr>
          <p:spPr>
            <a:xfrm>
              <a:off x="343917" y="1192953"/>
              <a:ext cx="2088000" cy="3221869"/>
            </a:xfrm>
            <a:custGeom>
              <a:avLst/>
              <a:gdLst>
                <a:gd name="connsiteX0" fmla="*/ 0 w 3487810"/>
                <a:gd name="connsiteY0" fmla="*/ 0 h 4621846"/>
                <a:gd name="connsiteX1" fmla="*/ 0 w 3487810"/>
                <a:gd name="connsiteY1" fmla="*/ 0 h 4621846"/>
                <a:gd name="connsiteX2" fmla="*/ 3487810 w 3487810"/>
                <a:gd name="connsiteY2" fmla="*/ 0 h 4621846"/>
                <a:gd name="connsiteX3" fmla="*/ 3487810 w 3487810"/>
                <a:gd name="connsiteY3" fmla="*/ 0 h 4621846"/>
                <a:gd name="connsiteX4" fmla="*/ 3487810 w 3487810"/>
                <a:gd name="connsiteY4" fmla="*/ 4621846 h 4621846"/>
                <a:gd name="connsiteX5" fmla="*/ 3487810 w 3487810"/>
                <a:gd name="connsiteY5" fmla="*/ 4621846 h 4621846"/>
                <a:gd name="connsiteX6" fmla="*/ 0 w 3487810"/>
                <a:gd name="connsiteY6" fmla="*/ 4621846 h 4621846"/>
                <a:gd name="connsiteX7" fmla="*/ 0 w 3487810"/>
                <a:gd name="connsiteY7" fmla="*/ 4621846 h 4621846"/>
                <a:gd name="connsiteX8" fmla="*/ 0 w 3487810"/>
                <a:gd name="connsiteY8" fmla="*/ 0 h 4621846"/>
                <a:gd name="connsiteX0" fmla="*/ 695325 w 4183135"/>
                <a:gd name="connsiteY0" fmla="*/ 1615442 h 6237288"/>
                <a:gd name="connsiteX1" fmla="*/ 0 w 4183135"/>
                <a:gd name="connsiteY1" fmla="*/ 0 h 6237288"/>
                <a:gd name="connsiteX2" fmla="*/ 695325 w 4183135"/>
                <a:gd name="connsiteY2" fmla="*/ 1615442 h 6237288"/>
                <a:gd name="connsiteX3" fmla="*/ 4183135 w 4183135"/>
                <a:gd name="connsiteY3" fmla="*/ 1615442 h 6237288"/>
                <a:gd name="connsiteX4" fmla="*/ 4183135 w 4183135"/>
                <a:gd name="connsiteY4" fmla="*/ 1615442 h 6237288"/>
                <a:gd name="connsiteX5" fmla="*/ 4183135 w 4183135"/>
                <a:gd name="connsiteY5" fmla="*/ 6237288 h 6237288"/>
                <a:gd name="connsiteX6" fmla="*/ 4183135 w 4183135"/>
                <a:gd name="connsiteY6" fmla="*/ 6237288 h 6237288"/>
                <a:gd name="connsiteX7" fmla="*/ 695325 w 4183135"/>
                <a:gd name="connsiteY7" fmla="*/ 6237288 h 6237288"/>
                <a:gd name="connsiteX8" fmla="*/ 695325 w 4183135"/>
                <a:gd name="connsiteY8" fmla="*/ 6237288 h 6237288"/>
                <a:gd name="connsiteX9" fmla="*/ 695325 w 4183135"/>
                <a:gd name="connsiteY9" fmla="*/ 1615442 h 6237288"/>
                <a:gd name="connsiteX0" fmla="*/ 0 w 3487810"/>
                <a:gd name="connsiteY0" fmla="*/ 0 h 4621846"/>
                <a:gd name="connsiteX1" fmla="*/ 0 w 3487810"/>
                <a:gd name="connsiteY1" fmla="*/ 0 h 4621846"/>
                <a:gd name="connsiteX2" fmla="*/ 3487810 w 3487810"/>
                <a:gd name="connsiteY2" fmla="*/ 0 h 4621846"/>
                <a:gd name="connsiteX3" fmla="*/ 3487810 w 3487810"/>
                <a:gd name="connsiteY3" fmla="*/ 0 h 4621846"/>
                <a:gd name="connsiteX4" fmla="*/ 3487810 w 3487810"/>
                <a:gd name="connsiteY4" fmla="*/ 4621846 h 4621846"/>
                <a:gd name="connsiteX5" fmla="*/ 3487810 w 3487810"/>
                <a:gd name="connsiteY5" fmla="*/ 4621846 h 4621846"/>
                <a:gd name="connsiteX6" fmla="*/ 0 w 3487810"/>
                <a:gd name="connsiteY6" fmla="*/ 4621846 h 4621846"/>
                <a:gd name="connsiteX7" fmla="*/ 0 w 3487810"/>
                <a:gd name="connsiteY7" fmla="*/ 4621846 h 4621846"/>
                <a:gd name="connsiteX8" fmla="*/ 0 w 3487810"/>
                <a:gd name="connsiteY8" fmla="*/ 0 h 4621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87810" h="4621846">
                  <a:moveTo>
                    <a:pt x="0" y="0"/>
                  </a:moveTo>
                  <a:lnTo>
                    <a:pt x="0" y="0"/>
                  </a:lnTo>
                  <a:lnTo>
                    <a:pt x="3487810" y="0"/>
                  </a:lnTo>
                  <a:lnTo>
                    <a:pt x="3487810" y="0"/>
                  </a:lnTo>
                  <a:lnTo>
                    <a:pt x="3487810" y="4621846"/>
                  </a:lnTo>
                  <a:lnTo>
                    <a:pt x="3487810" y="4621846"/>
                  </a:lnTo>
                  <a:lnTo>
                    <a:pt x="0" y="4621846"/>
                  </a:lnTo>
                  <a:lnTo>
                    <a:pt x="0" y="46218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 algn="ctr">
              <a:solidFill>
                <a:srgbClr val="0060A5"/>
              </a:solidFill>
              <a:prstDash val="solid"/>
            </a:ln>
            <a:effectLst>
              <a:outerShdw blurRad="787400" dist="1270000" dir="5400000" sx="70000" sy="70000" algn="t" rotWithShape="0">
                <a:srgbClr val="A5A5A5"/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B5A65337-A8C1-9C1E-1F5A-E0F7F518FCC7}"/>
                </a:ext>
              </a:extLst>
            </p:cNvPr>
            <p:cNvSpPr/>
            <p:nvPr/>
          </p:nvSpPr>
          <p:spPr>
            <a:xfrm>
              <a:off x="503414" y="1440262"/>
              <a:ext cx="1631378" cy="4181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76092"/>
                  </a:solidFill>
                  <a:effectLst/>
                  <a:uLnTx/>
                  <a:uFillTx/>
                  <a:latin typeface="微软雅黑" panose="020B0503020204020204" pitchFamily="34" charset="-122"/>
                </a:rPr>
                <a:t>稽核检查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0E3A921E-CB3E-7469-AF5B-C5AF8934CE93}"/>
                </a:ext>
              </a:extLst>
            </p:cNvPr>
            <p:cNvCxnSpPr>
              <a:cxnSpLocks/>
            </p:cNvCxnSpPr>
            <p:nvPr/>
          </p:nvCxnSpPr>
          <p:spPr>
            <a:xfrm>
              <a:off x="627414" y="1820609"/>
              <a:ext cx="1656000" cy="0"/>
            </a:xfrm>
            <a:prstGeom prst="line">
              <a:avLst/>
            </a:prstGeom>
            <a:noFill/>
            <a:ln w="12700" cap="rnd" cmpd="sng" algn="ctr">
              <a:solidFill>
                <a:srgbClr val="FFFFFF">
                  <a:lumMod val="75000"/>
                </a:srgbClr>
              </a:solidFill>
              <a:prstDash val="solid"/>
            </a:ln>
            <a:effectLst/>
          </p:spPr>
        </p:cxnSp>
        <p:sp>
          <p:nvSpPr>
            <p:cNvPr id="43" name="Rectangle 3">
              <a:extLst>
                <a:ext uri="{FF2B5EF4-FFF2-40B4-BE49-F238E27FC236}">
                  <a16:creationId xmlns:a16="http://schemas.microsoft.com/office/drawing/2014/main" id="{3AF6EC6E-E524-1422-8B3E-39227B25CE32}"/>
                </a:ext>
              </a:extLst>
            </p:cNvPr>
            <p:cNvSpPr/>
            <p:nvPr/>
          </p:nvSpPr>
          <p:spPr>
            <a:xfrm>
              <a:off x="343918" y="4544904"/>
              <a:ext cx="2088000" cy="29130"/>
            </a:xfrm>
            <a:prstGeom prst="rect">
              <a:avLst/>
            </a:prstGeom>
            <a:solidFill>
              <a:srgbClr val="37609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endParaRPr>
            </a:p>
          </p:txBody>
        </p: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CB7C0B76-2C3C-B61A-A0E0-AE7AEF05E380}"/>
                </a:ext>
              </a:extLst>
            </p:cNvPr>
            <p:cNvGrpSpPr/>
            <p:nvPr/>
          </p:nvGrpSpPr>
          <p:grpSpPr>
            <a:xfrm>
              <a:off x="199984" y="909133"/>
              <a:ext cx="719535" cy="546009"/>
              <a:chOff x="706754" y="1625549"/>
              <a:chExt cx="1316354" cy="998896"/>
            </a:xfrm>
          </p:grpSpPr>
          <p:sp>
            <p:nvSpPr>
              <p:cNvPr id="45" name="平行四边形 6">
                <a:extLst>
                  <a:ext uri="{FF2B5EF4-FFF2-40B4-BE49-F238E27FC236}">
                    <a16:creationId xmlns:a16="http://schemas.microsoft.com/office/drawing/2014/main" id="{EB623D95-372C-3D6F-C4E9-9FC7BA31D818}"/>
                  </a:ext>
                </a:extLst>
              </p:cNvPr>
              <p:cNvSpPr/>
              <p:nvPr/>
            </p:nvSpPr>
            <p:spPr>
              <a:xfrm>
                <a:off x="706754" y="1625549"/>
                <a:ext cx="1316354" cy="998896"/>
              </a:xfrm>
              <a:custGeom>
                <a:avLst/>
                <a:gdLst>
                  <a:gd name="connsiteX0" fmla="*/ 107404 w 1316354"/>
                  <a:gd name="connsiteY0" fmla="*/ 997167 h 998896"/>
                  <a:gd name="connsiteX1" fmla="*/ 1243757 w 1316354"/>
                  <a:gd name="connsiteY1" fmla="*/ 773200 h 998896"/>
                  <a:gd name="connsiteX2" fmla="*/ 1316354 w 1316354"/>
                  <a:gd name="connsiteY2" fmla="*/ 684899 h 998896"/>
                  <a:gd name="connsiteX3" fmla="*/ 1316354 w 1316354"/>
                  <a:gd name="connsiteY3" fmla="*/ 90032 h 998896"/>
                  <a:gd name="connsiteX4" fmla="*/ 1208950 w 1316354"/>
                  <a:gd name="connsiteY4" fmla="*/ 1730 h 998896"/>
                  <a:gd name="connsiteX5" fmla="*/ 72596 w 1316354"/>
                  <a:gd name="connsiteY5" fmla="*/ 225697 h 998896"/>
                  <a:gd name="connsiteX6" fmla="*/ 0 w 1316354"/>
                  <a:gd name="connsiteY6" fmla="*/ 313998 h 998896"/>
                  <a:gd name="connsiteX7" fmla="*/ 0 w 1316354"/>
                  <a:gd name="connsiteY7" fmla="*/ 908866 h 998896"/>
                  <a:gd name="connsiteX8" fmla="*/ 107404 w 1316354"/>
                  <a:gd name="connsiteY8" fmla="*/ 997167 h 998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16354" h="998896">
                    <a:moveTo>
                      <a:pt x="107404" y="997167"/>
                    </a:moveTo>
                    <a:lnTo>
                      <a:pt x="1243757" y="773200"/>
                    </a:lnTo>
                    <a:cubicBezTo>
                      <a:pt x="1285936" y="764887"/>
                      <a:pt x="1316354" y="727889"/>
                      <a:pt x="1316354" y="684899"/>
                    </a:cubicBezTo>
                    <a:lnTo>
                      <a:pt x="1316354" y="90032"/>
                    </a:lnTo>
                    <a:cubicBezTo>
                      <a:pt x="1316354" y="33326"/>
                      <a:pt x="1264585" y="-9235"/>
                      <a:pt x="1208950" y="1730"/>
                    </a:cubicBezTo>
                    <a:lnTo>
                      <a:pt x="72596" y="225697"/>
                    </a:lnTo>
                    <a:cubicBezTo>
                      <a:pt x="30418" y="234010"/>
                      <a:pt x="0" y="271008"/>
                      <a:pt x="0" y="313998"/>
                    </a:cubicBezTo>
                    <a:lnTo>
                      <a:pt x="0" y="908866"/>
                    </a:lnTo>
                    <a:cubicBezTo>
                      <a:pt x="0" y="965572"/>
                      <a:pt x="51768" y="1008133"/>
                      <a:pt x="107404" y="997167"/>
                    </a:cubicBezTo>
                  </a:path>
                </a:pathLst>
              </a:custGeom>
              <a:solidFill>
                <a:srgbClr val="376092"/>
              </a:solidFill>
              <a:ln w="25400" cap="flat" cmpd="sng" algn="ctr">
                <a:noFill/>
                <a:prstDash val="solid"/>
              </a:ln>
              <a:effectLst>
                <a:outerShdw blurRad="190500" dist="38100" dir="5400000" algn="t" rotWithShape="0">
                  <a:srgbClr val="0070C0">
                    <a:lumMod val="75000"/>
                    <a:alpha val="30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Regular"/>
                  <a:ea typeface="思源黑体 CN Regular"/>
                  <a:cs typeface="+mn-cs"/>
                </a:endParaRPr>
              </a:p>
            </p:txBody>
          </p:sp>
          <p:pic>
            <p:nvPicPr>
              <p:cNvPr id="46" name="图形 45">
                <a:extLst>
                  <a:ext uri="{FF2B5EF4-FFF2-40B4-BE49-F238E27FC236}">
                    <a16:creationId xmlns:a16="http://schemas.microsoft.com/office/drawing/2014/main" id="{8422FB82-3DBA-0E07-81AE-6AC170D365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106864" y="1866930"/>
                <a:ext cx="516134" cy="516134"/>
              </a:xfrm>
              <a:prstGeom prst="rect">
                <a:avLst/>
              </a:prstGeom>
            </p:spPr>
          </p:pic>
        </p:grp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D256EE07-1F11-862D-94AE-7BEC154DCF58}"/>
              </a:ext>
            </a:extLst>
          </p:cNvPr>
          <p:cNvGrpSpPr/>
          <p:nvPr/>
        </p:nvGrpSpPr>
        <p:grpSpPr>
          <a:xfrm>
            <a:off x="6797541" y="1652450"/>
            <a:ext cx="2124000" cy="3664901"/>
            <a:chOff x="199984" y="909133"/>
            <a:chExt cx="2231934" cy="3664901"/>
          </a:xfrm>
        </p:grpSpPr>
        <p:sp>
          <p:nvSpPr>
            <p:cNvPr id="48" name="矩形: 圆角 22">
              <a:extLst>
                <a:ext uri="{FF2B5EF4-FFF2-40B4-BE49-F238E27FC236}">
                  <a16:creationId xmlns:a16="http://schemas.microsoft.com/office/drawing/2014/main" id="{532D34F0-A241-0594-7716-DAD7A76F374C}"/>
                </a:ext>
              </a:extLst>
            </p:cNvPr>
            <p:cNvSpPr/>
            <p:nvPr/>
          </p:nvSpPr>
          <p:spPr>
            <a:xfrm>
              <a:off x="343917" y="1192953"/>
              <a:ext cx="2088000" cy="3221869"/>
            </a:xfrm>
            <a:custGeom>
              <a:avLst/>
              <a:gdLst>
                <a:gd name="connsiteX0" fmla="*/ 0 w 3487810"/>
                <a:gd name="connsiteY0" fmla="*/ 0 h 4621846"/>
                <a:gd name="connsiteX1" fmla="*/ 0 w 3487810"/>
                <a:gd name="connsiteY1" fmla="*/ 0 h 4621846"/>
                <a:gd name="connsiteX2" fmla="*/ 3487810 w 3487810"/>
                <a:gd name="connsiteY2" fmla="*/ 0 h 4621846"/>
                <a:gd name="connsiteX3" fmla="*/ 3487810 w 3487810"/>
                <a:gd name="connsiteY3" fmla="*/ 0 h 4621846"/>
                <a:gd name="connsiteX4" fmla="*/ 3487810 w 3487810"/>
                <a:gd name="connsiteY4" fmla="*/ 4621846 h 4621846"/>
                <a:gd name="connsiteX5" fmla="*/ 3487810 w 3487810"/>
                <a:gd name="connsiteY5" fmla="*/ 4621846 h 4621846"/>
                <a:gd name="connsiteX6" fmla="*/ 0 w 3487810"/>
                <a:gd name="connsiteY6" fmla="*/ 4621846 h 4621846"/>
                <a:gd name="connsiteX7" fmla="*/ 0 w 3487810"/>
                <a:gd name="connsiteY7" fmla="*/ 4621846 h 4621846"/>
                <a:gd name="connsiteX8" fmla="*/ 0 w 3487810"/>
                <a:gd name="connsiteY8" fmla="*/ 0 h 4621846"/>
                <a:gd name="connsiteX0" fmla="*/ 695325 w 4183135"/>
                <a:gd name="connsiteY0" fmla="*/ 1615442 h 6237288"/>
                <a:gd name="connsiteX1" fmla="*/ 0 w 4183135"/>
                <a:gd name="connsiteY1" fmla="*/ 0 h 6237288"/>
                <a:gd name="connsiteX2" fmla="*/ 695325 w 4183135"/>
                <a:gd name="connsiteY2" fmla="*/ 1615442 h 6237288"/>
                <a:gd name="connsiteX3" fmla="*/ 4183135 w 4183135"/>
                <a:gd name="connsiteY3" fmla="*/ 1615442 h 6237288"/>
                <a:gd name="connsiteX4" fmla="*/ 4183135 w 4183135"/>
                <a:gd name="connsiteY4" fmla="*/ 1615442 h 6237288"/>
                <a:gd name="connsiteX5" fmla="*/ 4183135 w 4183135"/>
                <a:gd name="connsiteY5" fmla="*/ 6237288 h 6237288"/>
                <a:gd name="connsiteX6" fmla="*/ 4183135 w 4183135"/>
                <a:gd name="connsiteY6" fmla="*/ 6237288 h 6237288"/>
                <a:gd name="connsiteX7" fmla="*/ 695325 w 4183135"/>
                <a:gd name="connsiteY7" fmla="*/ 6237288 h 6237288"/>
                <a:gd name="connsiteX8" fmla="*/ 695325 w 4183135"/>
                <a:gd name="connsiteY8" fmla="*/ 6237288 h 6237288"/>
                <a:gd name="connsiteX9" fmla="*/ 695325 w 4183135"/>
                <a:gd name="connsiteY9" fmla="*/ 1615442 h 6237288"/>
                <a:gd name="connsiteX0" fmla="*/ 0 w 3487810"/>
                <a:gd name="connsiteY0" fmla="*/ 0 h 4621846"/>
                <a:gd name="connsiteX1" fmla="*/ 0 w 3487810"/>
                <a:gd name="connsiteY1" fmla="*/ 0 h 4621846"/>
                <a:gd name="connsiteX2" fmla="*/ 3487810 w 3487810"/>
                <a:gd name="connsiteY2" fmla="*/ 0 h 4621846"/>
                <a:gd name="connsiteX3" fmla="*/ 3487810 w 3487810"/>
                <a:gd name="connsiteY3" fmla="*/ 0 h 4621846"/>
                <a:gd name="connsiteX4" fmla="*/ 3487810 w 3487810"/>
                <a:gd name="connsiteY4" fmla="*/ 4621846 h 4621846"/>
                <a:gd name="connsiteX5" fmla="*/ 3487810 w 3487810"/>
                <a:gd name="connsiteY5" fmla="*/ 4621846 h 4621846"/>
                <a:gd name="connsiteX6" fmla="*/ 0 w 3487810"/>
                <a:gd name="connsiteY6" fmla="*/ 4621846 h 4621846"/>
                <a:gd name="connsiteX7" fmla="*/ 0 w 3487810"/>
                <a:gd name="connsiteY7" fmla="*/ 4621846 h 4621846"/>
                <a:gd name="connsiteX8" fmla="*/ 0 w 3487810"/>
                <a:gd name="connsiteY8" fmla="*/ 0 h 4621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87810" h="4621846">
                  <a:moveTo>
                    <a:pt x="0" y="0"/>
                  </a:moveTo>
                  <a:lnTo>
                    <a:pt x="0" y="0"/>
                  </a:lnTo>
                  <a:lnTo>
                    <a:pt x="3487810" y="0"/>
                  </a:lnTo>
                  <a:lnTo>
                    <a:pt x="3487810" y="0"/>
                  </a:lnTo>
                  <a:lnTo>
                    <a:pt x="3487810" y="4621846"/>
                  </a:lnTo>
                  <a:lnTo>
                    <a:pt x="3487810" y="4621846"/>
                  </a:lnTo>
                  <a:lnTo>
                    <a:pt x="0" y="4621846"/>
                  </a:lnTo>
                  <a:lnTo>
                    <a:pt x="0" y="46218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 algn="ctr">
              <a:solidFill>
                <a:srgbClr val="0060A5"/>
              </a:solidFill>
              <a:prstDash val="solid"/>
            </a:ln>
            <a:effectLst>
              <a:outerShdw blurRad="787400" dist="1270000" dir="5400000" sx="70000" sy="70000" algn="t" rotWithShape="0">
                <a:srgbClr val="A5A5A5"/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5785D044-DDD1-136B-966B-935039E972A0}"/>
                </a:ext>
              </a:extLst>
            </p:cNvPr>
            <p:cNvSpPr/>
            <p:nvPr/>
          </p:nvSpPr>
          <p:spPr>
            <a:xfrm>
              <a:off x="503414" y="1440262"/>
              <a:ext cx="1631378" cy="4181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76092"/>
                  </a:solidFill>
                  <a:effectLst/>
                  <a:uLnTx/>
                  <a:uFillTx/>
                  <a:latin typeface="微软雅黑" panose="020B0503020204020204" pitchFamily="34" charset="-122"/>
                </a:rPr>
                <a:t>资产运营</a:t>
              </a:r>
              <a:endPara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959A01F1-1673-D6E8-E9D4-41A29A4DE420}"/>
                </a:ext>
              </a:extLst>
            </p:cNvPr>
            <p:cNvCxnSpPr>
              <a:cxnSpLocks/>
            </p:cNvCxnSpPr>
            <p:nvPr/>
          </p:nvCxnSpPr>
          <p:spPr>
            <a:xfrm>
              <a:off x="584973" y="1817673"/>
              <a:ext cx="1656000" cy="0"/>
            </a:xfrm>
            <a:prstGeom prst="line">
              <a:avLst/>
            </a:prstGeom>
            <a:noFill/>
            <a:ln w="12700" cap="rnd" cmpd="sng" algn="ctr">
              <a:solidFill>
                <a:srgbClr val="FFFFFF">
                  <a:lumMod val="75000"/>
                </a:srgbClr>
              </a:solidFill>
              <a:prstDash val="solid"/>
            </a:ln>
            <a:effectLst/>
          </p:spPr>
        </p:cxnSp>
        <p:sp>
          <p:nvSpPr>
            <p:cNvPr id="51" name="Freeform 5">
              <a:extLst>
                <a:ext uri="{FF2B5EF4-FFF2-40B4-BE49-F238E27FC236}">
                  <a16:creationId xmlns:a16="http://schemas.microsoft.com/office/drawing/2014/main" id="{AA20FD07-F91E-0C04-CA44-8B5F43E091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73657" y="3787843"/>
              <a:ext cx="577056" cy="486902"/>
            </a:xfrm>
            <a:custGeom>
              <a:avLst/>
              <a:gdLst>
                <a:gd name="T0" fmla="*/ 801 w 2344"/>
                <a:gd name="T1" fmla="*/ 144 h 2344"/>
                <a:gd name="T2" fmla="*/ 200 w 2344"/>
                <a:gd name="T3" fmla="*/ 144 h 2344"/>
                <a:gd name="T4" fmla="*/ 0 w 2344"/>
                <a:gd name="T5" fmla="*/ 344 h 2344"/>
                <a:gd name="T6" fmla="*/ 0 w 2344"/>
                <a:gd name="T7" fmla="*/ 944 h 2344"/>
                <a:gd name="T8" fmla="*/ 200 w 2344"/>
                <a:gd name="T9" fmla="*/ 1144 h 2344"/>
                <a:gd name="T10" fmla="*/ 801 w 2344"/>
                <a:gd name="T11" fmla="*/ 1144 h 2344"/>
                <a:gd name="T12" fmla="*/ 1000 w 2344"/>
                <a:gd name="T13" fmla="*/ 944 h 2344"/>
                <a:gd name="T14" fmla="*/ 1000 w 2344"/>
                <a:gd name="T15" fmla="*/ 344 h 2344"/>
                <a:gd name="T16" fmla="*/ 801 w 2344"/>
                <a:gd name="T17" fmla="*/ 144 h 2344"/>
                <a:gd name="T18" fmla="*/ 2266 w 2344"/>
                <a:gd name="T19" fmla="*/ 503 h 2344"/>
                <a:gd name="T20" fmla="*/ 1842 w 2344"/>
                <a:gd name="T21" fmla="*/ 78 h 2344"/>
                <a:gd name="T22" fmla="*/ 1559 w 2344"/>
                <a:gd name="T23" fmla="*/ 78 h 2344"/>
                <a:gd name="T24" fmla="*/ 1500 w 2344"/>
                <a:gd name="T25" fmla="*/ 137 h 2344"/>
                <a:gd name="T26" fmla="*/ 1135 w 2344"/>
                <a:gd name="T27" fmla="*/ 503 h 2344"/>
                <a:gd name="T28" fmla="*/ 1076 w 2344"/>
                <a:gd name="T29" fmla="*/ 644 h 2344"/>
                <a:gd name="T30" fmla="*/ 1135 w 2344"/>
                <a:gd name="T31" fmla="*/ 785 h 2344"/>
                <a:gd name="T32" fmla="*/ 1193 w 2344"/>
                <a:gd name="T33" fmla="*/ 844 h 2344"/>
                <a:gd name="T34" fmla="*/ 1500 w 2344"/>
                <a:gd name="T35" fmla="*/ 1151 h 2344"/>
                <a:gd name="T36" fmla="*/ 1559 w 2344"/>
                <a:gd name="T37" fmla="*/ 1210 h 2344"/>
                <a:gd name="T38" fmla="*/ 1842 w 2344"/>
                <a:gd name="T39" fmla="*/ 1210 h 2344"/>
                <a:gd name="T40" fmla="*/ 2208 w 2344"/>
                <a:gd name="T41" fmla="*/ 844 h 2344"/>
                <a:gd name="T42" fmla="*/ 2266 w 2344"/>
                <a:gd name="T43" fmla="*/ 785 h 2344"/>
                <a:gd name="T44" fmla="*/ 2266 w 2344"/>
                <a:gd name="T45" fmla="*/ 503 h 2344"/>
                <a:gd name="T46" fmla="*/ 801 w 2344"/>
                <a:gd name="T47" fmla="*/ 1344 h 2344"/>
                <a:gd name="T48" fmla="*/ 200 w 2344"/>
                <a:gd name="T49" fmla="*/ 1344 h 2344"/>
                <a:gd name="T50" fmla="*/ 0 w 2344"/>
                <a:gd name="T51" fmla="*/ 1544 h 2344"/>
                <a:gd name="T52" fmla="*/ 0 w 2344"/>
                <a:gd name="T53" fmla="*/ 2144 h 2344"/>
                <a:gd name="T54" fmla="*/ 200 w 2344"/>
                <a:gd name="T55" fmla="*/ 2344 h 2344"/>
                <a:gd name="T56" fmla="*/ 801 w 2344"/>
                <a:gd name="T57" fmla="*/ 2344 h 2344"/>
                <a:gd name="T58" fmla="*/ 1000 w 2344"/>
                <a:gd name="T59" fmla="*/ 2144 h 2344"/>
                <a:gd name="T60" fmla="*/ 1000 w 2344"/>
                <a:gd name="T61" fmla="*/ 1544 h 2344"/>
                <a:gd name="T62" fmla="*/ 801 w 2344"/>
                <a:gd name="T63" fmla="*/ 1344 h 2344"/>
                <a:gd name="T64" fmla="*/ 2001 w 2344"/>
                <a:gd name="T65" fmla="*/ 1344 h 2344"/>
                <a:gd name="T66" fmla="*/ 1400 w 2344"/>
                <a:gd name="T67" fmla="*/ 1344 h 2344"/>
                <a:gd name="T68" fmla="*/ 1200 w 2344"/>
                <a:gd name="T69" fmla="*/ 1544 h 2344"/>
                <a:gd name="T70" fmla="*/ 1200 w 2344"/>
                <a:gd name="T71" fmla="*/ 2144 h 2344"/>
                <a:gd name="T72" fmla="*/ 1400 w 2344"/>
                <a:gd name="T73" fmla="*/ 2344 h 2344"/>
                <a:gd name="T74" fmla="*/ 2001 w 2344"/>
                <a:gd name="T75" fmla="*/ 2344 h 2344"/>
                <a:gd name="T76" fmla="*/ 2200 w 2344"/>
                <a:gd name="T77" fmla="*/ 2144 h 2344"/>
                <a:gd name="T78" fmla="*/ 2200 w 2344"/>
                <a:gd name="T79" fmla="*/ 1544 h 2344"/>
                <a:gd name="T80" fmla="*/ 2001 w 2344"/>
                <a:gd name="T81" fmla="*/ 1344 h 2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44" h="2344">
                  <a:moveTo>
                    <a:pt x="801" y="144"/>
                  </a:moveTo>
                  <a:lnTo>
                    <a:pt x="200" y="144"/>
                  </a:lnTo>
                  <a:cubicBezTo>
                    <a:pt x="90" y="144"/>
                    <a:pt x="0" y="233"/>
                    <a:pt x="0" y="344"/>
                  </a:cubicBezTo>
                  <a:lnTo>
                    <a:pt x="0" y="944"/>
                  </a:lnTo>
                  <a:cubicBezTo>
                    <a:pt x="1" y="1054"/>
                    <a:pt x="90" y="1144"/>
                    <a:pt x="200" y="1144"/>
                  </a:cubicBezTo>
                  <a:lnTo>
                    <a:pt x="801" y="1144"/>
                  </a:lnTo>
                  <a:cubicBezTo>
                    <a:pt x="911" y="1144"/>
                    <a:pt x="1000" y="1054"/>
                    <a:pt x="1000" y="944"/>
                  </a:cubicBezTo>
                  <a:lnTo>
                    <a:pt x="1000" y="344"/>
                  </a:lnTo>
                  <a:cubicBezTo>
                    <a:pt x="1000" y="233"/>
                    <a:pt x="911" y="144"/>
                    <a:pt x="801" y="144"/>
                  </a:cubicBezTo>
                  <a:moveTo>
                    <a:pt x="2266" y="503"/>
                  </a:moveTo>
                  <a:lnTo>
                    <a:pt x="1842" y="78"/>
                  </a:lnTo>
                  <a:cubicBezTo>
                    <a:pt x="1764" y="0"/>
                    <a:pt x="1637" y="0"/>
                    <a:pt x="1559" y="78"/>
                  </a:cubicBezTo>
                  <a:lnTo>
                    <a:pt x="1500" y="137"/>
                  </a:lnTo>
                  <a:lnTo>
                    <a:pt x="1135" y="503"/>
                  </a:lnTo>
                  <a:cubicBezTo>
                    <a:pt x="1097" y="540"/>
                    <a:pt x="1076" y="591"/>
                    <a:pt x="1076" y="644"/>
                  </a:cubicBezTo>
                  <a:cubicBezTo>
                    <a:pt x="1076" y="697"/>
                    <a:pt x="1097" y="748"/>
                    <a:pt x="1135" y="785"/>
                  </a:cubicBezTo>
                  <a:lnTo>
                    <a:pt x="1193" y="844"/>
                  </a:lnTo>
                  <a:lnTo>
                    <a:pt x="1500" y="1151"/>
                  </a:lnTo>
                  <a:lnTo>
                    <a:pt x="1559" y="1210"/>
                  </a:lnTo>
                  <a:cubicBezTo>
                    <a:pt x="1637" y="1288"/>
                    <a:pt x="1764" y="1288"/>
                    <a:pt x="1842" y="1210"/>
                  </a:cubicBezTo>
                  <a:lnTo>
                    <a:pt x="2208" y="844"/>
                  </a:lnTo>
                  <a:lnTo>
                    <a:pt x="2266" y="785"/>
                  </a:lnTo>
                  <a:cubicBezTo>
                    <a:pt x="2344" y="707"/>
                    <a:pt x="2344" y="581"/>
                    <a:pt x="2266" y="503"/>
                  </a:cubicBezTo>
                  <a:moveTo>
                    <a:pt x="801" y="1344"/>
                  </a:moveTo>
                  <a:lnTo>
                    <a:pt x="200" y="1344"/>
                  </a:lnTo>
                  <a:cubicBezTo>
                    <a:pt x="90" y="1344"/>
                    <a:pt x="0" y="1433"/>
                    <a:pt x="0" y="1544"/>
                  </a:cubicBezTo>
                  <a:lnTo>
                    <a:pt x="0" y="2144"/>
                  </a:lnTo>
                  <a:cubicBezTo>
                    <a:pt x="1" y="2254"/>
                    <a:pt x="90" y="2344"/>
                    <a:pt x="200" y="2344"/>
                  </a:cubicBezTo>
                  <a:lnTo>
                    <a:pt x="801" y="2344"/>
                  </a:lnTo>
                  <a:cubicBezTo>
                    <a:pt x="911" y="2344"/>
                    <a:pt x="1000" y="2254"/>
                    <a:pt x="1000" y="2144"/>
                  </a:cubicBezTo>
                  <a:lnTo>
                    <a:pt x="1000" y="1544"/>
                  </a:lnTo>
                  <a:cubicBezTo>
                    <a:pt x="1000" y="1433"/>
                    <a:pt x="911" y="1344"/>
                    <a:pt x="801" y="1344"/>
                  </a:cubicBezTo>
                  <a:moveTo>
                    <a:pt x="2001" y="1344"/>
                  </a:moveTo>
                  <a:lnTo>
                    <a:pt x="1400" y="1344"/>
                  </a:lnTo>
                  <a:cubicBezTo>
                    <a:pt x="1290" y="1344"/>
                    <a:pt x="1200" y="1433"/>
                    <a:pt x="1200" y="1544"/>
                  </a:cubicBezTo>
                  <a:lnTo>
                    <a:pt x="1200" y="2144"/>
                  </a:lnTo>
                  <a:cubicBezTo>
                    <a:pt x="1201" y="2254"/>
                    <a:pt x="1290" y="2344"/>
                    <a:pt x="1400" y="2344"/>
                  </a:cubicBezTo>
                  <a:lnTo>
                    <a:pt x="2001" y="2344"/>
                  </a:lnTo>
                  <a:cubicBezTo>
                    <a:pt x="2111" y="2344"/>
                    <a:pt x="2200" y="2254"/>
                    <a:pt x="2200" y="2144"/>
                  </a:cubicBezTo>
                  <a:lnTo>
                    <a:pt x="2200" y="1544"/>
                  </a:lnTo>
                  <a:cubicBezTo>
                    <a:pt x="2200" y="1433"/>
                    <a:pt x="2111" y="1344"/>
                    <a:pt x="2001" y="1344"/>
                  </a:cubicBezTo>
                </a:path>
              </a:pathLst>
            </a:custGeom>
            <a:gradFill>
              <a:gsLst>
                <a:gs pos="10000">
                  <a:srgbClr val="0070C0">
                    <a:alpha val="0"/>
                  </a:srgbClr>
                </a:gs>
                <a:gs pos="100000">
                  <a:srgbClr val="0070C0">
                    <a:alpha val="20000"/>
                  </a:srgb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Regular"/>
                <a:ea typeface="思源黑体 CN Regular"/>
              </a:endParaRPr>
            </a:p>
          </p:txBody>
        </p:sp>
        <p:sp>
          <p:nvSpPr>
            <p:cNvPr id="52" name="Rectangle 3">
              <a:extLst>
                <a:ext uri="{FF2B5EF4-FFF2-40B4-BE49-F238E27FC236}">
                  <a16:creationId xmlns:a16="http://schemas.microsoft.com/office/drawing/2014/main" id="{311EDBCD-C71C-A371-6E6D-F100A3BD0331}"/>
                </a:ext>
              </a:extLst>
            </p:cNvPr>
            <p:cNvSpPr/>
            <p:nvPr/>
          </p:nvSpPr>
          <p:spPr>
            <a:xfrm>
              <a:off x="343918" y="4544904"/>
              <a:ext cx="2088000" cy="29130"/>
            </a:xfrm>
            <a:prstGeom prst="rect">
              <a:avLst/>
            </a:prstGeom>
            <a:solidFill>
              <a:srgbClr val="37609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endParaRPr>
            </a:p>
          </p:txBody>
        </p:sp>
        <p:sp>
          <p:nvSpPr>
            <p:cNvPr id="53" name="平行四边形 6">
              <a:extLst>
                <a:ext uri="{FF2B5EF4-FFF2-40B4-BE49-F238E27FC236}">
                  <a16:creationId xmlns:a16="http://schemas.microsoft.com/office/drawing/2014/main" id="{8ADF6593-2372-A36C-9F85-102CFC28E41D}"/>
                </a:ext>
              </a:extLst>
            </p:cNvPr>
            <p:cNvSpPr/>
            <p:nvPr/>
          </p:nvSpPr>
          <p:spPr>
            <a:xfrm>
              <a:off x="199984" y="909133"/>
              <a:ext cx="719535" cy="546009"/>
            </a:xfrm>
            <a:custGeom>
              <a:avLst/>
              <a:gdLst>
                <a:gd name="connsiteX0" fmla="*/ 107404 w 1316354"/>
                <a:gd name="connsiteY0" fmla="*/ 997167 h 998896"/>
                <a:gd name="connsiteX1" fmla="*/ 1243757 w 1316354"/>
                <a:gd name="connsiteY1" fmla="*/ 773200 h 998896"/>
                <a:gd name="connsiteX2" fmla="*/ 1316354 w 1316354"/>
                <a:gd name="connsiteY2" fmla="*/ 684899 h 998896"/>
                <a:gd name="connsiteX3" fmla="*/ 1316354 w 1316354"/>
                <a:gd name="connsiteY3" fmla="*/ 90032 h 998896"/>
                <a:gd name="connsiteX4" fmla="*/ 1208950 w 1316354"/>
                <a:gd name="connsiteY4" fmla="*/ 1730 h 998896"/>
                <a:gd name="connsiteX5" fmla="*/ 72596 w 1316354"/>
                <a:gd name="connsiteY5" fmla="*/ 225697 h 998896"/>
                <a:gd name="connsiteX6" fmla="*/ 0 w 1316354"/>
                <a:gd name="connsiteY6" fmla="*/ 313998 h 998896"/>
                <a:gd name="connsiteX7" fmla="*/ 0 w 1316354"/>
                <a:gd name="connsiteY7" fmla="*/ 908866 h 998896"/>
                <a:gd name="connsiteX8" fmla="*/ 107404 w 1316354"/>
                <a:gd name="connsiteY8" fmla="*/ 997167 h 998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6354" h="998896">
                  <a:moveTo>
                    <a:pt x="107404" y="997167"/>
                  </a:moveTo>
                  <a:lnTo>
                    <a:pt x="1243757" y="773200"/>
                  </a:lnTo>
                  <a:cubicBezTo>
                    <a:pt x="1285936" y="764887"/>
                    <a:pt x="1316354" y="727889"/>
                    <a:pt x="1316354" y="684899"/>
                  </a:cubicBezTo>
                  <a:lnTo>
                    <a:pt x="1316354" y="90032"/>
                  </a:lnTo>
                  <a:cubicBezTo>
                    <a:pt x="1316354" y="33326"/>
                    <a:pt x="1264585" y="-9235"/>
                    <a:pt x="1208950" y="1730"/>
                  </a:cubicBezTo>
                  <a:lnTo>
                    <a:pt x="72596" y="225697"/>
                  </a:lnTo>
                  <a:cubicBezTo>
                    <a:pt x="30418" y="234010"/>
                    <a:pt x="0" y="271008"/>
                    <a:pt x="0" y="313998"/>
                  </a:cubicBezTo>
                  <a:lnTo>
                    <a:pt x="0" y="908866"/>
                  </a:lnTo>
                  <a:cubicBezTo>
                    <a:pt x="0" y="965572"/>
                    <a:pt x="51768" y="1008133"/>
                    <a:pt x="107404" y="997167"/>
                  </a:cubicBezTo>
                </a:path>
              </a:pathLst>
            </a:custGeom>
            <a:solidFill>
              <a:srgbClr val="376092"/>
            </a:solidFill>
            <a:ln w="25400" cap="flat" cmpd="sng" algn="ctr">
              <a:noFill/>
              <a:prstDash val="solid"/>
            </a:ln>
            <a:effectLst>
              <a:outerShdw blurRad="190500" dist="38100" dir="5400000" algn="t" rotWithShape="0">
                <a:srgbClr val="0070C0">
                  <a:lumMod val="75000"/>
                  <a:alpha val="3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endParaRPr>
            </a:p>
          </p:txBody>
        </p:sp>
      </p:grpSp>
      <p:pic>
        <p:nvPicPr>
          <p:cNvPr id="54" name="图形 53">
            <a:extLst>
              <a:ext uri="{FF2B5EF4-FFF2-40B4-BE49-F238E27FC236}">
                <a16:creationId xmlns:a16="http://schemas.microsoft.com/office/drawing/2014/main" id="{F51B6A09-34E6-1E89-5CB4-D665502FBD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06475" y="1784391"/>
            <a:ext cx="252000" cy="252000"/>
          </a:xfrm>
          <a:prstGeom prst="rect">
            <a:avLst/>
          </a:prstGeom>
        </p:spPr>
      </p:pic>
      <p:pic>
        <p:nvPicPr>
          <p:cNvPr id="55" name="图形 54">
            <a:extLst>
              <a:ext uri="{FF2B5EF4-FFF2-40B4-BE49-F238E27FC236}">
                <a16:creationId xmlns:a16="http://schemas.microsoft.com/office/drawing/2014/main" id="{9028BCAE-88A3-E6A1-E2AF-27202631D99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13910" y="1797285"/>
            <a:ext cx="252000" cy="252000"/>
          </a:xfrm>
          <a:prstGeom prst="rect">
            <a:avLst/>
          </a:prstGeom>
        </p:spPr>
      </p:pic>
      <p:sp>
        <p:nvSpPr>
          <p:cNvPr id="56" name="Freeform 9">
            <a:extLst>
              <a:ext uri="{FF2B5EF4-FFF2-40B4-BE49-F238E27FC236}">
                <a16:creationId xmlns:a16="http://schemas.microsoft.com/office/drawing/2014/main" id="{7152244F-87F2-2761-0949-CD5B6B523FDD}"/>
              </a:ext>
            </a:extLst>
          </p:cNvPr>
          <p:cNvSpPr>
            <a:spLocks noEditPoints="1"/>
          </p:cNvSpPr>
          <p:nvPr/>
        </p:nvSpPr>
        <p:spPr bwMode="auto">
          <a:xfrm>
            <a:off x="3868028" y="4541773"/>
            <a:ext cx="540000" cy="504000"/>
          </a:xfrm>
          <a:custGeom>
            <a:avLst/>
            <a:gdLst>
              <a:gd name="T0" fmla="*/ 1373 w 3209"/>
              <a:gd name="T1" fmla="*/ 3042 h 3192"/>
              <a:gd name="T2" fmla="*/ 1419 w 3209"/>
              <a:gd name="T3" fmla="*/ 2712 h 3192"/>
              <a:gd name="T4" fmla="*/ 1454 w 3209"/>
              <a:gd name="T5" fmla="*/ 2443 h 3192"/>
              <a:gd name="T6" fmla="*/ 1479 w 3209"/>
              <a:gd name="T7" fmla="*/ 2216 h 3192"/>
              <a:gd name="T8" fmla="*/ 1433 w 3209"/>
              <a:gd name="T9" fmla="*/ 2008 h 3192"/>
              <a:gd name="T10" fmla="*/ 1767 w 3209"/>
              <a:gd name="T11" fmla="*/ 1988 h 3192"/>
              <a:gd name="T12" fmla="*/ 1751 w 3209"/>
              <a:gd name="T13" fmla="*/ 2116 h 3192"/>
              <a:gd name="T14" fmla="*/ 1749 w 3209"/>
              <a:gd name="T15" fmla="*/ 2310 h 3192"/>
              <a:gd name="T16" fmla="*/ 1776 w 3209"/>
              <a:gd name="T17" fmla="*/ 2575 h 3192"/>
              <a:gd name="T18" fmla="*/ 1821 w 3209"/>
              <a:gd name="T19" fmla="*/ 2905 h 3192"/>
              <a:gd name="T20" fmla="*/ 1848 w 3209"/>
              <a:gd name="T21" fmla="*/ 3153 h 3192"/>
              <a:gd name="T22" fmla="*/ 1906 w 3209"/>
              <a:gd name="T23" fmla="*/ 3021 h 3192"/>
              <a:gd name="T24" fmla="*/ 1977 w 3209"/>
              <a:gd name="T25" fmla="*/ 2769 h 3192"/>
              <a:gd name="T26" fmla="*/ 2036 w 3209"/>
              <a:gd name="T27" fmla="*/ 2553 h 3192"/>
              <a:gd name="T28" fmla="*/ 2096 w 3209"/>
              <a:gd name="T29" fmla="*/ 2339 h 3192"/>
              <a:gd name="T30" fmla="*/ 2155 w 3209"/>
              <a:gd name="T31" fmla="*/ 2116 h 3192"/>
              <a:gd name="T32" fmla="*/ 2214 w 3209"/>
              <a:gd name="T33" fmla="*/ 1905 h 3192"/>
              <a:gd name="T34" fmla="*/ 2278 w 3209"/>
              <a:gd name="T35" fmla="*/ 1849 h 3192"/>
              <a:gd name="T36" fmla="*/ 2664 w 3209"/>
              <a:gd name="T37" fmla="*/ 1998 h 3192"/>
              <a:gd name="T38" fmla="*/ 3007 w 3209"/>
              <a:gd name="T39" fmla="*/ 2159 h 3192"/>
              <a:gd name="T40" fmla="*/ 3138 w 3209"/>
              <a:gd name="T41" fmla="*/ 2387 h 3192"/>
              <a:gd name="T42" fmla="*/ 3173 w 3209"/>
              <a:gd name="T43" fmla="*/ 2729 h 3192"/>
              <a:gd name="T44" fmla="*/ 3188 w 3209"/>
              <a:gd name="T45" fmla="*/ 2924 h 3192"/>
              <a:gd name="T46" fmla="*/ 3062 w 3209"/>
              <a:gd name="T47" fmla="*/ 3191 h 3192"/>
              <a:gd name="T48" fmla="*/ 160 w 3209"/>
              <a:gd name="T49" fmla="*/ 3190 h 3192"/>
              <a:gd name="T50" fmla="*/ 14 w 3209"/>
              <a:gd name="T51" fmla="*/ 2979 h 3192"/>
              <a:gd name="T52" fmla="*/ 33 w 3209"/>
              <a:gd name="T53" fmla="*/ 2780 h 3192"/>
              <a:gd name="T54" fmla="*/ 54 w 3209"/>
              <a:gd name="T55" fmla="*/ 2615 h 3192"/>
              <a:gd name="T56" fmla="*/ 111 w 3209"/>
              <a:gd name="T57" fmla="*/ 2258 h 3192"/>
              <a:gd name="T58" fmla="*/ 527 w 3209"/>
              <a:gd name="T59" fmla="*/ 2008 h 3192"/>
              <a:gd name="T60" fmla="*/ 931 w 3209"/>
              <a:gd name="T61" fmla="*/ 1849 h 3192"/>
              <a:gd name="T62" fmla="*/ 1025 w 3209"/>
              <a:gd name="T63" fmla="*/ 2001 h 3192"/>
              <a:gd name="T64" fmla="*/ 1084 w 3209"/>
              <a:gd name="T65" fmla="*/ 2218 h 3192"/>
              <a:gd name="T66" fmla="*/ 1155 w 3209"/>
              <a:gd name="T67" fmla="*/ 2478 h 3192"/>
              <a:gd name="T68" fmla="*/ 1215 w 3209"/>
              <a:gd name="T69" fmla="*/ 2694 h 3192"/>
              <a:gd name="T70" fmla="*/ 1273 w 3209"/>
              <a:gd name="T71" fmla="*/ 2911 h 3192"/>
              <a:gd name="T72" fmla="*/ 1338 w 3209"/>
              <a:gd name="T73" fmla="*/ 3159 h 3192"/>
              <a:gd name="T74" fmla="*/ 857 w 3209"/>
              <a:gd name="T75" fmla="*/ 800 h 3192"/>
              <a:gd name="T76" fmla="*/ 1004 w 3209"/>
              <a:gd name="T77" fmla="*/ 342 h 3192"/>
              <a:gd name="T78" fmla="*/ 1464 w 3209"/>
              <a:gd name="T79" fmla="*/ 19 h 3192"/>
              <a:gd name="T80" fmla="*/ 1741 w 3209"/>
              <a:gd name="T81" fmla="*/ 17 h 3192"/>
              <a:gd name="T82" fmla="*/ 2159 w 3209"/>
              <a:gd name="T83" fmla="*/ 270 h 3192"/>
              <a:gd name="T84" fmla="*/ 2333 w 3209"/>
              <a:gd name="T85" fmla="*/ 648 h 3192"/>
              <a:gd name="T86" fmla="*/ 2334 w 3209"/>
              <a:gd name="T87" fmla="*/ 976 h 3192"/>
              <a:gd name="T88" fmla="*/ 2229 w 3209"/>
              <a:gd name="T89" fmla="*/ 1284 h 3192"/>
              <a:gd name="T90" fmla="*/ 1793 w 3209"/>
              <a:gd name="T91" fmla="*/ 1675 h 3192"/>
              <a:gd name="T92" fmla="*/ 1266 w 3209"/>
              <a:gd name="T93" fmla="*/ 1599 h 3192"/>
              <a:gd name="T94" fmla="*/ 947 w 3209"/>
              <a:gd name="T95" fmla="*/ 1203 h 3192"/>
              <a:gd name="T96" fmla="*/ 874 w 3209"/>
              <a:gd name="T97" fmla="*/ 942 h 3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209" h="3192">
                <a:moveTo>
                  <a:pt x="1359" y="3176"/>
                </a:moveTo>
                <a:cubicBezTo>
                  <a:pt x="1364" y="3127"/>
                  <a:pt x="1367" y="3085"/>
                  <a:pt x="1373" y="3042"/>
                </a:cubicBezTo>
                <a:cubicBezTo>
                  <a:pt x="1383" y="2969"/>
                  <a:pt x="1395" y="2896"/>
                  <a:pt x="1406" y="2822"/>
                </a:cubicBezTo>
                <a:cubicBezTo>
                  <a:pt x="1411" y="2786"/>
                  <a:pt x="1414" y="2749"/>
                  <a:pt x="1419" y="2712"/>
                </a:cubicBezTo>
                <a:lnTo>
                  <a:pt x="1441" y="2542"/>
                </a:lnTo>
                <a:cubicBezTo>
                  <a:pt x="1446" y="2509"/>
                  <a:pt x="1450" y="2476"/>
                  <a:pt x="1454" y="2443"/>
                </a:cubicBezTo>
                <a:cubicBezTo>
                  <a:pt x="1459" y="2394"/>
                  <a:pt x="1462" y="2344"/>
                  <a:pt x="1468" y="2295"/>
                </a:cubicBezTo>
                <a:cubicBezTo>
                  <a:pt x="1471" y="2268"/>
                  <a:pt x="1476" y="2242"/>
                  <a:pt x="1479" y="2216"/>
                </a:cubicBezTo>
                <a:cubicBezTo>
                  <a:pt x="1484" y="2161"/>
                  <a:pt x="1462" y="2112"/>
                  <a:pt x="1447" y="2062"/>
                </a:cubicBezTo>
                <a:cubicBezTo>
                  <a:pt x="1443" y="2044"/>
                  <a:pt x="1436" y="2026"/>
                  <a:pt x="1433" y="2008"/>
                </a:cubicBezTo>
                <a:cubicBezTo>
                  <a:pt x="1433" y="2002"/>
                  <a:pt x="1444" y="1989"/>
                  <a:pt x="1450" y="1989"/>
                </a:cubicBezTo>
                <a:cubicBezTo>
                  <a:pt x="1556" y="1988"/>
                  <a:pt x="1662" y="1988"/>
                  <a:pt x="1767" y="1988"/>
                </a:cubicBezTo>
                <a:cubicBezTo>
                  <a:pt x="1782" y="1988"/>
                  <a:pt x="1788" y="1992"/>
                  <a:pt x="1782" y="2009"/>
                </a:cubicBezTo>
                <a:cubicBezTo>
                  <a:pt x="1770" y="2044"/>
                  <a:pt x="1761" y="2080"/>
                  <a:pt x="1751" y="2116"/>
                </a:cubicBezTo>
                <a:cubicBezTo>
                  <a:pt x="1747" y="2131"/>
                  <a:pt x="1742" y="2145"/>
                  <a:pt x="1740" y="2160"/>
                </a:cubicBezTo>
                <a:cubicBezTo>
                  <a:pt x="1731" y="2210"/>
                  <a:pt x="1739" y="2260"/>
                  <a:pt x="1749" y="2310"/>
                </a:cubicBezTo>
                <a:cubicBezTo>
                  <a:pt x="1757" y="2345"/>
                  <a:pt x="1759" y="2382"/>
                  <a:pt x="1762" y="2418"/>
                </a:cubicBezTo>
                <a:cubicBezTo>
                  <a:pt x="1767" y="2470"/>
                  <a:pt x="1770" y="2523"/>
                  <a:pt x="1776" y="2575"/>
                </a:cubicBezTo>
                <a:cubicBezTo>
                  <a:pt x="1786" y="2651"/>
                  <a:pt x="1798" y="2727"/>
                  <a:pt x="1809" y="2803"/>
                </a:cubicBezTo>
                <a:cubicBezTo>
                  <a:pt x="1814" y="2837"/>
                  <a:pt x="1818" y="2871"/>
                  <a:pt x="1821" y="2905"/>
                </a:cubicBezTo>
                <a:cubicBezTo>
                  <a:pt x="1827" y="2957"/>
                  <a:pt x="1830" y="3008"/>
                  <a:pt x="1835" y="3059"/>
                </a:cubicBezTo>
                <a:cubicBezTo>
                  <a:pt x="1838" y="3091"/>
                  <a:pt x="1843" y="3122"/>
                  <a:pt x="1848" y="3153"/>
                </a:cubicBezTo>
                <a:cubicBezTo>
                  <a:pt x="1848" y="3159"/>
                  <a:pt x="1856" y="3164"/>
                  <a:pt x="1866" y="3175"/>
                </a:cubicBezTo>
                <a:cubicBezTo>
                  <a:pt x="1881" y="3118"/>
                  <a:pt x="1893" y="3069"/>
                  <a:pt x="1906" y="3021"/>
                </a:cubicBezTo>
                <a:cubicBezTo>
                  <a:pt x="1920" y="2971"/>
                  <a:pt x="1936" y="2922"/>
                  <a:pt x="1950" y="2873"/>
                </a:cubicBezTo>
                <a:cubicBezTo>
                  <a:pt x="1960" y="2839"/>
                  <a:pt x="1968" y="2804"/>
                  <a:pt x="1977" y="2769"/>
                </a:cubicBezTo>
                <a:cubicBezTo>
                  <a:pt x="1988" y="2731"/>
                  <a:pt x="1999" y="2694"/>
                  <a:pt x="2009" y="2656"/>
                </a:cubicBezTo>
                <a:cubicBezTo>
                  <a:pt x="2019" y="2622"/>
                  <a:pt x="2027" y="2587"/>
                  <a:pt x="2036" y="2553"/>
                </a:cubicBezTo>
                <a:cubicBezTo>
                  <a:pt x="2046" y="2516"/>
                  <a:pt x="2057" y="2479"/>
                  <a:pt x="2068" y="2442"/>
                </a:cubicBezTo>
                <a:cubicBezTo>
                  <a:pt x="2077" y="2408"/>
                  <a:pt x="2086" y="2373"/>
                  <a:pt x="2096" y="2339"/>
                </a:cubicBezTo>
                <a:cubicBezTo>
                  <a:pt x="2106" y="2300"/>
                  <a:pt x="2118" y="2262"/>
                  <a:pt x="2128" y="2223"/>
                </a:cubicBezTo>
                <a:cubicBezTo>
                  <a:pt x="2138" y="2187"/>
                  <a:pt x="2146" y="2152"/>
                  <a:pt x="2155" y="2116"/>
                </a:cubicBezTo>
                <a:cubicBezTo>
                  <a:pt x="2165" y="2079"/>
                  <a:pt x="2177" y="2043"/>
                  <a:pt x="2187" y="2006"/>
                </a:cubicBezTo>
                <a:cubicBezTo>
                  <a:pt x="2196" y="1973"/>
                  <a:pt x="2205" y="1939"/>
                  <a:pt x="2214" y="1905"/>
                </a:cubicBezTo>
                <a:cubicBezTo>
                  <a:pt x="2218" y="1890"/>
                  <a:pt x="2218" y="1869"/>
                  <a:pt x="2228" y="1861"/>
                </a:cubicBezTo>
                <a:cubicBezTo>
                  <a:pt x="2240" y="1851"/>
                  <a:pt x="2264" y="1845"/>
                  <a:pt x="2278" y="1849"/>
                </a:cubicBezTo>
                <a:cubicBezTo>
                  <a:pt x="2342" y="1872"/>
                  <a:pt x="2404" y="1900"/>
                  <a:pt x="2467" y="1925"/>
                </a:cubicBezTo>
                <a:cubicBezTo>
                  <a:pt x="2532" y="1950"/>
                  <a:pt x="2598" y="1974"/>
                  <a:pt x="2664" y="1998"/>
                </a:cubicBezTo>
                <a:cubicBezTo>
                  <a:pt x="2716" y="2018"/>
                  <a:pt x="2767" y="2038"/>
                  <a:pt x="2819" y="2059"/>
                </a:cubicBezTo>
                <a:cubicBezTo>
                  <a:pt x="2886" y="2085"/>
                  <a:pt x="2949" y="2117"/>
                  <a:pt x="3007" y="2159"/>
                </a:cubicBezTo>
                <a:cubicBezTo>
                  <a:pt x="3060" y="2197"/>
                  <a:pt x="3101" y="2244"/>
                  <a:pt x="3124" y="2303"/>
                </a:cubicBezTo>
                <a:cubicBezTo>
                  <a:pt x="3135" y="2329"/>
                  <a:pt x="3135" y="2359"/>
                  <a:pt x="3138" y="2387"/>
                </a:cubicBezTo>
                <a:cubicBezTo>
                  <a:pt x="3143" y="2440"/>
                  <a:pt x="3146" y="2492"/>
                  <a:pt x="3151" y="2545"/>
                </a:cubicBezTo>
                <a:cubicBezTo>
                  <a:pt x="3158" y="2606"/>
                  <a:pt x="3166" y="2667"/>
                  <a:pt x="3173" y="2729"/>
                </a:cubicBezTo>
                <a:lnTo>
                  <a:pt x="3174" y="2737"/>
                </a:lnTo>
                <a:cubicBezTo>
                  <a:pt x="3178" y="2800"/>
                  <a:pt x="3183" y="2862"/>
                  <a:pt x="3188" y="2924"/>
                </a:cubicBezTo>
                <a:cubicBezTo>
                  <a:pt x="3191" y="2967"/>
                  <a:pt x="3195" y="3010"/>
                  <a:pt x="3200" y="3052"/>
                </a:cubicBezTo>
                <a:cubicBezTo>
                  <a:pt x="3209" y="3120"/>
                  <a:pt x="3135" y="3192"/>
                  <a:pt x="3062" y="3191"/>
                </a:cubicBezTo>
                <a:cubicBezTo>
                  <a:pt x="2660" y="3188"/>
                  <a:pt x="2257" y="3189"/>
                  <a:pt x="1855" y="3189"/>
                </a:cubicBezTo>
                <a:cubicBezTo>
                  <a:pt x="1290" y="3189"/>
                  <a:pt x="725" y="3189"/>
                  <a:pt x="160" y="3190"/>
                </a:cubicBezTo>
                <a:cubicBezTo>
                  <a:pt x="110" y="3190"/>
                  <a:pt x="66" y="3180"/>
                  <a:pt x="38" y="3140"/>
                </a:cubicBezTo>
                <a:cubicBezTo>
                  <a:pt x="5" y="3091"/>
                  <a:pt x="0" y="3036"/>
                  <a:pt x="14" y="2979"/>
                </a:cubicBezTo>
                <a:cubicBezTo>
                  <a:pt x="15" y="2974"/>
                  <a:pt x="18" y="2968"/>
                  <a:pt x="18" y="2963"/>
                </a:cubicBezTo>
                <a:cubicBezTo>
                  <a:pt x="23" y="2902"/>
                  <a:pt x="27" y="2841"/>
                  <a:pt x="33" y="2780"/>
                </a:cubicBezTo>
                <a:cubicBezTo>
                  <a:pt x="38" y="2728"/>
                  <a:pt x="47" y="2676"/>
                  <a:pt x="53" y="2624"/>
                </a:cubicBezTo>
                <a:lnTo>
                  <a:pt x="54" y="2615"/>
                </a:lnTo>
                <a:cubicBezTo>
                  <a:pt x="59" y="2555"/>
                  <a:pt x="58" y="2492"/>
                  <a:pt x="69" y="2433"/>
                </a:cubicBezTo>
                <a:cubicBezTo>
                  <a:pt x="80" y="2374"/>
                  <a:pt x="71" y="2313"/>
                  <a:pt x="111" y="2258"/>
                </a:cubicBezTo>
                <a:cubicBezTo>
                  <a:pt x="151" y="2205"/>
                  <a:pt x="198" y="2161"/>
                  <a:pt x="253" y="2126"/>
                </a:cubicBezTo>
                <a:cubicBezTo>
                  <a:pt x="338" y="2073"/>
                  <a:pt x="434" y="2043"/>
                  <a:pt x="527" y="2008"/>
                </a:cubicBezTo>
                <a:cubicBezTo>
                  <a:pt x="600" y="1980"/>
                  <a:pt x="672" y="1949"/>
                  <a:pt x="746" y="1920"/>
                </a:cubicBezTo>
                <a:cubicBezTo>
                  <a:pt x="807" y="1896"/>
                  <a:pt x="869" y="1872"/>
                  <a:pt x="931" y="1849"/>
                </a:cubicBezTo>
                <a:cubicBezTo>
                  <a:pt x="960" y="1838"/>
                  <a:pt x="986" y="1858"/>
                  <a:pt x="993" y="1887"/>
                </a:cubicBezTo>
                <a:cubicBezTo>
                  <a:pt x="1002" y="1925"/>
                  <a:pt x="1015" y="1963"/>
                  <a:pt x="1025" y="2001"/>
                </a:cubicBezTo>
                <a:cubicBezTo>
                  <a:pt x="1034" y="2035"/>
                  <a:pt x="1042" y="2070"/>
                  <a:pt x="1052" y="2104"/>
                </a:cubicBezTo>
                <a:cubicBezTo>
                  <a:pt x="1062" y="2142"/>
                  <a:pt x="1074" y="2180"/>
                  <a:pt x="1084" y="2218"/>
                </a:cubicBezTo>
                <a:cubicBezTo>
                  <a:pt x="1093" y="2251"/>
                  <a:pt x="1101" y="2285"/>
                  <a:pt x="1111" y="2318"/>
                </a:cubicBezTo>
                <a:cubicBezTo>
                  <a:pt x="1125" y="2372"/>
                  <a:pt x="1141" y="2424"/>
                  <a:pt x="1155" y="2478"/>
                </a:cubicBezTo>
                <a:cubicBezTo>
                  <a:pt x="1165" y="2511"/>
                  <a:pt x="1173" y="2545"/>
                  <a:pt x="1182" y="2578"/>
                </a:cubicBezTo>
                <a:cubicBezTo>
                  <a:pt x="1192" y="2617"/>
                  <a:pt x="1204" y="2655"/>
                  <a:pt x="1215" y="2694"/>
                </a:cubicBezTo>
                <a:cubicBezTo>
                  <a:pt x="1224" y="2729"/>
                  <a:pt x="1232" y="2764"/>
                  <a:pt x="1241" y="2798"/>
                </a:cubicBezTo>
                <a:cubicBezTo>
                  <a:pt x="1252" y="2836"/>
                  <a:pt x="1263" y="2873"/>
                  <a:pt x="1273" y="2911"/>
                </a:cubicBezTo>
                <a:cubicBezTo>
                  <a:pt x="1283" y="2946"/>
                  <a:pt x="1292" y="2980"/>
                  <a:pt x="1301" y="3015"/>
                </a:cubicBezTo>
                <a:cubicBezTo>
                  <a:pt x="1313" y="3063"/>
                  <a:pt x="1325" y="3111"/>
                  <a:pt x="1338" y="3159"/>
                </a:cubicBezTo>
                <a:cubicBezTo>
                  <a:pt x="1340" y="3165"/>
                  <a:pt x="1349" y="3168"/>
                  <a:pt x="1359" y="3176"/>
                </a:cubicBezTo>
                <a:close/>
                <a:moveTo>
                  <a:pt x="857" y="800"/>
                </a:moveTo>
                <a:cubicBezTo>
                  <a:pt x="869" y="739"/>
                  <a:pt x="882" y="664"/>
                  <a:pt x="897" y="588"/>
                </a:cubicBezTo>
                <a:cubicBezTo>
                  <a:pt x="914" y="499"/>
                  <a:pt x="955" y="418"/>
                  <a:pt x="1004" y="342"/>
                </a:cubicBezTo>
                <a:cubicBezTo>
                  <a:pt x="1075" y="231"/>
                  <a:pt x="1175" y="140"/>
                  <a:pt x="1292" y="79"/>
                </a:cubicBezTo>
                <a:cubicBezTo>
                  <a:pt x="1346" y="51"/>
                  <a:pt x="1403" y="28"/>
                  <a:pt x="1464" y="19"/>
                </a:cubicBezTo>
                <a:cubicBezTo>
                  <a:pt x="1509" y="13"/>
                  <a:pt x="1555" y="1"/>
                  <a:pt x="1600" y="1"/>
                </a:cubicBezTo>
                <a:cubicBezTo>
                  <a:pt x="1647" y="0"/>
                  <a:pt x="1695" y="8"/>
                  <a:pt x="1741" y="17"/>
                </a:cubicBezTo>
                <a:cubicBezTo>
                  <a:pt x="1785" y="26"/>
                  <a:pt x="1829" y="38"/>
                  <a:pt x="1870" y="55"/>
                </a:cubicBezTo>
                <a:cubicBezTo>
                  <a:pt x="1983" y="101"/>
                  <a:pt x="2082" y="175"/>
                  <a:pt x="2159" y="270"/>
                </a:cubicBezTo>
                <a:cubicBezTo>
                  <a:pt x="2216" y="341"/>
                  <a:pt x="2261" y="417"/>
                  <a:pt x="2294" y="499"/>
                </a:cubicBezTo>
                <a:cubicBezTo>
                  <a:pt x="2313" y="547"/>
                  <a:pt x="2322" y="598"/>
                  <a:pt x="2333" y="648"/>
                </a:cubicBezTo>
                <a:cubicBezTo>
                  <a:pt x="2342" y="694"/>
                  <a:pt x="2353" y="740"/>
                  <a:pt x="2353" y="786"/>
                </a:cubicBezTo>
                <a:cubicBezTo>
                  <a:pt x="2351" y="850"/>
                  <a:pt x="2344" y="913"/>
                  <a:pt x="2334" y="976"/>
                </a:cubicBezTo>
                <a:cubicBezTo>
                  <a:pt x="2329" y="1013"/>
                  <a:pt x="2318" y="1050"/>
                  <a:pt x="2310" y="1086"/>
                </a:cubicBezTo>
                <a:cubicBezTo>
                  <a:pt x="2294" y="1156"/>
                  <a:pt x="2263" y="1220"/>
                  <a:pt x="2229" y="1284"/>
                </a:cubicBezTo>
                <a:cubicBezTo>
                  <a:pt x="2173" y="1392"/>
                  <a:pt x="2096" y="1483"/>
                  <a:pt x="2001" y="1560"/>
                </a:cubicBezTo>
                <a:cubicBezTo>
                  <a:pt x="1939" y="1611"/>
                  <a:pt x="1869" y="1650"/>
                  <a:pt x="1793" y="1675"/>
                </a:cubicBezTo>
                <a:cubicBezTo>
                  <a:pt x="1724" y="1697"/>
                  <a:pt x="1655" y="1712"/>
                  <a:pt x="1584" y="1707"/>
                </a:cubicBezTo>
                <a:cubicBezTo>
                  <a:pt x="1470" y="1700"/>
                  <a:pt x="1360" y="1663"/>
                  <a:pt x="1266" y="1599"/>
                </a:cubicBezTo>
                <a:cubicBezTo>
                  <a:pt x="1181" y="1541"/>
                  <a:pt x="1107" y="1473"/>
                  <a:pt x="1052" y="1387"/>
                </a:cubicBezTo>
                <a:cubicBezTo>
                  <a:pt x="1013" y="1328"/>
                  <a:pt x="978" y="1266"/>
                  <a:pt x="947" y="1203"/>
                </a:cubicBezTo>
                <a:cubicBezTo>
                  <a:pt x="921" y="1148"/>
                  <a:pt x="905" y="1089"/>
                  <a:pt x="888" y="1032"/>
                </a:cubicBezTo>
                <a:cubicBezTo>
                  <a:pt x="879" y="1003"/>
                  <a:pt x="878" y="972"/>
                  <a:pt x="874" y="942"/>
                </a:cubicBezTo>
                <a:cubicBezTo>
                  <a:pt x="869" y="900"/>
                  <a:pt x="864" y="858"/>
                  <a:pt x="857" y="800"/>
                </a:cubicBezTo>
                <a:close/>
              </a:path>
            </a:pathLst>
          </a:custGeom>
          <a:gradFill>
            <a:gsLst>
              <a:gs pos="10000">
                <a:srgbClr val="0070C0">
                  <a:alpha val="0"/>
                </a:srgbClr>
              </a:gs>
              <a:gs pos="100000">
                <a:srgbClr val="0070C0">
                  <a:alpha val="20000"/>
                </a:srgbClr>
              </a:gs>
            </a:gsLst>
            <a:lin ang="2700000" scaled="1"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100" b="0" i="0" u="none" strike="noStrike" kern="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Roboto Regular"/>
              <a:ea typeface="思源黑体 CN Regular"/>
            </a:endParaRPr>
          </a:p>
        </p:txBody>
      </p:sp>
      <p:sp>
        <p:nvSpPr>
          <p:cNvPr id="57" name="Freeform 13">
            <a:extLst>
              <a:ext uri="{FF2B5EF4-FFF2-40B4-BE49-F238E27FC236}">
                <a16:creationId xmlns:a16="http://schemas.microsoft.com/office/drawing/2014/main" id="{57812DA3-5C54-72AB-6100-1212A44404E1}"/>
              </a:ext>
            </a:extLst>
          </p:cNvPr>
          <p:cNvSpPr>
            <a:spLocks noEditPoints="1"/>
          </p:cNvSpPr>
          <p:nvPr/>
        </p:nvSpPr>
        <p:spPr bwMode="auto">
          <a:xfrm>
            <a:off x="6067131" y="4516736"/>
            <a:ext cx="576000" cy="540000"/>
          </a:xfrm>
          <a:custGeom>
            <a:avLst/>
            <a:gdLst>
              <a:gd name="T0" fmla="*/ 2078 w 3198"/>
              <a:gd name="T1" fmla="*/ 3199 h 3199"/>
              <a:gd name="T2" fmla="*/ 1927 w 3198"/>
              <a:gd name="T3" fmla="*/ 3131 h 3199"/>
              <a:gd name="T4" fmla="*/ 1590 w 3198"/>
              <a:gd name="T5" fmla="*/ 2923 h 3199"/>
              <a:gd name="T6" fmla="*/ 1256 w 3198"/>
              <a:gd name="T7" fmla="*/ 3127 h 3199"/>
              <a:gd name="T8" fmla="*/ 1106 w 3198"/>
              <a:gd name="T9" fmla="*/ 3194 h 3199"/>
              <a:gd name="T10" fmla="*/ 1029 w 3198"/>
              <a:gd name="T11" fmla="*/ 3177 h 3199"/>
              <a:gd name="T12" fmla="*/ 1025 w 3198"/>
              <a:gd name="T13" fmla="*/ 3175 h 3199"/>
              <a:gd name="T14" fmla="*/ 633 w 3198"/>
              <a:gd name="T15" fmla="*/ 2943 h 3199"/>
              <a:gd name="T16" fmla="*/ 629 w 3198"/>
              <a:gd name="T17" fmla="*/ 2940 h 3199"/>
              <a:gd name="T18" fmla="*/ 565 w 3198"/>
              <a:gd name="T19" fmla="*/ 2699 h 3199"/>
              <a:gd name="T20" fmla="*/ 602 w 3198"/>
              <a:gd name="T21" fmla="*/ 2531 h 3199"/>
              <a:gd name="T22" fmla="*/ 186 w 3198"/>
              <a:gd name="T23" fmla="*/ 2090 h 3199"/>
              <a:gd name="T24" fmla="*/ 169 w 3198"/>
              <a:gd name="T25" fmla="*/ 2090 h 3199"/>
              <a:gd name="T26" fmla="*/ 33 w 3198"/>
              <a:gd name="T27" fmla="*/ 1933 h 3199"/>
              <a:gd name="T28" fmla="*/ 0 w 3198"/>
              <a:gd name="T29" fmla="*/ 1601 h 3199"/>
              <a:gd name="T30" fmla="*/ 33 w 3198"/>
              <a:gd name="T31" fmla="*/ 1269 h 3199"/>
              <a:gd name="T32" fmla="*/ 172 w 3198"/>
              <a:gd name="T33" fmla="*/ 1112 h 3199"/>
              <a:gd name="T34" fmla="*/ 186 w 3198"/>
              <a:gd name="T35" fmla="*/ 1112 h 3199"/>
              <a:gd name="T36" fmla="*/ 602 w 3198"/>
              <a:gd name="T37" fmla="*/ 671 h 3199"/>
              <a:gd name="T38" fmla="*/ 565 w 3198"/>
              <a:gd name="T39" fmla="*/ 503 h 3199"/>
              <a:gd name="T40" fmla="*/ 629 w 3198"/>
              <a:gd name="T41" fmla="*/ 262 h 3199"/>
              <a:gd name="T42" fmla="*/ 633 w 3198"/>
              <a:gd name="T43" fmla="*/ 259 h 3199"/>
              <a:gd name="T44" fmla="*/ 1047 w 3198"/>
              <a:gd name="T45" fmla="*/ 18 h 3199"/>
              <a:gd name="T46" fmla="*/ 1052 w 3198"/>
              <a:gd name="T47" fmla="*/ 16 h 3199"/>
              <a:gd name="T48" fmla="*/ 1127 w 3198"/>
              <a:gd name="T49" fmla="*/ 0 h 3199"/>
              <a:gd name="T50" fmla="*/ 1278 w 3198"/>
              <a:gd name="T51" fmla="*/ 66 h 3199"/>
              <a:gd name="T52" fmla="*/ 1607 w 3198"/>
              <a:gd name="T53" fmla="*/ 262 h 3199"/>
              <a:gd name="T54" fmla="*/ 1934 w 3198"/>
              <a:gd name="T55" fmla="*/ 70 h 3199"/>
              <a:gd name="T56" fmla="*/ 2084 w 3198"/>
              <a:gd name="T57" fmla="*/ 5 h 3199"/>
              <a:gd name="T58" fmla="*/ 2161 w 3198"/>
              <a:gd name="T59" fmla="*/ 22 h 3199"/>
              <a:gd name="T60" fmla="*/ 2165 w 3198"/>
              <a:gd name="T61" fmla="*/ 24 h 3199"/>
              <a:gd name="T62" fmla="*/ 2565 w 3198"/>
              <a:gd name="T63" fmla="*/ 259 h 3199"/>
              <a:gd name="T64" fmla="*/ 2569 w 3198"/>
              <a:gd name="T65" fmla="*/ 262 h 3199"/>
              <a:gd name="T66" fmla="*/ 2632 w 3198"/>
              <a:gd name="T67" fmla="*/ 503 h 3199"/>
              <a:gd name="T68" fmla="*/ 2596 w 3198"/>
              <a:gd name="T69" fmla="*/ 671 h 3199"/>
              <a:gd name="T70" fmla="*/ 3012 w 3198"/>
              <a:gd name="T71" fmla="*/ 1112 h 3199"/>
              <a:gd name="T72" fmla="*/ 3026 w 3198"/>
              <a:gd name="T73" fmla="*/ 1112 h 3199"/>
              <a:gd name="T74" fmla="*/ 3165 w 3198"/>
              <a:gd name="T75" fmla="*/ 1269 h 3199"/>
              <a:gd name="T76" fmla="*/ 3198 w 3198"/>
              <a:gd name="T77" fmla="*/ 1601 h 3199"/>
              <a:gd name="T78" fmla="*/ 3165 w 3198"/>
              <a:gd name="T79" fmla="*/ 1933 h 3199"/>
              <a:gd name="T80" fmla="*/ 3026 w 3198"/>
              <a:gd name="T81" fmla="*/ 2090 h 3199"/>
              <a:gd name="T82" fmla="*/ 3012 w 3198"/>
              <a:gd name="T83" fmla="*/ 2090 h 3199"/>
              <a:gd name="T84" fmla="*/ 2596 w 3198"/>
              <a:gd name="T85" fmla="*/ 2531 h 3199"/>
              <a:gd name="T86" fmla="*/ 2632 w 3198"/>
              <a:gd name="T87" fmla="*/ 2699 h 3199"/>
              <a:gd name="T88" fmla="*/ 2569 w 3198"/>
              <a:gd name="T89" fmla="*/ 2940 h 3199"/>
              <a:gd name="T90" fmla="*/ 2565 w 3198"/>
              <a:gd name="T91" fmla="*/ 2943 h 3199"/>
              <a:gd name="T92" fmla="*/ 2158 w 3198"/>
              <a:gd name="T93" fmla="*/ 3181 h 3199"/>
              <a:gd name="T94" fmla="*/ 2154 w 3198"/>
              <a:gd name="T95" fmla="*/ 3183 h 3199"/>
              <a:gd name="T96" fmla="*/ 2078 w 3198"/>
              <a:gd name="T97" fmla="*/ 3199 h 3199"/>
              <a:gd name="T98" fmla="*/ 1592 w 3198"/>
              <a:gd name="T99" fmla="*/ 2185 h 3199"/>
              <a:gd name="T100" fmla="*/ 2146 w 3198"/>
              <a:gd name="T101" fmla="*/ 1599 h 3199"/>
              <a:gd name="T102" fmla="*/ 1592 w 3198"/>
              <a:gd name="T103" fmla="*/ 1012 h 3199"/>
              <a:gd name="T104" fmla="*/ 1038 w 3198"/>
              <a:gd name="T105" fmla="*/ 1599 h 3199"/>
              <a:gd name="T106" fmla="*/ 1592 w 3198"/>
              <a:gd name="T107" fmla="*/ 2185 h 3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198" h="3199">
                <a:moveTo>
                  <a:pt x="2078" y="3199"/>
                </a:moveTo>
                <a:cubicBezTo>
                  <a:pt x="2020" y="3199"/>
                  <a:pt x="1964" y="3174"/>
                  <a:pt x="1927" y="3131"/>
                </a:cubicBezTo>
                <a:cubicBezTo>
                  <a:pt x="1877" y="3073"/>
                  <a:pt x="1720" y="2923"/>
                  <a:pt x="1590" y="2923"/>
                </a:cubicBezTo>
                <a:cubicBezTo>
                  <a:pt x="1462" y="2923"/>
                  <a:pt x="1302" y="3074"/>
                  <a:pt x="1256" y="3127"/>
                </a:cubicBezTo>
                <a:cubicBezTo>
                  <a:pt x="1218" y="3170"/>
                  <a:pt x="1163" y="3194"/>
                  <a:pt x="1106" y="3194"/>
                </a:cubicBezTo>
                <a:cubicBezTo>
                  <a:pt x="1079" y="3194"/>
                  <a:pt x="1053" y="3188"/>
                  <a:pt x="1029" y="3177"/>
                </a:cubicBezTo>
                <a:lnTo>
                  <a:pt x="1025" y="3175"/>
                </a:lnTo>
                <a:lnTo>
                  <a:pt x="633" y="2943"/>
                </a:lnTo>
                <a:lnTo>
                  <a:pt x="629" y="2940"/>
                </a:lnTo>
                <a:cubicBezTo>
                  <a:pt x="557" y="2887"/>
                  <a:pt x="530" y="2784"/>
                  <a:pt x="565" y="2699"/>
                </a:cubicBezTo>
                <a:cubicBezTo>
                  <a:pt x="566" y="2699"/>
                  <a:pt x="602" y="2611"/>
                  <a:pt x="602" y="2531"/>
                </a:cubicBezTo>
                <a:cubicBezTo>
                  <a:pt x="602" y="2288"/>
                  <a:pt x="415" y="2090"/>
                  <a:pt x="186" y="2090"/>
                </a:cubicBezTo>
                <a:lnTo>
                  <a:pt x="169" y="2090"/>
                </a:lnTo>
                <a:cubicBezTo>
                  <a:pt x="104" y="2090"/>
                  <a:pt x="50" y="2029"/>
                  <a:pt x="33" y="1933"/>
                </a:cubicBezTo>
                <a:cubicBezTo>
                  <a:pt x="32" y="1925"/>
                  <a:pt x="0" y="1744"/>
                  <a:pt x="0" y="1601"/>
                </a:cubicBezTo>
                <a:cubicBezTo>
                  <a:pt x="0" y="1458"/>
                  <a:pt x="32" y="1277"/>
                  <a:pt x="33" y="1269"/>
                </a:cubicBezTo>
                <a:cubicBezTo>
                  <a:pt x="50" y="1172"/>
                  <a:pt x="105" y="1110"/>
                  <a:pt x="172" y="1112"/>
                </a:cubicBezTo>
                <a:lnTo>
                  <a:pt x="186" y="1112"/>
                </a:lnTo>
                <a:cubicBezTo>
                  <a:pt x="415" y="1112"/>
                  <a:pt x="602" y="914"/>
                  <a:pt x="602" y="671"/>
                </a:cubicBezTo>
                <a:cubicBezTo>
                  <a:pt x="602" y="591"/>
                  <a:pt x="566" y="504"/>
                  <a:pt x="565" y="503"/>
                </a:cubicBezTo>
                <a:cubicBezTo>
                  <a:pt x="530" y="418"/>
                  <a:pt x="557" y="315"/>
                  <a:pt x="629" y="262"/>
                </a:cubicBezTo>
                <a:lnTo>
                  <a:pt x="633" y="259"/>
                </a:lnTo>
                <a:lnTo>
                  <a:pt x="1047" y="18"/>
                </a:lnTo>
                <a:lnTo>
                  <a:pt x="1052" y="16"/>
                </a:lnTo>
                <a:cubicBezTo>
                  <a:pt x="1075" y="6"/>
                  <a:pt x="1100" y="0"/>
                  <a:pt x="1127" y="0"/>
                </a:cubicBezTo>
                <a:cubicBezTo>
                  <a:pt x="1185" y="0"/>
                  <a:pt x="1241" y="25"/>
                  <a:pt x="1278" y="66"/>
                </a:cubicBezTo>
                <a:cubicBezTo>
                  <a:pt x="1327" y="120"/>
                  <a:pt x="1482" y="262"/>
                  <a:pt x="1607" y="262"/>
                </a:cubicBezTo>
                <a:cubicBezTo>
                  <a:pt x="1731" y="262"/>
                  <a:pt x="1885" y="123"/>
                  <a:pt x="1934" y="70"/>
                </a:cubicBezTo>
                <a:cubicBezTo>
                  <a:pt x="1973" y="29"/>
                  <a:pt x="2027" y="5"/>
                  <a:pt x="2084" y="5"/>
                </a:cubicBezTo>
                <a:cubicBezTo>
                  <a:pt x="2111" y="5"/>
                  <a:pt x="2137" y="11"/>
                  <a:pt x="2161" y="22"/>
                </a:cubicBezTo>
                <a:lnTo>
                  <a:pt x="2165" y="24"/>
                </a:lnTo>
                <a:lnTo>
                  <a:pt x="2565" y="259"/>
                </a:lnTo>
                <a:lnTo>
                  <a:pt x="2569" y="262"/>
                </a:lnTo>
                <a:cubicBezTo>
                  <a:pt x="2641" y="315"/>
                  <a:pt x="2668" y="419"/>
                  <a:pt x="2632" y="503"/>
                </a:cubicBezTo>
                <a:cubicBezTo>
                  <a:pt x="2632" y="504"/>
                  <a:pt x="2596" y="591"/>
                  <a:pt x="2596" y="671"/>
                </a:cubicBezTo>
                <a:cubicBezTo>
                  <a:pt x="2596" y="914"/>
                  <a:pt x="2783" y="1112"/>
                  <a:pt x="3012" y="1112"/>
                </a:cubicBezTo>
                <a:lnTo>
                  <a:pt x="3026" y="1112"/>
                </a:lnTo>
                <a:cubicBezTo>
                  <a:pt x="3093" y="1110"/>
                  <a:pt x="3147" y="1172"/>
                  <a:pt x="3165" y="1269"/>
                </a:cubicBezTo>
                <a:cubicBezTo>
                  <a:pt x="3166" y="1277"/>
                  <a:pt x="3198" y="1458"/>
                  <a:pt x="3198" y="1601"/>
                </a:cubicBezTo>
                <a:cubicBezTo>
                  <a:pt x="3198" y="1744"/>
                  <a:pt x="3166" y="1925"/>
                  <a:pt x="3165" y="1933"/>
                </a:cubicBezTo>
                <a:cubicBezTo>
                  <a:pt x="3147" y="2030"/>
                  <a:pt x="3093" y="2092"/>
                  <a:pt x="3026" y="2090"/>
                </a:cubicBezTo>
                <a:lnTo>
                  <a:pt x="3012" y="2090"/>
                </a:lnTo>
                <a:cubicBezTo>
                  <a:pt x="2783" y="2090"/>
                  <a:pt x="2596" y="2288"/>
                  <a:pt x="2596" y="2531"/>
                </a:cubicBezTo>
                <a:cubicBezTo>
                  <a:pt x="2596" y="2611"/>
                  <a:pt x="2632" y="2699"/>
                  <a:pt x="2632" y="2699"/>
                </a:cubicBezTo>
                <a:cubicBezTo>
                  <a:pt x="2668" y="2784"/>
                  <a:pt x="2640" y="2887"/>
                  <a:pt x="2569" y="2940"/>
                </a:cubicBezTo>
                <a:lnTo>
                  <a:pt x="2565" y="2943"/>
                </a:lnTo>
                <a:lnTo>
                  <a:pt x="2158" y="3181"/>
                </a:lnTo>
                <a:lnTo>
                  <a:pt x="2154" y="3183"/>
                </a:lnTo>
                <a:cubicBezTo>
                  <a:pt x="2131" y="3194"/>
                  <a:pt x="2105" y="3199"/>
                  <a:pt x="2078" y="3199"/>
                </a:cubicBezTo>
                <a:close/>
                <a:moveTo>
                  <a:pt x="1592" y="2185"/>
                </a:moveTo>
                <a:cubicBezTo>
                  <a:pt x="1897" y="2185"/>
                  <a:pt x="2146" y="1922"/>
                  <a:pt x="2146" y="1599"/>
                </a:cubicBezTo>
                <a:cubicBezTo>
                  <a:pt x="2146" y="1275"/>
                  <a:pt x="1897" y="1012"/>
                  <a:pt x="1592" y="1012"/>
                </a:cubicBezTo>
                <a:cubicBezTo>
                  <a:pt x="1286" y="1012"/>
                  <a:pt x="1038" y="1275"/>
                  <a:pt x="1038" y="1599"/>
                </a:cubicBezTo>
                <a:cubicBezTo>
                  <a:pt x="1038" y="1922"/>
                  <a:pt x="1286" y="2185"/>
                  <a:pt x="1592" y="2185"/>
                </a:cubicBezTo>
                <a:close/>
              </a:path>
            </a:pathLst>
          </a:custGeom>
          <a:gradFill>
            <a:gsLst>
              <a:gs pos="10000">
                <a:srgbClr val="0070C0">
                  <a:alpha val="0"/>
                </a:srgbClr>
              </a:gs>
              <a:gs pos="100000">
                <a:srgbClr val="0070C0">
                  <a:alpha val="20000"/>
                </a:srgbClr>
              </a:gs>
            </a:gsLst>
            <a:lin ang="2700000" scaled="1"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100" b="0" i="0" u="none" strike="noStrike" kern="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Roboto Regular"/>
              <a:ea typeface="思源黑体 CN Regular"/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9FCD4F24-05CF-3DA6-40FB-BD3937692406}"/>
              </a:ext>
            </a:extLst>
          </p:cNvPr>
          <p:cNvSpPr/>
          <p:nvPr/>
        </p:nvSpPr>
        <p:spPr>
          <a:xfrm>
            <a:off x="4748243" y="2740343"/>
            <a:ext cx="1964410" cy="1002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200" b="1" kern="0" dirty="0">
                <a:solidFill>
                  <a:srgbClr val="376092"/>
                </a:solidFill>
                <a:latin typeface="+mn-ea"/>
                <a:cs typeface="Times New Roman" panose="02020603050405020304" pitchFamily="18" charset="0"/>
              </a:rPr>
              <a:t>发布检查标准规范；</a:t>
            </a:r>
            <a:endParaRPr lang="en-US" altLang="zh-CN" sz="1200" b="1" kern="0" dirty="0">
              <a:solidFill>
                <a:srgbClr val="376092"/>
              </a:solidFill>
              <a:latin typeface="+mn-ea"/>
              <a:cs typeface="Times New Roman" panose="02020603050405020304" pitchFamily="18" charset="0"/>
            </a:endParaRPr>
          </a:p>
          <a:p>
            <a:pPr defTabSz="914400">
              <a:lnSpc>
                <a:spcPct val="130000"/>
              </a:lnSpc>
            </a:pPr>
            <a:r>
              <a:rPr lang="zh-CN" altLang="en-US" sz="1200" b="1" kern="0" dirty="0">
                <a:solidFill>
                  <a:srgbClr val="376092"/>
                </a:solidFill>
                <a:latin typeface="+mn-ea"/>
                <a:cs typeface="Times New Roman" panose="02020603050405020304" pitchFamily="18" charset="0"/>
              </a:rPr>
              <a:t>数据质量检查；</a:t>
            </a:r>
            <a:endParaRPr lang="en-US" altLang="zh-CN" sz="1200" b="1" kern="0" dirty="0">
              <a:solidFill>
                <a:srgbClr val="376092"/>
              </a:solidFill>
              <a:latin typeface="+mn-ea"/>
              <a:cs typeface="Times New Roman" panose="02020603050405020304" pitchFamily="18" charset="0"/>
            </a:endParaRPr>
          </a:p>
          <a:p>
            <a:pPr defTabSz="914400">
              <a:lnSpc>
                <a:spcPct val="130000"/>
              </a:lnSpc>
            </a:pPr>
            <a:r>
              <a:rPr lang="zh-CN" altLang="en-US" sz="1200" b="1" kern="0" dirty="0">
                <a:solidFill>
                  <a:srgbClr val="376092"/>
                </a:solidFill>
                <a:latin typeface="+mn-ea"/>
                <a:cs typeface="Times New Roman" panose="02020603050405020304" pitchFamily="18" charset="0"/>
              </a:rPr>
              <a:t>定期发布数据质量报告。</a:t>
            </a:r>
            <a:endParaRPr lang="en-US" altLang="zh-CN" sz="1200" b="1" kern="0" dirty="0">
              <a:solidFill>
                <a:srgbClr val="000000"/>
              </a:solidFill>
              <a:latin typeface="+mn-ea"/>
              <a:cs typeface="Times New Roman" panose="02020603050405020304" pitchFamily="18" charset="0"/>
            </a:endParaRPr>
          </a:p>
          <a:p>
            <a:pPr defTabSz="914400">
              <a:lnSpc>
                <a:spcPct val="130000"/>
              </a:lnSpc>
            </a:pPr>
            <a:endParaRPr lang="zh-CN" altLang="zh-CN" sz="1050" kern="100" dirty="0">
              <a:solidFill>
                <a:srgbClr val="000000"/>
              </a:solidFill>
              <a:latin typeface="微软雅黑"/>
              <a:cs typeface="Times New Roman" panose="02020603050405020304" pitchFamily="18" charset="0"/>
            </a:endParaRP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9E2B6A01-2D14-41F8-9C7B-7BFD415BC142}"/>
              </a:ext>
            </a:extLst>
          </p:cNvPr>
          <p:cNvSpPr/>
          <p:nvPr/>
        </p:nvSpPr>
        <p:spPr>
          <a:xfrm>
            <a:off x="6948206" y="2730504"/>
            <a:ext cx="1964410" cy="169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200" b="1" kern="0" dirty="0">
                <a:solidFill>
                  <a:srgbClr val="376092"/>
                </a:solidFill>
                <a:latin typeface="+mn-ea"/>
                <a:cs typeface="Times New Roman" panose="02020603050405020304" pitchFamily="18" charset="0"/>
              </a:rPr>
              <a:t>建立数据运营中心发挥辅助引导作用；</a:t>
            </a:r>
            <a:endParaRPr lang="en-US" altLang="zh-CN" sz="1200" b="1" kern="0" dirty="0">
              <a:solidFill>
                <a:srgbClr val="376092"/>
              </a:solidFill>
              <a:latin typeface="+mn-ea"/>
              <a:cs typeface="Times New Roman" panose="02020603050405020304" pitchFamily="18" charset="0"/>
            </a:endParaRPr>
          </a:p>
          <a:p>
            <a:pPr defTabSz="914400">
              <a:lnSpc>
                <a:spcPct val="130000"/>
              </a:lnSpc>
            </a:pPr>
            <a:r>
              <a:rPr lang="zh-CN" altLang="en-US" sz="1200" b="1" kern="0" dirty="0">
                <a:solidFill>
                  <a:srgbClr val="376092"/>
                </a:solidFill>
                <a:latin typeface="+mn-ea"/>
                <a:cs typeface="Times New Roman" panose="02020603050405020304" pitchFamily="18" charset="0"/>
              </a:rPr>
              <a:t>建立用户视角</a:t>
            </a:r>
            <a:r>
              <a:rPr lang="en-US" altLang="zh-CN" sz="1200" b="1" kern="0" dirty="0">
                <a:solidFill>
                  <a:srgbClr val="376092"/>
                </a:solidFill>
                <a:latin typeface="+mn-ea"/>
                <a:cs typeface="Times New Roman" panose="02020603050405020304" pitchFamily="18" charset="0"/>
              </a:rPr>
              <a:t>SLA</a:t>
            </a:r>
            <a:r>
              <a:rPr lang="zh-CN" altLang="en-US" sz="1200" b="1" kern="0" dirty="0">
                <a:solidFill>
                  <a:srgbClr val="376092"/>
                </a:solidFill>
                <a:latin typeface="+mn-ea"/>
                <a:cs typeface="Times New Roman" panose="02020603050405020304" pitchFamily="18" charset="0"/>
              </a:rPr>
              <a:t>；</a:t>
            </a:r>
            <a:endParaRPr lang="en-US" altLang="zh-CN" sz="1200" b="1" kern="0" dirty="0">
              <a:solidFill>
                <a:srgbClr val="376092"/>
              </a:solidFill>
              <a:latin typeface="+mn-ea"/>
              <a:cs typeface="Times New Roman" panose="02020603050405020304" pitchFamily="18" charset="0"/>
            </a:endParaRPr>
          </a:p>
          <a:p>
            <a:pPr defTabSz="914400">
              <a:lnSpc>
                <a:spcPct val="130000"/>
              </a:lnSpc>
            </a:pPr>
            <a:r>
              <a:rPr lang="zh-CN" altLang="en-US" sz="1200" b="1" kern="0" dirty="0">
                <a:solidFill>
                  <a:srgbClr val="376092"/>
                </a:solidFill>
                <a:latin typeface="+mn-ea"/>
                <a:cs typeface="Times New Roman" panose="02020603050405020304" pitchFamily="18" charset="0"/>
              </a:rPr>
              <a:t>建立数据资产管理的投入产出比指标。</a:t>
            </a:r>
            <a:endParaRPr lang="en-US" altLang="zh-CN" sz="1200" b="1" kern="0" dirty="0">
              <a:solidFill>
                <a:srgbClr val="376092"/>
              </a:solidFill>
              <a:latin typeface="+mn-ea"/>
              <a:cs typeface="Times New Roman" panose="02020603050405020304" pitchFamily="18" charset="0"/>
            </a:endParaRPr>
          </a:p>
          <a:p>
            <a:pPr defTabSz="914400">
              <a:lnSpc>
                <a:spcPct val="130000"/>
              </a:lnSpc>
            </a:pPr>
            <a:endParaRPr lang="en-US" altLang="zh-CN" sz="1050" b="1" kern="100" dirty="0">
              <a:solidFill>
                <a:srgbClr val="000000"/>
              </a:solidFill>
              <a:latin typeface="微软雅黑"/>
              <a:cs typeface="Times New Roman" panose="02020603050405020304" pitchFamily="18" charset="0"/>
            </a:endParaRPr>
          </a:p>
          <a:p>
            <a:pPr defTabSz="914400">
              <a:lnSpc>
                <a:spcPct val="130000"/>
              </a:lnSpc>
            </a:pPr>
            <a:endParaRPr lang="zh-CN" altLang="zh-CN" sz="1050" kern="100" dirty="0">
              <a:solidFill>
                <a:srgbClr val="000000"/>
              </a:solidFill>
              <a:latin typeface="微软雅黑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156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矩形 156">
            <a:extLst>
              <a:ext uri="{FF2B5EF4-FFF2-40B4-BE49-F238E27FC236}">
                <a16:creationId xmlns:a16="http://schemas.microsoft.com/office/drawing/2014/main" id="{448351A8-CA0C-92C0-3129-3F101C2A0E70}"/>
              </a:ext>
            </a:extLst>
          </p:cNvPr>
          <p:cNvSpPr/>
          <p:nvPr/>
        </p:nvSpPr>
        <p:spPr>
          <a:xfrm>
            <a:off x="233188" y="4016808"/>
            <a:ext cx="7312852" cy="696538"/>
          </a:xfrm>
          <a:prstGeom prst="rect">
            <a:avLst/>
          </a:prstGeom>
          <a:solidFill>
            <a:srgbClr val="549FD5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t"/>
          <a:lstStyle/>
          <a:p>
            <a:pPr algn="ctr" defTabSz="914400">
              <a:defRPr/>
            </a:pPr>
            <a:endParaRPr lang="zh-CN" altLang="en-US" sz="1000" b="1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3" name="矩形 152">
            <a:extLst>
              <a:ext uri="{FF2B5EF4-FFF2-40B4-BE49-F238E27FC236}">
                <a16:creationId xmlns:a16="http://schemas.microsoft.com/office/drawing/2014/main" id="{8BE7F0C9-CF04-C06D-9355-7F09AB314ABB}"/>
              </a:ext>
            </a:extLst>
          </p:cNvPr>
          <p:cNvSpPr/>
          <p:nvPr/>
        </p:nvSpPr>
        <p:spPr>
          <a:xfrm>
            <a:off x="232322" y="1316700"/>
            <a:ext cx="7313718" cy="1137653"/>
          </a:xfrm>
          <a:prstGeom prst="rect">
            <a:avLst/>
          </a:prstGeom>
          <a:solidFill>
            <a:srgbClr val="549FD5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t"/>
          <a:lstStyle/>
          <a:p>
            <a:pPr algn="ctr" defTabSz="914400">
              <a:defRPr/>
            </a:pPr>
            <a:endParaRPr lang="zh-CN" altLang="en-US" sz="1000" b="1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2" name="矩形 151">
            <a:extLst>
              <a:ext uri="{FF2B5EF4-FFF2-40B4-BE49-F238E27FC236}">
                <a16:creationId xmlns:a16="http://schemas.microsoft.com/office/drawing/2014/main" id="{12C2DB5E-A308-0F3A-3E1A-94231A669C89}"/>
              </a:ext>
            </a:extLst>
          </p:cNvPr>
          <p:cNvSpPr/>
          <p:nvPr/>
        </p:nvSpPr>
        <p:spPr>
          <a:xfrm>
            <a:off x="5055009" y="1689013"/>
            <a:ext cx="2440066" cy="669090"/>
          </a:xfrm>
          <a:prstGeom prst="rect">
            <a:avLst/>
          </a:prstGeom>
          <a:solidFill>
            <a:srgbClr val="66CCFF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t"/>
          <a:lstStyle/>
          <a:p>
            <a:pPr algn="ctr" defTabSz="914400">
              <a:defRPr/>
            </a:pPr>
            <a:endParaRPr lang="zh-CN" altLang="en-US" sz="1000" b="1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1" name="矩形 150">
            <a:extLst>
              <a:ext uri="{FF2B5EF4-FFF2-40B4-BE49-F238E27FC236}">
                <a16:creationId xmlns:a16="http://schemas.microsoft.com/office/drawing/2014/main" id="{39AA99AF-7675-8D25-1FDF-0939BD49B592}"/>
              </a:ext>
            </a:extLst>
          </p:cNvPr>
          <p:cNvSpPr/>
          <p:nvPr/>
        </p:nvSpPr>
        <p:spPr>
          <a:xfrm>
            <a:off x="339894" y="1689594"/>
            <a:ext cx="4590849" cy="669091"/>
          </a:xfrm>
          <a:prstGeom prst="rect">
            <a:avLst/>
          </a:prstGeom>
          <a:solidFill>
            <a:srgbClr val="66CCFF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t"/>
          <a:lstStyle/>
          <a:p>
            <a:pPr algn="ctr" defTabSz="914400">
              <a:defRPr/>
            </a:pPr>
            <a:endParaRPr lang="zh-CN" altLang="en-US" sz="1000" b="1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三、平台架构图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5C4E9FB-A6EC-0C76-CFC9-7270F7EC52FE}"/>
              </a:ext>
            </a:extLst>
          </p:cNvPr>
          <p:cNvSpPr/>
          <p:nvPr/>
        </p:nvSpPr>
        <p:spPr>
          <a:xfrm>
            <a:off x="233188" y="2588469"/>
            <a:ext cx="1764227" cy="1338023"/>
          </a:xfrm>
          <a:prstGeom prst="rect">
            <a:avLst/>
          </a:prstGeom>
          <a:solidFill>
            <a:srgbClr val="549FD5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t"/>
          <a:lstStyle/>
          <a:p>
            <a:pPr algn="ctr" defTabSz="914400">
              <a:defRPr/>
            </a:pPr>
            <a:endParaRPr lang="zh-CN" altLang="en-US" sz="1000" b="1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8C9C273-1732-6BBA-205F-2D23CB8AD2BB}"/>
              </a:ext>
            </a:extLst>
          </p:cNvPr>
          <p:cNvSpPr/>
          <p:nvPr/>
        </p:nvSpPr>
        <p:spPr>
          <a:xfrm>
            <a:off x="2203963" y="2588468"/>
            <a:ext cx="3457697" cy="1338023"/>
          </a:xfrm>
          <a:prstGeom prst="rect">
            <a:avLst/>
          </a:prstGeom>
          <a:solidFill>
            <a:srgbClr val="549FD5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zh-CN" altLang="en-US" sz="1000" b="1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DB489BA-AB46-F2D0-1A46-2D8AC04D4CD2}"/>
              </a:ext>
            </a:extLst>
          </p:cNvPr>
          <p:cNvSpPr/>
          <p:nvPr/>
        </p:nvSpPr>
        <p:spPr>
          <a:xfrm>
            <a:off x="5833486" y="2588467"/>
            <a:ext cx="1712554" cy="1338023"/>
          </a:xfrm>
          <a:prstGeom prst="rect">
            <a:avLst/>
          </a:prstGeom>
          <a:solidFill>
            <a:srgbClr val="549FD5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zh-CN" altLang="en-US" sz="1000" b="1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BCEF9CF-E619-C40D-3FED-ED90D4984052}"/>
              </a:ext>
            </a:extLst>
          </p:cNvPr>
          <p:cNvSpPr/>
          <p:nvPr/>
        </p:nvSpPr>
        <p:spPr>
          <a:xfrm>
            <a:off x="656268" y="4296846"/>
            <a:ext cx="1116000" cy="338028"/>
          </a:xfrm>
          <a:prstGeom prst="rect">
            <a:avLst/>
          </a:prstGeom>
          <a:solidFill>
            <a:srgbClr val="1A4482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zh-CN" altLang="en-US" sz="10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数据采集</a:t>
            </a:r>
          </a:p>
        </p:txBody>
      </p: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900AB212-DE91-E203-1A30-741FB4487F17}"/>
              </a:ext>
            </a:extLst>
          </p:cNvPr>
          <p:cNvCxnSpPr/>
          <p:nvPr/>
        </p:nvCxnSpPr>
        <p:spPr>
          <a:xfrm>
            <a:off x="1153401" y="3837122"/>
            <a:ext cx="0" cy="288000"/>
          </a:xfrm>
          <a:prstGeom prst="straightConnector1">
            <a:avLst/>
          </a:prstGeom>
          <a:noFill/>
          <a:ln w="34925" cap="flat" cmpd="sng" algn="ctr">
            <a:solidFill>
              <a:srgbClr val="0070C0"/>
            </a:solidFill>
            <a:prstDash val="solid"/>
            <a:headEnd type="triangle"/>
            <a:tailEnd type="triangle"/>
          </a:ln>
          <a:effectLst/>
        </p:spPr>
      </p:cxn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2DF52C77-AFFB-3757-F83D-B73D05A2539D}"/>
              </a:ext>
            </a:extLst>
          </p:cNvPr>
          <p:cNvCxnSpPr/>
          <p:nvPr/>
        </p:nvCxnSpPr>
        <p:spPr>
          <a:xfrm>
            <a:off x="6742269" y="3837122"/>
            <a:ext cx="0" cy="288000"/>
          </a:xfrm>
          <a:prstGeom prst="straightConnector1">
            <a:avLst/>
          </a:prstGeom>
          <a:noFill/>
          <a:ln w="34925" cap="flat" cmpd="sng" algn="ctr">
            <a:solidFill>
              <a:srgbClr val="0070C0"/>
            </a:solidFill>
            <a:prstDash val="solid"/>
            <a:headEnd type="triangle"/>
            <a:tailEnd type="triangle"/>
          </a:ln>
          <a:effectLst/>
        </p:spPr>
      </p:cxnSp>
      <p:sp>
        <p:nvSpPr>
          <p:cNvPr id="68" name="矩形: 圆角 67">
            <a:extLst>
              <a:ext uri="{FF2B5EF4-FFF2-40B4-BE49-F238E27FC236}">
                <a16:creationId xmlns:a16="http://schemas.microsoft.com/office/drawing/2014/main" id="{5F66FC6E-F421-97B4-2C8C-5D636CF6ADD9}"/>
              </a:ext>
            </a:extLst>
          </p:cNvPr>
          <p:cNvSpPr/>
          <p:nvPr/>
        </p:nvSpPr>
        <p:spPr>
          <a:xfrm>
            <a:off x="446683" y="3092527"/>
            <a:ext cx="1368000" cy="288000"/>
          </a:xfrm>
          <a:prstGeom prst="round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zh-CN" altLang="en-US" sz="10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数据体系规划</a:t>
            </a:r>
          </a:p>
        </p:txBody>
      </p:sp>
      <p:sp>
        <p:nvSpPr>
          <p:cNvPr id="89" name="矩形: 圆角 88">
            <a:extLst>
              <a:ext uri="{FF2B5EF4-FFF2-40B4-BE49-F238E27FC236}">
                <a16:creationId xmlns:a16="http://schemas.microsoft.com/office/drawing/2014/main" id="{11390AF4-7AC2-AE30-6548-ACFF9BBD8FBD}"/>
              </a:ext>
            </a:extLst>
          </p:cNvPr>
          <p:cNvSpPr/>
          <p:nvPr/>
        </p:nvSpPr>
        <p:spPr>
          <a:xfrm>
            <a:off x="458149" y="1760357"/>
            <a:ext cx="1044000" cy="288000"/>
          </a:xfrm>
          <a:prstGeom prst="roundRect">
            <a:avLst/>
          </a:prstGeom>
          <a:solidFill>
            <a:srgbClr val="36819A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zh-CN" altLang="en-US" sz="9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交通卡数据产品</a:t>
            </a:r>
          </a:p>
        </p:txBody>
      </p:sp>
      <p:sp>
        <p:nvSpPr>
          <p:cNvPr id="90" name="矩形: 圆角 89">
            <a:extLst>
              <a:ext uri="{FF2B5EF4-FFF2-40B4-BE49-F238E27FC236}">
                <a16:creationId xmlns:a16="http://schemas.microsoft.com/office/drawing/2014/main" id="{80D00A8D-F4DF-274A-97A1-9C0326AB147D}"/>
              </a:ext>
            </a:extLst>
          </p:cNvPr>
          <p:cNvSpPr/>
          <p:nvPr/>
        </p:nvSpPr>
        <p:spPr>
          <a:xfrm>
            <a:off x="1595934" y="1760357"/>
            <a:ext cx="1044000" cy="288000"/>
          </a:xfrm>
          <a:prstGeom prst="roundRect">
            <a:avLst/>
          </a:prstGeom>
          <a:solidFill>
            <a:srgbClr val="36819A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zh-CN" altLang="en-US" sz="9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公交数据产品</a:t>
            </a:r>
          </a:p>
        </p:txBody>
      </p:sp>
      <p:sp>
        <p:nvSpPr>
          <p:cNvPr id="91" name="矩形: 圆角 90">
            <a:extLst>
              <a:ext uri="{FF2B5EF4-FFF2-40B4-BE49-F238E27FC236}">
                <a16:creationId xmlns:a16="http://schemas.microsoft.com/office/drawing/2014/main" id="{0ABB7C18-F7F0-E142-4A46-ED5B1917DA7A}"/>
              </a:ext>
            </a:extLst>
          </p:cNvPr>
          <p:cNvSpPr/>
          <p:nvPr/>
        </p:nvSpPr>
        <p:spPr>
          <a:xfrm>
            <a:off x="2718479" y="1760357"/>
            <a:ext cx="1044000" cy="288000"/>
          </a:xfrm>
          <a:prstGeom prst="roundRect">
            <a:avLst/>
          </a:prstGeom>
          <a:solidFill>
            <a:srgbClr val="36819A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zh-CN" altLang="en-US" sz="9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久体数据产品</a:t>
            </a:r>
          </a:p>
        </p:txBody>
      </p:sp>
      <p:sp>
        <p:nvSpPr>
          <p:cNvPr id="92" name="矩形: 圆角 91">
            <a:extLst>
              <a:ext uri="{FF2B5EF4-FFF2-40B4-BE49-F238E27FC236}">
                <a16:creationId xmlns:a16="http://schemas.microsoft.com/office/drawing/2014/main" id="{D2C20751-A706-BB89-F8E9-046F25E6E210}"/>
              </a:ext>
            </a:extLst>
          </p:cNvPr>
          <p:cNvSpPr/>
          <p:nvPr/>
        </p:nvSpPr>
        <p:spPr>
          <a:xfrm>
            <a:off x="5217539" y="1760357"/>
            <a:ext cx="1044000" cy="288000"/>
          </a:xfrm>
          <a:prstGeom prst="roundRect">
            <a:avLst/>
          </a:prstGeom>
          <a:solidFill>
            <a:srgbClr val="36819A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zh-CN" altLang="en-US" sz="9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数据分析</a:t>
            </a:r>
          </a:p>
        </p:txBody>
      </p:sp>
      <p:sp>
        <p:nvSpPr>
          <p:cNvPr id="93" name="矩形: 圆角 92">
            <a:extLst>
              <a:ext uri="{FF2B5EF4-FFF2-40B4-BE49-F238E27FC236}">
                <a16:creationId xmlns:a16="http://schemas.microsoft.com/office/drawing/2014/main" id="{C91159FB-F01B-086D-84D3-30D3E6B3ACE4}"/>
              </a:ext>
            </a:extLst>
          </p:cNvPr>
          <p:cNvSpPr/>
          <p:nvPr/>
        </p:nvSpPr>
        <p:spPr>
          <a:xfrm>
            <a:off x="3833404" y="1760357"/>
            <a:ext cx="1044000" cy="288000"/>
          </a:xfrm>
          <a:prstGeom prst="roundRect">
            <a:avLst/>
          </a:prstGeom>
          <a:solidFill>
            <a:srgbClr val="36819A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en-US" altLang="zh-CN" sz="9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… … …</a:t>
            </a:r>
            <a:endParaRPr lang="zh-CN" altLang="en-US" sz="900" b="1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01" name="图片 100" descr="图片包含 游戏机, 建筑, 画&#10;&#10;描述已自动生成">
            <a:extLst>
              <a:ext uri="{FF2B5EF4-FFF2-40B4-BE49-F238E27FC236}">
                <a16:creationId xmlns:a16="http://schemas.microsoft.com/office/drawing/2014/main" id="{61C1EABF-0294-C5E3-8B09-5D481B5C34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33" y="2629099"/>
            <a:ext cx="324000" cy="324000"/>
          </a:xfrm>
          <a:prstGeom prst="rect">
            <a:avLst/>
          </a:prstGeom>
        </p:spPr>
      </p:pic>
      <p:pic>
        <p:nvPicPr>
          <p:cNvPr id="102" name="图片 101" descr="图片包含 游戏机, 画, 灯光&#10;&#10;描述已自动生成">
            <a:extLst>
              <a:ext uri="{FF2B5EF4-FFF2-40B4-BE49-F238E27FC236}">
                <a16:creationId xmlns:a16="http://schemas.microsoft.com/office/drawing/2014/main" id="{F95D69C8-F8B2-4676-C4DB-5C0812D56F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133" y="2629761"/>
            <a:ext cx="324000" cy="324000"/>
          </a:xfrm>
          <a:prstGeom prst="rect">
            <a:avLst/>
          </a:prstGeom>
        </p:spPr>
      </p:pic>
      <p:pic>
        <p:nvPicPr>
          <p:cNvPr id="103" name="图片 102" descr="图片包含 游戏机, 画&#10;&#10;描述已自动生成">
            <a:extLst>
              <a:ext uri="{FF2B5EF4-FFF2-40B4-BE49-F238E27FC236}">
                <a16:creationId xmlns:a16="http://schemas.microsoft.com/office/drawing/2014/main" id="{DD144206-D693-2891-EE3E-236AC2FA0F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053" y="2665099"/>
            <a:ext cx="252000" cy="252000"/>
          </a:xfrm>
          <a:prstGeom prst="rect">
            <a:avLst/>
          </a:prstGeom>
        </p:spPr>
      </p:pic>
      <p:pic>
        <p:nvPicPr>
          <p:cNvPr id="112" name="图片 111" descr="图形用户界面&#10;&#10;描述已自动生成">
            <a:extLst>
              <a:ext uri="{FF2B5EF4-FFF2-40B4-BE49-F238E27FC236}">
                <a16:creationId xmlns:a16="http://schemas.microsoft.com/office/drawing/2014/main" id="{F218A1B7-B6E8-AC90-F93C-581B0DF531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2269" y="4880183"/>
            <a:ext cx="708721" cy="617273"/>
          </a:xfrm>
          <a:prstGeom prst="rect">
            <a:avLst/>
          </a:prstGeom>
        </p:spPr>
      </p:pic>
      <p:pic>
        <p:nvPicPr>
          <p:cNvPr id="114" name="图片 113" descr="图形用户界面, 应用程序&#10;&#10;描述已自动生成">
            <a:extLst>
              <a:ext uri="{FF2B5EF4-FFF2-40B4-BE49-F238E27FC236}">
                <a16:creationId xmlns:a16="http://schemas.microsoft.com/office/drawing/2014/main" id="{3A644406-D292-BAFC-A053-E5C7C4A3C7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5793" y="4834459"/>
            <a:ext cx="602032" cy="655377"/>
          </a:xfrm>
          <a:prstGeom prst="rect">
            <a:avLst/>
          </a:prstGeom>
        </p:spPr>
      </p:pic>
      <p:pic>
        <p:nvPicPr>
          <p:cNvPr id="116" name="图片 115" descr="图片包含 图形用户界面&#10;&#10;描述已自动生成">
            <a:extLst>
              <a:ext uri="{FF2B5EF4-FFF2-40B4-BE49-F238E27FC236}">
                <a16:creationId xmlns:a16="http://schemas.microsoft.com/office/drawing/2014/main" id="{BC018831-E498-FD9E-2A75-D961A12085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16443" y="4812962"/>
            <a:ext cx="548688" cy="632515"/>
          </a:xfrm>
          <a:prstGeom prst="rect">
            <a:avLst/>
          </a:prstGeom>
        </p:spPr>
      </p:pic>
      <p:pic>
        <p:nvPicPr>
          <p:cNvPr id="120" name="图片 119" descr="图标&#10;&#10;描述已自动生成">
            <a:extLst>
              <a:ext uri="{FF2B5EF4-FFF2-40B4-BE49-F238E27FC236}">
                <a16:creationId xmlns:a16="http://schemas.microsoft.com/office/drawing/2014/main" id="{7AA5CD46-867D-69FC-8716-A02C89FE42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65131" y="4898830"/>
            <a:ext cx="541067" cy="556308"/>
          </a:xfrm>
          <a:prstGeom prst="rect">
            <a:avLst/>
          </a:prstGeom>
        </p:spPr>
      </p:pic>
      <p:sp>
        <p:nvSpPr>
          <p:cNvPr id="121" name="矩形 120">
            <a:extLst>
              <a:ext uri="{FF2B5EF4-FFF2-40B4-BE49-F238E27FC236}">
                <a16:creationId xmlns:a16="http://schemas.microsoft.com/office/drawing/2014/main" id="{A2651F7E-A3E3-D094-0F60-D05F8B5D133F}"/>
              </a:ext>
            </a:extLst>
          </p:cNvPr>
          <p:cNvSpPr/>
          <p:nvPr/>
        </p:nvSpPr>
        <p:spPr>
          <a:xfrm>
            <a:off x="2035516" y="4296846"/>
            <a:ext cx="1116000" cy="338028"/>
          </a:xfrm>
          <a:prstGeom prst="rect">
            <a:avLst/>
          </a:prstGeom>
          <a:solidFill>
            <a:srgbClr val="1A4482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zh-CN" altLang="en-US" sz="10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数据加工</a:t>
            </a:r>
          </a:p>
        </p:txBody>
      </p:sp>
      <p:sp>
        <p:nvSpPr>
          <p:cNvPr id="122" name="矩形 121">
            <a:extLst>
              <a:ext uri="{FF2B5EF4-FFF2-40B4-BE49-F238E27FC236}">
                <a16:creationId xmlns:a16="http://schemas.microsoft.com/office/drawing/2014/main" id="{702F50E8-3ED8-45A9-8F32-D0A3A63B2A82}"/>
              </a:ext>
            </a:extLst>
          </p:cNvPr>
          <p:cNvSpPr/>
          <p:nvPr/>
        </p:nvSpPr>
        <p:spPr>
          <a:xfrm>
            <a:off x="3414764" y="4296846"/>
            <a:ext cx="1116000" cy="338028"/>
          </a:xfrm>
          <a:prstGeom prst="rect">
            <a:avLst/>
          </a:prstGeom>
          <a:solidFill>
            <a:srgbClr val="1A4482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zh-CN" altLang="en-US" sz="10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运维管理</a:t>
            </a:r>
          </a:p>
        </p:txBody>
      </p:sp>
      <p:sp>
        <p:nvSpPr>
          <p:cNvPr id="123" name="矩形 122">
            <a:extLst>
              <a:ext uri="{FF2B5EF4-FFF2-40B4-BE49-F238E27FC236}">
                <a16:creationId xmlns:a16="http://schemas.microsoft.com/office/drawing/2014/main" id="{B19701E1-92DE-BDB2-D9FD-30F34904DBA0}"/>
              </a:ext>
            </a:extLst>
          </p:cNvPr>
          <p:cNvSpPr/>
          <p:nvPr/>
        </p:nvSpPr>
        <p:spPr>
          <a:xfrm>
            <a:off x="4794012" y="4296846"/>
            <a:ext cx="1116000" cy="338028"/>
          </a:xfrm>
          <a:prstGeom prst="rect">
            <a:avLst/>
          </a:prstGeom>
          <a:solidFill>
            <a:srgbClr val="1A4482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zh-CN" altLang="en-US" sz="10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安全管理</a:t>
            </a:r>
          </a:p>
        </p:txBody>
      </p:sp>
      <p:sp>
        <p:nvSpPr>
          <p:cNvPr id="124" name="矩形 123">
            <a:extLst>
              <a:ext uri="{FF2B5EF4-FFF2-40B4-BE49-F238E27FC236}">
                <a16:creationId xmlns:a16="http://schemas.microsoft.com/office/drawing/2014/main" id="{5729E2FB-2E6C-36C6-3BCB-7DB5A70ACAFF}"/>
              </a:ext>
            </a:extLst>
          </p:cNvPr>
          <p:cNvSpPr/>
          <p:nvPr/>
        </p:nvSpPr>
        <p:spPr>
          <a:xfrm>
            <a:off x="6173261" y="4296846"/>
            <a:ext cx="1116000" cy="338028"/>
          </a:xfrm>
          <a:prstGeom prst="rect">
            <a:avLst/>
          </a:prstGeom>
          <a:solidFill>
            <a:srgbClr val="1A4482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zh-CN" altLang="en-US" sz="10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质量管理</a:t>
            </a:r>
          </a:p>
        </p:txBody>
      </p:sp>
      <p:sp>
        <p:nvSpPr>
          <p:cNvPr id="126" name="文本框 125">
            <a:extLst>
              <a:ext uri="{FF2B5EF4-FFF2-40B4-BE49-F238E27FC236}">
                <a16:creationId xmlns:a16="http://schemas.microsoft.com/office/drawing/2014/main" id="{65CFFBD1-64AB-CC66-E1C0-E9DD6D3E1179}"/>
              </a:ext>
            </a:extLst>
          </p:cNvPr>
          <p:cNvSpPr txBox="1"/>
          <p:nvPr/>
        </p:nvSpPr>
        <p:spPr>
          <a:xfrm>
            <a:off x="3322800" y="398112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数据资产管理</a:t>
            </a:r>
          </a:p>
        </p:txBody>
      </p:sp>
      <p:sp>
        <p:nvSpPr>
          <p:cNvPr id="131" name="矩形: 圆角 130">
            <a:extLst>
              <a:ext uri="{FF2B5EF4-FFF2-40B4-BE49-F238E27FC236}">
                <a16:creationId xmlns:a16="http://schemas.microsoft.com/office/drawing/2014/main" id="{7A59B37A-EA77-79C3-7DD4-7882CFDA13ED}"/>
              </a:ext>
            </a:extLst>
          </p:cNvPr>
          <p:cNvSpPr/>
          <p:nvPr/>
        </p:nvSpPr>
        <p:spPr>
          <a:xfrm>
            <a:off x="440640" y="3474711"/>
            <a:ext cx="1368000" cy="288000"/>
          </a:xfrm>
          <a:prstGeom prst="round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zh-CN" altLang="en-US" sz="10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数据标准化管理</a:t>
            </a:r>
          </a:p>
        </p:txBody>
      </p:sp>
      <p:sp>
        <p:nvSpPr>
          <p:cNvPr id="137" name="矩形: 圆角 136">
            <a:extLst>
              <a:ext uri="{FF2B5EF4-FFF2-40B4-BE49-F238E27FC236}">
                <a16:creationId xmlns:a16="http://schemas.microsoft.com/office/drawing/2014/main" id="{0393230B-B18B-825E-9DE0-1AD08D0DB672}"/>
              </a:ext>
            </a:extLst>
          </p:cNvPr>
          <p:cNvSpPr/>
          <p:nvPr/>
        </p:nvSpPr>
        <p:spPr>
          <a:xfrm>
            <a:off x="2420144" y="3108401"/>
            <a:ext cx="1368000" cy="288000"/>
          </a:xfrm>
          <a:prstGeom prst="round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zh-CN" altLang="en-US" sz="10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数据产品评估</a:t>
            </a:r>
          </a:p>
        </p:txBody>
      </p:sp>
      <p:sp>
        <p:nvSpPr>
          <p:cNvPr id="138" name="矩形: 圆角 137">
            <a:extLst>
              <a:ext uri="{FF2B5EF4-FFF2-40B4-BE49-F238E27FC236}">
                <a16:creationId xmlns:a16="http://schemas.microsoft.com/office/drawing/2014/main" id="{0249651C-102D-4128-3994-782BFD460D4D}"/>
              </a:ext>
            </a:extLst>
          </p:cNvPr>
          <p:cNvSpPr/>
          <p:nvPr/>
        </p:nvSpPr>
        <p:spPr>
          <a:xfrm>
            <a:off x="2414101" y="3490585"/>
            <a:ext cx="1368000" cy="288000"/>
          </a:xfrm>
          <a:prstGeom prst="round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zh-CN" altLang="en-US" sz="10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数据产品设计</a:t>
            </a:r>
          </a:p>
        </p:txBody>
      </p:sp>
      <p:sp>
        <p:nvSpPr>
          <p:cNvPr id="139" name="矩形: 圆角 138">
            <a:extLst>
              <a:ext uri="{FF2B5EF4-FFF2-40B4-BE49-F238E27FC236}">
                <a16:creationId xmlns:a16="http://schemas.microsoft.com/office/drawing/2014/main" id="{904DC1C6-8FE0-8C71-B64F-5AF711219F07}"/>
              </a:ext>
            </a:extLst>
          </p:cNvPr>
          <p:cNvSpPr/>
          <p:nvPr/>
        </p:nvSpPr>
        <p:spPr>
          <a:xfrm>
            <a:off x="4004327" y="3116801"/>
            <a:ext cx="1368000" cy="288000"/>
          </a:xfrm>
          <a:prstGeom prst="round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zh-CN" altLang="en-US" sz="10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数据产品分析</a:t>
            </a:r>
          </a:p>
        </p:txBody>
      </p:sp>
      <p:sp>
        <p:nvSpPr>
          <p:cNvPr id="140" name="矩形: 圆角 139">
            <a:extLst>
              <a:ext uri="{FF2B5EF4-FFF2-40B4-BE49-F238E27FC236}">
                <a16:creationId xmlns:a16="http://schemas.microsoft.com/office/drawing/2014/main" id="{BA037051-C1C3-E9BC-ABDB-69B61B83E73E}"/>
              </a:ext>
            </a:extLst>
          </p:cNvPr>
          <p:cNvSpPr/>
          <p:nvPr/>
        </p:nvSpPr>
        <p:spPr>
          <a:xfrm>
            <a:off x="3998284" y="3498985"/>
            <a:ext cx="1368000" cy="288000"/>
          </a:xfrm>
          <a:prstGeom prst="round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zh-CN" altLang="en-US" sz="10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数据产品优化</a:t>
            </a:r>
          </a:p>
        </p:txBody>
      </p:sp>
      <p:sp>
        <p:nvSpPr>
          <p:cNvPr id="142" name="矩形: 圆角 141">
            <a:extLst>
              <a:ext uri="{FF2B5EF4-FFF2-40B4-BE49-F238E27FC236}">
                <a16:creationId xmlns:a16="http://schemas.microsoft.com/office/drawing/2014/main" id="{17CC10F9-70F2-06D7-4D67-8A7D3C76CEE8}"/>
              </a:ext>
            </a:extLst>
          </p:cNvPr>
          <p:cNvSpPr/>
          <p:nvPr/>
        </p:nvSpPr>
        <p:spPr>
          <a:xfrm>
            <a:off x="6003462" y="3108401"/>
            <a:ext cx="1368000" cy="288000"/>
          </a:xfrm>
          <a:prstGeom prst="round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zh-CN" altLang="en-US" sz="10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产品</a:t>
            </a:r>
            <a:r>
              <a:rPr lang="en-US" altLang="zh-CN" sz="10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API</a:t>
            </a:r>
            <a:r>
              <a:rPr lang="zh-CN" altLang="en-US" sz="10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封装</a:t>
            </a:r>
          </a:p>
        </p:txBody>
      </p:sp>
      <p:sp>
        <p:nvSpPr>
          <p:cNvPr id="143" name="矩形: 圆角 142">
            <a:extLst>
              <a:ext uri="{FF2B5EF4-FFF2-40B4-BE49-F238E27FC236}">
                <a16:creationId xmlns:a16="http://schemas.microsoft.com/office/drawing/2014/main" id="{37D9AC1B-7D9F-A94C-EC20-F3BAC9E131A2}"/>
              </a:ext>
            </a:extLst>
          </p:cNvPr>
          <p:cNvSpPr/>
          <p:nvPr/>
        </p:nvSpPr>
        <p:spPr>
          <a:xfrm>
            <a:off x="5997419" y="3490585"/>
            <a:ext cx="1368000" cy="288000"/>
          </a:xfrm>
          <a:prstGeom prst="round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zh-CN" altLang="en-US" sz="10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数据产品合作</a:t>
            </a:r>
          </a:p>
        </p:txBody>
      </p:sp>
      <p:sp>
        <p:nvSpPr>
          <p:cNvPr id="147" name="文本框 146">
            <a:extLst>
              <a:ext uri="{FF2B5EF4-FFF2-40B4-BE49-F238E27FC236}">
                <a16:creationId xmlns:a16="http://schemas.microsoft.com/office/drawing/2014/main" id="{033FB4AF-D326-FC61-648E-5A57C20E7378}"/>
              </a:ext>
            </a:extLst>
          </p:cNvPr>
          <p:cNvSpPr txBox="1"/>
          <p:nvPr/>
        </p:nvSpPr>
        <p:spPr>
          <a:xfrm>
            <a:off x="639196" y="2645984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数据规划管理</a:t>
            </a:r>
          </a:p>
        </p:txBody>
      </p:sp>
      <p:sp>
        <p:nvSpPr>
          <p:cNvPr id="148" name="文本框 147">
            <a:extLst>
              <a:ext uri="{FF2B5EF4-FFF2-40B4-BE49-F238E27FC236}">
                <a16:creationId xmlns:a16="http://schemas.microsoft.com/office/drawing/2014/main" id="{98C80B68-B1D0-ED28-ADB1-259DB7BC2EC9}"/>
              </a:ext>
            </a:extLst>
          </p:cNvPr>
          <p:cNvSpPr txBox="1"/>
          <p:nvPr/>
        </p:nvSpPr>
        <p:spPr>
          <a:xfrm>
            <a:off x="3339336" y="264730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数据运营管理</a:t>
            </a:r>
          </a:p>
        </p:txBody>
      </p:sp>
      <p:sp>
        <p:nvSpPr>
          <p:cNvPr id="149" name="文本框 148">
            <a:extLst>
              <a:ext uri="{FF2B5EF4-FFF2-40B4-BE49-F238E27FC236}">
                <a16:creationId xmlns:a16="http://schemas.microsoft.com/office/drawing/2014/main" id="{1119E365-96FC-648D-7D9F-29085DDA8825}"/>
              </a:ext>
            </a:extLst>
          </p:cNvPr>
          <p:cNvSpPr txBox="1"/>
          <p:nvPr/>
        </p:nvSpPr>
        <p:spPr>
          <a:xfrm>
            <a:off x="6181765" y="264730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数据开放管理</a:t>
            </a:r>
          </a:p>
        </p:txBody>
      </p:sp>
      <p:sp>
        <p:nvSpPr>
          <p:cNvPr id="150" name="矩形: 圆角 149">
            <a:extLst>
              <a:ext uri="{FF2B5EF4-FFF2-40B4-BE49-F238E27FC236}">
                <a16:creationId xmlns:a16="http://schemas.microsoft.com/office/drawing/2014/main" id="{95DB7807-C891-1363-9A8A-10088BC0D103}"/>
              </a:ext>
            </a:extLst>
          </p:cNvPr>
          <p:cNvSpPr/>
          <p:nvPr/>
        </p:nvSpPr>
        <p:spPr>
          <a:xfrm>
            <a:off x="6377115" y="1760357"/>
            <a:ext cx="1044000" cy="288000"/>
          </a:xfrm>
          <a:prstGeom prst="roundRect">
            <a:avLst/>
          </a:prstGeom>
          <a:solidFill>
            <a:srgbClr val="36819A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zh-CN" altLang="en-US" sz="9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机器学习等</a:t>
            </a:r>
          </a:p>
        </p:txBody>
      </p:sp>
      <p:sp>
        <p:nvSpPr>
          <p:cNvPr id="154" name="文本框 153">
            <a:extLst>
              <a:ext uri="{FF2B5EF4-FFF2-40B4-BE49-F238E27FC236}">
                <a16:creationId xmlns:a16="http://schemas.microsoft.com/office/drawing/2014/main" id="{62451CED-0CE9-E7B1-2FA2-063AB79BBCB7}"/>
              </a:ext>
            </a:extLst>
          </p:cNvPr>
          <p:cNvSpPr txBox="1"/>
          <p:nvPr/>
        </p:nvSpPr>
        <p:spPr>
          <a:xfrm>
            <a:off x="3403947" y="1331730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数据应用管理</a:t>
            </a:r>
          </a:p>
        </p:txBody>
      </p:sp>
      <p:sp>
        <p:nvSpPr>
          <p:cNvPr id="155" name="文本框 154">
            <a:extLst>
              <a:ext uri="{FF2B5EF4-FFF2-40B4-BE49-F238E27FC236}">
                <a16:creationId xmlns:a16="http://schemas.microsoft.com/office/drawing/2014/main" id="{942E04DA-2671-1F75-0C9C-2155E14A8FC9}"/>
              </a:ext>
            </a:extLst>
          </p:cNvPr>
          <p:cNvSpPr txBox="1"/>
          <p:nvPr/>
        </p:nvSpPr>
        <p:spPr>
          <a:xfrm>
            <a:off x="2112714" y="2089650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>
                <a:solidFill>
                  <a:srgbClr val="376092"/>
                </a:solidFill>
              </a:rPr>
              <a:t>门户服务</a:t>
            </a:r>
          </a:p>
        </p:txBody>
      </p:sp>
      <p:sp>
        <p:nvSpPr>
          <p:cNvPr id="156" name="文本框 155">
            <a:extLst>
              <a:ext uri="{FF2B5EF4-FFF2-40B4-BE49-F238E27FC236}">
                <a16:creationId xmlns:a16="http://schemas.microsoft.com/office/drawing/2014/main" id="{7AD450FB-6DED-4C5C-C576-99562A918891}"/>
              </a:ext>
            </a:extLst>
          </p:cNvPr>
          <p:cNvSpPr txBox="1"/>
          <p:nvPr/>
        </p:nvSpPr>
        <p:spPr>
          <a:xfrm>
            <a:off x="5841784" y="2085060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>
                <a:solidFill>
                  <a:srgbClr val="376092"/>
                </a:solidFill>
              </a:rPr>
              <a:t>数据实验室</a:t>
            </a:r>
          </a:p>
        </p:txBody>
      </p:sp>
      <p:cxnSp>
        <p:nvCxnSpPr>
          <p:cNvPr id="159" name="连接符: 肘形 158">
            <a:extLst>
              <a:ext uri="{FF2B5EF4-FFF2-40B4-BE49-F238E27FC236}">
                <a16:creationId xmlns:a16="http://schemas.microsoft.com/office/drawing/2014/main" id="{7B9EC90A-55F5-85D4-87E7-E6DA9A6D784C}"/>
              </a:ext>
            </a:extLst>
          </p:cNvPr>
          <p:cNvCxnSpPr>
            <a:cxnSpLocks/>
            <a:stCxn id="151" idx="0"/>
          </p:cNvCxnSpPr>
          <p:nvPr/>
        </p:nvCxnSpPr>
        <p:spPr>
          <a:xfrm rot="16200000" flipV="1">
            <a:off x="1873348" y="927622"/>
            <a:ext cx="660892" cy="86305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矩形: 圆角 160">
            <a:extLst>
              <a:ext uri="{FF2B5EF4-FFF2-40B4-BE49-F238E27FC236}">
                <a16:creationId xmlns:a16="http://schemas.microsoft.com/office/drawing/2014/main" id="{CFF5D2AA-B3E1-EA98-2D1E-91C518077671}"/>
              </a:ext>
            </a:extLst>
          </p:cNvPr>
          <p:cNvSpPr/>
          <p:nvPr/>
        </p:nvSpPr>
        <p:spPr>
          <a:xfrm>
            <a:off x="728268" y="877081"/>
            <a:ext cx="1044000" cy="288000"/>
          </a:xfrm>
          <a:prstGeom prst="roundRect">
            <a:avLst/>
          </a:prstGeom>
          <a:solidFill>
            <a:srgbClr val="36819A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zh-CN" altLang="en-US" sz="9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合作机构调用</a:t>
            </a:r>
          </a:p>
        </p:txBody>
      </p:sp>
      <p:cxnSp>
        <p:nvCxnSpPr>
          <p:cNvPr id="162" name="连接符: 肘形 161">
            <a:extLst>
              <a:ext uri="{FF2B5EF4-FFF2-40B4-BE49-F238E27FC236}">
                <a16:creationId xmlns:a16="http://schemas.microsoft.com/office/drawing/2014/main" id="{FDD3F6A1-2164-1225-A5CA-C0AD58E9A0EE}"/>
              </a:ext>
            </a:extLst>
          </p:cNvPr>
          <p:cNvCxnSpPr>
            <a:cxnSpLocks/>
            <a:stCxn id="152" idx="0"/>
          </p:cNvCxnSpPr>
          <p:nvPr/>
        </p:nvCxnSpPr>
        <p:spPr>
          <a:xfrm rot="5400000" flipH="1" flipV="1">
            <a:off x="6264602" y="1029481"/>
            <a:ext cx="669973" cy="649092"/>
          </a:xfrm>
          <a:prstGeom prst="bentConnector3">
            <a:avLst>
              <a:gd name="adj1" fmla="val 100044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矩形: 圆角 165">
            <a:extLst>
              <a:ext uri="{FF2B5EF4-FFF2-40B4-BE49-F238E27FC236}">
                <a16:creationId xmlns:a16="http://schemas.microsoft.com/office/drawing/2014/main" id="{103002B0-7DF2-782F-0A60-6A722F9F6C1F}"/>
              </a:ext>
            </a:extLst>
          </p:cNvPr>
          <p:cNvSpPr/>
          <p:nvPr/>
        </p:nvSpPr>
        <p:spPr>
          <a:xfrm>
            <a:off x="6924135" y="877081"/>
            <a:ext cx="1044000" cy="288000"/>
          </a:xfrm>
          <a:prstGeom prst="roundRect">
            <a:avLst/>
          </a:prstGeom>
          <a:solidFill>
            <a:srgbClr val="36819A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zh-CN" altLang="en-US" sz="9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外部单位访问</a:t>
            </a:r>
          </a:p>
        </p:txBody>
      </p:sp>
      <p:cxnSp>
        <p:nvCxnSpPr>
          <p:cNvPr id="167" name="直接箭头连接符 166">
            <a:extLst>
              <a:ext uri="{FF2B5EF4-FFF2-40B4-BE49-F238E27FC236}">
                <a16:creationId xmlns:a16="http://schemas.microsoft.com/office/drawing/2014/main" id="{24CB1D2D-95ED-391C-E4BE-277D63A41CC6}"/>
              </a:ext>
            </a:extLst>
          </p:cNvPr>
          <p:cNvCxnSpPr/>
          <p:nvPr/>
        </p:nvCxnSpPr>
        <p:spPr>
          <a:xfrm>
            <a:off x="3889181" y="3795664"/>
            <a:ext cx="0" cy="288000"/>
          </a:xfrm>
          <a:prstGeom prst="straightConnector1">
            <a:avLst/>
          </a:prstGeom>
          <a:noFill/>
          <a:ln w="34925" cap="flat" cmpd="sng" algn="ctr">
            <a:solidFill>
              <a:srgbClr val="0070C0"/>
            </a:solidFill>
            <a:prstDash val="solid"/>
            <a:headEnd type="triangle"/>
            <a:tailEnd type="triangle"/>
          </a:ln>
          <a:effectLst/>
        </p:spPr>
      </p:cxnSp>
      <p:sp>
        <p:nvSpPr>
          <p:cNvPr id="171" name="文本框 170">
            <a:extLst>
              <a:ext uri="{FF2B5EF4-FFF2-40B4-BE49-F238E27FC236}">
                <a16:creationId xmlns:a16="http://schemas.microsoft.com/office/drawing/2014/main" id="{9E353EDF-C1F1-4F61-8C5A-A12E571473C0}"/>
              </a:ext>
            </a:extLst>
          </p:cNvPr>
          <p:cNvSpPr txBox="1"/>
          <p:nvPr/>
        </p:nvSpPr>
        <p:spPr>
          <a:xfrm>
            <a:off x="231362" y="4950613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原始数据</a:t>
            </a:r>
          </a:p>
        </p:txBody>
      </p:sp>
      <p:sp>
        <p:nvSpPr>
          <p:cNvPr id="172" name="文本框 171">
            <a:extLst>
              <a:ext uri="{FF2B5EF4-FFF2-40B4-BE49-F238E27FC236}">
                <a16:creationId xmlns:a16="http://schemas.microsoft.com/office/drawing/2014/main" id="{32417934-4B57-7A87-5EA1-FF54FF49A7EE}"/>
              </a:ext>
            </a:extLst>
          </p:cNvPr>
          <p:cNvSpPr txBox="1"/>
          <p:nvPr/>
        </p:nvSpPr>
        <p:spPr>
          <a:xfrm>
            <a:off x="7590131" y="2436308"/>
            <a:ext cx="148993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/>
              <a:t>平台包含</a:t>
            </a:r>
            <a:r>
              <a:rPr lang="zh-CN" altLang="en-US" sz="1400" b="1" dirty="0">
                <a:solidFill>
                  <a:srgbClr val="FF0000"/>
                </a:solidFill>
              </a:rPr>
              <a:t>数据产品规划、运营管理、开放管理</a:t>
            </a:r>
            <a:r>
              <a:rPr lang="zh-CN" altLang="en-US" sz="1400" b="1" dirty="0"/>
              <a:t>，以及面向</a:t>
            </a:r>
            <a:r>
              <a:rPr lang="zh-CN" altLang="en-US" sz="1400" b="1" dirty="0">
                <a:solidFill>
                  <a:srgbClr val="FF0000"/>
                </a:solidFill>
              </a:rPr>
              <a:t>企业客户和个人客户</a:t>
            </a:r>
            <a:r>
              <a:rPr lang="zh-CN" altLang="en-US" sz="1400" b="1" dirty="0"/>
              <a:t>的不同类型数据资产应用。</a:t>
            </a:r>
            <a:endParaRPr lang="zh-CN" altLang="en-US" sz="3600" b="1" dirty="0"/>
          </a:p>
        </p:txBody>
      </p:sp>
      <p:sp>
        <p:nvSpPr>
          <p:cNvPr id="173" name="文本框 172">
            <a:extLst>
              <a:ext uri="{FF2B5EF4-FFF2-40B4-BE49-F238E27FC236}">
                <a16:creationId xmlns:a16="http://schemas.microsoft.com/office/drawing/2014/main" id="{DBCC1415-7433-30B7-788C-5F05BD0265DF}"/>
              </a:ext>
            </a:extLst>
          </p:cNvPr>
          <p:cNvSpPr txBox="1"/>
          <p:nvPr/>
        </p:nvSpPr>
        <p:spPr>
          <a:xfrm>
            <a:off x="2694794" y="755164"/>
            <a:ext cx="4289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/>
              <a:t>平台涵盖了</a:t>
            </a:r>
            <a:r>
              <a:rPr lang="zh-CN" altLang="en-US" sz="1400" b="1" dirty="0">
                <a:solidFill>
                  <a:srgbClr val="FF0000"/>
                </a:solidFill>
              </a:rPr>
              <a:t>采集、加工、使用、评估、优化、下线</a:t>
            </a:r>
            <a:r>
              <a:rPr lang="zh-CN" altLang="en-US" sz="1400" b="1" dirty="0"/>
              <a:t>等数据产品的全生命周期管理。</a:t>
            </a:r>
            <a:endParaRPr lang="zh-CN" altLang="en-US" sz="3600" b="1" dirty="0"/>
          </a:p>
        </p:txBody>
      </p:sp>
      <p:pic>
        <p:nvPicPr>
          <p:cNvPr id="175" name="图片 174" descr="图标&#10;&#10;描述已自动生成">
            <a:extLst>
              <a:ext uri="{FF2B5EF4-FFF2-40B4-BE49-F238E27FC236}">
                <a16:creationId xmlns:a16="http://schemas.microsoft.com/office/drawing/2014/main" id="{AE4FB7BA-13A9-D928-CEE6-E4E723606A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05638" y="4033999"/>
            <a:ext cx="234495" cy="234495"/>
          </a:xfrm>
          <a:prstGeom prst="rect">
            <a:avLst/>
          </a:prstGeom>
        </p:spPr>
      </p:pic>
      <p:pic>
        <p:nvPicPr>
          <p:cNvPr id="177" name="图片 176" descr="图标&#10;&#10;描述已自动生成">
            <a:extLst>
              <a:ext uri="{FF2B5EF4-FFF2-40B4-BE49-F238E27FC236}">
                <a16:creationId xmlns:a16="http://schemas.microsoft.com/office/drawing/2014/main" id="{7F9D67B3-B8DF-E466-DAE4-8525E7338E5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05638" y="1290591"/>
            <a:ext cx="384827" cy="384827"/>
          </a:xfrm>
          <a:prstGeom prst="rect">
            <a:avLst/>
          </a:prstGeom>
        </p:spPr>
      </p:pic>
      <p:pic>
        <p:nvPicPr>
          <p:cNvPr id="179" name="图片 178" descr="图标&#10;&#10;描述已自动生成">
            <a:extLst>
              <a:ext uri="{FF2B5EF4-FFF2-40B4-BE49-F238E27FC236}">
                <a16:creationId xmlns:a16="http://schemas.microsoft.com/office/drawing/2014/main" id="{CFFFC332-1328-834B-9607-E84F350A6E8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33613" y="2099104"/>
            <a:ext cx="203805" cy="203805"/>
          </a:xfrm>
          <a:prstGeom prst="rect">
            <a:avLst/>
          </a:prstGeom>
        </p:spPr>
      </p:pic>
      <p:pic>
        <p:nvPicPr>
          <p:cNvPr id="181" name="图片 180" descr="图标&#10;&#10;描述已自动生成">
            <a:extLst>
              <a:ext uri="{FF2B5EF4-FFF2-40B4-BE49-F238E27FC236}">
                <a16:creationId xmlns:a16="http://schemas.microsoft.com/office/drawing/2014/main" id="{86AD55F2-01A6-7978-67A6-CE5A1E299BD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69519" y="2066148"/>
            <a:ext cx="258959" cy="25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820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三、页面设计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3" cy="4504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FFF0920F-AC82-291A-33D7-AAE504E1DF44}"/>
              </a:ext>
            </a:extLst>
          </p:cNvPr>
          <p:cNvSpPr/>
          <p:nvPr/>
        </p:nvSpPr>
        <p:spPr>
          <a:xfrm>
            <a:off x="490880" y="1642213"/>
            <a:ext cx="1871320" cy="37387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CB5E7292-2AB2-5029-023A-0819DF759987}"/>
              </a:ext>
            </a:extLst>
          </p:cNvPr>
          <p:cNvSpPr/>
          <p:nvPr/>
        </p:nvSpPr>
        <p:spPr>
          <a:xfrm>
            <a:off x="490880" y="1642643"/>
            <a:ext cx="1871320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998B663-44A2-A36F-8ACC-D9A002DFE0ED}"/>
              </a:ext>
            </a:extLst>
          </p:cNvPr>
          <p:cNvSpPr txBox="1"/>
          <p:nvPr/>
        </p:nvSpPr>
        <p:spPr>
          <a:xfrm>
            <a:off x="916121" y="2015073"/>
            <a:ext cx="11586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/>
              <a:t>久事公交</a:t>
            </a:r>
            <a:endParaRPr lang="en-US" altLang="zh-CN" sz="1100" b="1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2AACFA7-9C70-CCE9-57FD-DCB96F98564E}"/>
              </a:ext>
            </a:extLst>
          </p:cNvPr>
          <p:cNvSpPr txBox="1"/>
          <p:nvPr/>
        </p:nvSpPr>
        <p:spPr>
          <a:xfrm>
            <a:off x="735085" y="2233528"/>
            <a:ext cx="1158638" cy="463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公交运营</a:t>
            </a: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人员管理</a:t>
            </a:r>
          </a:p>
        </p:txBody>
      </p:sp>
      <p:sp>
        <p:nvSpPr>
          <p:cNvPr id="21" name="wifi-bus_64674">
            <a:extLst>
              <a:ext uri="{FF2B5EF4-FFF2-40B4-BE49-F238E27FC236}">
                <a16:creationId xmlns:a16="http://schemas.microsoft.com/office/drawing/2014/main" id="{A67C4C77-C47A-07DF-256D-9D5A0FEDD9B4}"/>
              </a:ext>
            </a:extLst>
          </p:cNvPr>
          <p:cNvSpPr/>
          <p:nvPr/>
        </p:nvSpPr>
        <p:spPr>
          <a:xfrm>
            <a:off x="691721" y="2032516"/>
            <a:ext cx="206245" cy="199610"/>
          </a:xfrm>
          <a:custGeom>
            <a:avLst/>
            <a:gdLst>
              <a:gd name="connsiteX0" fmla="*/ 327780 w 561933"/>
              <a:gd name="connsiteY0" fmla="*/ 406780 h 608145"/>
              <a:gd name="connsiteX1" fmla="*/ 285069 w 561933"/>
              <a:gd name="connsiteY1" fmla="*/ 449434 h 608145"/>
              <a:gd name="connsiteX2" fmla="*/ 327780 w 561933"/>
              <a:gd name="connsiteY2" fmla="*/ 492088 h 608145"/>
              <a:gd name="connsiteX3" fmla="*/ 370490 w 561933"/>
              <a:gd name="connsiteY3" fmla="*/ 449434 h 608145"/>
              <a:gd name="connsiteX4" fmla="*/ 327780 w 561933"/>
              <a:gd name="connsiteY4" fmla="*/ 406780 h 608145"/>
              <a:gd name="connsiteX5" fmla="*/ 91381 w 561933"/>
              <a:gd name="connsiteY5" fmla="*/ 406780 h 608145"/>
              <a:gd name="connsiteX6" fmla="*/ 49664 w 561933"/>
              <a:gd name="connsiteY6" fmla="*/ 449434 h 608145"/>
              <a:gd name="connsiteX7" fmla="*/ 91381 w 561933"/>
              <a:gd name="connsiteY7" fmla="*/ 492088 h 608145"/>
              <a:gd name="connsiteX8" fmla="*/ 134092 w 561933"/>
              <a:gd name="connsiteY8" fmla="*/ 449434 h 608145"/>
              <a:gd name="connsiteX9" fmla="*/ 91381 w 561933"/>
              <a:gd name="connsiteY9" fmla="*/ 406780 h 608145"/>
              <a:gd name="connsiteX10" fmla="*/ 130119 w 561933"/>
              <a:gd name="connsiteY10" fmla="*/ 162762 h 608145"/>
              <a:gd name="connsiteX11" fmla="*/ 50657 w 561933"/>
              <a:gd name="connsiteY11" fmla="*/ 243110 h 608145"/>
              <a:gd name="connsiteX12" fmla="*/ 50657 w 561933"/>
              <a:gd name="connsiteY12" fmla="*/ 312546 h 608145"/>
              <a:gd name="connsiteX13" fmla="*/ 78468 w 561933"/>
              <a:gd name="connsiteY13" fmla="*/ 341312 h 608145"/>
              <a:gd name="connsiteX14" fmla="*/ 340692 w 561933"/>
              <a:gd name="connsiteY14" fmla="*/ 341312 h 608145"/>
              <a:gd name="connsiteX15" fmla="*/ 369497 w 561933"/>
              <a:gd name="connsiteY15" fmla="*/ 312546 h 608145"/>
              <a:gd name="connsiteX16" fmla="*/ 369497 w 561933"/>
              <a:gd name="connsiteY16" fmla="*/ 243110 h 608145"/>
              <a:gd name="connsiteX17" fmla="*/ 289042 w 561933"/>
              <a:gd name="connsiteY17" fmla="*/ 162762 h 608145"/>
              <a:gd name="connsiteX18" fmla="*/ 127139 w 561933"/>
              <a:gd name="connsiteY18" fmla="*/ 99278 h 608145"/>
              <a:gd name="connsiteX19" fmla="*/ 293015 w 561933"/>
              <a:gd name="connsiteY19" fmla="*/ 99278 h 608145"/>
              <a:gd name="connsiteX20" fmla="*/ 420154 w 561933"/>
              <a:gd name="connsiteY20" fmla="*/ 226247 h 608145"/>
              <a:gd name="connsiteX21" fmla="*/ 420154 w 561933"/>
              <a:gd name="connsiteY21" fmla="*/ 486136 h 608145"/>
              <a:gd name="connsiteX22" fmla="*/ 382410 w 561933"/>
              <a:gd name="connsiteY22" fmla="*/ 541685 h 608145"/>
              <a:gd name="connsiteX23" fmla="*/ 382410 w 561933"/>
              <a:gd name="connsiteY23" fmla="*/ 561524 h 608145"/>
              <a:gd name="connsiteX24" fmla="*/ 334733 w 561933"/>
              <a:gd name="connsiteY24" fmla="*/ 608145 h 608145"/>
              <a:gd name="connsiteX25" fmla="*/ 326786 w 561933"/>
              <a:gd name="connsiteY25" fmla="*/ 608145 h 608145"/>
              <a:gd name="connsiteX26" fmla="*/ 280103 w 561933"/>
              <a:gd name="connsiteY26" fmla="*/ 561524 h 608145"/>
              <a:gd name="connsiteX27" fmla="*/ 280103 w 561933"/>
              <a:gd name="connsiteY27" fmla="*/ 544661 h 608145"/>
              <a:gd name="connsiteX28" fmla="*/ 140051 w 561933"/>
              <a:gd name="connsiteY28" fmla="*/ 544661 h 608145"/>
              <a:gd name="connsiteX29" fmla="*/ 140051 w 561933"/>
              <a:gd name="connsiteY29" fmla="*/ 561524 h 608145"/>
              <a:gd name="connsiteX30" fmla="*/ 92374 w 561933"/>
              <a:gd name="connsiteY30" fmla="*/ 608145 h 608145"/>
              <a:gd name="connsiteX31" fmla="*/ 84428 w 561933"/>
              <a:gd name="connsiteY31" fmla="*/ 608145 h 608145"/>
              <a:gd name="connsiteX32" fmla="*/ 37744 w 561933"/>
              <a:gd name="connsiteY32" fmla="*/ 561524 h 608145"/>
              <a:gd name="connsiteX33" fmla="*/ 37744 w 561933"/>
              <a:gd name="connsiteY33" fmla="*/ 541685 h 608145"/>
              <a:gd name="connsiteX34" fmla="*/ 0 w 561933"/>
              <a:gd name="connsiteY34" fmla="*/ 486136 h 608145"/>
              <a:gd name="connsiteX35" fmla="*/ 0 w 561933"/>
              <a:gd name="connsiteY35" fmla="*/ 226247 h 608145"/>
              <a:gd name="connsiteX36" fmla="*/ 127139 w 561933"/>
              <a:gd name="connsiteY36" fmla="*/ 99278 h 608145"/>
              <a:gd name="connsiteX37" fmla="*/ 408232 w 561933"/>
              <a:gd name="connsiteY37" fmla="*/ 74504 h 608145"/>
              <a:gd name="connsiteX38" fmla="*/ 424139 w 561933"/>
              <a:gd name="connsiteY38" fmla="*/ 75495 h 608145"/>
              <a:gd name="connsiteX39" fmla="*/ 486772 w 561933"/>
              <a:gd name="connsiteY39" fmla="*/ 185587 h 608145"/>
              <a:gd name="connsiteX40" fmla="*/ 479813 w 561933"/>
              <a:gd name="connsiteY40" fmla="*/ 199473 h 608145"/>
              <a:gd name="connsiteX41" fmla="*/ 464901 w 561933"/>
              <a:gd name="connsiteY41" fmla="*/ 202448 h 608145"/>
              <a:gd name="connsiteX42" fmla="*/ 462912 w 561933"/>
              <a:gd name="connsiteY42" fmla="*/ 201456 h 608145"/>
              <a:gd name="connsiteX43" fmla="*/ 448994 w 561933"/>
              <a:gd name="connsiteY43" fmla="*/ 183604 h 608145"/>
              <a:gd name="connsiteX44" fmla="*/ 406244 w 561933"/>
              <a:gd name="connsiteY44" fmla="*/ 109217 h 608145"/>
              <a:gd name="connsiteX45" fmla="*/ 397296 w 561933"/>
              <a:gd name="connsiteY45" fmla="*/ 89381 h 608145"/>
              <a:gd name="connsiteX46" fmla="*/ 398291 w 561933"/>
              <a:gd name="connsiteY46" fmla="*/ 87397 h 608145"/>
              <a:gd name="connsiteX47" fmla="*/ 408232 w 561933"/>
              <a:gd name="connsiteY47" fmla="*/ 74504 h 608145"/>
              <a:gd name="connsiteX48" fmla="*/ 439969 w 561933"/>
              <a:gd name="connsiteY48" fmla="*/ 1081 h 608145"/>
              <a:gd name="connsiteX49" fmla="*/ 560176 w 561933"/>
              <a:gd name="connsiteY49" fmla="*/ 205408 h 608145"/>
              <a:gd name="connsiteX50" fmla="*/ 552228 w 561933"/>
              <a:gd name="connsiteY50" fmla="*/ 217311 h 608145"/>
              <a:gd name="connsiteX51" fmla="*/ 537326 w 561933"/>
              <a:gd name="connsiteY51" fmla="*/ 220286 h 608145"/>
              <a:gd name="connsiteX52" fmla="*/ 535340 w 561933"/>
              <a:gd name="connsiteY52" fmla="*/ 219294 h 608145"/>
              <a:gd name="connsiteX53" fmla="*/ 522425 w 561933"/>
              <a:gd name="connsiteY53" fmla="*/ 199457 h 608145"/>
              <a:gd name="connsiteX54" fmla="*/ 426061 w 561933"/>
              <a:gd name="connsiteY54" fmla="*/ 36788 h 608145"/>
              <a:gd name="connsiteX55" fmla="*/ 416126 w 561933"/>
              <a:gd name="connsiteY55" fmla="*/ 15959 h 608145"/>
              <a:gd name="connsiteX56" fmla="*/ 416126 w 561933"/>
              <a:gd name="connsiteY56" fmla="*/ 13975 h 608145"/>
              <a:gd name="connsiteX57" fmla="*/ 425067 w 561933"/>
              <a:gd name="connsiteY57" fmla="*/ 2073 h 608145"/>
              <a:gd name="connsiteX58" fmla="*/ 439969 w 561933"/>
              <a:gd name="connsiteY58" fmla="*/ 1081 h 608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61933" h="608145">
                <a:moveTo>
                  <a:pt x="327780" y="406780"/>
                </a:moveTo>
                <a:cubicBezTo>
                  <a:pt x="303941" y="406780"/>
                  <a:pt x="285069" y="425627"/>
                  <a:pt x="285069" y="449434"/>
                </a:cubicBezTo>
                <a:cubicBezTo>
                  <a:pt x="285069" y="473241"/>
                  <a:pt x="303941" y="492088"/>
                  <a:pt x="327780" y="492088"/>
                </a:cubicBezTo>
                <a:cubicBezTo>
                  <a:pt x="350625" y="492088"/>
                  <a:pt x="370490" y="473241"/>
                  <a:pt x="370490" y="449434"/>
                </a:cubicBezTo>
                <a:cubicBezTo>
                  <a:pt x="370490" y="425627"/>
                  <a:pt x="350625" y="406780"/>
                  <a:pt x="327780" y="406780"/>
                </a:cubicBezTo>
                <a:close/>
                <a:moveTo>
                  <a:pt x="91381" y="406780"/>
                </a:moveTo>
                <a:cubicBezTo>
                  <a:pt x="68536" y="406780"/>
                  <a:pt x="49664" y="425627"/>
                  <a:pt x="49664" y="449434"/>
                </a:cubicBezTo>
                <a:cubicBezTo>
                  <a:pt x="49664" y="473241"/>
                  <a:pt x="68536" y="492088"/>
                  <a:pt x="91381" y="492088"/>
                </a:cubicBezTo>
                <a:cubicBezTo>
                  <a:pt x="115220" y="492088"/>
                  <a:pt x="134092" y="473241"/>
                  <a:pt x="134092" y="449434"/>
                </a:cubicBezTo>
                <a:cubicBezTo>
                  <a:pt x="134092" y="425627"/>
                  <a:pt x="115220" y="406780"/>
                  <a:pt x="91381" y="406780"/>
                </a:cubicBezTo>
                <a:close/>
                <a:moveTo>
                  <a:pt x="130119" y="162762"/>
                </a:moveTo>
                <a:cubicBezTo>
                  <a:pt x="86415" y="162762"/>
                  <a:pt x="50657" y="198472"/>
                  <a:pt x="50657" y="243110"/>
                </a:cubicBezTo>
                <a:lnTo>
                  <a:pt x="50657" y="312546"/>
                </a:lnTo>
                <a:cubicBezTo>
                  <a:pt x="50657" y="328417"/>
                  <a:pt x="62576" y="341312"/>
                  <a:pt x="78468" y="341312"/>
                </a:cubicBezTo>
                <a:lnTo>
                  <a:pt x="340692" y="341312"/>
                </a:lnTo>
                <a:cubicBezTo>
                  <a:pt x="356585" y="341312"/>
                  <a:pt x="369497" y="328417"/>
                  <a:pt x="369497" y="312546"/>
                </a:cubicBezTo>
                <a:lnTo>
                  <a:pt x="369497" y="243110"/>
                </a:lnTo>
                <a:cubicBezTo>
                  <a:pt x="369497" y="198472"/>
                  <a:pt x="332746" y="162762"/>
                  <a:pt x="289042" y="162762"/>
                </a:cubicBezTo>
                <a:close/>
                <a:moveTo>
                  <a:pt x="127139" y="99278"/>
                </a:moveTo>
                <a:lnTo>
                  <a:pt x="293015" y="99278"/>
                </a:lnTo>
                <a:cubicBezTo>
                  <a:pt x="363538" y="99278"/>
                  <a:pt x="420154" y="155819"/>
                  <a:pt x="420154" y="226247"/>
                </a:cubicBezTo>
                <a:lnTo>
                  <a:pt x="420154" y="486136"/>
                </a:lnTo>
                <a:cubicBezTo>
                  <a:pt x="420154" y="511926"/>
                  <a:pt x="404262" y="532757"/>
                  <a:pt x="382410" y="541685"/>
                </a:cubicBezTo>
                <a:lnTo>
                  <a:pt x="382410" y="561524"/>
                </a:lnTo>
                <a:cubicBezTo>
                  <a:pt x="382410" y="587314"/>
                  <a:pt x="360558" y="608145"/>
                  <a:pt x="334733" y="608145"/>
                </a:cubicBezTo>
                <a:lnTo>
                  <a:pt x="326786" y="608145"/>
                </a:lnTo>
                <a:cubicBezTo>
                  <a:pt x="300961" y="608145"/>
                  <a:pt x="280103" y="587314"/>
                  <a:pt x="280103" y="561524"/>
                </a:cubicBezTo>
                <a:lnTo>
                  <a:pt x="280103" y="544661"/>
                </a:lnTo>
                <a:lnTo>
                  <a:pt x="140051" y="544661"/>
                </a:lnTo>
                <a:lnTo>
                  <a:pt x="140051" y="561524"/>
                </a:lnTo>
                <a:cubicBezTo>
                  <a:pt x="140051" y="587314"/>
                  <a:pt x="118199" y="608145"/>
                  <a:pt x="92374" y="608145"/>
                </a:cubicBezTo>
                <a:lnTo>
                  <a:pt x="84428" y="608145"/>
                </a:lnTo>
                <a:cubicBezTo>
                  <a:pt x="58603" y="608145"/>
                  <a:pt x="37744" y="587314"/>
                  <a:pt x="37744" y="561524"/>
                </a:cubicBezTo>
                <a:lnTo>
                  <a:pt x="37744" y="541685"/>
                </a:lnTo>
                <a:cubicBezTo>
                  <a:pt x="14899" y="532757"/>
                  <a:pt x="0" y="511926"/>
                  <a:pt x="0" y="486136"/>
                </a:cubicBezTo>
                <a:lnTo>
                  <a:pt x="0" y="226247"/>
                </a:lnTo>
                <a:cubicBezTo>
                  <a:pt x="0" y="155819"/>
                  <a:pt x="56616" y="99278"/>
                  <a:pt x="127139" y="99278"/>
                </a:cubicBezTo>
                <a:close/>
                <a:moveTo>
                  <a:pt x="408232" y="74504"/>
                </a:moveTo>
                <a:cubicBezTo>
                  <a:pt x="413203" y="72520"/>
                  <a:pt x="419168" y="72520"/>
                  <a:pt x="424139" y="75495"/>
                </a:cubicBezTo>
                <a:cubicBezTo>
                  <a:pt x="464901" y="96324"/>
                  <a:pt x="489755" y="139964"/>
                  <a:pt x="486772" y="185587"/>
                </a:cubicBezTo>
                <a:cubicBezTo>
                  <a:pt x="486772" y="190546"/>
                  <a:pt x="483790" y="195505"/>
                  <a:pt x="479813" y="199473"/>
                </a:cubicBezTo>
                <a:cubicBezTo>
                  <a:pt x="475836" y="202448"/>
                  <a:pt x="469871" y="203440"/>
                  <a:pt x="464901" y="202448"/>
                </a:cubicBezTo>
                <a:lnTo>
                  <a:pt x="462912" y="201456"/>
                </a:lnTo>
                <a:cubicBezTo>
                  <a:pt x="453965" y="199473"/>
                  <a:pt x="448994" y="191538"/>
                  <a:pt x="448994" y="183604"/>
                </a:cubicBezTo>
                <a:cubicBezTo>
                  <a:pt x="450982" y="152857"/>
                  <a:pt x="434081" y="123103"/>
                  <a:pt x="406244" y="109217"/>
                </a:cubicBezTo>
                <a:cubicBezTo>
                  <a:pt x="399285" y="105250"/>
                  <a:pt x="395308" y="97315"/>
                  <a:pt x="397296" y="89381"/>
                </a:cubicBezTo>
                <a:lnTo>
                  <a:pt x="398291" y="87397"/>
                </a:lnTo>
                <a:cubicBezTo>
                  <a:pt x="399285" y="81446"/>
                  <a:pt x="403261" y="77479"/>
                  <a:pt x="408232" y="74504"/>
                </a:cubicBezTo>
                <a:close/>
                <a:moveTo>
                  <a:pt x="439969" y="1081"/>
                </a:moveTo>
                <a:cubicBezTo>
                  <a:pt x="522425" y="32821"/>
                  <a:pt x="572097" y="118123"/>
                  <a:pt x="560176" y="205408"/>
                </a:cubicBezTo>
                <a:cubicBezTo>
                  <a:pt x="559182" y="210367"/>
                  <a:pt x="556202" y="214335"/>
                  <a:pt x="552228" y="217311"/>
                </a:cubicBezTo>
                <a:cubicBezTo>
                  <a:pt x="548254" y="220286"/>
                  <a:pt x="542294" y="221278"/>
                  <a:pt x="537326" y="220286"/>
                </a:cubicBezTo>
                <a:lnTo>
                  <a:pt x="535340" y="219294"/>
                </a:lnTo>
                <a:cubicBezTo>
                  <a:pt x="526399" y="217311"/>
                  <a:pt x="520438" y="208384"/>
                  <a:pt x="522425" y="199457"/>
                </a:cubicBezTo>
                <a:cubicBezTo>
                  <a:pt x="531366" y="130025"/>
                  <a:pt x="491628" y="62577"/>
                  <a:pt x="426061" y="36788"/>
                </a:cubicBezTo>
                <a:cubicBezTo>
                  <a:pt x="418113" y="33813"/>
                  <a:pt x="413146" y="24886"/>
                  <a:pt x="416126" y="15959"/>
                </a:cubicBezTo>
                <a:lnTo>
                  <a:pt x="416126" y="13975"/>
                </a:lnTo>
                <a:cubicBezTo>
                  <a:pt x="417120" y="9016"/>
                  <a:pt x="421094" y="4056"/>
                  <a:pt x="425067" y="2073"/>
                </a:cubicBezTo>
                <a:cubicBezTo>
                  <a:pt x="430035" y="89"/>
                  <a:pt x="435002" y="-903"/>
                  <a:pt x="439969" y="10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alculator-and-credit-card_57428">
            <a:extLst>
              <a:ext uri="{FF2B5EF4-FFF2-40B4-BE49-F238E27FC236}">
                <a16:creationId xmlns:a16="http://schemas.microsoft.com/office/drawing/2014/main" id="{6EF49033-0979-5C7D-572C-40ABBFC01190}"/>
              </a:ext>
            </a:extLst>
          </p:cNvPr>
          <p:cNvSpPr/>
          <p:nvPr/>
        </p:nvSpPr>
        <p:spPr>
          <a:xfrm>
            <a:off x="712946" y="2727697"/>
            <a:ext cx="163793" cy="168867"/>
          </a:xfrm>
          <a:custGeom>
            <a:avLst/>
            <a:gdLst>
              <a:gd name="connsiteX0" fmla="*/ 254656 w 607611"/>
              <a:gd name="connsiteY0" fmla="*/ 469414 h 567487"/>
              <a:gd name="connsiteX1" fmla="*/ 242309 w 607611"/>
              <a:gd name="connsiteY1" fmla="*/ 481836 h 567487"/>
              <a:gd name="connsiteX2" fmla="*/ 242309 w 607611"/>
              <a:gd name="connsiteY2" fmla="*/ 514187 h 567487"/>
              <a:gd name="connsiteX3" fmla="*/ 254656 w 607611"/>
              <a:gd name="connsiteY3" fmla="*/ 526515 h 567487"/>
              <a:gd name="connsiteX4" fmla="*/ 297733 w 607611"/>
              <a:gd name="connsiteY4" fmla="*/ 526515 h 567487"/>
              <a:gd name="connsiteX5" fmla="*/ 310174 w 607611"/>
              <a:gd name="connsiteY5" fmla="*/ 514187 h 567487"/>
              <a:gd name="connsiteX6" fmla="*/ 310174 w 607611"/>
              <a:gd name="connsiteY6" fmla="*/ 481836 h 567487"/>
              <a:gd name="connsiteX7" fmla="*/ 297733 w 607611"/>
              <a:gd name="connsiteY7" fmla="*/ 469414 h 567487"/>
              <a:gd name="connsiteX8" fmla="*/ 157733 w 607611"/>
              <a:gd name="connsiteY8" fmla="*/ 469414 h 567487"/>
              <a:gd name="connsiteX9" fmla="*/ 145385 w 607611"/>
              <a:gd name="connsiteY9" fmla="*/ 481836 h 567487"/>
              <a:gd name="connsiteX10" fmla="*/ 145385 w 607611"/>
              <a:gd name="connsiteY10" fmla="*/ 514187 h 567487"/>
              <a:gd name="connsiteX11" fmla="*/ 157733 w 607611"/>
              <a:gd name="connsiteY11" fmla="*/ 526515 h 567487"/>
              <a:gd name="connsiteX12" fmla="*/ 200810 w 607611"/>
              <a:gd name="connsiteY12" fmla="*/ 526515 h 567487"/>
              <a:gd name="connsiteX13" fmla="*/ 213250 w 607611"/>
              <a:gd name="connsiteY13" fmla="*/ 514187 h 567487"/>
              <a:gd name="connsiteX14" fmla="*/ 213250 w 607611"/>
              <a:gd name="connsiteY14" fmla="*/ 481836 h 567487"/>
              <a:gd name="connsiteX15" fmla="*/ 200810 w 607611"/>
              <a:gd name="connsiteY15" fmla="*/ 469414 h 567487"/>
              <a:gd name="connsiteX16" fmla="*/ 60809 w 607611"/>
              <a:gd name="connsiteY16" fmla="*/ 469414 h 567487"/>
              <a:gd name="connsiteX17" fmla="*/ 48462 w 607611"/>
              <a:gd name="connsiteY17" fmla="*/ 481836 h 567487"/>
              <a:gd name="connsiteX18" fmla="*/ 48462 w 607611"/>
              <a:gd name="connsiteY18" fmla="*/ 514187 h 567487"/>
              <a:gd name="connsiteX19" fmla="*/ 60809 w 607611"/>
              <a:gd name="connsiteY19" fmla="*/ 526515 h 567487"/>
              <a:gd name="connsiteX20" fmla="*/ 103886 w 607611"/>
              <a:gd name="connsiteY20" fmla="*/ 526515 h 567487"/>
              <a:gd name="connsiteX21" fmla="*/ 116234 w 607611"/>
              <a:gd name="connsiteY21" fmla="*/ 514187 h 567487"/>
              <a:gd name="connsiteX22" fmla="*/ 116234 w 607611"/>
              <a:gd name="connsiteY22" fmla="*/ 481836 h 567487"/>
              <a:gd name="connsiteX23" fmla="*/ 103886 w 607611"/>
              <a:gd name="connsiteY23" fmla="*/ 469414 h 567487"/>
              <a:gd name="connsiteX24" fmla="*/ 254656 w 607611"/>
              <a:gd name="connsiteY24" fmla="*/ 387842 h 567487"/>
              <a:gd name="connsiteX25" fmla="*/ 242309 w 607611"/>
              <a:gd name="connsiteY25" fmla="*/ 400263 h 567487"/>
              <a:gd name="connsiteX26" fmla="*/ 242309 w 607611"/>
              <a:gd name="connsiteY26" fmla="*/ 432614 h 567487"/>
              <a:gd name="connsiteX27" fmla="*/ 254656 w 607611"/>
              <a:gd name="connsiteY27" fmla="*/ 444942 h 567487"/>
              <a:gd name="connsiteX28" fmla="*/ 297733 w 607611"/>
              <a:gd name="connsiteY28" fmla="*/ 444942 h 567487"/>
              <a:gd name="connsiteX29" fmla="*/ 310174 w 607611"/>
              <a:gd name="connsiteY29" fmla="*/ 432614 h 567487"/>
              <a:gd name="connsiteX30" fmla="*/ 310174 w 607611"/>
              <a:gd name="connsiteY30" fmla="*/ 400263 h 567487"/>
              <a:gd name="connsiteX31" fmla="*/ 297733 w 607611"/>
              <a:gd name="connsiteY31" fmla="*/ 387842 h 567487"/>
              <a:gd name="connsiteX32" fmla="*/ 157733 w 607611"/>
              <a:gd name="connsiteY32" fmla="*/ 387842 h 567487"/>
              <a:gd name="connsiteX33" fmla="*/ 145385 w 607611"/>
              <a:gd name="connsiteY33" fmla="*/ 400263 h 567487"/>
              <a:gd name="connsiteX34" fmla="*/ 145385 w 607611"/>
              <a:gd name="connsiteY34" fmla="*/ 432614 h 567487"/>
              <a:gd name="connsiteX35" fmla="*/ 157733 w 607611"/>
              <a:gd name="connsiteY35" fmla="*/ 444942 h 567487"/>
              <a:gd name="connsiteX36" fmla="*/ 200810 w 607611"/>
              <a:gd name="connsiteY36" fmla="*/ 444942 h 567487"/>
              <a:gd name="connsiteX37" fmla="*/ 213250 w 607611"/>
              <a:gd name="connsiteY37" fmla="*/ 432614 h 567487"/>
              <a:gd name="connsiteX38" fmla="*/ 213250 w 607611"/>
              <a:gd name="connsiteY38" fmla="*/ 400263 h 567487"/>
              <a:gd name="connsiteX39" fmla="*/ 200810 w 607611"/>
              <a:gd name="connsiteY39" fmla="*/ 387842 h 567487"/>
              <a:gd name="connsiteX40" fmla="*/ 60809 w 607611"/>
              <a:gd name="connsiteY40" fmla="*/ 387842 h 567487"/>
              <a:gd name="connsiteX41" fmla="*/ 48462 w 607611"/>
              <a:gd name="connsiteY41" fmla="*/ 400263 h 567487"/>
              <a:gd name="connsiteX42" fmla="*/ 48462 w 607611"/>
              <a:gd name="connsiteY42" fmla="*/ 432614 h 567487"/>
              <a:gd name="connsiteX43" fmla="*/ 60809 w 607611"/>
              <a:gd name="connsiteY43" fmla="*/ 444942 h 567487"/>
              <a:gd name="connsiteX44" fmla="*/ 103886 w 607611"/>
              <a:gd name="connsiteY44" fmla="*/ 444942 h 567487"/>
              <a:gd name="connsiteX45" fmla="*/ 116234 w 607611"/>
              <a:gd name="connsiteY45" fmla="*/ 432614 h 567487"/>
              <a:gd name="connsiteX46" fmla="*/ 116234 w 607611"/>
              <a:gd name="connsiteY46" fmla="*/ 400263 h 567487"/>
              <a:gd name="connsiteX47" fmla="*/ 103886 w 607611"/>
              <a:gd name="connsiteY47" fmla="*/ 387842 h 567487"/>
              <a:gd name="connsiteX48" fmla="*/ 254656 w 607611"/>
              <a:gd name="connsiteY48" fmla="*/ 306269 h 567487"/>
              <a:gd name="connsiteX49" fmla="*/ 242309 w 607611"/>
              <a:gd name="connsiteY49" fmla="*/ 318690 h 567487"/>
              <a:gd name="connsiteX50" fmla="*/ 242309 w 607611"/>
              <a:gd name="connsiteY50" fmla="*/ 351041 h 567487"/>
              <a:gd name="connsiteX51" fmla="*/ 254656 w 607611"/>
              <a:gd name="connsiteY51" fmla="*/ 363370 h 567487"/>
              <a:gd name="connsiteX52" fmla="*/ 297733 w 607611"/>
              <a:gd name="connsiteY52" fmla="*/ 363370 h 567487"/>
              <a:gd name="connsiteX53" fmla="*/ 310174 w 607611"/>
              <a:gd name="connsiteY53" fmla="*/ 351041 h 567487"/>
              <a:gd name="connsiteX54" fmla="*/ 310174 w 607611"/>
              <a:gd name="connsiteY54" fmla="*/ 318690 h 567487"/>
              <a:gd name="connsiteX55" fmla="*/ 297733 w 607611"/>
              <a:gd name="connsiteY55" fmla="*/ 306269 h 567487"/>
              <a:gd name="connsiteX56" fmla="*/ 157733 w 607611"/>
              <a:gd name="connsiteY56" fmla="*/ 306269 h 567487"/>
              <a:gd name="connsiteX57" fmla="*/ 145385 w 607611"/>
              <a:gd name="connsiteY57" fmla="*/ 318690 h 567487"/>
              <a:gd name="connsiteX58" fmla="*/ 145385 w 607611"/>
              <a:gd name="connsiteY58" fmla="*/ 351041 h 567487"/>
              <a:gd name="connsiteX59" fmla="*/ 157733 w 607611"/>
              <a:gd name="connsiteY59" fmla="*/ 363370 h 567487"/>
              <a:gd name="connsiteX60" fmla="*/ 200810 w 607611"/>
              <a:gd name="connsiteY60" fmla="*/ 363370 h 567487"/>
              <a:gd name="connsiteX61" fmla="*/ 213250 w 607611"/>
              <a:gd name="connsiteY61" fmla="*/ 351041 h 567487"/>
              <a:gd name="connsiteX62" fmla="*/ 213250 w 607611"/>
              <a:gd name="connsiteY62" fmla="*/ 318690 h 567487"/>
              <a:gd name="connsiteX63" fmla="*/ 200810 w 607611"/>
              <a:gd name="connsiteY63" fmla="*/ 306269 h 567487"/>
              <a:gd name="connsiteX64" fmla="*/ 60809 w 607611"/>
              <a:gd name="connsiteY64" fmla="*/ 306269 h 567487"/>
              <a:gd name="connsiteX65" fmla="*/ 48462 w 607611"/>
              <a:gd name="connsiteY65" fmla="*/ 318690 h 567487"/>
              <a:gd name="connsiteX66" fmla="*/ 48462 w 607611"/>
              <a:gd name="connsiteY66" fmla="*/ 351041 h 567487"/>
              <a:gd name="connsiteX67" fmla="*/ 60809 w 607611"/>
              <a:gd name="connsiteY67" fmla="*/ 363370 h 567487"/>
              <a:gd name="connsiteX68" fmla="*/ 103886 w 607611"/>
              <a:gd name="connsiteY68" fmla="*/ 363370 h 567487"/>
              <a:gd name="connsiteX69" fmla="*/ 116234 w 607611"/>
              <a:gd name="connsiteY69" fmla="*/ 351041 h 567487"/>
              <a:gd name="connsiteX70" fmla="*/ 116234 w 607611"/>
              <a:gd name="connsiteY70" fmla="*/ 318690 h 567487"/>
              <a:gd name="connsiteX71" fmla="*/ 103886 w 607611"/>
              <a:gd name="connsiteY71" fmla="*/ 306269 h 567487"/>
              <a:gd name="connsiteX72" fmla="*/ 48462 w 607611"/>
              <a:gd name="connsiteY72" fmla="*/ 39396 h 567487"/>
              <a:gd name="connsiteX73" fmla="*/ 48462 w 607611"/>
              <a:gd name="connsiteY73" fmla="*/ 268819 h 567487"/>
              <a:gd name="connsiteX74" fmla="*/ 310174 w 607611"/>
              <a:gd name="connsiteY74" fmla="*/ 268819 h 567487"/>
              <a:gd name="connsiteX75" fmla="*/ 310174 w 607611"/>
              <a:gd name="connsiteY75" fmla="*/ 39396 h 567487"/>
              <a:gd name="connsiteX76" fmla="*/ 405179 w 607611"/>
              <a:gd name="connsiteY76" fmla="*/ 15338 h 567487"/>
              <a:gd name="connsiteX77" fmla="*/ 415577 w 607611"/>
              <a:gd name="connsiteY77" fmla="*/ 19649 h 567487"/>
              <a:gd name="connsiteX78" fmla="*/ 603294 w 607611"/>
              <a:gd name="connsiteY78" fmla="*/ 207100 h 567487"/>
              <a:gd name="connsiteX79" fmla="*/ 603294 w 607611"/>
              <a:gd name="connsiteY79" fmla="*/ 227866 h 567487"/>
              <a:gd name="connsiteX80" fmla="*/ 374914 w 607611"/>
              <a:gd name="connsiteY80" fmla="*/ 455923 h 567487"/>
              <a:gd name="connsiteX81" fmla="*/ 374914 w 607611"/>
              <a:gd name="connsiteY81" fmla="*/ 414298 h 567487"/>
              <a:gd name="connsiteX82" fmla="*/ 572008 w 607611"/>
              <a:gd name="connsiteY82" fmla="*/ 217483 h 567487"/>
              <a:gd name="connsiteX83" fmla="*/ 502937 w 607611"/>
              <a:gd name="connsiteY83" fmla="*/ 148603 h 567487"/>
              <a:gd name="connsiteX84" fmla="*/ 374914 w 607611"/>
              <a:gd name="connsiteY84" fmla="*/ 276444 h 567487"/>
              <a:gd name="connsiteX85" fmla="*/ 374914 w 607611"/>
              <a:gd name="connsiteY85" fmla="*/ 151384 h 567487"/>
              <a:gd name="connsiteX86" fmla="*/ 440365 w 607611"/>
              <a:gd name="connsiteY86" fmla="*/ 86026 h 567487"/>
              <a:gd name="connsiteX87" fmla="*/ 405179 w 607611"/>
              <a:gd name="connsiteY87" fmla="*/ 50891 h 567487"/>
              <a:gd name="connsiteX88" fmla="*/ 374914 w 607611"/>
              <a:gd name="connsiteY88" fmla="*/ 81113 h 567487"/>
              <a:gd name="connsiteX89" fmla="*/ 374914 w 607611"/>
              <a:gd name="connsiteY89" fmla="*/ 39488 h 567487"/>
              <a:gd name="connsiteX90" fmla="*/ 394781 w 607611"/>
              <a:gd name="connsiteY90" fmla="*/ 19649 h 567487"/>
              <a:gd name="connsiteX91" fmla="*/ 405179 w 607611"/>
              <a:gd name="connsiteY91" fmla="*/ 15338 h 567487"/>
              <a:gd name="connsiteX92" fmla="*/ 14111 w 607611"/>
              <a:gd name="connsiteY92" fmla="*/ 0 h 567487"/>
              <a:gd name="connsiteX93" fmla="*/ 344431 w 607611"/>
              <a:gd name="connsiteY93" fmla="*/ 0 h 567487"/>
              <a:gd name="connsiteX94" fmla="*/ 358543 w 607611"/>
              <a:gd name="connsiteY94" fmla="*/ 14183 h 567487"/>
              <a:gd name="connsiteX95" fmla="*/ 358543 w 607611"/>
              <a:gd name="connsiteY95" fmla="*/ 553397 h 567487"/>
              <a:gd name="connsiteX96" fmla="*/ 344431 w 607611"/>
              <a:gd name="connsiteY96" fmla="*/ 567487 h 567487"/>
              <a:gd name="connsiteX97" fmla="*/ 14111 w 607611"/>
              <a:gd name="connsiteY97" fmla="*/ 567487 h 567487"/>
              <a:gd name="connsiteX98" fmla="*/ 0 w 607611"/>
              <a:gd name="connsiteY98" fmla="*/ 553397 h 567487"/>
              <a:gd name="connsiteX99" fmla="*/ 0 w 607611"/>
              <a:gd name="connsiteY99" fmla="*/ 14183 h 567487"/>
              <a:gd name="connsiteX100" fmla="*/ 14111 w 607611"/>
              <a:gd name="connsiteY100" fmla="*/ 0 h 56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607611" h="567487">
                <a:moveTo>
                  <a:pt x="254656" y="469414"/>
                </a:moveTo>
                <a:cubicBezTo>
                  <a:pt x="247879" y="469414"/>
                  <a:pt x="242309" y="474976"/>
                  <a:pt x="242309" y="481836"/>
                </a:cubicBezTo>
                <a:lnTo>
                  <a:pt x="242309" y="514187"/>
                </a:lnTo>
                <a:cubicBezTo>
                  <a:pt x="242309" y="521046"/>
                  <a:pt x="247879" y="526515"/>
                  <a:pt x="254656" y="526515"/>
                </a:cubicBezTo>
                <a:lnTo>
                  <a:pt x="297733" y="526515"/>
                </a:lnTo>
                <a:cubicBezTo>
                  <a:pt x="304603" y="526515"/>
                  <a:pt x="310174" y="521046"/>
                  <a:pt x="310174" y="514187"/>
                </a:cubicBezTo>
                <a:lnTo>
                  <a:pt x="310174" y="481836"/>
                </a:lnTo>
                <a:cubicBezTo>
                  <a:pt x="310174" y="474976"/>
                  <a:pt x="304603" y="469414"/>
                  <a:pt x="297733" y="469414"/>
                </a:cubicBezTo>
                <a:close/>
                <a:moveTo>
                  <a:pt x="157733" y="469414"/>
                </a:moveTo>
                <a:cubicBezTo>
                  <a:pt x="150863" y="469414"/>
                  <a:pt x="145385" y="474976"/>
                  <a:pt x="145385" y="481836"/>
                </a:cubicBezTo>
                <a:lnTo>
                  <a:pt x="145385" y="514187"/>
                </a:lnTo>
                <a:cubicBezTo>
                  <a:pt x="145385" y="521046"/>
                  <a:pt x="150863" y="526515"/>
                  <a:pt x="157733" y="526515"/>
                </a:cubicBezTo>
                <a:lnTo>
                  <a:pt x="200810" y="526515"/>
                </a:lnTo>
                <a:cubicBezTo>
                  <a:pt x="207680" y="526515"/>
                  <a:pt x="213250" y="521046"/>
                  <a:pt x="213250" y="514187"/>
                </a:cubicBezTo>
                <a:lnTo>
                  <a:pt x="213250" y="481836"/>
                </a:lnTo>
                <a:cubicBezTo>
                  <a:pt x="213250" y="474976"/>
                  <a:pt x="207680" y="469414"/>
                  <a:pt x="200810" y="469414"/>
                </a:cubicBezTo>
                <a:close/>
                <a:moveTo>
                  <a:pt x="60809" y="469414"/>
                </a:moveTo>
                <a:cubicBezTo>
                  <a:pt x="53939" y="469414"/>
                  <a:pt x="48462" y="474976"/>
                  <a:pt x="48462" y="481836"/>
                </a:cubicBezTo>
                <a:lnTo>
                  <a:pt x="48462" y="514187"/>
                </a:lnTo>
                <a:cubicBezTo>
                  <a:pt x="48462" y="521046"/>
                  <a:pt x="53939" y="526515"/>
                  <a:pt x="60809" y="526515"/>
                </a:cubicBezTo>
                <a:lnTo>
                  <a:pt x="103886" y="526515"/>
                </a:lnTo>
                <a:cubicBezTo>
                  <a:pt x="110756" y="526515"/>
                  <a:pt x="116234" y="521046"/>
                  <a:pt x="116234" y="514187"/>
                </a:cubicBezTo>
                <a:lnTo>
                  <a:pt x="116234" y="481836"/>
                </a:lnTo>
                <a:cubicBezTo>
                  <a:pt x="116234" y="474976"/>
                  <a:pt x="110756" y="469414"/>
                  <a:pt x="103886" y="469414"/>
                </a:cubicBezTo>
                <a:close/>
                <a:moveTo>
                  <a:pt x="254656" y="387842"/>
                </a:moveTo>
                <a:cubicBezTo>
                  <a:pt x="247879" y="387842"/>
                  <a:pt x="242309" y="393403"/>
                  <a:pt x="242309" y="400263"/>
                </a:cubicBezTo>
                <a:lnTo>
                  <a:pt x="242309" y="432614"/>
                </a:lnTo>
                <a:cubicBezTo>
                  <a:pt x="242309" y="439473"/>
                  <a:pt x="247879" y="444942"/>
                  <a:pt x="254656" y="444942"/>
                </a:cubicBezTo>
                <a:lnTo>
                  <a:pt x="297733" y="444942"/>
                </a:lnTo>
                <a:cubicBezTo>
                  <a:pt x="304603" y="444942"/>
                  <a:pt x="310174" y="439473"/>
                  <a:pt x="310174" y="432614"/>
                </a:cubicBezTo>
                <a:lnTo>
                  <a:pt x="310174" y="400263"/>
                </a:lnTo>
                <a:cubicBezTo>
                  <a:pt x="310174" y="393403"/>
                  <a:pt x="304603" y="387842"/>
                  <a:pt x="297733" y="387842"/>
                </a:cubicBezTo>
                <a:close/>
                <a:moveTo>
                  <a:pt x="157733" y="387842"/>
                </a:moveTo>
                <a:cubicBezTo>
                  <a:pt x="150863" y="387842"/>
                  <a:pt x="145385" y="393403"/>
                  <a:pt x="145385" y="400263"/>
                </a:cubicBezTo>
                <a:lnTo>
                  <a:pt x="145385" y="432614"/>
                </a:lnTo>
                <a:cubicBezTo>
                  <a:pt x="145385" y="439473"/>
                  <a:pt x="150863" y="444942"/>
                  <a:pt x="157733" y="444942"/>
                </a:cubicBezTo>
                <a:lnTo>
                  <a:pt x="200810" y="444942"/>
                </a:lnTo>
                <a:cubicBezTo>
                  <a:pt x="207680" y="444942"/>
                  <a:pt x="213250" y="439473"/>
                  <a:pt x="213250" y="432614"/>
                </a:cubicBezTo>
                <a:lnTo>
                  <a:pt x="213250" y="400263"/>
                </a:lnTo>
                <a:cubicBezTo>
                  <a:pt x="213250" y="393403"/>
                  <a:pt x="207680" y="387842"/>
                  <a:pt x="200810" y="387842"/>
                </a:cubicBezTo>
                <a:close/>
                <a:moveTo>
                  <a:pt x="60809" y="387842"/>
                </a:moveTo>
                <a:cubicBezTo>
                  <a:pt x="53939" y="387842"/>
                  <a:pt x="48462" y="393403"/>
                  <a:pt x="48462" y="400263"/>
                </a:cubicBezTo>
                <a:lnTo>
                  <a:pt x="48462" y="432614"/>
                </a:lnTo>
                <a:cubicBezTo>
                  <a:pt x="48462" y="439473"/>
                  <a:pt x="53939" y="444942"/>
                  <a:pt x="60809" y="444942"/>
                </a:cubicBezTo>
                <a:lnTo>
                  <a:pt x="103886" y="444942"/>
                </a:lnTo>
                <a:cubicBezTo>
                  <a:pt x="110756" y="444942"/>
                  <a:pt x="116234" y="439473"/>
                  <a:pt x="116234" y="432614"/>
                </a:cubicBezTo>
                <a:lnTo>
                  <a:pt x="116234" y="400263"/>
                </a:lnTo>
                <a:cubicBezTo>
                  <a:pt x="116234" y="393403"/>
                  <a:pt x="110756" y="387842"/>
                  <a:pt x="103886" y="387842"/>
                </a:cubicBezTo>
                <a:close/>
                <a:moveTo>
                  <a:pt x="254656" y="306269"/>
                </a:moveTo>
                <a:cubicBezTo>
                  <a:pt x="247879" y="306269"/>
                  <a:pt x="242309" y="311830"/>
                  <a:pt x="242309" y="318690"/>
                </a:cubicBezTo>
                <a:lnTo>
                  <a:pt x="242309" y="351041"/>
                </a:lnTo>
                <a:cubicBezTo>
                  <a:pt x="242309" y="357901"/>
                  <a:pt x="247879" y="363370"/>
                  <a:pt x="254656" y="363370"/>
                </a:cubicBezTo>
                <a:lnTo>
                  <a:pt x="297733" y="363370"/>
                </a:lnTo>
                <a:cubicBezTo>
                  <a:pt x="304603" y="363370"/>
                  <a:pt x="310174" y="357901"/>
                  <a:pt x="310174" y="351041"/>
                </a:cubicBezTo>
                <a:lnTo>
                  <a:pt x="310174" y="318690"/>
                </a:lnTo>
                <a:cubicBezTo>
                  <a:pt x="310174" y="311830"/>
                  <a:pt x="304603" y="306269"/>
                  <a:pt x="297733" y="306269"/>
                </a:cubicBezTo>
                <a:close/>
                <a:moveTo>
                  <a:pt x="157733" y="306269"/>
                </a:moveTo>
                <a:cubicBezTo>
                  <a:pt x="150863" y="306269"/>
                  <a:pt x="145385" y="311830"/>
                  <a:pt x="145385" y="318690"/>
                </a:cubicBezTo>
                <a:lnTo>
                  <a:pt x="145385" y="351041"/>
                </a:lnTo>
                <a:cubicBezTo>
                  <a:pt x="145385" y="357901"/>
                  <a:pt x="150863" y="363370"/>
                  <a:pt x="157733" y="363370"/>
                </a:cubicBezTo>
                <a:lnTo>
                  <a:pt x="200810" y="363370"/>
                </a:lnTo>
                <a:cubicBezTo>
                  <a:pt x="207680" y="363370"/>
                  <a:pt x="213250" y="357901"/>
                  <a:pt x="213250" y="351041"/>
                </a:cubicBezTo>
                <a:lnTo>
                  <a:pt x="213250" y="318690"/>
                </a:lnTo>
                <a:cubicBezTo>
                  <a:pt x="213250" y="311830"/>
                  <a:pt x="207680" y="306269"/>
                  <a:pt x="200810" y="306269"/>
                </a:cubicBezTo>
                <a:close/>
                <a:moveTo>
                  <a:pt x="60809" y="306269"/>
                </a:moveTo>
                <a:cubicBezTo>
                  <a:pt x="53939" y="306269"/>
                  <a:pt x="48462" y="311830"/>
                  <a:pt x="48462" y="318690"/>
                </a:cubicBezTo>
                <a:lnTo>
                  <a:pt x="48462" y="351041"/>
                </a:lnTo>
                <a:cubicBezTo>
                  <a:pt x="48462" y="357901"/>
                  <a:pt x="53939" y="363370"/>
                  <a:pt x="60809" y="363370"/>
                </a:cubicBezTo>
                <a:lnTo>
                  <a:pt x="103886" y="363370"/>
                </a:lnTo>
                <a:cubicBezTo>
                  <a:pt x="110756" y="363370"/>
                  <a:pt x="116234" y="357901"/>
                  <a:pt x="116234" y="351041"/>
                </a:cubicBezTo>
                <a:lnTo>
                  <a:pt x="116234" y="318690"/>
                </a:lnTo>
                <a:cubicBezTo>
                  <a:pt x="116234" y="311830"/>
                  <a:pt x="110756" y="306269"/>
                  <a:pt x="103886" y="306269"/>
                </a:cubicBezTo>
                <a:close/>
                <a:moveTo>
                  <a:pt x="48462" y="39396"/>
                </a:moveTo>
                <a:lnTo>
                  <a:pt x="48462" y="268819"/>
                </a:lnTo>
                <a:lnTo>
                  <a:pt x="310174" y="268819"/>
                </a:lnTo>
                <a:lnTo>
                  <a:pt x="310174" y="39396"/>
                </a:lnTo>
                <a:close/>
                <a:moveTo>
                  <a:pt x="405179" y="15338"/>
                </a:moveTo>
                <a:cubicBezTo>
                  <a:pt x="408939" y="15338"/>
                  <a:pt x="412699" y="16775"/>
                  <a:pt x="415577" y="19649"/>
                </a:cubicBezTo>
                <a:lnTo>
                  <a:pt x="603294" y="207100"/>
                </a:lnTo>
                <a:cubicBezTo>
                  <a:pt x="609050" y="212848"/>
                  <a:pt x="609050" y="222119"/>
                  <a:pt x="603294" y="227866"/>
                </a:cubicBezTo>
                <a:lnTo>
                  <a:pt x="374914" y="455923"/>
                </a:lnTo>
                <a:lnTo>
                  <a:pt x="374914" y="414298"/>
                </a:lnTo>
                <a:lnTo>
                  <a:pt x="572008" y="217483"/>
                </a:lnTo>
                <a:lnTo>
                  <a:pt x="502937" y="148603"/>
                </a:lnTo>
                <a:lnTo>
                  <a:pt x="374914" y="276444"/>
                </a:lnTo>
                <a:lnTo>
                  <a:pt x="374914" y="151384"/>
                </a:lnTo>
                <a:lnTo>
                  <a:pt x="440365" y="86026"/>
                </a:lnTo>
                <a:lnTo>
                  <a:pt x="405179" y="50891"/>
                </a:lnTo>
                <a:lnTo>
                  <a:pt x="374914" y="81113"/>
                </a:lnTo>
                <a:lnTo>
                  <a:pt x="374914" y="39488"/>
                </a:lnTo>
                <a:lnTo>
                  <a:pt x="394781" y="19649"/>
                </a:lnTo>
                <a:cubicBezTo>
                  <a:pt x="397659" y="16775"/>
                  <a:pt x="401419" y="15338"/>
                  <a:pt x="405179" y="15338"/>
                </a:cubicBezTo>
                <a:close/>
                <a:moveTo>
                  <a:pt x="14111" y="0"/>
                </a:moveTo>
                <a:lnTo>
                  <a:pt x="344431" y="0"/>
                </a:lnTo>
                <a:cubicBezTo>
                  <a:pt x="352230" y="0"/>
                  <a:pt x="358543" y="6303"/>
                  <a:pt x="358543" y="14183"/>
                </a:cubicBezTo>
                <a:lnTo>
                  <a:pt x="358543" y="553397"/>
                </a:lnTo>
                <a:cubicBezTo>
                  <a:pt x="358543" y="561184"/>
                  <a:pt x="352230" y="567487"/>
                  <a:pt x="344431" y="567487"/>
                </a:cubicBezTo>
                <a:lnTo>
                  <a:pt x="14111" y="567487"/>
                </a:lnTo>
                <a:cubicBezTo>
                  <a:pt x="6313" y="567487"/>
                  <a:pt x="0" y="561184"/>
                  <a:pt x="0" y="553397"/>
                </a:cubicBezTo>
                <a:lnTo>
                  <a:pt x="0" y="14183"/>
                </a:lnTo>
                <a:cubicBezTo>
                  <a:pt x="0" y="6303"/>
                  <a:pt x="6313" y="0"/>
                  <a:pt x="141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AA3F3D5-1D26-DF67-D164-5D35D0406DB2}"/>
              </a:ext>
            </a:extLst>
          </p:cNvPr>
          <p:cNvSpPr txBox="1"/>
          <p:nvPr/>
        </p:nvSpPr>
        <p:spPr>
          <a:xfrm>
            <a:off x="916121" y="2688640"/>
            <a:ext cx="11586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/>
              <a:t>交通卡公司</a:t>
            </a:r>
            <a:endParaRPr lang="en-US" altLang="zh-CN" sz="1100" b="1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D1D258E-0871-2B57-7F89-0464F4F3E633}"/>
              </a:ext>
            </a:extLst>
          </p:cNvPr>
          <p:cNvSpPr txBox="1"/>
          <p:nvPr/>
        </p:nvSpPr>
        <p:spPr>
          <a:xfrm>
            <a:off x="732474" y="2901144"/>
            <a:ext cx="1069809" cy="657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运营数据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用户数据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出行数据</a:t>
            </a:r>
            <a:endParaRPr lang="en-US" altLang="zh-CN" sz="1050" dirty="0"/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3B5034EC-14AC-AD88-57C3-20D2F190B5A1}"/>
              </a:ext>
            </a:extLst>
          </p:cNvPr>
          <p:cNvGrpSpPr/>
          <p:nvPr/>
        </p:nvGrpSpPr>
        <p:grpSpPr>
          <a:xfrm>
            <a:off x="693924" y="4046581"/>
            <a:ext cx="1563799" cy="1330524"/>
            <a:chOff x="691721" y="4141477"/>
            <a:chExt cx="1563799" cy="1330524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AA2C97D3-D073-637B-ECC8-DBA009D63ABD}"/>
                </a:ext>
              </a:extLst>
            </p:cNvPr>
            <p:cNvSpPr txBox="1"/>
            <p:nvPr/>
          </p:nvSpPr>
          <p:spPr>
            <a:xfrm>
              <a:off x="916121" y="4141477"/>
              <a:ext cx="11586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b="1" dirty="0"/>
                <a:t>久事公交</a:t>
              </a:r>
              <a:endParaRPr lang="en-US" altLang="zh-CN" sz="1100" b="1" dirty="0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EDDA611F-B3AD-5E3E-4FC4-AB7EF62322EC}"/>
                </a:ext>
              </a:extLst>
            </p:cNvPr>
            <p:cNvSpPr txBox="1"/>
            <p:nvPr/>
          </p:nvSpPr>
          <p:spPr>
            <a:xfrm>
              <a:off x="735085" y="4359932"/>
              <a:ext cx="1158638" cy="463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/>
                <a:t>公交到站预报</a:t>
              </a:r>
              <a:endParaRPr lang="en-US" altLang="zh-CN" sz="1050" dirty="0"/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/>
                <a:t>公交舒适度</a:t>
              </a:r>
            </a:p>
          </p:txBody>
        </p:sp>
        <p:sp>
          <p:nvSpPr>
            <p:cNvPr id="35" name="wifi-bus_64674">
              <a:extLst>
                <a:ext uri="{FF2B5EF4-FFF2-40B4-BE49-F238E27FC236}">
                  <a16:creationId xmlns:a16="http://schemas.microsoft.com/office/drawing/2014/main" id="{4EC72C17-14E8-9A44-2BF8-937A6B61E39B}"/>
                </a:ext>
              </a:extLst>
            </p:cNvPr>
            <p:cNvSpPr/>
            <p:nvPr/>
          </p:nvSpPr>
          <p:spPr>
            <a:xfrm>
              <a:off x="691721" y="4158920"/>
              <a:ext cx="206245" cy="199610"/>
            </a:xfrm>
            <a:custGeom>
              <a:avLst/>
              <a:gdLst>
                <a:gd name="connsiteX0" fmla="*/ 327780 w 561933"/>
                <a:gd name="connsiteY0" fmla="*/ 406780 h 608145"/>
                <a:gd name="connsiteX1" fmla="*/ 285069 w 561933"/>
                <a:gd name="connsiteY1" fmla="*/ 449434 h 608145"/>
                <a:gd name="connsiteX2" fmla="*/ 327780 w 561933"/>
                <a:gd name="connsiteY2" fmla="*/ 492088 h 608145"/>
                <a:gd name="connsiteX3" fmla="*/ 370490 w 561933"/>
                <a:gd name="connsiteY3" fmla="*/ 449434 h 608145"/>
                <a:gd name="connsiteX4" fmla="*/ 327780 w 561933"/>
                <a:gd name="connsiteY4" fmla="*/ 406780 h 608145"/>
                <a:gd name="connsiteX5" fmla="*/ 91381 w 561933"/>
                <a:gd name="connsiteY5" fmla="*/ 406780 h 608145"/>
                <a:gd name="connsiteX6" fmla="*/ 49664 w 561933"/>
                <a:gd name="connsiteY6" fmla="*/ 449434 h 608145"/>
                <a:gd name="connsiteX7" fmla="*/ 91381 w 561933"/>
                <a:gd name="connsiteY7" fmla="*/ 492088 h 608145"/>
                <a:gd name="connsiteX8" fmla="*/ 134092 w 561933"/>
                <a:gd name="connsiteY8" fmla="*/ 449434 h 608145"/>
                <a:gd name="connsiteX9" fmla="*/ 91381 w 561933"/>
                <a:gd name="connsiteY9" fmla="*/ 406780 h 608145"/>
                <a:gd name="connsiteX10" fmla="*/ 130119 w 561933"/>
                <a:gd name="connsiteY10" fmla="*/ 162762 h 608145"/>
                <a:gd name="connsiteX11" fmla="*/ 50657 w 561933"/>
                <a:gd name="connsiteY11" fmla="*/ 243110 h 608145"/>
                <a:gd name="connsiteX12" fmla="*/ 50657 w 561933"/>
                <a:gd name="connsiteY12" fmla="*/ 312546 h 608145"/>
                <a:gd name="connsiteX13" fmla="*/ 78468 w 561933"/>
                <a:gd name="connsiteY13" fmla="*/ 341312 h 608145"/>
                <a:gd name="connsiteX14" fmla="*/ 340692 w 561933"/>
                <a:gd name="connsiteY14" fmla="*/ 341312 h 608145"/>
                <a:gd name="connsiteX15" fmla="*/ 369497 w 561933"/>
                <a:gd name="connsiteY15" fmla="*/ 312546 h 608145"/>
                <a:gd name="connsiteX16" fmla="*/ 369497 w 561933"/>
                <a:gd name="connsiteY16" fmla="*/ 243110 h 608145"/>
                <a:gd name="connsiteX17" fmla="*/ 289042 w 561933"/>
                <a:gd name="connsiteY17" fmla="*/ 162762 h 608145"/>
                <a:gd name="connsiteX18" fmla="*/ 127139 w 561933"/>
                <a:gd name="connsiteY18" fmla="*/ 99278 h 608145"/>
                <a:gd name="connsiteX19" fmla="*/ 293015 w 561933"/>
                <a:gd name="connsiteY19" fmla="*/ 99278 h 608145"/>
                <a:gd name="connsiteX20" fmla="*/ 420154 w 561933"/>
                <a:gd name="connsiteY20" fmla="*/ 226247 h 608145"/>
                <a:gd name="connsiteX21" fmla="*/ 420154 w 561933"/>
                <a:gd name="connsiteY21" fmla="*/ 486136 h 608145"/>
                <a:gd name="connsiteX22" fmla="*/ 382410 w 561933"/>
                <a:gd name="connsiteY22" fmla="*/ 541685 h 608145"/>
                <a:gd name="connsiteX23" fmla="*/ 382410 w 561933"/>
                <a:gd name="connsiteY23" fmla="*/ 561524 h 608145"/>
                <a:gd name="connsiteX24" fmla="*/ 334733 w 561933"/>
                <a:gd name="connsiteY24" fmla="*/ 608145 h 608145"/>
                <a:gd name="connsiteX25" fmla="*/ 326786 w 561933"/>
                <a:gd name="connsiteY25" fmla="*/ 608145 h 608145"/>
                <a:gd name="connsiteX26" fmla="*/ 280103 w 561933"/>
                <a:gd name="connsiteY26" fmla="*/ 561524 h 608145"/>
                <a:gd name="connsiteX27" fmla="*/ 280103 w 561933"/>
                <a:gd name="connsiteY27" fmla="*/ 544661 h 608145"/>
                <a:gd name="connsiteX28" fmla="*/ 140051 w 561933"/>
                <a:gd name="connsiteY28" fmla="*/ 544661 h 608145"/>
                <a:gd name="connsiteX29" fmla="*/ 140051 w 561933"/>
                <a:gd name="connsiteY29" fmla="*/ 561524 h 608145"/>
                <a:gd name="connsiteX30" fmla="*/ 92374 w 561933"/>
                <a:gd name="connsiteY30" fmla="*/ 608145 h 608145"/>
                <a:gd name="connsiteX31" fmla="*/ 84428 w 561933"/>
                <a:gd name="connsiteY31" fmla="*/ 608145 h 608145"/>
                <a:gd name="connsiteX32" fmla="*/ 37744 w 561933"/>
                <a:gd name="connsiteY32" fmla="*/ 561524 h 608145"/>
                <a:gd name="connsiteX33" fmla="*/ 37744 w 561933"/>
                <a:gd name="connsiteY33" fmla="*/ 541685 h 608145"/>
                <a:gd name="connsiteX34" fmla="*/ 0 w 561933"/>
                <a:gd name="connsiteY34" fmla="*/ 486136 h 608145"/>
                <a:gd name="connsiteX35" fmla="*/ 0 w 561933"/>
                <a:gd name="connsiteY35" fmla="*/ 226247 h 608145"/>
                <a:gd name="connsiteX36" fmla="*/ 127139 w 561933"/>
                <a:gd name="connsiteY36" fmla="*/ 99278 h 608145"/>
                <a:gd name="connsiteX37" fmla="*/ 408232 w 561933"/>
                <a:gd name="connsiteY37" fmla="*/ 74504 h 608145"/>
                <a:gd name="connsiteX38" fmla="*/ 424139 w 561933"/>
                <a:gd name="connsiteY38" fmla="*/ 75495 h 608145"/>
                <a:gd name="connsiteX39" fmla="*/ 486772 w 561933"/>
                <a:gd name="connsiteY39" fmla="*/ 185587 h 608145"/>
                <a:gd name="connsiteX40" fmla="*/ 479813 w 561933"/>
                <a:gd name="connsiteY40" fmla="*/ 199473 h 608145"/>
                <a:gd name="connsiteX41" fmla="*/ 464901 w 561933"/>
                <a:gd name="connsiteY41" fmla="*/ 202448 h 608145"/>
                <a:gd name="connsiteX42" fmla="*/ 462912 w 561933"/>
                <a:gd name="connsiteY42" fmla="*/ 201456 h 608145"/>
                <a:gd name="connsiteX43" fmla="*/ 448994 w 561933"/>
                <a:gd name="connsiteY43" fmla="*/ 183604 h 608145"/>
                <a:gd name="connsiteX44" fmla="*/ 406244 w 561933"/>
                <a:gd name="connsiteY44" fmla="*/ 109217 h 608145"/>
                <a:gd name="connsiteX45" fmla="*/ 397296 w 561933"/>
                <a:gd name="connsiteY45" fmla="*/ 89381 h 608145"/>
                <a:gd name="connsiteX46" fmla="*/ 398291 w 561933"/>
                <a:gd name="connsiteY46" fmla="*/ 87397 h 608145"/>
                <a:gd name="connsiteX47" fmla="*/ 408232 w 561933"/>
                <a:gd name="connsiteY47" fmla="*/ 74504 h 608145"/>
                <a:gd name="connsiteX48" fmla="*/ 439969 w 561933"/>
                <a:gd name="connsiteY48" fmla="*/ 1081 h 608145"/>
                <a:gd name="connsiteX49" fmla="*/ 560176 w 561933"/>
                <a:gd name="connsiteY49" fmla="*/ 205408 h 608145"/>
                <a:gd name="connsiteX50" fmla="*/ 552228 w 561933"/>
                <a:gd name="connsiteY50" fmla="*/ 217311 h 608145"/>
                <a:gd name="connsiteX51" fmla="*/ 537326 w 561933"/>
                <a:gd name="connsiteY51" fmla="*/ 220286 h 608145"/>
                <a:gd name="connsiteX52" fmla="*/ 535340 w 561933"/>
                <a:gd name="connsiteY52" fmla="*/ 219294 h 608145"/>
                <a:gd name="connsiteX53" fmla="*/ 522425 w 561933"/>
                <a:gd name="connsiteY53" fmla="*/ 199457 h 608145"/>
                <a:gd name="connsiteX54" fmla="*/ 426061 w 561933"/>
                <a:gd name="connsiteY54" fmla="*/ 36788 h 608145"/>
                <a:gd name="connsiteX55" fmla="*/ 416126 w 561933"/>
                <a:gd name="connsiteY55" fmla="*/ 15959 h 608145"/>
                <a:gd name="connsiteX56" fmla="*/ 416126 w 561933"/>
                <a:gd name="connsiteY56" fmla="*/ 13975 h 608145"/>
                <a:gd name="connsiteX57" fmla="*/ 425067 w 561933"/>
                <a:gd name="connsiteY57" fmla="*/ 2073 h 608145"/>
                <a:gd name="connsiteX58" fmla="*/ 439969 w 561933"/>
                <a:gd name="connsiteY58" fmla="*/ 1081 h 608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61933" h="608145">
                  <a:moveTo>
                    <a:pt x="327780" y="406780"/>
                  </a:moveTo>
                  <a:cubicBezTo>
                    <a:pt x="303941" y="406780"/>
                    <a:pt x="285069" y="425627"/>
                    <a:pt x="285069" y="449434"/>
                  </a:cubicBezTo>
                  <a:cubicBezTo>
                    <a:pt x="285069" y="473241"/>
                    <a:pt x="303941" y="492088"/>
                    <a:pt x="327780" y="492088"/>
                  </a:cubicBezTo>
                  <a:cubicBezTo>
                    <a:pt x="350625" y="492088"/>
                    <a:pt x="370490" y="473241"/>
                    <a:pt x="370490" y="449434"/>
                  </a:cubicBezTo>
                  <a:cubicBezTo>
                    <a:pt x="370490" y="425627"/>
                    <a:pt x="350625" y="406780"/>
                    <a:pt x="327780" y="406780"/>
                  </a:cubicBezTo>
                  <a:close/>
                  <a:moveTo>
                    <a:pt x="91381" y="406780"/>
                  </a:moveTo>
                  <a:cubicBezTo>
                    <a:pt x="68536" y="406780"/>
                    <a:pt x="49664" y="425627"/>
                    <a:pt x="49664" y="449434"/>
                  </a:cubicBezTo>
                  <a:cubicBezTo>
                    <a:pt x="49664" y="473241"/>
                    <a:pt x="68536" y="492088"/>
                    <a:pt x="91381" y="492088"/>
                  </a:cubicBezTo>
                  <a:cubicBezTo>
                    <a:pt x="115220" y="492088"/>
                    <a:pt x="134092" y="473241"/>
                    <a:pt x="134092" y="449434"/>
                  </a:cubicBezTo>
                  <a:cubicBezTo>
                    <a:pt x="134092" y="425627"/>
                    <a:pt x="115220" y="406780"/>
                    <a:pt x="91381" y="406780"/>
                  </a:cubicBezTo>
                  <a:close/>
                  <a:moveTo>
                    <a:pt x="130119" y="162762"/>
                  </a:moveTo>
                  <a:cubicBezTo>
                    <a:pt x="86415" y="162762"/>
                    <a:pt x="50657" y="198472"/>
                    <a:pt x="50657" y="243110"/>
                  </a:cubicBezTo>
                  <a:lnTo>
                    <a:pt x="50657" y="312546"/>
                  </a:lnTo>
                  <a:cubicBezTo>
                    <a:pt x="50657" y="328417"/>
                    <a:pt x="62576" y="341312"/>
                    <a:pt x="78468" y="341312"/>
                  </a:cubicBezTo>
                  <a:lnTo>
                    <a:pt x="340692" y="341312"/>
                  </a:lnTo>
                  <a:cubicBezTo>
                    <a:pt x="356585" y="341312"/>
                    <a:pt x="369497" y="328417"/>
                    <a:pt x="369497" y="312546"/>
                  </a:cubicBezTo>
                  <a:lnTo>
                    <a:pt x="369497" y="243110"/>
                  </a:lnTo>
                  <a:cubicBezTo>
                    <a:pt x="369497" y="198472"/>
                    <a:pt x="332746" y="162762"/>
                    <a:pt x="289042" y="162762"/>
                  </a:cubicBezTo>
                  <a:close/>
                  <a:moveTo>
                    <a:pt x="127139" y="99278"/>
                  </a:moveTo>
                  <a:lnTo>
                    <a:pt x="293015" y="99278"/>
                  </a:lnTo>
                  <a:cubicBezTo>
                    <a:pt x="363538" y="99278"/>
                    <a:pt x="420154" y="155819"/>
                    <a:pt x="420154" y="226247"/>
                  </a:cubicBezTo>
                  <a:lnTo>
                    <a:pt x="420154" y="486136"/>
                  </a:lnTo>
                  <a:cubicBezTo>
                    <a:pt x="420154" y="511926"/>
                    <a:pt x="404262" y="532757"/>
                    <a:pt x="382410" y="541685"/>
                  </a:cubicBezTo>
                  <a:lnTo>
                    <a:pt x="382410" y="561524"/>
                  </a:lnTo>
                  <a:cubicBezTo>
                    <a:pt x="382410" y="587314"/>
                    <a:pt x="360558" y="608145"/>
                    <a:pt x="334733" y="608145"/>
                  </a:cubicBezTo>
                  <a:lnTo>
                    <a:pt x="326786" y="608145"/>
                  </a:lnTo>
                  <a:cubicBezTo>
                    <a:pt x="300961" y="608145"/>
                    <a:pt x="280103" y="587314"/>
                    <a:pt x="280103" y="561524"/>
                  </a:cubicBezTo>
                  <a:lnTo>
                    <a:pt x="280103" y="544661"/>
                  </a:lnTo>
                  <a:lnTo>
                    <a:pt x="140051" y="544661"/>
                  </a:lnTo>
                  <a:lnTo>
                    <a:pt x="140051" y="561524"/>
                  </a:lnTo>
                  <a:cubicBezTo>
                    <a:pt x="140051" y="587314"/>
                    <a:pt x="118199" y="608145"/>
                    <a:pt x="92374" y="608145"/>
                  </a:cubicBezTo>
                  <a:lnTo>
                    <a:pt x="84428" y="608145"/>
                  </a:lnTo>
                  <a:cubicBezTo>
                    <a:pt x="58603" y="608145"/>
                    <a:pt x="37744" y="587314"/>
                    <a:pt x="37744" y="561524"/>
                  </a:cubicBezTo>
                  <a:lnTo>
                    <a:pt x="37744" y="541685"/>
                  </a:lnTo>
                  <a:cubicBezTo>
                    <a:pt x="14899" y="532757"/>
                    <a:pt x="0" y="511926"/>
                    <a:pt x="0" y="486136"/>
                  </a:cubicBezTo>
                  <a:lnTo>
                    <a:pt x="0" y="226247"/>
                  </a:lnTo>
                  <a:cubicBezTo>
                    <a:pt x="0" y="155819"/>
                    <a:pt x="56616" y="99278"/>
                    <a:pt x="127139" y="99278"/>
                  </a:cubicBezTo>
                  <a:close/>
                  <a:moveTo>
                    <a:pt x="408232" y="74504"/>
                  </a:moveTo>
                  <a:cubicBezTo>
                    <a:pt x="413203" y="72520"/>
                    <a:pt x="419168" y="72520"/>
                    <a:pt x="424139" y="75495"/>
                  </a:cubicBezTo>
                  <a:cubicBezTo>
                    <a:pt x="464901" y="96324"/>
                    <a:pt x="489755" y="139964"/>
                    <a:pt x="486772" y="185587"/>
                  </a:cubicBezTo>
                  <a:cubicBezTo>
                    <a:pt x="486772" y="190546"/>
                    <a:pt x="483790" y="195505"/>
                    <a:pt x="479813" y="199473"/>
                  </a:cubicBezTo>
                  <a:cubicBezTo>
                    <a:pt x="475836" y="202448"/>
                    <a:pt x="469871" y="203440"/>
                    <a:pt x="464901" y="202448"/>
                  </a:cubicBezTo>
                  <a:lnTo>
                    <a:pt x="462912" y="201456"/>
                  </a:lnTo>
                  <a:cubicBezTo>
                    <a:pt x="453965" y="199473"/>
                    <a:pt x="448994" y="191538"/>
                    <a:pt x="448994" y="183604"/>
                  </a:cubicBezTo>
                  <a:cubicBezTo>
                    <a:pt x="450982" y="152857"/>
                    <a:pt x="434081" y="123103"/>
                    <a:pt x="406244" y="109217"/>
                  </a:cubicBezTo>
                  <a:cubicBezTo>
                    <a:pt x="399285" y="105250"/>
                    <a:pt x="395308" y="97315"/>
                    <a:pt x="397296" y="89381"/>
                  </a:cubicBezTo>
                  <a:lnTo>
                    <a:pt x="398291" y="87397"/>
                  </a:lnTo>
                  <a:cubicBezTo>
                    <a:pt x="399285" y="81446"/>
                    <a:pt x="403261" y="77479"/>
                    <a:pt x="408232" y="74504"/>
                  </a:cubicBezTo>
                  <a:close/>
                  <a:moveTo>
                    <a:pt x="439969" y="1081"/>
                  </a:moveTo>
                  <a:cubicBezTo>
                    <a:pt x="522425" y="32821"/>
                    <a:pt x="572097" y="118123"/>
                    <a:pt x="560176" y="205408"/>
                  </a:cubicBezTo>
                  <a:cubicBezTo>
                    <a:pt x="559182" y="210367"/>
                    <a:pt x="556202" y="214335"/>
                    <a:pt x="552228" y="217311"/>
                  </a:cubicBezTo>
                  <a:cubicBezTo>
                    <a:pt x="548254" y="220286"/>
                    <a:pt x="542294" y="221278"/>
                    <a:pt x="537326" y="220286"/>
                  </a:cubicBezTo>
                  <a:lnTo>
                    <a:pt x="535340" y="219294"/>
                  </a:lnTo>
                  <a:cubicBezTo>
                    <a:pt x="526399" y="217311"/>
                    <a:pt x="520438" y="208384"/>
                    <a:pt x="522425" y="199457"/>
                  </a:cubicBezTo>
                  <a:cubicBezTo>
                    <a:pt x="531366" y="130025"/>
                    <a:pt x="491628" y="62577"/>
                    <a:pt x="426061" y="36788"/>
                  </a:cubicBezTo>
                  <a:cubicBezTo>
                    <a:pt x="418113" y="33813"/>
                    <a:pt x="413146" y="24886"/>
                    <a:pt x="416126" y="15959"/>
                  </a:cubicBezTo>
                  <a:lnTo>
                    <a:pt x="416126" y="13975"/>
                  </a:lnTo>
                  <a:cubicBezTo>
                    <a:pt x="417120" y="9016"/>
                    <a:pt x="421094" y="4056"/>
                    <a:pt x="425067" y="2073"/>
                  </a:cubicBezTo>
                  <a:cubicBezTo>
                    <a:pt x="430035" y="89"/>
                    <a:pt x="435002" y="-903"/>
                    <a:pt x="439969" y="10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calculator-and-credit-card_57428">
              <a:extLst>
                <a:ext uri="{FF2B5EF4-FFF2-40B4-BE49-F238E27FC236}">
                  <a16:creationId xmlns:a16="http://schemas.microsoft.com/office/drawing/2014/main" id="{49C6EDBD-F499-C45E-7F65-79EBD42EE3EB}"/>
                </a:ext>
              </a:extLst>
            </p:cNvPr>
            <p:cNvSpPr/>
            <p:nvPr/>
          </p:nvSpPr>
          <p:spPr>
            <a:xfrm>
              <a:off x="694791" y="4835094"/>
              <a:ext cx="163793" cy="168867"/>
            </a:xfrm>
            <a:custGeom>
              <a:avLst/>
              <a:gdLst>
                <a:gd name="connsiteX0" fmla="*/ 254656 w 607611"/>
                <a:gd name="connsiteY0" fmla="*/ 469414 h 567487"/>
                <a:gd name="connsiteX1" fmla="*/ 242309 w 607611"/>
                <a:gd name="connsiteY1" fmla="*/ 481836 h 567487"/>
                <a:gd name="connsiteX2" fmla="*/ 242309 w 607611"/>
                <a:gd name="connsiteY2" fmla="*/ 514187 h 567487"/>
                <a:gd name="connsiteX3" fmla="*/ 254656 w 607611"/>
                <a:gd name="connsiteY3" fmla="*/ 526515 h 567487"/>
                <a:gd name="connsiteX4" fmla="*/ 297733 w 607611"/>
                <a:gd name="connsiteY4" fmla="*/ 526515 h 567487"/>
                <a:gd name="connsiteX5" fmla="*/ 310174 w 607611"/>
                <a:gd name="connsiteY5" fmla="*/ 514187 h 567487"/>
                <a:gd name="connsiteX6" fmla="*/ 310174 w 607611"/>
                <a:gd name="connsiteY6" fmla="*/ 481836 h 567487"/>
                <a:gd name="connsiteX7" fmla="*/ 297733 w 607611"/>
                <a:gd name="connsiteY7" fmla="*/ 469414 h 567487"/>
                <a:gd name="connsiteX8" fmla="*/ 157733 w 607611"/>
                <a:gd name="connsiteY8" fmla="*/ 469414 h 567487"/>
                <a:gd name="connsiteX9" fmla="*/ 145385 w 607611"/>
                <a:gd name="connsiteY9" fmla="*/ 481836 h 567487"/>
                <a:gd name="connsiteX10" fmla="*/ 145385 w 607611"/>
                <a:gd name="connsiteY10" fmla="*/ 514187 h 567487"/>
                <a:gd name="connsiteX11" fmla="*/ 157733 w 607611"/>
                <a:gd name="connsiteY11" fmla="*/ 526515 h 567487"/>
                <a:gd name="connsiteX12" fmla="*/ 200810 w 607611"/>
                <a:gd name="connsiteY12" fmla="*/ 526515 h 567487"/>
                <a:gd name="connsiteX13" fmla="*/ 213250 w 607611"/>
                <a:gd name="connsiteY13" fmla="*/ 514187 h 567487"/>
                <a:gd name="connsiteX14" fmla="*/ 213250 w 607611"/>
                <a:gd name="connsiteY14" fmla="*/ 481836 h 567487"/>
                <a:gd name="connsiteX15" fmla="*/ 200810 w 607611"/>
                <a:gd name="connsiteY15" fmla="*/ 469414 h 567487"/>
                <a:gd name="connsiteX16" fmla="*/ 60809 w 607611"/>
                <a:gd name="connsiteY16" fmla="*/ 469414 h 567487"/>
                <a:gd name="connsiteX17" fmla="*/ 48462 w 607611"/>
                <a:gd name="connsiteY17" fmla="*/ 481836 h 567487"/>
                <a:gd name="connsiteX18" fmla="*/ 48462 w 607611"/>
                <a:gd name="connsiteY18" fmla="*/ 514187 h 567487"/>
                <a:gd name="connsiteX19" fmla="*/ 60809 w 607611"/>
                <a:gd name="connsiteY19" fmla="*/ 526515 h 567487"/>
                <a:gd name="connsiteX20" fmla="*/ 103886 w 607611"/>
                <a:gd name="connsiteY20" fmla="*/ 526515 h 567487"/>
                <a:gd name="connsiteX21" fmla="*/ 116234 w 607611"/>
                <a:gd name="connsiteY21" fmla="*/ 514187 h 567487"/>
                <a:gd name="connsiteX22" fmla="*/ 116234 w 607611"/>
                <a:gd name="connsiteY22" fmla="*/ 481836 h 567487"/>
                <a:gd name="connsiteX23" fmla="*/ 103886 w 607611"/>
                <a:gd name="connsiteY23" fmla="*/ 469414 h 567487"/>
                <a:gd name="connsiteX24" fmla="*/ 254656 w 607611"/>
                <a:gd name="connsiteY24" fmla="*/ 387842 h 567487"/>
                <a:gd name="connsiteX25" fmla="*/ 242309 w 607611"/>
                <a:gd name="connsiteY25" fmla="*/ 400263 h 567487"/>
                <a:gd name="connsiteX26" fmla="*/ 242309 w 607611"/>
                <a:gd name="connsiteY26" fmla="*/ 432614 h 567487"/>
                <a:gd name="connsiteX27" fmla="*/ 254656 w 607611"/>
                <a:gd name="connsiteY27" fmla="*/ 444942 h 567487"/>
                <a:gd name="connsiteX28" fmla="*/ 297733 w 607611"/>
                <a:gd name="connsiteY28" fmla="*/ 444942 h 567487"/>
                <a:gd name="connsiteX29" fmla="*/ 310174 w 607611"/>
                <a:gd name="connsiteY29" fmla="*/ 432614 h 567487"/>
                <a:gd name="connsiteX30" fmla="*/ 310174 w 607611"/>
                <a:gd name="connsiteY30" fmla="*/ 400263 h 567487"/>
                <a:gd name="connsiteX31" fmla="*/ 297733 w 607611"/>
                <a:gd name="connsiteY31" fmla="*/ 387842 h 567487"/>
                <a:gd name="connsiteX32" fmla="*/ 157733 w 607611"/>
                <a:gd name="connsiteY32" fmla="*/ 387842 h 567487"/>
                <a:gd name="connsiteX33" fmla="*/ 145385 w 607611"/>
                <a:gd name="connsiteY33" fmla="*/ 400263 h 567487"/>
                <a:gd name="connsiteX34" fmla="*/ 145385 w 607611"/>
                <a:gd name="connsiteY34" fmla="*/ 432614 h 567487"/>
                <a:gd name="connsiteX35" fmla="*/ 157733 w 607611"/>
                <a:gd name="connsiteY35" fmla="*/ 444942 h 567487"/>
                <a:gd name="connsiteX36" fmla="*/ 200810 w 607611"/>
                <a:gd name="connsiteY36" fmla="*/ 444942 h 567487"/>
                <a:gd name="connsiteX37" fmla="*/ 213250 w 607611"/>
                <a:gd name="connsiteY37" fmla="*/ 432614 h 567487"/>
                <a:gd name="connsiteX38" fmla="*/ 213250 w 607611"/>
                <a:gd name="connsiteY38" fmla="*/ 400263 h 567487"/>
                <a:gd name="connsiteX39" fmla="*/ 200810 w 607611"/>
                <a:gd name="connsiteY39" fmla="*/ 387842 h 567487"/>
                <a:gd name="connsiteX40" fmla="*/ 60809 w 607611"/>
                <a:gd name="connsiteY40" fmla="*/ 387842 h 567487"/>
                <a:gd name="connsiteX41" fmla="*/ 48462 w 607611"/>
                <a:gd name="connsiteY41" fmla="*/ 400263 h 567487"/>
                <a:gd name="connsiteX42" fmla="*/ 48462 w 607611"/>
                <a:gd name="connsiteY42" fmla="*/ 432614 h 567487"/>
                <a:gd name="connsiteX43" fmla="*/ 60809 w 607611"/>
                <a:gd name="connsiteY43" fmla="*/ 444942 h 567487"/>
                <a:gd name="connsiteX44" fmla="*/ 103886 w 607611"/>
                <a:gd name="connsiteY44" fmla="*/ 444942 h 567487"/>
                <a:gd name="connsiteX45" fmla="*/ 116234 w 607611"/>
                <a:gd name="connsiteY45" fmla="*/ 432614 h 567487"/>
                <a:gd name="connsiteX46" fmla="*/ 116234 w 607611"/>
                <a:gd name="connsiteY46" fmla="*/ 400263 h 567487"/>
                <a:gd name="connsiteX47" fmla="*/ 103886 w 607611"/>
                <a:gd name="connsiteY47" fmla="*/ 387842 h 567487"/>
                <a:gd name="connsiteX48" fmla="*/ 254656 w 607611"/>
                <a:gd name="connsiteY48" fmla="*/ 306269 h 567487"/>
                <a:gd name="connsiteX49" fmla="*/ 242309 w 607611"/>
                <a:gd name="connsiteY49" fmla="*/ 318690 h 567487"/>
                <a:gd name="connsiteX50" fmla="*/ 242309 w 607611"/>
                <a:gd name="connsiteY50" fmla="*/ 351041 h 567487"/>
                <a:gd name="connsiteX51" fmla="*/ 254656 w 607611"/>
                <a:gd name="connsiteY51" fmla="*/ 363370 h 567487"/>
                <a:gd name="connsiteX52" fmla="*/ 297733 w 607611"/>
                <a:gd name="connsiteY52" fmla="*/ 363370 h 567487"/>
                <a:gd name="connsiteX53" fmla="*/ 310174 w 607611"/>
                <a:gd name="connsiteY53" fmla="*/ 351041 h 567487"/>
                <a:gd name="connsiteX54" fmla="*/ 310174 w 607611"/>
                <a:gd name="connsiteY54" fmla="*/ 318690 h 567487"/>
                <a:gd name="connsiteX55" fmla="*/ 297733 w 607611"/>
                <a:gd name="connsiteY55" fmla="*/ 306269 h 567487"/>
                <a:gd name="connsiteX56" fmla="*/ 157733 w 607611"/>
                <a:gd name="connsiteY56" fmla="*/ 306269 h 567487"/>
                <a:gd name="connsiteX57" fmla="*/ 145385 w 607611"/>
                <a:gd name="connsiteY57" fmla="*/ 318690 h 567487"/>
                <a:gd name="connsiteX58" fmla="*/ 145385 w 607611"/>
                <a:gd name="connsiteY58" fmla="*/ 351041 h 567487"/>
                <a:gd name="connsiteX59" fmla="*/ 157733 w 607611"/>
                <a:gd name="connsiteY59" fmla="*/ 363370 h 567487"/>
                <a:gd name="connsiteX60" fmla="*/ 200810 w 607611"/>
                <a:gd name="connsiteY60" fmla="*/ 363370 h 567487"/>
                <a:gd name="connsiteX61" fmla="*/ 213250 w 607611"/>
                <a:gd name="connsiteY61" fmla="*/ 351041 h 567487"/>
                <a:gd name="connsiteX62" fmla="*/ 213250 w 607611"/>
                <a:gd name="connsiteY62" fmla="*/ 318690 h 567487"/>
                <a:gd name="connsiteX63" fmla="*/ 200810 w 607611"/>
                <a:gd name="connsiteY63" fmla="*/ 306269 h 567487"/>
                <a:gd name="connsiteX64" fmla="*/ 60809 w 607611"/>
                <a:gd name="connsiteY64" fmla="*/ 306269 h 567487"/>
                <a:gd name="connsiteX65" fmla="*/ 48462 w 607611"/>
                <a:gd name="connsiteY65" fmla="*/ 318690 h 567487"/>
                <a:gd name="connsiteX66" fmla="*/ 48462 w 607611"/>
                <a:gd name="connsiteY66" fmla="*/ 351041 h 567487"/>
                <a:gd name="connsiteX67" fmla="*/ 60809 w 607611"/>
                <a:gd name="connsiteY67" fmla="*/ 363370 h 567487"/>
                <a:gd name="connsiteX68" fmla="*/ 103886 w 607611"/>
                <a:gd name="connsiteY68" fmla="*/ 363370 h 567487"/>
                <a:gd name="connsiteX69" fmla="*/ 116234 w 607611"/>
                <a:gd name="connsiteY69" fmla="*/ 351041 h 567487"/>
                <a:gd name="connsiteX70" fmla="*/ 116234 w 607611"/>
                <a:gd name="connsiteY70" fmla="*/ 318690 h 567487"/>
                <a:gd name="connsiteX71" fmla="*/ 103886 w 607611"/>
                <a:gd name="connsiteY71" fmla="*/ 306269 h 567487"/>
                <a:gd name="connsiteX72" fmla="*/ 48462 w 607611"/>
                <a:gd name="connsiteY72" fmla="*/ 39396 h 567487"/>
                <a:gd name="connsiteX73" fmla="*/ 48462 w 607611"/>
                <a:gd name="connsiteY73" fmla="*/ 268819 h 567487"/>
                <a:gd name="connsiteX74" fmla="*/ 310174 w 607611"/>
                <a:gd name="connsiteY74" fmla="*/ 268819 h 567487"/>
                <a:gd name="connsiteX75" fmla="*/ 310174 w 607611"/>
                <a:gd name="connsiteY75" fmla="*/ 39396 h 567487"/>
                <a:gd name="connsiteX76" fmla="*/ 405179 w 607611"/>
                <a:gd name="connsiteY76" fmla="*/ 15338 h 567487"/>
                <a:gd name="connsiteX77" fmla="*/ 415577 w 607611"/>
                <a:gd name="connsiteY77" fmla="*/ 19649 h 567487"/>
                <a:gd name="connsiteX78" fmla="*/ 603294 w 607611"/>
                <a:gd name="connsiteY78" fmla="*/ 207100 h 567487"/>
                <a:gd name="connsiteX79" fmla="*/ 603294 w 607611"/>
                <a:gd name="connsiteY79" fmla="*/ 227866 h 567487"/>
                <a:gd name="connsiteX80" fmla="*/ 374914 w 607611"/>
                <a:gd name="connsiteY80" fmla="*/ 455923 h 567487"/>
                <a:gd name="connsiteX81" fmla="*/ 374914 w 607611"/>
                <a:gd name="connsiteY81" fmla="*/ 414298 h 567487"/>
                <a:gd name="connsiteX82" fmla="*/ 572008 w 607611"/>
                <a:gd name="connsiteY82" fmla="*/ 217483 h 567487"/>
                <a:gd name="connsiteX83" fmla="*/ 502937 w 607611"/>
                <a:gd name="connsiteY83" fmla="*/ 148603 h 567487"/>
                <a:gd name="connsiteX84" fmla="*/ 374914 w 607611"/>
                <a:gd name="connsiteY84" fmla="*/ 276444 h 567487"/>
                <a:gd name="connsiteX85" fmla="*/ 374914 w 607611"/>
                <a:gd name="connsiteY85" fmla="*/ 151384 h 567487"/>
                <a:gd name="connsiteX86" fmla="*/ 440365 w 607611"/>
                <a:gd name="connsiteY86" fmla="*/ 86026 h 567487"/>
                <a:gd name="connsiteX87" fmla="*/ 405179 w 607611"/>
                <a:gd name="connsiteY87" fmla="*/ 50891 h 567487"/>
                <a:gd name="connsiteX88" fmla="*/ 374914 w 607611"/>
                <a:gd name="connsiteY88" fmla="*/ 81113 h 567487"/>
                <a:gd name="connsiteX89" fmla="*/ 374914 w 607611"/>
                <a:gd name="connsiteY89" fmla="*/ 39488 h 567487"/>
                <a:gd name="connsiteX90" fmla="*/ 394781 w 607611"/>
                <a:gd name="connsiteY90" fmla="*/ 19649 h 567487"/>
                <a:gd name="connsiteX91" fmla="*/ 405179 w 607611"/>
                <a:gd name="connsiteY91" fmla="*/ 15338 h 567487"/>
                <a:gd name="connsiteX92" fmla="*/ 14111 w 607611"/>
                <a:gd name="connsiteY92" fmla="*/ 0 h 567487"/>
                <a:gd name="connsiteX93" fmla="*/ 344431 w 607611"/>
                <a:gd name="connsiteY93" fmla="*/ 0 h 567487"/>
                <a:gd name="connsiteX94" fmla="*/ 358543 w 607611"/>
                <a:gd name="connsiteY94" fmla="*/ 14183 h 567487"/>
                <a:gd name="connsiteX95" fmla="*/ 358543 w 607611"/>
                <a:gd name="connsiteY95" fmla="*/ 553397 h 567487"/>
                <a:gd name="connsiteX96" fmla="*/ 344431 w 607611"/>
                <a:gd name="connsiteY96" fmla="*/ 567487 h 567487"/>
                <a:gd name="connsiteX97" fmla="*/ 14111 w 607611"/>
                <a:gd name="connsiteY97" fmla="*/ 567487 h 567487"/>
                <a:gd name="connsiteX98" fmla="*/ 0 w 607611"/>
                <a:gd name="connsiteY98" fmla="*/ 553397 h 567487"/>
                <a:gd name="connsiteX99" fmla="*/ 0 w 607611"/>
                <a:gd name="connsiteY99" fmla="*/ 14183 h 567487"/>
                <a:gd name="connsiteX100" fmla="*/ 14111 w 607611"/>
                <a:gd name="connsiteY100" fmla="*/ 0 h 567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607611" h="567487">
                  <a:moveTo>
                    <a:pt x="254656" y="469414"/>
                  </a:moveTo>
                  <a:cubicBezTo>
                    <a:pt x="247879" y="469414"/>
                    <a:pt x="242309" y="474976"/>
                    <a:pt x="242309" y="481836"/>
                  </a:cubicBezTo>
                  <a:lnTo>
                    <a:pt x="242309" y="514187"/>
                  </a:lnTo>
                  <a:cubicBezTo>
                    <a:pt x="242309" y="521046"/>
                    <a:pt x="247879" y="526515"/>
                    <a:pt x="254656" y="526515"/>
                  </a:cubicBezTo>
                  <a:lnTo>
                    <a:pt x="297733" y="526515"/>
                  </a:lnTo>
                  <a:cubicBezTo>
                    <a:pt x="304603" y="526515"/>
                    <a:pt x="310174" y="521046"/>
                    <a:pt x="310174" y="514187"/>
                  </a:cubicBezTo>
                  <a:lnTo>
                    <a:pt x="310174" y="481836"/>
                  </a:lnTo>
                  <a:cubicBezTo>
                    <a:pt x="310174" y="474976"/>
                    <a:pt x="304603" y="469414"/>
                    <a:pt x="297733" y="469414"/>
                  </a:cubicBezTo>
                  <a:close/>
                  <a:moveTo>
                    <a:pt x="157733" y="469414"/>
                  </a:moveTo>
                  <a:cubicBezTo>
                    <a:pt x="150863" y="469414"/>
                    <a:pt x="145385" y="474976"/>
                    <a:pt x="145385" y="481836"/>
                  </a:cubicBezTo>
                  <a:lnTo>
                    <a:pt x="145385" y="514187"/>
                  </a:lnTo>
                  <a:cubicBezTo>
                    <a:pt x="145385" y="521046"/>
                    <a:pt x="150863" y="526515"/>
                    <a:pt x="157733" y="526515"/>
                  </a:cubicBezTo>
                  <a:lnTo>
                    <a:pt x="200810" y="526515"/>
                  </a:lnTo>
                  <a:cubicBezTo>
                    <a:pt x="207680" y="526515"/>
                    <a:pt x="213250" y="521046"/>
                    <a:pt x="213250" y="514187"/>
                  </a:cubicBezTo>
                  <a:lnTo>
                    <a:pt x="213250" y="481836"/>
                  </a:lnTo>
                  <a:cubicBezTo>
                    <a:pt x="213250" y="474976"/>
                    <a:pt x="207680" y="469414"/>
                    <a:pt x="200810" y="469414"/>
                  </a:cubicBezTo>
                  <a:close/>
                  <a:moveTo>
                    <a:pt x="60809" y="469414"/>
                  </a:moveTo>
                  <a:cubicBezTo>
                    <a:pt x="53939" y="469414"/>
                    <a:pt x="48462" y="474976"/>
                    <a:pt x="48462" y="481836"/>
                  </a:cubicBezTo>
                  <a:lnTo>
                    <a:pt x="48462" y="514187"/>
                  </a:lnTo>
                  <a:cubicBezTo>
                    <a:pt x="48462" y="521046"/>
                    <a:pt x="53939" y="526515"/>
                    <a:pt x="60809" y="526515"/>
                  </a:cubicBezTo>
                  <a:lnTo>
                    <a:pt x="103886" y="526515"/>
                  </a:lnTo>
                  <a:cubicBezTo>
                    <a:pt x="110756" y="526515"/>
                    <a:pt x="116234" y="521046"/>
                    <a:pt x="116234" y="514187"/>
                  </a:cubicBezTo>
                  <a:lnTo>
                    <a:pt x="116234" y="481836"/>
                  </a:lnTo>
                  <a:cubicBezTo>
                    <a:pt x="116234" y="474976"/>
                    <a:pt x="110756" y="469414"/>
                    <a:pt x="103886" y="469414"/>
                  </a:cubicBezTo>
                  <a:close/>
                  <a:moveTo>
                    <a:pt x="254656" y="387842"/>
                  </a:moveTo>
                  <a:cubicBezTo>
                    <a:pt x="247879" y="387842"/>
                    <a:pt x="242309" y="393403"/>
                    <a:pt x="242309" y="400263"/>
                  </a:cubicBezTo>
                  <a:lnTo>
                    <a:pt x="242309" y="432614"/>
                  </a:lnTo>
                  <a:cubicBezTo>
                    <a:pt x="242309" y="439473"/>
                    <a:pt x="247879" y="444942"/>
                    <a:pt x="254656" y="444942"/>
                  </a:cubicBezTo>
                  <a:lnTo>
                    <a:pt x="297733" y="444942"/>
                  </a:lnTo>
                  <a:cubicBezTo>
                    <a:pt x="304603" y="444942"/>
                    <a:pt x="310174" y="439473"/>
                    <a:pt x="310174" y="432614"/>
                  </a:cubicBezTo>
                  <a:lnTo>
                    <a:pt x="310174" y="400263"/>
                  </a:lnTo>
                  <a:cubicBezTo>
                    <a:pt x="310174" y="393403"/>
                    <a:pt x="304603" y="387842"/>
                    <a:pt x="297733" y="387842"/>
                  </a:cubicBezTo>
                  <a:close/>
                  <a:moveTo>
                    <a:pt x="157733" y="387842"/>
                  </a:moveTo>
                  <a:cubicBezTo>
                    <a:pt x="150863" y="387842"/>
                    <a:pt x="145385" y="393403"/>
                    <a:pt x="145385" y="400263"/>
                  </a:cubicBezTo>
                  <a:lnTo>
                    <a:pt x="145385" y="432614"/>
                  </a:lnTo>
                  <a:cubicBezTo>
                    <a:pt x="145385" y="439473"/>
                    <a:pt x="150863" y="444942"/>
                    <a:pt x="157733" y="444942"/>
                  </a:cubicBezTo>
                  <a:lnTo>
                    <a:pt x="200810" y="444942"/>
                  </a:lnTo>
                  <a:cubicBezTo>
                    <a:pt x="207680" y="444942"/>
                    <a:pt x="213250" y="439473"/>
                    <a:pt x="213250" y="432614"/>
                  </a:cubicBezTo>
                  <a:lnTo>
                    <a:pt x="213250" y="400263"/>
                  </a:lnTo>
                  <a:cubicBezTo>
                    <a:pt x="213250" y="393403"/>
                    <a:pt x="207680" y="387842"/>
                    <a:pt x="200810" y="387842"/>
                  </a:cubicBezTo>
                  <a:close/>
                  <a:moveTo>
                    <a:pt x="60809" y="387842"/>
                  </a:moveTo>
                  <a:cubicBezTo>
                    <a:pt x="53939" y="387842"/>
                    <a:pt x="48462" y="393403"/>
                    <a:pt x="48462" y="400263"/>
                  </a:cubicBezTo>
                  <a:lnTo>
                    <a:pt x="48462" y="432614"/>
                  </a:lnTo>
                  <a:cubicBezTo>
                    <a:pt x="48462" y="439473"/>
                    <a:pt x="53939" y="444942"/>
                    <a:pt x="60809" y="444942"/>
                  </a:cubicBezTo>
                  <a:lnTo>
                    <a:pt x="103886" y="444942"/>
                  </a:lnTo>
                  <a:cubicBezTo>
                    <a:pt x="110756" y="444942"/>
                    <a:pt x="116234" y="439473"/>
                    <a:pt x="116234" y="432614"/>
                  </a:cubicBezTo>
                  <a:lnTo>
                    <a:pt x="116234" y="400263"/>
                  </a:lnTo>
                  <a:cubicBezTo>
                    <a:pt x="116234" y="393403"/>
                    <a:pt x="110756" y="387842"/>
                    <a:pt x="103886" y="387842"/>
                  </a:cubicBezTo>
                  <a:close/>
                  <a:moveTo>
                    <a:pt x="254656" y="306269"/>
                  </a:moveTo>
                  <a:cubicBezTo>
                    <a:pt x="247879" y="306269"/>
                    <a:pt x="242309" y="311830"/>
                    <a:pt x="242309" y="318690"/>
                  </a:cubicBezTo>
                  <a:lnTo>
                    <a:pt x="242309" y="351041"/>
                  </a:lnTo>
                  <a:cubicBezTo>
                    <a:pt x="242309" y="357901"/>
                    <a:pt x="247879" y="363370"/>
                    <a:pt x="254656" y="363370"/>
                  </a:cubicBezTo>
                  <a:lnTo>
                    <a:pt x="297733" y="363370"/>
                  </a:lnTo>
                  <a:cubicBezTo>
                    <a:pt x="304603" y="363370"/>
                    <a:pt x="310174" y="357901"/>
                    <a:pt x="310174" y="351041"/>
                  </a:cubicBezTo>
                  <a:lnTo>
                    <a:pt x="310174" y="318690"/>
                  </a:lnTo>
                  <a:cubicBezTo>
                    <a:pt x="310174" y="311830"/>
                    <a:pt x="304603" y="306269"/>
                    <a:pt x="297733" y="306269"/>
                  </a:cubicBezTo>
                  <a:close/>
                  <a:moveTo>
                    <a:pt x="157733" y="306269"/>
                  </a:moveTo>
                  <a:cubicBezTo>
                    <a:pt x="150863" y="306269"/>
                    <a:pt x="145385" y="311830"/>
                    <a:pt x="145385" y="318690"/>
                  </a:cubicBezTo>
                  <a:lnTo>
                    <a:pt x="145385" y="351041"/>
                  </a:lnTo>
                  <a:cubicBezTo>
                    <a:pt x="145385" y="357901"/>
                    <a:pt x="150863" y="363370"/>
                    <a:pt x="157733" y="363370"/>
                  </a:cubicBezTo>
                  <a:lnTo>
                    <a:pt x="200810" y="363370"/>
                  </a:lnTo>
                  <a:cubicBezTo>
                    <a:pt x="207680" y="363370"/>
                    <a:pt x="213250" y="357901"/>
                    <a:pt x="213250" y="351041"/>
                  </a:cubicBezTo>
                  <a:lnTo>
                    <a:pt x="213250" y="318690"/>
                  </a:lnTo>
                  <a:cubicBezTo>
                    <a:pt x="213250" y="311830"/>
                    <a:pt x="207680" y="306269"/>
                    <a:pt x="200810" y="306269"/>
                  </a:cubicBezTo>
                  <a:close/>
                  <a:moveTo>
                    <a:pt x="60809" y="306269"/>
                  </a:moveTo>
                  <a:cubicBezTo>
                    <a:pt x="53939" y="306269"/>
                    <a:pt x="48462" y="311830"/>
                    <a:pt x="48462" y="318690"/>
                  </a:cubicBezTo>
                  <a:lnTo>
                    <a:pt x="48462" y="351041"/>
                  </a:lnTo>
                  <a:cubicBezTo>
                    <a:pt x="48462" y="357901"/>
                    <a:pt x="53939" y="363370"/>
                    <a:pt x="60809" y="363370"/>
                  </a:cubicBezTo>
                  <a:lnTo>
                    <a:pt x="103886" y="363370"/>
                  </a:lnTo>
                  <a:cubicBezTo>
                    <a:pt x="110756" y="363370"/>
                    <a:pt x="116234" y="357901"/>
                    <a:pt x="116234" y="351041"/>
                  </a:cubicBezTo>
                  <a:lnTo>
                    <a:pt x="116234" y="318690"/>
                  </a:lnTo>
                  <a:cubicBezTo>
                    <a:pt x="116234" y="311830"/>
                    <a:pt x="110756" y="306269"/>
                    <a:pt x="103886" y="306269"/>
                  </a:cubicBezTo>
                  <a:close/>
                  <a:moveTo>
                    <a:pt x="48462" y="39396"/>
                  </a:moveTo>
                  <a:lnTo>
                    <a:pt x="48462" y="268819"/>
                  </a:lnTo>
                  <a:lnTo>
                    <a:pt x="310174" y="268819"/>
                  </a:lnTo>
                  <a:lnTo>
                    <a:pt x="310174" y="39396"/>
                  </a:lnTo>
                  <a:close/>
                  <a:moveTo>
                    <a:pt x="405179" y="15338"/>
                  </a:moveTo>
                  <a:cubicBezTo>
                    <a:pt x="408939" y="15338"/>
                    <a:pt x="412699" y="16775"/>
                    <a:pt x="415577" y="19649"/>
                  </a:cubicBezTo>
                  <a:lnTo>
                    <a:pt x="603294" y="207100"/>
                  </a:lnTo>
                  <a:cubicBezTo>
                    <a:pt x="609050" y="212848"/>
                    <a:pt x="609050" y="222119"/>
                    <a:pt x="603294" y="227866"/>
                  </a:cubicBezTo>
                  <a:lnTo>
                    <a:pt x="374914" y="455923"/>
                  </a:lnTo>
                  <a:lnTo>
                    <a:pt x="374914" y="414298"/>
                  </a:lnTo>
                  <a:lnTo>
                    <a:pt x="572008" y="217483"/>
                  </a:lnTo>
                  <a:lnTo>
                    <a:pt x="502937" y="148603"/>
                  </a:lnTo>
                  <a:lnTo>
                    <a:pt x="374914" y="276444"/>
                  </a:lnTo>
                  <a:lnTo>
                    <a:pt x="374914" y="151384"/>
                  </a:lnTo>
                  <a:lnTo>
                    <a:pt x="440365" y="86026"/>
                  </a:lnTo>
                  <a:lnTo>
                    <a:pt x="405179" y="50891"/>
                  </a:lnTo>
                  <a:lnTo>
                    <a:pt x="374914" y="81113"/>
                  </a:lnTo>
                  <a:lnTo>
                    <a:pt x="374914" y="39488"/>
                  </a:lnTo>
                  <a:lnTo>
                    <a:pt x="394781" y="19649"/>
                  </a:lnTo>
                  <a:cubicBezTo>
                    <a:pt x="397659" y="16775"/>
                    <a:pt x="401419" y="15338"/>
                    <a:pt x="405179" y="15338"/>
                  </a:cubicBezTo>
                  <a:close/>
                  <a:moveTo>
                    <a:pt x="14111" y="0"/>
                  </a:moveTo>
                  <a:lnTo>
                    <a:pt x="344431" y="0"/>
                  </a:lnTo>
                  <a:cubicBezTo>
                    <a:pt x="352230" y="0"/>
                    <a:pt x="358543" y="6303"/>
                    <a:pt x="358543" y="14183"/>
                  </a:cubicBezTo>
                  <a:lnTo>
                    <a:pt x="358543" y="553397"/>
                  </a:lnTo>
                  <a:cubicBezTo>
                    <a:pt x="358543" y="561184"/>
                    <a:pt x="352230" y="567487"/>
                    <a:pt x="344431" y="567487"/>
                  </a:cubicBezTo>
                  <a:lnTo>
                    <a:pt x="14111" y="567487"/>
                  </a:lnTo>
                  <a:cubicBezTo>
                    <a:pt x="6313" y="567487"/>
                    <a:pt x="0" y="561184"/>
                    <a:pt x="0" y="553397"/>
                  </a:cubicBezTo>
                  <a:lnTo>
                    <a:pt x="0" y="14183"/>
                  </a:lnTo>
                  <a:cubicBezTo>
                    <a:pt x="0" y="6303"/>
                    <a:pt x="6313" y="0"/>
                    <a:pt x="141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BE63C9DB-9AEF-FD00-EF0B-166271BD06CB}"/>
                </a:ext>
              </a:extLst>
            </p:cNvPr>
            <p:cNvSpPr txBox="1"/>
            <p:nvPr/>
          </p:nvSpPr>
          <p:spPr>
            <a:xfrm>
              <a:off x="897966" y="4796037"/>
              <a:ext cx="11586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b="1" dirty="0"/>
                <a:t>交通卡公司</a:t>
              </a:r>
              <a:endParaRPr lang="en-US" altLang="zh-CN" sz="1100" b="1" dirty="0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AE06A853-31B4-3F87-9380-AC8C0F785DA8}"/>
                </a:ext>
              </a:extLst>
            </p:cNvPr>
            <p:cNvSpPr txBox="1"/>
            <p:nvPr/>
          </p:nvSpPr>
          <p:spPr>
            <a:xfrm>
              <a:off x="714319" y="5008541"/>
              <a:ext cx="1541201" cy="463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/>
                <a:t>实时客流产品</a:t>
              </a:r>
              <a:endParaRPr lang="en-US" altLang="zh-CN" sz="1050" dirty="0"/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/>
                <a:t>统计客流产品</a:t>
              </a:r>
              <a:endParaRPr lang="en-US" altLang="zh-CN" sz="1050" dirty="0"/>
            </a:p>
          </p:txBody>
        </p:sp>
      </p:grpSp>
      <p:sp>
        <p:nvSpPr>
          <p:cNvPr id="39" name="矩形 38">
            <a:extLst>
              <a:ext uri="{FF2B5EF4-FFF2-40B4-BE49-F238E27FC236}">
                <a16:creationId xmlns:a16="http://schemas.microsoft.com/office/drawing/2014/main" id="{87D3A784-5DE4-084A-1D5A-94B6597494E1}"/>
              </a:ext>
            </a:extLst>
          </p:cNvPr>
          <p:cNvSpPr/>
          <p:nvPr/>
        </p:nvSpPr>
        <p:spPr>
          <a:xfrm>
            <a:off x="2429816" y="1642643"/>
            <a:ext cx="6223303" cy="37383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2CA09C0-6D74-2297-025D-B93C346BB1CF}"/>
              </a:ext>
            </a:extLst>
          </p:cNvPr>
          <p:cNvSpPr txBox="1"/>
          <p:nvPr/>
        </p:nvSpPr>
        <p:spPr>
          <a:xfrm>
            <a:off x="567843" y="1674060"/>
            <a:ext cx="1039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原始数据集</a:t>
            </a:r>
          </a:p>
        </p:txBody>
      </p:sp>
      <p:sp>
        <p:nvSpPr>
          <p:cNvPr id="15" name="iconfont-11194-5288599">
            <a:extLst>
              <a:ext uri="{FF2B5EF4-FFF2-40B4-BE49-F238E27FC236}">
                <a16:creationId xmlns:a16="http://schemas.microsoft.com/office/drawing/2014/main" id="{008B89D0-1C48-2E1F-39E4-4C16628D6AB7}"/>
              </a:ext>
            </a:extLst>
          </p:cNvPr>
          <p:cNvSpPr/>
          <p:nvPr/>
        </p:nvSpPr>
        <p:spPr>
          <a:xfrm>
            <a:off x="1996272" y="1788079"/>
            <a:ext cx="144000" cy="70723"/>
          </a:xfrm>
          <a:custGeom>
            <a:avLst/>
            <a:gdLst>
              <a:gd name="T0" fmla="*/ 3382 w 5965"/>
              <a:gd name="T1" fmla="*/ 3400 h 3636"/>
              <a:gd name="T2" fmla="*/ 5718 w 5965"/>
              <a:gd name="T3" fmla="*/ 1103 h 3636"/>
              <a:gd name="T4" fmla="*/ 5867 w 5965"/>
              <a:gd name="T5" fmla="*/ 401 h 3636"/>
              <a:gd name="T6" fmla="*/ 5270 w 5965"/>
              <a:gd name="T7" fmla="*/ 2 h 3636"/>
              <a:gd name="T8" fmla="*/ 694 w 5965"/>
              <a:gd name="T9" fmla="*/ 2 h 3636"/>
              <a:gd name="T10" fmla="*/ 101 w 5965"/>
              <a:gd name="T11" fmla="*/ 392 h 3636"/>
              <a:gd name="T12" fmla="*/ 233 w 5965"/>
              <a:gd name="T13" fmla="*/ 1090 h 3636"/>
              <a:gd name="T14" fmla="*/ 2473 w 5965"/>
              <a:gd name="T15" fmla="*/ 3388 h 3636"/>
              <a:gd name="T16" fmla="*/ 3376 w 5965"/>
              <a:gd name="T17" fmla="*/ 3388 h 3636"/>
              <a:gd name="T18" fmla="*/ 3382 w 5965"/>
              <a:gd name="T19" fmla="*/ 3400 h 3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65" h="3636">
                <a:moveTo>
                  <a:pt x="3382" y="3400"/>
                </a:moveTo>
                <a:lnTo>
                  <a:pt x="5718" y="1103"/>
                </a:lnTo>
                <a:cubicBezTo>
                  <a:pt x="5906" y="921"/>
                  <a:pt x="5965" y="643"/>
                  <a:pt x="5867" y="401"/>
                </a:cubicBezTo>
                <a:cubicBezTo>
                  <a:pt x="5768" y="158"/>
                  <a:pt x="5532" y="0"/>
                  <a:pt x="5270" y="2"/>
                </a:cubicBezTo>
                <a:lnTo>
                  <a:pt x="694" y="2"/>
                </a:lnTo>
                <a:cubicBezTo>
                  <a:pt x="436" y="0"/>
                  <a:pt x="202" y="154"/>
                  <a:pt x="101" y="392"/>
                </a:cubicBezTo>
                <a:cubicBezTo>
                  <a:pt x="0" y="630"/>
                  <a:pt x="52" y="905"/>
                  <a:pt x="233" y="1090"/>
                </a:cubicBezTo>
                <a:lnTo>
                  <a:pt x="2473" y="3388"/>
                </a:lnTo>
                <a:cubicBezTo>
                  <a:pt x="2723" y="3636"/>
                  <a:pt x="3126" y="3636"/>
                  <a:pt x="3376" y="3388"/>
                </a:cubicBezTo>
                <a:lnTo>
                  <a:pt x="3382" y="34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22B66AB5-79D8-9602-A5CC-FEB50D90E0B4}"/>
              </a:ext>
            </a:extLst>
          </p:cNvPr>
          <p:cNvSpPr/>
          <p:nvPr/>
        </p:nvSpPr>
        <p:spPr>
          <a:xfrm>
            <a:off x="490879" y="3647985"/>
            <a:ext cx="1871320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FC47D64F-16DF-7F41-37AA-B976EAA551ED}"/>
              </a:ext>
            </a:extLst>
          </p:cNvPr>
          <p:cNvSpPr txBox="1"/>
          <p:nvPr/>
        </p:nvSpPr>
        <p:spPr>
          <a:xfrm>
            <a:off x="567843" y="3688894"/>
            <a:ext cx="1039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数据产品</a:t>
            </a:r>
          </a:p>
        </p:txBody>
      </p:sp>
      <p:sp>
        <p:nvSpPr>
          <p:cNvPr id="32" name="iconfont-11194-5288599">
            <a:extLst>
              <a:ext uri="{FF2B5EF4-FFF2-40B4-BE49-F238E27FC236}">
                <a16:creationId xmlns:a16="http://schemas.microsoft.com/office/drawing/2014/main" id="{1927B25F-54C9-47EF-B831-59CFDE4824B9}"/>
              </a:ext>
            </a:extLst>
          </p:cNvPr>
          <p:cNvSpPr/>
          <p:nvPr/>
        </p:nvSpPr>
        <p:spPr>
          <a:xfrm>
            <a:off x="1996272" y="3802913"/>
            <a:ext cx="144000" cy="70723"/>
          </a:xfrm>
          <a:custGeom>
            <a:avLst/>
            <a:gdLst>
              <a:gd name="T0" fmla="*/ 3382 w 5965"/>
              <a:gd name="T1" fmla="*/ 3400 h 3636"/>
              <a:gd name="T2" fmla="*/ 5718 w 5965"/>
              <a:gd name="T3" fmla="*/ 1103 h 3636"/>
              <a:gd name="T4" fmla="*/ 5867 w 5965"/>
              <a:gd name="T5" fmla="*/ 401 h 3636"/>
              <a:gd name="T6" fmla="*/ 5270 w 5965"/>
              <a:gd name="T7" fmla="*/ 2 h 3636"/>
              <a:gd name="T8" fmla="*/ 694 w 5965"/>
              <a:gd name="T9" fmla="*/ 2 h 3636"/>
              <a:gd name="T10" fmla="*/ 101 w 5965"/>
              <a:gd name="T11" fmla="*/ 392 h 3636"/>
              <a:gd name="T12" fmla="*/ 233 w 5965"/>
              <a:gd name="T13" fmla="*/ 1090 h 3636"/>
              <a:gd name="T14" fmla="*/ 2473 w 5965"/>
              <a:gd name="T15" fmla="*/ 3388 h 3636"/>
              <a:gd name="T16" fmla="*/ 3376 w 5965"/>
              <a:gd name="T17" fmla="*/ 3388 h 3636"/>
              <a:gd name="T18" fmla="*/ 3382 w 5965"/>
              <a:gd name="T19" fmla="*/ 3400 h 3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65" h="3636">
                <a:moveTo>
                  <a:pt x="3382" y="3400"/>
                </a:moveTo>
                <a:lnTo>
                  <a:pt x="5718" y="1103"/>
                </a:lnTo>
                <a:cubicBezTo>
                  <a:pt x="5906" y="921"/>
                  <a:pt x="5965" y="643"/>
                  <a:pt x="5867" y="401"/>
                </a:cubicBezTo>
                <a:cubicBezTo>
                  <a:pt x="5768" y="158"/>
                  <a:pt x="5532" y="0"/>
                  <a:pt x="5270" y="2"/>
                </a:cubicBezTo>
                <a:lnTo>
                  <a:pt x="694" y="2"/>
                </a:lnTo>
                <a:cubicBezTo>
                  <a:pt x="436" y="0"/>
                  <a:pt x="202" y="154"/>
                  <a:pt x="101" y="392"/>
                </a:cubicBezTo>
                <a:cubicBezTo>
                  <a:pt x="0" y="630"/>
                  <a:pt x="52" y="905"/>
                  <a:pt x="233" y="1090"/>
                </a:cubicBezTo>
                <a:lnTo>
                  <a:pt x="2473" y="3388"/>
                </a:lnTo>
                <a:cubicBezTo>
                  <a:pt x="2723" y="3636"/>
                  <a:pt x="3126" y="3636"/>
                  <a:pt x="3376" y="3388"/>
                </a:cubicBezTo>
                <a:lnTo>
                  <a:pt x="3382" y="34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657CAB81-0055-547F-14D3-E706B683EB9C}"/>
              </a:ext>
            </a:extLst>
          </p:cNvPr>
          <p:cNvCxnSpPr>
            <a:cxnSpLocks/>
          </p:cNvCxnSpPr>
          <p:nvPr/>
        </p:nvCxnSpPr>
        <p:spPr>
          <a:xfrm>
            <a:off x="2581873" y="2105444"/>
            <a:ext cx="5866558" cy="0"/>
          </a:xfrm>
          <a:prstGeom prst="line">
            <a:avLst/>
          </a:prstGeom>
          <a:ln>
            <a:solidFill>
              <a:srgbClr val="5A56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663C463D-C655-DCA7-A8DE-D8F1B891CC4A}"/>
              </a:ext>
            </a:extLst>
          </p:cNvPr>
          <p:cNvCxnSpPr>
            <a:cxnSpLocks/>
          </p:cNvCxnSpPr>
          <p:nvPr/>
        </p:nvCxnSpPr>
        <p:spPr>
          <a:xfrm>
            <a:off x="2581873" y="3005421"/>
            <a:ext cx="5839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7EAE31CB-B9AB-3F4B-09A3-D7E56271F32A}"/>
              </a:ext>
            </a:extLst>
          </p:cNvPr>
          <p:cNvSpPr txBox="1"/>
          <p:nvPr/>
        </p:nvSpPr>
        <p:spPr>
          <a:xfrm>
            <a:off x="2563811" y="2161989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公交营运电子路单数据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9723B4AE-8C1B-D519-D123-E5BEAD0CAD1A}"/>
              </a:ext>
            </a:extLst>
          </p:cNvPr>
          <p:cNvSpPr txBox="1"/>
          <p:nvPr/>
        </p:nvSpPr>
        <p:spPr>
          <a:xfrm>
            <a:off x="2581873" y="2380461"/>
            <a:ext cx="3312368" cy="31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数据描述：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XXX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B185E494-D537-5B22-9A3B-6ADE4C87C9D4}"/>
              </a:ext>
            </a:extLst>
          </p:cNvPr>
          <p:cNvSpPr txBox="1"/>
          <p:nvPr/>
        </p:nvSpPr>
        <p:spPr>
          <a:xfrm>
            <a:off x="2581873" y="2622846"/>
            <a:ext cx="5100035" cy="31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数据提供方：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XXX      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更新时间：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2023-1-23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矩形: 圆角 55">
            <a:extLst>
              <a:ext uri="{FF2B5EF4-FFF2-40B4-BE49-F238E27FC236}">
                <a16:creationId xmlns:a16="http://schemas.microsoft.com/office/drawing/2014/main" id="{5F223865-9B85-FF1C-FDCE-6CC359E6EF69}"/>
              </a:ext>
            </a:extLst>
          </p:cNvPr>
          <p:cNvSpPr/>
          <p:nvPr/>
        </p:nvSpPr>
        <p:spPr>
          <a:xfrm>
            <a:off x="7297070" y="1734012"/>
            <a:ext cx="1124675" cy="275537"/>
          </a:xfrm>
          <a:prstGeom prst="roundRect">
            <a:avLst>
              <a:gd name="adj" fmla="val 30145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>
                <a:cs typeface="+mn-ea"/>
                <a:sym typeface="+mn-lt"/>
              </a:rPr>
              <a:t>下载数据目录</a:t>
            </a:r>
          </a:p>
        </p:txBody>
      </p:sp>
      <p:sp>
        <p:nvSpPr>
          <p:cNvPr id="62" name="任意多边形: 形状 61">
            <a:extLst>
              <a:ext uri="{FF2B5EF4-FFF2-40B4-BE49-F238E27FC236}">
                <a16:creationId xmlns:a16="http://schemas.microsoft.com/office/drawing/2014/main" id="{7F723C33-78FD-5628-5F98-107A03D15745}"/>
              </a:ext>
            </a:extLst>
          </p:cNvPr>
          <p:cNvSpPr/>
          <p:nvPr/>
        </p:nvSpPr>
        <p:spPr>
          <a:xfrm>
            <a:off x="4983541" y="1736697"/>
            <a:ext cx="513116" cy="275538"/>
          </a:xfrm>
          <a:custGeom>
            <a:avLst/>
            <a:gdLst>
              <a:gd name="connsiteX0" fmla="*/ 0 w 2087412"/>
              <a:gd name="connsiteY0" fmla="*/ 0 h 469651"/>
              <a:gd name="connsiteX1" fmla="*/ 2009137 w 2087412"/>
              <a:gd name="connsiteY1" fmla="*/ 0 h 469651"/>
              <a:gd name="connsiteX2" fmla="*/ 2087412 w 2087412"/>
              <a:gd name="connsiteY2" fmla="*/ 78275 h 469651"/>
              <a:gd name="connsiteX3" fmla="*/ 2087412 w 2087412"/>
              <a:gd name="connsiteY3" fmla="*/ 391376 h 469651"/>
              <a:gd name="connsiteX4" fmla="*/ 2009137 w 2087412"/>
              <a:gd name="connsiteY4" fmla="*/ 469651 h 469651"/>
              <a:gd name="connsiteX5" fmla="*/ 0 w 2087412"/>
              <a:gd name="connsiteY5" fmla="*/ 469651 h 469651"/>
              <a:gd name="connsiteX6" fmla="*/ 0 w 2087412"/>
              <a:gd name="connsiteY6" fmla="*/ 0 h 46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7412" h="469651">
                <a:moveTo>
                  <a:pt x="0" y="0"/>
                </a:moveTo>
                <a:lnTo>
                  <a:pt x="2009137" y="0"/>
                </a:lnTo>
                <a:cubicBezTo>
                  <a:pt x="2052367" y="0"/>
                  <a:pt x="2087412" y="35045"/>
                  <a:pt x="2087412" y="78275"/>
                </a:cubicBezTo>
                <a:lnTo>
                  <a:pt x="2087412" y="391376"/>
                </a:lnTo>
                <a:cubicBezTo>
                  <a:pt x="2087412" y="434606"/>
                  <a:pt x="2052367" y="469651"/>
                  <a:pt x="2009137" y="469651"/>
                </a:cubicBezTo>
                <a:lnTo>
                  <a:pt x="0" y="469651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376092">
                  <a:tint val="66000"/>
                  <a:satMod val="160000"/>
                </a:srgbClr>
              </a:gs>
              <a:gs pos="50000">
                <a:srgbClr val="376092">
                  <a:tint val="44500"/>
                  <a:satMod val="160000"/>
                </a:srgbClr>
              </a:gs>
              <a:gs pos="100000">
                <a:srgbClr val="376092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>
            <a:solidFill>
              <a:srgbClr val="5A56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1000" b="1" dirty="0">
                <a:solidFill>
                  <a:schemeClr val="tx1"/>
                </a:solidFill>
              </a:rPr>
              <a:t>搜索</a:t>
            </a: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B803EED4-CB23-D61C-48E2-FBB39114AD3A}"/>
              </a:ext>
            </a:extLst>
          </p:cNvPr>
          <p:cNvSpPr/>
          <p:nvPr/>
        </p:nvSpPr>
        <p:spPr>
          <a:xfrm>
            <a:off x="2670255" y="1738101"/>
            <a:ext cx="2313529" cy="275537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FB73BCAE-C090-C2F9-FADA-E510B116E411}"/>
              </a:ext>
            </a:extLst>
          </p:cNvPr>
          <p:cNvSpPr txBox="1"/>
          <p:nvPr/>
        </p:nvSpPr>
        <p:spPr>
          <a:xfrm>
            <a:off x="2713288" y="1746927"/>
            <a:ext cx="1858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请输入数据资源名称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B1A4A5F1-2308-4A39-CD11-C75F3205EEE2}"/>
              </a:ext>
            </a:extLst>
          </p:cNvPr>
          <p:cNvSpPr/>
          <p:nvPr/>
        </p:nvSpPr>
        <p:spPr>
          <a:xfrm>
            <a:off x="6542540" y="2683791"/>
            <a:ext cx="860960" cy="227250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数据预览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58248B2C-5857-3D01-BE02-C5A493BEDC61}"/>
              </a:ext>
            </a:extLst>
          </p:cNvPr>
          <p:cNvSpPr/>
          <p:nvPr/>
        </p:nvSpPr>
        <p:spPr>
          <a:xfrm>
            <a:off x="7565292" y="2688615"/>
            <a:ext cx="860960" cy="222426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资源申请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43915839-3413-D5EE-068B-3C6BBADFC85C}"/>
              </a:ext>
            </a:extLst>
          </p:cNvPr>
          <p:cNvCxnSpPr>
            <a:cxnSpLocks/>
          </p:cNvCxnSpPr>
          <p:nvPr/>
        </p:nvCxnSpPr>
        <p:spPr>
          <a:xfrm>
            <a:off x="2578499" y="3894035"/>
            <a:ext cx="5839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B4A1C562-E247-9C76-5917-E624C2EB545F}"/>
              </a:ext>
            </a:extLst>
          </p:cNvPr>
          <p:cNvSpPr txBox="1"/>
          <p:nvPr/>
        </p:nvSpPr>
        <p:spPr>
          <a:xfrm>
            <a:off x="2560437" y="3050603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车辆到离站数据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8C3E125-5B03-DB93-D11E-AF9E3EE11C0F}"/>
              </a:ext>
            </a:extLst>
          </p:cNvPr>
          <p:cNvSpPr txBox="1"/>
          <p:nvPr/>
        </p:nvSpPr>
        <p:spPr>
          <a:xfrm>
            <a:off x="2578499" y="3269075"/>
            <a:ext cx="3312368" cy="31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数据描述：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XXX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7C07C1B-0709-53AD-20C7-B83DF4578A3D}"/>
              </a:ext>
            </a:extLst>
          </p:cNvPr>
          <p:cNvSpPr txBox="1"/>
          <p:nvPr/>
        </p:nvSpPr>
        <p:spPr>
          <a:xfrm>
            <a:off x="2578499" y="3511460"/>
            <a:ext cx="5100035" cy="31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数据提供方：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XXX      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更新时间：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2023-1-23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02D27702-8712-DDE9-D667-98EC13C7F151}"/>
              </a:ext>
            </a:extLst>
          </p:cNvPr>
          <p:cNvSpPr/>
          <p:nvPr/>
        </p:nvSpPr>
        <p:spPr>
          <a:xfrm>
            <a:off x="6539166" y="3572405"/>
            <a:ext cx="860960" cy="227250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数据预览</a:t>
            </a:r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01B4F7FA-BEBA-6D14-BBD6-504F3B06E822}"/>
              </a:ext>
            </a:extLst>
          </p:cNvPr>
          <p:cNvSpPr/>
          <p:nvPr/>
        </p:nvSpPr>
        <p:spPr>
          <a:xfrm>
            <a:off x="7561918" y="3577229"/>
            <a:ext cx="860960" cy="222426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资源申请</a:t>
            </a: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98810FDD-182F-36D6-80EE-F205DA4E6194}"/>
              </a:ext>
            </a:extLst>
          </p:cNvPr>
          <p:cNvCxnSpPr>
            <a:cxnSpLocks/>
          </p:cNvCxnSpPr>
          <p:nvPr/>
        </p:nvCxnSpPr>
        <p:spPr>
          <a:xfrm>
            <a:off x="2599935" y="4786591"/>
            <a:ext cx="5839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7BB2C8AC-9F75-7CFF-23A2-3D4FED38F9F2}"/>
              </a:ext>
            </a:extLst>
          </p:cNvPr>
          <p:cNvSpPr txBox="1"/>
          <p:nvPr/>
        </p:nvSpPr>
        <p:spPr>
          <a:xfrm>
            <a:off x="2581873" y="3943159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公交线路基础信息数据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A522A035-FA1C-2AC4-F99C-15F33F09366A}"/>
              </a:ext>
            </a:extLst>
          </p:cNvPr>
          <p:cNvSpPr txBox="1"/>
          <p:nvPr/>
        </p:nvSpPr>
        <p:spPr>
          <a:xfrm>
            <a:off x="2599935" y="4161631"/>
            <a:ext cx="3312368" cy="31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数据描述：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XXX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9AF9081A-F293-E1B2-5931-1981B669DA1F}"/>
              </a:ext>
            </a:extLst>
          </p:cNvPr>
          <p:cNvSpPr txBox="1"/>
          <p:nvPr/>
        </p:nvSpPr>
        <p:spPr>
          <a:xfrm>
            <a:off x="2599935" y="4404016"/>
            <a:ext cx="5100035" cy="31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数据提供方：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XXX      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更新时间：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2023-1-23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6" name="矩形: 圆角 65">
            <a:extLst>
              <a:ext uri="{FF2B5EF4-FFF2-40B4-BE49-F238E27FC236}">
                <a16:creationId xmlns:a16="http://schemas.microsoft.com/office/drawing/2014/main" id="{6B5E3E1D-CCE7-4D26-28C1-633139B90594}"/>
              </a:ext>
            </a:extLst>
          </p:cNvPr>
          <p:cNvSpPr/>
          <p:nvPr/>
        </p:nvSpPr>
        <p:spPr>
          <a:xfrm>
            <a:off x="6560602" y="4464961"/>
            <a:ext cx="860960" cy="227250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数据预览</a:t>
            </a:r>
          </a:p>
        </p:txBody>
      </p:sp>
      <p:sp>
        <p:nvSpPr>
          <p:cNvPr id="67" name="矩形: 圆角 66">
            <a:extLst>
              <a:ext uri="{FF2B5EF4-FFF2-40B4-BE49-F238E27FC236}">
                <a16:creationId xmlns:a16="http://schemas.microsoft.com/office/drawing/2014/main" id="{EE82B9DF-5BBD-2963-5A01-2A3DE03D7367}"/>
              </a:ext>
            </a:extLst>
          </p:cNvPr>
          <p:cNvSpPr/>
          <p:nvPr/>
        </p:nvSpPr>
        <p:spPr>
          <a:xfrm>
            <a:off x="7583354" y="4469785"/>
            <a:ext cx="860960" cy="222426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资源申请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26944595-DFEB-14C8-ECEE-8713A2CEC666}"/>
              </a:ext>
            </a:extLst>
          </p:cNvPr>
          <p:cNvSpPr txBox="1"/>
          <p:nvPr/>
        </p:nvSpPr>
        <p:spPr>
          <a:xfrm>
            <a:off x="2581873" y="4845164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公交站点基础信息数据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A2299F83-67E5-E06D-AFF1-115C62F29D4C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6566067B-0D91-8815-0B02-1241F7FAD735}"/>
              </a:ext>
            </a:extLst>
          </p:cNvPr>
          <p:cNvSpPr txBox="1"/>
          <p:nvPr/>
        </p:nvSpPr>
        <p:spPr>
          <a:xfrm>
            <a:off x="449785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数据查询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24E7D096-092F-F2AB-6DA0-964E36257888}"/>
              </a:ext>
            </a:extLst>
          </p:cNvPr>
          <p:cNvSpPr txBox="1"/>
          <p:nvPr/>
        </p:nvSpPr>
        <p:spPr>
          <a:xfrm>
            <a:off x="552768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接口申请</a:t>
            </a: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23678819-4E3C-605C-FF1F-C47F5A75DC58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CC68AFA5-3435-1C27-0B1C-E4A45B6D4864}"/>
              </a:ext>
            </a:extLst>
          </p:cNvPr>
          <p:cNvSpPr txBox="1"/>
          <p:nvPr/>
        </p:nvSpPr>
        <p:spPr>
          <a:xfrm>
            <a:off x="7807754" y="1100842"/>
            <a:ext cx="9233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个人中心</a:t>
            </a:r>
          </a:p>
        </p:txBody>
      </p:sp>
      <p:sp>
        <p:nvSpPr>
          <p:cNvPr id="75" name="矩形: 圆角 74">
            <a:extLst>
              <a:ext uri="{FF2B5EF4-FFF2-40B4-BE49-F238E27FC236}">
                <a16:creationId xmlns:a16="http://schemas.microsoft.com/office/drawing/2014/main" id="{AEEF4A55-F5A0-3CE7-7114-FF9EB4F7694E}"/>
              </a:ext>
            </a:extLst>
          </p:cNvPr>
          <p:cNvSpPr/>
          <p:nvPr/>
        </p:nvSpPr>
        <p:spPr>
          <a:xfrm>
            <a:off x="3378179" y="1047935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30D83421-6361-D487-ACFC-A07949CBB120}"/>
              </a:ext>
            </a:extLst>
          </p:cNvPr>
          <p:cNvSpPr txBox="1"/>
          <p:nvPr/>
        </p:nvSpPr>
        <p:spPr>
          <a:xfrm>
            <a:off x="3424049" y="1097854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2BE4997-86E2-2EA8-D3DB-84C1FBABED4D}"/>
              </a:ext>
            </a:extLst>
          </p:cNvPr>
          <p:cNvSpPr txBox="1"/>
          <p:nvPr/>
        </p:nvSpPr>
        <p:spPr>
          <a:xfrm>
            <a:off x="3006430" y="357130"/>
            <a:ext cx="136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数据资产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B729B04-2D46-4E57-90F9-E589360ECE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836876"/>
            <a:ext cx="9144000" cy="47244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5413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三、页面设计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3" cy="4504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文本框 50">
            <a:extLst>
              <a:ext uri="{FF2B5EF4-FFF2-40B4-BE49-F238E27FC236}">
                <a16:creationId xmlns:a16="http://schemas.microsoft.com/office/drawing/2014/main" id="{B48F338E-E420-2A25-69C6-0E8F79DD6A84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63A6C8A9-3362-2B89-64FF-47BDB17D03A3}"/>
              </a:ext>
            </a:extLst>
          </p:cNvPr>
          <p:cNvSpPr txBox="1"/>
          <p:nvPr/>
        </p:nvSpPr>
        <p:spPr>
          <a:xfrm>
            <a:off x="449785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数据查询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D1CFDCAD-4795-326C-8CB9-380DDF3B40BD}"/>
              </a:ext>
            </a:extLst>
          </p:cNvPr>
          <p:cNvSpPr txBox="1"/>
          <p:nvPr/>
        </p:nvSpPr>
        <p:spPr>
          <a:xfrm>
            <a:off x="552768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接口申请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B1BB1098-DD03-D376-4042-2F3BB8413C0C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B0EFD659-D0A8-EC84-3303-988FCD6BE008}"/>
              </a:ext>
            </a:extLst>
          </p:cNvPr>
          <p:cNvSpPr txBox="1"/>
          <p:nvPr/>
        </p:nvSpPr>
        <p:spPr>
          <a:xfrm>
            <a:off x="3424049" y="1097854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2CD9E10-9CEF-477A-FEEA-5EA5D2B07770}"/>
              </a:ext>
            </a:extLst>
          </p:cNvPr>
          <p:cNvSpPr/>
          <p:nvPr/>
        </p:nvSpPr>
        <p:spPr>
          <a:xfrm>
            <a:off x="314558" y="1504674"/>
            <a:ext cx="8514883" cy="3974576"/>
          </a:xfrm>
          <a:prstGeom prst="rect">
            <a:avLst/>
          </a:prstGeom>
          <a:solidFill>
            <a:srgbClr val="0B233B"/>
          </a:solidFill>
          <a:ln>
            <a:solidFill>
              <a:srgbClr val="1928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39">
            <a:extLst>
              <a:ext uri="{FF2B5EF4-FFF2-40B4-BE49-F238E27FC236}">
                <a16:creationId xmlns:a16="http://schemas.microsoft.com/office/drawing/2014/main" id="{F97E6C9F-A78C-260D-96BD-65B5E31EBB15}"/>
              </a:ext>
            </a:extLst>
          </p:cNvPr>
          <p:cNvSpPr/>
          <p:nvPr/>
        </p:nvSpPr>
        <p:spPr>
          <a:xfrm>
            <a:off x="577899" y="1662203"/>
            <a:ext cx="3070669" cy="1799543"/>
          </a:xfrm>
          <a:prstGeom prst="roundRect">
            <a:avLst>
              <a:gd name="adj" fmla="val 576"/>
            </a:avLst>
          </a:prstGeom>
          <a:solidFill>
            <a:schemeClr val="tx2">
              <a:lumMod val="75000"/>
            </a:schemeClr>
          </a:solidFill>
          <a:ln w="9525">
            <a:solidFill>
              <a:srgbClr val="66CC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7" name="组合 116">
            <a:extLst>
              <a:ext uri="{FF2B5EF4-FFF2-40B4-BE49-F238E27FC236}">
                <a16:creationId xmlns:a16="http://schemas.microsoft.com/office/drawing/2014/main" id="{86343627-D47B-EC90-6139-59845E79278E}"/>
              </a:ext>
            </a:extLst>
          </p:cNvPr>
          <p:cNvGrpSpPr/>
          <p:nvPr/>
        </p:nvGrpSpPr>
        <p:grpSpPr>
          <a:xfrm>
            <a:off x="558426" y="2532077"/>
            <a:ext cx="2725538" cy="230945"/>
            <a:chOff x="563507" y="2114436"/>
            <a:chExt cx="2725538" cy="230945"/>
          </a:xfrm>
        </p:grpSpPr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id="{C2741D27-E849-257B-50CB-E86FDA4713DB}"/>
                </a:ext>
              </a:extLst>
            </p:cNvPr>
            <p:cNvSpPr txBox="1"/>
            <p:nvPr/>
          </p:nvSpPr>
          <p:spPr>
            <a:xfrm>
              <a:off x="563507" y="2114549"/>
              <a:ext cx="147593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accent5"/>
                  </a:solidFill>
                </a:rPr>
                <a:t>公交电子营运路单数据</a:t>
              </a:r>
            </a:p>
          </p:txBody>
        </p:sp>
        <p:sp>
          <p:nvSpPr>
            <p:cNvPr id="115" name="文本框 114">
              <a:extLst>
                <a:ext uri="{FF2B5EF4-FFF2-40B4-BE49-F238E27FC236}">
                  <a16:creationId xmlns:a16="http://schemas.microsoft.com/office/drawing/2014/main" id="{923983CC-CD55-D6BA-25D2-5FFC6998988D}"/>
                </a:ext>
              </a:extLst>
            </p:cNvPr>
            <p:cNvSpPr txBox="1"/>
            <p:nvPr/>
          </p:nvSpPr>
          <p:spPr>
            <a:xfrm>
              <a:off x="1936112" y="2114549"/>
              <a:ext cx="69993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accent5"/>
                  </a:solidFill>
                </a:rPr>
                <a:t>久事公交</a:t>
              </a:r>
            </a:p>
          </p:txBody>
        </p:sp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23DB268E-D13D-3497-F8D6-871BCE484A57}"/>
                </a:ext>
              </a:extLst>
            </p:cNvPr>
            <p:cNvSpPr txBox="1"/>
            <p:nvPr/>
          </p:nvSpPr>
          <p:spPr>
            <a:xfrm>
              <a:off x="2589110" y="2114436"/>
              <a:ext cx="69993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accent5"/>
                  </a:solidFill>
                </a:rPr>
                <a:t>2023-1-2</a:t>
              </a:r>
              <a:endParaRPr lang="zh-CN" altLang="en-US" sz="900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18" name="组合 117">
            <a:extLst>
              <a:ext uri="{FF2B5EF4-FFF2-40B4-BE49-F238E27FC236}">
                <a16:creationId xmlns:a16="http://schemas.microsoft.com/office/drawing/2014/main" id="{D103C831-CED2-28A2-3FC6-8B749957DB5C}"/>
              </a:ext>
            </a:extLst>
          </p:cNvPr>
          <p:cNvGrpSpPr/>
          <p:nvPr/>
        </p:nvGrpSpPr>
        <p:grpSpPr>
          <a:xfrm>
            <a:off x="650705" y="2326959"/>
            <a:ext cx="2594850" cy="230945"/>
            <a:chOff x="633235" y="2114436"/>
            <a:chExt cx="2594850" cy="230945"/>
          </a:xfrm>
        </p:grpSpPr>
        <p:sp>
          <p:nvSpPr>
            <p:cNvPr id="119" name="文本框 118">
              <a:extLst>
                <a:ext uri="{FF2B5EF4-FFF2-40B4-BE49-F238E27FC236}">
                  <a16:creationId xmlns:a16="http://schemas.microsoft.com/office/drawing/2014/main" id="{47D6CDD8-FDD4-B96F-2497-1484AF8B2DAE}"/>
                </a:ext>
              </a:extLst>
            </p:cNvPr>
            <p:cNvSpPr txBox="1"/>
            <p:nvPr/>
          </p:nvSpPr>
          <p:spPr>
            <a:xfrm>
              <a:off x="633235" y="2114549"/>
              <a:ext cx="147593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b="1" dirty="0">
                  <a:solidFill>
                    <a:schemeClr val="accent5"/>
                  </a:solidFill>
                </a:rPr>
                <a:t>数据表单</a:t>
              </a:r>
            </a:p>
          </p:txBody>
        </p:sp>
        <p:sp>
          <p:nvSpPr>
            <p:cNvPr id="120" name="文本框 119">
              <a:extLst>
                <a:ext uri="{FF2B5EF4-FFF2-40B4-BE49-F238E27FC236}">
                  <a16:creationId xmlns:a16="http://schemas.microsoft.com/office/drawing/2014/main" id="{8233158D-7F58-AFCB-8AF3-61FFE1BCC155}"/>
                </a:ext>
              </a:extLst>
            </p:cNvPr>
            <p:cNvSpPr txBox="1"/>
            <p:nvPr/>
          </p:nvSpPr>
          <p:spPr>
            <a:xfrm>
              <a:off x="1867532" y="2114549"/>
              <a:ext cx="69993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00" b="1" dirty="0">
                  <a:solidFill>
                    <a:schemeClr val="accent5"/>
                  </a:solidFill>
                </a:rPr>
                <a:t>提供方</a:t>
              </a:r>
            </a:p>
          </p:txBody>
        </p:sp>
        <p:sp>
          <p:nvSpPr>
            <p:cNvPr id="121" name="文本框 120">
              <a:extLst>
                <a:ext uri="{FF2B5EF4-FFF2-40B4-BE49-F238E27FC236}">
                  <a16:creationId xmlns:a16="http://schemas.microsoft.com/office/drawing/2014/main" id="{B828B7E7-4C26-397C-57C3-EC25DA69D821}"/>
                </a:ext>
              </a:extLst>
            </p:cNvPr>
            <p:cNvSpPr txBox="1"/>
            <p:nvPr/>
          </p:nvSpPr>
          <p:spPr>
            <a:xfrm>
              <a:off x="2528150" y="2114436"/>
              <a:ext cx="69993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00" b="1" dirty="0">
                  <a:solidFill>
                    <a:schemeClr val="accent5"/>
                  </a:solidFill>
                </a:rPr>
                <a:t>更新日期</a:t>
              </a:r>
            </a:p>
          </p:txBody>
        </p:sp>
      </p:grpSp>
      <p:sp>
        <p:nvSpPr>
          <p:cNvPr id="1027" name="梯形 1026">
            <a:extLst>
              <a:ext uri="{FF2B5EF4-FFF2-40B4-BE49-F238E27FC236}">
                <a16:creationId xmlns:a16="http://schemas.microsoft.com/office/drawing/2014/main" id="{DEED12E7-68FE-C728-4C56-3AC8F876ED81}"/>
              </a:ext>
            </a:extLst>
          </p:cNvPr>
          <p:cNvSpPr/>
          <p:nvPr/>
        </p:nvSpPr>
        <p:spPr>
          <a:xfrm rot="10800000">
            <a:off x="1301816" y="1682747"/>
            <a:ext cx="1182874" cy="246849"/>
          </a:xfrm>
          <a:prstGeom prst="trapezoid">
            <a:avLst>
              <a:gd name="adj" fmla="val 80564"/>
            </a:avLst>
          </a:prstGeom>
          <a:solidFill>
            <a:srgbClr val="36819A">
              <a:alpha val="46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2" name="组合 121">
            <a:extLst>
              <a:ext uri="{FF2B5EF4-FFF2-40B4-BE49-F238E27FC236}">
                <a16:creationId xmlns:a16="http://schemas.microsoft.com/office/drawing/2014/main" id="{95A6336F-2F81-E05D-BC0E-F8EE3D1AB1A1}"/>
              </a:ext>
            </a:extLst>
          </p:cNvPr>
          <p:cNvGrpSpPr/>
          <p:nvPr/>
        </p:nvGrpSpPr>
        <p:grpSpPr>
          <a:xfrm>
            <a:off x="634626" y="2747947"/>
            <a:ext cx="2656474" cy="238565"/>
            <a:chOff x="685911" y="2106816"/>
            <a:chExt cx="2656474" cy="238565"/>
          </a:xfrm>
        </p:grpSpPr>
        <p:sp>
          <p:nvSpPr>
            <p:cNvPr id="123" name="文本框 122">
              <a:extLst>
                <a:ext uri="{FF2B5EF4-FFF2-40B4-BE49-F238E27FC236}">
                  <a16:creationId xmlns:a16="http://schemas.microsoft.com/office/drawing/2014/main" id="{B62A1FF7-A334-3D98-37F6-2834CDE77E3F}"/>
                </a:ext>
              </a:extLst>
            </p:cNvPr>
            <p:cNvSpPr txBox="1"/>
            <p:nvPr/>
          </p:nvSpPr>
          <p:spPr>
            <a:xfrm>
              <a:off x="685911" y="2114549"/>
              <a:ext cx="147593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dirty="0">
                  <a:solidFill>
                    <a:schemeClr val="accent5"/>
                  </a:solidFill>
                </a:rPr>
                <a:t>公交到离站数据</a:t>
              </a:r>
            </a:p>
          </p:txBody>
        </p:sp>
        <p:sp>
          <p:nvSpPr>
            <p:cNvPr id="124" name="文本框 123">
              <a:extLst>
                <a:ext uri="{FF2B5EF4-FFF2-40B4-BE49-F238E27FC236}">
                  <a16:creationId xmlns:a16="http://schemas.microsoft.com/office/drawing/2014/main" id="{A52EA23E-644C-E792-5C4A-E9804B260B63}"/>
                </a:ext>
              </a:extLst>
            </p:cNvPr>
            <p:cNvSpPr txBox="1"/>
            <p:nvPr/>
          </p:nvSpPr>
          <p:spPr>
            <a:xfrm>
              <a:off x="1982316" y="2114271"/>
              <a:ext cx="69993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accent5"/>
                  </a:solidFill>
                </a:rPr>
                <a:t>久事公交</a:t>
              </a:r>
            </a:p>
          </p:txBody>
        </p:sp>
        <p:sp>
          <p:nvSpPr>
            <p:cNvPr id="125" name="文本框 124">
              <a:extLst>
                <a:ext uri="{FF2B5EF4-FFF2-40B4-BE49-F238E27FC236}">
                  <a16:creationId xmlns:a16="http://schemas.microsoft.com/office/drawing/2014/main" id="{5B19B7C4-7E6B-864C-5BA8-72C8D4E0AD86}"/>
                </a:ext>
              </a:extLst>
            </p:cNvPr>
            <p:cNvSpPr txBox="1"/>
            <p:nvPr/>
          </p:nvSpPr>
          <p:spPr>
            <a:xfrm>
              <a:off x="2642450" y="2106816"/>
              <a:ext cx="69993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accent5"/>
                  </a:solidFill>
                </a:rPr>
                <a:t>2023-1-3</a:t>
              </a:r>
              <a:endParaRPr lang="zh-CN" altLang="en-US" sz="900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111" name="文本框 110">
            <a:extLst>
              <a:ext uri="{FF2B5EF4-FFF2-40B4-BE49-F238E27FC236}">
                <a16:creationId xmlns:a16="http://schemas.microsoft.com/office/drawing/2014/main" id="{DA64BC0F-668F-01B6-803B-4DE72A3B04DA}"/>
              </a:ext>
            </a:extLst>
          </p:cNvPr>
          <p:cNvSpPr txBox="1"/>
          <p:nvPr/>
        </p:nvSpPr>
        <p:spPr>
          <a:xfrm>
            <a:off x="1484112" y="1667703"/>
            <a:ext cx="8938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数据资产</a:t>
            </a:r>
          </a:p>
        </p:txBody>
      </p:sp>
      <p:sp>
        <p:nvSpPr>
          <p:cNvPr id="1028" name="iconfont-11145-7310416">
            <a:extLst>
              <a:ext uri="{FF2B5EF4-FFF2-40B4-BE49-F238E27FC236}">
                <a16:creationId xmlns:a16="http://schemas.microsoft.com/office/drawing/2014/main" id="{92E1CDE5-4EC7-C38A-36A8-C1342469BDF1}"/>
              </a:ext>
            </a:extLst>
          </p:cNvPr>
          <p:cNvSpPr/>
          <p:nvPr/>
        </p:nvSpPr>
        <p:spPr>
          <a:xfrm>
            <a:off x="692242" y="1886547"/>
            <a:ext cx="310874" cy="316010"/>
          </a:xfrm>
          <a:custGeom>
            <a:avLst/>
            <a:gdLst>
              <a:gd name="T0" fmla="*/ 4974 w 11597"/>
              <a:gd name="T1" fmla="*/ 747 h 11787"/>
              <a:gd name="T2" fmla="*/ 6570 w 11597"/>
              <a:gd name="T3" fmla="*/ 747 h 11787"/>
              <a:gd name="T4" fmla="*/ 11119 w 11597"/>
              <a:gd name="T5" fmla="*/ 3031 h 11787"/>
              <a:gd name="T6" fmla="*/ 11062 w 11597"/>
              <a:gd name="T7" fmla="*/ 8091 h 11787"/>
              <a:gd name="T8" fmla="*/ 10292 w 11597"/>
              <a:gd name="T9" fmla="*/ 9425 h 11787"/>
              <a:gd name="T10" fmla="*/ 5772 w 11597"/>
              <a:gd name="T11" fmla="*/ 11787 h 11787"/>
              <a:gd name="T12" fmla="*/ 1324 w 11597"/>
              <a:gd name="T13" fmla="*/ 9575 h 11787"/>
              <a:gd name="T14" fmla="*/ 554 w 11597"/>
              <a:gd name="T15" fmla="*/ 8241 h 11787"/>
              <a:gd name="T16" fmla="*/ 497 w 11597"/>
              <a:gd name="T17" fmla="*/ 2881 h 11787"/>
              <a:gd name="T18" fmla="*/ 3366 w 11597"/>
              <a:gd name="T19" fmla="*/ 2592 h 11787"/>
              <a:gd name="T20" fmla="*/ 1692 w 11597"/>
              <a:gd name="T21" fmla="*/ 5525 h 11787"/>
              <a:gd name="T22" fmla="*/ 3366 w 11597"/>
              <a:gd name="T23" fmla="*/ 2592 h 11787"/>
              <a:gd name="T24" fmla="*/ 9729 w 11597"/>
              <a:gd name="T25" fmla="*/ 8901 h 11787"/>
              <a:gd name="T26" fmla="*/ 10326 w 11597"/>
              <a:gd name="T27" fmla="*/ 7866 h 11787"/>
              <a:gd name="T28" fmla="*/ 8747 w 11597"/>
              <a:gd name="T29" fmla="*/ 7897 h 11787"/>
              <a:gd name="T30" fmla="*/ 8690 w 11597"/>
              <a:gd name="T31" fmla="*/ 4164 h 11787"/>
              <a:gd name="T32" fmla="*/ 10459 w 11597"/>
              <a:gd name="T33" fmla="*/ 3412 h 11787"/>
              <a:gd name="T34" fmla="*/ 8690 w 11597"/>
              <a:gd name="T35" fmla="*/ 4164 h 11787"/>
              <a:gd name="T36" fmla="*/ 8897 w 11597"/>
              <a:gd name="T37" fmla="*/ 6175 h 11787"/>
              <a:gd name="T38" fmla="*/ 9569 w 11597"/>
              <a:gd name="T39" fmla="*/ 6111 h 11787"/>
              <a:gd name="T40" fmla="*/ 2758 w 11597"/>
              <a:gd name="T41" fmla="*/ 7660 h 11787"/>
              <a:gd name="T42" fmla="*/ 1289 w 11597"/>
              <a:gd name="T43" fmla="*/ 8016 h 11787"/>
              <a:gd name="T44" fmla="*/ 1887 w 11597"/>
              <a:gd name="T45" fmla="*/ 9051 h 11787"/>
              <a:gd name="T46" fmla="*/ 2757 w 11597"/>
              <a:gd name="T47" fmla="*/ 7660 h 11787"/>
              <a:gd name="T48" fmla="*/ 2655 w 11597"/>
              <a:gd name="T49" fmla="*/ 6573 h 11787"/>
              <a:gd name="T50" fmla="*/ 2665 w 11597"/>
              <a:gd name="T51" fmla="*/ 5566 h 11787"/>
              <a:gd name="T52" fmla="*/ 2655 w 11597"/>
              <a:gd name="T53" fmla="*/ 6573 h 11787"/>
              <a:gd name="T54" fmla="*/ 5995 w 11597"/>
              <a:gd name="T55" fmla="*/ 2543 h 11787"/>
              <a:gd name="T56" fmla="*/ 6230 w 11597"/>
              <a:gd name="T57" fmla="*/ 1455 h 11787"/>
              <a:gd name="T58" fmla="*/ 5314 w 11597"/>
              <a:gd name="T59" fmla="*/ 1455 h 11787"/>
              <a:gd name="T60" fmla="*/ 4149 w 11597"/>
              <a:gd name="T61" fmla="*/ 2729 h 11787"/>
              <a:gd name="T62" fmla="*/ 4387 w 11597"/>
              <a:gd name="T63" fmla="*/ 3309 h 11787"/>
              <a:gd name="T64" fmla="*/ 4149 w 11597"/>
              <a:gd name="T65" fmla="*/ 2729 h 11787"/>
              <a:gd name="T66" fmla="*/ 7466 w 11597"/>
              <a:gd name="T67" fmla="*/ 2879 h 11787"/>
              <a:gd name="T68" fmla="*/ 7684 w 11597"/>
              <a:gd name="T69" fmla="*/ 3436 h 11787"/>
              <a:gd name="T70" fmla="*/ 6841 w 11597"/>
              <a:gd name="T71" fmla="*/ 3830 h 11787"/>
              <a:gd name="T72" fmla="*/ 4775 w 11597"/>
              <a:gd name="T73" fmla="*/ 3980 h 11787"/>
              <a:gd name="T74" fmla="*/ 3447 w 11597"/>
              <a:gd name="T75" fmla="*/ 6175 h 11787"/>
              <a:gd name="T76" fmla="*/ 4491 w 11597"/>
              <a:gd name="T77" fmla="*/ 7900 h 11787"/>
              <a:gd name="T78" fmla="*/ 7125 w 11597"/>
              <a:gd name="T79" fmla="*/ 8050 h 11787"/>
              <a:gd name="T80" fmla="*/ 8097 w 11597"/>
              <a:gd name="T81" fmla="*/ 6175 h 11787"/>
              <a:gd name="T82" fmla="*/ 4946 w 11597"/>
              <a:gd name="T83" fmla="*/ 9012 h 11787"/>
              <a:gd name="T84" fmla="*/ 3691 w 11597"/>
              <a:gd name="T85" fmla="*/ 8321 h 11787"/>
              <a:gd name="T86" fmla="*/ 4946 w 11597"/>
              <a:gd name="T87" fmla="*/ 9012 h 11787"/>
              <a:gd name="T88" fmla="*/ 7793 w 11597"/>
              <a:gd name="T89" fmla="*/ 8554 h 11787"/>
              <a:gd name="T90" fmla="*/ 7622 w 11597"/>
              <a:gd name="T91" fmla="*/ 9091 h 11787"/>
              <a:gd name="T92" fmla="*/ 6012 w 11597"/>
              <a:gd name="T93" fmla="*/ 9446 h 11787"/>
              <a:gd name="T94" fmla="*/ 5772 w 11597"/>
              <a:gd name="T95" fmla="*/ 10987 h 117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597" h="11787">
                <a:moveTo>
                  <a:pt x="3747" y="1900"/>
                </a:moveTo>
                <a:cubicBezTo>
                  <a:pt x="4098" y="1363"/>
                  <a:pt x="4515" y="964"/>
                  <a:pt x="4974" y="747"/>
                </a:cubicBezTo>
                <a:cubicBezTo>
                  <a:pt x="5001" y="330"/>
                  <a:pt x="5348" y="0"/>
                  <a:pt x="5772" y="0"/>
                </a:cubicBezTo>
                <a:cubicBezTo>
                  <a:pt x="6196" y="0"/>
                  <a:pt x="6543" y="330"/>
                  <a:pt x="6570" y="747"/>
                </a:cubicBezTo>
                <a:cubicBezTo>
                  <a:pt x="7070" y="983"/>
                  <a:pt x="7521" y="1436"/>
                  <a:pt x="7889" y="2047"/>
                </a:cubicBezTo>
                <a:cubicBezTo>
                  <a:pt x="9390" y="1841"/>
                  <a:pt x="10618" y="2162"/>
                  <a:pt x="11119" y="3031"/>
                </a:cubicBezTo>
                <a:cubicBezTo>
                  <a:pt x="11597" y="3859"/>
                  <a:pt x="11315" y="5010"/>
                  <a:pt x="10482" y="6153"/>
                </a:cubicBezTo>
                <a:cubicBezTo>
                  <a:pt x="10897" y="6834"/>
                  <a:pt x="11105" y="7504"/>
                  <a:pt x="11062" y="8091"/>
                </a:cubicBezTo>
                <a:cubicBezTo>
                  <a:pt x="11306" y="8341"/>
                  <a:pt x="11365" y="8732"/>
                  <a:pt x="11182" y="9050"/>
                </a:cubicBezTo>
                <a:cubicBezTo>
                  <a:pt x="10998" y="9367"/>
                  <a:pt x="10630" y="9511"/>
                  <a:pt x="10292" y="9425"/>
                </a:cubicBezTo>
                <a:cubicBezTo>
                  <a:pt x="9763" y="9784"/>
                  <a:pt x="9002" y="9936"/>
                  <a:pt x="8117" y="9884"/>
                </a:cubicBezTo>
                <a:cubicBezTo>
                  <a:pt x="7544" y="11051"/>
                  <a:pt x="6706" y="11787"/>
                  <a:pt x="5772" y="11787"/>
                </a:cubicBezTo>
                <a:cubicBezTo>
                  <a:pt x="4878" y="11787"/>
                  <a:pt x="4073" y="11114"/>
                  <a:pt x="3503" y="10034"/>
                </a:cubicBezTo>
                <a:cubicBezTo>
                  <a:pt x="2616" y="10086"/>
                  <a:pt x="1854" y="9935"/>
                  <a:pt x="1324" y="9575"/>
                </a:cubicBezTo>
                <a:cubicBezTo>
                  <a:pt x="986" y="9661"/>
                  <a:pt x="618" y="9517"/>
                  <a:pt x="434" y="9200"/>
                </a:cubicBezTo>
                <a:cubicBezTo>
                  <a:pt x="251" y="8882"/>
                  <a:pt x="310" y="8491"/>
                  <a:pt x="554" y="8241"/>
                </a:cubicBezTo>
                <a:cubicBezTo>
                  <a:pt x="508" y="7607"/>
                  <a:pt x="754" y="6877"/>
                  <a:pt x="1236" y="6140"/>
                </a:cubicBezTo>
                <a:cubicBezTo>
                  <a:pt x="325" y="4953"/>
                  <a:pt x="0" y="3742"/>
                  <a:pt x="497" y="2881"/>
                </a:cubicBezTo>
                <a:cubicBezTo>
                  <a:pt x="1001" y="2008"/>
                  <a:pt x="2237" y="1688"/>
                  <a:pt x="3747" y="1900"/>
                </a:cubicBezTo>
                <a:close/>
                <a:moveTo>
                  <a:pt x="3366" y="2592"/>
                </a:moveTo>
                <a:cubicBezTo>
                  <a:pt x="2310" y="2475"/>
                  <a:pt x="1488" y="2690"/>
                  <a:pt x="1157" y="3262"/>
                </a:cubicBezTo>
                <a:cubicBezTo>
                  <a:pt x="825" y="3838"/>
                  <a:pt x="1054" y="4664"/>
                  <a:pt x="1692" y="5525"/>
                </a:cubicBezTo>
                <a:cubicBezTo>
                  <a:pt x="2006" y="5146"/>
                  <a:pt x="2380" y="4772"/>
                  <a:pt x="2804" y="4415"/>
                </a:cubicBezTo>
                <a:cubicBezTo>
                  <a:pt x="2927" y="3742"/>
                  <a:pt x="3120" y="3125"/>
                  <a:pt x="3366" y="2592"/>
                </a:cubicBezTo>
                <a:close/>
                <a:moveTo>
                  <a:pt x="8416" y="9169"/>
                </a:moveTo>
                <a:cubicBezTo>
                  <a:pt x="8946" y="9179"/>
                  <a:pt x="9398" y="9091"/>
                  <a:pt x="9729" y="8901"/>
                </a:cubicBezTo>
                <a:cubicBezTo>
                  <a:pt x="9660" y="8692"/>
                  <a:pt x="9677" y="8455"/>
                  <a:pt x="9796" y="8250"/>
                </a:cubicBezTo>
                <a:cubicBezTo>
                  <a:pt x="9915" y="8044"/>
                  <a:pt x="10111" y="7911"/>
                  <a:pt x="10326" y="7866"/>
                </a:cubicBezTo>
                <a:cubicBezTo>
                  <a:pt x="10326" y="7529"/>
                  <a:pt x="10209" y="7150"/>
                  <a:pt x="9993" y="6753"/>
                </a:cubicBezTo>
                <a:cubicBezTo>
                  <a:pt x="9637" y="7147"/>
                  <a:pt x="9219" y="7533"/>
                  <a:pt x="8747" y="7897"/>
                </a:cubicBezTo>
                <a:cubicBezTo>
                  <a:pt x="8666" y="8348"/>
                  <a:pt x="8554" y="8775"/>
                  <a:pt x="8416" y="9169"/>
                </a:cubicBezTo>
                <a:close/>
                <a:moveTo>
                  <a:pt x="8690" y="4164"/>
                </a:moveTo>
                <a:cubicBezTo>
                  <a:pt x="9219" y="4595"/>
                  <a:pt x="9672" y="5053"/>
                  <a:pt x="10038" y="5516"/>
                </a:cubicBezTo>
                <a:cubicBezTo>
                  <a:pt x="10588" y="4712"/>
                  <a:pt x="10771" y="3952"/>
                  <a:pt x="10459" y="3412"/>
                </a:cubicBezTo>
                <a:cubicBezTo>
                  <a:pt x="10128" y="2839"/>
                  <a:pt x="9303" y="2624"/>
                  <a:pt x="8245" y="2742"/>
                </a:cubicBezTo>
                <a:cubicBezTo>
                  <a:pt x="8429" y="3171"/>
                  <a:pt x="8580" y="3649"/>
                  <a:pt x="8690" y="4164"/>
                </a:cubicBezTo>
                <a:close/>
                <a:moveTo>
                  <a:pt x="8862" y="5329"/>
                </a:moveTo>
                <a:cubicBezTo>
                  <a:pt x="8885" y="5610"/>
                  <a:pt x="8897" y="5892"/>
                  <a:pt x="8897" y="6175"/>
                </a:cubicBezTo>
                <a:cubicBezTo>
                  <a:pt x="8897" y="6385"/>
                  <a:pt x="8890" y="6593"/>
                  <a:pt x="8878" y="6798"/>
                </a:cubicBezTo>
                <a:cubicBezTo>
                  <a:pt x="9133" y="6572"/>
                  <a:pt x="9365" y="6342"/>
                  <a:pt x="9569" y="6111"/>
                </a:cubicBezTo>
                <a:cubicBezTo>
                  <a:pt x="9368" y="5851"/>
                  <a:pt x="9131" y="5589"/>
                  <a:pt x="8862" y="5329"/>
                </a:cubicBezTo>
                <a:close/>
                <a:moveTo>
                  <a:pt x="2758" y="7660"/>
                </a:moveTo>
                <a:cubicBezTo>
                  <a:pt x="2377" y="7358"/>
                  <a:pt x="2032" y="7042"/>
                  <a:pt x="1730" y="6719"/>
                </a:cubicBezTo>
                <a:cubicBezTo>
                  <a:pt x="1446" y="7183"/>
                  <a:pt x="1290" y="7627"/>
                  <a:pt x="1289" y="8016"/>
                </a:cubicBezTo>
                <a:cubicBezTo>
                  <a:pt x="1505" y="8061"/>
                  <a:pt x="1701" y="8194"/>
                  <a:pt x="1820" y="8400"/>
                </a:cubicBezTo>
                <a:cubicBezTo>
                  <a:pt x="1939" y="8605"/>
                  <a:pt x="1956" y="8842"/>
                  <a:pt x="1887" y="9051"/>
                </a:cubicBezTo>
                <a:cubicBezTo>
                  <a:pt x="2214" y="9239"/>
                  <a:pt x="2660" y="9327"/>
                  <a:pt x="3183" y="9319"/>
                </a:cubicBezTo>
                <a:cubicBezTo>
                  <a:pt x="2994" y="8818"/>
                  <a:pt x="2849" y="8259"/>
                  <a:pt x="2757" y="7660"/>
                </a:cubicBezTo>
                <a:lnTo>
                  <a:pt x="2758" y="7660"/>
                </a:lnTo>
                <a:close/>
                <a:moveTo>
                  <a:pt x="2655" y="6573"/>
                </a:moveTo>
                <a:cubicBezTo>
                  <a:pt x="2650" y="6441"/>
                  <a:pt x="2647" y="6308"/>
                  <a:pt x="2647" y="6175"/>
                </a:cubicBezTo>
                <a:cubicBezTo>
                  <a:pt x="2647" y="5969"/>
                  <a:pt x="2653" y="5766"/>
                  <a:pt x="2665" y="5566"/>
                </a:cubicBezTo>
                <a:cubicBezTo>
                  <a:pt x="2486" y="5744"/>
                  <a:pt x="2322" y="5923"/>
                  <a:pt x="2175" y="6101"/>
                </a:cubicBezTo>
                <a:cubicBezTo>
                  <a:pt x="2322" y="6260"/>
                  <a:pt x="2483" y="6417"/>
                  <a:pt x="2655" y="6573"/>
                </a:cubicBezTo>
                <a:close/>
                <a:moveTo>
                  <a:pt x="4565" y="2060"/>
                </a:moveTo>
                <a:cubicBezTo>
                  <a:pt x="5029" y="2176"/>
                  <a:pt x="5510" y="2337"/>
                  <a:pt x="5995" y="2543"/>
                </a:cubicBezTo>
                <a:cubicBezTo>
                  <a:pt x="6365" y="2403"/>
                  <a:pt x="6729" y="2289"/>
                  <a:pt x="7085" y="2202"/>
                </a:cubicBezTo>
                <a:cubicBezTo>
                  <a:pt x="6831" y="1843"/>
                  <a:pt x="6542" y="1584"/>
                  <a:pt x="6230" y="1455"/>
                </a:cubicBezTo>
                <a:cubicBezTo>
                  <a:pt x="6100" y="1546"/>
                  <a:pt x="5942" y="1600"/>
                  <a:pt x="5772" y="1600"/>
                </a:cubicBezTo>
                <a:cubicBezTo>
                  <a:pt x="5602" y="1600"/>
                  <a:pt x="5444" y="1546"/>
                  <a:pt x="5314" y="1455"/>
                </a:cubicBezTo>
                <a:cubicBezTo>
                  <a:pt x="5045" y="1567"/>
                  <a:pt x="4792" y="1774"/>
                  <a:pt x="4565" y="2060"/>
                </a:cubicBezTo>
                <a:close/>
                <a:moveTo>
                  <a:pt x="4149" y="2729"/>
                </a:moveTo>
                <a:cubicBezTo>
                  <a:pt x="4008" y="3013"/>
                  <a:pt x="3885" y="3334"/>
                  <a:pt x="3782" y="3684"/>
                </a:cubicBezTo>
                <a:cubicBezTo>
                  <a:pt x="3980" y="3553"/>
                  <a:pt x="4182" y="3428"/>
                  <a:pt x="4387" y="3309"/>
                </a:cubicBezTo>
                <a:cubicBezTo>
                  <a:pt x="4588" y="3193"/>
                  <a:pt x="4793" y="3083"/>
                  <a:pt x="5001" y="2979"/>
                </a:cubicBezTo>
                <a:cubicBezTo>
                  <a:pt x="4709" y="2877"/>
                  <a:pt x="4424" y="2794"/>
                  <a:pt x="4149" y="2729"/>
                </a:cubicBezTo>
                <a:close/>
                <a:moveTo>
                  <a:pt x="7684" y="3436"/>
                </a:moveTo>
                <a:cubicBezTo>
                  <a:pt x="7618" y="3239"/>
                  <a:pt x="7545" y="3053"/>
                  <a:pt x="7466" y="2879"/>
                </a:cubicBezTo>
                <a:cubicBezTo>
                  <a:pt x="7304" y="2918"/>
                  <a:pt x="7138" y="2962"/>
                  <a:pt x="6969" y="3014"/>
                </a:cubicBezTo>
                <a:cubicBezTo>
                  <a:pt x="7213" y="3146"/>
                  <a:pt x="7451" y="3287"/>
                  <a:pt x="7684" y="3436"/>
                </a:cubicBezTo>
                <a:close/>
                <a:moveTo>
                  <a:pt x="7965" y="4570"/>
                </a:moveTo>
                <a:cubicBezTo>
                  <a:pt x="7619" y="4311"/>
                  <a:pt x="7243" y="4062"/>
                  <a:pt x="6841" y="3830"/>
                </a:cubicBezTo>
                <a:cubicBezTo>
                  <a:pt x="6552" y="3663"/>
                  <a:pt x="6263" y="3512"/>
                  <a:pt x="5975" y="3378"/>
                </a:cubicBezTo>
                <a:cubicBezTo>
                  <a:pt x="5579" y="3547"/>
                  <a:pt x="5176" y="3748"/>
                  <a:pt x="4775" y="3980"/>
                </a:cubicBezTo>
                <a:cubicBezTo>
                  <a:pt x="4330" y="4237"/>
                  <a:pt x="3917" y="4514"/>
                  <a:pt x="3543" y="4802"/>
                </a:cubicBezTo>
                <a:cubicBezTo>
                  <a:pt x="3480" y="5237"/>
                  <a:pt x="3447" y="5698"/>
                  <a:pt x="3447" y="6175"/>
                </a:cubicBezTo>
                <a:cubicBezTo>
                  <a:pt x="3447" y="6549"/>
                  <a:pt x="3468" y="6913"/>
                  <a:pt x="3507" y="7263"/>
                </a:cubicBezTo>
                <a:cubicBezTo>
                  <a:pt x="3813" y="7485"/>
                  <a:pt x="4142" y="7699"/>
                  <a:pt x="4491" y="7900"/>
                </a:cubicBezTo>
                <a:cubicBezTo>
                  <a:pt x="4994" y="8191"/>
                  <a:pt x="5498" y="8432"/>
                  <a:pt x="5989" y="8625"/>
                </a:cubicBezTo>
                <a:cubicBezTo>
                  <a:pt x="6365" y="8461"/>
                  <a:pt x="6745" y="8270"/>
                  <a:pt x="7125" y="8050"/>
                </a:cubicBezTo>
                <a:cubicBezTo>
                  <a:pt x="7436" y="7871"/>
                  <a:pt x="7732" y="7681"/>
                  <a:pt x="8010" y="7484"/>
                </a:cubicBezTo>
                <a:cubicBezTo>
                  <a:pt x="8067" y="7068"/>
                  <a:pt x="8097" y="6629"/>
                  <a:pt x="8097" y="6175"/>
                </a:cubicBezTo>
                <a:cubicBezTo>
                  <a:pt x="8097" y="5612"/>
                  <a:pt x="8050" y="5072"/>
                  <a:pt x="7965" y="4570"/>
                </a:cubicBezTo>
                <a:close/>
                <a:moveTo>
                  <a:pt x="4946" y="9012"/>
                </a:moveTo>
                <a:cubicBezTo>
                  <a:pt x="4665" y="8880"/>
                  <a:pt x="4383" y="8733"/>
                  <a:pt x="4104" y="8572"/>
                </a:cubicBezTo>
                <a:cubicBezTo>
                  <a:pt x="3964" y="8491"/>
                  <a:pt x="3826" y="8408"/>
                  <a:pt x="3691" y="8321"/>
                </a:cubicBezTo>
                <a:cubicBezTo>
                  <a:pt x="3770" y="8652"/>
                  <a:pt x="3868" y="8961"/>
                  <a:pt x="3981" y="9243"/>
                </a:cubicBezTo>
                <a:cubicBezTo>
                  <a:pt x="4288" y="9191"/>
                  <a:pt x="4611" y="9114"/>
                  <a:pt x="4946" y="9012"/>
                </a:cubicBezTo>
                <a:close/>
                <a:moveTo>
                  <a:pt x="7622" y="9091"/>
                </a:moveTo>
                <a:cubicBezTo>
                  <a:pt x="7684" y="8920"/>
                  <a:pt x="7742" y="8741"/>
                  <a:pt x="7793" y="8554"/>
                </a:cubicBezTo>
                <a:cubicBezTo>
                  <a:pt x="7553" y="8702"/>
                  <a:pt x="7308" y="8841"/>
                  <a:pt x="7058" y="8971"/>
                </a:cubicBezTo>
                <a:cubicBezTo>
                  <a:pt x="7251" y="9020"/>
                  <a:pt x="7439" y="9060"/>
                  <a:pt x="7622" y="9091"/>
                </a:cubicBezTo>
                <a:close/>
                <a:moveTo>
                  <a:pt x="7308" y="9787"/>
                </a:moveTo>
                <a:cubicBezTo>
                  <a:pt x="6891" y="9712"/>
                  <a:pt x="6456" y="9598"/>
                  <a:pt x="6012" y="9446"/>
                </a:cubicBezTo>
                <a:cubicBezTo>
                  <a:pt x="5431" y="9673"/>
                  <a:pt x="4861" y="9837"/>
                  <a:pt x="4321" y="9934"/>
                </a:cubicBezTo>
                <a:cubicBezTo>
                  <a:pt x="4718" y="10593"/>
                  <a:pt x="5223" y="10987"/>
                  <a:pt x="5772" y="10987"/>
                </a:cubicBezTo>
                <a:cubicBezTo>
                  <a:pt x="6361" y="10987"/>
                  <a:pt x="6899" y="10534"/>
                  <a:pt x="7308" y="9787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0" name="dat-file-format-variant_29273">
            <a:extLst>
              <a:ext uri="{FF2B5EF4-FFF2-40B4-BE49-F238E27FC236}">
                <a16:creationId xmlns:a16="http://schemas.microsoft.com/office/drawing/2014/main" id="{A7E66830-EC65-2D60-8CD6-8A9AFD6FC9EA}"/>
              </a:ext>
            </a:extLst>
          </p:cNvPr>
          <p:cNvSpPr/>
          <p:nvPr/>
        </p:nvSpPr>
        <p:spPr>
          <a:xfrm>
            <a:off x="2417204" y="1882592"/>
            <a:ext cx="220240" cy="303138"/>
          </a:xfrm>
          <a:custGeom>
            <a:avLst/>
            <a:gdLst>
              <a:gd name="connsiteX0" fmla="*/ 237003 w 440751"/>
              <a:gd name="connsiteY0" fmla="*/ 458181 h 606651"/>
              <a:gd name="connsiteX1" fmla="*/ 237333 w 440751"/>
              <a:gd name="connsiteY1" fmla="*/ 458181 h 606651"/>
              <a:gd name="connsiteX2" fmla="*/ 243946 w 440751"/>
              <a:gd name="connsiteY2" fmla="*/ 483474 h 606651"/>
              <a:gd name="connsiteX3" fmla="*/ 252130 w 440751"/>
              <a:gd name="connsiteY3" fmla="*/ 511246 h 606651"/>
              <a:gd name="connsiteX4" fmla="*/ 223198 w 440751"/>
              <a:gd name="connsiteY4" fmla="*/ 511246 h 606651"/>
              <a:gd name="connsiteX5" fmla="*/ 230968 w 440751"/>
              <a:gd name="connsiteY5" fmla="*/ 483474 h 606651"/>
              <a:gd name="connsiteX6" fmla="*/ 237003 w 440751"/>
              <a:gd name="connsiteY6" fmla="*/ 458181 h 606651"/>
              <a:gd name="connsiteX7" fmla="*/ 99151 w 440751"/>
              <a:gd name="connsiteY7" fmla="*/ 457829 h 606651"/>
              <a:gd name="connsiteX8" fmla="*/ 140471 w 440751"/>
              <a:gd name="connsiteY8" fmla="*/ 499461 h 606651"/>
              <a:gd name="connsiteX9" fmla="*/ 96005 w 440751"/>
              <a:gd name="connsiteY9" fmla="*/ 545306 h 606651"/>
              <a:gd name="connsiteX10" fmla="*/ 85737 w 440751"/>
              <a:gd name="connsiteY10" fmla="*/ 544728 h 606651"/>
              <a:gd name="connsiteX11" fmla="*/ 85737 w 440751"/>
              <a:gd name="connsiteY11" fmla="*/ 458986 h 606651"/>
              <a:gd name="connsiteX12" fmla="*/ 99151 w 440751"/>
              <a:gd name="connsiteY12" fmla="*/ 457829 h 606651"/>
              <a:gd name="connsiteX13" fmla="*/ 289946 w 440751"/>
              <a:gd name="connsiteY13" fmla="*/ 436072 h 606651"/>
              <a:gd name="connsiteX14" fmla="*/ 289946 w 440751"/>
              <a:gd name="connsiteY14" fmla="*/ 460936 h 606651"/>
              <a:gd name="connsiteX15" fmla="*/ 325104 w 440751"/>
              <a:gd name="connsiteY15" fmla="*/ 460936 h 606651"/>
              <a:gd name="connsiteX16" fmla="*/ 325104 w 440751"/>
              <a:gd name="connsiteY16" fmla="*/ 567001 h 606651"/>
              <a:gd name="connsiteX17" fmla="*/ 354884 w 440751"/>
              <a:gd name="connsiteY17" fmla="*/ 567001 h 606651"/>
              <a:gd name="connsiteX18" fmla="*/ 354884 w 440751"/>
              <a:gd name="connsiteY18" fmla="*/ 460936 h 606651"/>
              <a:gd name="connsiteX19" fmla="*/ 390703 w 440751"/>
              <a:gd name="connsiteY19" fmla="*/ 460936 h 606651"/>
              <a:gd name="connsiteX20" fmla="*/ 390703 w 440751"/>
              <a:gd name="connsiteY20" fmla="*/ 436072 h 606651"/>
              <a:gd name="connsiteX21" fmla="*/ 218886 w 440751"/>
              <a:gd name="connsiteY21" fmla="*/ 436072 h 606651"/>
              <a:gd name="connsiteX22" fmla="*/ 178765 w 440751"/>
              <a:gd name="connsiteY22" fmla="*/ 567001 h 606651"/>
              <a:gd name="connsiteX23" fmla="*/ 209539 w 440751"/>
              <a:gd name="connsiteY23" fmla="*/ 567001 h 606651"/>
              <a:gd name="connsiteX24" fmla="*/ 218886 w 440751"/>
              <a:gd name="connsiteY24" fmla="*/ 533381 h 606651"/>
              <a:gd name="connsiteX25" fmla="*/ 256443 w 440751"/>
              <a:gd name="connsiteY25" fmla="*/ 533381 h 606651"/>
              <a:gd name="connsiteX26" fmla="*/ 266535 w 440751"/>
              <a:gd name="connsiteY26" fmla="*/ 567001 h 606651"/>
              <a:gd name="connsiteX27" fmla="*/ 298467 w 440751"/>
              <a:gd name="connsiteY27" fmla="*/ 567001 h 606651"/>
              <a:gd name="connsiteX28" fmla="*/ 257767 w 440751"/>
              <a:gd name="connsiteY28" fmla="*/ 436072 h 606651"/>
              <a:gd name="connsiteX29" fmla="*/ 96042 w 440751"/>
              <a:gd name="connsiteY29" fmla="*/ 435081 h 606651"/>
              <a:gd name="connsiteX30" fmla="*/ 56004 w 440751"/>
              <a:gd name="connsiteY30" fmla="*/ 437807 h 606651"/>
              <a:gd name="connsiteX31" fmla="*/ 56004 w 440751"/>
              <a:gd name="connsiteY31" fmla="*/ 566423 h 606651"/>
              <a:gd name="connsiteX32" fmla="*/ 89672 w 440751"/>
              <a:gd name="connsiteY32" fmla="*/ 568405 h 606651"/>
              <a:gd name="connsiteX33" fmla="*/ 150143 w 440751"/>
              <a:gd name="connsiteY33" fmla="*/ 551471 h 606651"/>
              <a:gd name="connsiteX34" fmla="*/ 171982 w 440751"/>
              <a:gd name="connsiteY34" fmla="*/ 498439 h 606651"/>
              <a:gd name="connsiteX35" fmla="*/ 149812 w 440751"/>
              <a:gd name="connsiteY35" fmla="*/ 449041 h 606651"/>
              <a:gd name="connsiteX36" fmla="*/ 96042 w 440751"/>
              <a:gd name="connsiteY36" fmla="*/ 435081 h 606651"/>
              <a:gd name="connsiteX37" fmla="*/ 295069 w 440751"/>
              <a:gd name="connsiteY37" fmla="*/ 267999 h 606651"/>
              <a:gd name="connsiteX38" fmla="*/ 272489 w 440751"/>
              <a:gd name="connsiteY38" fmla="*/ 290629 h 606651"/>
              <a:gd name="connsiteX39" fmla="*/ 295069 w 440751"/>
              <a:gd name="connsiteY39" fmla="*/ 313178 h 606651"/>
              <a:gd name="connsiteX40" fmla="*/ 317649 w 440751"/>
              <a:gd name="connsiteY40" fmla="*/ 290629 h 606651"/>
              <a:gd name="connsiteX41" fmla="*/ 295069 w 440751"/>
              <a:gd name="connsiteY41" fmla="*/ 267999 h 606651"/>
              <a:gd name="connsiteX42" fmla="*/ 289279 w 440751"/>
              <a:gd name="connsiteY42" fmla="*/ 245285 h 606651"/>
              <a:gd name="connsiteX43" fmla="*/ 300859 w 440751"/>
              <a:gd name="connsiteY43" fmla="*/ 245285 h 606651"/>
              <a:gd name="connsiteX44" fmla="*/ 301769 w 440751"/>
              <a:gd name="connsiteY44" fmla="*/ 245863 h 606651"/>
              <a:gd name="connsiteX45" fmla="*/ 310123 w 440751"/>
              <a:gd name="connsiteY45" fmla="*/ 254371 h 606651"/>
              <a:gd name="connsiteX46" fmla="*/ 322033 w 440751"/>
              <a:gd name="connsiteY46" fmla="*/ 254205 h 606651"/>
              <a:gd name="connsiteX47" fmla="*/ 323109 w 440751"/>
              <a:gd name="connsiteY47" fmla="*/ 254453 h 606651"/>
              <a:gd name="connsiteX48" fmla="*/ 331297 w 440751"/>
              <a:gd name="connsiteY48" fmla="*/ 262630 h 606651"/>
              <a:gd name="connsiteX49" fmla="*/ 331462 w 440751"/>
              <a:gd name="connsiteY49" fmla="*/ 263704 h 606651"/>
              <a:gd name="connsiteX50" fmla="*/ 331380 w 440751"/>
              <a:gd name="connsiteY50" fmla="*/ 275597 h 606651"/>
              <a:gd name="connsiteX51" fmla="*/ 339899 w 440751"/>
              <a:gd name="connsiteY51" fmla="*/ 283939 h 606651"/>
              <a:gd name="connsiteX52" fmla="*/ 340478 w 440751"/>
              <a:gd name="connsiteY52" fmla="*/ 284848 h 606651"/>
              <a:gd name="connsiteX53" fmla="*/ 340478 w 440751"/>
              <a:gd name="connsiteY53" fmla="*/ 296411 h 606651"/>
              <a:gd name="connsiteX54" fmla="*/ 339899 w 440751"/>
              <a:gd name="connsiteY54" fmla="*/ 297237 h 606651"/>
              <a:gd name="connsiteX55" fmla="*/ 331380 w 440751"/>
              <a:gd name="connsiteY55" fmla="*/ 305579 h 606651"/>
              <a:gd name="connsiteX56" fmla="*/ 331462 w 440751"/>
              <a:gd name="connsiteY56" fmla="*/ 317555 h 606651"/>
              <a:gd name="connsiteX57" fmla="*/ 331297 w 440751"/>
              <a:gd name="connsiteY57" fmla="*/ 318546 h 606651"/>
              <a:gd name="connsiteX58" fmla="*/ 323109 w 440751"/>
              <a:gd name="connsiteY58" fmla="*/ 326806 h 606651"/>
              <a:gd name="connsiteX59" fmla="*/ 322033 w 440751"/>
              <a:gd name="connsiteY59" fmla="*/ 326971 h 606651"/>
              <a:gd name="connsiteX60" fmla="*/ 310123 w 440751"/>
              <a:gd name="connsiteY60" fmla="*/ 326806 h 606651"/>
              <a:gd name="connsiteX61" fmla="*/ 301769 w 440751"/>
              <a:gd name="connsiteY61" fmla="*/ 335313 h 606651"/>
              <a:gd name="connsiteX62" fmla="*/ 300859 w 440751"/>
              <a:gd name="connsiteY62" fmla="*/ 335891 h 606651"/>
              <a:gd name="connsiteX63" fmla="*/ 289279 w 440751"/>
              <a:gd name="connsiteY63" fmla="*/ 335891 h 606651"/>
              <a:gd name="connsiteX64" fmla="*/ 288369 w 440751"/>
              <a:gd name="connsiteY64" fmla="*/ 335313 h 606651"/>
              <a:gd name="connsiteX65" fmla="*/ 280015 w 440751"/>
              <a:gd name="connsiteY65" fmla="*/ 326806 h 606651"/>
              <a:gd name="connsiteX66" fmla="*/ 274226 w 440751"/>
              <a:gd name="connsiteY66" fmla="*/ 325649 h 606651"/>
              <a:gd name="connsiteX67" fmla="*/ 268105 w 440751"/>
              <a:gd name="connsiteY67" fmla="*/ 326971 h 606651"/>
              <a:gd name="connsiteX68" fmla="*/ 267112 w 440751"/>
              <a:gd name="connsiteY68" fmla="*/ 326806 h 606651"/>
              <a:gd name="connsiteX69" fmla="*/ 258841 w 440751"/>
              <a:gd name="connsiteY69" fmla="*/ 318546 h 606651"/>
              <a:gd name="connsiteX70" fmla="*/ 258676 w 440751"/>
              <a:gd name="connsiteY70" fmla="*/ 317555 h 606651"/>
              <a:gd name="connsiteX71" fmla="*/ 258758 w 440751"/>
              <a:gd name="connsiteY71" fmla="*/ 305579 h 606651"/>
              <a:gd name="connsiteX72" fmla="*/ 250322 w 440751"/>
              <a:gd name="connsiteY72" fmla="*/ 297237 h 606651"/>
              <a:gd name="connsiteX73" fmla="*/ 249660 w 440751"/>
              <a:gd name="connsiteY73" fmla="*/ 296411 h 606651"/>
              <a:gd name="connsiteX74" fmla="*/ 249660 w 440751"/>
              <a:gd name="connsiteY74" fmla="*/ 284848 h 606651"/>
              <a:gd name="connsiteX75" fmla="*/ 250322 w 440751"/>
              <a:gd name="connsiteY75" fmla="*/ 283939 h 606651"/>
              <a:gd name="connsiteX76" fmla="*/ 258758 w 440751"/>
              <a:gd name="connsiteY76" fmla="*/ 275597 h 606651"/>
              <a:gd name="connsiteX77" fmla="*/ 258676 w 440751"/>
              <a:gd name="connsiteY77" fmla="*/ 263704 h 606651"/>
              <a:gd name="connsiteX78" fmla="*/ 258841 w 440751"/>
              <a:gd name="connsiteY78" fmla="*/ 262630 h 606651"/>
              <a:gd name="connsiteX79" fmla="*/ 267112 w 440751"/>
              <a:gd name="connsiteY79" fmla="*/ 254453 h 606651"/>
              <a:gd name="connsiteX80" fmla="*/ 268105 w 440751"/>
              <a:gd name="connsiteY80" fmla="*/ 254205 h 606651"/>
              <a:gd name="connsiteX81" fmla="*/ 280098 w 440751"/>
              <a:gd name="connsiteY81" fmla="*/ 254371 h 606651"/>
              <a:gd name="connsiteX82" fmla="*/ 288369 w 440751"/>
              <a:gd name="connsiteY82" fmla="*/ 245863 h 606651"/>
              <a:gd name="connsiteX83" fmla="*/ 289279 w 440751"/>
              <a:gd name="connsiteY83" fmla="*/ 245285 h 606651"/>
              <a:gd name="connsiteX84" fmla="*/ 173138 w 440751"/>
              <a:gd name="connsiteY84" fmla="*/ 177517 h 606651"/>
              <a:gd name="connsiteX85" fmla="*/ 128133 w 440751"/>
              <a:gd name="connsiteY85" fmla="*/ 222452 h 606651"/>
              <a:gd name="connsiteX86" fmla="*/ 173138 w 440751"/>
              <a:gd name="connsiteY86" fmla="*/ 267387 h 606651"/>
              <a:gd name="connsiteX87" fmla="*/ 218143 w 440751"/>
              <a:gd name="connsiteY87" fmla="*/ 222452 h 606651"/>
              <a:gd name="connsiteX88" fmla="*/ 173138 w 440751"/>
              <a:gd name="connsiteY88" fmla="*/ 177517 h 606651"/>
              <a:gd name="connsiteX89" fmla="*/ 161556 w 440751"/>
              <a:gd name="connsiteY89" fmla="*/ 132169 h 606651"/>
              <a:gd name="connsiteX90" fmla="*/ 184720 w 440751"/>
              <a:gd name="connsiteY90" fmla="*/ 132169 h 606651"/>
              <a:gd name="connsiteX91" fmla="*/ 186457 w 440751"/>
              <a:gd name="connsiteY91" fmla="*/ 133325 h 606651"/>
              <a:gd name="connsiteX92" fmla="*/ 203086 w 440751"/>
              <a:gd name="connsiteY92" fmla="*/ 150341 h 606651"/>
              <a:gd name="connsiteX93" fmla="*/ 226829 w 440751"/>
              <a:gd name="connsiteY93" fmla="*/ 150011 h 606651"/>
              <a:gd name="connsiteX94" fmla="*/ 228897 w 440751"/>
              <a:gd name="connsiteY94" fmla="*/ 150424 h 606651"/>
              <a:gd name="connsiteX95" fmla="*/ 245278 w 440751"/>
              <a:gd name="connsiteY95" fmla="*/ 166779 h 606651"/>
              <a:gd name="connsiteX96" fmla="*/ 245691 w 440751"/>
              <a:gd name="connsiteY96" fmla="*/ 168844 h 606651"/>
              <a:gd name="connsiteX97" fmla="*/ 245443 w 440751"/>
              <a:gd name="connsiteY97" fmla="*/ 192633 h 606651"/>
              <a:gd name="connsiteX98" fmla="*/ 262403 w 440751"/>
              <a:gd name="connsiteY98" fmla="*/ 209153 h 606651"/>
              <a:gd name="connsiteX99" fmla="*/ 263561 w 440751"/>
              <a:gd name="connsiteY99" fmla="*/ 210970 h 606651"/>
              <a:gd name="connsiteX100" fmla="*/ 263561 w 440751"/>
              <a:gd name="connsiteY100" fmla="*/ 234016 h 606651"/>
              <a:gd name="connsiteX101" fmla="*/ 262403 w 440751"/>
              <a:gd name="connsiteY101" fmla="*/ 235750 h 606651"/>
              <a:gd name="connsiteX102" fmla="*/ 245443 w 440751"/>
              <a:gd name="connsiteY102" fmla="*/ 252353 h 606651"/>
              <a:gd name="connsiteX103" fmla="*/ 245691 w 440751"/>
              <a:gd name="connsiteY103" fmla="*/ 276142 h 606651"/>
              <a:gd name="connsiteX104" fmla="*/ 245278 w 440751"/>
              <a:gd name="connsiteY104" fmla="*/ 278207 h 606651"/>
              <a:gd name="connsiteX105" fmla="*/ 228897 w 440751"/>
              <a:gd name="connsiteY105" fmla="*/ 294562 h 606651"/>
              <a:gd name="connsiteX106" fmla="*/ 226829 w 440751"/>
              <a:gd name="connsiteY106" fmla="*/ 294893 h 606651"/>
              <a:gd name="connsiteX107" fmla="*/ 203086 w 440751"/>
              <a:gd name="connsiteY107" fmla="*/ 294645 h 606651"/>
              <a:gd name="connsiteX108" fmla="*/ 186457 w 440751"/>
              <a:gd name="connsiteY108" fmla="*/ 311578 h 606651"/>
              <a:gd name="connsiteX109" fmla="*/ 184720 w 440751"/>
              <a:gd name="connsiteY109" fmla="*/ 312817 h 606651"/>
              <a:gd name="connsiteX110" fmla="*/ 161556 w 440751"/>
              <a:gd name="connsiteY110" fmla="*/ 312817 h 606651"/>
              <a:gd name="connsiteX111" fmla="*/ 159818 w 440751"/>
              <a:gd name="connsiteY111" fmla="*/ 311578 h 606651"/>
              <a:gd name="connsiteX112" fmla="*/ 143190 w 440751"/>
              <a:gd name="connsiteY112" fmla="*/ 294645 h 606651"/>
              <a:gd name="connsiteX113" fmla="*/ 131608 w 440751"/>
              <a:gd name="connsiteY113" fmla="*/ 292332 h 606651"/>
              <a:gd name="connsiteX114" fmla="*/ 119446 w 440751"/>
              <a:gd name="connsiteY114" fmla="*/ 294893 h 606651"/>
              <a:gd name="connsiteX115" fmla="*/ 117378 w 440751"/>
              <a:gd name="connsiteY115" fmla="*/ 294562 h 606651"/>
              <a:gd name="connsiteX116" fmla="*/ 100998 w 440751"/>
              <a:gd name="connsiteY116" fmla="*/ 278207 h 606651"/>
              <a:gd name="connsiteX117" fmla="*/ 100584 w 440751"/>
              <a:gd name="connsiteY117" fmla="*/ 276142 h 606651"/>
              <a:gd name="connsiteX118" fmla="*/ 100832 w 440751"/>
              <a:gd name="connsiteY118" fmla="*/ 252353 h 606651"/>
              <a:gd name="connsiteX119" fmla="*/ 83873 w 440751"/>
              <a:gd name="connsiteY119" fmla="*/ 235750 h 606651"/>
              <a:gd name="connsiteX120" fmla="*/ 82632 w 440751"/>
              <a:gd name="connsiteY120" fmla="*/ 234016 h 606651"/>
              <a:gd name="connsiteX121" fmla="*/ 82632 w 440751"/>
              <a:gd name="connsiteY121" fmla="*/ 210970 h 606651"/>
              <a:gd name="connsiteX122" fmla="*/ 83873 w 440751"/>
              <a:gd name="connsiteY122" fmla="*/ 209153 h 606651"/>
              <a:gd name="connsiteX123" fmla="*/ 100832 w 440751"/>
              <a:gd name="connsiteY123" fmla="*/ 192633 h 606651"/>
              <a:gd name="connsiteX124" fmla="*/ 100584 w 440751"/>
              <a:gd name="connsiteY124" fmla="*/ 168844 h 606651"/>
              <a:gd name="connsiteX125" fmla="*/ 100998 w 440751"/>
              <a:gd name="connsiteY125" fmla="*/ 166779 h 606651"/>
              <a:gd name="connsiteX126" fmla="*/ 117378 w 440751"/>
              <a:gd name="connsiteY126" fmla="*/ 150424 h 606651"/>
              <a:gd name="connsiteX127" fmla="*/ 119446 w 440751"/>
              <a:gd name="connsiteY127" fmla="*/ 150011 h 606651"/>
              <a:gd name="connsiteX128" fmla="*/ 143190 w 440751"/>
              <a:gd name="connsiteY128" fmla="*/ 150341 h 606651"/>
              <a:gd name="connsiteX129" fmla="*/ 159818 w 440751"/>
              <a:gd name="connsiteY129" fmla="*/ 133325 h 606651"/>
              <a:gd name="connsiteX130" fmla="*/ 161556 w 440751"/>
              <a:gd name="connsiteY130" fmla="*/ 132169 h 606651"/>
              <a:gd name="connsiteX131" fmla="*/ 23824 w 440751"/>
              <a:gd name="connsiteY131" fmla="*/ 23790 h 606651"/>
              <a:gd name="connsiteX132" fmla="*/ 23824 w 440751"/>
              <a:gd name="connsiteY132" fmla="*/ 403939 h 606651"/>
              <a:gd name="connsiteX133" fmla="*/ 416927 w 440751"/>
              <a:gd name="connsiteY133" fmla="*/ 403939 h 606651"/>
              <a:gd name="connsiteX134" fmla="*/ 416927 w 440751"/>
              <a:gd name="connsiteY134" fmla="*/ 157445 h 606651"/>
              <a:gd name="connsiteX135" fmla="*/ 311702 w 440751"/>
              <a:gd name="connsiteY135" fmla="*/ 157445 h 606651"/>
              <a:gd name="connsiteX136" fmla="*/ 299790 w 440751"/>
              <a:gd name="connsiteY136" fmla="*/ 145550 h 606651"/>
              <a:gd name="connsiteX137" fmla="*/ 299790 w 440751"/>
              <a:gd name="connsiteY137" fmla="*/ 23790 h 606651"/>
              <a:gd name="connsiteX138" fmla="*/ 23824 w 440751"/>
              <a:gd name="connsiteY138" fmla="*/ 0 h 606651"/>
              <a:gd name="connsiteX139" fmla="*/ 311702 w 440751"/>
              <a:gd name="connsiteY139" fmla="*/ 0 h 606651"/>
              <a:gd name="connsiteX140" fmla="*/ 314432 w 440751"/>
              <a:gd name="connsiteY140" fmla="*/ 330 h 606651"/>
              <a:gd name="connsiteX141" fmla="*/ 315094 w 440751"/>
              <a:gd name="connsiteY141" fmla="*/ 578 h 606651"/>
              <a:gd name="connsiteX142" fmla="*/ 317410 w 440751"/>
              <a:gd name="connsiteY142" fmla="*/ 1569 h 606651"/>
              <a:gd name="connsiteX143" fmla="*/ 318238 w 440751"/>
              <a:gd name="connsiteY143" fmla="*/ 1982 h 606651"/>
              <a:gd name="connsiteX144" fmla="*/ 320554 w 440751"/>
              <a:gd name="connsiteY144" fmla="*/ 3965 h 606651"/>
              <a:gd name="connsiteX145" fmla="*/ 320637 w 440751"/>
              <a:gd name="connsiteY145" fmla="*/ 4048 h 606651"/>
              <a:gd name="connsiteX146" fmla="*/ 437773 w 440751"/>
              <a:gd name="connsiteY146" fmla="*/ 137702 h 606651"/>
              <a:gd name="connsiteX147" fmla="*/ 440668 w 440751"/>
              <a:gd name="connsiteY147" fmla="*/ 145385 h 606651"/>
              <a:gd name="connsiteX148" fmla="*/ 440751 w 440751"/>
              <a:gd name="connsiteY148" fmla="*/ 146706 h 606651"/>
              <a:gd name="connsiteX149" fmla="*/ 440751 w 440751"/>
              <a:gd name="connsiteY149" fmla="*/ 582861 h 606651"/>
              <a:gd name="connsiteX150" fmla="*/ 416927 w 440751"/>
              <a:gd name="connsiteY150" fmla="*/ 606651 h 606651"/>
              <a:gd name="connsiteX151" fmla="*/ 23824 w 440751"/>
              <a:gd name="connsiteY151" fmla="*/ 606651 h 606651"/>
              <a:gd name="connsiteX152" fmla="*/ 0 w 440751"/>
              <a:gd name="connsiteY152" fmla="*/ 582861 h 606651"/>
              <a:gd name="connsiteX153" fmla="*/ 0 w 440751"/>
              <a:gd name="connsiteY153" fmla="*/ 23790 h 606651"/>
              <a:gd name="connsiteX154" fmla="*/ 23824 w 440751"/>
              <a:gd name="connsiteY154" fmla="*/ 0 h 606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440751" h="606651">
                <a:moveTo>
                  <a:pt x="237003" y="458181"/>
                </a:moveTo>
                <a:lnTo>
                  <a:pt x="237333" y="458181"/>
                </a:lnTo>
                <a:cubicBezTo>
                  <a:pt x="239317" y="465951"/>
                  <a:pt x="241632" y="475704"/>
                  <a:pt x="243946" y="483474"/>
                </a:cubicBezTo>
                <a:lnTo>
                  <a:pt x="252130" y="511246"/>
                </a:lnTo>
                <a:lnTo>
                  <a:pt x="223198" y="511246"/>
                </a:lnTo>
                <a:lnTo>
                  <a:pt x="230968" y="483474"/>
                </a:lnTo>
                <a:cubicBezTo>
                  <a:pt x="233117" y="475869"/>
                  <a:pt x="235019" y="465951"/>
                  <a:pt x="237003" y="458181"/>
                </a:cubicBezTo>
                <a:close/>
                <a:moveTo>
                  <a:pt x="99151" y="457829"/>
                </a:moveTo>
                <a:cubicBezTo>
                  <a:pt x="124655" y="457829"/>
                  <a:pt x="140637" y="472202"/>
                  <a:pt x="140471" y="499461"/>
                </a:cubicBezTo>
                <a:cubicBezTo>
                  <a:pt x="140471" y="530685"/>
                  <a:pt x="122917" y="545471"/>
                  <a:pt x="96005" y="545306"/>
                </a:cubicBezTo>
                <a:cubicBezTo>
                  <a:pt x="92361" y="545306"/>
                  <a:pt x="88221" y="545306"/>
                  <a:pt x="85737" y="544728"/>
                </a:cubicBezTo>
                <a:lnTo>
                  <a:pt x="85737" y="458986"/>
                </a:lnTo>
                <a:cubicBezTo>
                  <a:pt x="88221" y="458407"/>
                  <a:pt x="92527" y="457829"/>
                  <a:pt x="99151" y="457829"/>
                </a:cubicBezTo>
                <a:close/>
                <a:moveTo>
                  <a:pt x="289946" y="436072"/>
                </a:moveTo>
                <a:lnTo>
                  <a:pt x="289946" y="460936"/>
                </a:lnTo>
                <a:lnTo>
                  <a:pt x="325104" y="460936"/>
                </a:lnTo>
                <a:lnTo>
                  <a:pt x="325104" y="567001"/>
                </a:lnTo>
                <a:lnTo>
                  <a:pt x="354884" y="567001"/>
                </a:lnTo>
                <a:lnTo>
                  <a:pt x="354884" y="460936"/>
                </a:lnTo>
                <a:lnTo>
                  <a:pt x="390703" y="460936"/>
                </a:lnTo>
                <a:lnTo>
                  <a:pt x="390703" y="436072"/>
                </a:lnTo>
                <a:close/>
                <a:moveTo>
                  <a:pt x="218886" y="436072"/>
                </a:moveTo>
                <a:lnTo>
                  <a:pt x="178765" y="567001"/>
                </a:lnTo>
                <a:lnTo>
                  <a:pt x="209539" y="567001"/>
                </a:lnTo>
                <a:lnTo>
                  <a:pt x="218886" y="533381"/>
                </a:lnTo>
                <a:lnTo>
                  <a:pt x="256443" y="533381"/>
                </a:lnTo>
                <a:lnTo>
                  <a:pt x="266535" y="567001"/>
                </a:lnTo>
                <a:lnTo>
                  <a:pt x="298467" y="567001"/>
                </a:lnTo>
                <a:lnTo>
                  <a:pt x="257767" y="436072"/>
                </a:lnTo>
                <a:close/>
                <a:moveTo>
                  <a:pt x="96042" y="435081"/>
                </a:moveTo>
                <a:cubicBezTo>
                  <a:pt x="81069" y="435081"/>
                  <a:pt x="66923" y="436072"/>
                  <a:pt x="56004" y="437807"/>
                </a:cubicBezTo>
                <a:lnTo>
                  <a:pt x="56004" y="566423"/>
                </a:lnTo>
                <a:cubicBezTo>
                  <a:pt x="63366" y="567414"/>
                  <a:pt x="74286" y="568405"/>
                  <a:pt x="89672" y="568405"/>
                </a:cubicBezTo>
                <a:cubicBezTo>
                  <a:pt x="115317" y="568405"/>
                  <a:pt x="136328" y="562953"/>
                  <a:pt x="150143" y="551471"/>
                </a:cubicBezTo>
                <a:cubicBezTo>
                  <a:pt x="162800" y="540815"/>
                  <a:pt x="171982" y="523468"/>
                  <a:pt x="171982" y="498439"/>
                </a:cubicBezTo>
                <a:cubicBezTo>
                  <a:pt x="171982" y="475309"/>
                  <a:pt x="163379" y="459201"/>
                  <a:pt x="149812" y="449041"/>
                </a:cubicBezTo>
                <a:cubicBezTo>
                  <a:pt x="137156" y="439541"/>
                  <a:pt x="120942" y="435081"/>
                  <a:pt x="96042" y="435081"/>
                </a:cubicBezTo>
                <a:close/>
                <a:moveTo>
                  <a:pt x="295069" y="267999"/>
                </a:moveTo>
                <a:cubicBezTo>
                  <a:pt x="282580" y="267999"/>
                  <a:pt x="272489" y="278158"/>
                  <a:pt x="272489" y="290629"/>
                </a:cubicBezTo>
                <a:cubicBezTo>
                  <a:pt x="272489" y="303019"/>
                  <a:pt x="282580" y="313178"/>
                  <a:pt x="295069" y="313178"/>
                </a:cubicBezTo>
                <a:cubicBezTo>
                  <a:pt x="307559" y="313178"/>
                  <a:pt x="317649" y="303019"/>
                  <a:pt x="317649" y="290629"/>
                </a:cubicBezTo>
                <a:cubicBezTo>
                  <a:pt x="317649" y="278158"/>
                  <a:pt x="307559" y="267999"/>
                  <a:pt x="295069" y="267999"/>
                </a:cubicBezTo>
                <a:close/>
                <a:moveTo>
                  <a:pt x="289279" y="245285"/>
                </a:moveTo>
                <a:lnTo>
                  <a:pt x="300859" y="245285"/>
                </a:lnTo>
                <a:cubicBezTo>
                  <a:pt x="301272" y="245285"/>
                  <a:pt x="301603" y="245533"/>
                  <a:pt x="301769" y="245863"/>
                </a:cubicBezTo>
                <a:cubicBezTo>
                  <a:pt x="303258" y="249663"/>
                  <a:pt x="306318" y="252801"/>
                  <a:pt x="310123" y="254371"/>
                </a:cubicBezTo>
                <a:cubicBezTo>
                  <a:pt x="313927" y="255940"/>
                  <a:pt x="318311" y="255857"/>
                  <a:pt x="322033" y="254205"/>
                </a:cubicBezTo>
                <a:cubicBezTo>
                  <a:pt x="322281" y="254123"/>
                  <a:pt x="322612" y="253958"/>
                  <a:pt x="323109" y="254453"/>
                </a:cubicBezTo>
                <a:lnTo>
                  <a:pt x="331297" y="262630"/>
                </a:lnTo>
                <a:cubicBezTo>
                  <a:pt x="331545" y="262878"/>
                  <a:pt x="331628" y="263373"/>
                  <a:pt x="331462" y="263704"/>
                </a:cubicBezTo>
                <a:cubicBezTo>
                  <a:pt x="329808" y="267420"/>
                  <a:pt x="329808" y="271798"/>
                  <a:pt x="331380" y="275597"/>
                </a:cubicBezTo>
                <a:cubicBezTo>
                  <a:pt x="332951" y="279397"/>
                  <a:pt x="336094" y="282453"/>
                  <a:pt x="339899" y="283939"/>
                </a:cubicBezTo>
                <a:cubicBezTo>
                  <a:pt x="340230" y="284104"/>
                  <a:pt x="340478" y="284435"/>
                  <a:pt x="340478" y="284848"/>
                </a:cubicBezTo>
                <a:lnTo>
                  <a:pt x="340478" y="296411"/>
                </a:lnTo>
                <a:cubicBezTo>
                  <a:pt x="340478" y="296824"/>
                  <a:pt x="340230" y="297154"/>
                  <a:pt x="339899" y="297237"/>
                </a:cubicBezTo>
                <a:cubicBezTo>
                  <a:pt x="336012" y="298724"/>
                  <a:pt x="332951" y="301780"/>
                  <a:pt x="331380" y="305579"/>
                </a:cubicBezTo>
                <a:cubicBezTo>
                  <a:pt x="329808" y="309378"/>
                  <a:pt x="329808" y="313756"/>
                  <a:pt x="331462" y="317555"/>
                </a:cubicBezTo>
                <a:cubicBezTo>
                  <a:pt x="331628" y="317886"/>
                  <a:pt x="331545" y="318299"/>
                  <a:pt x="331297" y="318546"/>
                </a:cubicBezTo>
                <a:lnTo>
                  <a:pt x="323109" y="326806"/>
                </a:lnTo>
                <a:cubicBezTo>
                  <a:pt x="322612" y="327219"/>
                  <a:pt x="322281" y="327054"/>
                  <a:pt x="322033" y="326971"/>
                </a:cubicBezTo>
                <a:cubicBezTo>
                  <a:pt x="318311" y="325319"/>
                  <a:pt x="313927" y="325236"/>
                  <a:pt x="310123" y="326806"/>
                </a:cubicBezTo>
                <a:cubicBezTo>
                  <a:pt x="306318" y="328375"/>
                  <a:pt x="303258" y="331514"/>
                  <a:pt x="301769" y="335313"/>
                </a:cubicBezTo>
                <a:cubicBezTo>
                  <a:pt x="301603" y="335726"/>
                  <a:pt x="301272" y="335891"/>
                  <a:pt x="300859" y="335891"/>
                </a:cubicBezTo>
                <a:lnTo>
                  <a:pt x="289279" y="335891"/>
                </a:lnTo>
                <a:cubicBezTo>
                  <a:pt x="288866" y="335891"/>
                  <a:pt x="288535" y="335726"/>
                  <a:pt x="288369" y="335313"/>
                </a:cubicBezTo>
                <a:cubicBezTo>
                  <a:pt x="286881" y="331514"/>
                  <a:pt x="283820" y="328375"/>
                  <a:pt x="280015" y="326806"/>
                </a:cubicBezTo>
                <a:cubicBezTo>
                  <a:pt x="278196" y="326062"/>
                  <a:pt x="276211" y="325649"/>
                  <a:pt x="274226" y="325649"/>
                </a:cubicBezTo>
                <a:cubicBezTo>
                  <a:pt x="272075" y="325649"/>
                  <a:pt x="270090" y="326145"/>
                  <a:pt x="268105" y="326971"/>
                </a:cubicBezTo>
                <a:cubicBezTo>
                  <a:pt x="267857" y="327054"/>
                  <a:pt x="267526" y="327219"/>
                  <a:pt x="267112" y="326806"/>
                </a:cubicBezTo>
                <a:lnTo>
                  <a:pt x="258841" y="318546"/>
                </a:lnTo>
                <a:cubicBezTo>
                  <a:pt x="258593" y="318299"/>
                  <a:pt x="258510" y="317886"/>
                  <a:pt x="258676" y="317555"/>
                </a:cubicBezTo>
                <a:cubicBezTo>
                  <a:pt x="260330" y="313756"/>
                  <a:pt x="260330" y="309378"/>
                  <a:pt x="258758" y="305579"/>
                </a:cubicBezTo>
                <a:cubicBezTo>
                  <a:pt x="257187" y="301780"/>
                  <a:pt x="254127" y="298724"/>
                  <a:pt x="250322" y="297237"/>
                </a:cubicBezTo>
                <a:cubicBezTo>
                  <a:pt x="249908" y="297154"/>
                  <a:pt x="249660" y="296824"/>
                  <a:pt x="249660" y="296411"/>
                </a:cubicBezTo>
                <a:lnTo>
                  <a:pt x="249660" y="284848"/>
                </a:lnTo>
                <a:cubicBezTo>
                  <a:pt x="249660" y="284435"/>
                  <a:pt x="249908" y="284022"/>
                  <a:pt x="250322" y="283939"/>
                </a:cubicBezTo>
                <a:cubicBezTo>
                  <a:pt x="254127" y="282453"/>
                  <a:pt x="257187" y="279397"/>
                  <a:pt x="258758" y="275597"/>
                </a:cubicBezTo>
                <a:cubicBezTo>
                  <a:pt x="260330" y="271798"/>
                  <a:pt x="260330" y="267420"/>
                  <a:pt x="258676" y="263704"/>
                </a:cubicBezTo>
                <a:cubicBezTo>
                  <a:pt x="258510" y="263373"/>
                  <a:pt x="258593" y="262878"/>
                  <a:pt x="258841" y="262630"/>
                </a:cubicBezTo>
                <a:lnTo>
                  <a:pt x="267112" y="254453"/>
                </a:lnTo>
                <a:cubicBezTo>
                  <a:pt x="267526" y="253958"/>
                  <a:pt x="267857" y="254123"/>
                  <a:pt x="268105" y="254205"/>
                </a:cubicBezTo>
                <a:cubicBezTo>
                  <a:pt x="271910" y="255857"/>
                  <a:pt x="276293" y="255940"/>
                  <a:pt x="280098" y="254371"/>
                </a:cubicBezTo>
                <a:cubicBezTo>
                  <a:pt x="283820" y="252801"/>
                  <a:pt x="286881" y="249663"/>
                  <a:pt x="288369" y="245863"/>
                </a:cubicBezTo>
                <a:cubicBezTo>
                  <a:pt x="288535" y="245450"/>
                  <a:pt x="288866" y="245285"/>
                  <a:pt x="289279" y="245285"/>
                </a:cubicBezTo>
                <a:close/>
                <a:moveTo>
                  <a:pt x="173138" y="177517"/>
                </a:moveTo>
                <a:cubicBezTo>
                  <a:pt x="148319" y="177517"/>
                  <a:pt x="128133" y="197754"/>
                  <a:pt x="128133" y="222452"/>
                </a:cubicBezTo>
                <a:cubicBezTo>
                  <a:pt x="128133" y="247232"/>
                  <a:pt x="148319" y="267387"/>
                  <a:pt x="173138" y="267387"/>
                </a:cubicBezTo>
                <a:cubicBezTo>
                  <a:pt x="197957" y="267387"/>
                  <a:pt x="218143" y="247232"/>
                  <a:pt x="218143" y="222452"/>
                </a:cubicBezTo>
                <a:cubicBezTo>
                  <a:pt x="218143" y="197754"/>
                  <a:pt x="197957" y="177517"/>
                  <a:pt x="173138" y="177517"/>
                </a:cubicBezTo>
                <a:close/>
                <a:moveTo>
                  <a:pt x="161556" y="132169"/>
                </a:moveTo>
                <a:lnTo>
                  <a:pt x="184720" y="132169"/>
                </a:lnTo>
                <a:cubicBezTo>
                  <a:pt x="185464" y="132169"/>
                  <a:pt x="186126" y="132664"/>
                  <a:pt x="186457" y="133325"/>
                </a:cubicBezTo>
                <a:cubicBezTo>
                  <a:pt x="189435" y="141007"/>
                  <a:pt x="195475" y="147202"/>
                  <a:pt x="203086" y="150341"/>
                </a:cubicBezTo>
                <a:cubicBezTo>
                  <a:pt x="210614" y="153480"/>
                  <a:pt x="219383" y="153315"/>
                  <a:pt x="226829" y="150011"/>
                </a:cubicBezTo>
                <a:cubicBezTo>
                  <a:pt x="227325" y="149845"/>
                  <a:pt x="227987" y="149598"/>
                  <a:pt x="228897" y="150424"/>
                </a:cubicBezTo>
                <a:lnTo>
                  <a:pt x="245278" y="166779"/>
                </a:lnTo>
                <a:cubicBezTo>
                  <a:pt x="245774" y="167357"/>
                  <a:pt x="245940" y="168183"/>
                  <a:pt x="245691" y="168844"/>
                </a:cubicBezTo>
                <a:cubicBezTo>
                  <a:pt x="242382" y="176360"/>
                  <a:pt x="242299" y="185033"/>
                  <a:pt x="245443" y="192633"/>
                </a:cubicBezTo>
                <a:cubicBezTo>
                  <a:pt x="248587" y="200149"/>
                  <a:pt x="254709" y="206179"/>
                  <a:pt x="262403" y="209153"/>
                </a:cubicBezTo>
                <a:cubicBezTo>
                  <a:pt x="263065" y="209483"/>
                  <a:pt x="263561" y="210227"/>
                  <a:pt x="263561" y="210970"/>
                </a:cubicBezTo>
                <a:lnTo>
                  <a:pt x="263561" y="234016"/>
                </a:lnTo>
                <a:cubicBezTo>
                  <a:pt x="263561" y="234842"/>
                  <a:pt x="263065" y="235503"/>
                  <a:pt x="262403" y="235750"/>
                </a:cubicBezTo>
                <a:cubicBezTo>
                  <a:pt x="254709" y="238724"/>
                  <a:pt x="248587" y="244836"/>
                  <a:pt x="245443" y="252353"/>
                </a:cubicBezTo>
                <a:cubicBezTo>
                  <a:pt x="242299" y="259953"/>
                  <a:pt x="242382" y="268626"/>
                  <a:pt x="245691" y="276142"/>
                </a:cubicBezTo>
                <a:cubicBezTo>
                  <a:pt x="245940" y="276803"/>
                  <a:pt x="245774" y="277629"/>
                  <a:pt x="245278" y="278207"/>
                </a:cubicBezTo>
                <a:lnTo>
                  <a:pt x="228897" y="294562"/>
                </a:lnTo>
                <a:cubicBezTo>
                  <a:pt x="227987" y="295388"/>
                  <a:pt x="227325" y="295141"/>
                  <a:pt x="226829" y="294893"/>
                </a:cubicBezTo>
                <a:cubicBezTo>
                  <a:pt x="219383" y="291671"/>
                  <a:pt x="210614" y="291506"/>
                  <a:pt x="203086" y="294645"/>
                </a:cubicBezTo>
                <a:cubicBezTo>
                  <a:pt x="195475" y="297784"/>
                  <a:pt x="189435" y="303979"/>
                  <a:pt x="186457" y="311578"/>
                </a:cubicBezTo>
                <a:cubicBezTo>
                  <a:pt x="186126" y="312322"/>
                  <a:pt x="185464" y="312817"/>
                  <a:pt x="184720" y="312817"/>
                </a:cubicBezTo>
                <a:lnTo>
                  <a:pt x="161556" y="312817"/>
                </a:lnTo>
                <a:cubicBezTo>
                  <a:pt x="160811" y="312817"/>
                  <a:pt x="160067" y="312322"/>
                  <a:pt x="159818" y="311578"/>
                </a:cubicBezTo>
                <a:cubicBezTo>
                  <a:pt x="156840" y="303979"/>
                  <a:pt x="150801" y="297784"/>
                  <a:pt x="143190" y="294645"/>
                </a:cubicBezTo>
                <a:cubicBezTo>
                  <a:pt x="139467" y="293158"/>
                  <a:pt x="135579" y="292332"/>
                  <a:pt x="131608" y="292332"/>
                </a:cubicBezTo>
                <a:cubicBezTo>
                  <a:pt x="127388" y="292332"/>
                  <a:pt x="123252" y="293241"/>
                  <a:pt x="119446" y="294893"/>
                </a:cubicBezTo>
                <a:cubicBezTo>
                  <a:pt x="118950" y="295141"/>
                  <a:pt x="118288" y="295388"/>
                  <a:pt x="117378" y="294562"/>
                </a:cubicBezTo>
                <a:lnTo>
                  <a:pt x="100998" y="278207"/>
                </a:lnTo>
                <a:cubicBezTo>
                  <a:pt x="100419" y="277629"/>
                  <a:pt x="100253" y="276803"/>
                  <a:pt x="100584" y="276142"/>
                </a:cubicBezTo>
                <a:cubicBezTo>
                  <a:pt x="103893" y="268626"/>
                  <a:pt x="103976" y="259953"/>
                  <a:pt x="100832" y="252353"/>
                </a:cubicBezTo>
                <a:cubicBezTo>
                  <a:pt x="97689" y="244836"/>
                  <a:pt x="91484" y="238724"/>
                  <a:pt x="83873" y="235750"/>
                </a:cubicBezTo>
                <a:cubicBezTo>
                  <a:pt x="83128" y="235503"/>
                  <a:pt x="82632" y="234842"/>
                  <a:pt x="82632" y="234016"/>
                </a:cubicBezTo>
                <a:lnTo>
                  <a:pt x="82632" y="210970"/>
                </a:lnTo>
                <a:cubicBezTo>
                  <a:pt x="82632" y="210144"/>
                  <a:pt x="83128" y="209483"/>
                  <a:pt x="83873" y="209153"/>
                </a:cubicBezTo>
                <a:cubicBezTo>
                  <a:pt x="91484" y="206179"/>
                  <a:pt x="97689" y="200149"/>
                  <a:pt x="100832" y="192633"/>
                </a:cubicBezTo>
                <a:cubicBezTo>
                  <a:pt x="103976" y="185033"/>
                  <a:pt x="103893" y="176360"/>
                  <a:pt x="100584" y="168844"/>
                </a:cubicBezTo>
                <a:cubicBezTo>
                  <a:pt x="100253" y="168183"/>
                  <a:pt x="100419" y="167357"/>
                  <a:pt x="100998" y="166779"/>
                </a:cubicBezTo>
                <a:lnTo>
                  <a:pt x="117378" y="150424"/>
                </a:lnTo>
                <a:cubicBezTo>
                  <a:pt x="118288" y="149598"/>
                  <a:pt x="118950" y="149845"/>
                  <a:pt x="119446" y="150011"/>
                </a:cubicBezTo>
                <a:cubicBezTo>
                  <a:pt x="126892" y="153315"/>
                  <a:pt x="135661" y="153480"/>
                  <a:pt x="143190" y="150341"/>
                </a:cubicBezTo>
                <a:cubicBezTo>
                  <a:pt x="150801" y="147202"/>
                  <a:pt x="156840" y="141007"/>
                  <a:pt x="159818" y="133325"/>
                </a:cubicBezTo>
                <a:cubicBezTo>
                  <a:pt x="160067" y="132664"/>
                  <a:pt x="160811" y="132169"/>
                  <a:pt x="161556" y="132169"/>
                </a:cubicBezTo>
                <a:close/>
                <a:moveTo>
                  <a:pt x="23824" y="23790"/>
                </a:moveTo>
                <a:lnTo>
                  <a:pt x="23824" y="403939"/>
                </a:lnTo>
                <a:lnTo>
                  <a:pt x="416927" y="403939"/>
                </a:lnTo>
                <a:lnTo>
                  <a:pt x="416927" y="157445"/>
                </a:lnTo>
                <a:lnTo>
                  <a:pt x="311702" y="157445"/>
                </a:lnTo>
                <a:cubicBezTo>
                  <a:pt x="305084" y="157445"/>
                  <a:pt x="299790" y="152076"/>
                  <a:pt x="299790" y="145550"/>
                </a:cubicBezTo>
                <a:lnTo>
                  <a:pt x="299790" y="23790"/>
                </a:lnTo>
                <a:close/>
                <a:moveTo>
                  <a:pt x="23824" y="0"/>
                </a:moveTo>
                <a:lnTo>
                  <a:pt x="311702" y="0"/>
                </a:lnTo>
                <a:cubicBezTo>
                  <a:pt x="312612" y="0"/>
                  <a:pt x="313522" y="165"/>
                  <a:pt x="314432" y="330"/>
                </a:cubicBezTo>
                <a:cubicBezTo>
                  <a:pt x="314680" y="413"/>
                  <a:pt x="314846" y="496"/>
                  <a:pt x="315094" y="578"/>
                </a:cubicBezTo>
                <a:cubicBezTo>
                  <a:pt x="315921" y="826"/>
                  <a:pt x="316666" y="1156"/>
                  <a:pt x="317410" y="1569"/>
                </a:cubicBezTo>
                <a:cubicBezTo>
                  <a:pt x="317658" y="1652"/>
                  <a:pt x="317989" y="1817"/>
                  <a:pt x="318238" y="1982"/>
                </a:cubicBezTo>
                <a:cubicBezTo>
                  <a:pt x="319065" y="2561"/>
                  <a:pt x="319892" y="3221"/>
                  <a:pt x="320554" y="3965"/>
                </a:cubicBezTo>
                <a:cubicBezTo>
                  <a:pt x="320637" y="4048"/>
                  <a:pt x="320637" y="4048"/>
                  <a:pt x="320637" y="4048"/>
                </a:cubicBezTo>
                <a:lnTo>
                  <a:pt x="437773" y="137702"/>
                </a:lnTo>
                <a:cubicBezTo>
                  <a:pt x="439676" y="139850"/>
                  <a:pt x="440586" y="142576"/>
                  <a:pt x="440668" y="145385"/>
                </a:cubicBezTo>
                <a:cubicBezTo>
                  <a:pt x="440668" y="145798"/>
                  <a:pt x="440751" y="146293"/>
                  <a:pt x="440751" y="146706"/>
                </a:cubicBezTo>
                <a:lnTo>
                  <a:pt x="440751" y="582861"/>
                </a:lnTo>
                <a:cubicBezTo>
                  <a:pt x="440751" y="595995"/>
                  <a:pt x="430080" y="606651"/>
                  <a:pt x="416927" y="606651"/>
                </a:cubicBezTo>
                <a:lnTo>
                  <a:pt x="23824" y="606651"/>
                </a:lnTo>
                <a:cubicBezTo>
                  <a:pt x="10671" y="606651"/>
                  <a:pt x="0" y="595995"/>
                  <a:pt x="0" y="582861"/>
                </a:cubicBezTo>
                <a:lnTo>
                  <a:pt x="0" y="23790"/>
                </a:lnTo>
                <a:cubicBezTo>
                  <a:pt x="0" y="10656"/>
                  <a:pt x="10671" y="0"/>
                  <a:pt x="23824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1" name="文本框 1030">
            <a:extLst>
              <a:ext uri="{FF2B5EF4-FFF2-40B4-BE49-F238E27FC236}">
                <a16:creationId xmlns:a16="http://schemas.microsoft.com/office/drawing/2014/main" id="{A11D1D94-06E8-2AA0-5FC0-6F7C40828E12}"/>
              </a:ext>
            </a:extLst>
          </p:cNvPr>
          <p:cNvSpPr txBox="1"/>
          <p:nvPr/>
        </p:nvSpPr>
        <p:spPr>
          <a:xfrm>
            <a:off x="955361" y="1841229"/>
            <a:ext cx="80479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i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123</a:t>
            </a:r>
          </a:p>
          <a:p>
            <a:r>
              <a:rPr lang="zh-CN" altLang="en-US" sz="900" b="1" dirty="0">
                <a:solidFill>
                  <a:schemeClr val="accent5"/>
                </a:solidFill>
              </a:rPr>
              <a:t>数据集</a:t>
            </a:r>
          </a:p>
        </p:txBody>
      </p:sp>
      <p:sp>
        <p:nvSpPr>
          <p:cNvPr id="1032" name="文本框 1031">
            <a:extLst>
              <a:ext uri="{FF2B5EF4-FFF2-40B4-BE49-F238E27FC236}">
                <a16:creationId xmlns:a16="http://schemas.microsoft.com/office/drawing/2014/main" id="{2064F321-D8D2-B1C7-2807-65C6174D01C5}"/>
              </a:ext>
            </a:extLst>
          </p:cNvPr>
          <p:cNvSpPr txBox="1"/>
          <p:nvPr/>
        </p:nvSpPr>
        <p:spPr>
          <a:xfrm>
            <a:off x="2611626" y="1834657"/>
            <a:ext cx="65801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i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</a:p>
          <a:p>
            <a:r>
              <a:rPr lang="zh-CN" altLang="en-US" sz="900" b="1" dirty="0">
                <a:solidFill>
                  <a:schemeClr val="accent5"/>
                </a:solidFill>
              </a:rPr>
              <a:t>数据产品</a:t>
            </a:r>
          </a:p>
        </p:txBody>
      </p:sp>
      <p:grpSp>
        <p:nvGrpSpPr>
          <p:cNvPr id="1033" name="组合 1032">
            <a:extLst>
              <a:ext uri="{FF2B5EF4-FFF2-40B4-BE49-F238E27FC236}">
                <a16:creationId xmlns:a16="http://schemas.microsoft.com/office/drawing/2014/main" id="{0F8E9B58-A7FE-C234-6F38-EBB71C4A2134}"/>
              </a:ext>
            </a:extLst>
          </p:cNvPr>
          <p:cNvGrpSpPr/>
          <p:nvPr/>
        </p:nvGrpSpPr>
        <p:grpSpPr>
          <a:xfrm>
            <a:off x="634626" y="2953260"/>
            <a:ext cx="2664094" cy="238565"/>
            <a:chOff x="685911" y="2106816"/>
            <a:chExt cx="2664094" cy="238565"/>
          </a:xfrm>
        </p:grpSpPr>
        <p:sp>
          <p:nvSpPr>
            <p:cNvPr id="1034" name="文本框 1033">
              <a:extLst>
                <a:ext uri="{FF2B5EF4-FFF2-40B4-BE49-F238E27FC236}">
                  <a16:creationId xmlns:a16="http://schemas.microsoft.com/office/drawing/2014/main" id="{AC59D82B-A734-49A5-C868-AED36BA0D724}"/>
                </a:ext>
              </a:extLst>
            </p:cNvPr>
            <p:cNvSpPr txBox="1"/>
            <p:nvPr/>
          </p:nvSpPr>
          <p:spPr>
            <a:xfrm>
              <a:off x="685911" y="2114549"/>
              <a:ext cx="147593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dirty="0">
                  <a:solidFill>
                    <a:schemeClr val="accent5"/>
                  </a:solidFill>
                </a:rPr>
                <a:t>交通卡交易数据</a:t>
              </a:r>
            </a:p>
          </p:txBody>
        </p:sp>
        <p:sp>
          <p:nvSpPr>
            <p:cNvPr id="1035" name="文本框 1034">
              <a:extLst>
                <a:ext uri="{FF2B5EF4-FFF2-40B4-BE49-F238E27FC236}">
                  <a16:creationId xmlns:a16="http://schemas.microsoft.com/office/drawing/2014/main" id="{6729ACB5-5DCF-95CF-C7D7-43D1158DC28F}"/>
                </a:ext>
              </a:extLst>
            </p:cNvPr>
            <p:cNvSpPr txBox="1"/>
            <p:nvPr/>
          </p:nvSpPr>
          <p:spPr>
            <a:xfrm>
              <a:off x="1986766" y="2114271"/>
              <a:ext cx="79454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accent5"/>
                  </a:solidFill>
                </a:rPr>
                <a:t>交通卡公司</a:t>
              </a:r>
            </a:p>
          </p:txBody>
        </p:sp>
        <p:sp>
          <p:nvSpPr>
            <p:cNvPr id="1036" name="文本框 1035">
              <a:extLst>
                <a:ext uri="{FF2B5EF4-FFF2-40B4-BE49-F238E27FC236}">
                  <a16:creationId xmlns:a16="http://schemas.microsoft.com/office/drawing/2014/main" id="{37188A53-074A-CF39-5C3D-0FFADEB23E2D}"/>
                </a:ext>
              </a:extLst>
            </p:cNvPr>
            <p:cNvSpPr txBox="1"/>
            <p:nvPr/>
          </p:nvSpPr>
          <p:spPr>
            <a:xfrm>
              <a:off x="2650070" y="2106816"/>
              <a:ext cx="69993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accent5"/>
                  </a:solidFill>
                </a:rPr>
                <a:t>2023-1-5</a:t>
              </a:r>
              <a:endParaRPr lang="zh-CN" altLang="en-US" sz="900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041" name="组合 1040">
            <a:extLst>
              <a:ext uri="{FF2B5EF4-FFF2-40B4-BE49-F238E27FC236}">
                <a16:creationId xmlns:a16="http://schemas.microsoft.com/office/drawing/2014/main" id="{EA1CD1E0-29FC-8EBC-1EF0-C334A17F9C4F}"/>
              </a:ext>
            </a:extLst>
          </p:cNvPr>
          <p:cNvGrpSpPr/>
          <p:nvPr/>
        </p:nvGrpSpPr>
        <p:grpSpPr>
          <a:xfrm>
            <a:off x="633509" y="3151861"/>
            <a:ext cx="2769166" cy="238565"/>
            <a:chOff x="685911" y="2106816"/>
            <a:chExt cx="2769166" cy="238565"/>
          </a:xfrm>
        </p:grpSpPr>
        <p:sp>
          <p:nvSpPr>
            <p:cNvPr id="1042" name="文本框 1041">
              <a:extLst>
                <a:ext uri="{FF2B5EF4-FFF2-40B4-BE49-F238E27FC236}">
                  <a16:creationId xmlns:a16="http://schemas.microsoft.com/office/drawing/2014/main" id="{D744B6AB-6143-FD79-F038-F0F89EB47619}"/>
                </a:ext>
              </a:extLst>
            </p:cNvPr>
            <p:cNvSpPr txBox="1"/>
            <p:nvPr/>
          </p:nvSpPr>
          <p:spPr>
            <a:xfrm>
              <a:off x="685911" y="2114549"/>
              <a:ext cx="147593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accent5"/>
                  </a:solidFill>
                </a:rPr>
                <a:t>15min</a:t>
              </a:r>
              <a:r>
                <a:rPr lang="zh-CN" altLang="en-US" sz="900" dirty="0">
                  <a:solidFill>
                    <a:schemeClr val="accent5"/>
                  </a:solidFill>
                </a:rPr>
                <a:t>公交客流统计数据</a:t>
              </a:r>
            </a:p>
          </p:txBody>
        </p:sp>
        <p:sp>
          <p:nvSpPr>
            <p:cNvPr id="1043" name="文本框 1042">
              <a:extLst>
                <a:ext uri="{FF2B5EF4-FFF2-40B4-BE49-F238E27FC236}">
                  <a16:creationId xmlns:a16="http://schemas.microsoft.com/office/drawing/2014/main" id="{0CF28D39-BF37-61A9-DE53-1C5070498A53}"/>
                </a:ext>
              </a:extLst>
            </p:cNvPr>
            <p:cNvSpPr txBox="1"/>
            <p:nvPr/>
          </p:nvSpPr>
          <p:spPr>
            <a:xfrm>
              <a:off x="2009626" y="2114271"/>
              <a:ext cx="79454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dirty="0">
                  <a:solidFill>
                    <a:schemeClr val="accent5"/>
                  </a:solidFill>
                </a:rPr>
                <a:t>交通卡公司</a:t>
              </a:r>
            </a:p>
          </p:txBody>
        </p:sp>
        <p:sp>
          <p:nvSpPr>
            <p:cNvPr id="1044" name="文本框 1043">
              <a:extLst>
                <a:ext uri="{FF2B5EF4-FFF2-40B4-BE49-F238E27FC236}">
                  <a16:creationId xmlns:a16="http://schemas.microsoft.com/office/drawing/2014/main" id="{E1FFB577-C3D5-01B4-04FD-9DAA0FCE5B78}"/>
                </a:ext>
              </a:extLst>
            </p:cNvPr>
            <p:cNvSpPr txBox="1"/>
            <p:nvPr/>
          </p:nvSpPr>
          <p:spPr>
            <a:xfrm>
              <a:off x="2642450" y="2106816"/>
              <a:ext cx="81262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accent5"/>
                  </a:solidFill>
                </a:rPr>
                <a:t>2022-12-15</a:t>
              </a:r>
              <a:endParaRPr lang="zh-CN" altLang="en-US" sz="900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1045" name="圆角矩形 139">
            <a:extLst>
              <a:ext uri="{FF2B5EF4-FFF2-40B4-BE49-F238E27FC236}">
                <a16:creationId xmlns:a16="http://schemas.microsoft.com/office/drawing/2014/main" id="{8D7DE233-727D-7431-DBBA-459FFA05D091}"/>
              </a:ext>
            </a:extLst>
          </p:cNvPr>
          <p:cNvSpPr/>
          <p:nvPr/>
        </p:nvSpPr>
        <p:spPr>
          <a:xfrm>
            <a:off x="567843" y="3569451"/>
            <a:ext cx="3070669" cy="1780614"/>
          </a:xfrm>
          <a:prstGeom prst="roundRect">
            <a:avLst>
              <a:gd name="adj" fmla="val 576"/>
            </a:avLst>
          </a:prstGeom>
          <a:solidFill>
            <a:schemeClr val="tx2">
              <a:lumMod val="75000"/>
            </a:schemeClr>
          </a:solidFill>
          <a:ln w="9525">
            <a:solidFill>
              <a:srgbClr val="66CC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48" name="图表 1047">
            <a:extLst>
              <a:ext uri="{FF2B5EF4-FFF2-40B4-BE49-F238E27FC236}">
                <a16:creationId xmlns:a16="http://schemas.microsoft.com/office/drawing/2014/main" id="{7B9A4035-E90F-2036-FC28-B5D7633A07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4967230"/>
              </p:ext>
            </p:extLst>
          </p:nvPr>
        </p:nvGraphicFramePr>
        <p:xfrm>
          <a:off x="677759" y="3786721"/>
          <a:ext cx="2724916" cy="169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49" name="梯形 1048">
            <a:extLst>
              <a:ext uri="{FF2B5EF4-FFF2-40B4-BE49-F238E27FC236}">
                <a16:creationId xmlns:a16="http://schemas.microsoft.com/office/drawing/2014/main" id="{3AF9BCBB-12B5-6158-6C2B-EA6B7BA5FBB7}"/>
              </a:ext>
            </a:extLst>
          </p:cNvPr>
          <p:cNvSpPr/>
          <p:nvPr/>
        </p:nvSpPr>
        <p:spPr>
          <a:xfrm rot="10800000">
            <a:off x="1327882" y="3600555"/>
            <a:ext cx="1538488" cy="246850"/>
          </a:xfrm>
          <a:prstGeom prst="trapezoid">
            <a:avLst>
              <a:gd name="adj" fmla="val 80564"/>
            </a:avLst>
          </a:prstGeom>
          <a:solidFill>
            <a:srgbClr val="36819A">
              <a:alpha val="46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0" name="文本框 1049">
            <a:extLst>
              <a:ext uri="{FF2B5EF4-FFF2-40B4-BE49-F238E27FC236}">
                <a16:creationId xmlns:a16="http://schemas.microsoft.com/office/drawing/2014/main" id="{923F7E44-EDA6-E3FD-C0B2-38AC7146C3E1}"/>
              </a:ext>
            </a:extLst>
          </p:cNvPr>
          <p:cNvSpPr txBox="1"/>
          <p:nvPr/>
        </p:nvSpPr>
        <p:spPr>
          <a:xfrm>
            <a:off x="1327882" y="3585480"/>
            <a:ext cx="15384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数据上送监测</a:t>
            </a:r>
          </a:p>
        </p:txBody>
      </p:sp>
      <p:sp>
        <p:nvSpPr>
          <p:cNvPr id="1051" name="圆角矩形 139">
            <a:extLst>
              <a:ext uri="{FF2B5EF4-FFF2-40B4-BE49-F238E27FC236}">
                <a16:creationId xmlns:a16="http://schemas.microsoft.com/office/drawing/2014/main" id="{106E81BD-3B97-59E8-7F3C-63DF127D8894}"/>
              </a:ext>
            </a:extLst>
          </p:cNvPr>
          <p:cNvSpPr/>
          <p:nvPr/>
        </p:nvSpPr>
        <p:spPr>
          <a:xfrm>
            <a:off x="3807288" y="1668079"/>
            <a:ext cx="4778286" cy="3681986"/>
          </a:xfrm>
          <a:prstGeom prst="roundRect">
            <a:avLst>
              <a:gd name="adj" fmla="val 576"/>
            </a:avLst>
          </a:prstGeom>
          <a:solidFill>
            <a:schemeClr val="tx2">
              <a:lumMod val="75000"/>
            </a:schemeClr>
          </a:solidFill>
          <a:ln w="9525">
            <a:solidFill>
              <a:srgbClr val="66CC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2" name="椭圆 1051">
            <a:extLst>
              <a:ext uri="{FF2B5EF4-FFF2-40B4-BE49-F238E27FC236}">
                <a16:creationId xmlns:a16="http://schemas.microsoft.com/office/drawing/2014/main" id="{533AFC4A-0FDD-B2A6-51C6-2E58EFE58962}"/>
              </a:ext>
            </a:extLst>
          </p:cNvPr>
          <p:cNvSpPr/>
          <p:nvPr/>
        </p:nvSpPr>
        <p:spPr>
          <a:xfrm>
            <a:off x="5657353" y="4566870"/>
            <a:ext cx="1095158" cy="590938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>
                <a:solidFill>
                  <a:schemeClr val="accent5"/>
                </a:solidFill>
              </a:rPr>
              <a:t>久事集团</a:t>
            </a:r>
          </a:p>
        </p:txBody>
      </p:sp>
      <p:sp>
        <p:nvSpPr>
          <p:cNvPr id="1058" name="椭圆 1057">
            <a:extLst>
              <a:ext uri="{FF2B5EF4-FFF2-40B4-BE49-F238E27FC236}">
                <a16:creationId xmlns:a16="http://schemas.microsoft.com/office/drawing/2014/main" id="{54C11788-9EE7-B51E-01F4-9A03D9F33979}"/>
              </a:ext>
            </a:extLst>
          </p:cNvPr>
          <p:cNvSpPr/>
          <p:nvPr/>
        </p:nvSpPr>
        <p:spPr>
          <a:xfrm>
            <a:off x="3917576" y="3065202"/>
            <a:ext cx="761497" cy="470676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b="1" dirty="0">
                <a:solidFill>
                  <a:schemeClr val="accent5"/>
                </a:solidFill>
              </a:rPr>
              <a:t>数据产品</a:t>
            </a:r>
          </a:p>
        </p:txBody>
      </p:sp>
      <p:sp>
        <p:nvSpPr>
          <p:cNvPr id="1059" name="椭圆 1058">
            <a:extLst>
              <a:ext uri="{FF2B5EF4-FFF2-40B4-BE49-F238E27FC236}">
                <a16:creationId xmlns:a16="http://schemas.microsoft.com/office/drawing/2014/main" id="{0E74BBB4-6883-A7CB-86F2-C5951A970CEF}"/>
              </a:ext>
            </a:extLst>
          </p:cNvPr>
          <p:cNvSpPr/>
          <p:nvPr/>
        </p:nvSpPr>
        <p:spPr>
          <a:xfrm>
            <a:off x="4987547" y="3303910"/>
            <a:ext cx="761497" cy="470676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b="1" dirty="0">
                <a:solidFill>
                  <a:schemeClr val="accent5"/>
                </a:solidFill>
              </a:rPr>
              <a:t>数据集</a:t>
            </a:r>
          </a:p>
        </p:txBody>
      </p:sp>
      <p:sp>
        <p:nvSpPr>
          <p:cNvPr id="1060" name="椭圆 1059">
            <a:extLst>
              <a:ext uri="{FF2B5EF4-FFF2-40B4-BE49-F238E27FC236}">
                <a16:creationId xmlns:a16="http://schemas.microsoft.com/office/drawing/2014/main" id="{24136896-68FB-BB09-F8B2-1CC4C624E878}"/>
              </a:ext>
            </a:extLst>
          </p:cNvPr>
          <p:cNvSpPr/>
          <p:nvPr/>
        </p:nvSpPr>
        <p:spPr>
          <a:xfrm>
            <a:off x="6198503" y="2888180"/>
            <a:ext cx="761497" cy="470676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b="1" dirty="0">
                <a:solidFill>
                  <a:schemeClr val="accent5"/>
                </a:solidFill>
              </a:rPr>
              <a:t>数据产品</a:t>
            </a:r>
          </a:p>
        </p:txBody>
      </p:sp>
      <p:sp>
        <p:nvSpPr>
          <p:cNvPr id="1061" name="椭圆 1060">
            <a:extLst>
              <a:ext uri="{FF2B5EF4-FFF2-40B4-BE49-F238E27FC236}">
                <a16:creationId xmlns:a16="http://schemas.microsoft.com/office/drawing/2014/main" id="{18188F17-CF38-90D1-791E-D6BF6AD32B32}"/>
              </a:ext>
            </a:extLst>
          </p:cNvPr>
          <p:cNvSpPr/>
          <p:nvPr/>
        </p:nvSpPr>
        <p:spPr>
          <a:xfrm>
            <a:off x="7719784" y="4006770"/>
            <a:ext cx="761497" cy="470676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b="1" dirty="0">
                <a:solidFill>
                  <a:schemeClr val="accent5"/>
                </a:solidFill>
              </a:rPr>
              <a:t>数据集</a:t>
            </a:r>
          </a:p>
        </p:txBody>
      </p:sp>
      <p:sp>
        <p:nvSpPr>
          <p:cNvPr id="1062" name="椭圆 1061">
            <a:extLst>
              <a:ext uri="{FF2B5EF4-FFF2-40B4-BE49-F238E27FC236}">
                <a16:creationId xmlns:a16="http://schemas.microsoft.com/office/drawing/2014/main" id="{907ED9F4-1527-6C98-D624-1E0D657B6F7E}"/>
              </a:ext>
            </a:extLst>
          </p:cNvPr>
          <p:cNvSpPr/>
          <p:nvPr/>
        </p:nvSpPr>
        <p:spPr>
          <a:xfrm>
            <a:off x="3969952" y="2088758"/>
            <a:ext cx="761497" cy="323380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b="1" dirty="0">
                <a:solidFill>
                  <a:schemeClr val="accent5"/>
                </a:solidFill>
              </a:rPr>
              <a:t>客流宝</a:t>
            </a:r>
          </a:p>
        </p:txBody>
      </p:sp>
      <p:sp>
        <p:nvSpPr>
          <p:cNvPr id="1063" name="椭圆 1062">
            <a:extLst>
              <a:ext uri="{FF2B5EF4-FFF2-40B4-BE49-F238E27FC236}">
                <a16:creationId xmlns:a16="http://schemas.microsoft.com/office/drawing/2014/main" id="{77417BAB-A22E-4812-6880-E42D8AD8645D}"/>
              </a:ext>
            </a:extLst>
          </p:cNvPr>
          <p:cNvSpPr/>
          <p:nvPr/>
        </p:nvSpPr>
        <p:spPr>
          <a:xfrm>
            <a:off x="4928933" y="2356152"/>
            <a:ext cx="761497" cy="459341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b="1" dirty="0">
                <a:solidFill>
                  <a:schemeClr val="accent5"/>
                </a:solidFill>
              </a:rPr>
              <a:t>实时公交客流</a:t>
            </a:r>
          </a:p>
        </p:txBody>
      </p:sp>
      <p:sp>
        <p:nvSpPr>
          <p:cNvPr id="1064" name="椭圆 1063">
            <a:extLst>
              <a:ext uri="{FF2B5EF4-FFF2-40B4-BE49-F238E27FC236}">
                <a16:creationId xmlns:a16="http://schemas.microsoft.com/office/drawing/2014/main" id="{0496899F-EE5D-0FFB-B218-4E8D8F9EDC7E}"/>
              </a:ext>
            </a:extLst>
          </p:cNvPr>
          <p:cNvSpPr/>
          <p:nvPr/>
        </p:nvSpPr>
        <p:spPr>
          <a:xfrm>
            <a:off x="5714290" y="3738630"/>
            <a:ext cx="927799" cy="330697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b="1" dirty="0">
                <a:solidFill>
                  <a:schemeClr val="accent5"/>
                </a:solidFill>
              </a:rPr>
              <a:t>交易数据</a:t>
            </a:r>
          </a:p>
        </p:txBody>
      </p:sp>
      <p:sp>
        <p:nvSpPr>
          <p:cNvPr id="1065" name="椭圆 1064">
            <a:extLst>
              <a:ext uri="{FF2B5EF4-FFF2-40B4-BE49-F238E27FC236}">
                <a16:creationId xmlns:a16="http://schemas.microsoft.com/office/drawing/2014/main" id="{FDD78749-937B-A842-318B-0302E9AE7DCB}"/>
              </a:ext>
            </a:extLst>
          </p:cNvPr>
          <p:cNvSpPr/>
          <p:nvPr/>
        </p:nvSpPr>
        <p:spPr>
          <a:xfrm>
            <a:off x="6731492" y="2188196"/>
            <a:ext cx="907377" cy="430551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b="1" dirty="0">
                <a:solidFill>
                  <a:schemeClr val="accent5"/>
                </a:solidFill>
              </a:rPr>
              <a:t>到站预报</a:t>
            </a:r>
          </a:p>
        </p:txBody>
      </p:sp>
      <p:sp>
        <p:nvSpPr>
          <p:cNvPr id="1066" name="椭圆 1065">
            <a:extLst>
              <a:ext uri="{FF2B5EF4-FFF2-40B4-BE49-F238E27FC236}">
                <a16:creationId xmlns:a16="http://schemas.microsoft.com/office/drawing/2014/main" id="{12F28FD7-C795-E7B6-F22A-BFE8C282E2E4}"/>
              </a:ext>
            </a:extLst>
          </p:cNvPr>
          <p:cNvSpPr/>
          <p:nvPr/>
        </p:nvSpPr>
        <p:spPr>
          <a:xfrm>
            <a:off x="7650627" y="2545962"/>
            <a:ext cx="761497" cy="470676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b="1" dirty="0">
                <a:solidFill>
                  <a:schemeClr val="accent5"/>
                </a:solidFill>
              </a:rPr>
              <a:t>电子路单数据</a:t>
            </a:r>
          </a:p>
        </p:txBody>
      </p:sp>
      <p:sp>
        <p:nvSpPr>
          <p:cNvPr id="1067" name="椭圆 1066">
            <a:extLst>
              <a:ext uri="{FF2B5EF4-FFF2-40B4-BE49-F238E27FC236}">
                <a16:creationId xmlns:a16="http://schemas.microsoft.com/office/drawing/2014/main" id="{F29635E2-7CFF-6399-A610-50E4A5B5FA97}"/>
              </a:ext>
            </a:extLst>
          </p:cNvPr>
          <p:cNvSpPr/>
          <p:nvPr/>
        </p:nvSpPr>
        <p:spPr>
          <a:xfrm>
            <a:off x="7172443" y="3125715"/>
            <a:ext cx="761497" cy="470676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b="1" dirty="0">
                <a:solidFill>
                  <a:schemeClr val="accent5"/>
                </a:solidFill>
              </a:rPr>
              <a:t>线路基础信息</a:t>
            </a:r>
          </a:p>
        </p:txBody>
      </p:sp>
      <p:sp>
        <p:nvSpPr>
          <p:cNvPr id="1054" name="椭圆 1053">
            <a:extLst>
              <a:ext uri="{FF2B5EF4-FFF2-40B4-BE49-F238E27FC236}">
                <a16:creationId xmlns:a16="http://schemas.microsoft.com/office/drawing/2014/main" id="{67F91AEE-08E7-4BD5-4D6B-3AF7CDB6352B}"/>
              </a:ext>
            </a:extLst>
          </p:cNvPr>
          <p:cNvSpPr/>
          <p:nvPr/>
        </p:nvSpPr>
        <p:spPr>
          <a:xfrm>
            <a:off x="6798371" y="3989380"/>
            <a:ext cx="761497" cy="470676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b="1" dirty="0">
                <a:solidFill>
                  <a:schemeClr val="accent5"/>
                </a:solidFill>
              </a:rPr>
              <a:t>久事公交</a:t>
            </a:r>
          </a:p>
        </p:txBody>
      </p:sp>
      <p:sp>
        <p:nvSpPr>
          <p:cNvPr id="1055" name="椭圆 1054">
            <a:extLst>
              <a:ext uri="{FF2B5EF4-FFF2-40B4-BE49-F238E27FC236}">
                <a16:creationId xmlns:a16="http://schemas.microsoft.com/office/drawing/2014/main" id="{5E612EBC-5DD2-25E4-C8F0-7E18125DBB03}"/>
              </a:ext>
            </a:extLst>
          </p:cNvPr>
          <p:cNvSpPr/>
          <p:nvPr/>
        </p:nvSpPr>
        <p:spPr>
          <a:xfrm>
            <a:off x="4922080" y="4042957"/>
            <a:ext cx="761497" cy="470676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solidFill>
                  <a:schemeClr val="accent5"/>
                </a:solidFill>
              </a:rPr>
              <a:t>交通卡</a:t>
            </a:r>
          </a:p>
        </p:txBody>
      </p:sp>
      <p:cxnSp>
        <p:nvCxnSpPr>
          <p:cNvPr id="1077" name="直接连接符 1076">
            <a:extLst>
              <a:ext uri="{FF2B5EF4-FFF2-40B4-BE49-F238E27FC236}">
                <a16:creationId xmlns:a16="http://schemas.microsoft.com/office/drawing/2014/main" id="{6C00516C-DCB1-C1C8-1F30-0D3236EC5B00}"/>
              </a:ext>
            </a:extLst>
          </p:cNvPr>
          <p:cNvCxnSpPr>
            <a:stCxn id="1052" idx="1"/>
            <a:endCxn id="1055" idx="5"/>
          </p:cNvCxnSpPr>
          <p:nvPr/>
        </p:nvCxnSpPr>
        <p:spPr>
          <a:xfrm flipH="1" flipV="1">
            <a:off x="5572058" y="4444704"/>
            <a:ext cx="245677" cy="20870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9" name="直接连接符 1078">
            <a:extLst>
              <a:ext uri="{FF2B5EF4-FFF2-40B4-BE49-F238E27FC236}">
                <a16:creationId xmlns:a16="http://schemas.microsoft.com/office/drawing/2014/main" id="{F640D07F-36AA-0C80-DC95-C28072E7B7ED}"/>
              </a:ext>
            </a:extLst>
          </p:cNvPr>
          <p:cNvCxnSpPr>
            <a:cxnSpLocks/>
            <a:stCxn id="1052" idx="7"/>
            <a:endCxn id="1054" idx="3"/>
          </p:cNvCxnSpPr>
          <p:nvPr/>
        </p:nvCxnSpPr>
        <p:spPr>
          <a:xfrm flipV="1">
            <a:off x="6592129" y="4391127"/>
            <a:ext cx="317761" cy="2622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4" name="直接连接符 1083">
            <a:extLst>
              <a:ext uri="{FF2B5EF4-FFF2-40B4-BE49-F238E27FC236}">
                <a16:creationId xmlns:a16="http://schemas.microsoft.com/office/drawing/2014/main" id="{AA3DC244-3D1E-D546-67DF-CC1012B9FA0F}"/>
              </a:ext>
            </a:extLst>
          </p:cNvPr>
          <p:cNvCxnSpPr>
            <a:stCxn id="1055" idx="0"/>
            <a:endCxn id="1059" idx="4"/>
          </p:cNvCxnSpPr>
          <p:nvPr/>
        </p:nvCxnSpPr>
        <p:spPr>
          <a:xfrm flipV="1">
            <a:off x="5302829" y="3774586"/>
            <a:ext cx="65467" cy="2683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6" name="直接连接符 1085">
            <a:extLst>
              <a:ext uri="{FF2B5EF4-FFF2-40B4-BE49-F238E27FC236}">
                <a16:creationId xmlns:a16="http://schemas.microsoft.com/office/drawing/2014/main" id="{6D51C91B-AFB4-6C92-00E5-9CB7786A693C}"/>
              </a:ext>
            </a:extLst>
          </p:cNvPr>
          <p:cNvCxnSpPr>
            <a:stCxn id="1055" idx="1"/>
            <a:endCxn id="1058" idx="4"/>
          </p:cNvCxnSpPr>
          <p:nvPr/>
        </p:nvCxnSpPr>
        <p:spPr>
          <a:xfrm flipH="1" flipV="1">
            <a:off x="4298325" y="3535878"/>
            <a:ext cx="735274" cy="5760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8" name="直接连接符 1087">
            <a:extLst>
              <a:ext uri="{FF2B5EF4-FFF2-40B4-BE49-F238E27FC236}">
                <a16:creationId xmlns:a16="http://schemas.microsoft.com/office/drawing/2014/main" id="{28786786-C15F-26C7-F7ED-D9BCA67D059C}"/>
              </a:ext>
            </a:extLst>
          </p:cNvPr>
          <p:cNvCxnSpPr>
            <a:stCxn id="1058" idx="0"/>
            <a:endCxn id="1062" idx="3"/>
          </p:cNvCxnSpPr>
          <p:nvPr/>
        </p:nvCxnSpPr>
        <p:spPr>
          <a:xfrm flipH="1" flipV="1">
            <a:off x="4081471" y="2364780"/>
            <a:ext cx="216854" cy="7004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0" name="直接连接符 1089">
            <a:extLst>
              <a:ext uri="{FF2B5EF4-FFF2-40B4-BE49-F238E27FC236}">
                <a16:creationId xmlns:a16="http://schemas.microsoft.com/office/drawing/2014/main" id="{EA5D57FE-2B67-AD81-90B1-2FCA19132EA2}"/>
              </a:ext>
            </a:extLst>
          </p:cNvPr>
          <p:cNvCxnSpPr>
            <a:cxnSpLocks/>
            <a:stCxn id="1058" idx="7"/>
            <a:endCxn id="1063" idx="3"/>
          </p:cNvCxnSpPr>
          <p:nvPr/>
        </p:nvCxnSpPr>
        <p:spPr>
          <a:xfrm flipV="1">
            <a:off x="4567554" y="2748224"/>
            <a:ext cx="472898" cy="38590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2" name="直接连接符 1091">
            <a:extLst>
              <a:ext uri="{FF2B5EF4-FFF2-40B4-BE49-F238E27FC236}">
                <a16:creationId xmlns:a16="http://schemas.microsoft.com/office/drawing/2014/main" id="{4B6B2F7F-C70F-62C1-7338-96BECC1F63A4}"/>
              </a:ext>
            </a:extLst>
          </p:cNvPr>
          <p:cNvCxnSpPr>
            <a:cxnSpLocks/>
            <a:stCxn id="1059" idx="6"/>
            <a:endCxn id="1064" idx="0"/>
          </p:cNvCxnSpPr>
          <p:nvPr/>
        </p:nvCxnSpPr>
        <p:spPr>
          <a:xfrm>
            <a:off x="5749044" y="3539248"/>
            <a:ext cx="429146" cy="19938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4" name="直接连接符 1093">
            <a:extLst>
              <a:ext uri="{FF2B5EF4-FFF2-40B4-BE49-F238E27FC236}">
                <a16:creationId xmlns:a16="http://schemas.microsoft.com/office/drawing/2014/main" id="{86AE94FA-F074-624F-9EC1-DF2B0C37465C}"/>
              </a:ext>
            </a:extLst>
          </p:cNvPr>
          <p:cNvCxnSpPr>
            <a:stCxn id="1054" idx="6"/>
            <a:endCxn id="1061" idx="2"/>
          </p:cNvCxnSpPr>
          <p:nvPr/>
        </p:nvCxnSpPr>
        <p:spPr>
          <a:xfrm>
            <a:off x="7559868" y="4224718"/>
            <a:ext cx="159916" cy="1739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6" name="直接连接符 1095">
            <a:extLst>
              <a:ext uri="{FF2B5EF4-FFF2-40B4-BE49-F238E27FC236}">
                <a16:creationId xmlns:a16="http://schemas.microsoft.com/office/drawing/2014/main" id="{99AD5548-CBE8-B5FE-AABB-9137FF5E27C3}"/>
              </a:ext>
            </a:extLst>
          </p:cNvPr>
          <p:cNvCxnSpPr>
            <a:stCxn id="1054" idx="0"/>
            <a:endCxn id="1060" idx="4"/>
          </p:cNvCxnSpPr>
          <p:nvPr/>
        </p:nvCxnSpPr>
        <p:spPr>
          <a:xfrm flipH="1" flipV="1">
            <a:off x="6579252" y="3358856"/>
            <a:ext cx="599868" cy="63052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8" name="直接连接符 1097">
            <a:extLst>
              <a:ext uri="{FF2B5EF4-FFF2-40B4-BE49-F238E27FC236}">
                <a16:creationId xmlns:a16="http://schemas.microsoft.com/office/drawing/2014/main" id="{E33EAD76-6724-B32A-2BD9-4EC9A178AB2D}"/>
              </a:ext>
            </a:extLst>
          </p:cNvPr>
          <p:cNvCxnSpPr>
            <a:cxnSpLocks/>
            <a:stCxn id="1060" idx="0"/>
            <a:endCxn id="1065" idx="4"/>
          </p:cNvCxnSpPr>
          <p:nvPr/>
        </p:nvCxnSpPr>
        <p:spPr>
          <a:xfrm flipV="1">
            <a:off x="6579252" y="2618747"/>
            <a:ext cx="605929" cy="2694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0" name="直接连接符 1099">
            <a:extLst>
              <a:ext uri="{FF2B5EF4-FFF2-40B4-BE49-F238E27FC236}">
                <a16:creationId xmlns:a16="http://schemas.microsoft.com/office/drawing/2014/main" id="{BC1BC004-2AF4-3134-5F1E-8DC3F7DC0539}"/>
              </a:ext>
            </a:extLst>
          </p:cNvPr>
          <p:cNvCxnSpPr>
            <a:stCxn id="1061" idx="0"/>
            <a:endCxn id="1066" idx="4"/>
          </p:cNvCxnSpPr>
          <p:nvPr/>
        </p:nvCxnSpPr>
        <p:spPr>
          <a:xfrm flipH="1" flipV="1">
            <a:off x="8031376" y="3016638"/>
            <a:ext cx="69157" cy="9901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5" name="直接连接符 1104">
            <a:extLst>
              <a:ext uri="{FF2B5EF4-FFF2-40B4-BE49-F238E27FC236}">
                <a16:creationId xmlns:a16="http://schemas.microsoft.com/office/drawing/2014/main" id="{D5EB0B3D-4306-F53E-F661-6A46A919B772}"/>
              </a:ext>
            </a:extLst>
          </p:cNvPr>
          <p:cNvCxnSpPr>
            <a:stCxn id="1061" idx="1"/>
            <a:endCxn id="1067" idx="4"/>
          </p:cNvCxnSpPr>
          <p:nvPr/>
        </p:nvCxnSpPr>
        <p:spPr>
          <a:xfrm flipH="1" flipV="1">
            <a:off x="7553192" y="3596391"/>
            <a:ext cx="278111" cy="4793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06" name="椭圆 1105">
            <a:extLst>
              <a:ext uri="{FF2B5EF4-FFF2-40B4-BE49-F238E27FC236}">
                <a16:creationId xmlns:a16="http://schemas.microsoft.com/office/drawing/2014/main" id="{E1473FF9-4913-F9E3-F22A-30E5279DBDFC}"/>
              </a:ext>
            </a:extLst>
          </p:cNvPr>
          <p:cNvSpPr/>
          <p:nvPr/>
        </p:nvSpPr>
        <p:spPr>
          <a:xfrm>
            <a:off x="4595921" y="4727462"/>
            <a:ext cx="761497" cy="470676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solidFill>
                  <a:schemeClr val="accent5"/>
                </a:solidFill>
              </a:rPr>
              <a:t>久事体育</a:t>
            </a:r>
          </a:p>
        </p:txBody>
      </p:sp>
      <p:sp>
        <p:nvSpPr>
          <p:cNvPr id="1107" name="椭圆 1106">
            <a:extLst>
              <a:ext uri="{FF2B5EF4-FFF2-40B4-BE49-F238E27FC236}">
                <a16:creationId xmlns:a16="http://schemas.microsoft.com/office/drawing/2014/main" id="{4D9E7476-BFBE-59E2-0433-47AC990A044A}"/>
              </a:ext>
            </a:extLst>
          </p:cNvPr>
          <p:cNvSpPr/>
          <p:nvPr/>
        </p:nvSpPr>
        <p:spPr>
          <a:xfrm>
            <a:off x="7179119" y="4657122"/>
            <a:ext cx="761497" cy="470676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solidFill>
                  <a:schemeClr val="accent5"/>
                </a:solidFill>
              </a:rPr>
              <a:t>久事置业</a:t>
            </a:r>
          </a:p>
        </p:txBody>
      </p:sp>
      <p:cxnSp>
        <p:nvCxnSpPr>
          <p:cNvPr id="1109" name="直接连接符 1108">
            <a:extLst>
              <a:ext uri="{FF2B5EF4-FFF2-40B4-BE49-F238E27FC236}">
                <a16:creationId xmlns:a16="http://schemas.microsoft.com/office/drawing/2014/main" id="{553AFD19-686B-F5AE-597E-F3B48EE2BB66}"/>
              </a:ext>
            </a:extLst>
          </p:cNvPr>
          <p:cNvCxnSpPr>
            <a:cxnSpLocks/>
            <a:stCxn id="1052" idx="2"/>
            <a:endCxn id="1106" idx="6"/>
          </p:cNvCxnSpPr>
          <p:nvPr/>
        </p:nvCxnSpPr>
        <p:spPr>
          <a:xfrm flipH="1">
            <a:off x="5357418" y="4862339"/>
            <a:ext cx="299935" cy="10046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1" name="直接连接符 1110">
            <a:extLst>
              <a:ext uri="{FF2B5EF4-FFF2-40B4-BE49-F238E27FC236}">
                <a16:creationId xmlns:a16="http://schemas.microsoft.com/office/drawing/2014/main" id="{95FB449D-2B14-C0D5-63AD-03875CD5DD12}"/>
              </a:ext>
            </a:extLst>
          </p:cNvPr>
          <p:cNvCxnSpPr>
            <a:cxnSpLocks/>
            <a:stCxn id="1107" idx="2"/>
            <a:endCxn id="1052" idx="6"/>
          </p:cNvCxnSpPr>
          <p:nvPr/>
        </p:nvCxnSpPr>
        <p:spPr>
          <a:xfrm flipH="1" flipV="1">
            <a:off x="6752511" y="4862339"/>
            <a:ext cx="426608" cy="301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9" name="梯形 1118">
            <a:extLst>
              <a:ext uri="{FF2B5EF4-FFF2-40B4-BE49-F238E27FC236}">
                <a16:creationId xmlns:a16="http://schemas.microsoft.com/office/drawing/2014/main" id="{3E4E9C8E-62CD-68BC-F349-7AAF6580EABD}"/>
              </a:ext>
            </a:extLst>
          </p:cNvPr>
          <p:cNvSpPr/>
          <p:nvPr/>
        </p:nvSpPr>
        <p:spPr>
          <a:xfrm rot="10800000">
            <a:off x="5018312" y="1689394"/>
            <a:ext cx="2223723" cy="246849"/>
          </a:xfrm>
          <a:prstGeom prst="trapezoid">
            <a:avLst>
              <a:gd name="adj" fmla="val 80564"/>
            </a:avLst>
          </a:prstGeom>
          <a:solidFill>
            <a:srgbClr val="36819A">
              <a:alpha val="46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5E28555-304F-5DA3-271B-629A76E2B0C2}"/>
              </a:ext>
            </a:extLst>
          </p:cNvPr>
          <p:cNvSpPr txBox="1"/>
          <p:nvPr/>
        </p:nvSpPr>
        <p:spPr>
          <a:xfrm>
            <a:off x="7807754" y="1100842"/>
            <a:ext cx="9233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个人中心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BAC3306-0C9C-D569-CA04-3BCA9F9E3183}"/>
              </a:ext>
            </a:extLst>
          </p:cNvPr>
          <p:cNvSpPr txBox="1"/>
          <p:nvPr/>
        </p:nvSpPr>
        <p:spPr>
          <a:xfrm>
            <a:off x="3006430" y="357130"/>
            <a:ext cx="136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门户首页</a:t>
            </a:r>
          </a:p>
        </p:txBody>
      </p:sp>
      <p:sp>
        <p:nvSpPr>
          <p:cNvPr id="1117" name="文本框 1116">
            <a:extLst>
              <a:ext uri="{FF2B5EF4-FFF2-40B4-BE49-F238E27FC236}">
                <a16:creationId xmlns:a16="http://schemas.microsoft.com/office/drawing/2014/main" id="{D416BDE9-7400-70D7-A821-4404C9A9A147}"/>
              </a:ext>
            </a:extLst>
          </p:cNvPr>
          <p:cNvSpPr txBox="1"/>
          <p:nvPr/>
        </p:nvSpPr>
        <p:spPr>
          <a:xfrm>
            <a:off x="5371458" y="1671995"/>
            <a:ext cx="15384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久事集团数据图谱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1246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三、页面设计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3" cy="4504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FFF0920F-AC82-291A-33D7-AAE504E1DF44}"/>
              </a:ext>
            </a:extLst>
          </p:cNvPr>
          <p:cNvSpPr/>
          <p:nvPr/>
        </p:nvSpPr>
        <p:spPr>
          <a:xfrm>
            <a:off x="490880" y="1642213"/>
            <a:ext cx="1871320" cy="37387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CB5E7292-2AB2-5029-023A-0819DF759987}"/>
              </a:ext>
            </a:extLst>
          </p:cNvPr>
          <p:cNvSpPr/>
          <p:nvPr/>
        </p:nvSpPr>
        <p:spPr>
          <a:xfrm>
            <a:off x="490880" y="1642643"/>
            <a:ext cx="1871320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998B663-44A2-A36F-8ACC-D9A002DFE0ED}"/>
              </a:ext>
            </a:extLst>
          </p:cNvPr>
          <p:cNvSpPr txBox="1"/>
          <p:nvPr/>
        </p:nvSpPr>
        <p:spPr>
          <a:xfrm>
            <a:off x="916121" y="2015073"/>
            <a:ext cx="11586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/>
              <a:t>久事公交</a:t>
            </a:r>
            <a:endParaRPr lang="en-US" altLang="zh-CN" sz="1100" b="1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2AACFA7-9C70-CCE9-57FD-DCB96F98564E}"/>
              </a:ext>
            </a:extLst>
          </p:cNvPr>
          <p:cNvSpPr txBox="1"/>
          <p:nvPr/>
        </p:nvSpPr>
        <p:spPr>
          <a:xfrm>
            <a:off x="735085" y="2233528"/>
            <a:ext cx="1158638" cy="463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公交运营</a:t>
            </a: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人员管理</a:t>
            </a:r>
          </a:p>
        </p:txBody>
      </p:sp>
      <p:sp>
        <p:nvSpPr>
          <p:cNvPr id="21" name="wifi-bus_64674">
            <a:extLst>
              <a:ext uri="{FF2B5EF4-FFF2-40B4-BE49-F238E27FC236}">
                <a16:creationId xmlns:a16="http://schemas.microsoft.com/office/drawing/2014/main" id="{A67C4C77-C47A-07DF-256D-9D5A0FEDD9B4}"/>
              </a:ext>
            </a:extLst>
          </p:cNvPr>
          <p:cNvSpPr/>
          <p:nvPr/>
        </p:nvSpPr>
        <p:spPr>
          <a:xfrm>
            <a:off x="691721" y="2032516"/>
            <a:ext cx="206245" cy="199610"/>
          </a:xfrm>
          <a:custGeom>
            <a:avLst/>
            <a:gdLst>
              <a:gd name="connsiteX0" fmla="*/ 327780 w 561933"/>
              <a:gd name="connsiteY0" fmla="*/ 406780 h 608145"/>
              <a:gd name="connsiteX1" fmla="*/ 285069 w 561933"/>
              <a:gd name="connsiteY1" fmla="*/ 449434 h 608145"/>
              <a:gd name="connsiteX2" fmla="*/ 327780 w 561933"/>
              <a:gd name="connsiteY2" fmla="*/ 492088 h 608145"/>
              <a:gd name="connsiteX3" fmla="*/ 370490 w 561933"/>
              <a:gd name="connsiteY3" fmla="*/ 449434 h 608145"/>
              <a:gd name="connsiteX4" fmla="*/ 327780 w 561933"/>
              <a:gd name="connsiteY4" fmla="*/ 406780 h 608145"/>
              <a:gd name="connsiteX5" fmla="*/ 91381 w 561933"/>
              <a:gd name="connsiteY5" fmla="*/ 406780 h 608145"/>
              <a:gd name="connsiteX6" fmla="*/ 49664 w 561933"/>
              <a:gd name="connsiteY6" fmla="*/ 449434 h 608145"/>
              <a:gd name="connsiteX7" fmla="*/ 91381 w 561933"/>
              <a:gd name="connsiteY7" fmla="*/ 492088 h 608145"/>
              <a:gd name="connsiteX8" fmla="*/ 134092 w 561933"/>
              <a:gd name="connsiteY8" fmla="*/ 449434 h 608145"/>
              <a:gd name="connsiteX9" fmla="*/ 91381 w 561933"/>
              <a:gd name="connsiteY9" fmla="*/ 406780 h 608145"/>
              <a:gd name="connsiteX10" fmla="*/ 130119 w 561933"/>
              <a:gd name="connsiteY10" fmla="*/ 162762 h 608145"/>
              <a:gd name="connsiteX11" fmla="*/ 50657 w 561933"/>
              <a:gd name="connsiteY11" fmla="*/ 243110 h 608145"/>
              <a:gd name="connsiteX12" fmla="*/ 50657 w 561933"/>
              <a:gd name="connsiteY12" fmla="*/ 312546 h 608145"/>
              <a:gd name="connsiteX13" fmla="*/ 78468 w 561933"/>
              <a:gd name="connsiteY13" fmla="*/ 341312 h 608145"/>
              <a:gd name="connsiteX14" fmla="*/ 340692 w 561933"/>
              <a:gd name="connsiteY14" fmla="*/ 341312 h 608145"/>
              <a:gd name="connsiteX15" fmla="*/ 369497 w 561933"/>
              <a:gd name="connsiteY15" fmla="*/ 312546 h 608145"/>
              <a:gd name="connsiteX16" fmla="*/ 369497 w 561933"/>
              <a:gd name="connsiteY16" fmla="*/ 243110 h 608145"/>
              <a:gd name="connsiteX17" fmla="*/ 289042 w 561933"/>
              <a:gd name="connsiteY17" fmla="*/ 162762 h 608145"/>
              <a:gd name="connsiteX18" fmla="*/ 127139 w 561933"/>
              <a:gd name="connsiteY18" fmla="*/ 99278 h 608145"/>
              <a:gd name="connsiteX19" fmla="*/ 293015 w 561933"/>
              <a:gd name="connsiteY19" fmla="*/ 99278 h 608145"/>
              <a:gd name="connsiteX20" fmla="*/ 420154 w 561933"/>
              <a:gd name="connsiteY20" fmla="*/ 226247 h 608145"/>
              <a:gd name="connsiteX21" fmla="*/ 420154 w 561933"/>
              <a:gd name="connsiteY21" fmla="*/ 486136 h 608145"/>
              <a:gd name="connsiteX22" fmla="*/ 382410 w 561933"/>
              <a:gd name="connsiteY22" fmla="*/ 541685 h 608145"/>
              <a:gd name="connsiteX23" fmla="*/ 382410 w 561933"/>
              <a:gd name="connsiteY23" fmla="*/ 561524 h 608145"/>
              <a:gd name="connsiteX24" fmla="*/ 334733 w 561933"/>
              <a:gd name="connsiteY24" fmla="*/ 608145 h 608145"/>
              <a:gd name="connsiteX25" fmla="*/ 326786 w 561933"/>
              <a:gd name="connsiteY25" fmla="*/ 608145 h 608145"/>
              <a:gd name="connsiteX26" fmla="*/ 280103 w 561933"/>
              <a:gd name="connsiteY26" fmla="*/ 561524 h 608145"/>
              <a:gd name="connsiteX27" fmla="*/ 280103 w 561933"/>
              <a:gd name="connsiteY27" fmla="*/ 544661 h 608145"/>
              <a:gd name="connsiteX28" fmla="*/ 140051 w 561933"/>
              <a:gd name="connsiteY28" fmla="*/ 544661 h 608145"/>
              <a:gd name="connsiteX29" fmla="*/ 140051 w 561933"/>
              <a:gd name="connsiteY29" fmla="*/ 561524 h 608145"/>
              <a:gd name="connsiteX30" fmla="*/ 92374 w 561933"/>
              <a:gd name="connsiteY30" fmla="*/ 608145 h 608145"/>
              <a:gd name="connsiteX31" fmla="*/ 84428 w 561933"/>
              <a:gd name="connsiteY31" fmla="*/ 608145 h 608145"/>
              <a:gd name="connsiteX32" fmla="*/ 37744 w 561933"/>
              <a:gd name="connsiteY32" fmla="*/ 561524 h 608145"/>
              <a:gd name="connsiteX33" fmla="*/ 37744 w 561933"/>
              <a:gd name="connsiteY33" fmla="*/ 541685 h 608145"/>
              <a:gd name="connsiteX34" fmla="*/ 0 w 561933"/>
              <a:gd name="connsiteY34" fmla="*/ 486136 h 608145"/>
              <a:gd name="connsiteX35" fmla="*/ 0 w 561933"/>
              <a:gd name="connsiteY35" fmla="*/ 226247 h 608145"/>
              <a:gd name="connsiteX36" fmla="*/ 127139 w 561933"/>
              <a:gd name="connsiteY36" fmla="*/ 99278 h 608145"/>
              <a:gd name="connsiteX37" fmla="*/ 408232 w 561933"/>
              <a:gd name="connsiteY37" fmla="*/ 74504 h 608145"/>
              <a:gd name="connsiteX38" fmla="*/ 424139 w 561933"/>
              <a:gd name="connsiteY38" fmla="*/ 75495 h 608145"/>
              <a:gd name="connsiteX39" fmla="*/ 486772 w 561933"/>
              <a:gd name="connsiteY39" fmla="*/ 185587 h 608145"/>
              <a:gd name="connsiteX40" fmla="*/ 479813 w 561933"/>
              <a:gd name="connsiteY40" fmla="*/ 199473 h 608145"/>
              <a:gd name="connsiteX41" fmla="*/ 464901 w 561933"/>
              <a:gd name="connsiteY41" fmla="*/ 202448 h 608145"/>
              <a:gd name="connsiteX42" fmla="*/ 462912 w 561933"/>
              <a:gd name="connsiteY42" fmla="*/ 201456 h 608145"/>
              <a:gd name="connsiteX43" fmla="*/ 448994 w 561933"/>
              <a:gd name="connsiteY43" fmla="*/ 183604 h 608145"/>
              <a:gd name="connsiteX44" fmla="*/ 406244 w 561933"/>
              <a:gd name="connsiteY44" fmla="*/ 109217 h 608145"/>
              <a:gd name="connsiteX45" fmla="*/ 397296 w 561933"/>
              <a:gd name="connsiteY45" fmla="*/ 89381 h 608145"/>
              <a:gd name="connsiteX46" fmla="*/ 398291 w 561933"/>
              <a:gd name="connsiteY46" fmla="*/ 87397 h 608145"/>
              <a:gd name="connsiteX47" fmla="*/ 408232 w 561933"/>
              <a:gd name="connsiteY47" fmla="*/ 74504 h 608145"/>
              <a:gd name="connsiteX48" fmla="*/ 439969 w 561933"/>
              <a:gd name="connsiteY48" fmla="*/ 1081 h 608145"/>
              <a:gd name="connsiteX49" fmla="*/ 560176 w 561933"/>
              <a:gd name="connsiteY49" fmla="*/ 205408 h 608145"/>
              <a:gd name="connsiteX50" fmla="*/ 552228 w 561933"/>
              <a:gd name="connsiteY50" fmla="*/ 217311 h 608145"/>
              <a:gd name="connsiteX51" fmla="*/ 537326 w 561933"/>
              <a:gd name="connsiteY51" fmla="*/ 220286 h 608145"/>
              <a:gd name="connsiteX52" fmla="*/ 535340 w 561933"/>
              <a:gd name="connsiteY52" fmla="*/ 219294 h 608145"/>
              <a:gd name="connsiteX53" fmla="*/ 522425 w 561933"/>
              <a:gd name="connsiteY53" fmla="*/ 199457 h 608145"/>
              <a:gd name="connsiteX54" fmla="*/ 426061 w 561933"/>
              <a:gd name="connsiteY54" fmla="*/ 36788 h 608145"/>
              <a:gd name="connsiteX55" fmla="*/ 416126 w 561933"/>
              <a:gd name="connsiteY55" fmla="*/ 15959 h 608145"/>
              <a:gd name="connsiteX56" fmla="*/ 416126 w 561933"/>
              <a:gd name="connsiteY56" fmla="*/ 13975 h 608145"/>
              <a:gd name="connsiteX57" fmla="*/ 425067 w 561933"/>
              <a:gd name="connsiteY57" fmla="*/ 2073 h 608145"/>
              <a:gd name="connsiteX58" fmla="*/ 439969 w 561933"/>
              <a:gd name="connsiteY58" fmla="*/ 1081 h 608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61933" h="608145">
                <a:moveTo>
                  <a:pt x="327780" y="406780"/>
                </a:moveTo>
                <a:cubicBezTo>
                  <a:pt x="303941" y="406780"/>
                  <a:pt x="285069" y="425627"/>
                  <a:pt x="285069" y="449434"/>
                </a:cubicBezTo>
                <a:cubicBezTo>
                  <a:pt x="285069" y="473241"/>
                  <a:pt x="303941" y="492088"/>
                  <a:pt x="327780" y="492088"/>
                </a:cubicBezTo>
                <a:cubicBezTo>
                  <a:pt x="350625" y="492088"/>
                  <a:pt x="370490" y="473241"/>
                  <a:pt x="370490" y="449434"/>
                </a:cubicBezTo>
                <a:cubicBezTo>
                  <a:pt x="370490" y="425627"/>
                  <a:pt x="350625" y="406780"/>
                  <a:pt x="327780" y="406780"/>
                </a:cubicBezTo>
                <a:close/>
                <a:moveTo>
                  <a:pt x="91381" y="406780"/>
                </a:moveTo>
                <a:cubicBezTo>
                  <a:pt x="68536" y="406780"/>
                  <a:pt x="49664" y="425627"/>
                  <a:pt x="49664" y="449434"/>
                </a:cubicBezTo>
                <a:cubicBezTo>
                  <a:pt x="49664" y="473241"/>
                  <a:pt x="68536" y="492088"/>
                  <a:pt x="91381" y="492088"/>
                </a:cubicBezTo>
                <a:cubicBezTo>
                  <a:pt x="115220" y="492088"/>
                  <a:pt x="134092" y="473241"/>
                  <a:pt x="134092" y="449434"/>
                </a:cubicBezTo>
                <a:cubicBezTo>
                  <a:pt x="134092" y="425627"/>
                  <a:pt x="115220" y="406780"/>
                  <a:pt x="91381" y="406780"/>
                </a:cubicBezTo>
                <a:close/>
                <a:moveTo>
                  <a:pt x="130119" y="162762"/>
                </a:moveTo>
                <a:cubicBezTo>
                  <a:pt x="86415" y="162762"/>
                  <a:pt x="50657" y="198472"/>
                  <a:pt x="50657" y="243110"/>
                </a:cubicBezTo>
                <a:lnTo>
                  <a:pt x="50657" y="312546"/>
                </a:lnTo>
                <a:cubicBezTo>
                  <a:pt x="50657" y="328417"/>
                  <a:pt x="62576" y="341312"/>
                  <a:pt x="78468" y="341312"/>
                </a:cubicBezTo>
                <a:lnTo>
                  <a:pt x="340692" y="341312"/>
                </a:lnTo>
                <a:cubicBezTo>
                  <a:pt x="356585" y="341312"/>
                  <a:pt x="369497" y="328417"/>
                  <a:pt x="369497" y="312546"/>
                </a:cubicBezTo>
                <a:lnTo>
                  <a:pt x="369497" y="243110"/>
                </a:lnTo>
                <a:cubicBezTo>
                  <a:pt x="369497" y="198472"/>
                  <a:pt x="332746" y="162762"/>
                  <a:pt x="289042" y="162762"/>
                </a:cubicBezTo>
                <a:close/>
                <a:moveTo>
                  <a:pt x="127139" y="99278"/>
                </a:moveTo>
                <a:lnTo>
                  <a:pt x="293015" y="99278"/>
                </a:lnTo>
                <a:cubicBezTo>
                  <a:pt x="363538" y="99278"/>
                  <a:pt x="420154" y="155819"/>
                  <a:pt x="420154" y="226247"/>
                </a:cubicBezTo>
                <a:lnTo>
                  <a:pt x="420154" y="486136"/>
                </a:lnTo>
                <a:cubicBezTo>
                  <a:pt x="420154" y="511926"/>
                  <a:pt x="404262" y="532757"/>
                  <a:pt x="382410" y="541685"/>
                </a:cubicBezTo>
                <a:lnTo>
                  <a:pt x="382410" y="561524"/>
                </a:lnTo>
                <a:cubicBezTo>
                  <a:pt x="382410" y="587314"/>
                  <a:pt x="360558" y="608145"/>
                  <a:pt x="334733" y="608145"/>
                </a:cubicBezTo>
                <a:lnTo>
                  <a:pt x="326786" y="608145"/>
                </a:lnTo>
                <a:cubicBezTo>
                  <a:pt x="300961" y="608145"/>
                  <a:pt x="280103" y="587314"/>
                  <a:pt x="280103" y="561524"/>
                </a:cubicBezTo>
                <a:lnTo>
                  <a:pt x="280103" y="544661"/>
                </a:lnTo>
                <a:lnTo>
                  <a:pt x="140051" y="544661"/>
                </a:lnTo>
                <a:lnTo>
                  <a:pt x="140051" y="561524"/>
                </a:lnTo>
                <a:cubicBezTo>
                  <a:pt x="140051" y="587314"/>
                  <a:pt x="118199" y="608145"/>
                  <a:pt x="92374" y="608145"/>
                </a:cubicBezTo>
                <a:lnTo>
                  <a:pt x="84428" y="608145"/>
                </a:lnTo>
                <a:cubicBezTo>
                  <a:pt x="58603" y="608145"/>
                  <a:pt x="37744" y="587314"/>
                  <a:pt x="37744" y="561524"/>
                </a:cubicBezTo>
                <a:lnTo>
                  <a:pt x="37744" y="541685"/>
                </a:lnTo>
                <a:cubicBezTo>
                  <a:pt x="14899" y="532757"/>
                  <a:pt x="0" y="511926"/>
                  <a:pt x="0" y="486136"/>
                </a:cubicBezTo>
                <a:lnTo>
                  <a:pt x="0" y="226247"/>
                </a:lnTo>
                <a:cubicBezTo>
                  <a:pt x="0" y="155819"/>
                  <a:pt x="56616" y="99278"/>
                  <a:pt x="127139" y="99278"/>
                </a:cubicBezTo>
                <a:close/>
                <a:moveTo>
                  <a:pt x="408232" y="74504"/>
                </a:moveTo>
                <a:cubicBezTo>
                  <a:pt x="413203" y="72520"/>
                  <a:pt x="419168" y="72520"/>
                  <a:pt x="424139" y="75495"/>
                </a:cubicBezTo>
                <a:cubicBezTo>
                  <a:pt x="464901" y="96324"/>
                  <a:pt x="489755" y="139964"/>
                  <a:pt x="486772" y="185587"/>
                </a:cubicBezTo>
                <a:cubicBezTo>
                  <a:pt x="486772" y="190546"/>
                  <a:pt x="483790" y="195505"/>
                  <a:pt x="479813" y="199473"/>
                </a:cubicBezTo>
                <a:cubicBezTo>
                  <a:pt x="475836" y="202448"/>
                  <a:pt x="469871" y="203440"/>
                  <a:pt x="464901" y="202448"/>
                </a:cubicBezTo>
                <a:lnTo>
                  <a:pt x="462912" y="201456"/>
                </a:lnTo>
                <a:cubicBezTo>
                  <a:pt x="453965" y="199473"/>
                  <a:pt x="448994" y="191538"/>
                  <a:pt x="448994" y="183604"/>
                </a:cubicBezTo>
                <a:cubicBezTo>
                  <a:pt x="450982" y="152857"/>
                  <a:pt x="434081" y="123103"/>
                  <a:pt x="406244" y="109217"/>
                </a:cubicBezTo>
                <a:cubicBezTo>
                  <a:pt x="399285" y="105250"/>
                  <a:pt x="395308" y="97315"/>
                  <a:pt x="397296" y="89381"/>
                </a:cubicBezTo>
                <a:lnTo>
                  <a:pt x="398291" y="87397"/>
                </a:lnTo>
                <a:cubicBezTo>
                  <a:pt x="399285" y="81446"/>
                  <a:pt x="403261" y="77479"/>
                  <a:pt x="408232" y="74504"/>
                </a:cubicBezTo>
                <a:close/>
                <a:moveTo>
                  <a:pt x="439969" y="1081"/>
                </a:moveTo>
                <a:cubicBezTo>
                  <a:pt x="522425" y="32821"/>
                  <a:pt x="572097" y="118123"/>
                  <a:pt x="560176" y="205408"/>
                </a:cubicBezTo>
                <a:cubicBezTo>
                  <a:pt x="559182" y="210367"/>
                  <a:pt x="556202" y="214335"/>
                  <a:pt x="552228" y="217311"/>
                </a:cubicBezTo>
                <a:cubicBezTo>
                  <a:pt x="548254" y="220286"/>
                  <a:pt x="542294" y="221278"/>
                  <a:pt x="537326" y="220286"/>
                </a:cubicBezTo>
                <a:lnTo>
                  <a:pt x="535340" y="219294"/>
                </a:lnTo>
                <a:cubicBezTo>
                  <a:pt x="526399" y="217311"/>
                  <a:pt x="520438" y="208384"/>
                  <a:pt x="522425" y="199457"/>
                </a:cubicBezTo>
                <a:cubicBezTo>
                  <a:pt x="531366" y="130025"/>
                  <a:pt x="491628" y="62577"/>
                  <a:pt x="426061" y="36788"/>
                </a:cubicBezTo>
                <a:cubicBezTo>
                  <a:pt x="418113" y="33813"/>
                  <a:pt x="413146" y="24886"/>
                  <a:pt x="416126" y="15959"/>
                </a:cubicBezTo>
                <a:lnTo>
                  <a:pt x="416126" y="13975"/>
                </a:lnTo>
                <a:cubicBezTo>
                  <a:pt x="417120" y="9016"/>
                  <a:pt x="421094" y="4056"/>
                  <a:pt x="425067" y="2073"/>
                </a:cubicBezTo>
                <a:cubicBezTo>
                  <a:pt x="430035" y="89"/>
                  <a:pt x="435002" y="-903"/>
                  <a:pt x="439969" y="10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alculator-and-credit-card_57428">
            <a:extLst>
              <a:ext uri="{FF2B5EF4-FFF2-40B4-BE49-F238E27FC236}">
                <a16:creationId xmlns:a16="http://schemas.microsoft.com/office/drawing/2014/main" id="{6EF49033-0979-5C7D-572C-40ABBFC01190}"/>
              </a:ext>
            </a:extLst>
          </p:cNvPr>
          <p:cNvSpPr/>
          <p:nvPr/>
        </p:nvSpPr>
        <p:spPr>
          <a:xfrm>
            <a:off x="712946" y="2727697"/>
            <a:ext cx="163793" cy="168867"/>
          </a:xfrm>
          <a:custGeom>
            <a:avLst/>
            <a:gdLst>
              <a:gd name="connsiteX0" fmla="*/ 254656 w 607611"/>
              <a:gd name="connsiteY0" fmla="*/ 469414 h 567487"/>
              <a:gd name="connsiteX1" fmla="*/ 242309 w 607611"/>
              <a:gd name="connsiteY1" fmla="*/ 481836 h 567487"/>
              <a:gd name="connsiteX2" fmla="*/ 242309 w 607611"/>
              <a:gd name="connsiteY2" fmla="*/ 514187 h 567487"/>
              <a:gd name="connsiteX3" fmla="*/ 254656 w 607611"/>
              <a:gd name="connsiteY3" fmla="*/ 526515 h 567487"/>
              <a:gd name="connsiteX4" fmla="*/ 297733 w 607611"/>
              <a:gd name="connsiteY4" fmla="*/ 526515 h 567487"/>
              <a:gd name="connsiteX5" fmla="*/ 310174 w 607611"/>
              <a:gd name="connsiteY5" fmla="*/ 514187 h 567487"/>
              <a:gd name="connsiteX6" fmla="*/ 310174 w 607611"/>
              <a:gd name="connsiteY6" fmla="*/ 481836 h 567487"/>
              <a:gd name="connsiteX7" fmla="*/ 297733 w 607611"/>
              <a:gd name="connsiteY7" fmla="*/ 469414 h 567487"/>
              <a:gd name="connsiteX8" fmla="*/ 157733 w 607611"/>
              <a:gd name="connsiteY8" fmla="*/ 469414 h 567487"/>
              <a:gd name="connsiteX9" fmla="*/ 145385 w 607611"/>
              <a:gd name="connsiteY9" fmla="*/ 481836 h 567487"/>
              <a:gd name="connsiteX10" fmla="*/ 145385 w 607611"/>
              <a:gd name="connsiteY10" fmla="*/ 514187 h 567487"/>
              <a:gd name="connsiteX11" fmla="*/ 157733 w 607611"/>
              <a:gd name="connsiteY11" fmla="*/ 526515 h 567487"/>
              <a:gd name="connsiteX12" fmla="*/ 200810 w 607611"/>
              <a:gd name="connsiteY12" fmla="*/ 526515 h 567487"/>
              <a:gd name="connsiteX13" fmla="*/ 213250 w 607611"/>
              <a:gd name="connsiteY13" fmla="*/ 514187 h 567487"/>
              <a:gd name="connsiteX14" fmla="*/ 213250 w 607611"/>
              <a:gd name="connsiteY14" fmla="*/ 481836 h 567487"/>
              <a:gd name="connsiteX15" fmla="*/ 200810 w 607611"/>
              <a:gd name="connsiteY15" fmla="*/ 469414 h 567487"/>
              <a:gd name="connsiteX16" fmla="*/ 60809 w 607611"/>
              <a:gd name="connsiteY16" fmla="*/ 469414 h 567487"/>
              <a:gd name="connsiteX17" fmla="*/ 48462 w 607611"/>
              <a:gd name="connsiteY17" fmla="*/ 481836 h 567487"/>
              <a:gd name="connsiteX18" fmla="*/ 48462 w 607611"/>
              <a:gd name="connsiteY18" fmla="*/ 514187 h 567487"/>
              <a:gd name="connsiteX19" fmla="*/ 60809 w 607611"/>
              <a:gd name="connsiteY19" fmla="*/ 526515 h 567487"/>
              <a:gd name="connsiteX20" fmla="*/ 103886 w 607611"/>
              <a:gd name="connsiteY20" fmla="*/ 526515 h 567487"/>
              <a:gd name="connsiteX21" fmla="*/ 116234 w 607611"/>
              <a:gd name="connsiteY21" fmla="*/ 514187 h 567487"/>
              <a:gd name="connsiteX22" fmla="*/ 116234 w 607611"/>
              <a:gd name="connsiteY22" fmla="*/ 481836 h 567487"/>
              <a:gd name="connsiteX23" fmla="*/ 103886 w 607611"/>
              <a:gd name="connsiteY23" fmla="*/ 469414 h 567487"/>
              <a:gd name="connsiteX24" fmla="*/ 254656 w 607611"/>
              <a:gd name="connsiteY24" fmla="*/ 387842 h 567487"/>
              <a:gd name="connsiteX25" fmla="*/ 242309 w 607611"/>
              <a:gd name="connsiteY25" fmla="*/ 400263 h 567487"/>
              <a:gd name="connsiteX26" fmla="*/ 242309 w 607611"/>
              <a:gd name="connsiteY26" fmla="*/ 432614 h 567487"/>
              <a:gd name="connsiteX27" fmla="*/ 254656 w 607611"/>
              <a:gd name="connsiteY27" fmla="*/ 444942 h 567487"/>
              <a:gd name="connsiteX28" fmla="*/ 297733 w 607611"/>
              <a:gd name="connsiteY28" fmla="*/ 444942 h 567487"/>
              <a:gd name="connsiteX29" fmla="*/ 310174 w 607611"/>
              <a:gd name="connsiteY29" fmla="*/ 432614 h 567487"/>
              <a:gd name="connsiteX30" fmla="*/ 310174 w 607611"/>
              <a:gd name="connsiteY30" fmla="*/ 400263 h 567487"/>
              <a:gd name="connsiteX31" fmla="*/ 297733 w 607611"/>
              <a:gd name="connsiteY31" fmla="*/ 387842 h 567487"/>
              <a:gd name="connsiteX32" fmla="*/ 157733 w 607611"/>
              <a:gd name="connsiteY32" fmla="*/ 387842 h 567487"/>
              <a:gd name="connsiteX33" fmla="*/ 145385 w 607611"/>
              <a:gd name="connsiteY33" fmla="*/ 400263 h 567487"/>
              <a:gd name="connsiteX34" fmla="*/ 145385 w 607611"/>
              <a:gd name="connsiteY34" fmla="*/ 432614 h 567487"/>
              <a:gd name="connsiteX35" fmla="*/ 157733 w 607611"/>
              <a:gd name="connsiteY35" fmla="*/ 444942 h 567487"/>
              <a:gd name="connsiteX36" fmla="*/ 200810 w 607611"/>
              <a:gd name="connsiteY36" fmla="*/ 444942 h 567487"/>
              <a:gd name="connsiteX37" fmla="*/ 213250 w 607611"/>
              <a:gd name="connsiteY37" fmla="*/ 432614 h 567487"/>
              <a:gd name="connsiteX38" fmla="*/ 213250 w 607611"/>
              <a:gd name="connsiteY38" fmla="*/ 400263 h 567487"/>
              <a:gd name="connsiteX39" fmla="*/ 200810 w 607611"/>
              <a:gd name="connsiteY39" fmla="*/ 387842 h 567487"/>
              <a:gd name="connsiteX40" fmla="*/ 60809 w 607611"/>
              <a:gd name="connsiteY40" fmla="*/ 387842 h 567487"/>
              <a:gd name="connsiteX41" fmla="*/ 48462 w 607611"/>
              <a:gd name="connsiteY41" fmla="*/ 400263 h 567487"/>
              <a:gd name="connsiteX42" fmla="*/ 48462 w 607611"/>
              <a:gd name="connsiteY42" fmla="*/ 432614 h 567487"/>
              <a:gd name="connsiteX43" fmla="*/ 60809 w 607611"/>
              <a:gd name="connsiteY43" fmla="*/ 444942 h 567487"/>
              <a:gd name="connsiteX44" fmla="*/ 103886 w 607611"/>
              <a:gd name="connsiteY44" fmla="*/ 444942 h 567487"/>
              <a:gd name="connsiteX45" fmla="*/ 116234 w 607611"/>
              <a:gd name="connsiteY45" fmla="*/ 432614 h 567487"/>
              <a:gd name="connsiteX46" fmla="*/ 116234 w 607611"/>
              <a:gd name="connsiteY46" fmla="*/ 400263 h 567487"/>
              <a:gd name="connsiteX47" fmla="*/ 103886 w 607611"/>
              <a:gd name="connsiteY47" fmla="*/ 387842 h 567487"/>
              <a:gd name="connsiteX48" fmla="*/ 254656 w 607611"/>
              <a:gd name="connsiteY48" fmla="*/ 306269 h 567487"/>
              <a:gd name="connsiteX49" fmla="*/ 242309 w 607611"/>
              <a:gd name="connsiteY49" fmla="*/ 318690 h 567487"/>
              <a:gd name="connsiteX50" fmla="*/ 242309 w 607611"/>
              <a:gd name="connsiteY50" fmla="*/ 351041 h 567487"/>
              <a:gd name="connsiteX51" fmla="*/ 254656 w 607611"/>
              <a:gd name="connsiteY51" fmla="*/ 363370 h 567487"/>
              <a:gd name="connsiteX52" fmla="*/ 297733 w 607611"/>
              <a:gd name="connsiteY52" fmla="*/ 363370 h 567487"/>
              <a:gd name="connsiteX53" fmla="*/ 310174 w 607611"/>
              <a:gd name="connsiteY53" fmla="*/ 351041 h 567487"/>
              <a:gd name="connsiteX54" fmla="*/ 310174 w 607611"/>
              <a:gd name="connsiteY54" fmla="*/ 318690 h 567487"/>
              <a:gd name="connsiteX55" fmla="*/ 297733 w 607611"/>
              <a:gd name="connsiteY55" fmla="*/ 306269 h 567487"/>
              <a:gd name="connsiteX56" fmla="*/ 157733 w 607611"/>
              <a:gd name="connsiteY56" fmla="*/ 306269 h 567487"/>
              <a:gd name="connsiteX57" fmla="*/ 145385 w 607611"/>
              <a:gd name="connsiteY57" fmla="*/ 318690 h 567487"/>
              <a:gd name="connsiteX58" fmla="*/ 145385 w 607611"/>
              <a:gd name="connsiteY58" fmla="*/ 351041 h 567487"/>
              <a:gd name="connsiteX59" fmla="*/ 157733 w 607611"/>
              <a:gd name="connsiteY59" fmla="*/ 363370 h 567487"/>
              <a:gd name="connsiteX60" fmla="*/ 200810 w 607611"/>
              <a:gd name="connsiteY60" fmla="*/ 363370 h 567487"/>
              <a:gd name="connsiteX61" fmla="*/ 213250 w 607611"/>
              <a:gd name="connsiteY61" fmla="*/ 351041 h 567487"/>
              <a:gd name="connsiteX62" fmla="*/ 213250 w 607611"/>
              <a:gd name="connsiteY62" fmla="*/ 318690 h 567487"/>
              <a:gd name="connsiteX63" fmla="*/ 200810 w 607611"/>
              <a:gd name="connsiteY63" fmla="*/ 306269 h 567487"/>
              <a:gd name="connsiteX64" fmla="*/ 60809 w 607611"/>
              <a:gd name="connsiteY64" fmla="*/ 306269 h 567487"/>
              <a:gd name="connsiteX65" fmla="*/ 48462 w 607611"/>
              <a:gd name="connsiteY65" fmla="*/ 318690 h 567487"/>
              <a:gd name="connsiteX66" fmla="*/ 48462 w 607611"/>
              <a:gd name="connsiteY66" fmla="*/ 351041 h 567487"/>
              <a:gd name="connsiteX67" fmla="*/ 60809 w 607611"/>
              <a:gd name="connsiteY67" fmla="*/ 363370 h 567487"/>
              <a:gd name="connsiteX68" fmla="*/ 103886 w 607611"/>
              <a:gd name="connsiteY68" fmla="*/ 363370 h 567487"/>
              <a:gd name="connsiteX69" fmla="*/ 116234 w 607611"/>
              <a:gd name="connsiteY69" fmla="*/ 351041 h 567487"/>
              <a:gd name="connsiteX70" fmla="*/ 116234 w 607611"/>
              <a:gd name="connsiteY70" fmla="*/ 318690 h 567487"/>
              <a:gd name="connsiteX71" fmla="*/ 103886 w 607611"/>
              <a:gd name="connsiteY71" fmla="*/ 306269 h 567487"/>
              <a:gd name="connsiteX72" fmla="*/ 48462 w 607611"/>
              <a:gd name="connsiteY72" fmla="*/ 39396 h 567487"/>
              <a:gd name="connsiteX73" fmla="*/ 48462 w 607611"/>
              <a:gd name="connsiteY73" fmla="*/ 268819 h 567487"/>
              <a:gd name="connsiteX74" fmla="*/ 310174 w 607611"/>
              <a:gd name="connsiteY74" fmla="*/ 268819 h 567487"/>
              <a:gd name="connsiteX75" fmla="*/ 310174 w 607611"/>
              <a:gd name="connsiteY75" fmla="*/ 39396 h 567487"/>
              <a:gd name="connsiteX76" fmla="*/ 405179 w 607611"/>
              <a:gd name="connsiteY76" fmla="*/ 15338 h 567487"/>
              <a:gd name="connsiteX77" fmla="*/ 415577 w 607611"/>
              <a:gd name="connsiteY77" fmla="*/ 19649 h 567487"/>
              <a:gd name="connsiteX78" fmla="*/ 603294 w 607611"/>
              <a:gd name="connsiteY78" fmla="*/ 207100 h 567487"/>
              <a:gd name="connsiteX79" fmla="*/ 603294 w 607611"/>
              <a:gd name="connsiteY79" fmla="*/ 227866 h 567487"/>
              <a:gd name="connsiteX80" fmla="*/ 374914 w 607611"/>
              <a:gd name="connsiteY80" fmla="*/ 455923 h 567487"/>
              <a:gd name="connsiteX81" fmla="*/ 374914 w 607611"/>
              <a:gd name="connsiteY81" fmla="*/ 414298 h 567487"/>
              <a:gd name="connsiteX82" fmla="*/ 572008 w 607611"/>
              <a:gd name="connsiteY82" fmla="*/ 217483 h 567487"/>
              <a:gd name="connsiteX83" fmla="*/ 502937 w 607611"/>
              <a:gd name="connsiteY83" fmla="*/ 148603 h 567487"/>
              <a:gd name="connsiteX84" fmla="*/ 374914 w 607611"/>
              <a:gd name="connsiteY84" fmla="*/ 276444 h 567487"/>
              <a:gd name="connsiteX85" fmla="*/ 374914 w 607611"/>
              <a:gd name="connsiteY85" fmla="*/ 151384 h 567487"/>
              <a:gd name="connsiteX86" fmla="*/ 440365 w 607611"/>
              <a:gd name="connsiteY86" fmla="*/ 86026 h 567487"/>
              <a:gd name="connsiteX87" fmla="*/ 405179 w 607611"/>
              <a:gd name="connsiteY87" fmla="*/ 50891 h 567487"/>
              <a:gd name="connsiteX88" fmla="*/ 374914 w 607611"/>
              <a:gd name="connsiteY88" fmla="*/ 81113 h 567487"/>
              <a:gd name="connsiteX89" fmla="*/ 374914 w 607611"/>
              <a:gd name="connsiteY89" fmla="*/ 39488 h 567487"/>
              <a:gd name="connsiteX90" fmla="*/ 394781 w 607611"/>
              <a:gd name="connsiteY90" fmla="*/ 19649 h 567487"/>
              <a:gd name="connsiteX91" fmla="*/ 405179 w 607611"/>
              <a:gd name="connsiteY91" fmla="*/ 15338 h 567487"/>
              <a:gd name="connsiteX92" fmla="*/ 14111 w 607611"/>
              <a:gd name="connsiteY92" fmla="*/ 0 h 567487"/>
              <a:gd name="connsiteX93" fmla="*/ 344431 w 607611"/>
              <a:gd name="connsiteY93" fmla="*/ 0 h 567487"/>
              <a:gd name="connsiteX94" fmla="*/ 358543 w 607611"/>
              <a:gd name="connsiteY94" fmla="*/ 14183 h 567487"/>
              <a:gd name="connsiteX95" fmla="*/ 358543 w 607611"/>
              <a:gd name="connsiteY95" fmla="*/ 553397 h 567487"/>
              <a:gd name="connsiteX96" fmla="*/ 344431 w 607611"/>
              <a:gd name="connsiteY96" fmla="*/ 567487 h 567487"/>
              <a:gd name="connsiteX97" fmla="*/ 14111 w 607611"/>
              <a:gd name="connsiteY97" fmla="*/ 567487 h 567487"/>
              <a:gd name="connsiteX98" fmla="*/ 0 w 607611"/>
              <a:gd name="connsiteY98" fmla="*/ 553397 h 567487"/>
              <a:gd name="connsiteX99" fmla="*/ 0 w 607611"/>
              <a:gd name="connsiteY99" fmla="*/ 14183 h 567487"/>
              <a:gd name="connsiteX100" fmla="*/ 14111 w 607611"/>
              <a:gd name="connsiteY100" fmla="*/ 0 h 56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607611" h="567487">
                <a:moveTo>
                  <a:pt x="254656" y="469414"/>
                </a:moveTo>
                <a:cubicBezTo>
                  <a:pt x="247879" y="469414"/>
                  <a:pt x="242309" y="474976"/>
                  <a:pt x="242309" y="481836"/>
                </a:cubicBezTo>
                <a:lnTo>
                  <a:pt x="242309" y="514187"/>
                </a:lnTo>
                <a:cubicBezTo>
                  <a:pt x="242309" y="521046"/>
                  <a:pt x="247879" y="526515"/>
                  <a:pt x="254656" y="526515"/>
                </a:cubicBezTo>
                <a:lnTo>
                  <a:pt x="297733" y="526515"/>
                </a:lnTo>
                <a:cubicBezTo>
                  <a:pt x="304603" y="526515"/>
                  <a:pt x="310174" y="521046"/>
                  <a:pt x="310174" y="514187"/>
                </a:cubicBezTo>
                <a:lnTo>
                  <a:pt x="310174" y="481836"/>
                </a:lnTo>
                <a:cubicBezTo>
                  <a:pt x="310174" y="474976"/>
                  <a:pt x="304603" y="469414"/>
                  <a:pt x="297733" y="469414"/>
                </a:cubicBezTo>
                <a:close/>
                <a:moveTo>
                  <a:pt x="157733" y="469414"/>
                </a:moveTo>
                <a:cubicBezTo>
                  <a:pt x="150863" y="469414"/>
                  <a:pt x="145385" y="474976"/>
                  <a:pt x="145385" y="481836"/>
                </a:cubicBezTo>
                <a:lnTo>
                  <a:pt x="145385" y="514187"/>
                </a:lnTo>
                <a:cubicBezTo>
                  <a:pt x="145385" y="521046"/>
                  <a:pt x="150863" y="526515"/>
                  <a:pt x="157733" y="526515"/>
                </a:cubicBezTo>
                <a:lnTo>
                  <a:pt x="200810" y="526515"/>
                </a:lnTo>
                <a:cubicBezTo>
                  <a:pt x="207680" y="526515"/>
                  <a:pt x="213250" y="521046"/>
                  <a:pt x="213250" y="514187"/>
                </a:cubicBezTo>
                <a:lnTo>
                  <a:pt x="213250" y="481836"/>
                </a:lnTo>
                <a:cubicBezTo>
                  <a:pt x="213250" y="474976"/>
                  <a:pt x="207680" y="469414"/>
                  <a:pt x="200810" y="469414"/>
                </a:cubicBezTo>
                <a:close/>
                <a:moveTo>
                  <a:pt x="60809" y="469414"/>
                </a:moveTo>
                <a:cubicBezTo>
                  <a:pt x="53939" y="469414"/>
                  <a:pt x="48462" y="474976"/>
                  <a:pt x="48462" y="481836"/>
                </a:cubicBezTo>
                <a:lnTo>
                  <a:pt x="48462" y="514187"/>
                </a:lnTo>
                <a:cubicBezTo>
                  <a:pt x="48462" y="521046"/>
                  <a:pt x="53939" y="526515"/>
                  <a:pt x="60809" y="526515"/>
                </a:cubicBezTo>
                <a:lnTo>
                  <a:pt x="103886" y="526515"/>
                </a:lnTo>
                <a:cubicBezTo>
                  <a:pt x="110756" y="526515"/>
                  <a:pt x="116234" y="521046"/>
                  <a:pt x="116234" y="514187"/>
                </a:cubicBezTo>
                <a:lnTo>
                  <a:pt x="116234" y="481836"/>
                </a:lnTo>
                <a:cubicBezTo>
                  <a:pt x="116234" y="474976"/>
                  <a:pt x="110756" y="469414"/>
                  <a:pt x="103886" y="469414"/>
                </a:cubicBezTo>
                <a:close/>
                <a:moveTo>
                  <a:pt x="254656" y="387842"/>
                </a:moveTo>
                <a:cubicBezTo>
                  <a:pt x="247879" y="387842"/>
                  <a:pt x="242309" y="393403"/>
                  <a:pt x="242309" y="400263"/>
                </a:cubicBezTo>
                <a:lnTo>
                  <a:pt x="242309" y="432614"/>
                </a:lnTo>
                <a:cubicBezTo>
                  <a:pt x="242309" y="439473"/>
                  <a:pt x="247879" y="444942"/>
                  <a:pt x="254656" y="444942"/>
                </a:cubicBezTo>
                <a:lnTo>
                  <a:pt x="297733" y="444942"/>
                </a:lnTo>
                <a:cubicBezTo>
                  <a:pt x="304603" y="444942"/>
                  <a:pt x="310174" y="439473"/>
                  <a:pt x="310174" y="432614"/>
                </a:cubicBezTo>
                <a:lnTo>
                  <a:pt x="310174" y="400263"/>
                </a:lnTo>
                <a:cubicBezTo>
                  <a:pt x="310174" y="393403"/>
                  <a:pt x="304603" y="387842"/>
                  <a:pt x="297733" y="387842"/>
                </a:cubicBezTo>
                <a:close/>
                <a:moveTo>
                  <a:pt x="157733" y="387842"/>
                </a:moveTo>
                <a:cubicBezTo>
                  <a:pt x="150863" y="387842"/>
                  <a:pt x="145385" y="393403"/>
                  <a:pt x="145385" y="400263"/>
                </a:cubicBezTo>
                <a:lnTo>
                  <a:pt x="145385" y="432614"/>
                </a:lnTo>
                <a:cubicBezTo>
                  <a:pt x="145385" y="439473"/>
                  <a:pt x="150863" y="444942"/>
                  <a:pt x="157733" y="444942"/>
                </a:cubicBezTo>
                <a:lnTo>
                  <a:pt x="200810" y="444942"/>
                </a:lnTo>
                <a:cubicBezTo>
                  <a:pt x="207680" y="444942"/>
                  <a:pt x="213250" y="439473"/>
                  <a:pt x="213250" y="432614"/>
                </a:cubicBezTo>
                <a:lnTo>
                  <a:pt x="213250" y="400263"/>
                </a:lnTo>
                <a:cubicBezTo>
                  <a:pt x="213250" y="393403"/>
                  <a:pt x="207680" y="387842"/>
                  <a:pt x="200810" y="387842"/>
                </a:cubicBezTo>
                <a:close/>
                <a:moveTo>
                  <a:pt x="60809" y="387842"/>
                </a:moveTo>
                <a:cubicBezTo>
                  <a:pt x="53939" y="387842"/>
                  <a:pt x="48462" y="393403"/>
                  <a:pt x="48462" y="400263"/>
                </a:cubicBezTo>
                <a:lnTo>
                  <a:pt x="48462" y="432614"/>
                </a:lnTo>
                <a:cubicBezTo>
                  <a:pt x="48462" y="439473"/>
                  <a:pt x="53939" y="444942"/>
                  <a:pt x="60809" y="444942"/>
                </a:cubicBezTo>
                <a:lnTo>
                  <a:pt x="103886" y="444942"/>
                </a:lnTo>
                <a:cubicBezTo>
                  <a:pt x="110756" y="444942"/>
                  <a:pt x="116234" y="439473"/>
                  <a:pt x="116234" y="432614"/>
                </a:cubicBezTo>
                <a:lnTo>
                  <a:pt x="116234" y="400263"/>
                </a:lnTo>
                <a:cubicBezTo>
                  <a:pt x="116234" y="393403"/>
                  <a:pt x="110756" y="387842"/>
                  <a:pt x="103886" y="387842"/>
                </a:cubicBezTo>
                <a:close/>
                <a:moveTo>
                  <a:pt x="254656" y="306269"/>
                </a:moveTo>
                <a:cubicBezTo>
                  <a:pt x="247879" y="306269"/>
                  <a:pt x="242309" y="311830"/>
                  <a:pt x="242309" y="318690"/>
                </a:cubicBezTo>
                <a:lnTo>
                  <a:pt x="242309" y="351041"/>
                </a:lnTo>
                <a:cubicBezTo>
                  <a:pt x="242309" y="357901"/>
                  <a:pt x="247879" y="363370"/>
                  <a:pt x="254656" y="363370"/>
                </a:cubicBezTo>
                <a:lnTo>
                  <a:pt x="297733" y="363370"/>
                </a:lnTo>
                <a:cubicBezTo>
                  <a:pt x="304603" y="363370"/>
                  <a:pt x="310174" y="357901"/>
                  <a:pt x="310174" y="351041"/>
                </a:cubicBezTo>
                <a:lnTo>
                  <a:pt x="310174" y="318690"/>
                </a:lnTo>
                <a:cubicBezTo>
                  <a:pt x="310174" y="311830"/>
                  <a:pt x="304603" y="306269"/>
                  <a:pt x="297733" y="306269"/>
                </a:cubicBezTo>
                <a:close/>
                <a:moveTo>
                  <a:pt x="157733" y="306269"/>
                </a:moveTo>
                <a:cubicBezTo>
                  <a:pt x="150863" y="306269"/>
                  <a:pt x="145385" y="311830"/>
                  <a:pt x="145385" y="318690"/>
                </a:cubicBezTo>
                <a:lnTo>
                  <a:pt x="145385" y="351041"/>
                </a:lnTo>
                <a:cubicBezTo>
                  <a:pt x="145385" y="357901"/>
                  <a:pt x="150863" y="363370"/>
                  <a:pt x="157733" y="363370"/>
                </a:cubicBezTo>
                <a:lnTo>
                  <a:pt x="200810" y="363370"/>
                </a:lnTo>
                <a:cubicBezTo>
                  <a:pt x="207680" y="363370"/>
                  <a:pt x="213250" y="357901"/>
                  <a:pt x="213250" y="351041"/>
                </a:cubicBezTo>
                <a:lnTo>
                  <a:pt x="213250" y="318690"/>
                </a:lnTo>
                <a:cubicBezTo>
                  <a:pt x="213250" y="311830"/>
                  <a:pt x="207680" y="306269"/>
                  <a:pt x="200810" y="306269"/>
                </a:cubicBezTo>
                <a:close/>
                <a:moveTo>
                  <a:pt x="60809" y="306269"/>
                </a:moveTo>
                <a:cubicBezTo>
                  <a:pt x="53939" y="306269"/>
                  <a:pt x="48462" y="311830"/>
                  <a:pt x="48462" y="318690"/>
                </a:cubicBezTo>
                <a:lnTo>
                  <a:pt x="48462" y="351041"/>
                </a:lnTo>
                <a:cubicBezTo>
                  <a:pt x="48462" y="357901"/>
                  <a:pt x="53939" y="363370"/>
                  <a:pt x="60809" y="363370"/>
                </a:cubicBezTo>
                <a:lnTo>
                  <a:pt x="103886" y="363370"/>
                </a:lnTo>
                <a:cubicBezTo>
                  <a:pt x="110756" y="363370"/>
                  <a:pt x="116234" y="357901"/>
                  <a:pt x="116234" y="351041"/>
                </a:cubicBezTo>
                <a:lnTo>
                  <a:pt x="116234" y="318690"/>
                </a:lnTo>
                <a:cubicBezTo>
                  <a:pt x="116234" y="311830"/>
                  <a:pt x="110756" y="306269"/>
                  <a:pt x="103886" y="306269"/>
                </a:cubicBezTo>
                <a:close/>
                <a:moveTo>
                  <a:pt x="48462" y="39396"/>
                </a:moveTo>
                <a:lnTo>
                  <a:pt x="48462" y="268819"/>
                </a:lnTo>
                <a:lnTo>
                  <a:pt x="310174" y="268819"/>
                </a:lnTo>
                <a:lnTo>
                  <a:pt x="310174" y="39396"/>
                </a:lnTo>
                <a:close/>
                <a:moveTo>
                  <a:pt x="405179" y="15338"/>
                </a:moveTo>
                <a:cubicBezTo>
                  <a:pt x="408939" y="15338"/>
                  <a:pt x="412699" y="16775"/>
                  <a:pt x="415577" y="19649"/>
                </a:cubicBezTo>
                <a:lnTo>
                  <a:pt x="603294" y="207100"/>
                </a:lnTo>
                <a:cubicBezTo>
                  <a:pt x="609050" y="212848"/>
                  <a:pt x="609050" y="222119"/>
                  <a:pt x="603294" y="227866"/>
                </a:cubicBezTo>
                <a:lnTo>
                  <a:pt x="374914" y="455923"/>
                </a:lnTo>
                <a:lnTo>
                  <a:pt x="374914" y="414298"/>
                </a:lnTo>
                <a:lnTo>
                  <a:pt x="572008" y="217483"/>
                </a:lnTo>
                <a:lnTo>
                  <a:pt x="502937" y="148603"/>
                </a:lnTo>
                <a:lnTo>
                  <a:pt x="374914" y="276444"/>
                </a:lnTo>
                <a:lnTo>
                  <a:pt x="374914" y="151384"/>
                </a:lnTo>
                <a:lnTo>
                  <a:pt x="440365" y="86026"/>
                </a:lnTo>
                <a:lnTo>
                  <a:pt x="405179" y="50891"/>
                </a:lnTo>
                <a:lnTo>
                  <a:pt x="374914" y="81113"/>
                </a:lnTo>
                <a:lnTo>
                  <a:pt x="374914" y="39488"/>
                </a:lnTo>
                <a:lnTo>
                  <a:pt x="394781" y="19649"/>
                </a:lnTo>
                <a:cubicBezTo>
                  <a:pt x="397659" y="16775"/>
                  <a:pt x="401419" y="15338"/>
                  <a:pt x="405179" y="15338"/>
                </a:cubicBezTo>
                <a:close/>
                <a:moveTo>
                  <a:pt x="14111" y="0"/>
                </a:moveTo>
                <a:lnTo>
                  <a:pt x="344431" y="0"/>
                </a:lnTo>
                <a:cubicBezTo>
                  <a:pt x="352230" y="0"/>
                  <a:pt x="358543" y="6303"/>
                  <a:pt x="358543" y="14183"/>
                </a:cubicBezTo>
                <a:lnTo>
                  <a:pt x="358543" y="553397"/>
                </a:lnTo>
                <a:cubicBezTo>
                  <a:pt x="358543" y="561184"/>
                  <a:pt x="352230" y="567487"/>
                  <a:pt x="344431" y="567487"/>
                </a:cubicBezTo>
                <a:lnTo>
                  <a:pt x="14111" y="567487"/>
                </a:lnTo>
                <a:cubicBezTo>
                  <a:pt x="6313" y="567487"/>
                  <a:pt x="0" y="561184"/>
                  <a:pt x="0" y="553397"/>
                </a:cubicBezTo>
                <a:lnTo>
                  <a:pt x="0" y="14183"/>
                </a:lnTo>
                <a:cubicBezTo>
                  <a:pt x="0" y="6303"/>
                  <a:pt x="6313" y="0"/>
                  <a:pt x="141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AA3F3D5-1D26-DF67-D164-5D35D0406DB2}"/>
              </a:ext>
            </a:extLst>
          </p:cNvPr>
          <p:cNvSpPr txBox="1"/>
          <p:nvPr/>
        </p:nvSpPr>
        <p:spPr>
          <a:xfrm>
            <a:off x="916121" y="2688640"/>
            <a:ext cx="11586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/>
              <a:t>交通卡公司</a:t>
            </a:r>
            <a:endParaRPr lang="en-US" altLang="zh-CN" sz="1100" b="1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D1D258E-0871-2B57-7F89-0464F4F3E633}"/>
              </a:ext>
            </a:extLst>
          </p:cNvPr>
          <p:cNvSpPr txBox="1"/>
          <p:nvPr/>
        </p:nvSpPr>
        <p:spPr>
          <a:xfrm>
            <a:off x="732474" y="2901144"/>
            <a:ext cx="1069809" cy="657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运营数据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用户数据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出行数据</a:t>
            </a:r>
            <a:endParaRPr lang="en-US" altLang="zh-CN" sz="1050" dirty="0"/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3B5034EC-14AC-AD88-57C3-20D2F190B5A1}"/>
              </a:ext>
            </a:extLst>
          </p:cNvPr>
          <p:cNvGrpSpPr/>
          <p:nvPr/>
        </p:nvGrpSpPr>
        <p:grpSpPr>
          <a:xfrm>
            <a:off x="693924" y="4046581"/>
            <a:ext cx="1563799" cy="1330524"/>
            <a:chOff x="691721" y="4141477"/>
            <a:chExt cx="1563799" cy="1330524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AA2C97D3-D073-637B-ECC8-DBA009D63ABD}"/>
                </a:ext>
              </a:extLst>
            </p:cNvPr>
            <p:cNvSpPr txBox="1"/>
            <p:nvPr/>
          </p:nvSpPr>
          <p:spPr>
            <a:xfrm>
              <a:off x="916121" y="4141477"/>
              <a:ext cx="11586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b="1" dirty="0"/>
                <a:t>久事公交</a:t>
              </a:r>
              <a:endParaRPr lang="en-US" altLang="zh-CN" sz="1100" b="1" dirty="0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EDDA611F-B3AD-5E3E-4FC4-AB7EF62322EC}"/>
                </a:ext>
              </a:extLst>
            </p:cNvPr>
            <p:cNvSpPr txBox="1"/>
            <p:nvPr/>
          </p:nvSpPr>
          <p:spPr>
            <a:xfrm>
              <a:off x="735085" y="4359932"/>
              <a:ext cx="1158638" cy="463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/>
                <a:t>公交到站预报</a:t>
              </a:r>
              <a:endParaRPr lang="en-US" altLang="zh-CN" sz="1050" dirty="0"/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/>
                <a:t>公交舒适度</a:t>
              </a:r>
            </a:p>
          </p:txBody>
        </p:sp>
        <p:sp>
          <p:nvSpPr>
            <p:cNvPr id="35" name="wifi-bus_64674">
              <a:extLst>
                <a:ext uri="{FF2B5EF4-FFF2-40B4-BE49-F238E27FC236}">
                  <a16:creationId xmlns:a16="http://schemas.microsoft.com/office/drawing/2014/main" id="{4EC72C17-14E8-9A44-2BF8-937A6B61E39B}"/>
                </a:ext>
              </a:extLst>
            </p:cNvPr>
            <p:cNvSpPr/>
            <p:nvPr/>
          </p:nvSpPr>
          <p:spPr>
            <a:xfrm>
              <a:off x="691721" y="4158920"/>
              <a:ext cx="206245" cy="199610"/>
            </a:xfrm>
            <a:custGeom>
              <a:avLst/>
              <a:gdLst>
                <a:gd name="connsiteX0" fmla="*/ 327780 w 561933"/>
                <a:gd name="connsiteY0" fmla="*/ 406780 h 608145"/>
                <a:gd name="connsiteX1" fmla="*/ 285069 w 561933"/>
                <a:gd name="connsiteY1" fmla="*/ 449434 h 608145"/>
                <a:gd name="connsiteX2" fmla="*/ 327780 w 561933"/>
                <a:gd name="connsiteY2" fmla="*/ 492088 h 608145"/>
                <a:gd name="connsiteX3" fmla="*/ 370490 w 561933"/>
                <a:gd name="connsiteY3" fmla="*/ 449434 h 608145"/>
                <a:gd name="connsiteX4" fmla="*/ 327780 w 561933"/>
                <a:gd name="connsiteY4" fmla="*/ 406780 h 608145"/>
                <a:gd name="connsiteX5" fmla="*/ 91381 w 561933"/>
                <a:gd name="connsiteY5" fmla="*/ 406780 h 608145"/>
                <a:gd name="connsiteX6" fmla="*/ 49664 w 561933"/>
                <a:gd name="connsiteY6" fmla="*/ 449434 h 608145"/>
                <a:gd name="connsiteX7" fmla="*/ 91381 w 561933"/>
                <a:gd name="connsiteY7" fmla="*/ 492088 h 608145"/>
                <a:gd name="connsiteX8" fmla="*/ 134092 w 561933"/>
                <a:gd name="connsiteY8" fmla="*/ 449434 h 608145"/>
                <a:gd name="connsiteX9" fmla="*/ 91381 w 561933"/>
                <a:gd name="connsiteY9" fmla="*/ 406780 h 608145"/>
                <a:gd name="connsiteX10" fmla="*/ 130119 w 561933"/>
                <a:gd name="connsiteY10" fmla="*/ 162762 h 608145"/>
                <a:gd name="connsiteX11" fmla="*/ 50657 w 561933"/>
                <a:gd name="connsiteY11" fmla="*/ 243110 h 608145"/>
                <a:gd name="connsiteX12" fmla="*/ 50657 w 561933"/>
                <a:gd name="connsiteY12" fmla="*/ 312546 h 608145"/>
                <a:gd name="connsiteX13" fmla="*/ 78468 w 561933"/>
                <a:gd name="connsiteY13" fmla="*/ 341312 h 608145"/>
                <a:gd name="connsiteX14" fmla="*/ 340692 w 561933"/>
                <a:gd name="connsiteY14" fmla="*/ 341312 h 608145"/>
                <a:gd name="connsiteX15" fmla="*/ 369497 w 561933"/>
                <a:gd name="connsiteY15" fmla="*/ 312546 h 608145"/>
                <a:gd name="connsiteX16" fmla="*/ 369497 w 561933"/>
                <a:gd name="connsiteY16" fmla="*/ 243110 h 608145"/>
                <a:gd name="connsiteX17" fmla="*/ 289042 w 561933"/>
                <a:gd name="connsiteY17" fmla="*/ 162762 h 608145"/>
                <a:gd name="connsiteX18" fmla="*/ 127139 w 561933"/>
                <a:gd name="connsiteY18" fmla="*/ 99278 h 608145"/>
                <a:gd name="connsiteX19" fmla="*/ 293015 w 561933"/>
                <a:gd name="connsiteY19" fmla="*/ 99278 h 608145"/>
                <a:gd name="connsiteX20" fmla="*/ 420154 w 561933"/>
                <a:gd name="connsiteY20" fmla="*/ 226247 h 608145"/>
                <a:gd name="connsiteX21" fmla="*/ 420154 w 561933"/>
                <a:gd name="connsiteY21" fmla="*/ 486136 h 608145"/>
                <a:gd name="connsiteX22" fmla="*/ 382410 w 561933"/>
                <a:gd name="connsiteY22" fmla="*/ 541685 h 608145"/>
                <a:gd name="connsiteX23" fmla="*/ 382410 w 561933"/>
                <a:gd name="connsiteY23" fmla="*/ 561524 h 608145"/>
                <a:gd name="connsiteX24" fmla="*/ 334733 w 561933"/>
                <a:gd name="connsiteY24" fmla="*/ 608145 h 608145"/>
                <a:gd name="connsiteX25" fmla="*/ 326786 w 561933"/>
                <a:gd name="connsiteY25" fmla="*/ 608145 h 608145"/>
                <a:gd name="connsiteX26" fmla="*/ 280103 w 561933"/>
                <a:gd name="connsiteY26" fmla="*/ 561524 h 608145"/>
                <a:gd name="connsiteX27" fmla="*/ 280103 w 561933"/>
                <a:gd name="connsiteY27" fmla="*/ 544661 h 608145"/>
                <a:gd name="connsiteX28" fmla="*/ 140051 w 561933"/>
                <a:gd name="connsiteY28" fmla="*/ 544661 h 608145"/>
                <a:gd name="connsiteX29" fmla="*/ 140051 w 561933"/>
                <a:gd name="connsiteY29" fmla="*/ 561524 h 608145"/>
                <a:gd name="connsiteX30" fmla="*/ 92374 w 561933"/>
                <a:gd name="connsiteY30" fmla="*/ 608145 h 608145"/>
                <a:gd name="connsiteX31" fmla="*/ 84428 w 561933"/>
                <a:gd name="connsiteY31" fmla="*/ 608145 h 608145"/>
                <a:gd name="connsiteX32" fmla="*/ 37744 w 561933"/>
                <a:gd name="connsiteY32" fmla="*/ 561524 h 608145"/>
                <a:gd name="connsiteX33" fmla="*/ 37744 w 561933"/>
                <a:gd name="connsiteY33" fmla="*/ 541685 h 608145"/>
                <a:gd name="connsiteX34" fmla="*/ 0 w 561933"/>
                <a:gd name="connsiteY34" fmla="*/ 486136 h 608145"/>
                <a:gd name="connsiteX35" fmla="*/ 0 w 561933"/>
                <a:gd name="connsiteY35" fmla="*/ 226247 h 608145"/>
                <a:gd name="connsiteX36" fmla="*/ 127139 w 561933"/>
                <a:gd name="connsiteY36" fmla="*/ 99278 h 608145"/>
                <a:gd name="connsiteX37" fmla="*/ 408232 w 561933"/>
                <a:gd name="connsiteY37" fmla="*/ 74504 h 608145"/>
                <a:gd name="connsiteX38" fmla="*/ 424139 w 561933"/>
                <a:gd name="connsiteY38" fmla="*/ 75495 h 608145"/>
                <a:gd name="connsiteX39" fmla="*/ 486772 w 561933"/>
                <a:gd name="connsiteY39" fmla="*/ 185587 h 608145"/>
                <a:gd name="connsiteX40" fmla="*/ 479813 w 561933"/>
                <a:gd name="connsiteY40" fmla="*/ 199473 h 608145"/>
                <a:gd name="connsiteX41" fmla="*/ 464901 w 561933"/>
                <a:gd name="connsiteY41" fmla="*/ 202448 h 608145"/>
                <a:gd name="connsiteX42" fmla="*/ 462912 w 561933"/>
                <a:gd name="connsiteY42" fmla="*/ 201456 h 608145"/>
                <a:gd name="connsiteX43" fmla="*/ 448994 w 561933"/>
                <a:gd name="connsiteY43" fmla="*/ 183604 h 608145"/>
                <a:gd name="connsiteX44" fmla="*/ 406244 w 561933"/>
                <a:gd name="connsiteY44" fmla="*/ 109217 h 608145"/>
                <a:gd name="connsiteX45" fmla="*/ 397296 w 561933"/>
                <a:gd name="connsiteY45" fmla="*/ 89381 h 608145"/>
                <a:gd name="connsiteX46" fmla="*/ 398291 w 561933"/>
                <a:gd name="connsiteY46" fmla="*/ 87397 h 608145"/>
                <a:gd name="connsiteX47" fmla="*/ 408232 w 561933"/>
                <a:gd name="connsiteY47" fmla="*/ 74504 h 608145"/>
                <a:gd name="connsiteX48" fmla="*/ 439969 w 561933"/>
                <a:gd name="connsiteY48" fmla="*/ 1081 h 608145"/>
                <a:gd name="connsiteX49" fmla="*/ 560176 w 561933"/>
                <a:gd name="connsiteY49" fmla="*/ 205408 h 608145"/>
                <a:gd name="connsiteX50" fmla="*/ 552228 w 561933"/>
                <a:gd name="connsiteY50" fmla="*/ 217311 h 608145"/>
                <a:gd name="connsiteX51" fmla="*/ 537326 w 561933"/>
                <a:gd name="connsiteY51" fmla="*/ 220286 h 608145"/>
                <a:gd name="connsiteX52" fmla="*/ 535340 w 561933"/>
                <a:gd name="connsiteY52" fmla="*/ 219294 h 608145"/>
                <a:gd name="connsiteX53" fmla="*/ 522425 w 561933"/>
                <a:gd name="connsiteY53" fmla="*/ 199457 h 608145"/>
                <a:gd name="connsiteX54" fmla="*/ 426061 w 561933"/>
                <a:gd name="connsiteY54" fmla="*/ 36788 h 608145"/>
                <a:gd name="connsiteX55" fmla="*/ 416126 w 561933"/>
                <a:gd name="connsiteY55" fmla="*/ 15959 h 608145"/>
                <a:gd name="connsiteX56" fmla="*/ 416126 w 561933"/>
                <a:gd name="connsiteY56" fmla="*/ 13975 h 608145"/>
                <a:gd name="connsiteX57" fmla="*/ 425067 w 561933"/>
                <a:gd name="connsiteY57" fmla="*/ 2073 h 608145"/>
                <a:gd name="connsiteX58" fmla="*/ 439969 w 561933"/>
                <a:gd name="connsiteY58" fmla="*/ 1081 h 608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61933" h="608145">
                  <a:moveTo>
                    <a:pt x="327780" y="406780"/>
                  </a:moveTo>
                  <a:cubicBezTo>
                    <a:pt x="303941" y="406780"/>
                    <a:pt x="285069" y="425627"/>
                    <a:pt x="285069" y="449434"/>
                  </a:cubicBezTo>
                  <a:cubicBezTo>
                    <a:pt x="285069" y="473241"/>
                    <a:pt x="303941" y="492088"/>
                    <a:pt x="327780" y="492088"/>
                  </a:cubicBezTo>
                  <a:cubicBezTo>
                    <a:pt x="350625" y="492088"/>
                    <a:pt x="370490" y="473241"/>
                    <a:pt x="370490" y="449434"/>
                  </a:cubicBezTo>
                  <a:cubicBezTo>
                    <a:pt x="370490" y="425627"/>
                    <a:pt x="350625" y="406780"/>
                    <a:pt x="327780" y="406780"/>
                  </a:cubicBezTo>
                  <a:close/>
                  <a:moveTo>
                    <a:pt x="91381" y="406780"/>
                  </a:moveTo>
                  <a:cubicBezTo>
                    <a:pt x="68536" y="406780"/>
                    <a:pt x="49664" y="425627"/>
                    <a:pt x="49664" y="449434"/>
                  </a:cubicBezTo>
                  <a:cubicBezTo>
                    <a:pt x="49664" y="473241"/>
                    <a:pt x="68536" y="492088"/>
                    <a:pt x="91381" y="492088"/>
                  </a:cubicBezTo>
                  <a:cubicBezTo>
                    <a:pt x="115220" y="492088"/>
                    <a:pt x="134092" y="473241"/>
                    <a:pt x="134092" y="449434"/>
                  </a:cubicBezTo>
                  <a:cubicBezTo>
                    <a:pt x="134092" y="425627"/>
                    <a:pt x="115220" y="406780"/>
                    <a:pt x="91381" y="406780"/>
                  </a:cubicBezTo>
                  <a:close/>
                  <a:moveTo>
                    <a:pt x="130119" y="162762"/>
                  </a:moveTo>
                  <a:cubicBezTo>
                    <a:pt x="86415" y="162762"/>
                    <a:pt x="50657" y="198472"/>
                    <a:pt x="50657" y="243110"/>
                  </a:cubicBezTo>
                  <a:lnTo>
                    <a:pt x="50657" y="312546"/>
                  </a:lnTo>
                  <a:cubicBezTo>
                    <a:pt x="50657" y="328417"/>
                    <a:pt x="62576" y="341312"/>
                    <a:pt x="78468" y="341312"/>
                  </a:cubicBezTo>
                  <a:lnTo>
                    <a:pt x="340692" y="341312"/>
                  </a:lnTo>
                  <a:cubicBezTo>
                    <a:pt x="356585" y="341312"/>
                    <a:pt x="369497" y="328417"/>
                    <a:pt x="369497" y="312546"/>
                  </a:cubicBezTo>
                  <a:lnTo>
                    <a:pt x="369497" y="243110"/>
                  </a:lnTo>
                  <a:cubicBezTo>
                    <a:pt x="369497" y="198472"/>
                    <a:pt x="332746" y="162762"/>
                    <a:pt x="289042" y="162762"/>
                  </a:cubicBezTo>
                  <a:close/>
                  <a:moveTo>
                    <a:pt x="127139" y="99278"/>
                  </a:moveTo>
                  <a:lnTo>
                    <a:pt x="293015" y="99278"/>
                  </a:lnTo>
                  <a:cubicBezTo>
                    <a:pt x="363538" y="99278"/>
                    <a:pt x="420154" y="155819"/>
                    <a:pt x="420154" y="226247"/>
                  </a:cubicBezTo>
                  <a:lnTo>
                    <a:pt x="420154" y="486136"/>
                  </a:lnTo>
                  <a:cubicBezTo>
                    <a:pt x="420154" y="511926"/>
                    <a:pt x="404262" y="532757"/>
                    <a:pt x="382410" y="541685"/>
                  </a:cubicBezTo>
                  <a:lnTo>
                    <a:pt x="382410" y="561524"/>
                  </a:lnTo>
                  <a:cubicBezTo>
                    <a:pt x="382410" y="587314"/>
                    <a:pt x="360558" y="608145"/>
                    <a:pt x="334733" y="608145"/>
                  </a:cubicBezTo>
                  <a:lnTo>
                    <a:pt x="326786" y="608145"/>
                  </a:lnTo>
                  <a:cubicBezTo>
                    <a:pt x="300961" y="608145"/>
                    <a:pt x="280103" y="587314"/>
                    <a:pt x="280103" y="561524"/>
                  </a:cubicBezTo>
                  <a:lnTo>
                    <a:pt x="280103" y="544661"/>
                  </a:lnTo>
                  <a:lnTo>
                    <a:pt x="140051" y="544661"/>
                  </a:lnTo>
                  <a:lnTo>
                    <a:pt x="140051" y="561524"/>
                  </a:lnTo>
                  <a:cubicBezTo>
                    <a:pt x="140051" y="587314"/>
                    <a:pt x="118199" y="608145"/>
                    <a:pt x="92374" y="608145"/>
                  </a:cubicBezTo>
                  <a:lnTo>
                    <a:pt x="84428" y="608145"/>
                  </a:lnTo>
                  <a:cubicBezTo>
                    <a:pt x="58603" y="608145"/>
                    <a:pt x="37744" y="587314"/>
                    <a:pt x="37744" y="561524"/>
                  </a:cubicBezTo>
                  <a:lnTo>
                    <a:pt x="37744" y="541685"/>
                  </a:lnTo>
                  <a:cubicBezTo>
                    <a:pt x="14899" y="532757"/>
                    <a:pt x="0" y="511926"/>
                    <a:pt x="0" y="486136"/>
                  </a:cubicBezTo>
                  <a:lnTo>
                    <a:pt x="0" y="226247"/>
                  </a:lnTo>
                  <a:cubicBezTo>
                    <a:pt x="0" y="155819"/>
                    <a:pt x="56616" y="99278"/>
                    <a:pt x="127139" y="99278"/>
                  </a:cubicBezTo>
                  <a:close/>
                  <a:moveTo>
                    <a:pt x="408232" y="74504"/>
                  </a:moveTo>
                  <a:cubicBezTo>
                    <a:pt x="413203" y="72520"/>
                    <a:pt x="419168" y="72520"/>
                    <a:pt x="424139" y="75495"/>
                  </a:cubicBezTo>
                  <a:cubicBezTo>
                    <a:pt x="464901" y="96324"/>
                    <a:pt x="489755" y="139964"/>
                    <a:pt x="486772" y="185587"/>
                  </a:cubicBezTo>
                  <a:cubicBezTo>
                    <a:pt x="486772" y="190546"/>
                    <a:pt x="483790" y="195505"/>
                    <a:pt x="479813" y="199473"/>
                  </a:cubicBezTo>
                  <a:cubicBezTo>
                    <a:pt x="475836" y="202448"/>
                    <a:pt x="469871" y="203440"/>
                    <a:pt x="464901" y="202448"/>
                  </a:cubicBezTo>
                  <a:lnTo>
                    <a:pt x="462912" y="201456"/>
                  </a:lnTo>
                  <a:cubicBezTo>
                    <a:pt x="453965" y="199473"/>
                    <a:pt x="448994" y="191538"/>
                    <a:pt x="448994" y="183604"/>
                  </a:cubicBezTo>
                  <a:cubicBezTo>
                    <a:pt x="450982" y="152857"/>
                    <a:pt x="434081" y="123103"/>
                    <a:pt x="406244" y="109217"/>
                  </a:cubicBezTo>
                  <a:cubicBezTo>
                    <a:pt x="399285" y="105250"/>
                    <a:pt x="395308" y="97315"/>
                    <a:pt x="397296" y="89381"/>
                  </a:cubicBezTo>
                  <a:lnTo>
                    <a:pt x="398291" y="87397"/>
                  </a:lnTo>
                  <a:cubicBezTo>
                    <a:pt x="399285" y="81446"/>
                    <a:pt x="403261" y="77479"/>
                    <a:pt x="408232" y="74504"/>
                  </a:cubicBezTo>
                  <a:close/>
                  <a:moveTo>
                    <a:pt x="439969" y="1081"/>
                  </a:moveTo>
                  <a:cubicBezTo>
                    <a:pt x="522425" y="32821"/>
                    <a:pt x="572097" y="118123"/>
                    <a:pt x="560176" y="205408"/>
                  </a:cubicBezTo>
                  <a:cubicBezTo>
                    <a:pt x="559182" y="210367"/>
                    <a:pt x="556202" y="214335"/>
                    <a:pt x="552228" y="217311"/>
                  </a:cubicBezTo>
                  <a:cubicBezTo>
                    <a:pt x="548254" y="220286"/>
                    <a:pt x="542294" y="221278"/>
                    <a:pt x="537326" y="220286"/>
                  </a:cubicBezTo>
                  <a:lnTo>
                    <a:pt x="535340" y="219294"/>
                  </a:lnTo>
                  <a:cubicBezTo>
                    <a:pt x="526399" y="217311"/>
                    <a:pt x="520438" y="208384"/>
                    <a:pt x="522425" y="199457"/>
                  </a:cubicBezTo>
                  <a:cubicBezTo>
                    <a:pt x="531366" y="130025"/>
                    <a:pt x="491628" y="62577"/>
                    <a:pt x="426061" y="36788"/>
                  </a:cubicBezTo>
                  <a:cubicBezTo>
                    <a:pt x="418113" y="33813"/>
                    <a:pt x="413146" y="24886"/>
                    <a:pt x="416126" y="15959"/>
                  </a:cubicBezTo>
                  <a:lnTo>
                    <a:pt x="416126" y="13975"/>
                  </a:lnTo>
                  <a:cubicBezTo>
                    <a:pt x="417120" y="9016"/>
                    <a:pt x="421094" y="4056"/>
                    <a:pt x="425067" y="2073"/>
                  </a:cubicBezTo>
                  <a:cubicBezTo>
                    <a:pt x="430035" y="89"/>
                    <a:pt x="435002" y="-903"/>
                    <a:pt x="439969" y="10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calculator-and-credit-card_57428">
              <a:extLst>
                <a:ext uri="{FF2B5EF4-FFF2-40B4-BE49-F238E27FC236}">
                  <a16:creationId xmlns:a16="http://schemas.microsoft.com/office/drawing/2014/main" id="{49C6EDBD-F499-C45E-7F65-79EBD42EE3EB}"/>
                </a:ext>
              </a:extLst>
            </p:cNvPr>
            <p:cNvSpPr/>
            <p:nvPr/>
          </p:nvSpPr>
          <p:spPr>
            <a:xfrm>
              <a:off x="694791" y="4835094"/>
              <a:ext cx="163793" cy="168867"/>
            </a:xfrm>
            <a:custGeom>
              <a:avLst/>
              <a:gdLst>
                <a:gd name="connsiteX0" fmla="*/ 254656 w 607611"/>
                <a:gd name="connsiteY0" fmla="*/ 469414 h 567487"/>
                <a:gd name="connsiteX1" fmla="*/ 242309 w 607611"/>
                <a:gd name="connsiteY1" fmla="*/ 481836 h 567487"/>
                <a:gd name="connsiteX2" fmla="*/ 242309 w 607611"/>
                <a:gd name="connsiteY2" fmla="*/ 514187 h 567487"/>
                <a:gd name="connsiteX3" fmla="*/ 254656 w 607611"/>
                <a:gd name="connsiteY3" fmla="*/ 526515 h 567487"/>
                <a:gd name="connsiteX4" fmla="*/ 297733 w 607611"/>
                <a:gd name="connsiteY4" fmla="*/ 526515 h 567487"/>
                <a:gd name="connsiteX5" fmla="*/ 310174 w 607611"/>
                <a:gd name="connsiteY5" fmla="*/ 514187 h 567487"/>
                <a:gd name="connsiteX6" fmla="*/ 310174 w 607611"/>
                <a:gd name="connsiteY6" fmla="*/ 481836 h 567487"/>
                <a:gd name="connsiteX7" fmla="*/ 297733 w 607611"/>
                <a:gd name="connsiteY7" fmla="*/ 469414 h 567487"/>
                <a:gd name="connsiteX8" fmla="*/ 157733 w 607611"/>
                <a:gd name="connsiteY8" fmla="*/ 469414 h 567487"/>
                <a:gd name="connsiteX9" fmla="*/ 145385 w 607611"/>
                <a:gd name="connsiteY9" fmla="*/ 481836 h 567487"/>
                <a:gd name="connsiteX10" fmla="*/ 145385 w 607611"/>
                <a:gd name="connsiteY10" fmla="*/ 514187 h 567487"/>
                <a:gd name="connsiteX11" fmla="*/ 157733 w 607611"/>
                <a:gd name="connsiteY11" fmla="*/ 526515 h 567487"/>
                <a:gd name="connsiteX12" fmla="*/ 200810 w 607611"/>
                <a:gd name="connsiteY12" fmla="*/ 526515 h 567487"/>
                <a:gd name="connsiteX13" fmla="*/ 213250 w 607611"/>
                <a:gd name="connsiteY13" fmla="*/ 514187 h 567487"/>
                <a:gd name="connsiteX14" fmla="*/ 213250 w 607611"/>
                <a:gd name="connsiteY14" fmla="*/ 481836 h 567487"/>
                <a:gd name="connsiteX15" fmla="*/ 200810 w 607611"/>
                <a:gd name="connsiteY15" fmla="*/ 469414 h 567487"/>
                <a:gd name="connsiteX16" fmla="*/ 60809 w 607611"/>
                <a:gd name="connsiteY16" fmla="*/ 469414 h 567487"/>
                <a:gd name="connsiteX17" fmla="*/ 48462 w 607611"/>
                <a:gd name="connsiteY17" fmla="*/ 481836 h 567487"/>
                <a:gd name="connsiteX18" fmla="*/ 48462 w 607611"/>
                <a:gd name="connsiteY18" fmla="*/ 514187 h 567487"/>
                <a:gd name="connsiteX19" fmla="*/ 60809 w 607611"/>
                <a:gd name="connsiteY19" fmla="*/ 526515 h 567487"/>
                <a:gd name="connsiteX20" fmla="*/ 103886 w 607611"/>
                <a:gd name="connsiteY20" fmla="*/ 526515 h 567487"/>
                <a:gd name="connsiteX21" fmla="*/ 116234 w 607611"/>
                <a:gd name="connsiteY21" fmla="*/ 514187 h 567487"/>
                <a:gd name="connsiteX22" fmla="*/ 116234 w 607611"/>
                <a:gd name="connsiteY22" fmla="*/ 481836 h 567487"/>
                <a:gd name="connsiteX23" fmla="*/ 103886 w 607611"/>
                <a:gd name="connsiteY23" fmla="*/ 469414 h 567487"/>
                <a:gd name="connsiteX24" fmla="*/ 254656 w 607611"/>
                <a:gd name="connsiteY24" fmla="*/ 387842 h 567487"/>
                <a:gd name="connsiteX25" fmla="*/ 242309 w 607611"/>
                <a:gd name="connsiteY25" fmla="*/ 400263 h 567487"/>
                <a:gd name="connsiteX26" fmla="*/ 242309 w 607611"/>
                <a:gd name="connsiteY26" fmla="*/ 432614 h 567487"/>
                <a:gd name="connsiteX27" fmla="*/ 254656 w 607611"/>
                <a:gd name="connsiteY27" fmla="*/ 444942 h 567487"/>
                <a:gd name="connsiteX28" fmla="*/ 297733 w 607611"/>
                <a:gd name="connsiteY28" fmla="*/ 444942 h 567487"/>
                <a:gd name="connsiteX29" fmla="*/ 310174 w 607611"/>
                <a:gd name="connsiteY29" fmla="*/ 432614 h 567487"/>
                <a:gd name="connsiteX30" fmla="*/ 310174 w 607611"/>
                <a:gd name="connsiteY30" fmla="*/ 400263 h 567487"/>
                <a:gd name="connsiteX31" fmla="*/ 297733 w 607611"/>
                <a:gd name="connsiteY31" fmla="*/ 387842 h 567487"/>
                <a:gd name="connsiteX32" fmla="*/ 157733 w 607611"/>
                <a:gd name="connsiteY32" fmla="*/ 387842 h 567487"/>
                <a:gd name="connsiteX33" fmla="*/ 145385 w 607611"/>
                <a:gd name="connsiteY33" fmla="*/ 400263 h 567487"/>
                <a:gd name="connsiteX34" fmla="*/ 145385 w 607611"/>
                <a:gd name="connsiteY34" fmla="*/ 432614 h 567487"/>
                <a:gd name="connsiteX35" fmla="*/ 157733 w 607611"/>
                <a:gd name="connsiteY35" fmla="*/ 444942 h 567487"/>
                <a:gd name="connsiteX36" fmla="*/ 200810 w 607611"/>
                <a:gd name="connsiteY36" fmla="*/ 444942 h 567487"/>
                <a:gd name="connsiteX37" fmla="*/ 213250 w 607611"/>
                <a:gd name="connsiteY37" fmla="*/ 432614 h 567487"/>
                <a:gd name="connsiteX38" fmla="*/ 213250 w 607611"/>
                <a:gd name="connsiteY38" fmla="*/ 400263 h 567487"/>
                <a:gd name="connsiteX39" fmla="*/ 200810 w 607611"/>
                <a:gd name="connsiteY39" fmla="*/ 387842 h 567487"/>
                <a:gd name="connsiteX40" fmla="*/ 60809 w 607611"/>
                <a:gd name="connsiteY40" fmla="*/ 387842 h 567487"/>
                <a:gd name="connsiteX41" fmla="*/ 48462 w 607611"/>
                <a:gd name="connsiteY41" fmla="*/ 400263 h 567487"/>
                <a:gd name="connsiteX42" fmla="*/ 48462 w 607611"/>
                <a:gd name="connsiteY42" fmla="*/ 432614 h 567487"/>
                <a:gd name="connsiteX43" fmla="*/ 60809 w 607611"/>
                <a:gd name="connsiteY43" fmla="*/ 444942 h 567487"/>
                <a:gd name="connsiteX44" fmla="*/ 103886 w 607611"/>
                <a:gd name="connsiteY44" fmla="*/ 444942 h 567487"/>
                <a:gd name="connsiteX45" fmla="*/ 116234 w 607611"/>
                <a:gd name="connsiteY45" fmla="*/ 432614 h 567487"/>
                <a:gd name="connsiteX46" fmla="*/ 116234 w 607611"/>
                <a:gd name="connsiteY46" fmla="*/ 400263 h 567487"/>
                <a:gd name="connsiteX47" fmla="*/ 103886 w 607611"/>
                <a:gd name="connsiteY47" fmla="*/ 387842 h 567487"/>
                <a:gd name="connsiteX48" fmla="*/ 254656 w 607611"/>
                <a:gd name="connsiteY48" fmla="*/ 306269 h 567487"/>
                <a:gd name="connsiteX49" fmla="*/ 242309 w 607611"/>
                <a:gd name="connsiteY49" fmla="*/ 318690 h 567487"/>
                <a:gd name="connsiteX50" fmla="*/ 242309 w 607611"/>
                <a:gd name="connsiteY50" fmla="*/ 351041 h 567487"/>
                <a:gd name="connsiteX51" fmla="*/ 254656 w 607611"/>
                <a:gd name="connsiteY51" fmla="*/ 363370 h 567487"/>
                <a:gd name="connsiteX52" fmla="*/ 297733 w 607611"/>
                <a:gd name="connsiteY52" fmla="*/ 363370 h 567487"/>
                <a:gd name="connsiteX53" fmla="*/ 310174 w 607611"/>
                <a:gd name="connsiteY53" fmla="*/ 351041 h 567487"/>
                <a:gd name="connsiteX54" fmla="*/ 310174 w 607611"/>
                <a:gd name="connsiteY54" fmla="*/ 318690 h 567487"/>
                <a:gd name="connsiteX55" fmla="*/ 297733 w 607611"/>
                <a:gd name="connsiteY55" fmla="*/ 306269 h 567487"/>
                <a:gd name="connsiteX56" fmla="*/ 157733 w 607611"/>
                <a:gd name="connsiteY56" fmla="*/ 306269 h 567487"/>
                <a:gd name="connsiteX57" fmla="*/ 145385 w 607611"/>
                <a:gd name="connsiteY57" fmla="*/ 318690 h 567487"/>
                <a:gd name="connsiteX58" fmla="*/ 145385 w 607611"/>
                <a:gd name="connsiteY58" fmla="*/ 351041 h 567487"/>
                <a:gd name="connsiteX59" fmla="*/ 157733 w 607611"/>
                <a:gd name="connsiteY59" fmla="*/ 363370 h 567487"/>
                <a:gd name="connsiteX60" fmla="*/ 200810 w 607611"/>
                <a:gd name="connsiteY60" fmla="*/ 363370 h 567487"/>
                <a:gd name="connsiteX61" fmla="*/ 213250 w 607611"/>
                <a:gd name="connsiteY61" fmla="*/ 351041 h 567487"/>
                <a:gd name="connsiteX62" fmla="*/ 213250 w 607611"/>
                <a:gd name="connsiteY62" fmla="*/ 318690 h 567487"/>
                <a:gd name="connsiteX63" fmla="*/ 200810 w 607611"/>
                <a:gd name="connsiteY63" fmla="*/ 306269 h 567487"/>
                <a:gd name="connsiteX64" fmla="*/ 60809 w 607611"/>
                <a:gd name="connsiteY64" fmla="*/ 306269 h 567487"/>
                <a:gd name="connsiteX65" fmla="*/ 48462 w 607611"/>
                <a:gd name="connsiteY65" fmla="*/ 318690 h 567487"/>
                <a:gd name="connsiteX66" fmla="*/ 48462 w 607611"/>
                <a:gd name="connsiteY66" fmla="*/ 351041 h 567487"/>
                <a:gd name="connsiteX67" fmla="*/ 60809 w 607611"/>
                <a:gd name="connsiteY67" fmla="*/ 363370 h 567487"/>
                <a:gd name="connsiteX68" fmla="*/ 103886 w 607611"/>
                <a:gd name="connsiteY68" fmla="*/ 363370 h 567487"/>
                <a:gd name="connsiteX69" fmla="*/ 116234 w 607611"/>
                <a:gd name="connsiteY69" fmla="*/ 351041 h 567487"/>
                <a:gd name="connsiteX70" fmla="*/ 116234 w 607611"/>
                <a:gd name="connsiteY70" fmla="*/ 318690 h 567487"/>
                <a:gd name="connsiteX71" fmla="*/ 103886 w 607611"/>
                <a:gd name="connsiteY71" fmla="*/ 306269 h 567487"/>
                <a:gd name="connsiteX72" fmla="*/ 48462 w 607611"/>
                <a:gd name="connsiteY72" fmla="*/ 39396 h 567487"/>
                <a:gd name="connsiteX73" fmla="*/ 48462 w 607611"/>
                <a:gd name="connsiteY73" fmla="*/ 268819 h 567487"/>
                <a:gd name="connsiteX74" fmla="*/ 310174 w 607611"/>
                <a:gd name="connsiteY74" fmla="*/ 268819 h 567487"/>
                <a:gd name="connsiteX75" fmla="*/ 310174 w 607611"/>
                <a:gd name="connsiteY75" fmla="*/ 39396 h 567487"/>
                <a:gd name="connsiteX76" fmla="*/ 405179 w 607611"/>
                <a:gd name="connsiteY76" fmla="*/ 15338 h 567487"/>
                <a:gd name="connsiteX77" fmla="*/ 415577 w 607611"/>
                <a:gd name="connsiteY77" fmla="*/ 19649 h 567487"/>
                <a:gd name="connsiteX78" fmla="*/ 603294 w 607611"/>
                <a:gd name="connsiteY78" fmla="*/ 207100 h 567487"/>
                <a:gd name="connsiteX79" fmla="*/ 603294 w 607611"/>
                <a:gd name="connsiteY79" fmla="*/ 227866 h 567487"/>
                <a:gd name="connsiteX80" fmla="*/ 374914 w 607611"/>
                <a:gd name="connsiteY80" fmla="*/ 455923 h 567487"/>
                <a:gd name="connsiteX81" fmla="*/ 374914 w 607611"/>
                <a:gd name="connsiteY81" fmla="*/ 414298 h 567487"/>
                <a:gd name="connsiteX82" fmla="*/ 572008 w 607611"/>
                <a:gd name="connsiteY82" fmla="*/ 217483 h 567487"/>
                <a:gd name="connsiteX83" fmla="*/ 502937 w 607611"/>
                <a:gd name="connsiteY83" fmla="*/ 148603 h 567487"/>
                <a:gd name="connsiteX84" fmla="*/ 374914 w 607611"/>
                <a:gd name="connsiteY84" fmla="*/ 276444 h 567487"/>
                <a:gd name="connsiteX85" fmla="*/ 374914 w 607611"/>
                <a:gd name="connsiteY85" fmla="*/ 151384 h 567487"/>
                <a:gd name="connsiteX86" fmla="*/ 440365 w 607611"/>
                <a:gd name="connsiteY86" fmla="*/ 86026 h 567487"/>
                <a:gd name="connsiteX87" fmla="*/ 405179 w 607611"/>
                <a:gd name="connsiteY87" fmla="*/ 50891 h 567487"/>
                <a:gd name="connsiteX88" fmla="*/ 374914 w 607611"/>
                <a:gd name="connsiteY88" fmla="*/ 81113 h 567487"/>
                <a:gd name="connsiteX89" fmla="*/ 374914 w 607611"/>
                <a:gd name="connsiteY89" fmla="*/ 39488 h 567487"/>
                <a:gd name="connsiteX90" fmla="*/ 394781 w 607611"/>
                <a:gd name="connsiteY90" fmla="*/ 19649 h 567487"/>
                <a:gd name="connsiteX91" fmla="*/ 405179 w 607611"/>
                <a:gd name="connsiteY91" fmla="*/ 15338 h 567487"/>
                <a:gd name="connsiteX92" fmla="*/ 14111 w 607611"/>
                <a:gd name="connsiteY92" fmla="*/ 0 h 567487"/>
                <a:gd name="connsiteX93" fmla="*/ 344431 w 607611"/>
                <a:gd name="connsiteY93" fmla="*/ 0 h 567487"/>
                <a:gd name="connsiteX94" fmla="*/ 358543 w 607611"/>
                <a:gd name="connsiteY94" fmla="*/ 14183 h 567487"/>
                <a:gd name="connsiteX95" fmla="*/ 358543 w 607611"/>
                <a:gd name="connsiteY95" fmla="*/ 553397 h 567487"/>
                <a:gd name="connsiteX96" fmla="*/ 344431 w 607611"/>
                <a:gd name="connsiteY96" fmla="*/ 567487 h 567487"/>
                <a:gd name="connsiteX97" fmla="*/ 14111 w 607611"/>
                <a:gd name="connsiteY97" fmla="*/ 567487 h 567487"/>
                <a:gd name="connsiteX98" fmla="*/ 0 w 607611"/>
                <a:gd name="connsiteY98" fmla="*/ 553397 h 567487"/>
                <a:gd name="connsiteX99" fmla="*/ 0 w 607611"/>
                <a:gd name="connsiteY99" fmla="*/ 14183 h 567487"/>
                <a:gd name="connsiteX100" fmla="*/ 14111 w 607611"/>
                <a:gd name="connsiteY100" fmla="*/ 0 h 567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607611" h="567487">
                  <a:moveTo>
                    <a:pt x="254656" y="469414"/>
                  </a:moveTo>
                  <a:cubicBezTo>
                    <a:pt x="247879" y="469414"/>
                    <a:pt x="242309" y="474976"/>
                    <a:pt x="242309" y="481836"/>
                  </a:cubicBezTo>
                  <a:lnTo>
                    <a:pt x="242309" y="514187"/>
                  </a:lnTo>
                  <a:cubicBezTo>
                    <a:pt x="242309" y="521046"/>
                    <a:pt x="247879" y="526515"/>
                    <a:pt x="254656" y="526515"/>
                  </a:cubicBezTo>
                  <a:lnTo>
                    <a:pt x="297733" y="526515"/>
                  </a:lnTo>
                  <a:cubicBezTo>
                    <a:pt x="304603" y="526515"/>
                    <a:pt x="310174" y="521046"/>
                    <a:pt x="310174" y="514187"/>
                  </a:cubicBezTo>
                  <a:lnTo>
                    <a:pt x="310174" y="481836"/>
                  </a:lnTo>
                  <a:cubicBezTo>
                    <a:pt x="310174" y="474976"/>
                    <a:pt x="304603" y="469414"/>
                    <a:pt x="297733" y="469414"/>
                  </a:cubicBezTo>
                  <a:close/>
                  <a:moveTo>
                    <a:pt x="157733" y="469414"/>
                  </a:moveTo>
                  <a:cubicBezTo>
                    <a:pt x="150863" y="469414"/>
                    <a:pt x="145385" y="474976"/>
                    <a:pt x="145385" y="481836"/>
                  </a:cubicBezTo>
                  <a:lnTo>
                    <a:pt x="145385" y="514187"/>
                  </a:lnTo>
                  <a:cubicBezTo>
                    <a:pt x="145385" y="521046"/>
                    <a:pt x="150863" y="526515"/>
                    <a:pt x="157733" y="526515"/>
                  </a:cubicBezTo>
                  <a:lnTo>
                    <a:pt x="200810" y="526515"/>
                  </a:lnTo>
                  <a:cubicBezTo>
                    <a:pt x="207680" y="526515"/>
                    <a:pt x="213250" y="521046"/>
                    <a:pt x="213250" y="514187"/>
                  </a:cubicBezTo>
                  <a:lnTo>
                    <a:pt x="213250" y="481836"/>
                  </a:lnTo>
                  <a:cubicBezTo>
                    <a:pt x="213250" y="474976"/>
                    <a:pt x="207680" y="469414"/>
                    <a:pt x="200810" y="469414"/>
                  </a:cubicBezTo>
                  <a:close/>
                  <a:moveTo>
                    <a:pt x="60809" y="469414"/>
                  </a:moveTo>
                  <a:cubicBezTo>
                    <a:pt x="53939" y="469414"/>
                    <a:pt x="48462" y="474976"/>
                    <a:pt x="48462" y="481836"/>
                  </a:cubicBezTo>
                  <a:lnTo>
                    <a:pt x="48462" y="514187"/>
                  </a:lnTo>
                  <a:cubicBezTo>
                    <a:pt x="48462" y="521046"/>
                    <a:pt x="53939" y="526515"/>
                    <a:pt x="60809" y="526515"/>
                  </a:cubicBezTo>
                  <a:lnTo>
                    <a:pt x="103886" y="526515"/>
                  </a:lnTo>
                  <a:cubicBezTo>
                    <a:pt x="110756" y="526515"/>
                    <a:pt x="116234" y="521046"/>
                    <a:pt x="116234" y="514187"/>
                  </a:cubicBezTo>
                  <a:lnTo>
                    <a:pt x="116234" y="481836"/>
                  </a:lnTo>
                  <a:cubicBezTo>
                    <a:pt x="116234" y="474976"/>
                    <a:pt x="110756" y="469414"/>
                    <a:pt x="103886" y="469414"/>
                  </a:cubicBezTo>
                  <a:close/>
                  <a:moveTo>
                    <a:pt x="254656" y="387842"/>
                  </a:moveTo>
                  <a:cubicBezTo>
                    <a:pt x="247879" y="387842"/>
                    <a:pt x="242309" y="393403"/>
                    <a:pt x="242309" y="400263"/>
                  </a:cubicBezTo>
                  <a:lnTo>
                    <a:pt x="242309" y="432614"/>
                  </a:lnTo>
                  <a:cubicBezTo>
                    <a:pt x="242309" y="439473"/>
                    <a:pt x="247879" y="444942"/>
                    <a:pt x="254656" y="444942"/>
                  </a:cubicBezTo>
                  <a:lnTo>
                    <a:pt x="297733" y="444942"/>
                  </a:lnTo>
                  <a:cubicBezTo>
                    <a:pt x="304603" y="444942"/>
                    <a:pt x="310174" y="439473"/>
                    <a:pt x="310174" y="432614"/>
                  </a:cubicBezTo>
                  <a:lnTo>
                    <a:pt x="310174" y="400263"/>
                  </a:lnTo>
                  <a:cubicBezTo>
                    <a:pt x="310174" y="393403"/>
                    <a:pt x="304603" y="387842"/>
                    <a:pt x="297733" y="387842"/>
                  </a:cubicBezTo>
                  <a:close/>
                  <a:moveTo>
                    <a:pt x="157733" y="387842"/>
                  </a:moveTo>
                  <a:cubicBezTo>
                    <a:pt x="150863" y="387842"/>
                    <a:pt x="145385" y="393403"/>
                    <a:pt x="145385" y="400263"/>
                  </a:cubicBezTo>
                  <a:lnTo>
                    <a:pt x="145385" y="432614"/>
                  </a:lnTo>
                  <a:cubicBezTo>
                    <a:pt x="145385" y="439473"/>
                    <a:pt x="150863" y="444942"/>
                    <a:pt x="157733" y="444942"/>
                  </a:cubicBezTo>
                  <a:lnTo>
                    <a:pt x="200810" y="444942"/>
                  </a:lnTo>
                  <a:cubicBezTo>
                    <a:pt x="207680" y="444942"/>
                    <a:pt x="213250" y="439473"/>
                    <a:pt x="213250" y="432614"/>
                  </a:cubicBezTo>
                  <a:lnTo>
                    <a:pt x="213250" y="400263"/>
                  </a:lnTo>
                  <a:cubicBezTo>
                    <a:pt x="213250" y="393403"/>
                    <a:pt x="207680" y="387842"/>
                    <a:pt x="200810" y="387842"/>
                  </a:cubicBezTo>
                  <a:close/>
                  <a:moveTo>
                    <a:pt x="60809" y="387842"/>
                  </a:moveTo>
                  <a:cubicBezTo>
                    <a:pt x="53939" y="387842"/>
                    <a:pt x="48462" y="393403"/>
                    <a:pt x="48462" y="400263"/>
                  </a:cubicBezTo>
                  <a:lnTo>
                    <a:pt x="48462" y="432614"/>
                  </a:lnTo>
                  <a:cubicBezTo>
                    <a:pt x="48462" y="439473"/>
                    <a:pt x="53939" y="444942"/>
                    <a:pt x="60809" y="444942"/>
                  </a:cubicBezTo>
                  <a:lnTo>
                    <a:pt x="103886" y="444942"/>
                  </a:lnTo>
                  <a:cubicBezTo>
                    <a:pt x="110756" y="444942"/>
                    <a:pt x="116234" y="439473"/>
                    <a:pt x="116234" y="432614"/>
                  </a:cubicBezTo>
                  <a:lnTo>
                    <a:pt x="116234" y="400263"/>
                  </a:lnTo>
                  <a:cubicBezTo>
                    <a:pt x="116234" y="393403"/>
                    <a:pt x="110756" y="387842"/>
                    <a:pt x="103886" y="387842"/>
                  </a:cubicBezTo>
                  <a:close/>
                  <a:moveTo>
                    <a:pt x="254656" y="306269"/>
                  </a:moveTo>
                  <a:cubicBezTo>
                    <a:pt x="247879" y="306269"/>
                    <a:pt x="242309" y="311830"/>
                    <a:pt x="242309" y="318690"/>
                  </a:cubicBezTo>
                  <a:lnTo>
                    <a:pt x="242309" y="351041"/>
                  </a:lnTo>
                  <a:cubicBezTo>
                    <a:pt x="242309" y="357901"/>
                    <a:pt x="247879" y="363370"/>
                    <a:pt x="254656" y="363370"/>
                  </a:cubicBezTo>
                  <a:lnTo>
                    <a:pt x="297733" y="363370"/>
                  </a:lnTo>
                  <a:cubicBezTo>
                    <a:pt x="304603" y="363370"/>
                    <a:pt x="310174" y="357901"/>
                    <a:pt x="310174" y="351041"/>
                  </a:cubicBezTo>
                  <a:lnTo>
                    <a:pt x="310174" y="318690"/>
                  </a:lnTo>
                  <a:cubicBezTo>
                    <a:pt x="310174" y="311830"/>
                    <a:pt x="304603" y="306269"/>
                    <a:pt x="297733" y="306269"/>
                  </a:cubicBezTo>
                  <a:close/>
                  <a:moveTo>
                    <a:pt x="157733" y="306269"/>
                  </a:moveTo>
                  <a:cubicBezTo>
                    <a:pt x="150863" y="306269"/>
                    <a:pt x="145385" y="311830"/>
                    <a:pt x="145385" y="318690"/>
                  </a:cubicBezTo>
                  <a:lnTo>
                    <a:pt x="145385" y="351041"/>
                  </a:lnTo>
                  <a:cubicBezTo>
                    <a:pt x="145385" y="357901"/>
                    <a:pt x="150863" y="363370"/>
                    <a:pt x="157733" y="363370"/>
                  </a:cubicBezTo>
                  <a:lnTo>
                    <a:pt x="200810" y="363370"/>
                  </a:lnTo>
                  <a:cubicBezTo>
                    <a:pt x="207680" y="363370"/>
                    <a:pt x="213250" y="357901"/>
                    <a:pt x="213250" y="351041"/>
                  </a:cubicBezTo>
                  <a:lnTo>
                    <a:pt x="213250" y="318690"/>
                  </a:lnTo>
                  <a:cubicBezTo>
                    <a:pt x="213250" y="311830"/>
                    <a:pt x="207680" y="306269"/>
                    <a:pt x="200810" y="306269"/>
                  </a:cubicBezTo>
                  <a:close/>
                  <a:moveTo>
                    <a:pt x="60809" y="306269"/>
                  </a:moveTo>
                  <a:cubicBezTo>
                    <a:pt x="53939" y="306269"/>
                    <a:pt x="48462" y="311830"/>
                    <a:pt x="48462" y="318690"/>
                  </a:cubicBezTo>
                  <a:lnTo>
                    <a:pt x="48462" y="351041"/>
                  </a:lnTo>
                  <a:cubicBezTo>
                    <a:pt x="48462" y="357901"/>
                    <a:pt x="53939" y="363370"/>
                    <a:pt x="60809" y="363370"/>
                  </a:cubicBezTo>
                  <a:lnTo>
                    <a:pt x="103886" y="363370"/>
                  </a:lnTo>
                  <a:cubicBezTo>
                    <a:pt x="110756" y="363370"/>
                    <a:pt x="116234" y="357901"/>
                    <a:pt x="116234" y="351041"/>
                  </a:cubicBezTo>
                  <a:lnTo>
                    <a:pt x="116234" y="318690"/>
                  </a:lnTo>
                  <a:cubicBezTo>
                    <a:pt x="116234" y="311830"/>
                    <a:pt x="110756" y="306269"/>
                    <a:pt x="103886" y="306269"/>
                  </a:cubicBezTo>
                  <a:close/>
                  <a:moveTo>
                    <a:pt x="48462" y="39396"/>
                  </a:moveTo>
                  <a:lnTo>
                    <a:pt x="48462" y="268819"/>
                  </a:lnTo>
                  <a:lnTo>
                    <a:pt x="310174" y="268819"/>
                  </a:lnTo>
                  <a:lnTo>
                    <a:pt x="310174" y="39396"/>
                  </a:lnTo>
                  <a:close/>
                  <a:moveTo>
                    <a:pt x="405179" y="15338"/>
                  </a:moveTo>
                  <a:cubicBezTo>
                    <a:pt x="408939" y="15338"/>
                    <a:pt x="412699" y="16775"/>
                    <a:pt x="415577" y="19649"/>
                  </a:cubicBezTo>
                  <a:lnTo>
                    <a:pt x="603294" y="207100"/>
                  </a:lnTo>
                  <a:cubicBezTo>
                    <a:pt x="609050" y="212848"/>
                    <a:pt x="609050" y="222119"/>
                    <a:pt x="603294" y="227866"/>
                  </a:cubicBezTo>
                  <a:lnTo>
                    <a:pt x="374914" y="455923"/>
                  </a:lnTo>
                  <a:lnTo>
                    <a:pt x="374914" y="414298"/>
                  </a:lnTo>
                  <a:lnTo>
                    <a:pt x="572008" y="217483"/>
                  </a:lnTo>
                  <a:lnTo>
                    <a:pt x="502937" y="148603"/>
                  </a:lnTo>
                  <a:lnTo>
                    <a:pt x="374914" y="276444"/>
                  </a:lnTo>
                  <a:lnTo>
                    <a:pt x="374914" y="151384"/>
                  </a:lnTo>
                  <a:lnTo>
                    <a:pt x="440365" y="86026"/>
                  </a:lnTo>
                  <a:lnTo>
                    <a:pt x="405179" y="50891"/>
                  </a:lnTo>
                  <a:lnTo>
                    <a:pt x="374914" y="81113"/>
                  </a:lnTo>
                  <a:lnTo>
                    <a:pt x="374914" y="39488"/>
                  </a:lnTo>
                  <a:lnTo>
                    <a:pt x="394781" y="19649"/>
                  </a:lnTo>
                  <a:cubicBezTo>
                    <a:pt x="397659" y="16775"/>
                    <a:pt x="401419" y="15338"/>
                    <a:pt x="405179" y="15338"/>
                  </a:cubicBezTo>
                  <a:close/>
                  <a:moveTo>
                    <a:pt x="14111" y="0"/>
                  </a:moveTo>
                  <a:lnTo>
                    <a:pt x="344431" y="0"/>
                  </a:lnTo>
                  <a:cubicBezTo>
                    <a:pt x="352230" y="0"/>
                    <a:pt x="358543" y="6303"/>
                    <a:pt x="358543" y="14183"/>
                  </a:cubicBezTo>
                  <a:lnTo>
                    <a:pt x="358543" y="553397"/>
                  </a:lnTo>
                  <a:cubicBezTo>
                    <a:pt x="358543" y="561184"/>
                    <a:pt x="352230" y="567487"/>
                    <a:pt x="344431" y="567487"/>
                  </a:cubicBezTo>
                  <a:lnTo>
                    <a:pt x="14111" y="567487"/>
                  </a:lnTo>
                  <a:cubicBezTo>
                    <a:pt x="6313" y="567487"/>
                    <a:pt x="0" y="561184"/>
                    <a:pt x="0" y="553397"/>
                  </a:cubicBezTo>
                  <a:lnTo>
                    <a:pt x="0" y="14183"/>
                  </a:lnTo>
                  <a:cubicBezTo>
                    <a:pt x="0" y="6303"/>
                    <a:pt x="6313" y="0"/>
                    <a:pt x="141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BE63C9DB-9AEF-FD00-EF0B-166271BD06CB}"/>
                </a:ext>
              </a:extLst>
            </p:cNvPr>
            <p:cNvSpPr txBox="1"/>
            <p:nvPr/>
          </p:nvSpPr>
          <p:spPr>
            <a:xfrm>
              <a:off x="897966" y="4796037"/>
              <a:ext cx="11586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b="1" dirty="0"/>
                <a:t>交通卡公司</a:t>
              </a:r>
              <a:endParaRPr lang="en-US" altLang="zh-CN" sz="1100" b="1" dirty="0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AE06A853-31B4-3F87-9380-AC8C0F785DA8}"/>
                </a:ext>
              </a:extLst>
            </p:cNvPr>
            <p:cNvSpPr txBox="1"/>
            <p:nvPr/>
          </p:nvSpPr>
          <p:spPr>
            <a:xfrm>
              <a:off x="714319" y="5008541"/>
              <a:ext cx="1541201" cy="463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/>
                <a:t>实时客流产品</a:t>
              </a:r>
              <a:endParaRPr lang="en-US" altLang="zh-CN" sz="1050" dirty="0"/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/>
                <a:t>统计客流产品</a:t>
              </a:r>
              <a:endParaRPr lang="en-US" altLang="zh-CN" sz="1050" dirty="0"/>
            </a:p>
          </p:txBody>
        </p:sp>
      </p:grpSp>
      <p:sp>
        <p:nvSpPr>
          <p:cNvPr id="39" name="矩形 38">
            <a:extLst>
              <a:ext uri="{FF2B5EF4-FFF2-40B4-BE49-F238E27FC236}">
                <a16:creationId xmlns:a16="http://schemas.microsoft.com/office/drawing/2014/main" id="{87D3A784-5DE4-084A-1D5A-94B6597494E1}"/>
              </a:ext>
            </a:extLst>
          </p:cNvPr>
          <p:cNvSpPr/>
          <p:nvPr/>
        </p:nvSpPr>
        <p:spPr>
          <a:xfrm>
            <a:off x="2429816" y="1642643"/>
            <a:ext cx="6223303" cy="37383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2CA09C0-6D74-2297-025D-B93C346BB1CF}"/>
              </a:ext>
            </a:extLst>
          </p:cNvPr>
          <p:cNvSpPr txBox="1"/>
          <p:nvPr/>
        </p:nvSpPr>
        <p:spPr>
          <a:xfrm>
            <a:off x="567843" y="1674060"/>
            <a:ext cx="1039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原始数据集</a:t>
            </a:r>
          </a:p>
        </p:txBody>
      </p:sp>
      <p:sp>
        <p:nvSpPr>
          <p:cNvPr id="15" name="iconfont-11194-5288599">
            <a:extLst>
              <a:ext uri="{FF2B5EF4-FFF2-40B4-BE49-F238E27FC236}">
                <a16:creationId xmlns:a16="http://schemas.microsoft.com/office/drawing/2014/main" id="{008B89D0-1C48-2E1F-39E4-4C16628D6AB7}"/>
              </a:ext>
            </a:extLst>
          </p:cNvPr>
          <p:cNvSpPr/>
          <p:nvPr/>
        </p:nvSpPr>
        <p:spPr>
          <a:xfrm>
            <a:off x="1996272" y="1788079"/>
            <a:ext cx="144000" cy="70723"/>
          </a:xfrm>
          <a:custGeom>
            <a:avLst/>
            <a:gdLst>
              <a:gd name="T0" fmla="*/ 3382 w 5965"/>
              <a:gd name="T1" fmla="*/ 3400 h 3636"/>
              <a:gd name="T2" fmla="*/ 5718 w 5965"/>
              <a:gd name="T3" fmla="*/ 1103 h 3636"/>
              <a:gd name="T4" fmla="*/ 5867 w 5965"/>
              <a:gd name="T5" fmla="*/ 401 h 3636"/>
              <a:gd name="T6" fmla="*/ 5270 w 5965"/>
              <a:gd name="T7" fmla="*/ 2 h 3636"/>
              <a:gd name="T8" fmla="*/ 694 w 5965"/>
              <a:gd name="T9" fmla="*/ 2 h 3636"/>
              <a:gd name="T10" fmla="*/ 101 w 5965"/>
              <a:gd name="T11" fmla="*/ 392 h 3636"/>
              <a:gd name="T12" fmla="*/ 233 w 5965"/>
              <a:gd name="T13" fmla="*/ 1090 h 3636"/>
              <a:gd name="T14" fmla="*/ 2473 w 5965"/>
              <a:gd name="T15" fmla="*/ 3388 h 3636"/>
              <a:gd name="T16" fmla="*/ 3376 w 5965"/>
              <a:gd name="T17" fmla="*/ 3388 h 3636"/>
              <a:gd name="T18" fmla="*/ 3382 w 5965"/>
              <a:gd name="T19" fmla="*/ 3400 h 3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65" h="3636">
                <a:moveTo>
                  <a:pt x="3382" y="3400"/>
                </a:moveTo>
                <a:lnTo>
                  <a:pt x="5718" y="1103"/>
                </a:lnTo>
                <a:cubicBezTo>
                  <a:pt x="5906" y="921"/>
                  <a:pt x="5965" y="643"/>
                  <a:pt x="5867" y="401"/>
                </a:cubicBezTo>
                <a:cubicBezTo>
                  <a:pt x="5768" y="158"/>
                  <a:pt x="5532" y="0"/>
                  <a:pt x="5270" y="2"/>
                </a:cubicBezTo>
                <a:lnTo>
                  <a:pt x="694" y="2"/>
                </a:lnTo>
                <a:cubicBezTo>
                  <a:pt x="436" y="0"/>
                  <a:pt x="202" y="154"/>
                  <a:pt x="101" y="392"/>
                </a:cubicBezTo>
                <a:cubicBezTo>
                  <a:pt x="0" y="630"/>
                  <a:pt x="52" y="905"/>
                  <a:pt x="233" y="1090"/>
                </a:cubicBezTo>
                <a:lnTo>
                  <a:pt x="2473" y="3388"/>
                </a:lnTo>
                <a:cubicBezTo>
                  <a:pt x="2723" y="3636"/>
                  <a:pt x="3126" y="3636"/>
                  <a:pt x="3376" y="3388"/>
                </a:cubicBezTo>
                <a:lnTo>
                  <a:pt x="3382" y="34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22B66AB5-79D8-9602-A5CC-FEB50D90E0B4}"/>
              </a:ext>
            </a:extLst>
          </p:cNvPr>
          <p:cNvSpPr/>
          <p:nvPr/>
        </p:nvSpPr>
        <p:spPr>
          <a:xfrm>
            <a:off x="490879" y="3647985"/>
            <a:ext cx="1871320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FC47D64F-16DF-7F41-37AA-B976EAA551ED}"/>
              </a:ext>
            </a:extLst>
          </p:cNvPr>
          <p:cNvSpPr txBox="1"/>
          <p:nvPr/>
        </p:nvSpPr>
        <p:spPr>
          <a:xfrm>
            <a:off x="567843" y="3688894"/>
            <a:ext cx="1039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数据产品</a:t>
            </a:r>
          </a:p>
        </p:txBody>
      </p:sp>
      <p:sp>
        <p:nvSpPr>
          <p:cNvPr id="32" name="iconfont-11194-5288599">
            <a:extLst>
              <a:ext uri="{FF2B5EF4-FFF2-40B4-BE49-F238E27FC236}">
                <a16:creationId xmlns:a16="http://schemas.microsoft.com/office/drawing/2014/main" id="{1927B25F-54C9-47EF-B831-59CFDE4824B9}"/>
              </a:ext>
            </a:extLst>
          </p:cNvPr>
          <p:cNvSpPr/>
          <p:nvPr/>
        </p:nvSpPr>
        <p:spPr>
          <a:xfrm>
            <a:off x="1996272" y="3802913"/>
            <a:ext cx="144000" cy="70723"/>
          </a:xfrm>
          <a:custGeom>
            <a:avLst/>
            <a:gdLst>
              <a:gd name="T0" fmla="*/ 3382 w 5965"/>
              <a:gd name="T1" fmla="*/ 3400 h 3636"/>
              <a:gd name="T2" fmla="*/ 5718 w 5965"/>
              <a:gd name="T3" fmla="*/ 1103 h 3636"/>
              <a:gd name="T4" fmla="*/ 5867 w 5965"/>
              <a:gd name="T5" fmla="*/ 401 h 3636"/>
              <a:gd name="T6" fmla="*/ 5270 w 5965"/>
              <a:gd name="T7" fmla="*/ 2 h 3636"/>
              <a:gd name="T8" fmla="*/ 694 w 5965"/>
              <a:gd name="T9" fmla="*/ 2 h 3636"/>
              <a:gd name="T10" fmla="*/ 101 w 5965"/>
              <a:gd name="T11" fmla="*/ 392 h 3636"/>
              <a:gd name="T12" fmla="*/ 233 w 5965"/>
              <a:gd name="T13" fmla="*/ 1090 h 3636"/>
              <a:gd name="T14" fmla="*/ 2473 w 5965"/>
              <a:gd name="T15" fmla="*/ 3388 h 3636"/>
              <a:gd name="T16" fmla="*/ 3376 w 5965"/>
              <a:gd name="T17" fmla="*/ 3388 h 3636"/>
              <a:gd name="T18" fmla="*/ 3382 w 5965"/>
              <a:gd name="T19" fmla="*/ 3400 h 3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65" h="3636">
                <a:moveTo>
                  <a:pt x="3382" y="3400"/>
                </a:moveTo>
                <a:lnTo>
                  <a:pt x="5718" y="1103"/>
                </a:lnTo>
                <a:cubicBezTo>
                  <a:pt x="5906" y="921"/>
                  <a:pt x="5965" y="643"/>
                  <a:pt x="5867" y="401"/>
                </a:cubicBezTo>
                <a:cubicBezTo>
                  <a:pt x="5768" y="158"/>
                  <a:pt x="5532" y="0"/>
                  <a:pt x="5270" y="2"/>
                </a:cubicBezTo>
                <a:lnTo>
                  <a:pt x="694" y="2"/>
                </a:lnTo>
                <a:cubicBezTo>
                  <a:pt x="436" y="0"/>
                  <a:pt x="202" y="154"/>
                  <a:pt x="101" y="392"/>
                </a:cubicBezTo>
                <a:cubicBezTo>
                  <a:pt x="0" y="630"/>
                  <a:pt x="52" y="905"/>
                  <a:pt x="233" y="1090"/>
                </a:cubicBezTo>
                <a:lnTo>
                  <a:pt x="2473" y="3388"/>
                </a:lnTo>
                <a:cubicBezTo>
                  <a:pt x="2723" y="3636"/>
                  <a:pt x="3126" y="3636"/>
                  <a:pt x="3376" y="3388"/>
                </a:cubicBezTo>
                <a:lnTo>
                  <a:pt x="3382" y="34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657CAB81-0055-547F-14D3-E706B683EB9C}"/>
              </a:ext>
            </a:extLst>
          </p:cNvPr>
          <p:cNvCxnSpPr>
            <a:cxnSpLocks/>
          </p:cNvCxnSpPr>
          <p:nvPr/>
        </p:nvCxnSpPr>
        <p:spPr>
          <a:xfrm>
            <a:off x="2581873" y="2105444"/>
            <a:ext cx="5866558" cy="0"/>
          </a:xfrm>
          <a:prstGeom prst="line">
            <a:avLst/>
          </a:prstGeom>
          <a:ln>
            <a:solidFill>
              <a:srgbClr val="5A56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663C463D-C655-DCA7-A8DE-D8F1B891CC4A}"/>
              </a:ext>
            </a:extLst>
          </p:cNvPr>
          <p:cNvCxnSpPr>
            <a:cxnSpLocks/>
          </p:cNvCxnSpPr>
          <p:nvPr/>
        </p:nvCxnSpPr>
        <p:spPr>
          <a:xfrm>
            <a:off x="2581873" y="3005421"/>
            <a:ext cx="5839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7EAE31CB-B9AB-3F4B-09A3-D7E56271F32A}"/>
              </a:ext>
            </a:extLst>
          </p:cNvPr>
          <p:cNvSpPr txBox="1"/>
          <p:nvPr/>
        </p:nvSpPr>
        <p:spPr>
          <a:xfrm>
            <a:off x="2563811" y="2161989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公交营运电子路单数据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9723B4AE-8C1B-D519-D123-E5BEAD0CAD1A}"/>
              </a:ext>
            </a:extLst>
          </p:cNvPr>
          <p:cNvSpPr txBox="1"/>
          <p:nvPr/>
        </p:nvSpPr>
        <p:spPr>
          <a:xfrm>
            <a:off x="2581873" y="2380461"/>
            <a:ext cx="3312368" cy="31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数据描述：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XXX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B185E494-D537-5B22-9A3B-6ADE4C87C9D4}"/>
              </a:ext>
            </a:extLst>
          </p:cNvPr>
          <p:cNvSpPr txBox="1"/>
          <p:nvPr/>
        </p:nvSpPr>
        <p:spPr>
          <a:xfrm>
            <a:off x="2581873" y="2622846"/>
            <a:ext cx="5100035" cy="31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数据提供方：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XXX      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更新时间：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2023-1-23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矩形: 圆角 55">
            <a:extLst>
              <a:ext uri="{FF2B5EF4-FFF2-40B4-BE49-F238E27FC236}">
                <a16:creationId xmlns:a16="http://schemas.microsoft.com/office/drawing/2014/main" id="{5F223865-9B85-FF1C-FDCE-6CC359E6EF69}"/>
              </a:ext>
            </a:extLst>
          </p:cNvPr>
          <p:cNvSpPr/>
          <p:nvPr/>
        </p:nvSpPr>
        <p:spPr>
          <a:xfrm>
            <a:off x="7297070" y="1734012"/>
            <a:ext cx="1124675" cy="275537"/>
          </a:xfrm>
          <a:prstGeom prst="roundRect">
            <a:avLst>
              <a:gd name="adj" fmla="val 30145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>
                <a:cs typeface="+mn-ea"/>
                <a:sym typeface="+mn-lt"/>
              </a:rPr>
              <a:t>下载数据目录</a:t>
            </a:r>
          </a:p>
        </p:txBody>
      </p:sp>
      <p:sp>
        <p:nvSpPr>
          <p:cNvPr id="62" name="任意多边形: 形状 61">
            <a:extLst>
              <a:ext uri="{FF2B5EF4-FFF2-40B4-BE49-F238E27FC236}">
                <a16:creationId xmlns:a16="http://schemas.microsoft.com/office/drawing/2014/main" id="{7F723C33-78FD-5628-5F98-107A03D15745}"/>
              </a:ext>
            </a:extLst>
          </p:cNvPr>
          <p:cNvSpPr/>
          <p:nvPr/>
        </p:nvSpPr>
        <p:spPr>
          <a:xfrm>
            <a:off x="4983541" y="1736697"/>
            <a:ext cx="513116" cy="275538"/>
          </a:xfrm>
          <a:custGeom>
            <a:avLst/>
            <a:gdLst>
              <a:gd name="connsiteX0" fmla="*/ 0 w 2087412"/>
              <a:gd name="connsiteY0" fmla="*/ 0 h 469651"/>
              <a:gd name="connsiteX1" fmla="*/ 2009137 w 2087412"/>
              <a:gd name="connsiteY1" fmla="*/ 0 h 469651"/>
              <a:gd name="connsiteX2" fmla="*/ 2087412 w 2087412"/>
              <a:gd name="connsiteY2" fmla="*/ 78275 h 469651"/>
              <a:gd name="connsiteX3" fmla="*/ 2087412 w 2087412"/>
              <a:gd name="connsiteY3" fmla="*/ 391376 h 469651"/>
              <a:gd name="connsiteX4" fmla="*/ 2009137 w 2087412"/>
              <a:gd name="connsiteY4" fmla="*/ 469651 h 469651"/>
              <a:gd name="connsiteX5" fmla="*/ 0 w 2087412"/>
              <a:gd name="connsiteY5" fmla="*/ 469651 h 469651"/>
              <a:gd name="connsiteX6" fmla="*/ 0 w 2087412"/>
              <a:gd name="connsiteY6" fmla="*/ 0 h 46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7412" h="469651">
                <a:moveTo>
                  <a:pt x="0" y="0"/>
                </a:moveTo>
                <a:lnTo>
                  <a:pt x="2009137" y="0"/>
                </a:lnTo>
                <a:cubicBezTo>
                  <a:pt x="2052367" y="0"/>
                  <a:pt x="2087412" y="35045"/>
                  <a:pt x="2087412" y="78275"/>
                </a:cubicBezTo>
                <a:lnTo>
                  <a:pt x="2087412" y="391376"/>
                </a:lnTo>
                <a:cubicBezTo>
                  <a:pt x="2087412" y="434606"/>
                  <a:pt x="2052367" y="469651"/>
                  <a:pt x="2009137" y="469651"/>
                </a:cubicBezTo>
                <a:lnTo>
                  <a:pt x="0" y="469651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376092">
                  <a:tint val="66000"/>
                  <a:satMod val="160000"/>
                </a:srgbClr>
              </a:gs>
              <a:gs pos="50000">
                <a:srgbClr val="376092">
                  <a:tint val="44500"/>
                  <a:satMod val="160000"/>
                </a:srgbClr>
              </a:gs>
              <a:gs pos="100000">
                <a:srgbClr val="376092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>
            <a:solidFill>
              <a:srgbClr val="5A56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1000" b="1" dirty="0">
                <a:solidFill>
                  <a:schemeClr val="tx1"/>
                </a:solidFill>
              </a:rPr>
              <a:t>搜索</a:t>
            </a: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B803EED4-CB23-D61C-48E2-FBB39114AD3A}"/>
              </a:ext>
            </a:extLst>
          </p:cNvPr>
          <p:cNvSpPr/>
          <p:nvPr/>
        </p:nvSpPr>
        <p:spPr>
          <a:xfrm>
            <a:off x="2670255" y="1738101"/>
            <a:ext cx="2313529" cy="275537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FB73BCAE-C090-C2F9-FADA-E510B116E411}"/>
              </a:ext>
            </a:extLst>
          </p:cNvPr>
          <p:cNvSpPr txBox="1"/>
          <p:nvPr/>
        </p:nvSpPr>
        <p:spPr>
          <a:xfrm>
            <a:off x="2713288" y="1746927"/>
            <a:ext cx="1858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请输入数据资源名称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B1A4A5F1-2308-4A39-CD11-C75F3205EEE2}"/>
              </a:ext>
            </a:extLst>
          </p:cNvPr>
          <p:cNvSpPr/>
          <p:nvPr/>
        </p:nvSpPr>
        <p:spPr>
          <a:xfrm>
            <a:off x="6542540" y="2683791"/>
            <a:ext cx="860960" cy="227250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数据预览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58248B2C-5857-3D01-BE02-C5A493BEDC61}"/>
              </a:ext>
            </a:extLst>
          </p:cNvPr>
          <p:cNvSpPr/>
          <p:nvPr/>
        </p:nvSpPr>
        <p:spPr>
          <a:xfrm>
            <a:off x="7565292" y="2688615"/>
            <a:ext cx="860960" cy="222426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资源申请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43915839-3413-D5EE-068B-3C6BBADFC85C}"/>
              </a:ext>
            </a:extLst>
          </p:cNvPr>
          <p:cNvCxnSpPr>
            <a:cxnSpLocks/>
          </p:cNvCxnSpPr>
          <p:nvPr/>
        </p:nvCxnSpPr>
        <p:spPr>
          <a:xfrm>
            <a:off x="2578499" y="3894035"/>
            <a:ext cx="5839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B4A1C562-E247-9C76-5917-E624C2EB545F}"/>
              </a:ext>
            </a:extLst>
          </p:cNvPr>
          <p:cNvSpPr txBox="1"/>
          <p:nvPr/>
        </p:nvSpPr>
        <p:spPr>
          <a:xfrm>
            <a:off x="2560437" y="3050603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车辆到离站数据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8C3E125-5B03-DB93-D11E-AF9E3EE11C0F}"/>
              </a:ext>
            </a:extLst>
          </p:cNvPr>
          <p:cNvSpPr txBox="1"/>
          <p:nvPr/>
        </p:nvSpPr>
        <p:spPr>
          <a:xfrm>
            <a:off x="2578499" y="3269075"/>
            <a:ext cx="3312368" cy="31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数据描述：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XXX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7C07C1B-0709-53AD-20C7-B83DF4578A3D}"/>
              </a:ext>
            </a:extLst>
          </p:cNvPr>
          <p:cNvSpPr txBox="1"/>
          <p:nvPr/>
        </p:nvSpPr>
        <p:spPr>
          <a:xfrm>
            <a:off x="2578499" y="3511460"/>
            <a:ext cx="5100035" cy="31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数据提供方：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XXX      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更新时间：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2023-1-23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02D27702-8712-DDE9-D667-98EC13C7F151}"/>
              </a:ext>
            </a:extLst>
          </p:cNvPr>
          <p:cNvSpPr/>
          <p:nvPr/>
        </p:nvSpPr>
        <p:spPr>
          <a:xfrm>
            <a:off x="6539166" y="3572405"/>
            <a:ext cx="860960" cy="227250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数据预览</a:t>
            </a:r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01B4F7FA-BEBA-6D14-BBD6-504F3B06E822}"/>
              </a:ext>
            </a:extLst>
          </p:cNvPr>
          <p:cNvSpPr/>
          <p:nvPr/>
        </p:nvSpPr>
        <p:spPr>
          <a:xfrm>
            <a:off x="7561918" y="3577229"/>
            <a:ext cx="860960" cy="222426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资源申请</a:t>
            </a: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98810FDD-182F-36D6-80EE-F205DA4E6194}"/>
              </a:ext>
            </a:extLst>
          </p:cNvPr>
          <p:cNvCxnSpPr>
            <a:cxnSpLocks/>
          </p:cNvCxnSpPr>
          <p:nvPr/>
        </p:nvCxnSpPr>
        <p:spPr>
          <a:xfrm>
            <a:off x="2599935" y="4786591"/>
            <a:ext cx="5839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7BB2C8AC-9F75-7CFF-23A2-3D4FED38F9F2}"/>
              </a:ext>
            </a:extLst>
          </p:cNvPr>
          <p:cNvSpPr txBox="1"/>
          <p:nvPr/>
        </p:nvSpPr>
        <p:spPr>
          <a:xfrm>
            <a:off x="2581873" y="3943159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公交线路基础信息数据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A522A035-FA1C-2AC4-F99C-15F33F09366A}"/>
              </a:ext>
            </a:extLst>
          </p:cNvPr>
          <p:cNvSpPr txBox="1"/>
          <p:nvPr/>
        </p:nvSpPr>
        <p:spPr>
          <a:xfrm>
            <a:off x="2599935" y="4161631"/>
            <a:ext cx="3312368" cy="31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数据描述：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XXX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9AF9081A-F293-E1B2-5931-1981B669DA1F}"/>
              </a:ext>
            </a:extLst>
          </p:cNvPr>
          <p:cNvSpPr txBox="1"/>
          <p:nvPr/>
        </p:nvSpPr>
        <p:spPr>
          <a:xfrm>
            <a:off x="2599935" y="4404016"/>
            <a:ext cx="5100035" cy="31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数据提供方：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XXX      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更新时间：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2023-1-23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6" name="矩形: 圆角 65">
            <a:extLst>
              <a:ext uri="{FF2B5EF4-FFF2-40B4-BE49-F238E27FC236}">
                <a16:creationId xmlns:a16="http://schemas.microsoft.com/office/drawing/2014/main" id="{6B5E3E1D-CCE7-4D26-28C1-633139B90594}"/>
              </a:ext>
            </a:extLst>
          </p:cNvPr>
          <p:cNvSpPr/>
          <p:nvPr/>
        </p:nvSpPr>
        <p:spPr>
          <a:xfrm>
            <a:off x="6560602" y="4464961"/>
            <a:ext cx="860960" cy="227250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数据预览</a:t>
            </a:r>
          </a:p>
        </p:txBody>
      </p:sp>
      <p:sp>
        <p:nvSpPr>
          <p:cNvPr id="67" name="矩形: 圆角 66">
            <a:extLst>
              <a:ext uri="{FF2B5EF4-FFF2-40B4-BE49-F238E27FC236}">
                <a16:creationId xmlns:a16="http://schemas.microsoft.com/office/drawing/2014/main" id="{EE82B9DF-5BBD-2963-5A01-2A3DE03D7367}"/>
              </a:ext>
            </a:extLst>
          </p:cNvPr>
          <p:cNvSpPr/>
          <p:nvPr/>
        </p:nvSpPr>
        <p:spPr>
          <a:xfrm>
            <a:off x="7583354" y="4469785"/>
            <a:ext cx="860960" cy="222426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资源申请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26944595-DFEB-14C8-ECEE-8713A2CEC666}"/>
              </a:ext>
            </a:extLst>
          </p:cNvPr>
          <p:cNvSpPr txBox="1"/>
          <p:nvPr/>
        </p:nvSpPr>
        <p:spPr>
          <a:xfrm>
            <a:off x="2581873" y="4845164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公交站点基础信息数据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A2299F83-67E5-E06D-AFF1-115C62F29D4C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6566067B-0D91-8815-0B02-1241F7FAD735}"/>
              </a:ext>
            </a:extLst>
          </p:cNvPr>
          <p:cNvSpPr txBox="1"/>
          <p:nvPr/>
        </p:nvSpPr>
        <p:spPr>
          <a:xfrm>
            <a:off x="449785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数据查询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24E7D096-092F-F2AB-6DA0-964E36257888}"/>
              </a:ext>
            </a:extLst>
          </p:cNvPr>
          <p:cNvSpPr txBox="1"/>
          <p:nvPr/>
        </p:nvSpPr>
        <p:spPr>
          <a:xfrm>
            <a:off x="552768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接口申请</a:t>
            </a: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23678819-4E3C-605C-FF1F-C47F5A75DC58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CC68AFA5-3435-1C27-0B1C-E4A45B6D4864}"/>
              </a:ext>
            </a:extLst>
          </p:cNvPr>
          <p:cNvSpPr txBox="1"/>
          <p:nvPr/>
        </p:nvSpPr>
        <p:spPr>
          <a:xfrm>
            <a:off x="7807754" y="1100842"/>
            <a:ext cx="9233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个人中心</a:t>
            </a:r>
          </a:p>
        </p:txBody>
      </p:sp>
      <p:sp>
        <p:nvSpPr>
          <p:cNvPr id="75" name="矩形: 圆角 74">
            <a:extLst>
              <a:ext uri="{FF2B5EF4-FFF2-40B4-BE49-F238E27FC236}">
                <a16:creationId xmlns:a16="http://schemas.microsoft.com/office/drawing/2014/main" id="{AEEF4A55-F5A0-3CE7-7114-FF9EB4F7694E}"/>
              </a:ext>
            </a:extLst>
          </p:cNvPr>
          <p:cNvSpPr/>
          <p:nvPr/>
        </p:nvSpPr>
        <p:spPr>
          <a:xfrm>
            <a:off x="3378179" y="1047935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30D83421-6361-D487-ACFC-A07949CBB120}"/>
              </a:ext>
            </a:extLst>
          </p:cNvPr>
          <p:cNvSpPr txBox="1"/>
          <p:nvPr/>
        </p:nvSpPr>
        <p:spPr>
          <a:xfrm>
            <a:off x="3424049" y="1097854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2BE4997-86E2-2EA8-D3DB-84C1FBABED4D}"/>
              </a:ext>
            </a:extLst>
          </p:cNvPr>
          <p:cNvSpPr txBox="1"/>
          <p:nvPr/>
        </p:nvSpPr>
        <p:spPr>
          <a:xfrm>
            <a:off x="3006430" y="357130"/>
            <a:ext cx="136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数据资产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6305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三、页面设计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3" cy="4504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矩形 38">
            <a:extLst>
              <a:ext uri="{FF2B5EF4-FFF2-40B4-BE49-F238E27FC236}">
                <a16:creationId xmlns:a16="http://schemas.microsoft.com/office/drawing/2014/main" id="{87D3A784-5DE4-084A-1D5A-94B6597494E1}"/>
              </a:ext>
            </a:extLst>
          </p:cNvPr>
          <p:cNvSpPr/>
          <p:nvPr/>
        </p:nvSpPr>
        <p:spPr>
          <a:xfrm>
            <a:off x="504125" y="1631665"/>
            <a:ext cx="8135750" cy="37492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657CAB81-0055-547F-14D3-E706B683EB9C}"/>
              </a:ext>
            </a:extLst>
          </p:cNvPr>
          <p:cNvCxnSpPr>
            <a:cxnSpLocks/>
          </p:cNvCxnSpPr>
          <p:nvPr/>
        </p:nvCxnSpPr>
        <p:spPr>
          <a:xfrm>
            <a:off x="569069" y="1987542"/>
            <a:ext cx="8020039" cy="0"/>
          </a:xfrm>
          <a:prstGeom prst="line">
            <a:avLst/>
          </a:prstGeom>
          <a:ln>
            <a:solidFill>
              <a:srgbClr val="5A56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7EAE31CB-B9AB-3F4B-09A3-D7E56271F32A}"/>
              </a:ext>
            </a:extLst>
          </p:cNvPr>
          <p:cNvSpPr txBox="1"/>
          <p:nvPr/>
        </p:nvSpPr>
        <p:spPr>
          <a:xfrm>
            <a:off x="504125" y="1997659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公交营运电子路单数据</a:t>
            </a:r>
          </a:p>
        </p:txBody>
      </p:sp>
      <p:graphicFrame>
        <p:nvGraphicFramePr>
          <p:cNvPr id="7" name="表格 7">
            <a:extLst>
              <a:ext uri="{FF2B5EF4-FFF2-40B4-BE49-F238E27FC236}">
                <a16:creationId xmlns:a16="http://schemas.microsoft.com/office/drawing/2014/main" id="{6AFDD077-3DB3-7807-7AE4-8F76503DC8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8667975"/>
              </p:ext>
            </p:extLst>
          </p:nvPr>
        </p:nvGraphicFramePr>
        <p:xfrm>
          <a:off x="619538" y="2343420"/>
          <a:ext cx="7919100" cy="28787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7769">
                  <a:extLst>
                    <a:ext uri="{9D8B030D-6E8A-4147-A177-3AD203B41FA5}">
                      <a16:colId xmlns:a16="http://schemas.microsoft.com/office/drawing/2014/main" val="688601937"/>
                    </a:ext>
                  </a:extLst>
                </a:gridCol>
                <a:gridCol w="2941781">
                  <a:extLst>
                    <a:ext uri="{9D8B030D-6E8A-4147-A177-3AD203B41FA5}">
                      <a16:colId xmlns:a16="http://schemas.microsoft.com/office/drawing/2014/main" val="4119657511"/>
                    </a:ext>
                  </a:extLst>
                </a:gridCol>
                <a:gridCol w="1130035">
                  <a:extLst>
                    <a:ext uri="{9D8B030D-6E8A-4147-A177-3AD203B41FA5}">
                      <a16:colId xmlns:a16="http://schemas.microsoft.com/office/drawing/2014/main" val="3767867242"/>
                    </a:ext>
                  </a:extLst>
                </a:gridCol>
                <a:gridCol w="2829515">
                  <a:extLst>
                    <a:ext uri="{9D8B030D-6E8A-4147-A177-3AD203B41FA5}">
                      <a16:colId xmlns:a16="http://schemas.microsoft.com/office/drawing/2014/main" val="664357616"/>
                    </a:ext>
                  </a:extLst>
                </a:gridCol>
              </a:tblGrid>
              <a:tr h="3997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数据集介绍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XXXXXXXX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70258527"/>
                  </a:ext>
                </a:extLst>
              </a:tr>
              <a:tr h="39339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标签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公交、运营数据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更新频次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每天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17878509"/>
                  </a:ext>
                </a:extLst>
              </a:tr>
              <a:tr h="39339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资源提供方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久事公交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更新日期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2023/2/1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78390105"/>
                  </a:ext>
                </a:extLst>
              </a:tr>
              <a:tr h="39339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样例数据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资源申请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91908865"/>
                  </a:ext>
                </a:extLst>
              </a:tr>
              <a:tr h="12987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>
                          <a:solidFill>
                            <a:schemeClr val="tx1"/>
                          </a:solidFill>
                        </a:rPr>
                        <a:t>数据项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75878959"/>
                  </a:ext>
                </a:extLst>
              </a:tr>
            </a:tbl>
          </a:graphicData>
        </a:graphic>
      </p:graphicFrame>
      <p:sp>
        <p:nvSpPr>
          <p:cNvPr id="65" name="文本框 64">
            <a:extLst>
              <a:ext uri="{FF2B5EF4-FFF2-40B4-BE49-F238E27FC236}">
                <a16:creationId xmlns:a16="http://schemas.microsoft.com/office/drawing/2014/main" id="{FB73BCAE-C090-C2F9-FADA-E510B116E411}"/>
              </a:ext>
            </a:extLst>
          </p:cNvPr>
          <p:cNvSpPr txBox="1"/>
          <p:nvPr/>
        </p:nvSpPr>
        <p:spPr>
          <a:xfrm>
            <a:off x="504125" y="1643457"/>
            <a:ext cx="38412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首页 </a:t>
            </a:r>
            <a:r>
              <a:rPr lang="en-US" altLang="zh-CN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&gt;&gt; </a:t>
            </a: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数据资产 </a:t>
            </a:r>
            <a:r>
              <a:rPr lang="en-US" altLang="zh-CN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&gt;&gt;</a:t>
            </a: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公交营运电子路单数据</a:t>
            </a:r>
          </a:p>
        </p:txBody>
      </p:sp>
      <p:sp>
        <p:nvSpPr>
          <p:cNvPr id="61" name="矩形: 圆角 60">
            <a:extLst>
              <a:ext uri="{FF2B5EF4-FFF2-40B4-BE49-F238E27FC236}">
                <a16:creationId xmlns:a16="http://schemas.microsoft.com/office/drawing/2014/main" id="{4A6B35DB-3705-D792-B4A6-ED43FF9AF084}"/>
              </a:ext>
            </a:extLst>
          </p:cNvPr>
          <p:cNvSpPr/>
          <p:nvPr/>
        </p:nvSpPr>
        <p:spPr>
          <a:xfrm>
            <a:off x="2354682" y="3600325"/>
            <a:ext cx="1415958" cy="214281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点击下载样例数据</a:t>
            </a:r>
          </a:p>
        </p:txBody>
      </p:sp>
      <p:graphicFrame>
        <p:nvGraphicFramePr>
          <p:cNvPr id="9" name="表格 9">
            <a:extLst>
              <a:ext uri="{FF2B5EF4-FFF2-40B4-BE49-F238E27FC236}">
                <a16:creationId xmlns:a16="http://schemas.microsoft.com/office/drawing/2014/main" id="{CE1A4725-1AA2-AC03-FC81-675692F9B8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70875"/>
              </p:ext>
            </p:extLst>
          </p:nvPr>
        </p:nvGraphicFramePr>
        <p:xfrm>
          <a:off x="1839294" y="4024229"/>
          <a:ext cx="6491906" cy="10451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9502">
                  <a:extLst>
                    <a:ext uri="{9D8B030D-6E8A-4147-A177-3AD203B41FA5}">
                      <a16:colId xmlns:a16="http://schemas.microsoft.com/office/drawing/2014/main" val="786104920"/>
                    </a:ext>
                  </a:extLst>
                </a:gridCol>
                <a:gridCol w="951623">
                  <a:extLst>
                    <a:ext uri="{9D8B030D-6E8A-4147-A177-3AD203B41FA5}">
                      <a16:colId xmlns:a16="http://schemas.microsoft.com/office/drawing/2014/main" val="1083275663"/>
                    </a:ext>
                  </a:extLst>
                </a:gridCol>
                <a:gridCol w="870978">
                  <a:extLst>
                    <a:ext uri="{9D8B030D-6E8A-4147-A177-3AD203B41FA5}">
                      <a16:colId xmlns:a16="http://schemas.microsoft.com/office/drawing/2014/main" val="1875616407"/>
                    </a:ext>
                  </a:extLst>
                </a:gridCol>
                <a:gridCol w="1991957">
                  <a:extLst>
                    <a:ext uri="{9D8B030D-6E8A-4147-A177-3AD203B41FA5}">
                      <a16:colId xmlns:a16="http://schemas.microsoft.com/office/drawing/2014/main" val="1640638963"/>
                    </a:ext>
                  </a:extLst>
                </a:gridCol>
                <a:gridCol w="903235">
                  <a:extLst>
                    <a:ext uri="{9D8B030D-6E8A-4147-A177-3AD203B41FA5}">
                      <a16:colId xmlns:a16="http://schemas.microsoft.com/office/drawing/2014/main" val="3687438176"/>
                    </a:ext>
                  </a:extLst>
                </a:gridCol>
                <a:gridCol w="994611">
                  <a:extLst>
                    <a:ext uri="{9D8B030D-6E8A-4147-A177-3AD203B41FA5}">
                      <a16:colId xmlns:a16="http://schemas.microsoft.com/office/drawing/2014/main" val="2644835712"/>
                    </a:ext>
                  </a:extLst>
                </a:gridCol>
              </a:tblGrid>
              <a:tr h="2526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 dirty="0">
                          <a:latin typeface="+mn-ea"/>
                          <a:ea typeface="+mn-ea"/>
                        </a:rPr>
                        <a:t>字段名称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 dirty="0">
                          <a:latin typeface="+mn-ea"/>
                          <a:ea typeface="+mn-ea"/>
                        </a:rPr>
                        <a:t>英文名称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 dirty="0">
                          <a:latin typeface="+mn-ea"/>
                          <a:ea typeface="+mn-ea"/>
                        </a:rPr>
                        <a:t>数据元编码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 dirty="0">
                          <a:latin typeface="+mn-ea"/>
                          <a:ea typeface="+mn-ea"/>
                        </a:rPr>
                        <a:t>定义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 dirty="0">
                          <a:latin typeface="+mn-ea"/>
                          <a:ea typeface="+mn-ea"/>
                        </a:rPr>
                        <a:t>数据类型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 dirty="0">
                          <a:latin typeface="+mn-ea"/>
                          <a:ea typeface="+mn-ea"/>
                        </a:rPr>
                        <a:t>数据示例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7897179"/>
                  </a:ext>
                </a:extLst>
              </a:tr>
              <a:tr h="252647"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0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电子路单日期</a:t>
                      </a:r>
                      <a:endParaRPr lang="zh-CN" altLang="en-US" sz="10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waybilldate</a:t>
                      </a:r>
                      <a:endParaRPr lang="zh-CN" altLang="zh-CN" sz="10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010001</a:t>
                      </a:r>
                      <a:endParaRPr lang="zh-CN" altLang="zh-CN" sz="10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/>
                      <a:endParaRPr lang="zh-CN" altLang="en-US" sz="10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0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地面公共交通营运车辆为乘客提供乘行服务的排班计划日期。</a:t>
                      </a:r>
                      <a:endParaRPr lang="zh-CN" altLang="en-US" sz="10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Date</a:t>
                      </a:r>
                      <a:endParaRPr lang="zh-CN" altLang="en-US" sz="10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2022/10/20 </a:t>
                      </a:r>
                      <a:endParaRPr lang="zh-CN" altLang="zh-CN" sz="10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/>
                      <a:endParaRPr lang="zh-CN" altLang="en-US" sz="10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3598214"/>
                  </a:ext>
                </a:extLst>
              </a:tr>
              <a:tr h="25264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0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公交车辆自编码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buscode</a:t>
                      </a:r>
                      <a:endParaRPr lang="zh-CN" altLang="en-US" sz="10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030011</a:t>
                      </a:r>
                      <a:endParaRPr lang="zh-CN" altLang="zh-CN" sz="10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/>
                      <a:endParaRPr lang="zh-CN" altLang="en-US" sz="10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0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公交内部对营运车辆的识别唯一编号</a:t>
                      </a:r>
                      <a:r>
                        <a:rPr lang="zh-CN" altLang="en-US" sz="10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</a:t>
                      </a:r>
                      <a:endParaRPr lang="zh-CN" altLang="en-US" sz="10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Varchar(20)</a:t>
                      </a:r>
                      <a:endParaRPr lang="zh-CN" altLang="en-US" sz="10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S2S-0365</a:t>
                      </a:r>
                      <a:endParaRPr lang="zh-CN" altLang="zh-CN" sz="10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043198"/>
                  </a:ext>
                </a:extLst>
              </a:tr>
            </a:tbl>
          </a:graphicData>
        </a:graphic>
      </p:graphicFrame>
      <p:sp>
        <p:nvSpPr>
          <p:cNvPr id="4" name="矩形: 圆角 3">
            <a:extLst>
              <a:ext uri="{FF2B5EF4-FFF2-40B4-BE49-F238E27FC236}">
                <a16:creationId xmlns:a16="http://schemas.microsoft.com/office/drawing/2014/main" id="{F954CF4D-C651-D9AE-9B61-9C7014C5A8BC}"/>
              </a:ext>
            </a:extLst>
          </p:cNvPr>
          <p:cNvSpPr/>
          <p:nvPr/>
        </p:nvSpPr>
        <p:spPr>
          <a:xfrm>
            <a:off x="6579547" y="3595463"/>
            <a:ext cx="1134236" cy="211205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点击申请资源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5145AD5-E0DF-115C-837A-31396CEF408E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16D237B-7EB9-EE58-D420-75A42B577179}"/>
              </a:ext>
            </a:extLst>
          </p:cNvPr>
          <p:cNvSpPr txBox="1"/>
          <p:nvPr/>
        </p:nvSpPr>
        <p:spPr>
          <a:xfrm>
            <a:off x="449785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数据查询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9D8BF24-218F-DD69-3003-4F916D767DDF}"/>
              </a:ext>
            </a:extLst>
          </p:cNvPr>
          <p:cNvSpPr txBox="1"/>
          <p:nvPr/>
        </p:nvSpPr>
        <p:spPr>
          <a:xfrm>
            <a:off x="552768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接口申请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757594-8C6C-D29B-E5D2-865AE5E50CD6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880B0EA-0A17-DD7B-1376-D904B1076954}"/>
              </a:ext>
            </a:extLst>
          </p:cNvPr>
          <p:cNvSpPr txBox="1"/>
          <p:nvPr/>
        </p:nvSpPr>
        <p:spPr>
          <a:xfrm>
            <a:off x="7807754" y="1100842"/>
            <a:ext cx="9233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个人中心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A2A7CAE-9582-A4FE-0DD5-7F7708C2E71E}"/>
              </a:ext>
            </a:extLst>
          </p:cNvPr>
          <p:cNvSpPr/>
          <p:nvPr/>
        </p:nvSpPr>
        <p:spPr>
          <a:xfrm>
            <a:off x="3378179" y="1047935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B6DD61B-DA77-26B5-6FA9-9C89CF831E30}"/>
              </a:ext>
            </a:extLst>
          </p:cNvPr>
          <p:cNvSpPr txBox="1"/>
          <p:nvPr/>
        </p:nvSpPr>
        <p:spPr>
          <a:xfrm>
            <a:off x="3424049" y="1097854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9C09AB1-A212-6A51-745C-B2B6C1B647DC}"/>
              </a:ext>
            </a:extLst>
          </p:cNvPr>
          <p:cNvSpPr txBox="1"/>
          <p:nvPr/>
        </p:nvSpPr>
        <p:spPr>
          <a:xfrm>
            <a:off x="2799391" y="339473"/>
            <a:ext cx="1651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数据资产细化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2900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三、页面设计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3" cy="4504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矩形 38">
            <a:extLst>
              <a:ext uri="{FF2B5EF4-FFF2-40B4-BE49-F238E27FC236}">
                <a16:creationId xmlns:a16="http://schemas.microsoft.com/office/drawing/2014/main" id="{87D3A784-5DE4-084A-1D5A-94B6597494E1}"/>
              </a:ext>
            </a:extLst>
          </p:cNvPr>
          <p:cNvSpPr/>
          <p:nvPr/>
        </p:nvSpPr>
        <p:spPr>
          <a:xfrm>
            <a:off x="2861675" y="1634756"/>
            <a:ext cx="5778205" cy="37387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5145AD5-E0DF-115C-837A-31396CEF408E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9D8BF24-218F-DD69-3003-4F916D767DDF}"/>
              </a:ext>
            </a:extLst>
          </p:cNvPr>
          <p:cNvSpPr txBox="1"/>
          <p:nvPr/>
        </p:nvSpPr>
        <p:spPr>
          <a:xfrm>
            <a:off x="552768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接口申请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757594-8C6C-D29B-E5D2-865AE5E50CD6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880B0EA-0A17-DD7B-1376-D904B1076954}"/>
              </a:ext>
            </a:extLst>
          </p:cNvPr>
          <p:cNvSpPr txBox="1"/>
          <p:nvPr/>
        </p:nvSpPr>
        <p:spPr>
          <a:xfrm>
            <a:off x="7807754" y="1100842"/>
            <a:ext cx="9233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个人中心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A2A7CAE-9582-A4FE-0DD5-7F7708C2E71E}"/>
              </a:ext>
            </a:extLst>
          </p:cNvPr>
          <p:cNvSpPr/>
          <p:nvPr/>
        </p:nvSpPr>
        <p:spPr>
          <a:xfrm>
            <a:off x="4429998" y="1048474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B6DD61B-DA77-26B5-6FA9-9C89CF831E30}"/>
              </a:ext>
            </a:extLst>
          </p:cNvPr>
          <p:cNvSpPr txBox="1"/>
          <p:nvPr/>
        </p:nvSpPr>
        <p:spPr>
          <a:xfrm>
            <a:off x="3424049" y="1097854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16D237B-7EB9-EE58-D420-75A42B577179}"/>
              </a:ext>
            </a:extLst>
          </p:cNvPr>
          <p:cNvSpPr txBox="1"/>
          <p:nvPr/>
        </p:nvSpPr>
        <p:spPr>
          <a:xfrm>
            <a:off x="449785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数据查询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6E0FD4A-F54E-8FA3-18A2-58D475592CC8}"/>
              </a:ext>
            </a:extLst>
          </p:cNvPr>
          <p:cNvSpPr/>
          <p:nvPr/>
        </p:nvSpPr>
        <p:spPr>
          <a:xfrm>
            <a:off x="490879" y="1642213"/>
            <a:ext cx="2227563" cy="37387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B1A1E98-8140-9FF9-BA79-4A73340B691A}"/>
              </a:ext>
            </a:extLst>
          </p:cNvPr>
          <p:cNvSpPr/>
          <p:nvPr/>
        </p:nvSpPr>
        <p:spPr>
          <a:xfrm>
            <a:off x="490880" y="1642643"/>
            <a:ext cx="2227562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C27D1DA-5C25-9F36-6515-E419B38ECA89}"/>
              </a:ext>
            </a:extLst>
          </p:cNvPr>
          <p:cNvSpPr txBox="1"/>
          <p:nvPr/>
        </p:nvSpPr>
        <p:spPr>
          <a:xfrm>
            <a:off x="754633" y="2313168"/>
            <a:ext cx="2041963" cy="1901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公交客流量</a:t>
            </a:r>
            <a:r>
              <a:rPr lang="en-US" altLang="zh-CN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</a:t>
            </a:r>
            <a:r>
              <a:rPr lang="zh-CN" altLang="en-US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分营运公司</a:t>
            </a:r>
            <a:endParaRPr lang="en-US" altLang="zh-CN" sz="1050" b="1" dirty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公交客流量</a:t>
            </a:r>
            <a:r>
              <a:rPr lang="en-US" altLang="zh-CN" sz="1050" dirty="0"/>
              <a:t>2-</a:t>
            </a:r>
            <a:r>
              <a:rPr lang="zh-CN" altLang="en-US" sz="1050" dirty="0"/>
              <a:t>分线路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公交客流量</a:t>
            </a:r>
            <a:r>
              <a:rPr lang="en-US" altLang="zh-CN" sz="1050" dirty="0"/>
              <a:t>3-</a:t>
            </a:r>
            <a:r>
              <a:rPr lang="zh-CN" altLang="en-US" sz="1050" dirty="0"/>
              <a:t>分站点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分时段线路客流量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高客流线路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高客流站点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altLang="zh-CN" sz="1100" b="1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altLang="zh-CN" sz="1100" b="1" dirty="0"/>
          </a:p>
          <a:p>
            <a:pPr>
              <a:lnSpc>
                <a:spcPct val="120000"/>
              </a:lnSpc>
            </a:pPr>
            <a:endParaRPr lang="en-US" altLang="zh-CN" sz="1100" b="1" dirty="0"/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F4A1B44E-3EEF-3231-0A43-A271AE85D6FD}"/>
              </a:ext>
            </a:extLst>
          </p:cNvPr>
          <p:cNvGrpSpPr/>
          <p:nvPr/>
        </p:nvGrpSpPr>
        <p:grpSpPr>
          <a:xfrm>
            <a:off x="762034" y="4573580"/>
            <a:ext cx="1529288" cy="697545"/>
            <a:chOff x="683906" y="4141477"/>
            <a:chExt cx="1529288" cy="697545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D51D2E75-4E8F-B890-41E5-34B60EDABA00}"/>
                </a:ext>
              </a:extLst>
            </p:cNvPr>
            <p:cNvSpPr txBox="1"/>
            <p:nvPr/>
          </p:nvSpPr>
          <p:spPr>
            <a:xfrm>
              <a:off x="869231" y="4141477"/>
              <a:ext cx="11586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b="1" dirty="0"/>
                <a:t>实时指标</a:t>
              </a:r>
              <a:endParaRPr lang="en-US" altLang="zh-CN" sz="1100" b="1" dirty="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9362578F-C51F-9B93-958F-1D8BDC21DD8B}"/>
                </a:ext>
              </a:extLst>
            </p:cNvPr>
            <p:cNvSpPr txBox="1"/>
            <p:nvPr/>
          </p:nvSpPr>
          <p:spPr>
            <a:xfrm>
              <a:off x="688196" y="4375562"/>
              <a:ext cx="1524998" cy="463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/>
                <a:t>公交到站预报</a:t>
              </a:r>
              <a:endParaRPr lang="en-US" altLang="zh-CN" sz="1050" dirty="0"/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/>
                <a:t>公交舒适度指标</a:t>
              </a:r>
            </a:p>
          </p:txBody>
        </p:sp>
        <p:sp>
          <p:nvSpPr>
            <p:cNvPr id="24" name="wifi-bus_64674">
              <a:extLst>
                <a:ext uri="{FF2B5EF4-FFF2-40B4-BE49-F238E27FC236}">
                  <a16:creationId xmlns:a16="http://schemas.microsoft.com/office/drawing/2014/main" id="{4356064A-31E3-BAC1-05DD-017ABE48BD19}"/>
                </a:ext>
              </a:extLst>
            </p:cNvPr>
            <p:cNvSpPr/>
            <p:nvPr/>
          </p:nvSpPr>
          <p:spPr>
            <a:xfrm>
              <a:off x="683906" y="4158920"/>
              <a:ext cx="206245" cy="199610"/>
            </a:xfrm>
            <a:custGeom>
              <a:avLst/>
              <a:gdLst>
                <a:gd name="connsiteX0" fmla="*/ 327780 w 561933"/>
                <a:gd name="connsiteY0" fmla="*/ 406780 h 608145"/>
                <a:gd name="connsiteX1" fmla="*/ 285069 w 561933"/>
                <a:gd name="connsiteY1" fmla="*/ 449434 h 608145"/>
                <a:gd name="connsiteX2" fmla="*/ 327780 w 561933"/>
                <a:gd name="connsiteY2" fmla="*/ 492088 h 608145"/>
                <a:gd name="connsiteX3" fmla="*/ 370490 w 561933"/>
                <a:gd name="connsiteY3" fmla="*/ 449434 h 608145"/>
                <a:gd name="connsiteX4" fmla="*/ 327780 w 561933"/>
                <a:gd name="connsiteY4" fmla="*/ 406780 h 608145"/>
                <a:gd name="connsiteX5" fmla="*/ 91381 w 561933"/>
                <a:gd name="connsiteY5" fmla="*/ 406780 h 608145"/>
                <a:gd name="connsiteX6" fmla="*/ 49664 w 561933"/>
                <a:gd name="connsiteY6" fmla="*/ 449434 h 608145"/>
                <a:gd name="connsiteX7" fmla="*/ 91381 w 561933"/>
                <a:gd name="connsiteY7" fmla="*/ 492088 h 608145"/>
                <a:gd name="connsiteX8" fmla="*/ 134092 w 561933"/>
                <a:gd name="connsiteY8" fmla="*/ 449434 h 608145"/>
                <a:gd name="connsiteX9" fmla="*/ 91381 w 561933"/>
                <a:gd name="connsiteY9" fmla="*/ 406780 h 608145"/>
                <a:gd name="connsiteX10" fmla="*/ 130119 w 561933"/>
                <a:gd name="connsiteY10" fmla="*/ 162762 h 608145"/>
                <a:gd name="connsiteX11" fmla="*/ 50657 w 561933"/>
                <a:gd name="connsiteY11" fmla="*/ 243110 h 608145"/>
                <a:gd name="connsiteX12" fmla="*/ 50657 w 561933"/>
                <a:gd name="connsiteY12" fmla="*/ 312546 h 608145"/>
                <a:gd name="connsiteX13" fmla="*/ 78468 w 561933"/>
                <a:gd name="connsiteY13" fmla="*/ 341312 h 608145"/>
                <a:gd name="connsiteX14" fmla="*/ 340692 w 561933"/>
                <a:gd name="connsiteY14" fmla="*/ 341312 h 608145"/>
                <a:gd name="connsiteX15" fmla="*/ 369497 w 561933"/>
                <a:gd name="connsiteY15" fmla="*/ 312546 h 608145"/>
                <a:gd name="connsiteX16" fmla="*/ 369497 w 561933"/>
                <a:gd name="connsiteY16" fmla="*/ 243110 h 608145"/>
                <a:gd name="connsiteX17" fmla="*/ 289042 w 561933"/>
                <a:gd name="connsiteY17" fmla="*/ 162762 h 608145"/>
                <a:gd name="connsiteX18" fmla="*/ 127139 w 561933"/>
                <a:gd name="connsiteY18" fmla="*/ 99278 h 608145"/>
                <a:gd name="connsiteX19" fmla="*/ 293015 w 561933"/>
                <a:gd name="connsiteY19" fmla="*/ 99278 h 608145"/>
                <a:gd name="connsiteX20" fmla="*/ 420154 w 561933"/>
                <a:gd name="connsiteY20" fmla="*/ 226247 h 608145"/>
                <a:gd name="connsiteX21" fmla="*/ 420154 w 561933"/>
                <a:gd name="connsiteY21" fmla="*/ 486136 h 608145"/>
                <a:gd name="connsiteX22" fmla="*/ 382410 w 561933"/>
                <a:gd name="connsiteY22" fmla="*/ 541685 h 608145"/>
                <a:gd name="connsiteX23" fmla="*/ 382410 w 561933"/>
                <a:gd name="connsiteY23" fmla="*/ 561524 h 608145"/>
                <a:gd name="connsiteX24" fmla="*/ 334733 w 561933"/>
                <a:gd name="connsiteY24" fmla="*/ 608145 h 608145"/>
                <a:gd name="connsiteX25" fmla="*/ 326786 w 561933"/>
                <a:gd name="connsiteY25" fmla="*/ 608145 h 608145"/>
                <a:gd name="connsiteX26" fmla="*/ 280103 w 561933"/>
                <a:gd name="connsiteY26" fmla="*/ 561524 h 608145"/>
                <a:gd name="connsiteX27" fmla="*/ 280103 w 561933"/>
                <a:gd name="connsiteY27" fmla="*/ 544661 h 608145"/>
                <a:gd name="connsiteX28" fmla="*/ 140051 w 561933"/>
                <a:gd name="connsiteY28" fmla="*/ 544661 h 608145"/>
                <a:gd name="connsiteX29" fmla="*/ 140051 w 561933"/>
                <a:gd name="connsiteY29" fmla="*/ 561524 h 608145"/>
                <a:gd name="connsiteX30" fmla="*/ 92374 w 561933"/>
                <a:gd name="connsiteY30" fmla="*/ 608145 h 608145"/>
                <a:gd name="connsiteX31" fmla="*/ 84428 w 561933"/>
                <a:gd name="connsiteY31" fmla="*/ 608145 h 608145"/>
                <a:gd name="connsiteX32" fmla="*/ 37744 w 561933"/>
                <a:gd name="connsiteY32" fmla="*/ 561524 h 608145"/>
                <a:gd name="connsiteX33" fmla="*/ 37744 w 561933"/>
                <a:gd name="connsiteY33" fmla="*/ 541685 h 608145"/>
                <a:gd name="connsiteX34" fmla="*/ 0 w 561933"/>
                <a:gd name="connsiteY34" fmla="*/ 486136 h 608145"/>
                <a:gd name="connsiteX35" fmla="*/ 0 w 561933"/>
                <a:gd name="connsiteY35" fmla="*/ 226247 h 608145"/>
                <a:gd name="connsiteX36" fmla="*/ 127139 w 561933"/>
                <a:gd name="connsiteY36" fmla="*/ 99278 h 608145"/>
                <a:gd name="connsiteX37" fmla="*/ 408232 w 561933"/>
                <a:gd name="connsiteY37" fmla="*/ 74504 h 608145"/>
                <a:gd name="connsiteX38" fmla="*/ 424139 w 561933"/>
                <a:gd name="connsiteY38" fmla="*/ 75495 h 608145"/>
                <a:gd name="connsiteX39" fmla="*/ 486772 w 561933"/>
                <a:gd name="connsiteY39" fmla="*/ 185587 h 608145"/>
                <a:gd name="connsiteX40" fmla="*/ 479813 w 561933"/>
                <a:gd name="connsiteY40" fmla="*/ 199473 h 608145"/>
                <a:gd name="connsiteX41" fmla="*/ 464901 w 561933"/>
                <a:gd name="connsiteY41" fmla="*/ 202448 h 608145"/>
                <a:gd name="connsiteX42" fmla="*/ 462912 w 561933"/>
                <a:gd name="connsiteY42" fmla="*/ 201456 h 608145"/>
                <a:gd name="connsiteX43" fmla="*/ 448994 w 561933"/>
                <a:gd name="connsiteY43" fmla="*/ 183604 h 608145"/>
                <a:gd name="connsiteX44" fmla="*/ 406244 w 561933"/>
                <a:gd name="connsiteY44" fmla="*/ 109217 h 608145"/>
                <a:gd name="connsiteX45" fmla="*/ 397296 w 561933"/>
                <a:gd name="connsiteY45" fmla="*/ 89381 h 608145"/>
                <a:gd name="connsiteX46" fmla="*/ 398291 w 561933"/>
                <a:gd name="connsiteY46" fmla="*/ 87397 h 608145"/>
                <a:gd name="connsiteX47" fmla="*/ 408232 w 561933"/>
                <a:gd name="connsiteY47" fmla="*/ 74504 h 608145"/>
                <a:gd name="connsiteX48" fmla="*/ 439969 w 561933"/>
                <a:gd name="connsiteY48" fmla="*/ 1081 h 608145"/>
                <a:gd name="connsiteX49" fmla="*/ 560176 w 561933"/>
                <a:gd name="connsiteY49" fmla="*/ 205408 h 608145"/>
                <a:gd name="connsiteX50" fmla="*/ 552228 w 561933"/>
                <a:gd name="connsiteY50" fmla="*/ 217311 h 608145"/>
                <a:gd name="connsiteX51" fmla="*/ 537326 w 561933"/>
                <a:gd name="connsiteY51" fmla="*/ 220286 h 608145"/>
                <a:gd name="connsiteX52" fmla="*/ 535340 w 561933"/>
                <a:gd name="connsiteY52" fmla="*/ 219294 h 608145"/>
                <a:gd name="connsiteX53" fmla="*/ 522425 w 561933"/>
                <a:gd name="connsiteY53" fmla="*/ 199457 h 608145"/>
                <a:gd name="connsiteX54" fmla="*/ 426061 w 561933"/>
                <a:gd name="connsiteY54" fmla="*/ 36788 h 608145"/>
                <a:gd name="connsiteX55" fmla="*/ 416126 w 561933"/>
                <a:gd name="connsiteY55" fmla="*/ 15959 h 608145"/>
                <a:gd name="connsiteX56" fmla="*/ 416126 w 561933"/>
                <a:gd name="connsiteY56" fmla="*/ 13975 h 608145"/>
                <a:gd name="connsiteX57" fmla="*/ 425067 w 561933"/>
                <a:gd name="connsiteY57" fmla="*/ 2073 h 608145"/>
                <a:gd name="connsiteX58" fmla="*/ 439969 w 561933"/>
                <a:gd name="connsiteY58" fmla="*/ 1081 h 608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61933" h="608145">
                  <a:moveTo>
                    <a:pt x="327780" y="406780"/>
                  </a:moveTo>
                  <a:cubicBezTo>
                    <a:pt x="303941" y="406780"/>
                    <a:pt x="285069" y="425627"/>
                    <a:pt x="285069" y="449434"/>
                  </a:cubicBezTo>
                  <a:cubicBezTo>
                    <a:pt x="285069" y="473241"/>
                    <a:pt x="303941" y="492088"/>
                    <a:pt x="327780" y="492088"/>
                  </a:cubicBezTo>
                  <a:cubicBezTo>
                    <a:pt x="350625" y="492088"/>
                    <a:pt x="370490" y="473241"/>
                    <a:pt x="370490" y="449434"/>
                  </a:cubicBezTo>
                  <a:cubicBezTo>
                    <a:pt x="370490" y="425627"/>
                    <a:pt x="350625" y="406780"/>
                    <a:pt x="327780" y="406780"/>
                  </a:cubicBezTo>
                  <a:close/>
                  <a:moveTo>
                    <a:pt x="91381" y="406780"/>
                  </a:moveTo>
                  <a:cubicBezTo>
                    <a:pt x="68536" y="406780"/>
                    <a:pt x="49664" y="425627"/>
                    <a:pt x="49664" y="449434"/>
                  </a:cubicBezTo>
                  <a:cubicBezTo>
                    <a:pt x="49664" y="473241"/>
                    <a:pt x="68536" y="492088"/>
                    <a:pt x="91381" y="492088"/>
                  </a:cubicBezTo>
                  <a:cubicBezTo>
                    <a:pt x="115220" y="492088"/>
                    <a:pt x="134092" y="473241"/>
                    <a:pt x="134092" y="449434"/>
                  </a:cubicBezTo>
                  <a:cubicBezTo>
                    <a:pt x="134092" y="425627"/>
                    <a:pt x="115220" y="406780"/>
                    <a:pt x="91381" y="406780"/>
                  </a:cubicBezTo>
                  <a:close/>
                  <a:moveTo>
                    <a:pt x="130119" y="162762"/>
                  </a:moveTo>
                  <a:cubicBezTo>
                    <a:pt x="86415" y="162762"/>
                    <a:pt x="50657" y="198472"/>
                    <a:pt x="50657" y="243110"/>
                  </a:cubicBezTo>
                  <a:lnTo>
                    <a:pt x="50657" y="312546"/>
                  </a:lnTo>
                  <a:cubicBezTo>
                    <a:pt x="50657" y="328417"/>
                    <a:pt x="62576" y="341312"/>
                    <a:pt x="78468" y="341312"/>
                  </a:cubicBezTo>
                  <a:lnTo>
                    <a:pt x="340692" y="341312"/>
                  </a:lnTo>
                  <a:cubicBezTo>
                    <a:pt x="356585" y="341312"/>
                    <a:pt x="369497" y="328417"/>
                    <a:pt x="369497" y="312546"/>
                  </a:cubicBezTo>
                  <a:lnTo>
                    <a:pt x="369497" y="243110"/>
                  </a:lnTo>
                  <a:cubicBezTo>
                    <a:pt x="369497" y="198472"/>
                    <a:pt x="332746" y="162762"/>
                    <a:pt x="289042" y="162762"/>
                  </a:cubicBezTo>
                  <a:close/>
                  <a:moveTo>
                    <a:pt x="127139" y="99278"/>
                  </a:moveTo>
                  <a:lnTo>
                    <a:pt x="293015" y="99278"/>
                  </a:lnTo>
                  <a:cubicBezTo>
                    <a:pt x="363538" y="99278"/>
                    <a:pt x="420154" y="155819"/>
                    <a:pt x="420154" y="226247"/>
                  </a:cubicBezTo>
                  <a:lnTo>
                    <a:pt x="420154" y="486136"/>
                  </a:lnTo>
                  <a:cubicBezTo>
                    <a:pt x="420154" y="511926"/>
                    <a:pt x="404262" y="532757"/>
                    <a:pt x="382410" y="541685"/>
                  </a:cubicBezTo>
                  <a:lnTo>
                    <a:pt x="382410" y="561524"/>
                  </a:lnTo>
                  <a:cubicBezTo>
                    <a:pt x="382410" y="587314"/>
                    <a:pt x="360558" y="608145"/>
                    <a:pt x="334733" y="608145"/>
                  </a:cubicBezTo>
                  <a:lnTo>
                    <a:pt x="326786" y="608145"/>
                  </a:lnTo>
                  <a:cubicBezTo>
                    <a:pt x="300961" y="608145"/>
                    <a:pt x="280103" y="587314"/>
                    <a:pt x="280103" y="561524"/>
                  </a:cubicBezTo>
                  <a:lnTo>
                    <a:pt x="280103" y="544661"/>
                  </a:lnTo>
                  <a:lnTo>
                    <a:pt x="140051" y="544661"/>
                  </a:lnTo>
                  <a:lnTo>
                    <a:pt x="140051" y="561524"/>
                  </a:lnTo>
                  <a:cubicBezTo>
                    <a:pt x="140051" y="587314"/>
                    <a:pt x="118199" y="608145"/>
                    <a:pt x="92374" y="608145"/>
                  </a:cubicBezTo>
                  <a:lnTo>
                    <a:pt x="84428" y="608145"/>
                  </a:lnTo>
                  <a:cubicBezTo>
                    <a:pt x="58603" y="608145"/>
                    <a:pt x="37744" y="587314"/>
                    <a:pt x="37744" y="561524"/>
                  </a:cubicBezTo>
                  <a:lnTo>
                    <a:pt x="37744" y="541685"/>
                  </a:lnTo>
                  <a:cubicBezTo>
                    <a:pt x="14899" y="532757"/>
                    <a:pt x="0" y="511926"/>
                    <a:pt x="0" y="486136"/>
                  </a:cubicBezTo>
                  <a:lnTo>
                    <a:pt x="0" y="226247"/>
                  </a:lnTo>
                  <a:cubicBezTo>
                    <a:pt x="0" y="155819"/>
                    <a:pt x="56616" y="99278"/>
                    <a:pt x="127139" y="99278"/>
                  </a:cubicBezTo>
                  <a:close/>
                  <a:moveTo>
                    <a:pt x="408232" y="74504"/>
                  </a:moveTo>
                  <a:cubicBezTo>
                    <a:pt x="413203" y="72520"/>
                    <a:pt x="419168" y="72520"/>
                    <a:pt x="424139" y="75495"/>
                  </a:cubicBezTo>
                  <a:cubicBezTo>
                    <a:pt x="464901" y="96324"/>
                    <a:pt x="489755" y="139964"/>
                    <a:pt x="486772" y="185587"/>
                  </a:cubicBezTo>
                  <a:cubicBezTo>
                    <a:pt x="486772" y="190546"/>
                    <a:pt x="483790" y="195505"/>
                    <a:pt x="479813" y="199473"/>
                  </a:cubicBezTo>
                  <a:cubicBezTo>
                    <a:pt x="475836" y="202448"/>
                    <a:pt x="469871" y="203440"/>
                    <a:pt x="464901" y="202448"/>
                  </a:cubicBezTo>
                  <a:lnTo>
                    <a:pt x="462912" y="201456"/>
                  </a:lnTo>
                  <a:cubicBezTo>
                    <a:pt x="453965" y="199473"/>
                    <a:pt x="448994" y="191538"/>
                    <a:pt x="448994" y="183604"/>
                  </a:cubicBezTo>
                  <a:cubicBezTo>
                    <a:pt x="450982" y="152857"/>
                    <a:pt x="434081" y="123103"/>
                    <a:pt x="406244" y="109217"/>
                  </a:cubicBezTo>
                  <a:cubicBezTo>
                    <a:pt x="399285" y="105250"/>
                    <a:pt x="395308" y="97315"/>
                    <a:pt x="397296" y="89381"/>
                  </a:cubicBezTo>
                  <a:lnTo>
                    <a:pt x="398291" y="87397"/>
                  </a:lnTo>
                  <a:cubicBezTo>
                    <a:pt x="399285" y="81446"/>
                    <a:pt x="403261" y="77479"/>
                    <a:pt x="408232" y="74504"/>
                  </a:cubicBezTo>
                  <a:close/>
                  <a:moveTo>
                    <a:pt x="439969" y="1081"/>
                  </a:moveTo>
                  <a:cubicBezTo>
                    <a:pt x="522425" y="32821"/>
                    <a:pt x="572097" y="118123"/>
                    <a:pt x="560176" y="205408"/>
                  </a:cubicBezTo>
                  <a:cubicBezTo>
                    <a:pt x="559182" y="210367"/>
                    <a:pt x="556202" y="214335"/>
                    <a:pt x="552228" y="217311"/>
                  </a:cubicBezTo>
                  <a:cubicBezTo>
                    <a:pt x="548254" y="220286"/>
                    <a:pt x="542294" y="221278"/>
                    <a:pt x="537326" y="220286"/>
                  </a:cubicBezTo>
                  <a:lnTo>
                    <a:pt x="535340" y="219294"/>
                  </a:lnTo>
                  <a:cubicBezTo>
                    <a:pt x="526399" y="217311"/>
                    <a:pt x="520438" y="208384"/>
                    <a:pt x="522425" y="199457"/>
                  </a:cubicBezTo>
                  <a:cubicBezTo>
                    <a:pt x="531366" y="130025"/>
                    <a:pt x="491628" y="62577"/>
                    <a:pt x="426061" y="36788"/>
                  </a:cubicBezTo>
                  <a:cubicBezTo>
                    <a:pt x="418113" y="33813"/>
                    <a:pt x="413146" y="24886"/>
                    <a:pt x="416126" y="15959"/>
                  </a:cubicBezTo>
                  <a:lnTo>
                    <a:pt x="416126" y="13975"/>
                  </a:lnTo>
                  <a:cubicBezTo>
                    <a:pt x="417120" y="9016"/>
                    <a:pt x="421094" y="4056"/>
                    <a:pt x="425067" y="2073"/>
                  </a:cubicBezTo>
                  <a:cubicBezTo>
                    <a:pt x="430035" y="89"/>
                    <a:pt x="435002" y="-903"/>
                    <a:pt x="439969" y="10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4761E151-60A7-F5F7-A570-9D53B95E40E9}"/>
              </a:ext>
            </a:extLst>
          </p:cNvPr>
          <p:cNvSpPr txBox="1"/>
          <p:nvPr/>
        </p:nvSpPr>
        <p:spPr>
          <a:xfrm>
            <a:off x="567843" y="1674060"/>
            <a:ext cx="1039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客流数据</a:t>
            </a:r>
          </a:p>
        </p:txBody>
      </p:sp>
      <p:sp>
        <p:nvSpPr>
          <p:cNvPr id="29" name="iconfont-11194-5288599">
            <a:extLst>
              <a:ext uri="{FF2B5EF4-FFF2-40B4-BE49-F238E27FC236}">
                <a16:creationId xmlns:a16="http://schemas.microsoft.com/office/drawing/2014/main" id="{804BEDD7-5003-0246-AA0B-48E47DE74469}"/>
              </a:ext>
            </a:extLst>
          </p:cNvPr>
          <p:cNvSpPr/>
          <p:nvPr/>
        </p:nvSpPr>
        <p:spPr>
          <a:xfrm>
            <a:off x="2394857" y="1788079"/>
            <a:ext cx="144000" cy="70723"/>
          </a:xfrm>
          <a:custGeom>
            <a:avLst/>
            <a:gdLst>
              <a:gd name="T0" fmla="*/ 3382 w 5965"/>
              <a:gd name="T1" fmla="*/ 3400 h 3636"/>
              <a:gd name="T2" fmla="*/ 5718 w 5965"/>
              <a:gd name="T3" fmla="*/ 1103 h 3636"/>
              <a:gd name="T4" fmla="*/ 5867 w 5965"/>
              <a:gd name="T5" fmla="*/ 401 h 3636"/>
              <a:gd name="T6" fmla="*/ 5270 w 5965"/>
              <a:gd name="T7" fmla="*/ 2 h 3636"/>
              <a:gd name="T8" fmla="*/ 694 w 5965"/>
              <a:gd name="T9" fmla="*/ 2 h 3636"/>
              <a:gd name="T10" fmla="*/ 101 w 5965"/>
              <a:gd name="T11" fmla="*/ 392 h 3636"/>
              <a:gd name="T12" fmla="*/ 233 w 5965"/>
              <a:gd name="T13" fmla="*/ 1090 h 3636"/>
              <a:gd name="T14" fmla="*/ 2473 w 5965"/>
              <a:gd name="T15" fmla="*/ 3388 h 3636"/>
              <a:gd name="T16" fmla="*/ 3376 w 5965"/>
              <a:gd name="T17" fmla="*/ 3388 h 3636"/>
              <a:gd name="T18" fmla="*/ 3382 w 5965"/>
              <a:gd name="T19" fmla="*/ 3400 h 3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65" h="3636">
                <a:moveTo>
                  <a:pt x="3382" y="3400"/>
                </a:moveTo>
                <a:lnTo>
                  <a:pt x="5718" y="1103"/>
                </a:lnTo>
                <a:cubicBezTo>
                  <a:pt x="5906" y="921"/>
                  <a:pt x="5965" y="643"/>
                  <a:pt x="5867" y="401"/>
                </a:cubicBezTo>
                <a:cubicBezTo>
                  <a:pt x="5768" y="158"/>
                  <a:pt x="5532" y="0"/>
                  <a:pt x="5270" y="2"/>
                </a:cubicBezTo>
                <a:lnTo>
                  <a:pt x="694" y="2"/>
                </a:lnTo>
                <a:cubicBezTo>
                  <a:pt x="436" y="0"/>
                  <a:pt x="202" y="154"/>
                  <a:pt x="101" y="392"/>
                </a:cubicBezTo>
                <a:cubicBezTo>
                  <a:pt x="0" y="630"/>
                  <a:pt x="52" y="905"/>
                  <a:pt x="233" y="1090"/>
                </a:cubicBezTo>
                <a:lnTo>
                  <a:pt x="2473" y="3388"/>
                </a:lnTo>
                <a:cubicBezTo>
                  <a:pt x="2723" y="3636"/>
                  <a:pt x="3126" y="3636"/>
                  <a:pt x="3376" y="3388"/>
                </a:cubicBezTo>
                <a:lnTo>
                  <a:pt x="3382" y="34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D919E0C-5785-CF7E-6C39-B3F8BC5C385A}"/>
              </a:ext>
            </a:extLst>
          </p:cNvPr>
          <p:cNvSpPr/>
          <p:nvPr/>
        </p:nvSpPr>
        <p:spPr>
          <a:xfrm>
            <a:off x="490878" y="4155512"/>
            <a:ext cx="2230635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472A2ED4-ACB6-74E8-B3C9-10D67CF5B34B}"/>
              </a:ext>
            </a:extLst>
          </p:cNvPr>
          <p:cNvSpPr txBox="1"/>
          <p:nvPr/>
        </p:nvSpPr>
        <p:spPr>
          <a:xfrm>
            <a:off x="567843" y="4188606"/>
            <a:ext cx="13106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公交运行数据</a:t>
            </a:r>
          </a:p>
        </p:txBody>
      </p:sp>
      <p:sp>
        <p:nvSpPr>
          <p:cNvPr id="32" name="iconfont-11194-5288599">
            <a:extLst>
              <a:ext uri="{FF2B5EF4-FFF2-40B4-BE49-F238E27FC236}">
                <a16:creationId xmlns:a16="http://schemas.microsoft.com/office/drawing/2014/main" id="{7FEC6326-1059-C4B4-8716-9FFA54003168}"/>
              </a:ext>
            </a:extLst>
          </p:cNvPr>
          <p:cNvSpPr/>
          <p:nvPr/>
        </p:nvSpPr>
        <p:spPr>
          <a:xfrm>
            <a:off x="2394853" y="4310440"/>
            <a:ext cx="144000" cy="70723"/>
          </a:xfrm>
          <a:custGeom>
            <a:avLst/>
            <a:gdLst>
              <a:gd name="T0" fmla="*/ 3382 w 5965"/>
              <a:gd name="T1" fmla="*/ 3400 h 3636"/>
              <a:gd name="T2" fmla="*/ 5718 w 5965"/>
              <a:gd name="T3" fmla="*/ 1103 h 3636"/>
              <a:gd name="T4" fmla="*/ 5867 w 5965"/>
              <a:gd name="T5" fmla="*/ 401 h 3636"/>
              <a:gd name="T6" fmla="*/ 5270 w 5965"/>
              <a:gd name="T7" fmla="*/ 2 h 3636"/>
              <a:gd name="T8" fmla="*/ 694 w 5965"/>
              <a:gd name="T9" fmla="*/ 2 h 3636"/>
              <a:gd name="T10" fmla="*/ 101 w 5965"/>
              <a:gd name="T11" fmla="*/ 392 h 3636"/>
              <a:gd name="T12" fmla="*/ 233 w 5965"/>
              <a:gd name="T13" fmla="*/ 1090 h 3636"/>
              <a:gd name="T14" fmla="*/ 2473 w 5965"/>
              <a:gd name="T15" fmla="*/ 3388 h 3636"/>
              <a:gd name="T16" fmla="*/ 3376 w 5965"/>
              <a:gd name="T17" fmla="*/ 3388 h 3636"/>
              <a:gd name="T18" fmla="*/ 3382 w 5965"/>
              <a:gd name="T19" fmla="*/ 3400 h 3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65" h="3636">
                <a:moveTo>
                  <a:pt x="3382" y="3400"/>
                </a:moveTo>
                <a:lnTo>
                  <a:pt x="5718" y="1103"/>
                </a:lnTo>
                <a:cubicBezTo>
                  <a:pt x="5906" y="921"/>
                  <a:pt x="5965" y="643"/>
                  <a:pt x="5867" y="401"/>
                </a:cubicBezTo>
                <a:cubicBezTo>
                  <a:pt x="5768" y="158"/>
                  <a:pt x="5532" y="0"/>
                  <a:pt x="5270" y="2"/>
                </a:cubicBezTo>
                <a:lnTo>
                  <a:pt x="694" y="2"/>
                </a:lnTo>
                <a:cubicBezTo>
                  <a:pt x="436" y="0"/>
                  <a:pt x="202" y="154"/>
                  <a:pt x="101" y="392"/>
                </a:cubicBezTo>
                <a:cubicBezTo>
                  <a:pt x="0" y="630"/>
                  <a:pt x="52" y="905"/>
                  <a:pt x="233" y="1090"/>
                </a:cubicBezTo>
                <a:lnTo>
                  <a:pt x="2473" y="3388"/>
                </a:lnTo>
                <a:cubicBezTo>
                  <a:pt x="2723" y="3636"/>
                  <a:pt x="3126" y="3636"/>
                  <a:pt x="3376" y="3388"/>
                </a:cubicBezTo>
                <a:lnTo>
                  <a:pt x="3382" y="34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70664BB-4174-2ACC-81A4-D156AE4471E9}"/>
              </a:ext>
            </a:extLst>
          </p:cNvPr>
          <p:cNvSpPr txBox="1"/>
          <p:nvPr/>
        </p:nvSpPr>
        <p:spPr>
          <a:xfrm>
            <a:off x="932968" y="2053952"/>
            <a:ext cx="11586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/>
              <a:t>统计客流指标</a:t>
            </a:r>
            <a:endParaRPr lang="en-US" altLang="zh-CN" sz="1100" b="1" dirty="0"/>
          </a:p>
        </p:txBody>
      </p:sp>
      <p:sp>
        <p:nvSpPr>
          <p:cNvPr id="4" name="wifi-bus_64674">
            <a:extLst>
              <a:ext uri="{FF2B5EF4-FFF2-40B4-BE49-F238E27FC236}">
                <a16:creationId xmlns:a16="http://schemas.microsoft.com/office/drawing/2014/main" id="{1E1479E3-9342-B7FF-7821-5F2F9E3F8B3E}"/>
              </a:ext>
            </a:extLst>
          </p:cNvPr>
          <p:cNvSpPr/>
          <p:nvPr/>
        </p:nvSpPr>
        <p:spPr>
          <a:xfrm>
            <a:off x="752858" y="2097259"/>
            <a:ext cx="180186" cy="179142"/>
          </a:xfrm>
          <a:custGeom>
            <a:avLst/>
            <a:gdLst>
              <a:gd name="T0" fmla="*/ 0 w 2973"/>
              <a:gd name="T1" fmla="*/ 1600 h 2960"/>
              <a:gd name="T2" fmla="*/ 1352 w 2973"/>
              <a:gd name="T3" fmla="*/ 240 h 2960"/>
              <a:gd name="T4" fmla="*/ 1352 w 2973"/>
              <a:gd name="T5" fmla="*/ 1607 h 2960"/>
              <a:gd name="T6" fmla="*/ 2720 w 2973"/>
              <a:gd name="T7" fmla="*/ 1607 h 2960"/>
              <a:gd name="T8" fmla="*/ 1360 w 2973"/>
              <a:gd name="T9" fmla="*/ 2960 h 2960"/>
              <a:gd name="T10" fmla="*/ 0 w 2973"/>
              <a:gd name="T11" fmla="*/ 1600 h 2960"/>
              <a:gd name="T12" fmla="*/ 2973 w 2973"/>
              <a:gd name="T13" fmla="*/ 1367 h 2960"/>
              <a:gd name="T14" fmla="*/ 1606 w 2973"/>
              <a:gd name="T15" fmla="*/ 1367 h 2960"/>
              <a:gd name="T16" fmla="*/ 1606 w 2973"/>
              <a:gd name="T17" fmla="*/ 0 h 2960"/>
              <a:gd name="T18" fmla="*/ 1613 w 2973"/>
              <a:gd name="T19" fmla="*/ 0 h 2960"/>
              <a:gd name="T20" fmla="*/ 2973 w 2973"/>
              <a:gd name="T21" fmla="*/ 1360 h 2960"/>
              <a:gd name="T22" fmla="*/ 2973 w 2973"/>
              <a:gd name="T23" fmla="*/ 1367 h 2960"/>
              <a:gd name="T24" fmla="*/ 2692 w 2973"/>
              <a:gd name="T25" fmla="*/ 1114 h 2960"/>
              <a:gd name="T26" fmla="*/ 1859 w 2973"/>
              <a:gd name="T27" fmla="*/ 280 h 2960"/>
              <a:gd name="T28" fmla="*/ 1859 w 2973"/>
              <a:gd name="T29" fmla="*/ 1114 h 2960"/>
              <a:gd name="T30" fmla="*/ 2692 w 2973"/>
              <a:gd name="T31" fmla="*/ 1114 h 2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973" h="2960">
                <a:moveTo>
                  <a:pt x="0" y="1600"/>
                </a:moveTo>
                <a:cubicBezTo>
                  <a:pt x="0" y="851"/>
                  <a:pt x="605" y="244"/>
                  <a:pt x="1352" y="240"/>
                </a:cubicBezTo>
                <a:lnTo>
                  <a:pt x="1352" y="1607"/>
                </a:lnTo>
                <a:lnTo>
                  <a:pt x="2720" y="1607"/>
                </a:lnTo>
                <a:cubicBezTo>
                  <a:pt x="2716" y="2355"/>
                  <a:pt x="2108" y="2960"/>
                  <a:pt x="1360" y="2960"/>
                </a:cubicBezTo>
                <a:cubicBezTo>
                  <a:pt x="609" y="2960"/>
                  <a:pt x="0" y="2351"/>
                  <a:pt x="0" y="1600"/>
                </a:cubicBezTo>
                <a:close/>
                <a:moveTo>
                  <a:pt x="2973" y="1367"/>
                </a:moveTo>
                <a:lnTo>
                  <a:pt x="1606" y="1367"/>
                </a:lnTo>
                <a:lnTo>
                  <a:pt x="1606" y="0"/>
                </a:lnTo>
                <a:cubicBezTo>
                  <a:pt x="1608" y="0"/>
                  <a:pt x="1611" y="0"/>
                  <a:pt x="1613" y="0"/>
                </a:cubicBezTo>
                <a:cubicBezTo>
                  <a:pt x="2364" y="0"/>
                  <a:pt x="2973" y="609"/>
                  <a:pt x="2973" y="1360"/>
                </a:cubicBezTo>
                <a:cubicBezTo>
                  <a:pt x="2973" y="1362"/>
                  <a:pt x="2973" y="1365"/>
                  <a:pt x="2973" y="1367"/>
                </a:cubicBezTo>
                <a:close/>
                <a:moveTo>
                  <a:pt x="2692" y="1114"/>
                </a:moveTo>
                <a:cubicBezTo>
                  <a:pt x="2598" y="701"/>
                  <a:pt x="2272" y="375"/>
                  <a:pt x="1859" y="280"/>
                </a:cubicBezTo>
                <a:lnTo>
                  <a:pt x="1859" y="1114"/>
                </a:lnTo>
                <a:lnTo>
                  <a:pt x="2692" y="111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23303846-2AF8-3AB4-961D-6C3A39A2E946}"/>
              </a:ext>
            </a:extLst>
          </p:cNvPr>
          <p:cNvGrpSpPr/>
          <p:nvPr/>
        </p:nvGrpSpPr>
        <p:grpSpPr>
          <a:xfrm>
            <a:off x="757702" y="3559247"/>
            <a:ext cx="2041963" cy="519130"/>
            <a:chOff x="757702" y="3559247"/>
            <a:chExt cx="2041963" cy="519130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55D4D06F-73F0-3692-88A3-EBDC2CFBE949}"/>
                </a:ext>
              </a:extLst>
            </p:cNvPr>
            <p:cNvSpPr txBox="1"/>
            <p:nvPr/>
          </p:nvSpPr>
          <p:spPr>
            <a:xfrm>
              <a:off x="757702" y="3808816"/>
              <a:ext cx="2041963" cy="2695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/>
                <a:t>公交</a:t>
              </a:r>
              <a:r>
                <a:rPr lang="en-US" altLang="zh-CN" sz="1050" dirty="0"/>
                <a:t>/</a:t>
              </a:r>
              <a:r>
                <a:rPr lang="zh-CN" altLang="en-US" sz="1050" dirty="0"/>
                <a:t>轮渡实时刷卡量统计</a:t>
              </a:r>
              <a:endParaRPr lang="en-US" altLang="zh-CN" sz="1050" dirty="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1ED10EA2-AA6A-E0CD-B71A-57217E84F09C}"/>
                </a:ext>
              </a:extLst>
            </p:cNvPr>
            <p:cNvSpPr txBox="1"/>
            <p:nvPr/>
          </p:nvSpPr>
          <p:spPr>
            <a:xfrm>
              <a:off x="939731" y="3559247"/>
              <a:ext cx="11586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b="1" dirty="0"/>
                <a:t>实时客流指标</a:t>
              </a:r>
              <a:endParaRPr lang="en-US" altLang="zh-CN" sz="1100" b="1" dirty="0"/>
            </a:p>
          </p:txBody>
        </p:sp>
        <p:sp>
          <p:nvSpPr>
            <p:cNvPr id="35" name="wifi-bus_64674">
              <a:extLst>
                <a:ext uri="{FF2B5EF4-FFF2-40B4-BE49-F238E27FC236}">
                  <a16:creationId xmlns:a16="http://schemas.microsoft.com/office/drawing/2014/main" id="{4F952E21-9CA1-2705-0573-AB4B9C6B5519}"/>
                </a:ext>
              </a:extLst>
            </p:cNvPr>
            <p:cNvSpPr/>
            <p:nvPr/>
          </p:nvSpPr>
          <p:spPr>
            <a:xfrm>
              <a:off x="762288" y="3591488"/>
              <a:ext cx="174636" cy="169526"/>
            </a:xfrm>
            <a:custGeom>
              <a:avLst/>
              <a:gdLst>
                <a:gd name="T0" fmla="*/ 7600 w 10960"/>
                <a:gd name="T1" fmla="*/ 7440 h 10640"/>
                <a:gd name="T2" fmla="*/ 7360 w 10960"/>
                <a:gd name="T3" fmla="*/ 7360 h 10640"/>
                <a:gd name="T4" fmla="*/ 5280 w 10960"/>
                <a:gd name="T5" fmla="*/ 6000 h 10640"/>
                <a:gd name="T6" fmla="*/ 5120 w 10960"/>
                <a:gd name="T7" fmla="*/ 5440 h 10640"/>
                <a:gd name="T8" fmla="*/ 5680 w 10960"/>
                <a:gd name="T9" fmla="*/ 5360 h 10640"/>
                <a:gd name="T10" fmla="*/ 7760 w 10960"/>
                <a:gd name="T11" fmla="*/ 6800 h 10640"/>
                <a:gd name="T12" fmla="*/ 7840 w 10960"/>
                <a:gd name="T13" fmla="*/ 7360 h 10640"/>
                <a:gd name="T14" fmla="*/ 7600 w 10960"/>
                <a:gd name="T15" fmla="*/ 7440 h 10640"/>
                <a:gd name="T16" fmla="*/ 5440 w 10960"/>
                <a:gd name="T17" fmla="*/ 6080 h 10640"/>
                <a:gd name="T18" fmla="*/ 5040 w 10960"/>
                <a:gd name="T19" fmla="*/ 5680 h 10640"/>
                <a:gd name="T20" fmla="*/ 5040 w 10960"/>
                <a:gd name="T21" fmla="*/ 2880 h 10640"/>
                <a:gd name="T22" fmla="*/ 5440 w 10960"/>
                <a:gd name="T23" fmla="*/ 2480 h 10640"/>
                <a:gd name="T24" fmla="*/ 5840 w 10960"/>
                <a:gd name="T25" fmla="*/ 2880 h 10640"/>
                <a:gd name="T26" fmla="*/ 5840 w 10960"/>
                <a:gd name="T27" fmla="*/ 5680 h 10640"/>
                <a:gd name="T28" fmla="*/ 5440 w 10960"/>
                <a:gd name="T29" fmla="*/ 6080 h 10640"/>
                <a:gd name="T30" fmla="*/ 5600 w 10960"/>
                <a:gd name="T31" fmla="*/ 10640 h 10640"/>
                <a:gd name="T32" fmla="*/ 1840 w 10960"/>
                <a:gd name="T33" fmla="*/ 9040 h 10640"/>
                <a:gd name="T34" fmla="*/ 1840 w 10960"/>
                <a:gd name="T35" fmla="*/ 8480 h 10640"/>
                <a:gd name="T36" fmla="*/ 2400 w 10960"/>
                <a:gd name="T37" fmla="*/ 8480 h 10640"/>
                <a:gd name="T38" fmla="*/ 5600 w 10960"/>
                <a:gd name="T39" fmla="*/ 9840 h 10640"/>
                <a:gd name="T40" fmla="*/ 10160 w 10960"/>
                <a:gd name="T41" fmla="*/ 5280 h 10640"/>
                <a:gd name="T42" fmla="*/ 5600 w 10960"/>
                <a:gd name="T43" fmla="*/ 720 h 10640"/>
                <a:gd name="T44" fmla="*/ 1200 w 10960"/>
                <a:gd name="T45" fmla="*/ 4000 h 10640"/>
                <a:gd name="T46" fmla="*/ 800 w 10960"/>
                <a:gd name="T47" fmla="*/ 4320 h 10640"/>
                <a:gd name="T48" fmla="*/ 480 w 10960"/>
                <a:gd name="T49" fmla="*/ 3840 h 10640"/>
                <a:gd name="T50" fmla="*/ 5600 w 10960"/>
                <a:gd name="T51" fmla="*/ 0 h 10640"/>
                <a:gd name="T52" fmla="*/ 10960 w 10960"/>
                <a:gd name="T53" fmla="*/ 5360 h 10640"/>
                <a:gd name="T54" fmla="*/ 5600 w 10960"/>
                <a:gd name="T55" fmla="*/ 10640 h 10640"/>
                <a:gd name="T56" fmla="*/ 720 w 10960"/>
                <a:gd name="T57" fmla="*/ 4720 h 10640"/>
                <a:gd name="T58" fmla="*/ 320 w 10960"/>
                <a:gd name="T59" fmla="*/ 4400 h 10640"/>
                <a:gd name="T60" fmla="*/ 0 w 10960"/>
                <a:gd name="T61" fmla="*/ 2320 h 10640"/>
                <a:gd name="T62" fmla="*/ 320 w 10960"/>
                <a:gd name="T63" fmla="*/ 1840 h 10640"/>
                <a:gd name="T64" fmla="*/ 800 w 10960"/>
                <a:gd name="T65" fmla="*/ 2160 h 10640"/>
                <a:gd name="T66" fmla="*/ 1120 w 10960"/>
                <a:gd name="T67" fmla="*/ 4320 h 10640"/>
                <a:gd name="T68" fmla="*/ 720 w 10960"/>
                <a:gd name="T69" fmla="*/ 4720 h 10640"/>
                <a:gd name="T70" fmla="*/ 720 w 10960"/>
                <a:gd name="T71" fmla="*/ 4720 h 10640"/>
                <a:gd name="T72" fmla="*/ 320 w 10960"/>
                <a:gd name="T73" fmla="*/ 4560 h 10640"/>
                <a:gd name="T74" fmla="*/ 560 w 10960"/>
                <a:gd name="T75" fmla="*/ 4000 h 10640"/>
                <a:gd name="T76" fmla="*/ 2560 w 10960"/>
                <a:gd name="T77" fmla="*/ 2960 h 10640"/>
                <a:gd name="T78" fmla="*/ 3120 w 10960"/>
                <a:gd name="T79" fmla="*/ 3120 h 10640"/>
                <a:gd name="T80" fmla="*/ 2960 w 10960"/>
                <a:gd name="T81" fmla="*/ 3680 h 10640"/>
                <a:gd name="T82" fmla="*/ 880 w 10960"/>
                <a:gd name="T83" fmla="*/ 4720 h 10640"/>
                <a:gd name="T84" fmla="*/ 720 w 10960"/>
                <a:gd name="T85" fmla="*/ 4720 h 10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960" h="10640">
                  <a:moveTo>
                    <a:pt x="7600" y="7440"/>
                  </a:moveTo>
                  <a:cubicBezTo>
                    <a:pt x="7520" y="7440"/>
                    <a:pt x="7440" y="7440"/>
                    <a:pt x="7360" y="7360"/>
                  </a:cubicBezTo>
                  <a:lnTo>
                    <a:pt x="5280" y="6000"/>
                  </a:lnTo>
                  <a:cubicBezTo>
                    <a:pt x="5040" y="5840"/>
                    <a:pt x="5040" y="5600"/>
                    <a:pt x="5120" y="5440"/>
                  </a:cubicBezTo>
                  <a:cubicBezTo>
                    <a:pt x="5280" y="5280"/>
                    <a:pt x="5520" y="5200"/>
                    <a:pt x="5680" y="5360"/>
                  </a:cubicBezTo>
                  <a:lnTo>
                    <a:pt x="7760" y="6800"/>
                  </a:lnTo>
                  <a:cubicBezTo>
                    <a:pt x="7920" y="6960"/>
                    <a:pt x="8000" y="7200"/>
                    <a:pt x="7840" y="7360"/>
                  </a:cubicBezTo>
                  <a:cubicBezTo>
                    <a:pt x="7840" y="7440"/>
                    <a:pt x="7760" y="7440"/>
                    <a:pt x="7600" y="7440"/>
                  </a:cubicBezTo>
                  <a:close/>
                  <a:moveTo>
                    <a:pt x="5440" y="6080"/>
                  </a:moveTo>
                  <a:cubicBezTo>
                    <a:pt x="5200" y="6080"/>
                    <a:pt x="5040" y="5920"/>
                    <a:pt x="5040" y="5680"/>
                  </a:cubicBezTo>
                  <a:lnTo>
                    <a:pt x="5040" y="2880"/>
                  </a:lnTo>
                  <a:cubicBezTo>
                    <a:pt x="5040" y="2640"/>
                    <a:pt x="5200" y="2480"/>
                    <a:pt x="5440" y="2480"/>
                  </a:cubicBezTo>
                  <a:cubicBezTo>
                    <a:pt x="5680" y="2480"/>
                    <a:pt x="5840" y="2640"/>
                    <a:pt x="5840" y="2880"/>
                  </a:cubicBezTo>
                  <a:lnTo>
                    <a:pt x="5840" y="5680"/>
                  </a:lnTo>
                  <a:cubicBezTo>
                    <a:pt x="5840" y="5920"/>
                    <a:pt x="5680" y="6080"/>
                    <a:pt x="5440" y="6080"/>
                  </a:cubicBezTo>
                  <a:close/>
                  <a:moveTo>
                    <a:pt x="5600" y="10640"/>
                  </a:moveTo>
                  <a:cubicBezTo>
                    <a:pt x="4160" y="10640"/>
                    <a:pt x="2800" y="10080"/>
                    <a:pt x="1840" y="9040"/>
                  </a:cubicBezTo>
                  <a:cubicBezTo>
                    <a:pt x="1680" y="8880"/>
                    <a:pt x="1680" y="8640"/>
                    <a:pt x="1840" y="8480"/>
                  </a:cubicBezTo>
                  <a:cubicBezTo>
                    <a:pt x="2000" y="8320"/>
                    <a:pt x="2240" y="8320"/>
                    <a:pt x="2400" y="8480"/>
                  </a:cubicBezTo>
                  <a:cubicBezTo>
                    <a:pt x="3280" y="9360"/>
                    <a:pt x="4400" y="9840"/>
                    <a:pt x="5600" y="9840"/>
                  </a:cubicBezTo>
                  <a:cubicBezTo>
                    <a:pt x="8080" y="9840"/>
                    <a:pt x="10160" y="7840"/>
                    <a:pt x="10160" y="5280"/>
                  </a:cubicBezTo>
                  <a:cubicBezTo>
                    <a:pt x="10160" y="2720"/>
                    <a:pt x="8160" y="720"/>
                    <a:pt x="5600" y="720"/>
                  </a:cubicBezTo>
                  <a:cubicBezTo>
                    <a:pt x="3600" y="720"/>
                    <a:pt x="1760" y="2080"/>
                    <a:pt x="1200" y="4000"/>
                  </a:cubicBezTo>
                  <a:cubicBezTo>
                    <a:pt x="1200" y="4240"/>
                    <a:pt x="960" y="4400"/>
                    <a:pt x="800" y="4320"/>
                  </a:cubicBezTo>
                  <a:cubicBezTo>
                    <a:pt x="560" y="4240"/>
                    <a:pt x="480" y="4000"/>
                    <a:pt x="480" y="3840"/>
                  </a:cubicBezTo>
                  <a:cubicBezTo>
                    <a:pt x="1120" y="1600"/>
                    <a:pt x="3280" y="0"/>
                    <a:pt x="5600" y="0"/>
                  </a:cubicBezTo>
                  <a:cubicBezTo>
                    <a:pt x="8560" y="0"/>
                    <a:pt x="10960" y="2400"/>
                    <a:pt x="10960" y="5360"/>
                  </a:cubicBezTo>
                  <a:cubicBezTo>
                    <a:pt x="10960" y="8240"/>
                    <a:pt x="8560" y="10640"/>
                    <a:pt x="5600" y="10640"/>
                  </a:cubicBezTo>
                  <a:close/>
                  <a:moveTo>
                    <a:pt x="720" y="4720"/>
                  </a:moveTo>
                  <a:cubicBezTo>
                    <a:pt x="480" y="4720"/>
                    <a:pt x="320" y="4640"/>
                    <a:pt x="320" y="4400"/>
                  </a:cubicBezTo>
                  <a:lnTo>
                    <a:pt x="0" y="2320"/>
                  </a:lnTo>
                  <a:cubicBezTo>
                    <a:pt x="0" y="2080"/>
                    <a:pt x="80" y="1920"/>
                    <a:pt x="320" y="1840"/>
                  </a:cubicBezTo>
                  <a:cubicBezTo>
                    <a:pt x="560" y="1840"/>
                    <a:pt x="720" y="1920"/>
                    <a:pt x="800" y="2160"/>
                  </a:cubicBezTo>
                  <a:lnTo>
                    <a:pt x="1120" y="4320"/>
                  </a:lnTo>
                  <a:cubicBezTo>
                    <a:pt x="1120" y="4480"/>
                    <a:pt x="960" y="4720"/>
                    <a:pt x="720" y="4720"/>
                  </a:cubicBezTo>
                  <a:close/>
                  <a:moveTo>
                    <a:pt x="720" y="4720"/>
                  </a:moveTo>
                  <a:cubicBezTo>
                    <a:pt x="560" y="4720"/>
                    <a:pt x="400" y="4640"/>
                    <a:pt x="320" y="4560"/>
                  </a:cubicBezTo>
                  <a:cubicBezTo>
                    <a:pt x="240" y="4320"/>
                    <a:pt x="320" y="4080"/>
                    <a:pt x="560" y="4000"/>
                  </a:cubicBezTo>
                  <a:lnTo>
                    <a:pt x="2560" y="2960"/>
                  </a:lnTo>
                  <a:cubicBezTo>
                    <a:pt x="2720" y="2880"/>
                    <a:pt x="2960" y="2960"/>
                    <a:pt x="3120" y="3120"/>
                  </a:cubicBezTo>
                  <a:cubicBezTo>
                    <a:pt x="3200" y="3280"/>
                    <a:pt x="3120" y="3520"/>
                    <a:pt x="2960" y="3680"/>
                  </a:cubicBezTo>
                  <a:lnTo>
                    <a:pt x="880" y="4720"/>
                  </a:lnTo>
                  <a:lnTo>
                    <a:pt x="720" y="47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aphicFrame>
        <p:nvGraphicFramePr>
          <p:cNvPr id="37" name="表格 9">
            <a:extLst>
              <a:ext uri="{FF2B5EF4-FFF2-40B4-BE49-F238E27FC236}">
                <a16:creationId xmlns:a16="http://schemas.microsoft.com/office/drawing/2014/main" id="{55F38083-3E92-A2D3-D4FF-D2B24CE6E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037365"/>
              </p:ext>
            </p:extLst>
          </p:nvPr>
        </p:nvGraphicFramePr>
        <p:xfrm>
          <a:off x="2860815" y="2114943"/>
          <a:ext cx="5764308" cy="32660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0718">
                  <a:extLst>
                    <a:ext uri="{9D8B030D-6E8A-4147-A177-3AD203B41FA5}">
                      <a16:colId xmlns:a16="http://schemas.microsoft.com/office/drawing/2014/main" val="786104920"/>
                    </a:ext>
                  </a:extLst>
                </a:gridCol>
                <a:gridCol w="960718">
                  <a:extLst>
                    <a:ext uri="{9D8B030D-6E8A-4147-A177-3AD203B41FA5}">
                      <a16:colId xmlns:a16="http://schemas.microsoft.com/office/drawing/2014/main" val="1083275663"/>
                    </a:ext>
                  </a:extLst>
                </a:gridCol>
                <a:gridCol w="960718">
                  <a:extLst>
                    <a:ext uri="{9D8B030D-6E8A-4147-A177-3AD203B41FA5}">
                      <a16:colId xmlns:a16="http://schemas.microsoft.com/office/drawing/2014/main" val="1875616407"/>
                    </a:ext>
                  </a:extLst>
                </a:gridCol>
                <a:gridCol w="960718">
                  <a:extLst>
                    <a:ext uri="{9D8B030D-6E8A-4147-A177-3AD203B41FA5}">
                      <a16:colId xmlns:a16="http://schemas.microsoft.com/office/drawing/2014/main" val="1640638963"/>
                    </a:ext>
                  </a:extLst>
                </a:gridCol>
                <a:gridCol w="960718">
                  <a:extLst>
                    <a:ext uri="{9D8B030D-6E8A-4147-A177-3AD203B41FA5}">
                      <a16:colId xmlns:a16="http://schemas.microsoft.com/office/drawing/2014/main" val="3687438176"/>
                    </a:ext>
                  </a:extLst>
                </a:gridCol>
                <a:gridCol w="960718">
                  <a:extLst>
                    <a:ext uri="{9D8B030D-6E8A-4147-A177-3AD203B41FA5}">
                      <a16:colId xmlns:a16="http://schemas.microsoft.com/office/drawing/2014/main" val="2644835712"/>
                    </a:ext>
                  </a:extLst>
                </a:gridCol>
              </a:tblGrid>
              <a:tr h="4665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时间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巴士一公司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巴士二公司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巴士三公司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巴士四公司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巴士五公司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897179"/>
                  </a:ext>
                </a:extLst>
              </a:tr>
              <a:tr h="4665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2023/2/2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182409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179745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189038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138866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263664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3598214"/>
                  </a:ext>
                </a:extLst>
              </a:tr>
              <a:tr h="46657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2023/2/1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166198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160276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166283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126324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233340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043198"/>
                  </a:ext>
                </a:extLst>
              </a:tr>
              <a:tr h="46657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2023/1/31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156470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150540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157699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117147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217467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480522"/>
                  </a:ext>
                </a:extLst>
              </a:tr>
              <a:tr h="46657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2023/1/30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171476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168246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172909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128448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246586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7979637"/>
                  </a:ext>
                </a:extLst>
              </a:tr>
              <a:tr h="46657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2023/1/29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181683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179841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182849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135308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260472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7050177"/>
                  </a:ext>
                </a:extLst>
              </a:tr>
              <a:tr h="46657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2023/1/28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108717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102074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101079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84914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166671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2456292"/>
                  </a:ext>
                </a:extLst>
              </a:tr>
            </a:tbl>
          </a:graphicData>
        </a:graphic>
      </p:graphicFrame>
      <p:sp>
        <p:nvSpPr>
          <p:cNvPr id="38" name="文本框 37">
            <a:extLst>
              <a:ext uri="{FF2B5EF4-FFF2-40B4-BE49-F238E27FC236}">
                <a16:creationId xmlns:a16="http://schemas.microsoft.com/office/drawing/2014/main" id="{DC9317CD-3355-454E-E0EE-BEEF430A9D53}"/>
              </a:ext>
            </a:extLst>
          </p:cNvPr>
          <p:cNvSpPr txBox="1"/>
          <p:nvPr/>
        </p:nvSpPr>
        <p:spPr>
          <a:xfrm>
            <a:off x="2885124" y="1711930"/>
            <a:ext cx="810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</a:rPr>
              <a:t>时间：</a:t>
            </a:r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C0C37776-B933-D637-6549-6F6E28D82F83}"/>
              </a:ext>
            </a:extLst>
          </p:cNvPr>
          <p:cNvSpPr/>
          <p:nvPr/>
        </p:nvSpPr>
        <p:spPr>
          <a:xfrm>
            <a:off x="3442268" y="1716928"/>
            <a:ext cx="1138957" cy="275537"/>
          </a:xfrm>
          <a:prstGeom prst="roundRect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1" name="iconfont-11194-5288599">
            <a:extLst>
              <a:ext uri="{FF2B5EF4-FFF2-40B4-BE49-F238E27FC236}">
                <a16:creationId xmlns:a16="http://schemas.microsoft.com/office/drawing/2014/main" id="{A07B2AD8-E3AE-ECE9-C1CC-077331FF23A2}"/>
              </a:ext>
            </a:extLst>
          </p:cNvPr>
          <p:cNvSpPr/>
          <p:nvPr/>
        </p:nvSpPr>
        <p:spPr>
          <a:xfrm>
            <a:off x="4378500" y="1824333"/>
            <a:ext cx="144000" cy="70723"/>
          </a:xfrm>
          <a:custGeom>
            <a:avLst/>
            <a:gdLst>
              <a:gd name="T0" fmla="*/ 3382 w 5965"/>
              <a:gd name="T1" fmla="*/ 3400 h 3636"/>
              <a:gd name="T2" fmla="*/ 5718 w 5965"/>
              <a:gd name="T3" fmla="*/ 1103 h 3636"/>
              <a:gd name="T4" fmla="*/ 5867 w 5965"/>
              <a:gd name="T5" fmla="*/ 401 h 3636"/>
              <a:gd name="T6" fmla="*/ 5270 w 5965"/>
              <a:gd name="T7" fmla="*/ 2 h 3636"/>
              <a:gd name="T8" fmla="*/ 694 w 5965"/>
              <a:gd name="T9" fmla="*/ 2 h 3636"/>
              <a:gd name="T10" fmla="*/ 101 w 5965"/>
              <a:gd name="T11" fmla="*/ 392 h 3636"/>
              <a:gd name="T12" fmla="*/ 233 w 5965"/>
              <a:gd name="T13" fmla="*/ 1090 h 3636"/>
              <a:gd name="T14" fmla="*/ 2473 w 5965"/>
              <a:gd name="T15" fmla="*/ 3388 h 3636"/>
              <a:gd name="T16" fmla="*/ 3376 w 5965"/>
              <a:gd name="T17" fmla="*/ 3388 h 3636"/>
              <a:gd name="T18" fmla="*/ 3382 w 5965"/>
              <a:gd name="T19" fmla="*/ 3400 h 3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65" h="3636">
                <a:moveTo>
                  <a:pt x="3382" y="3400"/>
                </a:moveTo>
                <a:lnTo>
                  <a:pt x="5718" y="1103"/>
                </a:lnTo>
                <a:cubicBezTo>
                  <a:pt x="5906" y="921"/>
                  <a:pt x="5965" y="643"/>
                  <a:pt x="5867" y="401"/>
                </a:cubicBezTo>
                <a:cubicBezTo>
                  <a:pt x="5768" y="158"/>
                  <a:pt x="5532" y="0"/>
                  <a:pt x="5270" y="2"/>
                </a:cubicBezTo>
                <a:lnTo>
                  <a:pt x="694" y="2"/>
                </a:lnTo>
                <a:cubicBezTo>
                  <a:pt x="436" y="0"/>
                  <a:pt x="202" y="154"/>
                  <a:pt x="101" y="392"/>
                </a:cubicBezTo>
                <a:cubicBezTo>
                  <a:pt x="0" y="630"/>
                  <a:pt x="52" y="905"/>
                  <a:pt x="233" y="1090"/>
                </a:cubicBezTo>
                <a:lnTo>
                  <a:pt x="2473" y="3388"/>
                </a:lnTo>
                <a:cubicBezTo>
                  <a:pt x="2723" y="3636"/>
                  <a:pt x="3126" y="3636"/>
                  <a:pt x="3376" y="3388"/>
                </a:cubicBezTo>
                <a:lnTo>
                  <a:pt x="3382" y="34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4BF4A66D-0BA0-6F7E-2D8C-0BDD170E3CFB}"/>
              </a:ext>
            </a:extLst>
          </p:cNvPr>
          <p:cNvSpPr txBox="1"/>
          <p:nvPr/>
        </p:nvSpPr>
        <p:spPr>
          <a:xfrm>
            <a:off x="3485046" y="1730295"/>
            <a:ext cx="9493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按日</a:t>
            </a:r>
          </a:p>
        </p:txBody>
      </p:sp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0A1B7E0C-DB11-333D-9AB2-47DA418066B3}"/>
              </a:ext>
            </a:extLst>
          </p:cNvPr>
          <p:cNvSpPr/>
          <p:nvPr/>
        </p:nvSpPr>
        <p:spPr>
          <a:xfrm>
            <a:off x="4751277" y="1712671"/>
            <a:ext cx="1892428" cy="275537"/>
          </a:xfrm>
          <a:prstGeom prst="roundRect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FBF7E165-1F29-184B-4954-BBED9D5103D7}"/>
              </a:ext>
            </a:extLst>
          </p:cNvPr>
          <p:cNvSpPr txBox="1"/>
          <p:nvPr/>
        </p:nvSpPr>
        <p:spPr>
          <a:xfrm>
            <a:off x="4774441" y="1726069"/>
            <a:ext cx="18692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</a:rPr>
              <a:t>2023/1/28     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</a:rPr>
              <a:t>至     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</a:rPr>
              <a:t>2023/2/2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iconfont-11573-5485670">
            <a:extLst>
              <a:ext uri="{FF2B5EF4-FFF2-40B4-BE49-F238E27FC236}">
                <a16:creationId xmlns:a16="http://schemas.microsoft.com/office/drawing/2014/main" id="{94DCA149-FA76-9AEA-3F36-CD9446877954}"/>
              </a:ext>
            </a:extLst>
          </p:cNvPr>
          <p:cNvSpPr/>
          <p:nvPr/>
        </p:nvSpPr>
        <p:spPr>
          <a:xfrm>
            <a:off x="7982496" y="1744397"/>
            <a:ext cx="183645" cy="164183"/>
          </a:xfrm>
          <a:custGeom>
            <a:avLst/>
            <a:gdLst>
              <a:gd name="T0" fmla="*/ 4000 w 8800"/>
              <a:gd name="T1" fmla="*/ 400 h 8800"/>
              <a:gd name="T2" fmla="*/ 4400 w 8800"/>
              <a:gd name="T3" fmla="*/ 0 h 8800"/>
              <a:gd name="T4" fmla="*/ 4800 w 8800"/>
              <a:gd name="T5" fmla="*/ 400 h 8800"/>
              <a:gd name="T6" fmla="*/ 4800 w 8800"/>
              <a:gd name="T7" fmla="*/ 6000 h 8800"/>
              <a:gd name="T8" fmla="*/ 4400 w 8800"/>
              <a:gd name="T9" fmla="*/ 6400 h 8800"/>
              <a:gd name="T10" fmla="*/ 4000 w 8800"/>
              <a:gd name="T11" fmla="*/ 6000 h 8800"/>
              <a:gd name="T12" fmla="*/ 4000 w 8800"/>
              <a:gd name="T13" fmla="*/ 400 h 8800"/>
              <a:gd name="T14" fmla="*/ 8000 w 8800"/>
              <a:gd name="T15" fmla="*/ 8000 h 8800"/>
              <a:gd name="T16" fmla="*/ 8000 w 8800"/>
              <a:gd name="T17" fmla="*/ 6000 h 8800"/>
              <a:gd name="T18" fmla="*/ 8400 w 8800"/>
              <a:gd name="T19" fmla="*/ 5600 h 8800"/>
              <a:gd name="T20" fmla="*/ 8800 w 8800"/>
              <a:gd name="T21" fmla="*/ 6000 h 8800"/>
              <a:gd name="T22" fmla="*/ 8800 w 8800"/>
              <a:gd name="T23" fmla="*/ 8400 h 8800"/>
              <a:gd name="T24" fmla="*/ 8400 w 8800"/>
              <a:gd name="T25" fmla="*/ 8800 h 8800"/>
              <a:gd name="T26" fmla="*/ 400 w 8800"/>
              <a:gd name="T27" fmla="*/ 8800 h 8800"/>
              <a:gd name="T28" fmla="*/ 0 w 8800"/>
              <a:gd name="T29" fmla="*/ 8400 h 8800"/>
              <a:gd name="T30" fmla="*/ 0 w 8800"/>
              <a:gd name="T31" fmla="*/ 6000 h 8800"/>
              <a:gd name="T32" fmla="*/ 400 w 8800"/>
              <a:gd name="T33" fmla="*/ 5600 h 8800"/>
              <a:gd name="T34" fmla="*/ 800 w 8800"/>
              <a:gd name="T35" fmla="*/ 6000 h 8800"/>
              <a:gd name="T36" fmla="*/ 800 w 8800"/>
              <a:gd name="T37" fmla="*/ 8000 h 8800"/>
              <a:gd name="T38" fmla="*/ 8000 w 8800"/>
              <a:gd name="T39" fmla="*/ 8000 h 8800"/>
              <a:gd name="T40" fmla="*/ 6104 w 8800"/>
              <a:gd name="T41" fmla="*/ 4128 h 8800"/>
              <a:gd name="T42" fmla="*/ 6672 w 8800"/>
              <a:gd name="T43" fmla="*/ 4104 h 8800"/>
              <a:gd name="T44" fmla="*/ 6696 w 8800"/>
              <a:gd name="T45" fmla="*/ 4672 h 8800"/>
              <a:gd name="T46" fmla="*/ 4496 w 8800"/>
              <a:gd name="T47" fmla="*/ 7072 h 8800"/>
              <a:gd name="T48" fmla="*/ 3904 w 8800"/>
              <a:gd name="T49" fmla="*/ 7072 h 8800"/>
              <a:gd name="T50" fmla="*/ 1704 w 8800"/>
              <a:gd name="T51" fmla="*/ 4672 h 8800"/>
              <a:gd name="T52" fmla="*/ 1728 w 8800"/>
              <a:gd name="T53" fmla="*/ 4104 h 8800"/>
              <a:gd name="T54" fmla="*/ 2296 w 8800"/>
              <a:gd name="T55" fmla="*/ 4128 h 8800"/>
              <a:gd name="T56" fmla="*/ 4200 w 8800"/>
              <a:gd name="T57" fmla="*/ 6208 h 8800"/>
              <a:gd name="T58" fmla="*/ 6104 w 8800"/>
              <a:gd name="T59" fmla="*/ 4128 h 8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800" h="8800">
                <a:moveTo>
                  <a:pt x="4000" y="400"/>
                </a:moveTo>
                <a:cubicBezTo>
                  <a:pt x="4000" y="179"/>
                  <a:pt x="4179" y="0"/>
                  <a:pt x="4400" y="0"/>
                </a:cubicBezTo>
                <a:cubicBezTo>
                  <a:pt x="4621" y="0"/>
                  <a:pt x="4800" y="179"/>
                  <a:pt x="4800" y="400"/>
                </a:cubicBezTo>
                <a:lnTo>
                  <a:pt x="4800" y="6000"/>
                </a:lnTo>
                <a:cubicBezTo>
                  <a:pt x="4800" y="6221"/>
                  <a:pt x="4621" y="6400"/>
                  <a:pt x="4400" y="6400"/>
                </a:cubicBezTo>
                <a:cubicBezTo>
                  <a:pt x="4179" y="6400"/>
                  <a:pt x="4000" y="6221"/>
                  <a:pt x="4000" y="6000"/>
                </a:cubicBezTo>
                <a:lnTo>
                  <a:pt x="4000" y="400"/>
                </a:lnTo>
                <a:close/>
                <a:moveTo>
                  <a:pt x="8000" y="8000"/>
                </a:moveTo>
                <a:lnTo>
                  <a:pt x="8000" y="6000"/>
                </a:lnTo>
                <a:cubicBezTo>
                  <a:pt x="8000" y="5779"/>
                  <a:pt x="8179" y="5600"/>
                  <a:pt x="8400" y="5600"/>
                </a:cubicBezTo>
                <a:cubicBezTo>
                  <a:pt x="8621" y="5600"/>
                  <a:pt x="8800" y="5779"/>
                  <a:pt x="8800" y="6000"/>
                </a:cubicBezTo>
                <a:lnTo>
                  <a:pt x="8800" y="8400"/>
                </a:lnTo>
                <a:cubicBezTo>
                  <a:pt x="8800" y="8621"/>
                  <a:pt x="8621" y="8800"/>
                  <a:pt x="8400" y="8800"/>
                </a:cubicBezTo>
                <a:lnTo>
                  <a:pt x="400" y="8800"/>
                </a:lnTo>
                <a:cubicBezTo>
                  <a:pt x="179" y="8800"/>
                  <a:pt x="0" y="8621"/>
                  <a:pt x="0" y="8400"/>
                </a:cubicBezTo>
                <a:lnTo>
                  <a:pt x="0" y="6000"/>
                </a:lnTo>
                <a:cubicBezTo>
                  <a:pt x="0" y="5779"/>
                  <a:pt x="179" y="5600"/>
                  <a:pt x="400" y="5600"/>
                </a:cubicBezTo>
                <a:cubicBezTo>
                  <a:pt x="621" y="5600"/>
                  <a:pt x="800" y="5779"/>
                  <a:pt x="800" y="6000"/>
                </a:cubicBezTo>
                <a:lnTo>
                  <a:pt x="800" y="8000"/>
                </a:lnTo>
                <a:lnTo>
                  <a:pt x="8000" y="8000"/>
                </a:lnTo>
                <a:close/>
                <a:moveTo>
                  <a:pt x="6104" y="4128"/>
                </a:moveTo>
                <a:cubicBezTo>
                  <a:pt x="6254" y="3965"/>
                  <a:pt x="6509" y="3954"/>
                  <a:pt x="6672" y="4104"/>
                </a:cubicBezTo>
                <a:cubicBezTo>
                  <a:pt x="6835" y="4254"/>
                  <a:pt x="6846" y="4509"/>
                  <a:pt x="6696" y="4672"/>
                </a:cubicBezTo>
                <a:lnTo>
                  <a:pt x="4496" y="7072"/>
                </a:lnTo>
                <a:cubicBezTo>
                  <a:pt x="4337" y="7247"/>
                  <a:pt x="4063" y="7247"/>
                  <a:pt x="3904" y="7072"/>
                </a:cubicBezTo>
                <a:lnTo>
                  <a:pt x="1704" y="4672"/>
                </a:lnTo>
                <a:cubicBezTo>
                  <a:pt x="1554" y="4509"/>
                  <a:pt x="1565" y="4254"/>
                  <a:pt x="1728" y="4104"/>
                </a:cubicBezTo>
                <a:cubicBezTo>
                  <a:pt x="1891" y="3954"/>
                  <a:pt x="2146" y="3965"/>
                  <a:pt x="2296" y="4128"/>
                </a:cubicBezTo>
                <a:lnTo>
                  <a:pt x="4200" y="6208"/>
                </a:lnTo>
                <a:lnTo>
                  <a:pt x="6104" y="412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cs typeface="+mn-ea"/>
              <a:sym typeface="+mn-lt"/>
            </a:endParaRPr>
          </a:p>
        </p:txBody>
      </p:sp>
      <p:sp>
        <p:nvSpPr>
          <p:cNvPr id="51" name="iconfont-10774-5766788">
            <a:extLst>
              <a:ext uri="{FF2B5EF4-FFF2-40B4-BE49-F238E27FC236}">
                <a16:creationId xmlns:a16="http://schemas.microsoft.com/office/drawing/2014/main" id="{75C3B6EC-3243-850F-B925-49AC119716AD}"/>
              </a:ext>
            </a:extLst>
          </p:cNvPr>
          <p:cNvSpPr/>
          <p:nvPr/>
        </p:nvSpPr>
        <p:spPr>
          <a:xfrm>
            <a:off x="8293182" y="1741459"/>
            <a:ext cx="183645" cy="181066"/>
          </a:xfrm>
          <a:custGeom>
            <a:avLst/>
            <a:gdLst>
              <a:gd name="T0" fmla="*/ 11813 w 12800"/>
              <a:gd name="T1" fmla="*/ 2533 h 12773"/>
              <a:gd name="T2" fmla="*/ 10400 w 12800"/>
              <a:gd name="T3" fmla="*/ 2533 h 12773"/>
              <a:gd name="T4" fmla="*/ 10400 w 12800"/>
              <a:gd name="T5" fmla="*/ 1067 h 12773"/>
              <a:gd name="T6" fmla="*/ 9333 w 12800"/>
              <a:gd name="T7" fmla="*/ 0 h 12773"/>
              <a:gd name="T8" fmla="*/ 3467 w 12800"/>
              <a:gd name="T9" fmla="*/ 0 h 12773"/>
              <a:gd name="T10" fmla="*/ 2400 w 12800"/>
              <a:gd name="T11" fmla="*/ 1067 h 12773"/>
              <a:gd name="T12" fmla="*/ 2400 w 12800"/>
              <a:gd name="T13" fmla="*/ 2533 h 12773"/>
              <a:gd name="T14" fmla="*/ 987 w 12800"/>
              <a:gd name="T15" fmla="*/ 2533 h 12773"/>
              <a:gd name="T16" fmla="*/ 0 w 12800"/>
              <a:gd name="T17" fmla="*/ 3520 h 12773"/>
              <a:gd name="T18" fmla="*/ 0 w 12800"/>
              <a:gd name="T19" fmla="*/ 7947 h 12773"/>
              <a:gd name="T20" fmla="*/ 987 w 12800"/>
              <a:gd name="T21" fmla="*/ 8933 h 12773"/>
              <a:gd name="T22" fmla="*/ 2453 w 12800"/>
              <a:gd name="T23" fmla="*/ 8933 h 12773"/>
              <a:gd name="T24" fmla="*/ 2453 w 12800"/>
              <a:gd name="T25" fmla="*/ 7360 h 12773"/>
              <a:gd name="T26" fmla="*/ 2453 w 12800"/>
              <a:gd name="T27" fmla="*/ 7360 h 12773"/>
              <a:gd name="T28" fmla="*/ 2453 w 12800"/>
              <a:gd name="T29" fmla="*/ 11547 h 12773"/>
              <a:gd name="T30" fmla="*/ 3680 w 12800"/>
              <a:gd name="T31" fmla="*/ 12773 h 12773"/>
              <a:gd name="T32" fmla="*/ 9200 w 12800"/>
              <a:gd name="T33" fmla="*/ 12773 h 12773"/>
              <a:gd name="T34" fmla="*/ 10427 w 12800"/>
              <a:gd name="T35" fmla="*/ 11547 h 12773"/>
              <a:gd name="T36" fmla="*/ 10427 w 12800"/>
              <a:gd name="T37" fmla="*/ 8907 h 12773"/>
              <a:gd name="T38" fmla="*/ 11787 w 12800"/>
              <a:gd name="T39" fmla="*/ 8907 h 12773"/>
              <a:gd name="T40" fmla="*/ 12773 w 12800"/>
              <a:gd name="T41" fmla="*/ 7920 h 12773"/>
              <a:gd name="T42" fmla="*/ 12773 w 12800"/>
              <a:gd name="T43" fmla="*/ 3520 h 12773"/>
              <a:gd name="T44" fmla="*/ 11813 w 12800"/>
              <a:gd name="T45" fmla="*/ 2533 h 12773"/>
              <a:gd name="T46" fmla="*/ 3467 w 12800"/>
              <a:gd name="T47" fmla="*/ 2533 h 12773"/>
              <a:gd name="T48" fmla="*/ 3467 w 12800"/>
              <a:gd name="T49" fmla="*/ 1067 h 12773"/>
              <a:gd name="T50" fmla="*/ 9333 w 12800"/>
              <a:gd name="T51" fmla="*/ 1067 h 12773"/>
              <a:gd name="T52" fmla="*/ 9333 w 12800"/>
              <a:gd name="T53" fmla="*/ 2533 h 12773"/>
              <a:gd name="T54" fmla="*/ 3467 w 12800"/>
              <a:gd name="T55" fmla="*/ 2533 h 12773"/>
              <a:gd name="T56" fmla="*/ 9387 w 12800"/>
              <a:gd name="T57" fmla="*/ 11573 h 12773"/>
              <a:gd name="T58" fmla="*/ 9227 w 12800"/>
              <a:gd name="T59" fmla="*/ 11733 h 12773"/>
              <a:gd name="T60" fmla="*/ 3680 w 12800"/>
              <a:gd name="T61" fmla="*/ 11733 h 12773"/>
              <a:gd name="T62" fmla="*/ 3520 w 12800"/>
              <a:gd name="T63" fmla="*/ 11573 h 12773"/>
              <a:gd name="T64" fmla="*/ 3520 w 12800"/>
              <a:gd name="T65" fmla="*/ 7360 h 12773"/>
              <a:gd name="T66" fmla="*/ 3680 w 12800"/>
              <a:gd name="T67" fmla="*/ 7200 h 12773"/>
              <a:gd name="T68" fmla="*/ 9200 w 12800"/>
              <a:gd name="T69" fmla="*/ 7200 h 12773"/>
              <a:gd name="T70" fmla="*/ 9360 w 12800"/>
              <a:gd name="T71" fmla="*/ 7360 h 12773"/>
              <a:gd name="T72" fmla="*/ 9360 w 12800"/>
              <a:gd name="T73" fmla="*/ 11573 h 12773"/>
              <a:gd name="T74" fmla="*/ 9387 w 12800"/>
              <a:gd name="T75" fmla="*/ 11573 h 12773"/>
              <a:gd name="T76" fmla="*/ 10453 w 12800"/>
              <a:gd name="T77" fmla="*/ 5333 h 12773"/>
              <a:gd name="T78" fmla="*/ 9920 w 12800"/>
              <a:gd name="T79" fmla="*/ 4800 h 12773"/>
              <a:gd name="T80" fmla="*/ 10453 w 12800"/>
              <a:gd name="T81" fmla="*/ 4267 h 12773"/>
              <a:gd name="T82" fmla="*/ 10987 w 12800"/>
              <a:gd name="T83" fmla="*/ 4800 h 12773"/>
              <a:gd name="T84" fmla="*/ 10453 w 12800"/>
              <a:gd name="T85" fmla="*/ 5333 h 12773"/>
              <a:gd name="T86" fmla="*/ 8187 w 12800"/>
              <a:gd name="T87" fmla="*/ 10000 h 12773"/>
              <a:gd name="T88" fmla="*/ 4720 w 12800"/>
              <a:gd name="T89" fmla="*/ 10000 h 12773"/>
              <a:gd name="T90" fmla="*/ 4320 w 12800"/>
              <a:gd name="T91" fmla="*/ 10400 h 12773"/>
              <a:gd name="T92" fmla="*/ 4720 w 12800"/>
              <a:gd name="T93" fmla="*/ 10800 h 12773"/>
              <a:gd name="T94" fmla="*/ 8187 w 12800"/>
              <a:gd name="T95" fmla="*/ 10800 h 12773"/>
              <a:gd name="T96" fmla="*/ 8587 w 12800"/>
              <a:gd name="T97" fmla="*/ 10400 h 12773"/>
              <a:gd name="T98" fmla="*/ 8187 w 12800"/>
              <a:gd name="T99" fmla="*/ 10000 h 12773"/>
              <a:gd name="T100" fmla="*/ 4667 w 12800"/>
              <a:gd name="T101" fmla="*/ 8933 h 12773"/>
              <a:gd name="T102" fmla="*/ 7173 w 12800"/>
              <a:gd name="T103" fmla="*/ 8933 h 12773"/>
              <a:gd name="T104" fmla="*/ 7520 w 12800"/>
              <a:gd name="T105" fmla="*/ 8587 h 12773"/>
              <a:gd name="T106" fmla="*/ 7520 w 12800"/>
              <a:gd name="T107" fmla="*/ 8480 h 12773"/>
              <a:gd name="T108" fmla="*/ 7173 w 12800"/>
              <a:gd name="T109" fmla="*/ 8133 h 12773"/>
              <a:gd name="T110" fmla="*/ 4667 w 12800"/>
              <a:gd name="T111" fmla="*/ 8133 h 12773"/>
              <a:gd name="T112" fmla="*/ 4320 w 12800"/>
              <a:gd name="T113" fmla="*/ 8480 h 12773"/>
              <a:gd name="T114" fmla="*/ 4320 w 12800"/>
              <a:gd name="T115" fmla="*/ 8587 h 12773"/>
              <a:gd name="T116" fmla="*/ 4667 w 12800"/>
              <a:gd name="T117" fmla="*/ 8933 h 12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800" h="12773">
                <a:moveTo>
                  <a:pt x="11813" y="2533"/>
                </a:moveTo>
                <a:lnTo>
                  <a:pt x="10400" y="2533"/>
                </a:lnTo>
                <a:lnTo>
                  <a:pt x="10400" y="1067"/>
                </a:lnTo>
                <a:cubicBezTo>
                  <a:pt x="10400" y="480"/>
                  <a:pt x="9920" y="0"/>
                  <a:pt x="9333" y="0"/>
                </a:cubicBezTo>
                <a:lnTo>
                  <a:pt x="3467" y="0"/>
                </a:lnTo>
                <a:cubicBezTo>
                  <a:pt x="2880" y="0"/>
                  <a:pt x="2400" y="480"/>
                  <a:pt x="2400" y="1067"/>
                </a:cubicBezTo>
                <a:lnTo>
                  <a:pt x="2400" y="2533"/>
                </a:lnTo>
                <a:lnTo>
                  <a:pt x="987" y="2533"/>
                </a:lnTo>
                <a:cubicBezTo>
                  <a:pt x="453" y="2533"/>
                  <a:pt x="0" y="2987"/>
                  <a:pt x="0" y="3520"/>
                </a:cubicBezTo>
                <a:lnTo>
                  <a:pt x="0" y="7947"/>
                </a:lnTo>
                <a:cubicBezTo>
                  <a:pt x="0" y="8480"/>
                  <a:pt x="453" y="8933"/>
                  <a:pt x="987" y="8933"/>
                </a:cubicBezTo>
                <a:lnTo>
                  <a:pt x="2453" y="8933"/>
                </a:lnTo>
                <a:lnTo>
                  <a:pt x="2453" y="7360"/>
                </a:lnTo>
                <a:lnTo>
                  <a:pt x="2453" y="7360"/>
                </a:lnTo>
                <a:lnTo>
                  <a:pt x="2453" y="11547"/>
                </a:lnTo>
                <a:cubicBezTo>
                  <a:pt x="2453" y="12240"/>
                  <a:pt x="3013" y="12773"/>
                  <a:pt x="3680" y="12773"/>
                </a:cubicBezTo>
                <a:lnTo>
                  <a:pt x="9200" y="12773"/>
                </a:lnTo>
                <a:cubicBezTo>
                  <a:pt x="9893" y="12773"/>
                  <a:pt x="10427" y="12213"/>
                  <a:pt x="10427" y="11547"/>
                </a:cubicBezTo>
                <a:lnTo>
                  <a:pt x="10427" y="8907"/>
                </a:lnTo>
                <a:lnTo>
                  <a:pt x="11787" y="8907"/>
                </a:lnTo>
                <a:cubicBezTo>
                  <a:pt x="12320" y="8907"/>
                  <a:pt x="12773" y="8453"/>
                  <a:pt x="12773" y="7920"/>
                </a:cubicBezTo>
                <a:lnTo>
                  <a:pt x="12773" y="3520"/>
                </a:lnTo>
                <a:cubicBezTo>
                  <a:pt x="12800" y="2987"/>
                  <a:pt x="12347" y="2533"/>
                  <a:pt x="11813" y="2533"/>
                </a:cubicBezTo>
                <a:close/>
                <a:moveTo>
                  <a:pt x="3467" y="2533"/>
                </a:moveTo>
                <a:lnTo>
                  <a:pt x="3467" y="1067"/>
                </a:lnTo>
                <a:lnTo>
                  <a:pt x="9333" y="1067"/>
                </a:lnTo>
                <a:lnTo>
                  <a:pt x="9333" y="2533"/>
                </a:lnTo>
                <a:lnTo>
                  <a:pt x="3467" y="2533"/>
                </a:lnTo>
                <a:close/>
                <a:moveTo>
                  <a:pt x="9387" y="11573"/>
                </a:moveTo>
                <a:cubicBezTo>
                  <a:pt x="9387" y="11653"/>
                  <a:pt x="9307" y="11733"/>
                  <a:pt x="9227" y="11733"/>
                </a:cubicBezTo>
                <a:lnTo>
                  <a:pt x="3680" y="11733"/>
                </a:lnTo>
                <a:cubicBezTo>
                  <a:pt x="3573" y="11733"/>
                  <a:pt x="3520" y="11653"/>
                  <a:pt x="3520" y="11573"/>
                </a:cubicBezTo>
                <a:lnTo>
                  <a:pt x="3520" y="7360"/>
                </a:lnTo>
                <a:cubicBezTo>
                  <a:pt x="3520" y="7280"/>
                  <a:pt x="3600" y="7200"/>
                  <a:pt x="3680" y="7200"/>
                </a:cubicBezTo>
                <a:lnTo>
                  <a:pt x="9200" y="7200"/>
                </a:lnTo>
                <a:cubicBezTo>
                  <a:pt x="9280" y="7200"/>
                  <a:pt x="9360" y="7280"/>
                  <a:pt x="9360" y="7360"/>
                </a:cubicBezTo>
                <a:lnTo>
                  <a:pt x="9360" y="11573"/>
                </a:lnTo>
                <a:lnTo>
                  <a:pt x="9387" y="11573"/>
                </a:lnTo>
                <a:close/>
                <a:moveTo>
                  <a:pt x="10453" y="5333"/>
                </a:moveTo>
                <a:cubicBezTo>
                  <a:pt x="10160" y="5333"/>
                  <a:pt x="9920" y="5093"/>
                  <a:pt x="9920" y="4800"/>
                </a:cubicBezTo>
                <a:cubicBezTo>
                  <a:pt x="9920" y="4507"/>
                  <a:pt x="10160" y="4267"/>
                  <a:pt x="10453" y="4267"/>
                </a:cubicBezTo>
                <a:cubicBezTo>
                  <a:pt x="10747" y="4267"/>
                  <a:pt x="10987" y="4507"/>
                  <a:pt x="10987" y="4800"/>
                </a:cubicBezTo>
                <a:cubicBezTo>
                  <a:pt x="10987" y="5093"/>
                  <a:pt x="10747" y="5333"/>
                  <a:pt x="10453" y="5333"/>
                </a:cubicBezTo>
                <a:close/>
                <a:moveTo>
                  <a:pt x="8187" y="10000"/>
                </a:moveTo>
                <a:lnTo>
                  <a:pt x="4720" y="10000"/>
                </a:lnTo>
                <a:cubicBezTo>
                  <a:pt x="4507" y="10000"/>
                  <a:pt x="4320" y="10187"/>
                  <a:pt x="4320" y="10400"/>
                </a:cubicBezTo>
                <a:cubicBezTo>
                  <a:pt x="4320" y="10613"/>
                  <a:pt x="4507" y="10800"/>
                  <a:pt x="4720" y="10800"/>
                </a:cubicBezTo>
                <a:lnTo>
                  <a:pt x="8187" y="10800"/>
                </a:lnTo>
                <a:cubicBezTo>
                  <a:pt x="8400" y="10800"/>
                  <a:pt x="8587" y="10613"/>
                  <a:pt x="8587" y="10400"/>
                </a:cubicBezTo>
                <a:cubicBezTo>
                  <a:pt x="8587" y="10187"/>
                  <a:pt x="8400" y="10000"/>
                  <a:pt x="8187" y="10000"/>
                </a:cubicBezTo>
                <a:close/>
                <a:moveTo>
                  <a:pt x="4667" y="8933"/>
                </a:moveTo>
                <a:lnTo>
                  <a:pt x="7173" y="8933"/>
                </a:lnTo>
                <a:cubicBezTo>
                  <a:pt x="7360" y="8933"/>
                  <a:pt x="7520" y="8773"/>
                  <a:pt x="7520" y="8587"/>
                </a:cubicBezTo>
                <a:lnTo>
                  <a:pt x="7520" y="8480"/>
                </a:lnTo>
                <a:cubicBezTo>
                  <a:pt x="7520" y="8293"/>
                  <a:pt x="7360" y="8133"/>
                  <a:pt x="7173" y="8133"/>
                </a:cubicBezTo>
                <a:lnTo>
                  <a:pt x="4667" y="8133"/>
                </a:lnTo>
                <a:cubicBezTo>
                  <a:pt x="4480" y="8133"/>
                  <a:pt x="4320" y="8293"/>
                  <a:pt x="4320" y="8480"/>
                </a:cubicBezTo>
                <a:lnTo>
                  <a:pt x="4320" y="8587"/>
                </a:lnTo>
                <a:cubicBezTo>
                  <a:pt x="4320" y="8773"/>
                  <a:pt x="4480" y="8933"/>
                  <a:pt x="4667" y="893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cs typeface="+mn-ea"/>
              <a:sym typeface="+mn-lt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F734F454-9D8B-5DC7-9373-C1F4CB7E07CA}"/>
              </a:ext>
            </a:extLst>
          </p:cNvPr>
          <p:cNvSpPr txBox="1"/>
          <p:nvPr/>
        </p:nvSpPr>
        <p:spPr>
          <a:xfrm>
            <a:off x="3006430" y="357130"/>
            <a:ext cx="136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数据查询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57195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三、页面设计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3" cy="4504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5145AD5-E0DF-115C-837A-31396CEF408E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757594-8C6C-D29B-E5D2-865AE5E50CD6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880B0EA-0A17-DD7B-1376-D904B1076954}"/>
              </a:ext>
            </a:extLst>
          </p:cNvPr>
          <p:cNvSpPr txBox="1"/>
          <p:nvPr/>
        </p:nvSpPr>
        <p:spPr>
          <a:xfrm>
            <a:off x="7807754" y="1100842"/>
            <a:ext cx="9233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个人中心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A2A7CAE-9582-A4FE-0DD5-7F7708C2E71E}"/>
              </a:ext>
            </a:extLst>
          </p:cNvPr>
          <p:cNvSpPr/>
          <p:nvPr/>
        </p:nvSpPr>
        <p:spPr>
          <a:xfrm>
            <a:off x="5459828" y="1048474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B6DD61B-DA77-26B5-6FA9-9C89CF831E30}"/>
              </a:ext>
            </a:extLst>
          </p:cNvPr>
          <p:cNvSpPr txBox="1"/>
          <p:nvPr/>
        </p:nvSpPr>
        <p:spPr>
          <a:xfrm>
            <a:off x="3424049" y="1097854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16D237B-7EB9-EE58-D420-75A42B577179}"/>
              </a:ext>
            </a:extLst>
          </p:cNvPr>
          <p:cNvSpPr txBox="1"/>
          <p:nvPr/>
        </p:nvSpPr>
        <p:spPr>
          <a:xfrm>
            <a:off x="449785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数据查询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9D8BF24-218F-DD69-3003-4F916D767DDF}"/>
              </a:ext>
            </a:extLst>
          </p:cNvPr>
          <p:cNvSpPr txBox="1"/>
          <p:nvPr/>
        </p:nvSpPr>
        <p:spPr>
          <a:xfrm>
            <a:off x="552768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接口申请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317E2C4-B7DB-B591-E82F-D3F49150D568}"/>
              </a:ext>
            </a:extLst>
          </p:cNvPr>
          <p:cNvSpPr txBox="1"/>
          <p:nvPr/>
        </p:nvSpPr>
        <p:spPr>
          <a:xfrm>
            <a:off x="3006430" y="357130"/>
            <a:ext cx="136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接口申请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E1AF296-0DAE-BD00-10EC-F973DD60DFA4}"/>
              </a:ext>
            </a:extLst>
          </p:cNvPr>
          <p:cNvSpPr/>
          <p:nvPr/>
        </p:nvSpPr>
        <p:spPr>
          <a:xfrm>
            <a:off x="2635566" y="1642643"/>
            <a:ext cx="6046968" cy="3731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返回参数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1FA165E-9C6F-A7CF-C7F8-5F87AD5D4A15}"/>
              </a:ext>
            </a:extLst>
          </p:cNvPr>
          <p:cNvSpPr txBox="1"/>
          <p:nvPr/>
        </p:nvSpPr>
        <p:spPr>
          <a:xfrm>
            <a:off x="2894987" y="2507066"/>
            <a:ext cx="60371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/>
              <a:t>调用地址：  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请求方式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GET https://xxxxx/api/getInfo&amp;appSecret=?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2C45180-BB80-5912-38E9-D6B7E5D25679}"/>
              </a:ext>
            </a:extLst>
          </p:cNvPr>
          <p:cNvSpPr txBox="1"/>
          <p:nvPr/>
        </p:nvSpPr>
        <p:spPr>
          <a:xfrm>
            <a:off x="2894763" y="2120824"/>
            <a:ext cx="193514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b="1" dirty="0"/>
              <a:t>摘要：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</a:rPr>
              <a:t>XXXXXXXXXXXXXXX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1AFD9DA-BDD3-E393-C178-1A026D38713F}"/>
              </a:ext>
            </a:extLst>
          </p:cNvPr>
          <p:cNvSpPr txBox="1"/>
          <p:nvPr/>
        </p:nvSpPr>
        <p:spPr>
          <a:xfrm>
            <a:off x="2883876" y="1698241"/>
            <a:ext cx="3376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cs typeface="+mn-ea"/>
              </a:rPr>
              <a:t>线路级公交刷卡量统计信息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B1D43C1-9424-362C-4F6B-B5B293E44C9D}"/>
              </a:ext>
            </a:extLst>
          </p:cNvPr>
          <p:cNvSpPr txBox="1"/>
          <p:nvPr/>
        </p:nvSpPr>
        <p:spPr>
          <a:xfrm>
            <a:off x="2895898" y="2948804"/>
            <a:ext cx="85792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b="1" dirty="0"/>
              <a:t>请求参数：</a:t>
            </a:r>
            <a:endParaRPr lang="zh-CN" altLang="en-US" sz="1050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3C6E113-FF8D-8A79-7E10-3FE983302396}"/>
              </a:ext>
            </a:extLst>
          </p:cNvPr>
          <p:cNvSpPr txBox="1"/>
          <p:nvPr/>
        </p:nvSpPr>
        <p:spPr>
          <a:xfrm>
            <a:off x="2907961" y="4144938"/>
            <a:ext cx="85792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b="1" dirty="0"/>
              <a:t>返回参数：</a:t>
            </a:r>
            <a:endParaRPr lang="zh-CN" altLang="en-US" sz="1050" dirty="0"/>
          </a:p>
        </p:txBody>
      </p:sp>
      <p:graphicFrame>
        <p:nvGraphicFramePr>
          <p:cNvPr id="27" name="表格 26">
            <a:extLst>
              <a:ext uri="{FF2B5EF4-FFF2-40B4-BE49-F238E27FC236}">
                <a16:creationId xmlns:a16="http://schemas.microsoft.com/office/drawing/2014/main" id="{585F8BA6-9C4B-2093-BF63-8F04DD2939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25007"/>
              </p:ext>
            </p:extLst>
          </p:nvPr>
        </p:nvGraphicFramePr>
        <p:xfrm>
          <a:off x="3723221" y="3047664"/>
          <a:ext cx="4486030" cy="904398"/>
        </p:xfrm>
        <a:graphic>
          <a:graphicData uri="http://schemas.openxmlformats.org/drawingml/2006/table">
            <a:tbl>
              <a:tblPr/>
              <a:tblGrid>
                <a:gridCol w="1511182">
                  <a:extLst>
                    <a:ext uri="{9D8B030D-6E8A-4147-A177-3AD203B41FA5}">
                      <a16:colId xmlns:a16="http://schemas.microsoft.com/office/drawing/2014/main" val="2464695856"/>
                    </a:ext>
                  </a:extLst>
                </a:gridCol>
                <a:gridCol w="1488504">
                  <a:extLst>
                    <a:ext uri="{9D8B030D-6E8A-4147-A177-3AD203B41FA5}">
                      <a16:colId xmlns:a16="http://schemas.microsoft.com/office/drawing/2014/main" val="1934757116"/>
                    </a:ext>
                  </a:extLst>
                </a:gridCol>
                <a:gridCol w="1486344">
                  <a:extLst>
                    <a:ext uri="{9D8B030D-6E8A-4147-A177-3AD203B41FA5}">
                      <a16:colId xmlns:a16="http://schemas.microsoft.com/office/drawing/2014/main" val="3536683199"/>
                    </a:ext>
                  </a:extLst>
                </a:gridCol>
              </a:tblGrid>
              <a:tr h="25192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参数</a:t>
                      </a: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是否必须</a:t>
                      </a:r>
                    </a:p>
                  </a:txBody>
                  <a:tcPr marL="164306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说明</a:t>
                      </a:r>
                    </a:p>
                  </a:txBody>
                  <a:tcPr marL="164306" marR="78867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84943128"/>
                  </a:ext>
                </a:extLst>
              </a:tr>
              <a:tr h="25192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orgCode</a:t>
                      </a: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是</a:t>
                      </a:r>
                    </a:p>
                  </a:txBody>
                  <a:tcPr marL="164306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机构编号</a:t>
                      </a:r>
                    </a:p>
                  </a:txBody>
                  <a:tcPr marL="164306" marR="78867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77107313"/>
                  </a:ext>
                </a:extLst>
              </a:tr>
              <a:tr h="25192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secret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是</a:t>
                      </a:r>
                    </a:p>
                  </a:txBody>
                  <a:tcPr marL="164306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唯一密钥</a:t>
                      </a:r>
                    </a:p>
                  </a:txBody>
                  <a:tcPr marL="164306" marR="78867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4873178"/>
                  </a:ext>
                </a:extLst>
              </a:tr>
            </a:tbl>
          </a:graphicData>
        </a:graphic>
      </p:graphicFrame>
      <p:graphicFrame>
        <p:nvGraphicFramePr>
          <p:cNvPr id="28" name="表格 27">
            <a:extLst>
              <a:ext uri="{FF2B5EF4-FFF2-40B4-BE49-F238E27FC236}">
                <a16:creationId xmlns:a16="http://schemas.microsoft.com/office/drawing/2014/main" id="{EB9E51AA-4A09-DE1D-30E1-5E9A20DBF2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106506"/>
              </p:ext>
            </p:extLst>
          </p:nvPr>
        </p:nvGraphicFramePr>
        <p:xfrm>
          <a:off x="3723220" y="4173978"/>
          <a:ext cx="4486031" cy="1205864"/>
        </p:xfrm>
        <a:graphic>
          <a:graphicData uri="http://schemas.openxmlformats.org/drawingml/2006/table">
            <a:tbl>
              <a:tblPr/>
              <a:tblGrid>
                <a:gridCol w="1417253">
                  <a:extLst>
                    <a:ext uri="{9D8B030D-6E8A-4147-A177-3AD203B41FA5}">
                      <a16:colId xmlns:a16="http://schemas.microsoft.com/office/drawing/2014/main" val="2290023957"/>
                    </a:ext>
                  </a:extLst>
                </a:gridCol>
                <a:gridCol w="1534389">
                  <a:extLst>
                    <a:ext uri="{9D8B030D-6E8A-4147-A177-3AD203B41FA5}">
                      <a16:colId xmlns:a16="http://schemas.microsoft.com/office/drawing/2014/main" val="2544994910"/>
                    </a:ext>
                  </a:extLst>
                </a:gridCol>
                <a:gridCol w="1534389">
                  <a:extLst>
                    <a:ext uri="{9D8B030D-6E8A-4147-A177-3AD203B41FA5}">
                      <a16:colId xmlns:a16="http://schemas.microsoft.com/office/drawing/2014/main" val="5310849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参数</a:t>
                      </a: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类型</a:t>
                      </a: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说明</a:t>
                      </a:r>
                    </a:p>
                  </a:txBody>
                  <a:tcPr marL="164306" marR="78867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991984"/>
                  </a:ext>
                </a:extLst>
              </a:tr>
              <a:tr h="23980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code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String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返回码</a:t>
                      </a:r>
                    </a:p>
                  </a:txBody>
                  <a:tcPr marL="164306" marR="78867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1013363"/>
                  </a:ext>
                </a:extLst>
              </a:tr>
              <a:tr h="23980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msg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String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返回说明</a:t>
                      </a:r>
                    </a:p>
                  </a:txBody>
                  <a:tcPr marL="164306" marR="78867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4002990"/>
                  </a:ext>
                </a:extLst>
              </a:tr>
              <a:tr h="23980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data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json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返回内容</a:t>
                      </a:r>
                    </a:p>
                  </a:txBody>
                  <a:tcPr marL="164306" marR="78867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9597936"/>
                  </a:ext>
                </a:extLst>
              </a:tr>
            </a:tbl>
          </a:graphicData>
        </a:graphic>
      </p:graphicFrame>
      <p:sp>
        <p:nvSpPr>
          <p:cNvPr id="30" name="矩形 29">
            <a:extLst>
              <a:ext uri="{FF2B5EF4-FFF2-40B4-BE49-F238E27FC236}">
                <a16:creationId xmlns:a16="http://schemas.microsoft.com/office/drawing/2014/main" id="{BFE5A4AC-DB09-9AC9-6B94-8D4FB9F00F54}"/>
              </a:ext>
            </a:extLst>
          </p:cNvPr>
          <p:cNvSpPr/>
          <p:nvPr/>
        </p:nvSpPr>
        <p:spPr>
          <a:xfrm>
            <a:off x="490880" y="1642213"/>
            <a:ext cx="2041964" cy="37387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F19823F3-BC59-A09F-DDB6-7BDA33EEB701}"/>
              </a:ext>
            </a:extLst>
          </p:cNvPr>
          <p:cNvSpPr/>
          <p:nvPr/>
        </p:nvSpPr>
        <p:spPr>
          <a:xfrm>
            <a:off x="490880" y="1642643"/>
            <a:ext cx="2041963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F639193-CEDD-6247-44FE-23453550DBA3}"/>
              </a:ext>
            </a:extLst>
          </p:cNvPr>
          <p:cNvSpPr txBox="1"/>
          <p:nvPr/>
        </p:nvSpPr>
        <p:spPr>
          <a:xfrm>
            <a:off x="593603" y="2041729"/>
            <a:ext cx="2041963" cy="1239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公交客流量</a:t>
            </a:r>
            <a:r>
              <a:rPr lang="en-US" altLang="zh-CN" sz="1050" dirty="0"/>
              <a:t>1-</a:t>
            </a:r>
            <a:r>
              <a:rPr lang="zh-CN" altLang="en-US" sz="1050" dirty="0"/>
              <a:t>分营运公司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公交客流量</a:t>
            </a:r>
            <a:r>
              <a:rPr lang="en-US" altLang="zh-CN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</a:t>
            </a:r>
            <a:r>
              <a:rPr lang="zh-CN" altLang="en-US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分线路</a:t>
            </a:r>
            <a:endParaRPr lang="en-US" altLang="zh-CN" sz="1050" b="1" dirty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公交客流量</a:t>
            </a:r>
            <a:r>
              <a:rPr lang="en-US" altLang="zh-CN" sz="1050" dirty="0"/>
              <a:t>3-</a:t>
            </a:r>
            <a:r>
              <a:rPr lang="zh-CN" altLang="en-US" sz="1050" dirty="0"/>
              <a:t>分站点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分时段线路客流量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高客流线路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高客流站点</a:t>
            </a:r>
            <a:endParaRPr lang="en-US" altLang="zh-CN" sz="1050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492864A6-DB7E-9D55-94EB-AA464799BAA5}"/>
              </a:ext>
            </a:extLst>
          </p:cNvPr>
          <p:cNvSpPr txBox="1"/>
          <p:nvPr/>
        </p:nvSpPr>
        <p:spPr>
          <a:xfrm>
            <a:off x="567843" y="1674060"/>
            <a:ext cx="1039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交通卡公司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DFF436A8-3B51-5D32-1169-56594DC1E001}"/>
              </a:ext>
            </a:extLst>
          </p:cNvPr>
          <p:cNvSpPr/>
          <p:nvPr/>
        </p:nvSpPr>
        <p:spPr>
          <a:xfrm>
            <a:off x="490879" y="3338743"/>
            <a:ext cx="2041966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01DC10C9-5FCA-9FB7-BD9C-8DED0AEC39F5}"/>
              </a:ext>
            </a:extLst>
          </p:cNvPr>
          <p:cNvSpPr txBox="1"/>
          <p:nvPr/>
        </p:nvSpPr>
        <p:spPr>
          <a:xfrm>
            <a:off x="564683" y="3393983"/>
            <a:ext cx="1039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久事公交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0650E312-3001-665B-CC16-064E6D50B0A0}"/>
              </a:ext>
            </a:extLst>
          </p:cNvPr>
          <p:cNvSpPr txBox="1"/>
          <p:nvPr/>
        </p:nvSpPr>
        <p:spPr>
          <a:xfrm>
            <a:off x="593602" y="3713771"/>
            <a:ext cx="2041963" cy="656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线路基础信息查询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站点基础信息查询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公交舒适度查询</a:t>
            </a:r>
            <a:endParaRPr lang="en-US" altLang="zh-CN" sz="1050" dirty="0"/>
          </a:p>
        </p:txBody>
      </p: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70876A9D-B365-32A4-8E8E-3CC443EA27C3}"/>
              </a:ext>
            </a:extLst>
          </p:cNvPr>
          <p:cNvCxnSpPr>
            <a:cxnSpLocks/>
          </p:cNvCxnSpPr>
          <p:nvPr/>
        </p:nvCxnSpPr>
        <p:spPr>
          <a:xfrm>
            <a:off x="2962883" y="2054644"/>
            <a:ext cx="5540255" cy="0"/>
          </a:xfrm>
          <a:prstGeom prst="line">
            <a:avLst/>
          </a:prstGeom>
          <a:ln>
            <a:solidFill>
              <a:srgbClr val="5A56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9B90738D-4EDE-4DDF-650B-F0500C3234F9}"/>
              </a:ext>
            </a:extLst>
          </p:cNvPr>
          <p:cNvCxnSpPr>
            <a:cxnSpLocks/>
          </p:cNvCxnSpPr>
          <p:nvPr/>
        </p:nvCxnSpPr>
        <p:spPr>
          <a:xfrm>
            <a:off x="2989485" y="2444632"/>
            <a:ext cx="5513653" cy="0"/>
          </a:xfrm>
          <a:prstGeom prst="line">
            <a:avLst/>
          </a:prstGeom>
          <a:ln>
            <a:solidFill>
              <a:srgbClr val="5A56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D14CB5F6-5A16-5F25-8710-EA59F8DD698E}"/>
              </a:ext>
            </a:extLst>
          </p:cNvPr>
          <p:cNvCxnSpPr>
            <a:cxnSpLocks/>
          </p:cNvCxnSpPr>
          <p:nvPr/>
        </p:nvCxnSpPr>
        <p:spPr>
          <a:xfrm>
            <a:off x="2976183" y="2857500"/>
            <a:ext cx="5513654" cy="0"/>
          </a:xfrm>
          <a:prstGeom prst="line">
            <a:avLst/>
          </a:prstGeom>
          <a:ln>
            <a:solidFill>
              <a:srgbClr val="5A56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90244899-AAF0-E989-ED3E-2CBD6FF4D456}"/>
              </a:ext>
            </a:extLst>
          </p:cNvPr>
          <p:cNvCxnSpPr>
            <a:cxnSpLocks/>
          </p:cNvCxnSpPr>
          <p:nvPr/>
        </p:nvCxnSpPr>
        <p:spPr>
          <a:xfrm>
            <a:off x="2989484" y="4059477"/>
            <a:ext cx="5513654" cy="0"/>
          </a:xfrm>
          <a:prstGeom prst="line">
            <a:avLst/>
          </a:prstGeom>
          <a:ln>
            <a:solidFill>
              <a:srgbClr val="5A56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DA00640B-2CFC-0AEB-8B16-E8D399CD8029}"/>
              </a:ext>
            </a:extLst>
          </p:cNvPr>
          <p:cNvSpPr/>
          <p:nvPr/>
        </p:nvSpPr>
        <p:spPr>
          <a:xfrm>
            <a:off x="7642178" y="1732449"/>
            <a:ext cx="860960" cy="222426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接口申请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8016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三、页面设计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3" cy="4504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矩形 38">
            <a:extLst>
              <a:ext uri="{FF2B5EF4-FFF2-40B4-BE49-F238E27FC236}">
                <a16:creationId xmlns:a16="http://schemas.microsoft.com/office/drawing/2014/main" id="{87D3A784-5DE4-084A-1D5A-94B6597494E1}"/>
              </a:ext>
            </a:extLst>
          </p:cNvPr>
          <p:cNvSpPr/>
          <p:nvPr/>
        </p:nvSpPr>
        <p:spPr>
          <a:xfrm>
            <a:off x="2861675" y="1634756"/>
            <a:ext cx="5778205" cy="37387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5145AD5-E0DF-115C-837A-31396CEF408E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9D8BF24-218F-DD69-3003-4F916D767DDF}"/>
              </a:ext>
            </a:extLst>
          </p:cNvPr>
          <p:cNvSpPr txBox="1"/>
          <p:nvPr/>
        </p:nvSpPr>
        <p:spPr>
          <a:xfrm>
            <a:off x="552768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接口申请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757594-8C6C-D29B-E5D2-865AE5E50CD6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880B0EA-0A17-DD7B-1376-D904B1076954}"/>
              </a:ext>
            </a:extLst>
          </p:cNvPr>
          <p:cNvSpPr txBox="1"/>
          <p:nvPr/>
        </p:nvSpPr>
        <p:spPr>
          <a:xfrm>
            <a:off x="7807754" y="1100842"/>
            <a:ext cx="9233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个人中心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A2A7CAE-9582-A4FE-0DD5-7F7708C2E71E}"/>
              </a:ext>
            </a:extLst>
          </p:cNvPr>
          <p:cNvSpPr/>
          <p:nvPr/>
        </p:nvSpPr>
        <p:spPr>
          <a:xfrm>
            <a:off x="4429998" y="1048474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B6DD61B-DA77-26B5-6FA9-9C89CF831E30}"/>
              </a:ext>
            </a:extLst>
          </p:cNvPr>
          <p:cNvSpPr txBox="1"/>
          <p:nvPr/>
        </p:nvSpPr>
        <p:spPr>
          <a:xfrm>
            <a:off x="3424049" y="1097854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16D237B-7EB9-EE58-D420-75A42B577179}"/>
              </a:ext>
            </a:extLst>
          </p:cNvPr>
          <p:cNvSpPr txBox="1"/>
          <p:nvPr/>
        </p:nvSpPr>
        <p:spPr>
          <a:xfrm>
            <a:off x="449785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数据服务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6E0FD4A-F54E-8FA3-18A2-58D475592CC8}"/>
              </a:ext>
            </a:extLst>
          </p:cNvPr>
          <p:cNvSpPr/>
          <p:nvPr/>
        </p:nvSpPr>
        <p:spPr>
          <a:xfrm>
            <a:off x="490879" y="1642213"/>
            <a:ext cx="2227563" cy="37387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B1A1E98-8140-9FF9-BA79-4A73340B691A}"/>
              </a:ext>
            </a:extLst>
          </p:cNvPr>
          <p:cNvSpPr/>
          <p:nvPr/>
        </p:nvSpPr>
        <p:spPr>
          <a:xfrm>
            <a:off x="490880" y="1642643"/>
            <a:ext cx="2227562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C27D1DA-5C25-9F36-6515-E419B38ECA89}"/>
              </a:ext>
            </a:extLst>
          </p:cNvPr>
          <p:cNvSpPr txBox="1"/>
          <p:nvPr/>
        </p:nvSpPr>
        <p:spPr>
          <a:xfrm>
            <a:off x="754633" y="2313168"/>
            <a:ext cx="2041963" cy="1901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公交客流量</a:t>
            </a:r>
            <a:r>
              <a:rPr lang="en-US" altLang="zh-CN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</a:t>
            </a:r>
            <a:r>
              <a:rPr lang="zh-CN" altLang="en-US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分营运公司</a:t>
            </a:r>
            <a:endParaRPr lang="en-US" altLang="zh-CN" sz="1050" b="1" dirty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公交客流量</a:t>
            </a:r>
            <a:r>
              <a:rPr lang="en-US" altLang="zh-CN" sz="1050" dirty="0"/>
              <a:t>2-</a:t>
            </a:r>
            <a:r>
              <a:rPr lang="zh-CN" altLang="en-US" sz="1050" dirty="0"/>
              <a:t>分线路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公交客流量</a:t>
            </a:r>
            <a:r>
              <a:rPr lang="en-US" altLang="zh-CN" sz="1050" dirty="0"/>
              <a:t>3-</a:t>
            </a:r>
            <a:r>
              <a:rPr lang="zh-CN" altLang="en-US" sz="1050" dirty="0"/>
              <a:t>分站点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分时段线路客流量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高客流线路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高客流站点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altLang="zh-CN" sz="1100" b="1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altLang="zh-CN" sz="1100" b="1" dirty="0"/>
          </a:p>
          <a:p>
            <a:pPr>
              <a:lnSpc>
                <a:spcPct val="120000"/>
              </a:lnSpc>
            </a:pPr>
            <a:endParaRPr lang="en-US" altLang="zh-CN" sz="1100" b="1" dirty="0"/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F4A1B44E-3EEF-3231-0A43-A271AE85D6FD}"/>
              </a:ext>
            </a:extLst>
          </p:cNvPr>
          <p:cNvGrpSpPr/>
          <p:nvPr/>
        </p:nvGrpSpPr>
        <p:grpSpPr>
          <a:xfrm>
            <a:off x="762034" y="4573580"/>
            <a:ext cx="1529288" cy="697545"/>
            <a:chOff x="683906" y="4141477"/>
            <a:chExt cx="1529288" cy="697545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D51D2E75-4E8F-B890-41E5-34B60EDABA00}"/>
                </a:ext>
              </a:extLst>
            </p:cNvPr>
            <p:cNvSpPr txBox="1"/>
            <p:nvPr/>
          </p:nvSpPr>
          <p:spPr>
            <a:xfrm>
              <a:off x="869231" y="4141477"/>
              <a:ext cx="11586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b="1" dirty="0"/>
                <a:t>实时指标</a:t>
              </a:r>
              <a:endParaRPr lang="en-US" altLang="zh-CN" sz="1100" b="1" dirty="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9362578F-C51F-9B93-958F-1D8BDC21DD8B}"/>
                </a:ext>
              </a:extLst>
            </p:cNvPr>
            <p:cNvSpPr txBox="1"/>
            <p:nvPr/>
          </p:nvSpPr>
          <p:spPr>
            <a:xfrm>
              <a:off x="688196" y="4375562"/>
              <a:ext cx="1524998" cy="463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/>
                <a:t>公交到站预报</a:t>
              </a:r>
              <a:endParaRPr lang="en-US" altLang="zh-CN" sz="1050" dirty="0"/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/>
                <a:t>公交舒适度指标</a:t>
              </a:r>
            </a:p>
          </p:txBody>
        </p:sp>
        <p:sp>
          <p:nvSpPr>
            <p:cNvPr id="24" name="wifi-bus_64674">
              <a:extLst>
                <a:ext uri="{FF2B5EF4-FFF2-40B4-BE49-F238E27FC236}">
                  <a16:creationId xmlns:a16="http://schemas.microsoft.com/office/drawing/2014/main" id="{4356064A-31E3-BAC1-05DD-017ABE48BD19}"/>
                </a:ext>
              </a:extLst>
            </p:cNvPr>
            <p:cNvSpPr/>
            <p:nvPr/>
          </p:nvSpPr>
          <p:spPr>
            <a:xfrm>
              <a:off x="683906" y="4158920"/>
              <a:ext cx="206245" cy="199610"/>
            </a:xfrm>
            <a:custGeom>
              <a:avLst/>
              <a:gdLst>
                <a:gd name="connsiteX0" fmla="*/ 327780 w 561933"/>
                <a:gd name="connsiteY0" fmla="*/ 406780 h 608145"/>
                <a:gd name="connsiteX1" fmla="*/ 285069 w 561933"/>
                <a:gd name="connsiteY1" fmla="*/ 449434 h 608145"/>
                <a:gd name="connsiteX2" fmla="*/ 327780 w 561933"/>
                <a:gd name="connsiteY2" fmla="*/ 492088 h 608145"/>
                <a:gd name="connsiteX3" fmla="*/ 370490 w 561933"/>
                <a:gd name="connsiteY3" fmla="*/ 449434 h 608145"/>
                <a:gd name="connsiteX4" fmla="*/ 327780 w 561933"/>
                <a:gd name="connsiteY4" fmla="*/ 406780 h 608145"/>
                <a:gd name="connsiteX5" fmla="*/ 91381 w 561933"/>
                <a:gd name="connsiteY5" fmla="*/ 406780 h 608145"/>
                <a:gd name="connsiteX6" fmla="*/ 49664 w 561933"/>
                <a:gd name="connsiteY6" fmla="*/ 449434 h 608145"/>
                <a:gd name="connsiteX7" fmla="*/ 91381 w 561933"/>
                <a:gd name="connsiteY7" fmla="*/ 492088 h 608145"/>
                <a:gd name="connsiteX8" fmla="*/ 134092 w 561933"/>
                <a:gd name="connsiteY8" fmla="*/ 449434 h 608145"/>
                <a:gd name="connsiteX9" fmla="*/ 91381 w 561933"/>
                <a:gd name="connsiteY9" fmla="*/ 406780 h 608145"/>
                <a:gd name="connsiteX10" fmla="*/ 130119 w 561933"/>
                <a:gd name="connsiteY10" fmla="*/ 162762 h 608145"/>
                <a:gd name="connsiteX11" fmla="*/ 50657 w 561933"/>
                <a:gd name="connsiteY11" fmla="*/ 243110 h 608145"/>
                <a:gd name="connsiteX12" fmla="*/ 50657 w 561933"/>
                <a:gd name="connsiteY12" fmla="*/ 312546 h 608145"/>
                <a:gd name="connsiteX13" fmla="*/ 78468 w 561933"/>
                <a:gd name="connsiteY13" fmla="*/ 341312 h 608145"/>
                <a:gd name="connsiteX14" fmla="*/ 340692 w 561933"/>
                <a:gd name="connsiteY14" fmla="*/ 341312 h 608145"/>
                <a:gd name="connsiteX15" fmla="*/ 369497 w 561933"/>
                <a:gd name="connsiteY15" fmla="*/ 312546 h 608145"/>
                <a:gd name="connsiteX16" fmla="*/ 369497 w 561933"/>
                <a:gd name="connsiteY16" fmla="*/ 243110 h 608145"/>
                <a:gd name="connsiteX17" fmla="*/ 289042 w 561933"/>
                <a:gd name="connsiteY17" fmla="*/ 162762 h 608145"/>
                <a:gd name="connsiteX18" fmla="*/ 127139 w 561933"/>
                <a:gd name="connsiteY18" fmla="*/ 99278 h 608145"/>
                <a:gd name="connsiteX19" fmla="*/ 293015 w 561933"/>
                <a:gd name="connsiteY19" fmla="*/ 99278 h 608145"/>
                <a:gd name="connsiteX20" fmla="*/ 420154 w 561933"/>
                <a:gd name="connsiteY20" fmla="*/ 226247 h 608145"/>
                <a:gd name="connsiteX21" fmla="*/ 420154 w 561933"/>
                <a:gd name="connsiteY21" fmla="*/ 486136 h 608145"/>
                <a:gd name="connsiteX22" fmla="*/ 382410 w 561933"/>
                <a:gd name="connsiteY22" fmla="*/ 541685 h 608145"/>
                <a:gd name="connsiteX23" fmla="*/ 382410 w 561933"/>
                <a:gd name="connsiteY23" fmla="*/ 561524 h 608145"/>
                <a:gd name="connsiteX24" fmla="*/ 334733 w 561933"/>
                <a:gd name="connsiteY24" fmla="*/ 608145 h 608145"/>
                <a:gd name="connsiteX25" fmla="*/ 326786 w 561933"/>
                <a:gd name="connsiteY25" fmla="*/ 608145 h 608145"/>
                <a:gd name="connsiteX26" fmla="*/ 280103 w 561933"/>
                <a:gd name="connsiteY26" fmla="*/ 561524 h 608145"/>
                <a:gd name="connsiteX27" fmla="*/ 280103 w 561933"/>
                <a:gd name="connsiteY27" fmla="*/ 544661 h 608145"/>
                <a:gd name="connsiteX28" fmla="*/ 140051 w 561933"/>
                <a:gd name="connsiteY28" fmla="*/ 544661 h 608145"/>
                <a:gd name="connsiteX29" fmla="*/ 140051 w 561933"/>
                <a:gd name="connsiteY29" fmla="*/ 561524 h 608145"/>
                <a:gd name="connsiteX30" fmla="*/ 92374 w 561933"/>
                <a:gd name="connsiteY30" fmla="*/ 608145 h 608145"/>
                <a:gd name="connsiteX31" fmla="*/ 84428 w 561933"/>
                <a:gd name="connsiteY31" fmla="*/ 608145 h 608145"/>
                <a:gd name="connsiteX32" fmla="*/ 37744 w 561933"/>
                <a:gd name="connsiteY32" fmla="*/ 561524 h 608145"/>
                <a:gd name="connsiteX33" fmla="*/ 37744 w 561933"/>
                <a:gd name="connsiteY33" fmla="*/ 541685 h 608145"/>
                <a:gd name="connsiteX34" fmla="*/ 0 w 561933"/>
                <a:gd name="connsiteY34" fmla="*/ 486136 h 608145"/>
                <a:gd name="connsiteX35" fmla="*/ 0 w 561933"/>
                <a:gd name="connsiteY35" fmla="*/ 226247 h 608145"/>
                <a:gd name="connsiteX36" fmla="*/ 127139 w 561933"/>
                <a:gd name="connsiteY36" fmla="*/ 99278 h 608145"/>
                <a:gd name="connsiteX37" fmla="*/ 408232 w 561933"/>
                <a:gd name="connsiteY37" fmla="*/ 74504 h 608145"/>
                <a:gd name="connsiteX38" fmla="*/ 424139 w 561933"/>
                <a:gd name="connsiteY38" fmla="*/ 75495 h 608145"/>
                <a:gd name="connsiteX39" fmla="*/ 486772 w 561933"/>
                <a:gd name="connsiteY39" fmla="*/ 185587 h 608145"/>
                <a:gd name="connsiteX40" fmla="*/ 479813 w 561933"/>
                <a:gd name="connsiteY40" fmla="*/ 199473 h 608145"/>
                <a:gd name="connsiteX41" fmla="*/ 464901 w 561933"/>
                <a:gd name="connsiteY41" fmla="*/ 202448 h 608145"/>
                <a:gd name="connsiteX42" fmla="*/ 462912 w 561933"/>
                <a:gd name="connsiteY42" fmla="*/ 201456 h 608145"/>
                <a:gd name="connsiteX43" fmla="*/ 448994 w 561933"/>
                <a:gd name="connsiteY43" fmla="*/ 183604 h 608145"/>
                <a:gd name="connsiteX44" fmla="*/ 406244 w 561933"/>
                <a:gd name="connsiteY44" fmla="*/ 109217 h 608145"/>
                <a:gd name="connsiteX45" fmla="*/ 397296 w 561933"/>
                <a:gd name="connsiteY45" fmla="*/ 89381 h 608145"/>
                <a:gd name="connsiteX46" fmla="*/ 398291 w 561933"/>
                <a:gd name="connsiteY46" fmla="*/ 87397 h 608145"/>
                <a:gd name="connsiteX47" fmla="*/ 408232 w 561933"/>
                <a:gd name="connsiteY47" fmla="*/ 74504 h 608145"/>
                <a:gd name="connsiteX48" fmla="*/ 439969 w 561933"/>
                <a:gd name="connsiteY48" fmla="*/ 1081 h 608145"/>
                <a:gd name="connsiteX49" fmla="*/ 560176 w 561933"/>
                <a:gd name="connsiteY49" fmla="*/ 205408 h 608145"/>
                <a:gd name="connsiteX50" fmla="*/ 552228 w 561933"/>
                <a:gd name="connsiteY50" fmla="*/ 217311 h 608145"/>
                <a:gd name="connsiteX51" fmla="*/ 537326 w 561933"/>
                <a:gd name="connsiteY51" fmla="*/ 220286 h 608145"/>
                <a:gd name="connsiteX52" fmla="*/ 535340 w 561933"/>
                <a:gd name="connsiteY52" fmla="*/ 219294 h 608145"/>
                <a:gd name="connsiteX53" fmla="*/ 522425 w 561933"/>
                <a:gd name="connsiteY53" fmla="*/ 199457 h 608145"/>
                <a:gd name="connsiteX54" fmla="*/ 426061 w 561933"/>
                <a:gd name="connsiteY54" fmla="*/ 36788 h 608145"/>
                <a:gd name="connsiteX55" fmla="*/ 416126 w 561933"/>
                <a:gd name="connsiteY55" fmla="*/ 15959 h 608145"/>
                <a:gd name="connsiteX56" fmla="*/ 416126 w 561933"/>
                <a:gd name="connsiteY56" fmla="*/ 13975 h 608145"/>
                <a:gd name="connsiteX57" fmla="*/ 425067 w 561933"/>
                <a:gd name="connsiteY57" fmla="*/ 2073 h 608145"/>
                <a:gd name="connsiteX58" fmla="*/ 439969 w 561933"/>
                <a:gd name="connsiteY58" fmla="*/ 1081 h 608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61933" h="608145">
                  <a:moveTo>
                    <a:pt x="327780" y="406780"/>
                  </a:moveTo>
                  <a:cubicBezTo>
                    <a:pt x="303941" y="406780"/>
                    <a:pt x="285069" y="425627"/>
                    <a:pt x="285069" y="449434"/>
                  </a:cubicBezTo>
                  <a:cubicBezTo>
                    <a:pt x="285069" y="473241"/>
                    <a:pt x="303941" y="492088"/>
                    <a:pt x="327780" y="492088"/>
                  </a:cubicBezTo>
                  <a:cubicBezTo>
                    <a:pt x="350625" y="492088"/>
                    <a:pt x="370490" y="473241"/>
                    <a:pt x="370490" y="449434"/>
                  </a:cubicBezTo>
                  <a:cubicBezTo>
                    <a:pt x="370490" y="425627"/>
                    <a:pt x="350625" y="406780"/>
                    <a:pt x="327780" y="406780"/>
                  </a:cubicBezTo>
                  <a:close/>
                  <a:moveTo>
                    <a:pt x="91381" y="406780"/>
                  </a:moveTo>
                  <a:cubicBezTo>
                    <a:pt x="68536" y="406780"/>
                    <a:pt x="49664" y="425627"/>
                    <a:pt x="49664" y="449434"/>
                  </a:cubicBezTo>
                  <a:cubicBezTo>
                    <a:pt x="49664" y="473241"/>
                    <a:pt x="68536" y="492088"/>
                    <a:pt x="91381" y="492088"/>
                  </a:cubicBezTo>
                  <a:cubicBezTo>
                    <a:pt x="115220" y="492088"/>
                    <a:pt x="134092" y="473241"/>
                    <a:pt x="134092" y="449434"/>
                  </a:cubicBezTo>
                  <a:cubicBezTo>
                    <a:pt x="134092" y="425627"/>
                    <a:pt x="115220" y="406780"/>
                    <a:pt x="91381" y="406780"/>
                  </a:cubicBezTo>
                  <a:close/>
                  <a:moveTo>
                    <a:pt x="130119" y="162762"/>
                  </a:moveTo>
                  <a:cubicBezTo>
                    <a:pt x="86415" y="162762"/>
                    <a:pt x="50657" y="198472"/>
                    <a:pt x="50657" y="243110"/>
                  </a:cubicBezTo>
                  <a:lnTo>
                    <a:pt x="50657" y="312546"/>
                  </a:lnTo>
                  <a:cubicBezTo>
                    <a:pt x="50657" y="328417"/>
                    <a:pt x="62576" y="341312"/>
                    <a:pt x="78468" y="341312"/>
                  </a:cubicBezTo>
                  <a:lnTo>
                    <a:pt x="340692" y="341312"/>
                  </a:lnTo>
                  <a:cubicBezTo>
                    <a:pt x="356585" y="341312"/>
                    <a:pt x="369497" y="328417"/>
                    <a:pt x="369497" y="312546"/>
                  </a:cubicBezTo>
                  <a:lnTo>
                    <a:pt x="369497" y="243110"/>
                  </a:lnTo>
                  <a:cubicBezTo>
                    <a:pt x="369497" y="198472"/>
                    <a:pt x="332746" y="162762"/>
                    <a:pt x="289042" y="162762"/>
                  </a:cubicBezTo>
                  <a:close/>
                  <a:moveTo>
                    <a:pt x="127139" y="99278"/>
                  </a:moveTo>
                  <a:lnTo>
                    <a:pt x="293015" y="99278"/>
                  </a:lnTo>
                  <a:cubicBezTo>
                    <a:pt x="363538" y="99278"/>
                    <a:pt x="420154" y="155819"/>
                    <a:pt x="420154" y="226247"/>
                  </a:cubicBezTo>
                  <a:lnTo>
                    <a:pt x="420154" y="486136"/>
                  </a:lnTo>
                  <a:cubicBezTo>
                    <a:pt x="420154" y="511926"/>
                    <a:pt x="404262" y="532757"/>
                    <a:pt x="382410" y="541685"/>
                  </a:cubicBezTo>
                  <a:lnTo>
                    <a:pt x="382410" y="561524"/>
                  </a:lnTo>
                  <a:cubicBezTo>
                    <a:pt x="382410" y="587314"/>
                    <a:pt x="360558" y="608145"/>
                    <a:pt x="334733" y="608145"/>
                  </a:cubicBezTo>
                  <a:lnTo>
                    <a:pt x="326786" y="608145"/>
                  </a:lnTo>
                  <a:cubicBezTo>
                    <a:pt x="300961" y="608145"/>
                    <a:pt x="280103" y="587314"/>
                    <a:pt x="280103" y="561524"/>
                  </a:cubicBezTo>
                  <a:lnTo>
                    <a:pt x="280103" y="544661"/>
                  </a:lnTo>
                  <a:lnTo>
                    <a:pt x="140051" y="544661"/>
                  </a:lnTo>
                  <a:lnTo>
                    <a:pt x="140051" y="561524"/>
                  </a:lnTo>
                  <a:cubicBezTo>
                    <a:pt x="140051" y="587314"/>
                    <a:pt x="118199" y="608145"/>
                    <a:pt x="92374" y="608145"/>
                  </a:cubicBezTo>
                  <a:lnTo>
                    <a:pt x="84428" y="608145"/>
                  </a:lnTo>
                  <a:cubicBezTo>
                    <a:pt x="58603" y="608145"/>
                    <a:pt x="37744" y="587314"/>
                    <a:pt x="37744" y="561524"/>
                  </a:cubicBezTo>
                  <a:lnTo>
                    <a:pt x="37744" y="541685"/>
                  </a:lnTo>
                  <a:cubicBezTo>
                    <a:pt x="14899" y="532757"/>
                    <a:pt x="0" y="511926"/>
                    <a:pt x="0" y="486136"/>
                  </a:cubicBezTo>
                  <a:lnTo>
                    <a:pt x="0" y="226247"/>
                  </a:lnTo>
                  <a:cubicBezTo>
                    <a:pt x="0" y="155819"/>
                    <a:pt x="56616" y="99278"/>
                    <a:pt x="127139" y="99278"/>
                  </a:cubicBezTo>
                  <a:close/>
                  <a:moveTo>
                    <a:pt x="408232" y="74504"/>
                  </a:moveTo>
                  <a:cubicBezTo>
                    <a:pt x="413203" y="72520"/>
                    <a:pt x="419168" y="72520"/>
                    <a:pt x="424139" y="75495"/>
                  </a:cubicBezTo>
                  <a:cubicBezTo>
                    <a:pt x="464901" y="96324"/>
                    <a:pt x="489755" y="139964"/>
                    <a:pt x="486772" y="185587"/>
                  </a:cubicBezTo>
                  <a:cubicBezTo>
                    <a:pt x="486772" y="190546"/>
                    <a:pt x="483790" y="195505"/>
                    <a:pt x="479813" y="199473"/>
                  </a:cubicBezTo>
                  <a:cubicBezTo>
                    <a:pt x="475836" y="202448"/>
                    <a:pt x="469871" y="203440"/>
                    <a:pt x="464901" y="202448"/>
                  </a:cubicBezTo>
                  <a:lnTo>
                    <a:pt x="462912" y="201456"/>
                  </a:lnTo>
                  <a:cubicBezTo>
                    <a:pt x="453965" y="199473"/>
                    <a:pt x="448994" y="191538"/>
                    <a:pt x="448994" y="183604"/>
                  </a:cubicBezTo>
                  <a:cubicBezTo>
                    <a:pt x="450982" y="152857"/>
                    <a:pt x="434081" y="123103"/>
                    <a:pt x="406244" y="109217"/>
                  </a:cubicBezTo>
                  <a:cubicBezTo>
                    <a:pt x="399285" y="105250"/>
                    <a:pt x="395308" y="97315"/>
                    <a:pt x="397296" y="89381"/>
                  </a:cubicBezTo>
                  <a:lnTo>
                    <a:pt x="398291" y="87397"/>
                  </a:lnTo>
                  <a:cubicBezTo>
                    <a:pt x="399285" y="81446"/>
                    <a:pt x="403261" y="77479"/>
                    <a:pt x="408232" y="74504"/>
                  </a:cubicBezTo>
                  <a:close/>
                  <a:moveTo>
                    <a:pt x="439969" y="1081"/>
                  </a:moveTo>
                  <a:cubicBezTo>
                    <a:pt x="522425" y="32821"/>
                    <a:pt x="572097" y="118123"/>
                    <a:pt x="560176" y="205408"/>
                  </a:cubicBezTo>
                  <a:cubicBezTo>
                    <a:pt x="559182" y="210367"/>
                    <a:pt x="556202" y="214335"/>
                    <a:pt x="552228" y="217311"/>
                  </a:cubicBezTo>
                  <a:cubicBezTo>
                    <a:pt x="548254" y="220286"/>
                    <a:pt x="542294" y="221278"/>
                    <a:pt x="537326" y="220286"/>
                  </a:cubicBezTo>
                  <a:lnTo>
                    <a:pt x="535340" y="219294"/>
                  </a:lnTo>
                  <a:cubicBezTo>
                    <a:pt x="526399" y="217311"/>
                    <a:pt x="520438" y="208384"/>
                    <a:pt x="522425" y="199457"/>
                  </a:cubicBezTo>
                  <a:cubicBezTo>
                    <a:pt x="531366" y="130025"/>
                    <a:pt x="491628" y="62577"/>
                    <a:pt x="426061" y="36788"/>
                  </a:cubicBezTo>
                  <a:cubicBezTo>
                    <a:pt x="418113" y="33813"/>
                    <a:pt x="413146" y="24886"/>
                    <a:pt x="416126" y="15959"/>
                  </a:cubicBezTo>
                  <a:lnTo>
                    <a:pt x="416126" y="13975"/>
                  </a:lnTo>
                  <a:cubicBezTo>
                    <a:pt x="417120" y="9016"/>
                    <a:pt x="421094" y="4056"/>
                    <a:pt x="425067" y="2073"/>
                  </a:cubicBezTo>
                  <a:cubicBezTo>
                    <a:pt x="430035" y="89"/>
                    <a:pt x="435002" y="-903"/>
                    <a:pt x="439969" y="10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4761E151-60A7-F5F7-A570-9D53B95E40E9}"/>
              </a:ext>
            </a:extLst>
          </p:cNvPr>
          <p:cNvSpPr txBox="1"/>
          <p:nvPr/>
        </p:nvSpPr>
        <p:spPr>
          <a:xfrm>
            <a:off x="567843" y="1674060"/>
            <a:ext cx="1039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客流数据</a:t>
            </a:r>
          </a:p>
        </p:txBody>
      </p:sp>
      <p:sp>
        <p:nvSpPr>
          <p:cNvPr id="29" name="iconfont-11194-5288599">
            <a:extLst>
              <a:ext uri="{FF2B5EF4-FFF2-40B4-BE49-F238E27FC236}">
                <a16:creationId xmlns:a16="http://schemas.microsoft.com/office/drawing/2014/main" id="{804BEDD7-5003-0246-AA0B-48E47DE74469}"/>
              </a:ext>
            </a:extLst>
          </p:cNvPr>
          <p:cNvSpPr/>
          <p:nvPr/>
        </p:nvSpPr>
        <p:spPr>
          <a:xfrm>
            <a:off x="2394857" y="1788079"/>
            <a:ext cx="144000" cy="70723"/>
          </a:xfrm>
          <a:custGeom>
            <a:avLst/>
            <a:gdLst>
              <a:gd name="T0" fmla="*/ 3382 w 5965"/>
              <a:gd name="T1" fmla="*/ 3400 h 3636"/>
              <a:gd name="T2" fmla="*/ 5718 w 5965"/>
              <a:gd name="T3" fmla="*/ 1103 h 3636"/>
              <a:gd name="T4" fmla="*/ 5867 w 5965"/>
              <a:gd name="T5" fmla="*/ 401 h 3636"/>
              <a:gd name="T6" fmla="*/ 5270 w 5965"/>
              <a:gd name="T7" fmla="*/ 2 h 3636"/>
              <a:gd name="T8" fmla="*/ 694 w 5965"/>
              <a:gd name="T9" fmla="*/ 2 h 3636"/>
              <a:gd name="T10" fmla="*/ 101 w 5965"/>
              <a:gd name="T11" fmla="*/ 392 h 3636"/>
              <a:gd name="T12" fmla="*/ 233 w 5965"/>
              <a:gd name="T13" fmla="*/ 1090 h 3636"/>
              <a:gd name="T14" fmla="*/ 2473 w 5965"/>
              <a:gd name="T15" fmla="*/ 3388 h 3636"/>
              <a:gd name="T16" fmla="*/ 3376 w 5965"/>
              <a:gd name="T17" fmla="*/ 3388 h 3636"/>
              <a:gd name="T18" fmla="*/ 3382 w 5965"/>
              <a:gd name="T19" fmla="*/ 3400 h 3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65" h="3636">
                <a:moveTo>
                  <a:pt x="3382" y="3400"/>
                </a:moveTo>
                <a:lnTo>
                  <a:pt x="5718" y="1103"/>
                </a:lnTo>
                <a:cubicBezTo>
                  <a:pt x="5906" y="921"/>
                  <a:pt x="5965" y="643"/>
                  <a:pt x="5867" y="401"/>
                </a:cubicBezTo>
                <a:cubicBezTo>
                  <a:pt x="5768" y="158"/>
                  <a:pt x="5532" y="0"/>
                  <a:pt x="5270" y="2"/>
                </a:cubicBezTo>
                <a:lnTo>
                  <a:pt x="694" y="2"/>
                </a:lnTo>
                <a:cubicBezTo>
                  <a:pt x="436" y="0"/>
                  <a:pt x="202" y="154"/>
                  <a:pt x="101" y="392"/>
                </a:cubicBezTo>
                <a:cubicBezTo>
                  <a:pt x="0" y="630"/>
                  <a:pt x="52" y="905"/>
                  <a:pt x="233" y="1090"/>
                </a:cubicBezTo>
                <a:lnTo>
                  <a:pt x="2473" y="3388"/>
                </a:lnTo>
                <a:cubicBezTo>
                  <a:pt x="2723" y="3636"/>
                  <a:pt x="3126" y="3636"/>
                  <a:pt x="3376" y="3388"/>
                </a:cubicBezTo>
                <a:lnTo>
                  <a:pt x="3382" y="34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D919E0C-5785-CF7E-6C39-B3F8BC5C385A}"/>
              </a:ext>
            </a:extLst>
          </p:cNvPr>
          <p:cNvSpPr/>
          <p:nvPr/>
        </p:nvSpPr>
        <p:spPr>
          <a:xfrm>
            <a:off x="490878" y="4155512"/>
            <a:ext cx="2230635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472A2ED4-ACB6-74E8-B3C9-10D67CF5B34B}"/>
              </a:ext>
            </a:extLst>
          </p:cNvPr>
          <p:cNvSpPr txBox="1"/>
          <p:nvPr/>
        </p:nvSpPr>
        <p:spPr>
          <a:xfrm>
            <a:off x="567843" y="4188606"/>
            <a:ext cx="13106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公交运行数据</a:t>
            </a:r>
          </a:p>
        </p:txBody>
      </p:sp>
      <p:sp>
        <p:nvSpPr>
          <p:cNvPr id="32" name="iconfont-11194-5288599">
            <a:extLst>
              <a:ext uri="{FF2B5EF4-FFF2-40B4-BE49-F238E27FC236}">
                <a16:creationId xmlns:a16="http://schemas.microsoft.com/office/drawing/2014/main" id="{7FEC6326-1059-C4B4-8716-9FFA54003168}"/>
              </a:ext>
            </a:extLst>
          </p:cNvPr>
          <p:cNvSpPr/>
          <p:nvPr/>
        </p:nvSpPr>
        <p:spPr>
          <a:xfrm>
            <a:off x="2394853" y="4310440"/>
            <a:ext cx="144000" cy="70723"/>
          </a:xfrm>
          <a:custGeom>
            <a:avLst/>
            <a:gdLst>
              <a:gd name="T0" fmla="*/ 3382 w 5965"/>
              <a:gd name="T1" fmla="*/ 3400 h 3636"/>
              <a:gd name="T2" fmla="*/ 5718 w 5965"/>
              <a:gd name="T3" fmla="*/ 1103 h 3636"/>
              <a:gd name="T4" fmla="*/ 5867 w 5965"/>
              <a:gd name="T5" fmla="*/ 401 h 3636"/>
              <a:gd name="T6" fmla="*/ 5270 w 5965"/>
              <a:gd name="T7" fmla="*/ 2 h 3636"/>
              <a:gd name="T8" fmla="*/ 694 w 5965"/>
              <a:gd name="T9" fmla="*/ 2 h 3636"/>
              <a:gd name="T10" fmla="*/ 101 w 5965"/>
              <a:gd name="T11" fmla="*/ 392 h 3636"/>
              <a:gd name="T12" fmla="*/ 233 w 5965"/>
              <a:gd name="T13" fmla="*/ 1090 h 3636"/>
              <a:gd name="T14" fmla="*/ 2473 w 5965"/>
              <a:gd name="T15" fmla="*/ 3388 h 3636"/>
              <a:gd name="T16" fmla="*/ 3376 w 5965"/>
              <a:gd name="T17" fmla="*/ 3388 h 3636"/>
              <a:gd name="T18" fmla="*/ 3382 w 5965"/>
              <a:gd name="T19" fmla="*/ 3400 h 3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65" h="3636">
                <a:moveTo>
                  <a:pt x="3382" y="3400"/>
                </a:moveTo>
                <a:lnTo>
                  <a:pt x="5718" y="1103"/>
                </a:lnTo>
                <a:cubicBezTo>
                  <a:pt x="5906" y="921"/>
                  <a:pt x="5965" y="643"/>
                  <a:pt x="5867" y="401"/>
                </a:cubicBezTo>
                <a:cubicBezTo>
                  <a:pt x="5768" y="158"/>
                  <a:pt x="5532" y="0"/>
                  <a:pt x="5270" y="2"/>
                </a:cubicBezTo>
                <a:lnTo>
                  <a:pt x="694" y="2"/>
                </a:lnTo>
                <a:cubicBezTo>
                  <a:pt x="436" y="0"/>
                  <a:pt x="202" y="154"/>
                  <a:pt x="101" y="392"/>
                </a:cubicBezTo>
                <a:cubicBezTo>
                  <a:pt x="0" y="630"/>
                  <a:pt x="52" y="905"/>
                  <a:pt x="233" y="1090"/>
                </a:cubicBezTo>
                <a:lnTo>
                  <a:pt x="2473" y="3388"/>
                </a:lnTo>
                <a:cubicBezTo>
                  <a:pt x="2723" y="3636"/>
                  <a:pt x="3126" y="3636"/>
                  <a:pt x="3376" y="3388"/>
                </a:cubicBezTo>
                <a:lnTo>
                  <a:pt x="3382" y="34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70664BB-4174-2ACC-81A4-D156AE4471E9}"/>
              </a:ext>
            </a:extLst>
          </p:cNvPr>
          <p:cNvSpPr txBox="1"/>
          <p:nvPr/>
        </p:nvSpPr>
        <p:spPr>
          <a:xfrm>
            <a:off x="932968" y="2053952"/>
            <a:ext cx="11586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/>
              <a:t>统计客流指标</a:t>
            </a:r>
            <a:endParaRPr lang="en-US" altLang="zh-CN" sz="1100" b="1" dirty="0"/>
          </a:p>
        </p:txBody>
      </p:sp>
      <p:sp>
        <p:nvSpPr>
          <p:cNvPr id="4" name="wifi-bus_64674">
            <a:extLst>
              <a:ext uri="{FF2B5EF4-FFF2-40B4-BE49-F238E27FC236}">
                <a16:creationId xmlns:a16="http://schemas.microsoft.com/office/drawing/2014/main" id="{1E1479E3-9342-B7FF-7821-5F2F9E3F8B3E}"/>
              </a:ext>
            </a:extLst>
          </p:cNvPr>
          <p:cNvSpPr/>
          <p:nvPr/>
        </p:nvSpPr>
        <p:spPr>
          <a:xfrm>
            <a:off x="752858" y="2097259"/>
            <a:ext cx="180186" cy="179142"/>
          </a:xfrm>
          <a:custGeom>
            <a:avLst/>
            <a:gdLst>
              <a:gd name="T0" fmla="*/ 0 w 2973"/>
              <a:gd name="T1" fmla="*/ 1600 h 2960"/>
              <a:gd name="T2" fmla="*/ 1352 w 2973"/>
              <a:gd name="T3" fmla="*/ 240 h 2960"/>
              <a:gd name="T4" fmla="*/ 1352 w 2973"/>
              <a:gd name="T5" fmla="*/ 1607 h 2960"/>
              <a:gd name="T6" fmla="*/ 2720 w 2973"/>
              <a:gd name="T7" fmla="*/ 1607 h 2960"/>
              <a:gd name="T8" fmla="*/ 1360 w 2973"/>
              <a:gd name="T9" fmla="*/ 2960 h 2960"/>
              <a:gd name="T10" fmla="*/ 0 w 2973"/>
              <a:gd name="T11" fmla="*/ 1600 h 2960"/>
              <a:gd name="T12" fmla="*/ 2973 w 2973"/>
              <a:gd name="T13" fmla="*/ 1367 h 2960"/>
              <a:gd name="T14" fmla="*/ 1606 w 2973"/>
              <a:gd name="T15" fmla="*/ 1367 h 2960"/>
              <a:gd name="T16" fmla="*/ 1606 w 2973"/>
              <a:gd name="T17" fmla="*/ 0 h 2960"/>
              <a:gd name="T18" fmla="*/ 1613 w 2973"/>
              <a:gd name="T19" fmla="*/ 0 h 2960"/>
              <a:gd name="T20" fmla="*/ 2973 w 2973"/>
              <a:gd name="T21" fmla="*/ 1360 h 2960"/>
              <a:gd name="T22" fmla="*/ 2973 w 2973"/>
              <a:gd name="T23" fmla="*/ 1367 h 2960"/>
              <a:gd name="T24" fmla="*/ 2692 w 2973"/>
              <a:gd name="T25" fmla="*/ 1114 h 2960"/>
              <a:gd name="T26" fmla="*/ 1859 w 2973"/>
              <a:gd name="T27" fmla="*/ 280 h 2960"/>
              <a:gd name="T28" fmla="*/ 1859 w 2973"/>
              <a:gd name="T29" fmla="*/ 1114 h 2960"/>
              <a:gd name="T30" fmla="*/ 2692 w 2973"/>
              <a:gd name="T31" fmla="*/ 1114 h 2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973" h="2960">
                <a:moveTo>
                  <a:pt x="0" y="1600"/>
                </a:moveTo>
                <a:cubicBezTo>
                  <a:pt x="0" y="851"/>
                  <a:pt x="605" y="244"/>
                  <a:pt x="1352" y="240"/>
                </a:cubicBezTo>
                <a:lnTo>
                  <a:pt x="1352" y="1607"/>
                </a:lnTo>
                <a:lnTo>
                  <a:pt x="2720" y="1607"/>
                </a:lnTo>
                <a:cubicBezTo>
                  <a:pt x="2716" y="2355"/>
                  <a:pt x="2108" y="2960"/>
                  <a:pt x="1360" y="2960"/>
                </a:cubicBezTo>
                <a:cubicBezTo>
                  <a:pt x="609" y="2960"/>
                  <a:pt x="0" y="2351"/>
                  <a:pt x="0" y="1600"/>
                </a:cubicBezTo>
                <a:close/>
                <a:moveTo>
                  <a:pt x="2973" y="1367"/>
                </a:moveTo>
                <a:lnTo>
                  <a:pt x="1606" y="1367"/>
                </a:lnTo>
                <a:lnTo>
                  <a:pt x="1606" y="0"/>
                </a:lnTo>
                <a:cubicBezTo>
                  <a:pt x="1608" y="0"/>
                  <a:pt x="1611" y="0"/>
                  <a:pt x="1613" y="0"/>
                </a:cubicBezTo>
                <a:cubicBezTo>
                  <a:pt x="2364" y="0"/>
                  <a:pt x="2973" y="609"/>
                  <a:pt x="2973" y="1360"/>
                </a:cubicBezTo>
                <a:cubicBezTo>
                  <a:pt x="2973" y="1362"/>
                  <a:pt x="2973" y="1365"/>
                  <a:pt x="2973" y="1367"/>
                </a:cubicBezTo>
                <a:close/>
                <a:moveTo>
                  <a:pt x="2692" y="1114"/>
                </a:moveTo>
                <a:cubicBezTo>
                  <a:pt x="2598" y="701"/>
                  <a:pt x="2272" y="375"/>
                  <a:pt x="1859" y="280"/>
                </a:cubicBezTo>
                <a:lnTo>
                  <a:pt x="1859" y="1114"/>
                </a:lnTo>
                <a:lnTo>
                  <a:pt x="2692" y="111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23303846-2AF8-3AB4-961D-6C3A39A2E946}"/>
              </a:ext>
            </a:extLst>
          </p:cNvPr>
          <p:cNvGrpSpPr/>
          <p:nvPr/>
        </p:nvGrpSpPr>
        <p:grpSpPr>
          <a:xfrm>
            <a:off x="757702" y="3559247"/>
            <a:ext cx="2041963" cy="519130"/>
            <a:chOff x="757702" y="3559247"/>
            <a:chExt cx="2041963" cy="519130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55D4D06F-73F0-3692-88A3-EBDC2CFBE949}"/>
                </a:ext>
              </a:extLst>
            </p:cNvPr>
            <p:cNvSpPr txBox="1"/>
            <p:nvPr/>
          </p:nvSpPr>
          <p:spPr>
            <a:xfrm>
              <a:off x="757702" y="3808816"/>
              <a:ext cx="2041963" cy="2695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/>
                <a:t>公交</a:t>
              </a:r>
              <a:r>
                <a:rPr lang="en-US" altLang="zh-CN" sz="1050" dirty="0"/>
                <a:t>/</a:t>
              </a:r>
              <a:r>
                <a:rPr lang="zh-CN" altLang="en-US" sz="1050" dirty="0"/>
                <a:t>轮渡实时刷卡量统计</a:t>
              </a:r>
              <a:endParaRPr lang="en-US" altLang="zh-CN" sz="1050" dirty="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1ED10EA2-AA6A-E0CD-B71A-57217E84F09C}"/>
                </a:ext>
              </a:extLst>
            </p:cNvPr>
            <p:cNvSpPr txBox="1"/>
            <p:nvPr/>
          </p:nvSpPr>
          <p:spPr>
            <a:xfrm>
              <a:off x="939731" y="3559247"/>
              <a:ext cx="11586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b="1" dirty="0"/>
                <a:t>实时客流指标</a:t>
              </a:r>
              <a:endParaRPr lang="en-US" altLang="zh-CN" sz="1100" b="1" dirty="0"/>
            </a:p>
          </p:txBody>
        </p:sp>
        <p:sp>
          <p:nvSpPr>
            <p:cNvPr id="35" name="wifi-bus_64674">
              <a:extLst>
                <a:ext uri="{FF2B5EF4-FFF2-40B4-BE49-F238E27FC236}">
                  <a16:creationId xmlns:a16="http://schemas.microsoft.com/office/drawing/2014/main" id="{4F952E21-9CA1-2705-0573-AB4B9C6B5519}"/>
                </a:ext>
              </a:extLst>
            </p:cNvPr>
            <p:cNvSpPr/>
            <p:nvPr/>
          </p:nvSpPr>
          <p:spPr>
            <a:xfrm>
              <a:off x="762288" y="3591488"/>
              <a:ext cx="174636" cy="169526"/>
            </a:xfrm>
            <a:custGeom>
              <a:avLst/>
              <a:gdLst>
                <a:gd name="T0" fmla="*/ 7600 w 10960"/>
                <a:gd name="T1" fmla="*/ 7440 h 10640"/>
                <a:gd name="T2" fmla="*/ 7360 w 10960"/>
                <a:gd name="T3" fmla="*/ 7360 h 10640"/>
                <a:gd name="T4" fmla="*/ 5280 w 10960"/>
                <a:gd name="T5" fmla="*/ 6000 h 10640"/>
                <a:gd name="T6" fmla="*/ 5120 w 10960"/>
                <a:gd name="T7" fmla="*/ 5440 h 10640"/>
                <a:gd name="T8" fmla="*/ 5680 w 10960"/>
                <a:gd name="T9" fmla="*/ 5360 h 10640"/>
                <a:gd name="T10" fmla="*/ 7760 w 10960"/>
                <a:gd name="T11" fmla="*/ 6800 h 10640"/>
                <a:gd name="T12" fmla="*/ 7840 w 10960"/>
                <a:gd name="T13" fmla="*/ 7360 h 10640"/>
                <a:gd name="T14" fmla="*/ 7600 w 10960"/>
                <a:gd name="T15" fmla="*/ 7440 h 10640"/>
                <a:gd name="T16" fmla="*/ 5440 w 10960"/>
                <a:gd name="T17" fmla="*/ 6080 h 10640"/>
                <a:gd name="T18" fmla="*/ 5040 w 10960"/>
                <a:gd name="T19" fmla="*/ 5680 h 10640"/>
                <a:gd name="T20" fmla="*/ 5040 w 10960"/>
                <a:gd name="T21" fmla="*/ 2880 h 10640"/>
                <a:gd name="T22" fmla="*/ 5440 w 10960"/>
                <a:gd name="T23" fmla="*/ 2480 h 10640"/>
                <a:gd name="T24" fmla="*/ 5840 w 10960"/>
                <a:gd name="T25" fmla="*/ 2880 h 10640"/>
                <a:gd name="T26" fmla="*/ 5840 w 10960"/>
                <a:gd name="T27" fmla="*/ 5680 h 10640"/>
                <a:gd name="T28" fmla="*/ 5440 w 10960"/>
                <a:gd name="T29" fmla="*/ 6080 h 10640"/>
                <a:gd name="T30" fmla="*/ 5600 w 10960"/>
                <a:gd name="T31" fmla="*/ 10640 h 10640"/>
                <a:gd name="T32" fmla="*/ 1840 w 10960"/>
                <a:gd name="T33" fmla="*/ 9040 h 10640"/>
                <a:gd name="T34" fmla="*/ 1840 w 10960"/>
                <a:gd name="T35" fmla="*/ 8480 h 10640"/>
                <a:gd name="T36" fmla="*/ 2400 w 10960"/>
                <a:gd name="T37" fmla="*/ 8480 h 10640"/>
                <a:gd name="T38" fmla="*/ 5600 w 10960"/>
                <a:gd name="T39" fmla="*/ 9840 h 10640"/>
                <a:gd name="T40" fmla="*/ 10160 w 10960"/>
                <a:gd name="T41" fmla="*/ 5280 h 10640"/>
                <a:gd name="T42" fmla="*/ 5600 w 10960"/>
                <a:gd name="T43" fmla="*/ 720 h 10640"/>
                <a:gd name="T44" fmla="*/ 1200 w 10960"/>
                <a:gd name="T45" fmla="*/ 4000 h 10640"/>
                <a:gd name="T46" fmla="*/ 800 w 10960"/>
                <a:gd name="T47" fmla="*/ 4320 h 10640"/>
                <a:gd name="T48" fmla="*/ 480 w 10960"/>
                <a:gd name="T49" fmla="*/ 3840 h 10640"/>
                <a:gd name="T50" fmla="*/ 5600 w 10960"/>
                <a:gd name="T51" fmla="*/ 0 h 10640"/>
                <a:gd name="T52" fmla="*/ 10960 w 10960"/>
                <a:gd name="T53" fmla="*/ 5360 h 10640"/>
                <a:gd name="T54" fmla="*/ 5600 w 10960"/>
                <a:gd name="T55" fmla="*/ 10640 h 10640"/>
                <a:gd name="T56" fmla="*/ 720 w 10960"/>
                <a:gd name="T57" fmla="*/ 4720 h 10640"/>
                <a:gd name="T58" fmla="*/ 320 w 10960"/>
                <a:gd name="T59" fmla="*/ 4400 h 10640"/>
                <a:gd name="T60" fmla="*/ 0 w 10960"/>
                <a:gd name="T61" fmla="*/ 2320 h 10640"/>
                <a:gd name="T62" fmla="*/ 320 w 10960"/>
                <a:gd name="T63" fmla="*/ 1840 h 10640"/>
                <a:gd name="T64" fmla="*/ 800 w 10960"/>
                <a:gd name="T65" fmla="*/ 2160 h 10640"/>
                <a:gd name="T66" fmla="*/ 1120 w 10960"/>
                <a:gd name="T67" fmla="*/ 4320 h 10640"/>
                <a:gd name="T68" fmla="*/ 720 w 10960"/>
                <a:gd name="T69" fmla="*/ 4720 h 10640"/>
                <a:gd name="T70" fmla="*/ 720 w 10960"/>
                <a:gd name="T71" fmla="*/ 4720 h 10640"/>
                <a:gd name="T72" fmla="*/ 320 w 10960"/>
                <a:gd name="T73" fmla="*/ 4560 h 10640"/>
                <a:gd name="T74" fmla="*/ 560 w 10960"/>
                <a:gd name="T75" fmla="*/ 4000 h 10640"/>
                <a:gd name="T76" fmla="*/ 2560 w 10960"/>
                <a:gd name="T77" fmla="*/ 2960 h 10640"/>
                <a:gd name="T78" fmla="*/ 3120 w 10960"/>
                <a:gd name="T79" fmla="*/ 3120 h 10640"/>
                <a:gd name="T80" fmla="*/ 2960 w 10960"/>
                <a:gd name="T81" fmla="*/ 3680 h 10640"/>
                <a:gd name="T82" fmla="*/ 880 w 10960"/>
                <a:gd name="T83" fmla="*/ 4720 h 10640"/>
                <a:gd name="T84" fmla="*/ 720 w 10960"/>
                <a:gd name="T85" fmla="*/ 4720 h 10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960" h="10640">
                  <a:moveTo>
                    <a:pt x="7600" y="7440"/>
                  </a:moveTo>
                  <a:cubicBezTo>
                    <a:pt x="7520" y="7440"/>
                    <a:pt x="7440" y="7440"/>
                    <a:pt x="7360" y="7360"/>
                  </a:cubicBezTo>
                  <a:lnTo>
                    <a:pt x="5280" y="6000"/>
                  </a:lnTo>
                  <a:cubicBezTo>
                    <a:pt x="5040" y="5840"/>
                    <a:pt x="5040" y="5600"/>
                    <a:pt x="5120" y="5440"/>
                  </a:cubicBezTo>
                  <a:cubicBezTo>
                    <a:pt x="5280" y="5280"/>
                    <a:pt x="5520" y="5200"/>
                    <a:pt x="5680" y="5360"/>
                  </a:cubicBezTo>
                  <a:lnTo>
                    <a:pt x="7760" y="6800"/>
                  </a:lnTo>
                  <a:cubicBezTo>
                    <a:pt x="7920" y="6960"/>
                    <a:pt x="8000" y="7200"/>
                    <a:pt x="7840" y="7360"/>
                  </a:cubicBezTo>
                  <a:cubicBezTo>
                    <a:pt x="7840" y="7440"/>
                    <a:pt x="7760" y="7440"/>
                    <a:pt x="7600" y="7440"/>
                  </a:cubicBezTo>
                  <a:close/>
                  <a:moveTo>
                    <a:pt x="5440" y="6080"/>
                  </a:moveTo>
                  <a:cubicBezTo>
                    <a:pt x="5200" y="6080"/>
                    <a:pt x="5040" y="5920"/>
                    <a:pt x="5040" y="5680"/>
                  </a:cubicBezTo>
                  <a:lnTo>
                    <a:pt x="5040" y="2880"/>
                  </a:lnTo>
                  <a:cubicBezTo>
                    <a:pt x="5040" y="2640"/>
                    <a:pt x="5200" y="2480"/>
                    <a:pt x="5440" y="2480"/>
                  </a:cubicBezTo>
                  <a:cubicBezTo>
                    <a:pt x="5680" y="2480"/>
                    <a:pt x="5840" y="2640"/>
                    <a:pt x="5840" y="2880"/>
                  </a:cubicBezTo>
                  <a:lnTo>
                    <a:pt x="5840" y="5680"/>
                  </a:lnTo>
                  <a:cubicBezTo>
                    <a:pt x="5840" y="5920"/>
                    <a:pt x="5680" y="6080"/>
                    <a:pt x="5440" y="6080"/>
                  </a:cubicBezTo>
                  <a:close/>
                  <a:moveTo>
                    <a:pt x="5600" y="10640"/>
                  </a:moveTo>
                  <a:cubicBezTo>
                    <a:pt x="4160" y="10640"/>
                    <a:pt x="2800" y="10080"/>
                    <a:pt x="1840" y="9040"/>
                  </a:cubicBezTo>
                  <a:cubicBezTo>
                    <a:pt x="1680" y="8880"/>
                    <a:pt x="1680" y="8640"/>
                    <a:pt x="1840" y="8480"/>
                  </a:cubicBezTo>
                  <a:cubicBezTo>
                    <a:pt x="2000" y="8320"/>
                    <a:pt x="2240" y="8320"/>
                    <a:pt x="2400" y="8480"/>
                  </a:cubicBezTo>
                  <a:cubicBezTo>
                    <a:pt x="3280" y="9360"/>
                    <a:pt x="4400" y="9840"/>
                    <a:pt x="5600" y="9840"/>
                  </a:cubicBezTo>
                  <a:cubicBezTo>
                    <a:pt x="8080" y="9840"/>
                    <a:pt x="10160" y="7840"/>
                    <a:pt x="10160" y="5280"/>
                  </a:cubicBezTo>
                  <a:cubicBezTo>
                    <a:pt x="10160" y="2720"/>
                    <a:pt x="8160" y="720"/>
                    <a:pt x="5600" y="720"/>
                  </a:cubicBezTo>
                  <a:cubicBezTo>
                    <a:pt x="3600" y="720"/>
                    <a:pt x="1760" y="2080"/>
                    <a:pt x="1200" y="4000"/>
                  </a:cubicBezTo>
                  <a:cubicBezTo>
                    <a:pt x="1200" y="4240"/>
                    <a:pt x="960" y="4400"/>
                    <a:pt x="800" y="4320"/>
                  </a:cubicBezTo>
                  <a:cubicBezTo>
                    <a:pt x="560" y="4240"/>
                    <a:pt x="480" y="4000"/>
                    <a:pt x="480" y="3840"/>
                  </a:cubicBezTo>
                  <a:cubicBezTo>
                    <a:pt x="1120" y="1600"/>
                    <a:pt x="3280" y="0"/>
                    <a:pt x="5600" y="0"/>
                  </a:cubicBezTo>
                  <a:cubicBezTo>
                    <a:pt x="8560" y="0"/>
                    <a:pt x="10960" y="2400"/>
                    <a:pt x="10960" y="5360"/>
                  </a:cubicBezTo>
                  <a:cubicBezTo>
                    <a:pt x="10960" y="8240"/>
                    <a:pt x="8560" y="10640"/>
                    <a:pt x="5600" y="10640"/>
                  </a:cubicBezTo>
                  <a:close/>
                  <a:moveTo>
                    <a:pt x="720" y="4720"/>
                  </a:moveTo>
                  <a:cubicBezTo>
                    <a:pt x="480" y="4720"/>
                    <a:pt x="320" y="4640"/>
                    <a:pt x="320" y="4400"/>
                  </a:cubicBezTo>
                  <a:lnTo>
                    <a:pt x="0" y="2320"/>
                  </a:lnTo>
                  <a:cubicBezTo>
                    <a:pt x="0" y="2080"/>
                    <a:pt x="80" y="1920"/>
                    <a:pt x="320" y="1840"/>
                  </a:cubicBezTo>
                  <a:cubicBezTo>
                    <a:pt x="560" y="1840"/>
                    <a:pt x="720" y="1920"/>
                    <a:pt x="800" y="2160"/>
                  </a:cubicBezTo>
                  <a:lnTo>
                    <a:pt x="1120" y="4320"/>
                  </a:lnTo>
                  <a:cubicBezTo>
                    <a:pt x="1120" y="4480"/>
                    <a:pt x="960" y="4720"/>
                    <a:pt x="720" y="4720"/>
                  </a:cubicBezTo>
                  <a:close/>
                  <a:moveTo>
                    <a:pt x="720" y="4720"/>
                  </a:moveTo>
                  <a:cubicBezTo>
                    <a:pt x="560" y="4720"/>
                    <a:pt x="400" y="4640"/>
                    <a:pt x="320" y="4560"/>
                  </a:cubicBezTo>
                  <a:cubicBezTo>
                    <a:pt x="240" y="4320"/>
                    <a:pt x="320" y="4080"/>
                    <a:pt x="560" y="4000"/>
                  </a:cubicBezTo>
                  <a:lnTo>
                    <a:pt x="2560" y="2960"/>
                  </a:lnTo>
                  <a:cubicBezTo>
                    <a:pt x="2720" y="2880"/>
                    <a:pt x="2960" y="2960"/>
                    <a:pt x="3120" y="3120"/>
                  </a:cubicBezTo>
                  <a:cubicBezTo>
                    <a:pt x="3200" y="3280"/>
                    <a:pt x="3120" y="3520"/>
                    <a:pt x="2960" y="3680"/>
                  </a:cubicBezTo>
                  <a:lnTo>
                    <a:pt x="880" y="4720"/>
                  </a:lnTo>
                  <a:lnTo>
                    <a:pt x="720" y="47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aphicFrame>
        <p:nvGraphicFramePr>
          <p:cNvPr id="37" name="表格 9">
            <a:extLst>
              <a:ext uri="{FF2B5EF4-FFF2-40B4-BE49-F238E27FC236}">
                <a16:creationId xmlns:a16="http://schemas.microsoft.com/office/drawing/2014/main" id="{55F38083-3E92-A2D3-D4FF-D2B24CE6EF6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60815" y="2114943"/>
          <a:ext cx="5764308" cy="32660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0718">
                  <a:extLst>
                    <a:ext uri="{9D8B030D-6E8A-4147-A177-3AD203B41FA5}">
                      <a16:colId xmlns:a16="http://schemas.microsoft.com/office/drawing/2014/main" val="786104920"/>
                    </a:ext>
                  </a:extLst>
                </a:gridCol>
                <a:gridCol w="960718">
                  <a:extLst>
                    <a:ext uri="{9D8B030D-6E8A-4147-A177-3AD203B41FA5}">
                      <a16:colId xmlns:a16="http://schemas.microsoft.com/office/drawing/2014/main" val="1083275663"/>
                    </a:ext>
                  </a:extLst>
                </a:gridCol>
                <a:gridCol w="960718">
                  <a:extLst>
                    <a:ext uri="{9D8B030D-6E8A-4147-A177-3AD203B41FA5}">
                      <a16:colId xmlns:a16="http://schemas.microsoft.com/office/drawing/2014/main" val="1875616407"/>
                    </a:ext>
                  </a:extLst>
                </a:gridCol>
                <a:gridCol w="960718">
                  <a:extLst>
                    <a:ext uri="{9D8B030D-6E8A-4147-A177-3AD203B41FA5}">
                      <a16:colId xmlns:a16="http://schemas.microsoft.com/office/drawing/2014/main" val="1640638963"/>
                    </a:ext>
                  </a:extLst>
                </a:gridCol>
                <a:gridCol w="960718">
                  <a:extLst>
                    <a:ext uri="{9D8B030D-6E8A-4147-A177-3AD203B41FA5}">
                      <a16:colId xmlns:a16="http://schemas.microsoft.com/office/drawing/2014/main" val="3687438176"/>
                    </a:ext>
                  </a:extLst>
                </a:gridCol>
                <a:gridCol w="960718">
                  <a:extLst>
                    <a:ext uri="{9D8B030D-6E8A-4147-A177-3AD203B41FA5}">
                      <a16:colId xmlns:a16="http://schemas.microsoft.com/office/drawing/2014/main" val="2644835712"/>
                    </a:ext>
                  </a:extLst>
                </a:gridCol>
              </a:tblGrid>
              <a:tr h="4665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时间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巴士一公司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巴士二公司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巴士三公司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巴士四公司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巴士五公司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897179"/>
                  </a:ext>
                </a:extLst>
              </a:tr>
              <a:tr h="4665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2023/2/2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182409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179745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189038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138866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263664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3598214"/>
                  </a:ext>
                </a:extLst>
              </a:tr>
              <a:tr h="46657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2023/2/1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166198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160276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166283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126324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233340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043198"/>
                  </a:ext>
                </a:extLst>
              </a:tr>
              <a:tr h="46657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2023/1/31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156470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150540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157699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117147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217467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480522"/>
                  </a:ext>
                </a:extLst>
              </a:tr>
              <a:tr h="46657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2023/1/30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171476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168246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172909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128448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246586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7979637"/>
                  </a:ext>
                </a:extLst>
              </a:tr>
              <a:tr h="46657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2023/1/29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181683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179841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182849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135308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260472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7050177"/>
                  </a:ext>
                </a:extLst>
              </a:tr>
              <a:tr h="46657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2023/1/28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108717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102074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101079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84914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166671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2456292"/>
                  </a:ext>
                </a:extLst>
              </a:tr>
            </a:tbl>
          </a:graphicData>
        </a:graphic>
      </p:graphicFrame>
      <p:sp>
        <p:nvSpPr>
          <p:cNvPr id="38" name="文本框 37">
            <a:extLst>
              <a:ext uri="{FF2B5EF4-FFF2-40B4-BE49-F238E27FC236}">
                <a16:creationId xmlns:a16="http://schemas.microsoft.com/office/drawing/2014/main" id="{DC9317CD-3355-454E-E0EE-BEEF430A9D53}"/>
              </a:ext>
            </a:extLst>
          </p:cNvPr>
          <p:cNvSpPr txBox="1"/>
          <p:nvPr/>
        </p:nvSpPr>
        <p:spPr>
          <a:xfrm>
            <a:off x="2885124" y="1711930"/>
            <a:ext cx="810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</a:rPr>
              <a:t>时间：</a:t>
            </a:r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C0C37776-B933-D637-6549-6F6E28D82F83}"/>
              </a:ext>
            </a:extLst>
          </p:cNvPr>
          <p:cNvSpPr/>
          <p:nvPr/>
        </p:nvSpPr>
        <p:spPr>
          <a:xfrm>
            <a:off x="3442268" y="1716928"/>
            <a:ext cx="1138957" cy="275537"/>
          </a:xfrm>
          <a:prstGeom prst="roundRect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1" name="iconfont-11194-5288599">
            <a:extLst>
              <a:ext uri="{FF2B5EF4-FFF2-40B4-BE49-F238E27FC236}">
                <a16:creationId xmlns:a16="http://schemas.microsoft.com/office/drawing/2014/main" id="{A07B2AD8-E3AE-ECE9-C1CC-077331FF23A2}"/>
              </a:ext>
            </a:extLst>
          </p:cNvPr>
          <p:cNvSpPr/>
          <p:nvPr/>
        </p:nvSpPr>
        <p:spPr>
          <a:xfrm>
            <a:off x="4378500" y="1824333"/>
            <a:ext cx="144000" cy="70723"/>
          </a:xfrm>
          <a:custGeom>
            <a:avLst/>
            <a:gdLst>
              <a:gd name="T0" fmla="*/ 3382 w 5965"/>
              <a:gd name="T1" fmla="*/ 3400 h 3636"/>
              <a:gd name="T2" fmla="*/ 5718 w 5965"/>
              <a:gd name="T3" fmla="*/ 1103 h 3636"/>
              <a:gd name="T4" fmla="*/ 5867 w 5965"/>
              <a:gd name="T5" fmla="*/ 401 h 3636"/>
              <a:gd name="T6" fmla="*/ 5270 w 5965"/>
              <a:gd name="T7" fmla="*/ 2 h 3636"/>
              <a:gd name="T8" fmla="*/ 694 w 5965"/>
              <a:gd name="T9" fmla="*/ 2 h 3636"/>
              <a:gd name="T10" fmla="*/ 101 w 5965"/>
              <a:gd name="T11" fmla="*/ 392 h 3636"/>
              <a:gd name="T12" fmla="*/ 233 w 5965"/>
              <a:gd name="T13" fmla="*/ 1090 h 3636"/>
              <a:gd name="T14" fmla="*/ 2473 w 5965"/>
              <a:gd name="T15" fmla="*/ 3388 h 3636"/>
              <a:gd name="T16" fmla="*/ 3376 w 5965"/>
              <a:gd name="T17" fmla="*/ 3388 h 3636"/>
              <a:gd name="T18" fmla="*/ 3382 w 5965"/>
              <a:gd name="T19" fmla="*/ 3400 h 3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65" h="3636">
                <a:moveTo>
                  <a:pt x="3382" y="3400"/>
                </a:moveTo>
                <a:lnTo>
                  <a:pt x="5718" y="1103"/>
                </a:lnTo>
                <a:cubicBezTo>
                  <a:pt x="5906" y="921"/>
                  <a:pt x="5965" y="643"/>
                  <a:pt x="5867" y="401"/>
                </a:cubicBezTo>
                <a:cubicBezTo>
                  <a:pt x="5768" y="158"/>
                  <a:pt x="5532" y="0"/>
                  <a:pt x="5270" y="2"/>
                </a:cubicBezTo>
                <a:lnTo>
                  <a:pt x="694" y="2"/>
                </a:lnTo>
                <a:cubicBezTo>
                  <a:pt x="436" y="0"/>
                  <a:pt x="202" y="154"/>
                  <a:pt x="101" y="392"/>
                </a:cubicBezTo>
                <a:cubicBezTo>
                  <a:pt x="0" y="630"/>
                  <a:pt x="52" y="905"/>
                  <a:pt x="233" y="1090"/>
                </a:cubicBezTo>
                <a:lnTo>
                  <a:pt x="2473" y="3388"/>
                </a:lnTo>
                <a:cubicBezTo>
                  <a:pt x="2723" y="3636"/>
                  <a:pt x="3126" y="3636"/>
                  <a:pt x="3376" y="3388"/>
                </a:cubicBezTo>
                <a:lnTo>
                  <a:pt x="3382" y="34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4BF4A66D-0BA0-6F7E-2D8C-0BDD170E3CFB}"/>
              </a:ext>
            </a:extLst>
          </p:cNvPr>
          <p:cNvSpPr txBox="1"/>
          <p:nvPr/>
        </p:nvSpPr>
        <p:spPr>
          <a:xfrm>
            <a:off x="3485046" y="1730295"/>
            <a:ext cx="9493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按日</a:t>
            </a:r>
          </a:p>
        </p:txBody>
      </p:sp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0A1B7E0C-DB11-333D-9AB2-47DA418066B3}"/>
              </a:ext>
            </a:extLst>
          </p:cNvPr>
          <p:cNvSpPr/>
          <p:nvPr/>
        </p:nvSpPr>
        <p:spPr>
          <a:xfrm>
            <a:off x="4751277" y="1712671"/>
            <a:ext cx="1892428" cy="275537"/>
          </a:xfrm>
          <a:prstGeom prst="roundRect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FBF7E165-1F29-184B-4954-BBED9D5103D7}"/>
              </a:ext>
            </a:extLst>
          </p:cNvPr>
          <p:cNvSpPr txBox="1"/>
          <p:nvPr/>
        </p:nvSpPr>
        <p:spPr>
          <a:xfrm>
            <a:off x="4774441" y="1726069"/>
            <a:ext cx="18692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</a:rPr>
              <a:t>2023/1/28     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</a:rPr>
              <a:t>至     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</a:rPr>
              <a:t>2023/2/2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iconfont-11573-5485670">
            <a:extLst>
              <a:ext uri="{FF2B5EF4-FFF2-40B4-BE49-F238E27FC236}">
                <a16:creationId xmlns:a16="http://schemas.microsoft.com/office/drawing/2014/main" id="{94DCA149-FA76-9AEA-3F36-CD9446877954}"/>
              </a:ext>
            </a:extLst>
          </p:cNvPr>
          <p:cNvSpPr/>
          <p:nvPr/>
        </p:nvSpPr>
        <p:spPr>
          <a:xfrm>
            <a:off x="7982496" y="1744397"/>
            <a:ext cx="183645" cy="164183"/>
          </a:xfrm>
          <a:custGeom>
            <a:avLst/>
            <a:gdLst>
              <a:gd name="T0" fmla="*/ 4000 w 8800"/>
              <a:gd name="T1" fmla="*/ 400 h 8800"/>
              <a:gd name="T2" fmla="*/ 4400 w 8800"/>
              <a:gd name="T3" fmla="*/ 0 h 8800"/>
              <a:gd name="T4" fmla="*/ 4800 w 8800"/>
              <a:gd name="T5" fmla="*/ 400 h 8800"/>
              <a:gd name="T6" fmla="*/ 4800 w 8800"/>
              <a:gd name="T7" fmla="*/ 6000 h 8800"/>
              <a:gd name="T8" fmla="*/ 4400 w 8800"/>
              <a:gd name="T9" fmla="*/ 6400 h 8800"/>
              <a:gd name="T10" fmla="*/ 4000 w 8800"/>
              <a:gd name="T11" fmla="*/ 6000 h 8800"/>
              <a:gd name="T12" fmla="*/ 4000 w 8800"/>
              <a:gd name="T13" fmla="*/ 400 h 8800"/>
              <a:gd name="T14" fmla="*/ 8000 w 8800"/>
              <a:gd name="T15" fmla="*/ 8000 h 8800"/>
              <a:gd name="T16" fmla="*/ 8000 w 8800"/>
              <a:gd name="T17" fmla="*/ 6000 h 8800"/>
              <a:gd name="T18" fmla="*/ 8400 w 8800"/>
              <a:gd name="T19" fmla="*/ 5600 h 8800"/>
              <a:gd name="T20" fmla="*/ 8800 w 8800"/>
              <a:gd name="T21" fmla="*/ 6000 h 8800"/>
              <a:gd name="T22" fmla="*/ 8800 w 8800"/>
              <a:gd name="T23" fmla="*/ 8400 h 8800"/>
              <a:gd name="T24" fmla="*/ 8400 w 8800"/>
              <a:gd name="T25" fmla="*/ 8800 h 8800"/>
              <a:gd name="T26" fmla="*/ 400 w 8800"/>
              <a:gd name="T27" fmla="*/ 8800 h 8800"/>
              <a:gd name="T28" fmla="*/ 0 w 8800"/>
              <a:gd name="T29" fmla="*/ 8400 h 8800"/>
              <a:gd name="T30" fmla="*/ 0 w 8800"/>
              <a:gd name="T31" fmla="*/ 6000 h 8800"/>
              <a:gd name="T32" fmla="*/ 400 w 8800"/>
              <a:gd name="T33" fmla="*/ 5600 h 8800"/>
              <a:gd name="T34" fmla="*/ 800 w 8800"/>
              <a:gd name="T35" fmla="*/ 6000 h 8800"/>
              <a:gd name="T36" fmla="*/ 800 w 8800"/>
              <a:gd name="T37" fmla="*/ 8000 h 8800"/>
              <a:gd name="T38" fmla="*/ 8000 w 8800"/>
              <a:gd name="T39" fmla="*/ 8000 h 8800"/>
              <a:gd name="T40" fmla="*/ 6104 w 8800"/>
              <a:gd name="T41" fmla="*/ 4128 h 8800"/>
              <a:gd name="T42" fmla="*/ 6672 w 8800"/>
              <a:gd name="T43" fmla="*/ 4104 h 8800"/>
              <a:gd name="T44" fmla="*/ 6696 w 8800"/>
              <a:gd name="T45" fmla="*/ 4672 h 8800"/>
              <a:gd name="T46" fmla="*/ 4496 w 8800"/>
              <a:gd name="T47" fmla="*/ 7072 h 8800"/>
              <a:gd name="T48" fmla="*/ 3904 w 8800"/>
              <a:gd name="T49" fmla="*/ 7072 h 8800"/>
              <a:gd name="T50" fmla="*/ 1704 w 8800"/>
              <a:gd name="T51" fmla="*/ 4672 h 8800"/>
              <a:gd name="T52" fmla="*/ 1728 w 8800"/>
              <a:gd name="T53" fmla="*/ 4104 h 8800"/>
              <a:gd name="T54" fmla="*/ 2296 w 8800"/>
              <a:gd name="T55" fmla="*/ 4128 h 8800"/>
              <a:gd name="T56" fmla="*/ 4200 w 8800"/>
              <a:gd name="T57" fmla="*/ 6208 h 8800"/>
              <a:gd name="T58" fmla="*/ 6104 w 8800"/>
              <a:gd name="T59" fmla="*/ 4128 h 8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800" h="8800">
                <a:moveTo>
                  <a:pt x="4000" y="400"/>
                </a:moveTo>
                <a:cubicBezTo>
                  <a:pt x="4000" y="179"/>
                  <a:pt x="4179" y="0"/>
                  <a:pt x="4400" y="0"/>
                </a:cubicBezTo>
                <a:cubicBezTo>
                  <a:pt x="4621" y="0"/>
                  <a:pt x="4800" y="179"/>
                  <a:pt x="4800" y="400"/>
                </a:cubicBezTo>
                <a:lnTo>
                  <a:pt x="4800" y="6000"/>
                </a:lnTo>
                <a:cubicBezTo>
                  <a:pt x="4800" y="6221"/>
                  <a:pt x="4621" y="6400"/>
                  <a:pt x="4400" y="6400"/>
                </a:cubicBezTo>
                <a:cubicBezTo>
                  <a:pt x="4179" y="6400"/>
                  <a:pt x="4000" y="6221"/>
                  <a:pt x="4000" y="6000"/>
                </a:cubicBezTo>
                <a:lnTo>
                  <a:pt x="4000" y="400"/>
                </a:lnTo>
                <a:close/>
                <a:moveTo>
                  <a:pt x="8000" y="8000"/>
                </a:moveTo>
                <a:lnTo>
                  <a:pt x="8000" y="6000"/>
                </a:lnTo>
                <a:cubicBezTo>
                  <a:pt x="8000" y="5779"/>
                  <a:pt x="8179" y="5600"/>
                  <a:pt x="8400" y="5600"/>
                </a:cubicBezTo>
                <a:cubicBezTo>
                  <a:pt x="8621" y="5600"/>
                  <a:pt x="8800" y="5779"/>
                  <a:pt x="8800" y="6000"/>
                </a:cubicBezTo>
                <a:lnTo>
                  <a:pt x="8800" y="8400"/>
                </a:lnTo>
                <a:cubicBezTo>
                  <a:pt x="8800" y="8621"/>
                  <a:pt x="8621" y="8800"/>
                  <a:pt x="8400" y="8800"/>
                </a:cubicBezTo>
                <a:lnTo>
                  <a:pt x="400" y="8800"/>
                </a:lnTo>
                <a:cubicBezTo>
                  <a:pt x="179" y="8800"/>
                  <a:pt x="0" y="8621"/>
                  <a:pt x="0" y="8400"/>
                </a:cubicBezTo>
                <a:lnTo>
                  <a:pt x="0" y="6000"/>
                </a:lnTo>
                <a:cubicBezTo>
                  <a:pt x="0" y="5779"/>
                  <a:pt x="179" y="5600"/>
                  <a:pt x="400" y="5600"/>
                </a:cubicBezTo>
                <a:cubicBezTo>
                  <a:pt x="621" y="5600"/>
                  <a:pt x="800" y="5779"/>
                  <a:pt x="800" y="6000"/>
                </a:cubicBezTo>
                <a:lnTo>
                  <a:pt x="800" y="8000"/>
                </a:lnTo>
                <a:lnTo>
                  <a:pt x="8000" y="8000"/>
                </a:lnTo>
                <a:close/>
                <a:moveTo>
                  <a:pt x="6104" y="4128"/>
                </a:moveTo>
                <a:cubicBezTo>
                  <a:pt x="6254" y="3965"/>
                  <a:pt x="6509" y="3954"/>
                  <a:pt x="6672" y="4104"/>
                </a:cubicBezTo>
                <a:cubicBezTo>
                  <a:pt x="6835" y="4254"/>
                  <a:pt x="6846" y="4509"/>
                  <a:pt x="6696" y="4672"/>
                </a:cubicBezTo>
                <a:lnTo>
                  <a:pt x="4496" y="7072"/>
                </a:lnTo>
                <a:cubicBezTo>
                  <a:pt x="4337" y="7247"/>
                  <a:pt x="4063" y="7247"/>
                  <a:pt x="3904" y="7072"/>
                </a:cubicBezTo>
                <a:lnTo>
                  <a:pt x="1704" y="4672"/>
                </a:lnTo>
                <a:cubicBezTo>
                  <a:pt x="1554" y="4509"/>
                  <a:pt x="1565" y="4254"/>
                  <a:pt x="1728" y="4104"/>
                </a:cubicBezTo>
                <a:cubicBezTo>
                  <a:pt x="1891" y="3954"/>
                  <a:pt x="2146" y="3965"/>
                  <a:pt x="2296" y="4128"/>
                </a:cubicBezTo>
                <a:lnTo>
                  <a:pt x="4200" y="6208"/>
                </a:lnTo>
                <a:lnTo>
                  <a:pt x="6104" y="412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cs typeface="+mn-ea"/>
              <a:sym typeface="+mn-lt"/>
            </a:endParaRPr>
          </a:p>
        </p:txBody>
      </p:sp>
      <p:sp>
        <p:nvSpPr>
          <p:cNvPr id="51" name="iconfont-10774-5766788">
            <a:extLst>
              <a:ext uri="{FF2B5EF4-FFF2-40B4-BE49-F238E27FC236}">
                <a16:creationId xmlns:a16="http://schemas.microsoft.com/office/drawing/2014/main" id="{75C3B6EC-3243-850F-B925-49AC119716AD}"/>
              </a:ext>
            </a:extLst>
          </p:cNvPr>
          <p:cNvSpPr/>
          <p:nvPr/>
        </p:nvSpPr>
        <p:spPr>
          <a:xfrm>
            <a:off x="8293182" y="1741459"/>
            <a:ext cx="183645" cy="181066"/>
          </a:xfrm>
          <a:custGeom>
            <a:avLst/>
            <a:gdLst>
              <a:gd name="T0" fmla="*/ 11813 w 12800"/>
              <a:gd name="T1" fmla="*/ 2533 h 12773"/>
              <a:gd name="T2" fmla="*/ 10400 w 12800"/>
              <a:gd name="T3" fmla="*/ 2533 h 12773"/>
              <a:gd name="T4" fmla="*/ 10400 w 12800"/>
              <a:gd name="T5" fmla="*/ 1067 h 12773"/>
              <a:gd name="T6" fmla="*/ 9333 w 12800"/>
              <a:gd name="T7" fmla="*/ 0 h 12773"/>
              <a:gd name="T8" fmla="*/ 3467 w 12800"/>
              <a:gd name="T9" fmla="*/ 0 h 12773"/>
              <a:gd name="T10" fmla="*/ 2400 w 12800"/>
              <a:gd name="T11" fmla="*/ 1067 h 12773"/>
              <a:gd name="T12" fmla="*/ 2400 w 12800"/>
              <a:gd name="T13" fmla="*/ 2533 h 12773"/>
              <a:gd name="T14" fmla="*/ 987 w 12800"/>
              <a:gd name="T15" fmla="*/ 2533 h 12773"/>
              <a:gd name="T16" fmla="*/ 0 w 12800"/>
              <a:gd name="T17" fmla="*/ 3520 h 12773"/>
              <a:gd name="T18" fmla="*/ 0 w 12800"/>
              <a:gd name="T19" fmla="*/ 7947 h 12773"/>
              <a:gd name="T20" fmla="*/ 987 w 12800"/>
              <a:gd name="T21" fmla="*/ 8933 h 12773"/>
              <a:gd name="T22" fmla="*/ 2453 w 12800"/>
              <a:gd name="T23" fmla="*/ 8933 h 12773"/>
              <a:gd name="T24" fmla="*/ 2453 w 12800"/>
              <a:gd name="T25" fmla="*/ 7360 h 12773"/>
              <a:gd name="T26" fmla="*/ 2453 w 12800"/>
              <a:gd name="T27" fmla="*/ 7360 h 12773"/>
              <a:gd name="T28" fmla="*/ 2453 w 12800"/>
              <a:gd name="T29" fmla="*/ 11547 h 12773"/>
              <a:gd name="T30" fmla="*/ 3680 w 12800"/>
              <a:gd name="T31" fmla="*/ 12773 h 12773"/>
              <a:gd name="T32" fmla="*/ 9200 w 12800"/>
              <a:gd name="T33" fmla="*/ 12773 h 12773"/>
              <a:gd name="T34" fmla="*/ 10427 w 12800"/>
              <a:gd name="T35" fmla="*/ 11547 h 12773"/>
              <a:gd name="T36" fmla="*/ 10427 w 12800"/>
              <a:gd name="T37" fmla="*/ 8907 h 12773"/>
              <a:gd name="T38" fmla="*/ 11787 w 12800"/>
              <a:gd name="T39" fmla="*/ 8907 h 12773"/>
              <a:gd name="T40" fmla="*/ 12773 w 12800"/>
              <a:gd name="T41" fmla="*/ 7920 h 12773"/>
              <a:gd name="T42" fmla="*/ 12773 w 12800"/>
              <a:gd name="T43" fmla="*/ 3520 h 12773"/>
              <a:gd name="T44" fmla="*/ 11813 w 12800"/>
              <a:gd name="T45" fmla="*/ 2533 h 12773"/>
              <a:gd name="T46" fmla="*/ 3467 w 12800"/>
              <a:gd name="T47" fmla="*/ 2533 h 12773"/>
              <a:gd name="T48" fmla="*/ 3467 w 12800"/>
              <a:gd name="T49" fmla="*/ 1067 h 12773"/>
              <a:gd name="T50" fmla="*/ 9333 w 12800"/>
              <a:gd name="T51" fmla="*/ 1067 h 12773"/>
              <a:gd name="T52" fmla="*/ 9333 w 12800"/>
              <a:gd name="T53" fmla="*/ 2533 h 12773"/>
              <a:gd name="T54" fmla="*/ 3467 w 12800"/>
              <a:gd name="T55" fmla="*/ 2533 h 12773"/>
              <a:gd name="T56" fmla="*/ 9387 w 12800"/>
              <a:gd name="T57" fmla="*/ 11573 h 12773"/>
              <a:gd name="T58" fmla="*/ 9227 w 12800"/>
              <a:gd name="T59" fmla="*/ 11733 h 12773"/>
              <a:gd name="T60" fmla="*/ 3680 w 12800"/>
              <a:gd name="T61" fmla="*/ 11733 h 12773"/>
              <a:gd name="T62" fmla="*/ 3520 w 12800"/>
              <a:gd name="T63" fmla="*/ 11573 h 12773"/>
              <a:gd name="T64" fmla="*/ 3520 w 12800"/>
              <a:gd name="T65" fmla="*/ 7360 h 12773"/>
              <a:gd name="T66" fmla="*/ 3680 w 12800"/>
              <a:gd name="T67" fmla="*/ 7200 h 12773"/>
              <a:gd name="T68" fmla="*/ 9200 w 12800"/>
              <a:gd name="T69" fmla="*/ 7200 h 12773"/>
              <a:gd name="T70" fmla="*/ 9360 w 12800"/>
              <a:gd name="T71" fmla="*/ 7360 h 12773"/>
              <a:gd name="T72" fmla="*/ 9360 w 12800"/>
              <a:gd name="T73" fmla="*/ 11573 h 12773"/>
              <a:gd name="T74" fmla="*/ 9387 w 12800"/>
              <a:gd name="T75" fmla="*/ 11573 h 12773"/>
              <a:gd name="T76" fmla="*/ 10453 w 12800"/>
              <a:gd name="T77" fmla="*/ 5333 h 12773"/>
              <a:gd name="T78" fmla="*/ 9920 w 12800"/>
              <a:gd name="T79" fmla="*/ 4800 h 12773"/>
              <a:gd name="T80" fmla="*/ 10453 w 12800"/>
              <a:gd name="T81" fmla="*/ 4267 h 12773"/>
              <a:gd name="T82" fmla="*/ 10987 w 12800"/>
              <a:gd name="T83" fmla="*/ 4800 h 12773"/>
              <a:gd name="T84" fmla="*/ 10453 w 12800"/>
              <a:gd name="T85" fmla="*/ 5333 h 12773"/>
              <a:gd name="T86" fmla="*/ 8187 w 12800"/>
              <a:gd name="T87" fmla="*/ 10000 h 12773"/>
              <a:gd name="T88" fmla="*/ 4720 w 12800"/>
              <a:gd name="T89" fmla="*/ 10000 h 12773"/>
              <a:gd name="T90" fmla="*/ 4320 w 12800"/>
              <a:gd name="T91" fmla="*/ 10400 h 12773"/>
              <a:gd name="T92" fmla="*/ 4720 w 12800"/>
              <a:gd name="T93" fmla="*/ 10800 h 12773"/>
              <a:gd name="T94" fmla="*/ 8187 w 12800"/>
              <a:gd name="T95" fmla="*/ 10800 h 12773"/>
              <a:gd name="T96" fmla="*/ 8587 w 12800"/>
              <a:gd name="T97" fmla="*/ 10400 h 12773"/>
              <a:gd name="T98" fmla="*/ 8187 w 12800"/>
              <a:gd name="T99" fmla="*/ 10000 h 12773"/>
              <a:gd name="T100" fmla="*/ 4667 w 12800"/>
              <a:gd name="T101" fmla="*/ 8933 h 12773"/>
              <a:gd name="T102" fmla="*/ 7173 w 12800"/>
              <a:gd name="T103" fmla="*/ 8933 h 12773"/>
              <a:gd name="T104" fmla="*/ 7520 w 12800"/>
              <a:gd name="T105" fmla="*/ 8587 h 12773"/>
              <a:gd name="T106" fmla="*/ 7520 w 12800"/>
              <a:gd name="T107" fmla="*/ 8480 h 12773"/>
              <a:gd name="T108" fmla="*/ 7173 w 12800"/>
              <a:gd name="T109" fmla="*/ 8133 h 12773"/>
              <a:gd name="T110" fmla="*/ 4667 w 12800"/>
              <a:gd name="T111" fmla="*/ 8133 h 12773"/>
              <a:gd name="T112" fmla="*/ 4320 w 12800"/>
              <a:gd name="T113" fmla="*/ 8480 h 12773"/>
              <a:gd name="T114" fmla="*/ 4320 w 12800"/>
              <a:gd name="T115" fmla="*/ 8587 h 12773"/>
              <a:gd name="T116" fmla="*/ 4667 w 12800"/>
              <a:gd name="T117" fmla="*/ 8933 h 12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800" h="12773">
                <a:moveTo>
                  <a:pt x="11813" y="2533"/>
                </a:moveTo>
                <a:lnTo>
                  <a:pt x="10400" y="2533"/>
                </a:lnTo>
                <a:lnTo>
                  <a:pt x="10400" y="1067"/>
                </a:lnTo>
                <a:cubicBezTo>
                  <a:pt x="10400" y="480"/>
                  <a:pt x="9920" y="0"/>
                  <a:pt x="9333" y="0"/>
                </a:cubicBezTo>
                <a:lnTo>
                  <a:pt x="3467" y="0"/>
                </a:lnTo>
                <a:cubicBezTo>
                  <a:pt x="2880" y="0"/>
                  <a:pt x="2400" y="480"/>
                  <a:pt x="2400" y="1067"/>
                </a:cubicBezTo>
                <a:lnTo>
                  <a:pt x="2400" y="2533"/>
                </a:lnTo>
                <a:lnTo>
                  <a:pt x="987" y="2533"/>
                </a:lnTo>
                <a:cubicBezTo>
                  <a:pt x="453" y="2533"/>
                  <a:pt x="0" y="2987"/>
                  <a:pt x="0" y="3520"/>
                </a:cubicBezTo>
                <a:lnTo>
                  <a:pt x="0" y="7947"/>
                </a:lnTo>
                <a:cubicBezTo>
                  <a:pt x="0" y="8480"/>
                  <a:pt x="453" y="8933"/>
                  <a:pt x="987" y="8933"/>
                </a:cubicBezTo>
                <a:lnTo>
                  <a:pt x="2453" y="8933"/>
                </a:lnTo>
                <a:lnTo>
                  <a:pt x="2453" y="7360"/>
                </a:lnTo>
                <a:lnTo>
                  <a:pt x="2453" y="7360"/>
                </a:lnTo>
                <a:lnTo>
                  <a:pt x="2453" y="11547"/>
                </a:lnTo>
                <a:cubicBezTo>
                  <a:pt x="2453" y="12240"/>
                  <a:pt x="3013" y="12773"/>
                  <a:pt x="3680" y="12773"/>
                </a:cubicBezTo>
                <a:lnTo>
                  <a:pt x="9200" y="12773"/>
                </a:lnTo>
                <a:cubicBezTo>
                  <a:pt x="9893" y="12773"/>
                  <a:pt x="10427" y="12213"/>
                  <a:pt x="10427" y="11547"/>
                </a:cubicBezTo>
                <a:lnTo>
                  <a:pt x="10427" y="8907"/>
                </a:lnTo>
                <a:lnTo>
                  <a:pt x="11787" y="8907"/>
                </a:lnTo>
                <a:cubicBezTo>
                  <a:pt x="12320" y="8907"/>
                  <a:pt x="12773" y="8453"/>
                  <a:pt x="12773" y="7920"/>
                </a:cubicBezTo>
                <a:lnTo>
                  <a:pt x="12773" y="3520"/>
                </a:lnTo>
                <a:cubicBezTo>
                  <a:pt x="12800" y="2987"/>
                  <a:pt x="12347" y="2533"/>
                  <a:pt x="11813" y="2533"/>
                </a:cubicBezTo>
                <a:close/>
                <a:moveTo>
                  <a:pt x="3467" y="2533"/>
                </a:moveTo>
                <a:lnTo>
                  <a:pt x="3467" y="1067"/>
                </a:lnTo>
                <a:lnTo>
                  <a:pt x="9333" y="1067"/>
                </a:lnTo>
                <a:lnTo>
                  <a:pt x="9333" y="2533"/>
                </a:lnTo>
                <a:lnTo>
                  <a:pt x="3467" y="2533"/>
                </a:lnTo>
                <a:close/>
                <a:moveTo>
                  <a:pt x="9387" y="11573"/>
                </a:moveTo>
                <a:cubicBezTo>
                  <a:pt x="9387" y="11653"/>
                  <a:pt x="9307" y="11733"/>
                  <a:pt x="9227" y="11733"/>
                </a:cubicBezTo>
                <a:lnTo>
                  <a:pt x="3680" y="11733"/>
                </a:lnTo>
                <a:cubicBezTo>
                  <a:pt x="3573" y="11733"/>
                  <a:pt x="3520" y="11653"/>
                  <a:pt x="3520" y="11573"/>
                </a:cubicBezTo>
                <a:lnTo>
                  <a:pt x="3520" y="7360"/>
                </a:lnTo>
                <a:cubicBezTo>
                  <a:pt x="3520" y="7280"/>
                  <a:pt x="3600" y="7200"/>
                  <a:pt x="3680" y="7200"/>
                </a:cubicBezTo>
                <a:lnTo>
                  <a:pt x="9200" y="7200"/>
                </a:lnTo>
                <a:cubicBezTo>
                  <a:pt x="9280" y="7200"/>
                  <a:pt x="9360" y="7280"/>
                  <a:pt x="9360" y="7360"/>
                </a:cubicBezTo>
                <a:lnTo>
                  <a:pt x="9360" y="11573"/>
                </a:lnTo>
                <a:lnTo>
                  <a:pt x="9387" y="11573"/>
                </a:lnTo>
                <a:close/>
                <a:moveTo>
                  <a:pt x="10453" y="5333"/>
                </a:moveTo>
                <a:cubicBezTo>
                  <a:pt x="10160" y="5333"/>
                  <a:pt x="9920" y="5093"/>
                  <a:pt x="9920" y="4800"/>
                </a:cubicBezTo>
                <a:cubicBezTo>
                  <a:pt x="9920" y="4507"/>
                  <a:pt x="10160" y="4267"/>
                  <a:pt x="10453" y="4267"/>
                </a:cubicBezTo>
                <a:cubicBezTo>
                  <a:pt x="10747" y="4267"/>
                  <a:pt x="10987" y="4507"/>
                  <a:pt x="10987" y="4800"/>
                </a:cubicBezTo>
                <a:cubicBezTo>
                  <a:pt x="10987" y="5093"/>
                  <a:pt x="10747" y="5333"/>
                  <a:pt x="10453" y="5333"/>
                </a:cubicBezTo>
                <a:close/>
                <a:moveTo>
                  <a:pt x="8187" y="10000"/>
                </a:moveTo>
                <a:lnTo>
                  <a:pt x="4720" y="10000"/>
                </a:lnTo>
                <a:cubicBezTo>
                  <a:pt x="4507" y="10000"/>
                  <a:pt x="4320" y="10187"/>
                  <a:pt x="4320" y="10400"/>
                </a:cubicBezTo>
                <a:cubicBezTo>
                  <a:pt x="4320" y="10613"/>
                  <a:pt x="4507" y="10800"/>
                  <a:pt x="4720" y="10800"/>
                </a:cubicBezTo>
                <a:lnTo>
                  <a:pt x="8187" y="10800"/>
                </a:lnTo>
                <a:cubicBezTo>
                  <a:pt x="8400" y="10800"/>
                  <a:pt x="8587" y="10613"/>
                  <a:pt x="8587" y="10400"/>
                </a:cubicBezTo>
                <a:cubicBezTo>
                  <a:pt x="8587" y="10187"/>
                  <a:pt x="8400" y="10000"/>
                  <a:pt x="8187" y="10000"/>
                </a:cubicBezTo>
                <a:close/>
                <a:moveTo>
                  <a:pt x="4667" y="8933"/>
                </a:moveTo>
                <a:lnTo>
                  <a:pt x="7173" y="8933"/>
                </a:lnTo>
                <a:cubicBezTo>
                  <a:pt x="7360" y="8933"/>
                  <a:pt x="7520" y="8773"/>
                  <a:pt x="7520" y="8587"/>
                </a:cubicBezTo>
                <a:lnTo>
                  <a:pt x="7520" y="8480"/>
                </a:lnTo>
                <a:cubicBezTo>
                  <a:pt x="7520" y="8293"/>
                  <a:pt x="7360" y="8133"/>
                  <a:pt x="7173" y="8133"/>
                </a:cubicBezTo>
                <a:lnTo>
                  <a:pt x="4667" y="8133"/>
                </a:lnTo>
                <a:cubicBezTo>
                  <a:pt x="4480" y="8133"/>
                  <a:pt x="4320" y="8293"/>
                  <a:pt x="4320" y="8480"/>
                </a:cubicBezTo>
                <a:lnTo>
                  <a:pt x="4320" y="8587"/>
                </a:lnTo>
                <a:cubicBezTo>
                  <a:pt x="4320" y="8773"/>
                  <a:pt x="4480" y="8933"/>
                  <a:pt x="4667" y="893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cs typeface="+mn-ea"/>
              <a:sym typeface="+mn-lt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F734F454-9D8B-5DC7-9373-C1F4CB7E07CA}"/>
              </a:ext>
            </a:extLst>
          </p:cNvPr>
          <p:cNvSpPr txBox="1"/>
          <p:nvPr/>
        </p:nvSpPr>
        <p:spPr>
          <a:xfrm>
            <a:off x="3006430" y="357130"/>
            <a:ext cx="136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数据查询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7499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三、页面设计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3" cy="4504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5145AD5-E0DF-115C-837A-31396CEF408E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880B0EA-0A17-DD7B-1376-D904B1076954}"/>
              </a:ext>
            </a:extLst>
          </p:cNvPr>
          <p:cNvSpPr txBox="1"/>
          <p:nvPr/>
        </p:nvSpPr>
        <p:spPr>
          <a:xfrm>
            <a:off x="7807754" y="1100842"/>
            <a:ext cx="9233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个人中心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A2A7CAE-9582-A4FE-0DD5-7F7708C2E71E}"/>
              </a:ext>
            </a:extLst>
          </p:cNvPr>
          <p:cNvSpPr/>
          <p:nvPr/>
        </p:nvSpPr>
        <p:spPr>
          <a:xfrm>
            <a:off x="6599862" y="1048474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B6DD61B-DA77-26B5-6FA9-9C89CF831E30}"/>
              </a:ext>
            </a:extLst>
          </p:cNvPr>
          <p:cNvSpPr txBox="1"/>
          <p:nvPr/>
        </p:nvSpPr>
        <p:spPr>
          <a:xfrm>
            <a:off x="3424049" y="1097854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16D237B-7EB9-EE58-D420-75A42B577179}"/>
              </a:ext>
            </a:extLst>
          </p:cNvPr>
          <p:cNvSpPr txBox="1"/>
          <p:nvPr/>
        </p:nvSpPr>
        <p:spPr>
          <a:xfrm>
            <a:off x="449785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数据查询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9D8BF24-218F-DD69-3003-4F916D767DDF}"/>
              </a:ext>
            </a:extLst>
          </p:cNvPr>
          <p:cNvSpPr txBox="1"/>
          <p:nvPr/>
        </p:nvSpPr>
        <p:spPr>
          <a:xfrm>
            <a:off x="552768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接口申请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757594-8C6C-D29B-E5D2-865AE5E50CD6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0F9624E-1CBE-5337-25CE-A56F4028D8F1}"/>
              </a:ext>
            </a:extLst>
          </p:cNvPr>
          <p:cNvSpPr/>
          <p:nvPr/>
        </p:nvSpPr>
        <p:spPr>
          <a:xfrm>
            <a:off x="490879" y="1642213"/>
            <a:ext cx="2051137" cy="37387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E4298C3-0D8C-C174-821E-A9FF99C05AAB}"/>
              </a:ext>
            </a:extLst>
          </p:cNvPr>
          <p:cNvSpPr/>
          <p:nvPr/>
        </p:nvSpPr>
        <p:spPr>
          <a:xfrm>
            <a:off x="490880" y="1642643"/>
            <a:ext cx="2051138" cy="33914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303C58C-F1C1-8883-590C-0BD0BF26B61E}"/>
              </a:ext>
            </a:extLst>
          </p:cNvPr>
          <p:cNvSpPr txBox="1"/>
          <p:nvPr/>
        </p:nvSpPr>
        <p:spPr>
          <a:xfrm>
            <a:off x="567844" y="1674060"/>
            <a:ext cx="13575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</a:rPr>
              <a:t>数据实验室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626231E-7CB3-FC7C-7A09-F8F81C662869}"/>
              </a:ext>
            </a:extLst>
          </p:cNvPr>
          <p:cNvSpPr/>
          <p:nvPr/>
        </p:nvSpPr>
        <p:spPr>
          <a:xfrm>
            <a:off x="490878" y="2004165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EDDF24D-EA48-06C7-5990-F7A5C72B4B42}"/>
              </a:ext>
            </a:extLst>
          </p:cNvPr>
          <p:cNvSpPr txBox="1"/>
          <p:nvPr/>
        </p:nvSpPr>
        <p:spPr>
          <a:xfrm>
            <a:off x="571003" y="2035582"/>
            <a:ext cx="957610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表权限申请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46ADA55C-0393-BE1B-95B9-A422A5B4F0A3}"/>
              </a:ext>
            </a:extLst>
          </p:cNvPr>
          <p:cNvSpPr/>
          <p:nvPr/>
        </p:nvSpPr>
        <p:spPr>
          <a:xfrm>
            <a:off x="490878" y="2370589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51874E2-BEF5-3CE2-9687-C4B1FBE1202F}"/>
              </a:ext>
            </a:extLst>
          </p:cNvPr>
          <p:cNvSpPr txBox="1"/>
          <p:nvPr/>
        </p:nvSpPr>
        <p:spPr>
          <a:xfrm>
            <a:off x="571003" y="2402006"/>
            <a:ext cx="957610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数据导入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2F4CA44-3BC8-B4CA-DA5F-2E77A6E12D56}"/>
              </a:ext>
            </a:extLst>
          </p:cNvPr>
          <p:cNvSpPr/>
          <p:nvPr/>
        </p:nvSpPr>
        <p:spPr>
          <a:xfrm>
            <a:off x="490878" y="2742682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A06EE3D-D63B-8127-1F10-3306C84319CD}"/>
              </a:ext>
            </a:extLst>
          </p:cNvPr>
          <p:cNvSpPr txBox="1"/>
          <p:nvPr/>
        </p:nvSpPr>
        <p:spPr>
          <a:xfrm>
            <a:off x="571003" y="2774099"/>
            <a:ext cx="957610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数据导出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D32804B-D4D8-2456-25FB-90B4367E11D2}"/>
              </a:ext>
            </a:extLst>
          </p:cNvPr>
          <p:cNvSpPr/>
          <p:nvPr/>
        </p:nvSpPr>
        <p:spPr>
          <a:xfrm>
            <a:off x="2695737" y="1642213"/>
            <a:ext cx="5957383" cy="37387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pic>
        <p:nvPicPr>
          <p:cNvPr id="48" name="图片 47">
            <a:extLst>
              <a:ext uri="{FF2B5EF4-FFF2-40B4-BE49-F238E27FC236}">
                <a16:creationId xmlns:a16="http://schemas.microsoft.com/office/drawing/2014/main" id="{45D2F703-8662-86DB-8B12-B7E94B0B07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8023" y="3051098"/>
            <a:ext cx="3464517" cy="2140925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380BCADE-E348-33F7-8355-4D9B162F35CC}"/>
              </a:ext>
            </a:extLst>
          </p:cNvPr>
          <p:cNvSpPr txBox="1"/>
          <p:nvPr/>
        </p:nvSpPr>
        <p:spPr>
          <a:xfrm>
            <a:off x="2819400" y="1674060"/>
            <a:ext cx="5554980" cy="15315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b="1" dirty="0">
                <a:solidFill>
                  <a:srgbClr val="333333"/>
                </a:solidFill>
                <a:latin typeface="+mj-ea"/>
                <a:ea typeface="+mj-ea"/>
              </a:rPr>
              <a:t>数据实验室介绍</a:t>
            </a:r>
            <a:endParaRPr lang="zh-CN" altLang="en-US" sz="1400" b="1" i="0" dirty="0">
              <a:solidFill>
                <a:srgbClr val="333333"/>
              </a:solidFill>
              <a:effectLst/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1200" i="0" dirty="0">
                <a:solidFill>
                  <a:srgbClr val="9FA7AD"/>
                </a:solidFill>
                <a:effectLst/>
                <a:latin typeface="+mj-ea"/>
                <a:ea typeface="+mj-ea"/>
              </a:rPr>
              <a:t>数据实验室是久事集团在充分挖掘自身数据资产的基础上，向外部机构提供的低门槛数据分析与研究的环境，在安全合规的前提下，充分发挥公共数据的价值。</a:t>
            </a:r>
            <a:endParaRPr lang="en-US" altLang="zh-CN" sz="1200" i="0" dirty="0">
              <a:solidFill>
                <a:srgbClr val="9FA7AD"/>
              </a:solidFill>
              <a:effectLst/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rgbClr val="9FA7AD"/>
                </a:solidFill>
                <a:latin typeface="+mj-ea"/>
                <a:ea typeface="+mj-ea"/>
              </a:rPr>
              <a:t>现阶段用户通过线下流程可进行“数据实验室”使用权限的申请。</a:t>
            </a:r>
            <a:endParaRPr lang="en-US" altLang="zh-CN" sz="1200" dirty="0">
              <a:solidFill>
                <a:srgbClr val="9FA7AD"/>
              </a:solidFill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endParaRPr lang="zh-CN" altLang="en-US" sz="1400" b="1" i="0" dirty="0">
              <a:solidFill>
                <a:srgbClr val="9FA7AD"/>
              </a:solidFill>
              <a:effectLst/>
              <a:latin typeface="+mj-ea"/>
              <a:ea typeface="+mj-ea"/>
            </a:endParaRPr>
          </a:p>
        </p:txBody>
      </p:sp>
      <p:sp>
        <p:nvSpPr>
          <p:cNvPr id="51" name="矩形: 圆角 50">
            <a:extLst>
              <a:ext uri="{FF2B5EF4-FFF2-40B4-BE49-F238E27FC236}">
                <a16:creationId xmlns:a16="http://schemas.microsoft.com/office/drawing/2014/main" id="{7A8E4A20-E9C7-DA7B-B198-89A655FE1864}"/>
              </a:ext>
            </a:extLst>
          </p:cNvPr>
          <p:cNvSpPr/>
          <p:nvPr/>
        </p:nvSpPr>
        <p:spPr>
          <a:xfrm>
            <a:off x="2976350" y="3182358"/>
            <a:ext cx="1159679" cy="298604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下载使用手册</a:t>
            </a:r>
          </a:p>
        </p:txBody>
      </p:sp>
      <p:sp>
        <p:nvSpPr>
          <p:cNvPr id="52" name="矩形: 圆角 51">
            <a:extLst>
              <a:ext uri="{FF2B5EF4-FFF2-40B4-BE49-F238E27FC236}">
                <a16:creationId xmlns:a16="http://schemas.microsoft.com/office/drawing/2014/main" id="{9E88656F-D60B-8CEC-78D0-7194E072A8CC}"/>
              </a:ext>
            </a:extLst>
          </p:cNvPr>
          <p:cNvSpPr/>
          <p:nvPr/>
        </p:nvSpPr>
        <p:spPr>
          <a:xfrm>
            <a:off x="2976349" y="3682360"/>
            <a:ext cx="1159679" cy="298604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点击申请权限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2F8334B9-7412-882A-F669-43A6BB3D8E25}"/>
              </a:ext>
            </a:extLst>
          </p:cNvPr>
          <p:cNvSpPr txBox="1"/>
          <p:nvPr/>
        </p:nvSpPr>
        <p:spPr>
          <a:xfrm>
            <a:off x="2748981" y="357130"/>
            <a:ext cx="2933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数据实验室默认页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4440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三、页面设计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3" cy="4504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5145AD5-E0DF-115C-837A-31396CEF408E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880B0EA-0A17-DD7B-1376-D904B1076954}"/>
              </a:ext>
            </a:extLst>
          </p:cNvPr>
          <p:cNvSpPr txBox="1"/>
          <p:nvPr/>
        </p:nvSpPr>
        <p:spPr>
          <a:xfrm>
            <a:off x="7807754" y="1100842"/>
            <a:ext cx="9233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个人中心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A2A7CAE-9582-A4FE-0DD5-7F7708C2E71E}"/>
              </a:ext>
            </a:extLst>
          </p:cNvPr>
          <p:cNvSpPr/>
          <p:nvPr/>
        </p:nvSpPr>
        <p:spPr>
          <a:xfrm>
            <a:off x="6599862" y="1048474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B6DD61B-DA77-26B5-6FA9-9C89CF831E30}"/>
              </a:ext>
            </a:extLst>
          </p:cNvPr>
          <p:cNvSpPr txBox="1"/>
          <p:nvPr/>
        </p:nvSpPr>
        <p:spPr>
          <a:xfrm>
            <a:off x="3424049" y="1097854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16D237B-7EB9-EE58-D420-75A42B577179}"/>
              </a:ext>
            </a:extLst>
          </p:cNvPr>
          <p:cNvSpPr txBox="1"/>
          <p:nvPr/>
        </p:nvSpPr>
        <p:spPr>
          <a:xfrm>
            <a:off x="449785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数据查询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9D8BF24-218F-DD69-3003-4F916D767DDF}"/>
              </a:ext>
            </a:extLst>
          </p:cNvPr>
          <p:cNvSpPr txBox="1"/>
          <p:nvPr/>
        </p:nvSpPr>
        <p:spPr>
          <a:xfrm>
            <a:off x="552768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接口申请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757594-8C6C-D29B-E5D2-865AE5E50CD6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D32804B-D4D8-2456-25FB-90B4367E11D2}"/>
              </a:ext>
            </a:extLst>
          </p:cNvPr>
          <p:cNvSpPr/>
          <p:nvPr/>
        </p:nvSpPr>
        <p:spPr>
          <a:xfrm flipH="1">
            <a:off x="457198" y="1642213"/>
            <a:ext cx="2613661" cy="37387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EE2637C-58D9-4314-ABD3-A0ED45D7C932}"/>
              </a:ext>
            </a:extLst>
          </p:cNvPr>
          <p:cNvSpPr txBox="1"/>
          <p:nvPr/>
        </p:nvSpPr>
        <p:spPr>
          <a:xfrm>
            <a:off x="457201" y="1765059"/>
            <a:ext cx="2514598" cy="3285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/>
              <a:t>初步构想：</a:t>
            </a:r>
            <a:endParaRPr lang="en-US" altLang="zh-CN" sz="1400" b="1" dirty="0"/>
          </a:p>
          <a:p>
            <a:pPr>
              <a:lnSpc>
                <a:spcPct val="150000"/>
              </a:lnSpc>
            </a:pPr>
            <a:r>
              <a:rPr lang="zh-CN" altLang="en-US" sz="1400" dirty="0"/>
              <a:t>用户申请到使用“数据实验室”权限后，将分配</a:t>
            </a:r>
            <a:r>
              <a:rPr lang="en-US" altLang="zh-CN" sz="1400" dirty="0"/>
              <a:t>VPN</a:t>
            </a:r>
            <a:r>
              <a:rPr lang="zh-CN" altLang="en-US" sz="1400" dirty="0"/>
              <a:t>，用户通过登录虚拟机可使用预先安装好的</a:t>
            </a:r>
            <a:r>
              <a:rPr lang="en-US" altLang="zh-CN" sz="1400" dirty="0"/>
              <a:t>docker</a:t>
            </a:r>
            <a:r>
              <a:rPr lang="zh-CN" altLang="en-US" sz="1400" dirty="0"/>
              <a:t>。</a:t>
            </a:r>
            <a:endParaRPr lang="en-US" altLang="zh-CN" sz="1400" dirty="0"/>
          </a:p>
          <a:p>
            <a:pPr>
              <a:lnSpc>
                <a:spcPct val="150000"/>
              </a:lnSpc>
            </a:pPr>
            <a:r>
              <a:rPr lang="zh-CN" altLang="en-US" sz="1400" dirty="0"/>
              <a:t>处理过程中产生的中间表将同步至门户网站的“数据实验室</a:t>
            </a:r>
            <a:r>
              <a:rPr lang="en-US" altLang="zh-CN" sz="1400" dirty="0"/>
              <a:t>-</a:t>
            </a:r>
            <a:r>
              <a:rPr lang="zh-CN" altLang="en-US" sz="1400" dirty="0"/>
              <a:t>数据导出”模块，用户通过“申请导出”功能可实现处理结果的导出。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851E2964-F02B-7F51-1BBF-364C22C3DD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666" t="1915" r="2082" b="3332"/>
          <a:stretch/>
        </p:blipFill>
        <p:spPr>
          <a:xfrm>
            <a:off x="3144672" y="1631666"/>
            <a:ext cx="5466857" cy="3588034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EC21CD8D-E559-2C94-E266-7ACE446A9C67}"/>
              </a:ext>
            </a:extLst>
          </p:cNvPr>
          <p:cNvSpPr txBox="1"/>
          <p:nvPr/>
        </p:nvSpPr>
        <p:spPr>
          <a:xfrm>
            <a:off x="3486750" y="3208781"/>
            <a:ext cx="4453289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预先安装好的</a:t>
            </a:r>
            <a:r>
              <a:rPr lang="en-US" altLang="zh-CN" sz="1400" dirty="0">
                <a:solidFill>
                  <a:schemeClr val="bg1"/>
                </a:solidFill>
              </a:rPr>
              <a:t>docker</a:t>
            </a:r>
            <a:r>
              <a:rPr lang="zh-CN" altLang="en-US" sz="1400" dirty="0">
                <a:solidFill>
                  <a:schemeClr val="bg1"/>
                </a:solidFill>
              </a:rPr>
              <a:t>环境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F91C21E-7068-99BF-830D-0C00117F32B5}"/>
              </a:ext>
            </a:extLst>
          </p:cNvPr>
          <p:cNvSpPr txBox="1"/>
          <p:nvPr/>
        </p:nvSpPr>
        <p:spPr>
          <a:xfrm>
            <a:off x="4842720" y="2103296"/>
            <a:ext cx="3022394" cy="700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用户可以进行数据分析等工作</a:t>
            </a:r>
            <a:endParaRPr lang="en-US" altLang="zh-CN" sz="1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支持</a:t>
            </a:r>
            <a:r>
              <a:rPr lang="en-US" altLang="zh-CN" sz="1400" dirty="0">
                <a:solidFill>
                  <a:schemeClr val="bg1"/>
                </a:solidFill>
              </a:rPr>
              <a:t>java/python</a:t>
            </a:r>
            <a:r>
              <a:rPr lang="zh-CN" altLang="en-US" sz="1400" dirty="0">
                <a:solidFill>
                  <a:schemeClr val="bg1"/>
                </a:solidFill>
              </a:rPr>
              <a:t>和</a:t>
            </a:r>
            <a:r>
              <a:rPr lang="en-US" altLang="zh-CN" sz="1400" dirty="0">
                <a:solidFill>
                  <a:schemeClr val="bg1"/>
                </a:solidFill>
              </a:rPr>
              <a:t>SQL</a:t>
            </a:r>
            <a:r>
              <a:rPr lang="zh-CN" altLang="en-US" sz="1400" dirty="0">
                <a:solidFill>
                  <a:schemeClr val="bg1"/>
                </a:solidFill>
              </a:rPr>
              <a:t>语言</a:t>
            </a:r>
          </a:p>
        </p:txBody>
      </p:sp>
      <p:sp>
        <p:nvSpPr>
          <p:cNvPr id="20" name="箭头: 上 19">
            <a:extLst>
              <a:ext uri="{FF2B5EF4-FFF2-40B4-BE49-F238E27FC236}">
                <a16:creationId xmlns:a16="http://schemas.microsoft.com/office/drawing/2014/main" id="{A63209FE-361D-E31E-5D07-E8B7AED928A2}"/>
              </a:ext>
            </a:extLst>
          </p:cNvPr>
          <p:cNvSpPr/>
          <p:nvPr/>
        </p:nvSpPr>
        <p:spPr>
          <a:xfrm rot="18761233">
            <a:off x="4427894" y="1944390"/>
            <a:ext cx="345701" cy="455238"/>
          </a:xfrm>
          <a:prstGeom prst="upArrow">
            <a:avLst>
              <a:gd name="adj1" fmla="val 36284"/>
              <a:gd name="adj2" fmla="val 5000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399388D-1BC9-F697-2117-662A685E9232}"/>
              </a:ext>
            </a:extLst>
          </p:cNvPr>
          <p:cNvSpPr txBox="1"/>
          <p:nvPr/>
        </p:nvSpPr>
        <p:spPr>
          <a:xfrm>
            <a:off x="2748981" y="357130"/>
            <a:ext cx="2933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数据实验室使用说明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2777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三、页面设计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2" cy="43394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5145AD5-E0DF-115C-837A-31396CEF408E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880B0EA-0A17-DD7B-1376-D904B1076954}"/>
              </a:ext>
            </a:extLst>
          </p:cNvPr>
          <p:cNvSpPr txBox="1"/>
          <p:nvPr/>
        </p:nvSpPr>
        <p:spPr>
          <a:xfrm>
            <a:off x="7807754" y="1100842"/>
            <a:ext cx="9233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个人中心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A2A7CAE-9582-A4FE-0DD5-7F7708C2E71E}"/>
              </a:ext>
            </a:extLst>
          </p:cNvPr>
          <p:cNvSpPr/>
          <p:nvPr/>
        </p:nvSpPr>
        <p:spPr>
          <a:xfrm>
            <a:off x="6599862" y="1048474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B6DD61B-DA77-26B5-6FA9-9C89CF831E30}"/>
              </a:ext>
            </a:extLst>
          </p:cNvPr>
          <p:cNvSpPr txBox="1"/>
          <p:nvPr/>
        </p:nvSpPr>
        <p:spPr>
          <a:xfrm>
            <a:off x="3424049" y="1097854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16D237B-7EB9-EE58-D420-75A42B577179}"/>
              </a:ext>
            </a:extLst>
          </p:cNvPr>
          <p:cNvSpPr txBox="1"/>
          <p:nvPr/>
        </p:nvSpPr>
        <p:spPr>
          <a:xfrm>
            <a:off x="449785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数据查询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9D8BF24-218F-DD69-3003-4F916D767DDF}"/>
              </a:ext>
            </a:extLst>
          </p:cNvPr>
          <p:cNvSpPr txBox="1"/>
          <p:nvPr/>
        </p:nvSpPr>
        <p:spPr>
          <a:xfrm>
            <a:off x="552768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接口申请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757594-8C6C-D29B-E5D2-865AE5E50CD6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0F9624E-1CBE-5337-25CE-A56F4028D8F1}"/>
              </a:ext>
            </a:extLst>
          </p:cNvPr>
          <p:cNvSpPr/>
          <p:nvPr/>
        </p:nvSpPr>
        <p:spPr>
          <a:xfrm>
            <a:off x="490879" y="1642213"/>
            <a:ext cx="2051137" cy="3551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E4298C3-0D8C-C174-821E-A9FF99C05AAB}"/>
              </a:ext>
            </a:extLst>
          </p:cNvPr>
          <p:cNvSpPr/>
          <p:nvPr/>
        </p:nvSpPr>
        <p:spPr>
          <a:xfrm>
            <a:off x="490880" y="1642643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303C58C-F1C1-8883-590C-0BD0BF26B61E}"/>
              </a:ext>
            </a:extLst>
          </p:cNvPr>
          <p:cNvSpPr txBox="1"/>
          <p:nvPr/>
        </p:nvSpPr>
        <p:spPr>
          <a:xfrm>
            <a:off x="567844" y="1674060"/>
            <a:ext cx="13575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数据实验室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626231E-7CB3-FC7C-7A09-F8F81C662869}"/>
              </a:ext>
            </a:extLst>
          </p:cNvPr>
          <p:cNvSpPr/>
          <p:nvPr/>
        </p:nvSpPr>
        <p:spPr>
          <a:xfrm>
            <a:off x="490878" y="2004165"/>
            <a:ext cx="2051138" cy="33914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EDDF24D-EA48-06C7-5990-F7A5C72B4B42}"/>
              </a:ext>
            </a:extLst>
          </p:cNvPr>
          <p:cNvSpPr txBox="1"/>
          <p:nvPr/>
        </p:nvSpPr>
        <p:spPr>
          <a:xfrm>
            <a:off x="571003" y="2035582"/>
            <a:ext cx="957610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</a:rPr>
              <a:t>表权限申请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46ADA55C-0393-BE1B-95B9-A422A5B4F0A3}"/>
              </a:ext>
            </a:extLst>
          </p:cNvPr>
          <p:cNvSpPr/>
          <p:nvPr/>
        </p:nvSpPr>
        <p:spPr>
          <a:xfrm>
            <a:off x="490878" y="2370589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51874E2-BEF5-3CE2-9687-C4B1FBE1202F}"/>
              </a:ext>
            </a:extLst>
          </p:cNvPr>
          <p:cNvSpPr txBox="1"/>
          <p:nvPr/>
        </p:nvSpPr>
        <p:spPr>
          <a:xfrm>
            <a:off x="571003" y="2402006"/>
            <a:ext cx="957610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数据导入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2F4CA44-3BC8-B4CA-DA5F-2E77A6E12D56}"/>
              </a:ext>
            </a:extLst>
          </p:cNvPr>
          <p:cNvSpPr/>
          <p:nvPr/>
        </p:nvSpPr>
        <p:spPr>
          <a:xfrm>
            <a:off x="490878" y="2742682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A06EE3D-D63B-8127-1F10-3306C84319CD}"/>
              </a:ext>
            </a:extLst>
          </p:cNvPr>
          <p:cNvSpPr txBox="1"/>
          <p:nvPr/>
        </p:nvSpPr>
        <p:spPr>
          <a:xfrm>
            <a:off x="571003" y="2774099"/>
            <a:ext cx="957610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数据导出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D32804B-D4D8-2456-25FB-90B4367E11D2}"/>
              </a:ext>
            </a:extLst>
          </p:cNvPr>
          <p:cNvSpPr/>
          <p:nvPr/>
        </p:nvSpPr>
        <p:spPr>
          <a:xfrm>
            <a:off x="2718336" y="1642213"/>
            <a:ext cx="5934783" cy="3551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B315FA7-FCFB-35CE-D7B8-09E81946F0CA}"/>
              </a:ext>
            </a:extLst>
          </p:cNvPr>
          <p:cNvSpPr/>
          <p:nvPr/>
        </p:nvSpPr>
        <p:spPr>
          <a:xfrm>
            <a:off x="3227943" y="2118216"/>
            <a:ext cx="2280067" cy="244559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1DA55D6-A2DF-8ADE-A246-BCAE43D96ADA}"/>
              </a:ext>
            </a:extLst>
          </p:cNvPr>
          <p:cNvSpPr txBox="1"/>
          <p:nvPr/>
        </p:nvSpPr>
        <p:spPr>
          <a:xfrm>
            <a:off x="3319075" y="2163623"/>
            <a:ext cx="2041963" cy="231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200" b="1" dirty="0"/>
              <a:t>平台数据</a:t>
            </a:r>
            <a:endParaRPr lang="en-US" altLang="zh-CN" sz="1200" b="1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电子路单信息表</a:t>
            </a:r>
            <a:endParaRPr lang="en-US" altLang="zh-CN" sz="105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车辆到离站信息表</a:t>
            </a:r>
            <a:endParaRPr lang="en-US" altLang="zh-CN" sz="105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公交线路基础信息表</a:t>
            </a:r>
            <a:endParaRPr lang="en-US" altLang="zh-CN" sz="105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公交站点基础信息表</a:t>
            </a:r>
            <a:endParaRPr lang="en-US" altLang="zh-CN" sz="1050" dirty="0"/>
          </a:p>
          <a:p>
            <a:pPr marL="171450" indent="-1714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1050" dirty="0"/>
              <a:t>交通卡交易信息表</a:t>
            </a:r>
            <a:endParaRPr lang="en-US" altLang="zh-CN" sz="1050" dirty="0"/>
          </a:p>
          <a:p>
            <a:pPr>
              <a:lnSpc>
                <a:spcPct val="150000"/>
              </a:lnSpc>
            </a:pPr>
            <a:r>
              <a:rPr lang="zh-CN" altLang="en-US" sz="1200" b="1" dirty="0"/>
              <a:t>用户导入数据</a:t>
            </a:r>
            <a:r>
              <a:rPr lang="zh-CN" altLang="en-US" sz="800" b="1" u="sng" dirty="0">
                <a:solidFill>
                  <a:schemeClr val="bg1">
                    <a:lumMod val="50000"/>
                  </a:schemeClr>
                </a:solidFill>
              </a:rPr>
              <a:t>点击此处导入数据</a:t>
            </a:r>
            <a:endParaRPr lang="en-US" altLang="zh-CN" sz="11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XXX</a:t>
            </a:r>
            <a:r>
              <a:rPr lang="zh-CN" altLang="en-US" sz="1100" dirty="0"/>
              <a:t>表</a:t>
            </a:r>
            <a:endParaRPr lang="en-US" altLang="zh-CN" sz="1100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F2D6E89-A60F-FC5A-9FDB-C95D9E2AE172}"/>
              </a:ext>
            </a:extLst>
          </p:cNvPr>
          <p:cNvSpPr/>
          <p:nvPr/>
        </p:nvSpPr>
        <p:spPr>
          <a:xfrm>
            <a:off x="5224870" y="2628123"/>
            <a:ext cx="95088" cy="9508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121A9A2-E8B1-D3B5-DF96-0E0A524F49BF}"/>
              </a:ext>
            </a:extLst>
          </p:cNvPr>
          <p:cNvSpPr/>
          <p:nvPr/>
        </p:nvSpPr>
        <p:spPr>
          <a:xfrm>
            <a:off x="5224870" y="2874026"/>
            <a:ext cx="95088" cy="9508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99C6E11-AB44-99E2-B592-598320F64E60}"/>
              </a:ext>
            </a:extLst>
          </p:cNvPr>
          <p:cNvSpPr/>
          <p:nvPr/>
        </p:nvSpPr>
        <p:spPr>
          <a:xfrm>
            <a:off x="5224870" y="3365832"/>
            <a:ext cx="95088" cy="9508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DD1A2EAC-437A-52CF-E308-F7670CC39E0A}"/>
              </a:ext>
            </a:extLst>
          </p:cNvPr>
          <p:cNvSpPr/>
          <p:nvPr/>
        </p:nvSpPr>
        <p:spPr>
          <a:xfrm>
            <a:off x="5224870" y="3611736"/>
            <a:ext cx="95088" cy="9508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EB3807DE-2DE0-51DA-EC41-72EFB2A67C19}"/>
              </a:ext>
            </a:extLst>
          </p:cNvPr>
          <p:cNvGrpSpPr/>
          <p:nvPr/>
        </p:nvGrpSpPr>
        <p:grpSpPr>
          <a:xfrm>
            <a:off x="6175561" y="2118216"/>
            <a:ext cx="2133095" cy="2435677"/>
            <a:chOff x="3015477" y="1958324"/>
            <a:chExt cx="2133095" cy="2435677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CC09B411-86AD-61E2-19F1-D09DD9518CAC}"/>
                </a:ext>
              </a:extLst>
            </p:cNvPr>
            <p:cNvSpPr/>
            <p:nvPr/>
          </p:nvSpPr>
          <p:spPr>
            <a:xfrm>
              <a:off x="3015477" y="1958324"/>
              <a:ext cx="2133095" cy="243567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9195B3F6-075C-2FFC-5933-EDAF64710651}"/>
                </a:ext>
              </a:extLst>
            </p:cNvPr>
            <p:cNvSpPr txBox="1"/>
            <p:nvPr/>
          </p:nvSpPr>
          <p:spPr>
            <a:xfrm>
              <a:off x="3106609" y="2099742"/>
              <a:ext cx="2041963" cy="5482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/>
                <a:t>公交线路基础信息表</a:t>
              </a:r>
              <a:endParaRPr lang="en-US" altLang="zh-CN" sz="1050" dirty="0"/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50" dirty="0"/>
                <a:t>XXX</a:t>
              </a:r>
              <a:r>
                <a:rPr lang="zh-CN" altLang="en-US" sz="1050" dirty="0"/>
                <a:t>表</a:t>
              </a:r>
              <a:endParaRPr lang="en-US" altLang="zh-CN" sz="1050" dirty="0"/>
            </a:p>
          </p:txBody>
        </p:sp>
      </p:grpSp>
      <p:sp>
        <p:nvSpPr>
          <p:cNvPr id="44" name="文本框 43">
            <a:extLst>
              <a:ext uri="{FF2B5EF4-FFF2-40B4-BE49-F238E27FC236}">
                <a16:creationId xmlns:a16="http://schemas.microsoft.com/office/drawing/2014/main" id="{7BC31B38-3DE2-5543-D70B-5CB4234A58B6}"/>
              </a:ext>
            </a:extLst>
          </p:cNvPr>
          <p:cNvSpPr txBox="1"/>
          <p:nvPr/>
        </p:nvSpPr>
        <p:spPr>
          <a:xfrm>
            <a:off x="3549372" y="1760429"/>
            <a:ext cx="14381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可用数据列表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0C83D949-9B41-4888-A37F-8A677F38BEC3}"/>
              </a:ext>
            </a:extLst>
          </p:cNvPr>
          <p:cNvSpPr txBox="1"/>
          <p:nvPr/>
        </p:nvSpPr>
        <p:spPr>
          <a:xfrm>
            <a:off x="6520561" y="1762498"/>
            <a:ext cx="14381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拟申请表权限</a:t>
            </a:r>
          </a:p>
        </p:txBody>
      </p:sp>
      <p:sp>
        <p:nvSpPr>
          <p:cNvPr id="64" name="two-left-arrows_44887">
            <a:extLst>
              <a:ext uri="{FF2B5EF4-FFF2-40B4-BE49-F238E27FC236}">
                <a16:creationId xmlns:a16="http://schemas.microsoft.com/office/drawing/2014/main" id="{968FA716-41FB-1299-3850-2202077ED4AB}"/>
              </a:ext>
            </a:extLst>
          </p:cNvPr>
          <p:cNvSpPr/>
          <p:nvPr/>
        </p:nvSpPr>
        <p:spPr>
          <a:xfrm>
            <a:off x="5649814" y="2761818"/>
            <a:ext cx="236348" cy="235940"/>
          </a:xfrm>
          <a:custGeom>
            <a:avLst/>
            <a:gdLst>
              <a:gd name="T0" fmla="*/ 186 w 371"/>
              <a:gd name="T1" fmla="*/ 0 h 371"/>
              <a:gd name="T2" fmla="*/ 0 w 371"/>
              <a:gd name="T3" fmla="*/ 186 h 371"/>
              <a:gd name="T4" fmla="*/ 186 w 371"/>
              <a:gd name="T5" fmla="*/ 371 h 371"/>
              <a:gd name="T6" fmla="*/ 371 w 371"/>
              <a:gd name="T7" fmla="*/ 186 h 371"/>
              <a:gd name="T8" fmla="*/ 186 w 371"/>
              <a:gd name="T9" fmla="*/ 0 h 371"/>
              <a:gd name="T10" fmla="*/ 186 w 371"/>
              <a:gd name="T11" fmla="*/ 331 h 371"/>
              <a:gd name="T12" fmla="*/ 40 w 371"/>
              <a:gd name="T13" fmla="*/ 186 h 371"/>
              <a:gd name="T14" fmla="*/ 186 w 371"/>
              <a:gd name="T15" fmla="*/ 40 h 371"/>
              <a:gd name="T16" fmla="*/ 331 w 371"/>
              <a:gd name="T17" fmla="*/ 186 h 371"/>
              <a:gd name="T18" fmla="*/ 186 w 371"/>
              <a:gd name="T19" fmla="*/ 331 h 371"/>
              <a:gd name="T20" fmla="*/ 301 w 371"/>
              <a:gd name="T21" fmla="*/ 186 h 371"/>
              <a:gd name="T22" fmla="*/ 224 w 371"/>
              <a:gd name="T23" fmla="*/ 262 h 371"/>
              <a:gd name="T24" fmla="*/ 224 w 371"/>
              <a:gd name="T25" fmla="*/ 214 h 371"/>
              <a:gd name="T26" fmla="*/ 72 w 371"/>
              <a:gd name="T27" fmla="*/ 214 h 371"/>
              <a:gd name="T28" fmla="*/ 72 w 371"/>
              <a:gd name="T29" fmla="*/ 157 h 371"/>
              <a:gd name="T30" fmla="*/ 224 w 371"/>
              <a:gd name="T31" fmla="*/ 157 h 371"/>
              <a:gd name="T32" fmla="*/ 224 w 371"/>
              <a:gd name="T33" fmla="*/ 109 h 371"/>
              <a:gd name="T34" fmla="*/ 301 w 371"/>
              <a:gd name="T35" fmla="*/ 186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1" h="371">
                <a:moveTo>
                  <a:pt x="186" y="0"/>
                </a:moveTo>
                <a:cubicBezTo>
                  <a:pt x="83" y="0"/>
                  <a:pt x="0" y="83"/>
                  <a:pt x="0" y="186"/>
                </a:cubicBezTo>
                <a:cubicBezTo>
                  <a:pt x="0" y="288"/>
                  <a:pt x="83" y="371"/>
                  <a:pt x="186" y="371"/>
                </a:cubicBezTo>
                <a:cubicBezTo>
                  <a:pt x="288" y="371"/>
                  <a:pt x="371" y="288"/>
                  <a:pt x="371" y="186"/>
                </a:cubicBezTo>
                <a:cubicBezTo>
                  <a:pt x="371" y="83"/>
                  <a:pt x="288" y="0"/>
                  <a:pt x="186" y="0"/>
                </a:cubicBezTo>
                <a:close/>
                <a:moveTo>
                  <a:pt x="186" y="331"/>
                </a:moveTo>
                <a:cubicBezTo>
                  <a:pt x="105" y="331"/>
                  <a:pt x="40" y="266"/>
                  <a:pt x="40" y="186"/>
                </a:cubicBezTo>
                <a:cubicBezTo>
                  <a:pt x="40" y="105"/>
                  <a:pt x="105" y="40"/>
                  <a:pt x="186" y="40"/>
                </a:cubicBezTo>
                <a:cubicBezTo>
                  <a:pt x="266" y="40"/>
                  <a:pt x="331" y="105"/>
                  <a:pt x="331" y="186"/>
                </a:cubicBezTo>
                <a:cubicBezTo>
                  <a:pt x="331" y="266"/>
                  <a:pt x="266" y="331"/>
                  <a:pt x="186" y="331"/>
                </a:cubicBezTo>
                <a:close/>
                <a:moveTo>
                  <a:pt x="301" y="186"/>
                </a:moveTo>
                <a:lnTo>
                  <a:pt x="224" y="262"/>
                </a:lnTo>
                <a:lnTo>
                  <a:pt x="224" y="214"/>
                </a:lnTo>
                <a:lnTo>
                  <a:pt x="72" y="214"/>
                </a:lnTo>
                <a:lnTo>
                  <a:pt x="72" y="157"/>
                </a:lnTo>
                <a:lnTo>
                  <a:pt x="224" y="157"/>
                </a:lnTo>
                <a:lnTo>
                  <a:pt x="224" y="109"/>
                </a:lnTo>
                <a:lnTo>
                  <a:pt x="301" y="18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8" name="iconfont-11899-5650891">
            <a:extLst>
              <a:ext uri="{FF2B5EF4-FFF2-40B4-BE49-F238E27FC236}">
                <a16:creationId xmlns:a16="http://schemas.microsoft.com/office/drawing/2014/main" id="{05F70479-8121-78FC-2E23-B4527C5E1359}"/>
              </a:ext>
            </a:extLst>
          </p:cNvPr>
          <p:cNvSpPr/>
          <p:nvPr/>
        </p:nvSpPr>
        <p:spPr>
          <a:xfrm>
            <a:off x="5190099" y="4255546"/>
            <a:ext cx="161914" cy="143927"/>
          </a:xfrm>
          <a:custGeom>
            <a:avLst/>
            <a:gdLst>
              <a:gd name="T0" fmla="*/ 1205 w 9600"/>
              <a:gd name="T1" fmla="*/ 2491 h 8534"/>
              <a:gd name="T2" fmla="*/ 1067 w 9600"/>
              <a:gd name="T3" fmla="*/ 4267 h 8534"/>
              <a:gd name="T4" fmla="*/ 1205 w 9600"/>
              <a:gd name="T5" fmla="*/ 6043 h 8534"/>
              <a:gd name="T6" fmla="*/ 1651 w 9600"/>
              <a:gd name="T7" fmla="*/ 6903 h 8534"/>
              <a:gd name="T8" fmla="*/ 2689 w 9600"/>
              <a:gd name="T9" fmla="*/ 7330 h 8534"/>
              <a:gd name="T10" fmla="*/ 4800 w 9600"/>
              <a:gd name="T11" fmla="*/ 7467 h 8534"/>
              <a:gd name="T12" fmla="*/ 6911 w 9600"/>
              <a:gd name="T13" fmla="*/ 7330 h 8534"/>
              <a:gd name="T14" fmla="*/ 7949 w 9600"/>
              <a:gd name="T15" fmla="*/ 6903 h 8534"/>
              <a:gd name="T16" fmla="*/ 8395 w 9600"/>
              <a:gd name="T17" fmla="*/ 6043 h 8534"/>
              <a:gd name="T18" fmla="*/ 8533 w 9600"/>
              <a:gd name="T19" fmla="*/ 4267 h 8534"/>
              <a:gd name="T20" fmla="*/ 8395 w 9600"/>
              <a:gd name="T21" fmla="*/ 2491 h 8534"/>
              <a:gd name="T22" fmla="*/ 7949 w 9600"/>
              <a:gd name="T23" fmla="*/ 1631 h 8534"/>
              <a:gd name="T24" fmla="*/ 6911 w 9600"/>
              <a:gd name="T25" fmla="*/ 1204 h 8534"/>
              <a:gd name="T26" fmla="*/ 4800 w 9600"/>
              <a:gd name="T27" fmla="*/ 1067 h 8534"/>
              <a:gd name="T28" fmla="*/ 2689 w 9600"/>
              <a:gd name="T29" fmla="*/ 1204 h 8534"/>
              <a:gd name="T30" fmla="*/ 1651 w 9600"/>
              <a:gd name="T31" fmla="*/ 1631 h 8534"/>
              <a:gd name="T32" fmla="*/ 1205 w 9600"/>
              <a:gd name="T33" fmla="*/ 2491 h 8534"/>
              <a:gd name="T34" fmla="*/ 2492 w 9600"/>
              <a:gd name="T35" fmla="*/ 155 h 8534"/>
              <a:gd name="T36" fmla="*/ 4800 w 9600"/>
              <a:gd name="T37" fmla="*/ 0 h 8534"/>
              <a:gd name="T38" fmla="*/ 7108 w 9600"/>
              <a:gd name="T39" fmla="*/ 155 h 8534"/>
              <a:gd name="T40" fmla="*/ 8660 w 9600"/>
              <a:gd name="T41" fmla="*/ 836 h 8534"/>
              <a:gd name="T42" fmla="*/ 9434 w 9600"/>
              <a:gd name="T43" fmla="*/ 2252 h 8534"/>
              <a:gd name="T44" fmla="*/ 9600 w 9600"/>
              <a:gd name="T45" fmla="*/ 4267 h 8534"/>
              <a:gd name="T46" fmla="*/ 9434 w 9600"/>
              <a:gd name="T47" fmla="*/ 6283 h 8534"/>
              <a:gd name="T48" fmla="*/ 8660 w 9600"/>
              <a:gd name="T49" fmla="*/ 7698 h 8534"/>
              <a:gd name="T50" fmla="*/ 7108 w 9600"/>
              <a:gd name="T51" fmla="*/ 8379 h 8534"/>
              <a:gd name="T52" fmla="*/ 4800 w 9600"/>
              <a:gd name="T53" fmla="*/ 8534 h 8534"/>
              <a:gd name="T54" fmla="*/ 2492 w 9600"/>
              <a:gd name="T55" fmla="*/ 8379 h 8534"/>
              <a:gd name="T56" fmla="*/ 940 w 9600"/>
              <a:gd name="T57" fmla="*/ 7698 h 8534"/>
              <a:gd name="T58" fmla="*/ 166 w 9600"/>
              <a:gd name="T59" fmla="*/ 6282 h 8534"/>
              <a:gd name="T60" fmla="*/ 0 w 9600"/>
              <a:gd name="T61" fmla="*/ 4267 h 8534"/>
              <a:gd name="T62" fmla="*/ 166 w 9600"/>
              <a:gd name="T63" fmla="*/ 2251 h 8534"/>
              <a:gd name="T64" fmla="*/ 940 w 9600"/>
              <a:gd name="T65" fmla="*/ 836 h 8534"/>
              <a:gd name="T66" fmla="*/ 2492 w 9600"/>
              <a:gd name="T67" fmla="*/ 156 h 8534"/>
              <a:gd name="T68" fmla="*/ 2492 w 9600"/>
              <a:gd name="T69" fmla="*/ 155 h 8534"/>
              <a:gd name="T70" fmla="*/ 6777 w 9600"/>
              <a:gd name="T71" fmla="*/ 3090 h 8534"/>
              <a:gd name="T72" fmla="*/ 6777 w 9600"/>
              <a:gd name="T73" fmla="*/ 3844 h 8534"/>
              <a:gd name="T74" fmla="*/ 4833 w 9600"/>
              <a:gd name="T75" fmla="*/ 5789 h 8534"/>
              <a:gd name="T76" fmla="*/ 3701 w 9600"/>
              <a:gd name="T77" fmla="*/ 5789 h 8534"/>
              <a:gd name="T78" fmla="*/ 2823 w 9600"/>
              <a:gd name="T79" fmla="*/ 4911 h 8534"/>
              <a:gd name="T80" fmla="*/ 2829 w 9600"/>
              <a:gd name="T81" fmla="*/ 4163 h 8534"/>
              <a:gd name="T82" fmla="*/ 3577 w 9600"/>
              <a:gd name="T83" fmla="*/ 4157 h 8534"/>
              <a:gd name="T84" fmla="*/ 4267 w 9600"/>
              <a:gd name="T85" fmla="*/ 4846 h 8534"/>
              <a:gd name="T86" fmla="*/ 6023 w 9600"/>
              <a:gd name="T87" fmla="*/ 3090 h 8534"/>
              <a:gd name="T88" fmla="*/ 6777 w 9600"/>
              <a:gd name="T89" fmla="*/ 3090 h 8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600" h="8534">
                <a:moveTo>
                  <a:pt x="1205" y="2491"/>
                </a:moveTo>
                <a:cubicBezTo>
                  <a:pt x="1105" y="2926"/>
                  <a:pt x="1067" y="3498"/>
                  <a:pt x="1067" y="4267"/>
                </a:cubicBezTo>
                <a:cubicBezTo>
                  <a:pt x="1067" y="5036"/>
                  <a:pt x="1105" y="5608"/>
                  <a:pt x="1205" y="6043"/>
                </a:cubicBezTo>
                <a:cubicBezTo>
                  <a:pt x="1303" y="6468"/>
                  <a:pt x="1452" y="6725"/>
                  <a:pt x="1651" y="6903"/>
                </a:cubicBezTo>
                <a:cubicBezTo>
                  <a:pt x="1855" y="7086"/>
                  <a:pt x="2169" y="7233"/>
                  <a:pt x="2689" y="7330"/>
                </a:cubicBezTo>
                <a:cubicBezTo>
                  <a:pt x="3210" y="7428"/>
                  <a:pt x="3894" y="7467"/>
                  <a:pt x="4800" y="7467"/>
                </a:cubicBezTo>
                <a:cubicBezTo>
                  <a:pt x="5706" y="7467"/>
                  <a:pt x="6389" y="7428"/>
                  <a:pt x="6911" y="7330"/>
                </a:cubicBezTo>
                <a:cubicBezTo>
                  <a:pt x="7431" y="7233"/>
                  <a:pt x="7745" y="7086"/>
                  <a:pt x="7949" y="6903"/>
                </a:cubicBezTo>
                <a:cubicBezTo>
                  <a:pt x="8148" y="6725"/>
                  <a:pt x="8297" y="6468"/>
                  <a:pt x="8395" y="6043"/>
                </a:cubicBezTo>
                <a:cubicBezTo>
                  <a:pt x="8495" y="5608"/>
                  <a:pt x="8533" y="5036"/>
                  <a:pt x="8533" y="4267"/>
                </a:cubicBezTo>
                <a:cubicBezTo>
                  <a:pt x="8533" y="3498"/>
                  <a:pt x="8495" y="2926"/>
                  <a:pt x="8395" y="2491"/>
                </a:cubicBezTo>
                <a:cubicBezTo>
                  <a:pt x="8297" y="2066"/>
                  <a:pt x="8148" y="1809"/>
                  <a:pt x="7949" y="1631"/>
                </a:cubicBezTo>
                <a:cubicBezTo>
                  <a:pt x="7745" y="1448"/>
                  <a:pt x="7431" y="1301"/>
                  <a:pt x="6911" y="1204"/>
                </a:cubicBezTo>
                <a:cubicBezTo>
                  <a:pt x="6389" y="1106"/>
                  <a:pt x="5706" y="1067"/>
                  <a:pt x="4800" y="1067"/>
                </a:cubicBezTo>
                <a:cubicBezTo>
                  <a:pt x="3894" y="1067"/>
                  <a:pt x="3211" y="1106"/>
                  <a:pt x="2689" y="1204"/>
                </a:cubicBezTo>
                <a:cubicBezTo>
                  <a:pt x="2169" y="1301"/>
                  <a:pt x="1855" y="1448"/>
                  <a:pt x="1651" y="1631"/>
                </a:cubicBezTo>
                <a:cubicBezTo>
                  <a:pt x="1452" y="1809"/>
                  <a:pt x="1303" y="2066"/>
                  <a:pt x="1205" y="2491"/>
                </a:cubicBezTo>
                <a:close/>
                <a:moveTo>
                  <a:pt x="2492" y="155"/>
                </a:moveTo>
                <a:cubicBezTo>
                  <a:pt x="3114" y="39"/>
                  <a:pt x="3877" y="0"/>
                  <a:pt x="4800" y="0"/>
                </a:cubicBezTo>
                <a:cubicBezTo>
                  <a:pt x="5723" y="0"/>
                  <a:pt x="6486" y="39"/>
                  <a:pt x="7108" y="155"/>
                </a:cubicBezTo>
                <a:cubicBezTo>
                  <a:pt x="7731" y="272"/>
                  <a:pt x="8255" y="475"/>
                  <a:pt x="8660" y="836"/>
                </a:cubicBezTo>
                <a:cubicBezTo>
                  <a:pt x="9070" y="1203"/>
                  <a:pt x="9303" y="1684"/>
                  <a:pt x="9434" y="2252"/>
                </a:cubicBezTo>
                <a:cubicBezTo>
                  <a:pt x="9562" y="2808"/>
                  <a:pt x="9600" y="3480"/>
                  <a:pt x="9600" y="4267"/>
                </a:cubicBezTo>
                <a:cubicBezTo>
                  <a:pt x="9600" y="5054"/>
                  <a:pt x="9563" y="5726"/>
                  <a:pt x="9434" y="6283"/>
                </a:cubicBezTo>
                <a:cubicBezTo>
                  <a:pt x="9303" y="6850"/>
                  <a:pt x="9071" y="7331"/>
                  <a:pt x="8660" y="7698"/>
                </a:cubicBezTo>
                <a:cubicBezTo>
                  <a:pt x="8255" y="8060"/>
                  <a:pt x="7731" y="8262"/>
                  <a:pt x="7108" y="8379"/>
                </a:cubicBezTo>
                <a:cubicBezTo>
                  <a:pt x="6486" y="8495"/>
                  <a:pt x="5723" y="8534"/>
                  <a:pt x="4800" y="8534"/>
                </a:cubicBezTo>
                <a:cubicBezTo>
                  <a:pt x="3877" y="8534"/>
                  <a:pt x="3114" y="8495"/>
                  <a:pt x="2492" y="8379"/>
                </a:cubicBezTo>
                <a:cubicBezTo>
                  <a:pt x="1869" y="8262"/>
                  <a:pt x="1345" y="8059"/>
                  <a:pt x="940" y="7698"/>
                </a:cubicBezTo>
                <a:cubicBezTo>
                  <a:pt x="530" y="7331"/>
                  <a:pt x="297" y="6850"/>
                  <a:pt x="166" y="6282"/>
                </a:cubicBezTo>
                <a:cubicBezTo>
                  <a:pt x="38" y="5726"/>
                  <a:pt x="0" y="5054"/>
                  <a:pt x="0" y="4267"/>
                </a:cubicBezTo>
                <a:cubicBezTo>
                  <a:pt x="0" y="3480"/>
                  <a:pt x="37" y="2808"/>
                  <a:pt x="166" y="2251"/>
                </a:cubicBezTo>
                <a:cubicBezTo>
                  <a:pt x="297" y="1684"/>
                  <a:pt x="529" y="1203"/>
                  <a:pt x="940" y="836"/>
                </a:cubicBezTo>
                <a:cubicBezTo>
                  <a:pt x="1345" y="474"/>
                  <a:pt x="1869" y="272"/>
                  <a:pt x="2492" y="156"/>
                </a:cubicBezTo>
                <a:lnTo>
                  <a:pt x="2492" y="155"/>
                </a:lnTo>
                <a:close/>
                <a:moveTo>
                  <a:pt x="6777" y="3090"/>
                </a:moveTo>
                <a:cubicBezTo>
                  <a:pt x="6985" y="3298"/>
                  <a:pt x="6985" y="3636"/>
                  <a:pt x="6777" y="3844"/>
                </a:cubicBezTo>
                <a:lnTo>
                  <a:pt x="4833" y="5789"/>
                </a:lnTo>
                <a:cubicBezTo>
                  <a:pt x="4520" y="6102"/>
                  <a:pt x="4013" y="6102"/>
                  <a:pt x="3701" y="5789"/>
                </a:cubicBezTo>
                <a:lnTo>
                  <a:pt x="2823" y="4911"/>
                </a:lnTo>
                <a:cubicBezTo>
                  <a:pt x="2621" y="4701"/>
                  <a:pt x="2624" y="4369"/>
                  <a:pt x="2829" y="4163"/>
                </a:cubicBezTo>
                <a:cubicBezTo>
                  <a:pt x="3035" y="3957"/>
                  <a:pt x="3368" y="3954"/>
                  <a:pt x="3577" y="4157"/>
                </a:cubicBezTo>
                <a:lnTo>
                  <a:pt x="4267" y="4846"/>
                </a:lnTo>
                <a:lnTo>
                  <a:pt x="6023" y="3090"/>
                </a:lnTo>
                <a:cubicBezTo>
                  <a:pt x="6231" y="2882"/>
                  <a:pt x="6569" y="2882"/>
                  <a:pt x="6777" y="309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9" name="iconfont-11899-5650891">
            <a:extLst>
              <a:ext uri="{FF2B5EF4-FFF2-40B4-BE49-F238E27FC236}">
                <a16:creationId xmlns:a16="http://schemas.microsoft.com/office/drawing/2014/main" id="{5A4D79B7-2DCE-02CC-CD5A-9F6765F2761A}"/>
              </a:ext>
            </a:extLst>
          </p:cNvPr>
          <p:cNvSpPr/>
          <p:nvPr/>
        </p:nvSpPr>
        <p:spPr>
          <a:xfrm>
            <a:off x="5201003" y="3113274"/>
            <a:ext cx="140106" cy="124542"/>
          </a:xfrm>
          <a:custGeom>
            <a:avLst/>
            <a:gdLst>
              <a:gd name="T0" fmla="*/ 1205 w 9600"/>
              <a:gd name="T1" fmla="*/ 2491 h 8534"/>
              <a:gd name="T2" fmla="*/ 1067 w 9600"/>
              <a:gd name="T3" fmla="*/ 4267 h 8534"/>
              <a:gd name="T4" fmla="*/ 1205 w 9600"/>
              <a:gd name="T5" fmla="*/ 6043 h 8534"/>
              <a:gd name="T6" fmla="*/ 1651 w 9600"/>
              <a:gd name="T7" fmla="*/ 6903 h 8534"/>
              <a:gd name="T8" fmla="*/ 2689 w 9600"/>
              <a:gd name="T9" fmla="*/ 7330 h 8534"/>
              <a:gd name="T10" fmla="*/ 4800 w 9600"/>
              <a:gd name="T11" fmla="*/ 7467 h 8534"/>
              <a:gd name="T12" fmla="*/ 6911 w 9600"/>
              <a:gd name="T13" fmla="*/ 7330 h 8534"/>
              <a:gd name="T14" fmla="*/ 7949 w 9600"/>
              <a:gd name="T15" fmla="*/ 6903 h 8534"/>
              <a:gd name="T16" fmla="*/ 8395 w 9600"/>
              <a:gd name="T17" fmla="*/ 6043 h 8534"/>
              <a:gd name="T18" fmla="*/ 8533 w 9600"/>
              <a:gd name="T19" fmla="*/ 4267 h 8534"/>
              <a:gd name="T20" fmla="*/ 8395 w 9600"/>
              <a:gd name="T21" fmla="*/ 2491 h 8534"/>
              <a:gd name="T22" fmla="*/ 7949 w 9600"/>
              <a:gd name="T23" fmla="*/ 1631 h 8534"/>
              <a:gd name="T24" fmla="*/ 6911 w 9600"/>
              <a:gd name="T25" fmla="*/ 1204 h 8534"/>
              <a:gd name="T26" fmla="*/ 4800 w 9600"/>
              <a:gd name="T27" fmla="*/ 1067 h 8534"/>
              <a:gd name="T28" fmla="*/ 2689 w 9600"/>
              <a:gd name="T29" fmla="*/ 1204 h 8534"/>
              <a:gd name="T30" fmla="*/ 1651 w 9600"/>
              <a:gd name="T31" fmla="*/ 1631 h 8534"/>
              <a:gd name="T32" fmla="*/ 1205 w 9600"/>
              <a:gd name="T33" fmla="*/ 2491 h 8534"/>
              <a:gd name="T34" fmla="*/ 2492 w 9600"/>
              <a:gd name="T35" fmla="*/ 155 h 8534"/>
              <a:gd name="T36" fmla="*/ 4800 w 9600"/>
              <a:gd name="T37" fmla="*/ 0 h 8534"/>
              <a:gd name="T38" fmla="*/ 7108 w 9600"/>
              <a:gd name="T39" fmla="*/ 155 h 8534"/>
              <a:gd name="T40" fmla="*/ 8660 w 9600"/>
              <a:gd name="T41" fmla="*/ 836 h 8534"/>
              <a:gd name="T42" fmla="*/ 9434 w 9600"/>
              <a:gd name="T43" fmla="*/ 2252 h 8534"/>
              <a:gd name="T44" fmla="*/ 9600 w 9600"/>
              <a:gd name="T45" fmla="*/ 4267 h 8534"/>
              <a:gd name="T46" fmla="*/ 9434 w 9600"/>
              <a:gd name="T47" fmla="*/ 6283 h 8534"/>
              <a:gd name="T48" fmla="*/ 8660 w 9600"/>
              <a:gd name="T49" fmla="*/ 7698 h 8534"/>
              <a:gd name="T50" fmla="*/ 7108 w 9600"/>
              <a:gd name="T51" fmla="*/ 8379 h 8534"/>
              <a:gd name="T52" fmla="*/ 4800 w 9600"/>
              <a:gd name="T53" fmla="*/ 8534 h 8534"/>
              <a:gd name="T54" fmla="*/ 2492 w 9600"/>
              <a:gd name="T55" fmla="*/ 8379 h 8534"/>
              <a:gd name="T56" fmla="*/ 940 w 9600"/>
              <a:gd name="T57" fmla="*/ 7698 h 8534"/>
              <a:gd name="T58" fmla="*/ 166 w 9600"/>
              <a:gd name="T59" fmla="*/ 6282 h 8534"/>
              <a:gd name="T60" fmla="*/ 0 w 9600"/>
              <a:gd name="T61" fmla="*/ 4267 h 8534"/>
              <a:gd name="T62" fmla="*/ 166 w 9600"/>
              <a:gd name="T63" fmla="*/ 2251 h 8534"/>
              <a:gd name="T64" fmla="*/ 940 w 9600"/>
              <a:gd name="T65" fmla="*/ 836 h 8534"/>
              <a:gd name="T66" fmla="*/ 2492 w 9600"/>
              <a:gd name="T67" fmla="*/ 156 h 8534"/>
              <a:gd name="T68" fmla="*/ 2492 w 9600"/>
              <a:gd name="T69" fmla="*/ 155 h 8534"/>
              <a:gd name="T70" fmla="*/ 6777 w 9600"/>
              <a:gd name="T71" fmla="*/ 3090 h 8534"/>
              <a:gd name="T72" fmla="*/ 6777 w 9600"/>
              <a:gd name="T73" fmla="*/ 3844 h 8534"/>
              <a:gd name="T74" fmla="*/ 4833 w 9600"/>
              <a:gd name="T75" fmla="*/ 5789 h 8534"/>
              <a:gd name="T76" fmla="*/ 3701 w 9600"/>
              <a:gd name="T77" fmla="*/ 5789 h 8534"/>
              <a:gd name="T78" fmla="*/ 2823 w 9600"/>
              <a:gd name="T79" fmla="*/ 4911 h 8534"/>
              <a:gd name="T80" fmla="*/ 2829 w 9600"/>
              <a:gd name="T81" fmla="*/ 4163 h 8534"/>
              <a:gd name="T82" fmla="*/ 3577 w 9600"/>
              <a:gd name="T83" fmla="*/ 4157 h 8534"/>
              <a:gd name="T84" fmla="*/ 4267 w 9600"/>
              <a:gd name="T85" fmla="*/ 4846 h 8534"/>
              <a:gd name="T86" fmla="*/ 6023 w 9600"/>
              <a:gd name="T87" fmla="*/ 3090 h 8534"/>
              <a:gd name="T88" fmla="*/ 6777 w 9600"/>
              <a:gd name="T89" fmla="*/ 3090 h 8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600" h="8534">
                <a:moveTo>
                  <a:pt x="1205" y="2491"/>
                </a:moveTo>
                <a:cubicBezTo>
                  <a:pt x="1105" y="2926"/>
                  <a:pt x="1067" y="3498"/>
                  <a:pt x="1067" y="4267"/>
                </a:cubicBezTo>
                <a:cubicBezTo>
                  <a:pt x="1067" y="5036"/>
                  <a:pt x="1105" y="5608"/>
                  <a:pt x="1205" y="6043"/>
                </a:cubicBezTo>
                <a:cubicBezTo>
                  <a:pt x="1303" y="6468"/>
                  <a:pt x="1452" y="6725"/>
                  <a:pt x="1651" y="6903"/>
                </a:cubicBezTo>
                <a:cubicBezTo>
                  <a:pt x="1855" y="7086"/>
                  <a:pt x="2169" y="7233"/>
                  <a:pt x="2689" y="7330"/>
                </a:cubicBezTo>
                <a:cubicBezTo>
                  <a:pt x="3210" y="7428"/>
                  <a:pt x="3894" y="7467"/>
                  <a:pt x="4800" y="7467"/>
                </a:cubicBezTo>
                <a:cubicBezTo>
                  <a:pt x="5706" y="7467"/>
                  <a:pt x="6389" y="7428"/>
                  <a:pt x="6911" y="7330"/>
                </a:cubicBezTo>
                <a:cubicBezTo>
                  <a:pt x="7431" y="7233"/>
                  <a:pt x="7745" y="7086"/>
                  <a:pt x="7949" y="6903"/>
                </a:cubicBezTo>
                <a:cubicBezTo>
                  <a:pt x="8148" y="6725"/>
                  <a:pt x="8297" y="6468"/>
                  <a:pt x="8395" y="6043"/>
                </a:cubicBezTo>
                <a:cubicBezTo>
                  <a:pt x="8495" y="5608"/>
                  <a:pt x="8533" y="5036"/>
                  <a:pt x="8533" y="4267"/>
                </a:cubicBezTo>
                <a:cubicBezTo>
                  <a:pt x="8533" y="3498"/>
                  <a:pt x="8495" y="2926"/>
                  <a:pt x="8395" y="2491"/>
                </a:cubicBezTo>
                <a:cubicBezTo>
                  <a:pt x="8297" y="2066"/>
                  <a:pt x="8148" y="1809"/>
                  <a:pt x="7949" y="1631"/>
                </a:cubicBezTo>
                <a:cubicBezTo>
                  <a:pt x="7745" y="1448"/>
                  <a:pt x="7431" y="1301"/>
                  <a:pt x="6911" y="1204"/>
                </a:cubicBezTo>
                <a:cubicBezTo>
                  <a:pt x="6389" y="1106"/>
                  <a:pt x="5706" y="1067"/>
                  <a:pt x="4800" y="1067"/>
                </a:cubicBezTo>
                <a:cubicBezTo>
                  <a:pt x="3894" y="1067"/>
                  <a:pt x="3211" y="1106"/>
                  <a:pt x="2689" y="1204"/>
                </a:cubicBezTo>
                <a:cubicBezTo>
                  <a:pt x="2169" y="1301"/>
                  <a:pt x="1855" y="1448"/>
                  <a:pt x="1651" y="1631"/>
                </a:cubicBezTo>
                <a:cubicBezTo>
                  <a:pt x="1452" y="1809"/>
                  <a:pt x="1303" y="2066"/>
                  <a:pt x="1205" y="2491"/>
                </a:cubicBezTo>
                <a:close/>
                <a:moveTo>
                  <a:pt x="2492" y="155"/>
                </a:moveTo>
                <a:cubicBezTo>
                  <a:pt x="3114" y="39"/>
                  <a:pt x="3877" y="0"/>
                  <a:pt x="4800" y="0"/>
                </a:cubicBezTo>
                <a:cubicBezTo>
                  <a:pt x="5723" y="0"/>
                  <a:pt x="6486" y="39"/>
                  <a:pt x="7108" y="155"/>
                </a:cubicBezTo>
                <a:cubicBezTo>
                  <a:pt x="7731" y="272"/>
                  <a:pt x="8255" y="475"/>
                  <a:pt x="8660" y="836"/>
                </a:cubicBezTo>
                <a:cubicBezTo>
                  <a:pt x="9070" y="1203"/>
                  <a:pt x="9303" y="1684"/>
                  <a:pt x="9434" y="2252"/>
                </a:cubicBezTo>
                <a:cubicBezTo>
                  <a:pt x="9562" y="2808"/>
                  <a:pt x="9600" y="3480"/>
                  <a:pt x="9600" y="4267"/>
                </a:cubicBezTo>
                <a:cubicBezTo>
                  <a:pt x="9600" y="5054"/>
                  <a:pt x="9563" y="5726"/>
                  <a:pt x="9434" y="6283"/>
                </a:cubicBezTo>
                <a:cubicBezTo>
                  <a:pt x="9303" y="6850"/>
                  <a:pt x="9071" y="7331"/>
                  <a:pt x="8660" y="7698"/>
                </a:cubicBezTo>
                <a:cubicBezTo>
                  <a:pt x="8255" y="8060"/>
                  <a:pt x="7731" y="8262"/>
                  <a:pt x="7108" y="8379"/>
                </a:cubicBezTo>
                <a:cubicBezTo>
                  <a:pt x="6486" y="8495"/>
                  <a:pt x="5723" y="8534"/>
                  <a:pt x="4800" y="8534"/>
                </a:cubicBezTo>
                <a:cubicBezTo>
                  <a:pt x="3877" y="8534"/>
                  <a:pt x="3114" y="8495"/>
                  <a:pt x="2492" y="8379"/>
                </a:cubicBezTo>
                <a:cubicBezTo>
                  <a:pt x="1869" y="8262"/>
                  <a:pt x="1345" y="8059"/>
                  <a:pt x="940" y="7698"/>
                </a:cubicBezTo>
                <a:cubicBezTo>
                  <a:pt x="530" y="7331"/>
                  <a:pt x="297" y="6850"/>
                  <a:pt x="166" y="6282"/>
                </a:cubicBezTo>
                <a:cubicBezTo>
                  <a:pt x="38" y="5726"/>
                  <a:pt x="0" y="5054"/>
                  <a:pt x="0" y="4267"/>
                </a:cubicBezTo>
                <a:cubicBezTo>
                  <a:pt x="0" y="3480"/>
                  <a:pt x="37" y="2808"/>
                  <a:pt x="166" y="2251"/>
                </a:cubicBezTo>
                <a:cubicBezTo>
                  <a:pt x="297" y="1684"/>
                  <a:pt x="529" y="1203"/>
                  <a:pt x="940" y="836"/>
                </a:cubicBezTo>
                <a:cubicBezTo>
                  <a:pt x="1345" y="474"/>
                  <a:pt x="1869" y="272"/>
                  <a:pt x="2492" y="156"/>
                </a:cubicBezTo>
                <a:lnTo>
                  <a:pt x="2492" y="155"/>
                </a:lnTo>
                <a:close/>
                <a:moveTo>
                  <a:pt x="6777" y="3090"/>
                </a:moveTo>
                <a:cubicBezTo>
                  <a:pt x="6985" y="3298"/>
                  <a:pt x="6985" y="3636"/>
                  <a:pt x="6777" y="3844"/>
                </a:cubicBezTo>
                <a:lnTo>
                  <a:pt x="4833" y="5789"/>
                </a:lnTo>
                <a:cubicBezTo>
                  <a:pt x="4520" y="6102"/>
                  <a:pt x="4013" y="6102"/>
                  <a:pt x="3701" y="5789"/>
                </a:cubicBezTo>
                <a:lnTo>
                  <a:pt x="2823" y="4911"/>
                </a:lnTo>
                <a:cubicBezTo>
                  <a:pt x="2621" y="4701"/>
                  <a:pt x="2624" y="4369"/>
                  <a:pt x="2829" y="4163"/>
                </a:cubicBezTo>
                <a:cubicBezTo>
                  <a:pt x="3035" y="3957"/>
                  <a:pt x="3368" y="3954"/>
                  <a:pt x="3577" y="4157"/>
                </a:cubicBezTo>
                <a:lnTo>
                  <a:pt x="4267" y="4846"/>
                </a:lnTo>
                <a:lnTo>
                  <a:pt x="6023" y="3090"/>
                </a:lnTo>
                <a:cubicBezTo>
                  <a:pt x="6231" y="2882"/>
                  <a:pt x="6569" y="2882"/>
                  <a:pt x="6777" y="309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6" name="two-left-arrows_44887">
            <a:extLst>
              <a:ext uri="{FF2B5EF4-FFF2-40B4-BE49-F238E27FC236}">
                <a16:creationId xmlns:a16="http://schemas.microsoft.com/office/drawing/2014/main" id="{9522EDBF-9B20-9BAC-E43F-72771DF92228}"/>
              </a:ext>
            </a:extLst>
          </p:cNvPr>
          <p:cNvSpPr/>
          <p:nvPr/>
        </p:nvSpPr>
        <p:spPr>
          <a:xfrm rot="10800000">
            <a:off x="5649814" y="3210145"/>
            <a:ext cx="236348" cy="235940"/>
          </a:xfrm>
          <a:custGeom>
            <a:avLst/>
            <a:gdLst>
              <a:gd name="T0" fmla="*/ 186 w 371"/>
              <a:gd name="T1" fmla="*/ 0 h 371"/>
              <a:gd name="T2" fmla="*/ 0 w 371"/>
              <a:gd name="T3" fmla="*/ 186 h 371"/>
              <a:gd name="T4" fmla="*/ 186 w 371"/>
              <a:gd name="T5" fmla="*/ 371 h 371"/>
              <a:gd name="T6" fmla="*/ 371 w 371"/>
              <a:gd name="T7" fmla="*/ 186 h 371"/>
              <a:gd name="T8" fmla="*/ 186 w 371"/>
              <a:gd name="T9" fmla="*/ 0 h 371"/>
              <a:gd name="T10" fmla="*/ 186 w 371"/>
              <a:gd name="T11" fmla="*/ 331 h 371"/>
              <a:gd name="T12" fmla="*/ 40 w 371"/>
              <a:gd name="T13" fmla="*/ 186 h 371"/>
              <a:gd name="T14" fmla="*/ 186 w 371"/>
              <a:gd name="T15" fmla="*/ 40 h 371"/>
              <a:gd name="T16" fmla="*/ 331 w 371"/>
              <a:gd name="T17" fmla="*/ 186 h 371"/>
              <a:gd name="T18" fmla="*/ 186 w 371"/>
              <a:gd name="T19" fmla="*/ 331 h 371"/>
              <a:gd name="T20" fmla="*/ 301 w 371"/>
              <a:gd name="T21" fmla="*/ 186 h 371"/>
              <a:gd name="T22" fmla="*/ 224 w 371"/>
              <a:gd name="T23" fmla="*/ 262 h 371"/>
              <a:gd name="T24" fmla="*/ 224 w 371"/>
              <a:gd name="T25" fmla="*/ 214 h 371"/>
              <a:gd name="T26" fmla="*/ 72 w 371"/>
              <a:gd name="T27" fmla="*/ 214 h 371"/>
              <a:gd name="T28" fmla="*/ 72 w 371"/>
              <a:gd name="T29" fmla="*/ 157 h 371"/>
              <a:gd name="T30" fmla="*/ 224 w 371"/>
              <a:gd name="T31" fmla="*/ 157 h 371"/>
              <a:gd name="T32" fmla="*/ 224 w 371"/>
              <a:gd name="T33" fmla="*/ 109 h 371"/>
              <a:gd name="T34" fmla="*/ 301 w 371"/>
              <a:gd name="T35" fmla="*/ 186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1" h="371">
                <a:moveTo>
                  <a:pt x="186" y="0"/>
                </a:moveTo>
                <a:cubicBezTo>
                  <a:pt x="83" y="0"/>
                  <a:pt x="0" y="83"/>
                  <a:pt x="0" y="186"/>
                </a:cubicBezTo>
                <a:cubicBezTo>
                  <a:pt x="0" y="288"/>
                  <a:pt x="83" y="371"/>
                  <a:pt x="186" y="371"/>
                </a:cubicBezTo>
                <a:cubicBezTo>
                  <a:pt x="288" y="371"/>
                  <a:pt x="371" y="288"/>
                  <a:pt x="371" y="186"/>
                </a:cubicBezTo>
                <a:cubicBezTo>
                  <a:pt x="371" y="83"/>
                  <a:pt x="288" y="0"/>
                  <a:pt x="186" y="0"/>
                </a:cubicBezTo>
                <a:close/>
                <a:moveTo>
                  <a:pt x="186" y="331"/>
                </a:moveTo>
                <a:cubicBezTo>
                  <a:pt x="105" y="331"/>
                  <a:pt x="40" y="266"/>
                  <a:pt x="40" y="186"/>
                </a:cubicBezTo>
                <a:cubicBezTo>
                  <a:pt x="40" y="105"/>
                  <a:pt x="105" y="40"/>
                  <a:pt x="186" y="40"/>
                </a:cubicBezTo>
                <a:cubicBezTo>
                  <a:pt x="266" y="40"/>
                  <a:pt x="331" y="105"/>
                  <a:pt x="331" y="186"/>
                </a:cubicBezTo>
                <a:cubicBezTo>
                  <a:pt x="331" y="266"/>
                  <a:pt x="266" y="331"/>
                  <a:pt x="186" y="331"/>
                </a:cubicBezTo>
                <a:close/>
                <a:moveTo>
                  <a:pt x="301" y="186"/>
                </a:moveTo>
                <a:lnTo>
                  <a:pt x="224" y="262"/>
                </a:lnTo>
                <a:lnTo>
                  <a:pt x="224" y="214"/>
                </a:lnTo>
                <a:lnTo>
                  <a:pt x="72" y="214"/>
                </a:lnTo>
                <a:lnTo>
                  <a:pt x="72" y="157"/>
                </a:lnTo>
                <a:lnTo>
                  <a:pt x="224" y="157"/>
                </a:lnTo>
                <a:lnTo>
                  <a:pt x="224" y="109"/>
                </a:lnTo>
                <a:lnTo>
                  <a:pt x="301" y="18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7" name="矩形: 圆角 66">
            <a:extLst>
              <a:ext uri="{FF2B5EF4-FFF2-40B4-BE49-F238E27FC236}">
                <a16:creationId xmlns:a16="http://schemas.microsoft.com/office/drawing/2014/main" id="{500B6234-D626-3A7E-1C39-C31D80432B69}"/>
              </a:ext>
            </a:extLst>
          </p:cNvPr>
          <p:cNvSpPr/>
          <p:nvPr/>
        </p:nvSpPr>
        <p:spPr>
          <a:xfrm>
            <a:off x="4601364" y="4732626"/>
            <a:ext cx="772238" cy="285228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确定（</a:t>
            </a:r>
            <a:r>
              <a:rPr lang="en-US" altLang="zh-CN" sz="1050" b="1" dirty="0">
                <a:cs typeface="+mn-ea"/>
                <a:sym typeface="+mn-lt"/>
              </a:rPr>
              <a:t>2</a:t>
            </a:r>
            <a:r>
              <a:rPr lang="zh-CN" altLang="en-US" sz="1050" b="1" dirty="0">
                <a:cs typeface="+mn-ea"/>
                <a:sym typeface="+mn-lt"/>
              </a:rPr>
              <a:t>）</a:t>
            </a:r>
          </a:p>
        </p:txBody>
      </p:sp>
      <p:sp>
        <p:nvSpPr>
          <p:cNvPr id="68" name="矩形: 圆角 67">
            <a:extLst>
              <a:ext uri="{FF2B5EF4-FFF2-40B4-BE49-F238E27FC236}">
                <a16:creationId xmlns:a16="http://schemas.microsoft.com/office/drawing/2014/main" id="{8EDED03E-28F7-A449-2B1D-A57B3E238040}"/>
              </a:ext>
            </a:extLst>
          </p:cNvPr>
          <p:cNvSpPr/>
          <p:nvPr/>
        </p:nvSpPr>
        <p:spPr>
          <a:xfrm>
            <a:off x="6082469" y="4735422"/>
            <a:ext cx="772238" cy="282432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清除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9C9F8B94-4EDB-B94B-7AFC-ABDEF45F4D24}"/>
              </a:ext>
            </a:extLst>
          </p:cNvPr>
          <p:cNvSpPr txBox="1"/>
          <p:nvPr/>
        </p:nvSpPr>
        <p:spPr>
          <a:xfrm>
            <a:off x="2438553" y="388137"/>
            <a:ext cx="2933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数据实验室</a:t>
            </a:r>
            <a:r>
              <a:rPr lang="en-US" altLang="zh-CN" sz="1400" b="1" dirty="0">
                <a:solidFill>
                  <a:schemeClr val="bg1"/>
                </a:solidFill>
              </a:rPr>
              <a:t>-</a:t>
            </a:r>
            <a:r>
              <a:rPr lang="zh-CN" altLang="en-US" sz="1400" b="1" dirty="0">
                <a:solidFill>
                  <a:schemeClr val="bg1"/>
                </a:solidFill>
              </a:rPr>
              <a:t>表权限申请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36333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三、页面设计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2" cy="43394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5145AD5-E0DF-115C-837A-31396CEF408E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880B0EA-0A17-DD7B-1376-D904B1076954}"/>
              </a:ext>
            </a:extLst>
          </p:cNvPr>
          <p:cNvSpPr txBox="1"/>
          <p:nvPr/>
        </p:nvSpPr>
        <p:spPr>
          <a:xfrm>
            <a:off x="7807754" y="1100842"/>
            <a:ext cx="9233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个人中心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A2A7CAE-9582-A4FE-0DD5-7F7708C2E71E}"/>
              </a:ext>
            </a:extLst>
          </p:cNvPr>
          <p:cNvSpPr/>
          <p:nvPr/>
        </p:nvSpPr>
        <p:spPr>
          <a:xfrm>
            <a:off x="6599862" y="1048474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B6DD61B-DA77-26B5-6FA9-9C89CF831E30}"/>
              </a:ext>
            </a:extLst>
          </p:cNvPr>
          <p:cNvSpPr txBox="1"/>
          <p:nvPr/>
        </p:nvSpPr>
        <p:spPr>
          <a:xfrm>
            <a:off x="3424049" y="1097854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16D237B-7EB9-EE58-D420-75A42B577179}"/>
              </a:ext>
            </a:extLst>
          </p:cNvPr>
          <p:cNvSpPr txBox="1"/>
          <p:nvPr/>
        </p:nvSpPr>
        <p:spPr>
          <a:xfrm>
            <a:off x="449785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数据查询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9D8BF24-218F-DD69-3003-4F916D767DDF}"/>
              </a:ext>
            </a:extLst>
          </p:cNvPr>
          <p:cNvSpPr txBox="1"/>
          <p:nvPr/>
        </p:nvSpPr>
        <p:spPr>
          <a:xfrm>
            <a:off x="552768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接口申请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757594-8C6C-D29B-E5D2-865AE5E50CD6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0F9624E-1CBE-5337-25CE-A56F4028D8F1}"/>
              </a:ext>
            </a:extLst>
          </p:cNvPr>
          <p:cNvSpPr/>
          <p:nvPr/>
        </p:nvSpPr>
        <p:spPr>
          <a:xfrm>
            <a:off x="490879" y="1642213"/>
            <a:ext cx="2051137" cy="3551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E4298C3-0D8C-C174-821E-A9FF99C05AAB}"/>
              </a:ext>
            </a:extLst>
          </p:cNvPr>
          <p:cNvSpPr/>
          <p:nvPr/>
        </p:nvSpPr>
        <p:spPr>
          <a:xfrm>
            <a:off x="490880" y="1642643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303C58C-F1C1-8883-590C-0BD0BF26B61E}"/>
              </a:ext>
            </a:extLst>
          </p:cNvPr>
          <p:cNvSpPr txBox="1"/>
          <p:nvPr/>
        </p:nvSpPr>
        <p:spPr>
          <a:xfrm>
            <a:off x="567844" y="1674060"/>
            <a:ext cx="13575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数据实验室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626231E-7CB3-FC7C-7A09-F8F81C662869}"/>
              </a:ext>
            </a:extLst>
          </p:cNvPr>
          <p:cNvSpPr/>
          <p:nvPr/>
        </p:nvSpPr>
        <p:spPr>
          <a:xfrm>
            <a:off x="490878" y="2004165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EDDF24D-EA48-06C7-5990-F7A5C72B4B42}"/>
              </a:ext>
            </a:extLst>
          </p:cNvPr>
          <p:cNvSpPr txBox="1"/>
          <p:nvPr/>
        </p:nvSpPr>
        <p:spPr>
          <a:xfrm>
            <a:off x="571003" y="2035582"/>
            <a:ext cx="957610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表权限申请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46ADA55C-0393-BE1B-95B9-A422A5B4F0A3}"/>
              </a:ext>
            </a:extLst>
          </p:cNvPr>
          <p:cNvSpPr/>
          <p:nvPr/>
        </p:nvSpPr>
        <p:spPr>
          <a:xfrm>
            <a:off x="490878" y="2370589"/>
            <a:ext cx="2051138" cy="33914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51874E2-BEF5-3CE2-9687-C4B1FBE1202F}"/>
              </a:ext>
            </a:extLst>
          </p:cNvPr>
          <p:cNvSpPr txBox="1"/>
          <p:nvPr/>
        </p:nvSpPr>
        <p:spPr>
          <a:xfrm>
            <a:off x="571003" y="2402006"/>
            <a:ext cx="957610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</a:rPr>
              <a:t>数据导入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2F4CA44-3BC8-B4CA-DA5F-2E77A6E12D56}"/>
              </a:ext>
            </a:extLst>
          </p:cNvPr>
          <p:cNvSpPr/>
          <p:nvPr/>
        </p:nvSpPr>
        <p:spPr>
          <a:xfrm>
            <a:off x="490878" y="2742682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A06EE3D-D63B-8127-1F10-3306C84319CD}"/>
              </a:ext>
            </a:extLst>
          </p:cNvPr>
          <p:cNvSpPr txBox="1"/>
          <p:nvPr/>
        </p:nvSpPr>
        <p:spPr>
          <a:xfrm>
            <a:off x="571003" y="2774099"/>
            <a:ext cx="957610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数据导出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D32804B-D4D8-2456-25FB-90B4367E11D2}"/>
              </a:ext>
            </a:extLst>
          </p:cNvPr>
          <p:cNvSpPr/>
          <p:nvPr/>
        </p:nvSpPr>
        <p:spPr>
          <a:xfrm>
            <a:off x="2718336" y="1642213"/>
            <a:ext cx="5934783" cy="3551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5C1360F-BBD4-EA43-B086-5117824C08BD}"/>
              </a:ext>
            </a:extLst>
          </p:cNvPr>
          <p:cNvSpPr txBox="1"/>
          <p:nvPr/>
        </p:nvSpPr>
        <p:spPr>
          <a:xfrm>
            <a:off x="2773680" y="1661918"/>
            <a:ext cx="5676900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sz="1600" b="1" dirty="0">
                <a:solidFill>
                  <a:srgbClr val="5A5657"/>
                </a:solidFill>
              </a:rPr>
              <a:t>导入数据列表</a:t>
            </a:r>
            <a:endParaRPr lang="en-US" altLang="zh-CN" sz="1600" b="1" dirty="0">
              <a:solidFill>
                <a:srgbClr val="5A5657"/>
              </a:solidFill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0B24402F-239C-8BA4-70CF-493B360D3AA1}"/>
              </a:ext>
            </a:extLst>
          </p:cNvPr>
          <p:cNvCxnSpPr>
            <a:cxnSpLocks/>
          </p:cNvCxnSpPr>
          <p:nvPr/>
        </p:nvCxnSpPr>
        <p:spPr>
          <a:xfrm>
            <a:off x="2819400" y="2041698"/>
            <a:ext cx="568452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6" name="表格 9">
            <a:extLst>
              <a:ext uri="{FF2B5EF4-FFF2-40B4-BE49-F238E27FC236}">
                <a16:creationId xmlns:a16="http://schemas.microsoft.com/office/drawing/2014/main" id="{2279F22C-BF6F-D7F0-FC35-22CCC071A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805844"/>
              </p:ext>
            </p:extLst>
          </p:nvPr>
        </p:nvGraphicFramePr>
        <p:xfrm>
          <a:off x="2819400" y="2380787"/>
          <a:ext cx="5631181" cy="15438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4501">
                  <a:extLst>
                    <a:ext uri="{9D8B030D-6E8A-4147-A177-3AD203B41FA5}">
                      <a16:colId xmlns:a16="http://schemas.microsoft.com/office/drawing/2014/main" val="786104920"/>
                    </a:ext>
                  </a:extLst>
                </a:gridCol>
                <a:gridCol w="1063976">
                  <a:extLst>
                    <a:ext uri="{9D8B030D-6E8A-4147-A177-3AD203B41FA5}">
                      <a16:colId xmlns:a16="http://schemas.microsoft.com/office/drawing/2014/main" val="1083275663"/>
                    </a:ext>
                  </a:extLst>
                </a:gridCol>
                <a:gridCol w="1299160">
                  <a:extLst>
                    <a:ext uri="{9D8B030D-6E8A-4147-A177-3AD203B41FA5}">
                      <a16:colId xmlns:a16="http://schemas.microsoft.com/office/drawing/2014/main" val="1875616407"/>
                    </a:ext>
                  </a:extLst>
                </a:gridCol>
                <a:gridCol w="1371772">
                  <a:extLst>
                    <a:ext uri="{9D8B030D-6E8A-4147-A177-3AD203B41FA5}">
                      <a16:colId xmlns:a16="http://schemas.microsoft.com/office/drawing/2014/main" val="2420040237"/>
                    </a:ext>
                  </a:extLst>
                </a:gridCol>
                <a:gridCol w="1371772">
                  <a:extLst>
                    <a:ext uri="{9D8B030D-6E8A-4147-A177-3AD203B41FA5}">
                      <a16:colId xmlns:a16="http://schemas.microsoft.com/office/drawing/2014/main" val="1640638963"/>
                    </a:ext>
                  </a:extLst>
                </a:gridCol>
              </a:tblGrid>
              <a:tr h="38596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编号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文件名称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路径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数据容量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操作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897179"/>
                  </a:ext>
                </a:extLst>
              </a:tr>
              <a:tr h="3859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Abc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表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/home/</a:t>
                      </a:r>
                      <a:r>
                        <a:rPr lang="en-US" altLang="zh-CN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flink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23KB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sng" strike="noStrike" dirty="0">
                          <a:solidFill>
                            <a:srgbClr val="376092"/>
                          </a:solidFill>
                          <a:effectLst/>
                          <a:latin typeface="+mj-ea"/>
                          <a:ea typeface="+mj-ea"/>
                        </a:rPr>
                        <a:t>删除</a:t>
                      </a:r>
                      <a:endParaRPr lang="en-US" altLang="zh-CN" sz="1000" b="0" i="0" u="sng" strike="noStrike" dirty="0">
                        <a:solidFill>
                          <a:srgbClr val="376092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3598214"/>
                  </a:ext>
                </a:extLst>
              </a:tr>
              <a:tr h="38596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Edf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表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/home/</a:t>
                      </a:r>
                      <a:r>
                        <a:rPr lang="en-US" altLang="zh-CN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flink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33KB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sng" strike="noStrike" kern="1200" dirty="0">
                          <a:solidFill>
                            <a:srgbClr val="376092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删除</a:t>
                      </a:r>
                      <a:endParaRPr lang="en-US" altLang="zh-CN" sz="1000" b="0" i="0" u="sng" strike="noStrike" kern="1200" dirty="0">
                        <a:solidFill>
                          <a:srgbClr val="376092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043198"/>
                  </a:ext>
                </a:extLst>
              </a:tr>
              <a:tr h="38596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480522"/>
                  </a:ext>
                </a:extLst>
              </a:tr>
            </a:tbl>
          </a:graphicData>
        </a:graphic>
      </p:graphicFrame>
      <p:sp>
        <p:nvSpPr>
          <p:cNvPr id="43" name="文本框 42">
            <a:extLst>
              <a:ext uri="{FF2B5EF4-FFF2-40B4-BE49-F238E27FC236}">
                <a16:creationId xmlns:a16="http://schemas.microsoft.com/office/drawing/2014/main" id="{3B8499A9-8D55-1391-A3B6-5D1684E15528}"/>
              </a:ext>
            </a:extLst>
          </p:cNvPr>
          <p:cNvSpPr txBox="1"/>
          <p:nvPr/>
        </p:nvSpPr>
        <p:spPr>
          <a:xfrm>
            <a:off x="2758437" y="2082925"/>
            <a:ext cx="589468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</a:rPr>
              <a:t>**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</a:rPr>
              <a:t>用户导入数据仅在该用户申请的数据实验室中可用，平台承诺不外泄用户导入数据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矩形: 圆角 45">
            <a:extLst>
              <a:ext uri="{FF2B5EF4-FFF2-40B4-BE49-F238E27FC236}">
                <a16:creationId xmlns:a16="http://schemas.microsoft.com/office/drawing/2014/main" id="{CF0C6691-E830-8417-BD34-4CCDD7BCBADD}"/>
              </a:ext>
            </a:extLst>
          </p:cNvPr>
          <p:cNvSpPr/>
          <p:nvPr/>
        </p:nvSpPr>
        <p:spPr>
          <a:xfrm>
            <a:off x="7406639" y="4182290"/>
            <a:ext cx="1003857" cy="285228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新增导入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03BBED1A-BC77-2BBB-3195-A10206AC34CD}"/>
              </a:ext>
            </a:extLst>
          </p:cNvPr>
          <p:cNvSpPr txBox="1"/>
          <p:nvPr/>
        </p:nvSpPr>
        <p:spPr>
          <a:xfrm>
            <a:off x="2664539" y="395608"/>
            <a:ext cx="2933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数据实验室</a:t>
            </a:r>
            <a:r>
              <a:rPr lang="en-US" altLang="zh-CN" sz="1400" b="1" dirty="0">
                <a:solidFill>
                  <a:schemeClr val="bg1"/>
                </a:solidFill>
              </a:rPr>
              <a:t>-</a:t>
            </a:r>
            <a:r>
              <a:rPr lang="zh-CN" altLang="en-US" sz="1400" b="1" dirty="0">
                <a:solidFill>
                  <a:schemeClr val="bg1"/>
                </a:solidFill>
              </a:rPr>
              <a:t>数据导入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66723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三、页面设计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2" cy="43394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5145AD5-E0DF-115C-837A-31396CEF408E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880B0EA-0A17-DD7B-1376-D904B1076954}"/>
              </a:ext>
            </a:extLst>
          </p:cNvPr>
          <p:cNvSpPr txBox="1"/>
          <p:nvPr/>
        </p:nvSpPr>
        <p:spPr>
          <a:xfrm>
            <a:off x="7807754" y="1100842"/>
            <a:ext cx="9233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个人中心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A2A7CAE-9582-A4FE-0DD5-7F7708C2E71E}"/>
              </a:ext>
            </a:extLst>
          </p:cNvPr>
          <p:cNvSpPr/>
          <p:nvPr/>
        </p:nvSpPr>
        <p:spPr>
          <a:xfrm>
            <a:off x="6599862" y="1048474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B6DD61B-DA77-26B5-6FA9-9C89CF831E30}"/>
              </a:ext>
            </a:extLst>
          </p:cNvPr>
          <p:cNvSpPr txBox="1"/>
          <p:nvPr/>
        </p:nvSpPr>
        <p:spPr>
          <a:xfrm>
            <a:off x="3424049" y="1097854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16D237B-7EB9-EE58-D420-75A42B577179}"/>
              </a:ext>
            </a:extLst>
          </p:cNvPr>
          <p:cNvSpPr txBox="1"/>
          <p:nvPr/>
        </p:nvSpPr>
        <p:spPr>
          <a:xfrm>
            <a:off x="449785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数据查询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9D8BF24-218F-DD69-3003-4F916D767DDF}"/>
              </a:ext>
            </a:extLst>
          </p:cNvPr>
          <p:cNvSpPr txBox="1"/>
          <p:nvPr/>
        </p:nvSpPr>
        <p:spPr>
          <a:xfrm>
            <a:off x="552768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接口申请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757594-8C6C-D29B-E5D2-865AE5E50CD6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0F9624E-1CBE-5337-25CE-A56F4028D8F1}"/>
              </a:ext>
            </a:extLst>
          </p:cNvPr>
          <p:cNvSpPr/>
          <p:nvPr/>
        </p:nvSpPr>
        <p:spPr>
          <a:xfrm>
            <a:off x="490879" y="1642213"/>
            <a:ext cx="2051137" cy="3551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E4298C3-0D8C-C174-821E-A9FF99C05AAB}"/>
              </a:ext>
            </a:extLst>
          </p:cNvPr>
          <p:cNvSpPr/>
          <p:nvPr/>
        </p:nvSpPr>
        <p:spPr>
          <a:xfrm>
            <a:off x="490880" y="1642643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303C58C-F1C1-8883-590C-0BD0BF26B61E}"/>
              </a:ext>
            </a:extLst>
          </p:cNvPr>
          <p:cNvSpPr txBox="1"/>
          <p:nvPr/>
        </p:nvSpPr>
        <p:spPr>
          <a:xfrm>
            <a:off x="567844" y="1674060"/>
            <a:ext cx="13575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数据实验室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626231E-7CB3-FC7C-7A09-F8F81C662869}"/>
              </a:ext>
            </a:extLst>
          </p:cNvPr>
          <p:cNvSpPr/>
          <p:nvPr/>
        </p:nvSpPr>
        <p:spPr>
          <a:xfrm>
            <a:off x="490878" y="2004165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EDDF24D-EA48-06C7-5990-F7A5C72B4B42}"/>
              </a:ext>
            </a:extLst>
          </p:cNvPr>
          <p:cNvSpPr txBox="1"/>
          <p:nvPr/>
        </p:nvSpPr>
        <p:spPr>
          <a:xfrm>
            <a:off x="571003" y="2035582"/>
            <a:ext cx="957610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表权限申请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46ADA55C-0393-BE1B-95B9-A422A5B4F0A3}"/>
              </a:ext>
            </a:extLst>
          </p:cNvPr>
          <p:cNvSpPr/>
          <p:nvPr/>
        </p:nvSpPr>
        <p:spPr>
          <a:xfrm>
            <a:off x="490878" y="2370589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51874E2-BEF5-3CE2-9687-C4B1FBE1202F}"/>
              </a:ext>
            </a:extLst>
          </p:cNvPr>
          <p:cNvSpPr txBox="1"/>
          <p:nvPr/>
        </p:nvSpPr>
        <p:spPr>
          <a:xfrm>
            <a:off x="571003" y="2402006"/>
            <a:ext cx="957610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数据导入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2F4CA44-3BC8-B4CA-DA5F-2E77A6E12D56}"/>
              </a:ext>
            </a:extLst>
          </p:cNvPr>
          <p:cNvSpPr/>
          <p:nvPr/>
        </p:nvSpPr>
        <p:spPr>
          <a:xfrm>
            <a:off x="490878" y="2742682"/>
            <a:ext cx="2051138" cy="33914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A06EE3D-D63B-8127-1F10-3306C84319CD}"/>
              </a:ext>
            </a:extLst>
          </p:cNvPr>
          <p:cNvSpPr txBox="1"/>
          <p:nvPr/>
        </p:nvSpPr>
        <p:spPr>
          <a:xfrm>
            <a:off x="571003" y="2774099"/>
            <a:ext cx="957610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</a:rPr>
              <a:t>数据导出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D32804B-D4D8-2456-25FB-90B4367E11D2}"/>
              </a:ext>
            </a:extLst>
          </p:cNvPr>
          <p:cNvSpPr/>
          <p:nvPr/>
        </p:nvSpPr>
        <p:spPr>
          <a:xfrm>
            <a:off x="2718336" y="1642213"/>
            <a:ext cx="5934783" cy="3551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5C1360F-BBD4-EA43-B086-5117824C08BD}"/>
              </a:ext>
            </a:extLst>
          </p:cNvPr>
          <p:cNvSpPr txBox="1"/>
          <p:nvPr/>
        </p:nvSpPr>
        <p:spPr>
          <a:xfrm>
            <a:off x="2773680" y="1661918"/>
            <a:ext cx="5676900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sz="1600" b="1" dirty="0">
                <a:solidFill>
                  <a:srgbClr val="5A5657"/>
                </a:solidFill>
              </a:rPr>
              <a:t>导出数据列表</a:t>
            </a:r>
            <a:endParaRPr lang="en-US" altLang="zh-CN" sz="1600" b="1" dirty="0">
              <a:solidFill>
                <a:srgbClr val="5A5657"/>
              </a:solidFill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0B24402F-239C-8BA4-70CF-493B360D3AA1}"/>
              </a:ext>
            </a:extLst>
          </p:cNvPr>
          <p:cNvCxnSpPr>
            <a:cxnSpLocks/>
          </p:cNvCxnSpPr>
          <p:nvPr/>
        </p:nvCxnSpPr>
        <p:spPr>
          <a:xfrm>
            <a:off x="2819400" y="2041698"/>
            <a:ext cx="568452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6" name="表格 9">
            <a:extLst>
              <a:ext uri="{FF2B5EF4-FFF2-40B4-BE49-F238E27FC236}">
                <a16:creationId xmlns:a16="http://schemas.microsoft.com/office/drawing/2014/main" id="{2279F22C-BF6F-D7F0-FC35-22CCC071A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5503882"/>
              </p:ext>
            </p:extLst>
          </p:nvPr>
        </p:nvGraphicFramePr>
        <p:xfrm>
          <a:off x="2819400" y="2380787"/>
          <a:ext cx="5591097" cy="15438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5567">
                  <a:extLst>
                    <a:ext uri="{9D8B030D-6E8A-4147-A177-3AD203B41FA5}">
                      <a16:colId xmlns:a16="http://schemas.microsoft.com/office/drawing/2014/main" val="786104920"/>
                    </a:ext>
                  </a:extLst>
                </a:gridCol>
                <a:gridCol w="1506412">
                  <a:extLst>
                    <a:ext uri="{9D8B030D-6E8A-4147-A177-3AD203B41FA5}">
                      <a16:colId xmlns:a16="http://schemas.microsoft.com/office/drawing/2014/main" val="1083275663"/>
                    </a:ext>
                  </a:extLst>
                </a:gridCol>
                <a:gridCol w="1488001">
                  <a:extLst>
                    <a:ext uri="{9D8B030D-6E8A-4147-A177-3AD203B41FA5}">
                      <a16:colId xmlns:a16="http://schemas.microsoft.com/office/drawing/2014/main" val="2420040237"/>
                    </a:ext>
                  </a:extLst>
                </a:gridCol>
                <a:gridCol w="1941117">
                  <a:extLst>
                    <a:ext uri="{9D8B030D-6E8A-4147-A177-3AD203B41FA5}">
                      <a16:colId xmlns:a16="http://schemas.microsoft.com/office/drawing/2014/main" val="1640638963"/>
                    </a:ext>
                  </a:extLst>
                </a:gridCol>
              </a:tblGrid>
              <a:tr h="38596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编号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文件名称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数据容量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操作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897179"/>
                  </a:ext>
                </a:extLst>
              </a:tr>
              <a:tr h="3859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Abc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表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23KB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sng" strike="noStrike" dirty="0">
                          <a:solidFill>
                            <a:srgbClr val="376092"/>
                          </a:solidFill>
                          <a:effectLst/>
                          <a:latin typeface="+mj-ea"/>
                          <a:ea typeface="+mj-ea"/>
                        </a:rPr>
                        <a:t>申请导出</a:t>
                      </a:r>
                      <a:r>
                        <a:rPr lang="zh-CN" altLang="en-US" sz="1000" b="0" i="0" u="none" strike="noStrike" dirty="0">
                          <a:solidFill>
                            <a:srgbClr val="376092"/>
                          </a:solidFill>
                          <a:effectLst/>
                          <a:latin typeface="+mj-ea"/>
                          <a:ea typeface="+mj-ea"/>
                        </a:rPr>
                        <a:t>   </a:t>
                      </a:r>
                      <a:r>
                        <a:rPr lang="zh-CN" altLang="en-US" sz="1000" b="0" i="0" u="sng" strike="noStrike" dirty="0">
                          <a:solidFill>
                            <a:srgbClr val="376092"/>
                          </a:solidFill>
                          <a:effectLst/>
                          <a:latin typeface="+mj-ea"/>
                          <a:ea typeface="+mj-ea"/>
                        </a:rPr>
                        <a:t>删除</a:t>
                      </a:r>
                      <a:endParaRPr lang="en-US" altLang="zh-CN" sz="1000" b="0" i="0" u="sng" strike="noStrike" dirty="0">
                        <a:solidFill>
                          <a:srgbClr val="376092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3598214"/>
                  </a:ext>
                </a:extLst>
              </a:tr>
              <a:tr h="38596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Edf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表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33KB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sng" strike="noStrike" kern="1200" dirty="0">
                          <a:solidFill>
                            <a:srgbClr val="376092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申请导出</a:t>
                      </a:r>
                      <a:r>
                        <a:rPr lang="zh-CN" altLang="en-US" sz="1000" b="0" i="0" u="none" strike="noStrike" kern="1200" dirty="0">
                          <a:solidFill>
                            <a:srgbClr val="376092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  </a:t>
                      </a:r>
                      <a:r>
                        <a:rPr lang="zh-CN" altLang="en-US" sz="1000" b="0" i="0" u="sng" strike="noStrike" kern="1200" dirty="0">
                          <a:solidFill>
                            <a:srgbClr val="376092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删除</a:t>
                      </a:r>
                      <a:endParaRPr lang="en-US" altLang="zh-CN" sz="1000" b="0" i="0" u="sng" strike="noStrike" kern="1200" dirty="0">
                        <a:solidFill>
                          <a:srgbClr val="376092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043198"/>
                  </a:ext>
                </a:extLst>
              </a:tr>
              <a:tr h="38596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480522"/>
                  </a:ext>
                </a:extLst>
              </a:tr>
            </a:tbl>
          </a:graphicData>
        </a:graphic>
      </p:graphicFrame>
      <p:sp>
        <p:nvSpPr>
          <p:cNvPr id="43" name="文本框 42">
            <a:extLst>
              <a:ext uri="{FF2B5EF4-FFF2-40B4-BE49-F238E27FC236}">
                <a16:creationId xmlns:a16="http://schemas.microsoft.com/office/drawing/2014/main" id="{3B8499A9-8D55-1391-A3B6-5D1684E15528}"/>
              </a:ext>
            </a:extLst>
          </p:cNvPr>
          <p:cNvSpPr txBox="1"/>
          <p:nvPr/>
        </p:nvSpPr>
        <p:spPr>
          <a:xfrm>
            <a:off x="2758437" y="2082925"/>
            <a:ext cx="589468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</a:rPr>
              <a:t>**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</a:rPr>
              <a:t>列表中为用户在数据实验室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</a:rPr>
              <a:t>Docker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</a:rPr>
              <a:t>中生成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4BCCABD-9478-577C-0613-F58E3B62B500}"/>
              </a:ext>
            </a:extLst>
          </p:cNvPr>
          <p:cNvSpPr txBox="1"/>
          <p:nvPr/>
        </p:nvSpPr>
        <p:spPr>
          <a:xfrm>
            <a:off x="2664539" y="395608"/>
            <a:ext cx="2933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数据实验室</a:t>
            </a:r>
            <a:r>
              <a:rPr lang="en-US" altLang="zh-CN" sz="1400" b="1" dirty="0">
                <a:solidFill>
                  <a:schemeClr val="bg1"/>
                </a:solidFill>
              </a:rPr>
              <a:t>-</a:t>
            </a:r>
            <a:r>
              <a:rPr lang="zh-CN" altLang="en-US" sz="1400" b="1" dirty="0">
                <a:solidFill>
                  <a:schemeClr val="bg1"/>
                </a:solidFill>
              </a:rPr>
              <a:t>数据导出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043699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三、页面设计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2" cy="43394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5145AD5-E0DF-115C-837A-31396CEF408E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A2A7CAE-9582-A4FE-0DD5-7F7708C2E71E}"/>
              </a:ext>
            </a:extLst>
          </p:cNvPr>
          <p:cNvSpPr/>
          <p:nvPr/>
        </p:nvSpPr>
        <p:spPr>
          <a:xfrm>
            <a:off x="7728203" y="1042721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B6DD61B-DA77-26B5-6FA9-9C89CF831E30}"/>
              </a:ext>
            </a:extLst>
          </p:cNvPr>
          <p:cNvSpPr txBox="1"/>
          <p:nvPr/>
        </p:nvSpPr>
        <p:spPr>
          <a:xfrm>
            <a:off x="3424049" y="1097854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16D237B-7EB9-EE58-D420-75A42B577179}"/>
              </a:ext>
            </a:extLst>
          </p:cNvPr>
          <p:cNvSpPr txBox="1"/>
          <p:nvPr/>
        </p:nvSpPr>
        <p:spPr>
          <a:xfrm>
            <a:off x="449785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数据查询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9D8BF24-218F-DD69-3003-4F916D767DDF}"/>
              </a:ext>
            </a:extLst>
          </p:cNvPr>
          <p:cNvSpPr txBox="1"/>
          <p:nvPr/>
        </p:nvSpPr>
        <p:spPr>
          <a:xfrm>
            <a:off x="552768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接口申请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757594-8C6C-D29B-E5D2-865AE5E50CD6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0F9624E-1CBE-5337-25CE-A56F4028D8F1}"/>
              </a:ext>
            </a:extLst>
          </p:cNvPr>
          <p:cNvSpPr/>
          <p:nvPr/>
        </p:nvSpPr>
        <p:spPr>
          <a:xfrm>
            <a:off x="490879" y="1642213"/>
            <a:ext cx="2051137" cy="3551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E4298C3-0D8C-C174-821E-A9FF99C05AAB}"/>
              </a:ext>
            </a:extLst>
          </p:cNvPr>
          <p:cNvSpPr/>
          <p:nvPr/>
        </p:nvSpPr>
        <p:spPr>
          <a:xfrm>
            <a:off x="490880" y="1642643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303C58C-F1C1-8883-590C-0BD0BF26B61E}"/>
              </a:ext>
            </a:extLst>
          </p:cNvPr>
          <p:cNvSpPr txBox="1"/>
          <p:nvPr/>
        </p:nvSpPr>
        <p:spPr>
          <a:xfrm>
            <a:off x="567844" y="1674060"/>
            <a:ext cx="13575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基本信息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626231E-7CB3-FC7C-7A09-F8F81C662869}"/>
              </a:ext>
            </a:extLst>
          </p:cNvPr>
          <p:cNvSpPr/>
          <p:nvPr/>
        </p:nvSpPr>
        <p:spPr>
          <a:xfrm>
            <a:off x="490878" y="2004165"/>
            <a:ext cx="2051138" cy="33914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EDDF24D-EA48-06C7-5990-F7A5C72B4B42}"/>
              </a:ext>
            </a:extLst>
          </p:cNvPr>
          <p:cNvSpPr txBox="1"/>
          <p:nvPr/>
        </p:nvSpPr>
        <p:spPr>
          <a:xfrm>
            <a:off x="571002" y="2035582"/>
            <a:ext cx="1417817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</a:rPr>
              <a:t>申请审核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46ADA55C-0393-BE1B-95B9-A422A5B4F0A3}"/>
              </a:ext>
            </a:extLst>
          </p:cNvPr>
          <p:cNvSpPr/>
          <p:nvPr/>
        </p:nvSpPr>
        <p:spPr>
          <a:xfrm>
            <a:off x="490878" y="2370589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51874E2-BEF5-3CE2-9687-C4B1FBE1202F}"/>
              </a:ext>
            </a:extLst>
          </p:cNvPr>
          <p:cNvSpPr txBox="1"/>
          <p:nvPr/>
        </p:nvSpPr>
        <p:spPr>
          <a:xfrm>
            <a:off x="571002" y="2402006"/>
            <a:ext cx="1524497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接口使用管理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2F4CA44-3BC8-B4CA-DA5F-2E77A6E12D56}"/>
              </a:ext>
            </a:extLst>
          </p:cNvPr>
          <p:cNvSpPr/>
          <p:nvPr/>
        </p:nvSpPr>
        <p:spPr>
          <a:xfrm>
            <a:off x="490878" y="2742682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A06EE3D-D63B-8127-1F10-3306C84319CD}"/>
              </a:ext>
            </a:extLst>
          </p:cNvPr>
          <p:cNvSpPr txBox="1"/>
          <p:nvPr/>
        </p:nvSpPr>
        <p:spPr>
          <a:xfrm>
            <a:off x="571002" y="2774099"/>
            <a:ext cx="1646418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数据实验室使用管理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D32804B-D4D8-2456-25FB-90B4367E11D2}"/>
              </a:ext>
            </a:extLst>
          </p:cNvPr>
          <p:cNvSpPr/>
          <p:nvPr/>
        </p:nvSpPr>
        <p:spPr>
          <a:xfrm>
            <a:off x="2718336" y="1642213"/>
            <a:ext cx="5934783" cy="3551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5C1360F-BBD4-EA43-B086-5117824C08BD}"/>
              </a:ext>
            </a:extLst>
          </p:cNvPr>
          <p:cNvSpPr txBox="1"/>
          <p:nvPr/>
        </p:nvSpPr>
        <p:spPr>
          <a:xfrm>
            <a:off x="2773680" y="1661918"/>
            <a:ext cx="5676900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sz="1600" b="1" dirty="0">
                <a:solidFill>
                  <a:srgbClr val="5A5657"/>
                </a:solidFill>
              </a:rPr>
              <a:t>申请列表</a:t>
            </a:r>
            <a:endParaRPr lang="en-US" altLang="zh-CN" sz="1600" b="1" dirty="0">
              <a:solidFill>
                <a:srgbClr val="5A5657"/>
              </a:solidFill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0B24402F-239C-8BA4-70CF-493B360D3AA1}"/>
              </a:ext>
            </a:extLst>
          </p:cNvPr>
          <p:cNvCxnSpPr>
            <a:cxnSpLocks/>
          </p:cNvCxnSpPr>
          <p:nvPr/>
        </p:nvCxnSpPr>
        <p:spPr>
          <a:xfrm>
            <a:off x="2819400" y="2041698"/>
            <a:ext cx="568452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6" name="表格 9">
            <a:extLst>
              <a:ext uri="{FF2B5EF4-FFF2-40B4-BE49-F238E27FC236}">
                <a16:creationId xmlns:a16="http://schemas.microsoft.com/office/drawing/2014/main" id="{2279F22C-BF6F-D7F0-FC35-22CCC071A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4782710"/>
              </p:ext>
            </p:extLst>
          </p:nvPr>
        </p:nvGraphicFramePr>
        <p:xfrm>
          <a:off x="2816581" y="2140322"/>
          <a:ext cx="5591098" cy="15644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2879">
                  <a:extLst>
                    <a:ext uri="{9D8B030D-6E8A-4147-A177-3AD203B41FA5}">
                      <a16:colId xmlns:a16="http://schemas.microsoft.com/office/drawing/2014/main" val="786104920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1083275663"/>
                    </a:ext>
                  </a:extLst>
                </a:gridCol>
                <a:gridCol w="830580">
                  <a:extLst>
                    <a:ext uri="{9D8B030D-6E8A-4147-A177-3AD203B41FA5}">
                      <a16:colId xmlns:a16="http://schemas.microsoft.com/office/drawing/2014/main" val="2420040237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3718335595"/>
                    </a:ext>
                  </a:extLst>
                </a:gridCol>
                <a:gridCol w="830580">
                  <a:extLst>
                    <a:ext uri="{9D8B030D-6E8A-4147-A177-3AD203B41FA5}">
                      <a16:colId xmlns:a16="http://schemas.microsoft.com/office/drawing/2014/main" val="1640638963"/>
                    </a:ext>
                  </a:extLst>
                </a:gridCol>
                <a:gridCol w="1092479">
                  <a:extLst>
                    <a:ext uri="{9D8B030D-6E8A-4147-A177-3AD203B41FA5}">
                      <a16:colId xmlns:a16="http://schemas.microsoft.com/office/drawing/2014/main" val="3663648973"/>
                    </a:ext>
                  </a:extLst>
                </a:gridCol>
              </a:tblGrid>
              <a:tr h="38596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编号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资源名称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资源类型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申请时间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审核状态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操作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897179"/>
                  </a:ext>
                </a:extLst>
              </a:tr>
              <a:tr h="3859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ea"/>
                          <a:sym typeface="+mn-lt"/>
                        </a:rPr>
                        <a:t>公交营运电子路单数据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原始数据集</a:t>
                      </a:r>
                      <a:endParaRPr lang="en-US" altLang="zh-CN" sz="1000" b="0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2023/1/2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sng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通过</a:t>
                      </a:r>
                      <a:endParaRPr lang="en-US" altLang="zh-CN" sz="1000" b="0" i="0" u="sng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sng" strike="noStrike" kern="1200" dirty="0">
                          <a:solidFill>
                            <a:srgbClr val="376092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数据下载</a:t>
                      </a:r>
                      <a:endParaRPr lang="en-US" altLang="zh-CN" sz="1000" b="0" i="0" u="sng" strike="noStrike" dirty="0">
                        <a:solidFill>
                          <a:srgbClr val="376092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3598214"/>
                  </a:ext>
                </a:extLst>
              </a:tr>
              <a:tr h="38596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15min</a:t>
                      </a:r>
                      <a:r>
                        <a:rPr lang="zh-CN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公交客流统计指标</a:t>
                      </a:r>
                      <a:endParaRPr lang="en-US" altLang="zh-CN" sz="1000" b="0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API</a:t>
                      </a:r>
                      <a:r>
                        <a:rPr lang="zh-CN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接口</a:t>
                      </a:r>
                      <a:endParaRPr lang="en-US" altLang="zh-CN" sz="1000" b="0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2022/12/22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不通过</a:t>
                      </a:r>
                      <a:endParaRPr lang="en-US" altLang="zh-CN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sng" strike="noStrike" kern="1200" dirty="0">
                          <a:solidFill>
                            <a:srgbClr val="376092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原因查看</a:t>
                      </a:r>
                      <a:endParaRPr lang="en-US" altLang="zh-CN" sz="1000" b="0" i="0" u="sng" strike="noStrike" kern="1200" dirty="0">
                        <a:solidFill>
                          <a:srgbClr val="376092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043198"/>
                  </a:ext>
                </a:extLst>
              </a:tr>
              <a:tr h="38596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数据实验室</a:t>
                      </a:r>
                      <a:endParaRPr lang="en-US" altLang="zh-CN" sz="1000" b="0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使用权限</a:t>
                      </a:r>
                      <a:endParaRPr lang="en-US" altLang="zh-CN" sz="1000" b="0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2022/11/23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通过</a:t>
                      </a:r>
                      <a:endParaRPr lang="en-US" altLang="zh-CN" sz="1000" b="0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sng" strike="noStrike" dirty="0">
                          <a:solidFill>
                            <a:srgbClr val="376092"/>
                          </a:solidFill>
                          <a:effectLst/>
                          <a:latin typeface="+mj-ea"/>
                          <a:ea typeface="+mj-ea"/>
                        </a:rPr>
                        <a:t>环境配置说明书</a:t>
                      </a:r>
                      <a:endParaRPr lang="en-US" altLang="zh-CN" sz="1000" b="0" i="0" u="sng" strike="noStrike" dirty="0">
                        <a:solidFill>
                          <a:srgbClr val="376092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480522"/>
                  </a:ext>
                </a:extLst>
              </a:tr>
            </a:tbl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0880B0EA-0A17-DD7B-1376-D904B1076954}"/>
              </a:ext>
            </a:extLst>
          </p:cNvPr>
          <p:cNvSpPr txBox="1"/>
          <p:nvPr/>
        </p:nvSpPr>
        <p:spPr>
          <a:xfrm>
            <a:off x="7807754" y="1100842"/>
            <a:ext cx="9233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个人中心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68E0B6F-6B8D-12D1-DE4B-FB8EEA1EEE27}"/>
              </a:ext>
            </a:extLst>
          </p:cNvPr>
          <p:cNvSpPr txBox="1"/>
          <p:nvPr/>
        </p:nvSpPr>
        <p:spPr>
          <a:xfrm>
            <a:off x="2719244" y="395608"/>
            <a:ext cx="2933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个人中心</a:t>
            </a:r>
            <a:r>
              <a:rPr lang="en-US" altLang="zh-CN" sz="1400" b="1" dirty="0">
                <a:solidFill>
                  <a:schemeClr val="bg1"/>
                </a:solidFill>
              </a:rPr>
              <a:t>-</a:t>
            </a:r>
            <a:r>
              <a:rPr lang="zh-CN" altLang="en-US" sz="1400" b="1" dirty="0">
                <a:solidFill>
                  <a:schemeClr val="bg1"/>
                </a:solidFill>
              </a:rPr>
              <a:t>申请审核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38719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三、页面设计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2" cy="43394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5145AD5-E0DF-115C-837A-31396CEF408E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A2A7CAE-9582-A4FE-0DD5-7F7708C2E71E}"/>
              </a:ext>
            </a:extLst>
          </p:cNvPr>
          <p:cNvSpPr/>
          <p:nvPr/>
        </p:nvSpPr>
        <p:spPr>
          <a:xfrm>
            <a:off x="7728203" y="1042721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B6DD61B-DA77-26B5-6FA9-9C89CF831E30}"/>
              </a:ext>
            </a:extLst>
          </p:cNvPr>
          <p:cNvSpPr txBox="1"/>
          <p:nvPr/>
        </p:nvSpPr>
        <p:spPr>
          <a:xfrm>
            <a:off x="3424049" y="1097854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16D237B-7EB9-EE58-D420-75A42B577179}"/>
              </a:ext>
            </a:extLst>
          </p:cNvPr>
          <p:cNvSpPr txBox="1"/>
          <p:nvPr/>
        </p:nvSpPr>
        <p:spPr>
          <a:xfrm>
            <a:off x="449785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数据查询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9D8BF24-218F-DD69-3003-4F916D767DDF}"/>
              </a:ext>
            </a:extLst>
          </p:cNvPr>
          <p:cNvSpPr txBox="1"/>
          <p:nvPr/>
        </p:nvSpPr>
        <p:spPr>
          <a:xfrm>
            <a:off x="552768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接口申请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757594-8C6C-D29B-E5D2-865AE5E50CD6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0F9624E-1CBE-5337-25CE-A56F4028D8F1}"/>
              </a:ext>
            </a:extLst>
          </p:cNvPr>
          <p:cNvSpPr/>
          <p:nvPr/>
        </p:nvSpPr>
        <p:spPr>
          <a:xfrm>
            <a:off x="490879" y="1642213"/>
            <a:ext cx="2051137" cy="3551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E4298C3-0D8C-C174-821E-A9FF99C05AAB}"/>
              </a:ext>
            </a:extLst>
          </p:cNvPr>
          <p:cNvSpPr/>
          <p:nvPr/>
        </p:nvSpPr>
        <p:spPr>
          <a:xfrm>
            <a:off x="490880" y="1642643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303C58C-F1C1-8883-590C-0BD0BF26B61E}"/>
              </a:ext>
            </a:extLst>
          </p:cNvPr>
          <p:cNvSpPr txBox="1"/>
          <p:nvPr/>
        </p:nvSpPr>
        <p:spPr>
          <a:xfrm>
            <a:off x="567844" y="1674060"/>
            <a:ext cx="13575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基本信息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626231E-7CB3-FC7C-7A09-F8F81C662869}"/>
              </a:ext>
            </a:extLst>
          </p:cNvPr>
          <p:cNvSpPr/>
          <p:nvPr/>
        </p:nvSpPr>
        <p:spPr>
          <a:xfrm>
            <a:off x="490878" y="2004165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EDDF24D-EA48-06C7-5990-F7A5C72B4B42}"/>
              </a:ext>
            </a:extLst>
          </p:cNvPr>
          <p:cNvSpPr txBox="1"/>
          <p:nvPr/>
        </p:nvSpPr>
        <p:spPr>
          <a:xfrm>
            <a:off x="571002" y="2035582"/>
            <a:ext cx="1417817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申请审核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46ADA55C-0393-BE1B-95B9-A422A5B4F0A3}"/>
              </a:ext>
            </a:extLst>
          </p:cNvPr>
          <p:cNvSpPr/>
          <p:nvPr/>
        </p:nvSpPr>
        <p:spPr>
          <a:xfrm>
            <a:off x="490878" y="2370589"/>
            <a:ext cx="2051138" cy="33914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51874E2-BEF5-3CE2-9687-C4B1FBE1202F}"/>
              </a:ext>
            </a:extLst>
          </p:cNvPr>
          <p:cNvSpPr txBox="1"/>
          <p:nvPr/>
        </p:nvSpPr>
        <p:spPr>
          <a:xfrm>
            <a:off x="571002" y="2402006"/>
            <a:ext cx="1524497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</a:rPr>
              <a:t>接口使用管理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2F4CA44-3BC8-B4CA-DA5F-2E77A6E12D56}"/>
              </a:ext>
            </a:extLst>
          </p:cNvPr>
          <p:cNvSpPr/>
          <p:nvPr/>
        </p:nvSpPr>
        <p:spPr>
          <a:xfrm>
            <a:off x="490878" y="2742682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A06EE3D-D63B-8127-1F10-3306C84319CD}"/>
              </a:ext>
            </a:extLst>
          </p:cNvPr>
          <p:cNvSpPr txBox="1"/>
          <p:nvPr/>
        </p:nvSpPr>
        <p:spPr>
          <a:xfrm>
            <a:off x="571002" y="2774099"/>
            <a:ext cx="1646418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数据实验室使用管理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D32804B-D4D8-2456-25FB-90B4367E11D2}"/>
              </a:ext>
            </a:extLst>
          </p:cNvPr>
          <p:cNvSpPr/>
          <p:nvPr/>
        </p:nvSpPr>
        <p:spPr>
          <a:xfrm>
            <a:off x="2718336" y="1642213"/>
            <a:ext cx="5934783" cy="3551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5C1360F-BBD4-EA43-B086-5117824C08BD}"/>
              </a:ext>
            </a:extLst>
          </p:cNvPr>
          <p:cNvSpPr txBox="1"/>
          <p:nvPr/>
        </p:nvSpPr>
        <p:spPr>
          <a:xfrm>
            <a:off x="2773680" y="1661918"/>
            <a:ext cx="5676900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sz="1600" b="1" dirty="0">
                <a:solidFill>
                  <a:srgbClr val="5A5657"/>
                </a:solidFill>
              </a:rPr>
              <a:t>接口使用管理</a:t>
            </a:r>
            <a:endParaRPr lang="en-US" altLang="zh-CN" sz="1600" b="1" dirty="0">
              <a:solidFill>
                <a:srgbClr val="5A5657"/>
              </a:solidFill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0B24402F-239C-8BA4-70CF-493B360D3AA1}"/>
              </a:ext>
            </a:extLst>
          </p:cNvPr>
          <p:cNvCxnSpPr>
            <a:cxnSpLocks/>
          </p:cNvCxnSpPr>
          <p:nvPr/>
        </p:nvCxnSpPr>
        <p:spPr>
          <a:xfrm>
            <a:off x="2819400" y="2041698"/>
            <a:ext cx="568452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6" name="表格 9">
            <a:extLst>
              <a:ext uri="{FF2B5EF4-FFF2-40B4-BE49-F238E27FC236}">
                <a16:creationId xmlns:a16="http://schemas.microsoft.com/office/drawing/2014/main" id="{2279F22C-BF6F-D7F0-FC35-22CCC071A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135343"/>
              </p:ext>
            </p:extLst>
          </p:nvPr>
        </p:nvGraphicFramePr>
        <p:xfrm>
          <a:off x="2816580" y="2140322"/>
          <a:ext cx="5634000" cy="1569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1479">
                  <a:extLst>
                    <a:ext uri="{9D8B030D-6E8A-4147-A177-3AD203B41FA5}">
                      <a16:colId xmlns:a16="http://schemas.microsoft.com/office/drawing/2014/main" val="786104920"/>
                    </a:ext>
                  </a:extLst>
                </a:gridCol>
                <a:gridCol w="1587800">
                  <a:extLst>
                    <a:ext uri="{9D8B030D-6E8A-4147-A177-3AD203B41FA5}">
                      <a16:colId xmlns:a16="http://schemas.microsoft.com/office/drawing/2014/main" val="1083275663"/>
                    </a:ext>
                  </a:extLst>
                </a:gridCol>
                <a:gridCol w="991392">
                  <a:extLst>
                    <a:ext uri="{9D8B030D-6E8A-4147-A177-3AD203B41FA5}">
                      <a16:colId xmlns:a16="http://schemas.microsoft.com/office/drawing/2014/main" val="2420040237"/>
                    </a:ext>
                  </a:extLst>
                </a:gridCol>
                <a:gridCol w="1652748">
                  <a:extLst>
                    <a:ext uri="{9D8B030D-6E8A-4147-A177-3AD203B41FA5}">
                      <a16:colId xmlns:a16="http://schemas.microsoft.com/office/drawing/2014/main" val="3718335595"/>
                    </a:ext>
                  </a:extLst>
                </a:gridCol>
                <a:gridCol w="830581">
                  <a:extLst>
                    <a:ext uri="{9D8B030D-6E8A-4147-A177-3AD203B41FA5}">
                      <a16:colId xmlns:a16="http://schemas.microsoft.com/office/drawing/2014/main" val="3663648973"/>
                    </a:ext>
                  </a:extLst>
                </a:gridCol>
              </a:tblGrid>
              <a:tr h="38596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编号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接口名称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申请时间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剩余调用次数</a:t>
                      </a:r>
                      <a:r>
                        <a:rPr lang="en-US" altLang="zh-CN" sz="1050" b="1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可调用次数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接口说明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897179"/>
                  </a:ext>
                </a:extLst>
              </a:tr>
              <a:tr h="3859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15min</a:t>
                      </a:r>
                      <a:r>
                        <a:rPr lang="zh-CN" alt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公交客流统计</a:t>
                      </a:r>
                      <a:endParaRPr lang="en-US" altLang="zh-CN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2023/1/2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5/10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sng" strike="noStrike" kern="1200" dirty="0">
                          <a:solidFill>
                            <a:srgbClr val="376092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下载接口</a:t>
                      </a:r>
                      <a:endParaRPr lang="en-US" altLang="zh-CN" sz="1000" b="0" i="0" u="sng" strike="noStrike" kern="1200" dirty="0">
                        <a:solidFill>
                          <a:srgbClr val="376092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sng" strike="noStrike" kern="1200" dirty="0">
                          <a:solidFill>
                            <a:srgbClr val="376092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文档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3598214"/>
                  </a:ext>
                </a:extLst>
              </a:tr>
              <a:tr h="38596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公交客流量</a:t>
                      </a:r>
                      <a:r>
                        <a:rPr lang="en-US" altLang="zh-CN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1-</a:t>
                      </a:r>
                      <a:r>
                        <a:rPr lang="zh-CN" alt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分营运公司</a:t>
                      </a:r>
                      <a:endParaRPr lang="en-US" altLang="zh-CN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2022/12/22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2/10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uLnTx/>
                          <a:uFillTx/>
                          <a:latin typeface="微软雅黑"/>
                          <a:ea typeface="微软雅黑"/>
                          <a:cs typeface="+mn-cs"/>
                        </a:rPr>
                        <a:t>下载文档</a:t>
                      </a:r>
                      <a:endParaRPr kumimoji="0" lang="en-US" altLang="zh-CN" sz="10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uLnTx/>
                        <a:uFillTx/>
                        <a:latin typeface="微软雅黑"/>
                        <a:ea typeface="微软雅黑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043198"/>
                  </a:ext>
                </a:extLst>
              </a:tr>
              <a:tr h="38596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轮渡实时刷卡量统计</a:t>
                      </a:r>
                      <a:endParaRPr lang="en-US" altLang="zh-CN" sz="1000" b="0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2022/11/23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0/10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uLnTx/>
                          <a:uFillTx/>
                          <a:latin typeface="微软雅黑"/>
                          <a:ea typeface="微软雅黑"/>
                          <a:cs typeface="+mn-cs"/>
                        </a:rPr>
                        <a:t>下载文档</a:t>
                      </a:r>
                      <a:endParaRPr kumimoji="0" lang="en-US" altLang="zh-CN" sz="10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uLnTx/>
                        <a:uFillTx/>
                        <a:latin typeface="微软雅黑"/>
                        <a:ea typeface="微软雅黑"/>
                        <a:cs typeface="+mn-cs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480522"/>
                  </a:ext>
                </a:extLst>
              </a:tr>
            </a:tbl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0880B0EA-0A17-DD7B-1376-D904B1076954}"/>
              </a:ext>
            </a:extLst>
          </p:cNvPr>
          <p:cNvSpPr txBox="1"/>
          <p:nvPr/>
        </p:nvSpPr>
        <p:spPr>
          <a:xfrm>
            <a:off x="7807754" y="1100842"/>
            <a:ext cx="9233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个人中心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A3A9FB5-BAE2-3A31-035F-0073A93A75F4}"/>
              </a:ext>
            </a:extLst>
          </p:cNvPr>
          <p:cNvSpPr txBox="1"/>
          <p:nvPr/>
        </p:nvSpPr>
        <p:spPr>
          <a:xfrm>
            <a:off x="2719244" y="395608"/>
            <a:ext cx="2933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个人中心</a:t>
            </a:r>
            <a:r>
              <a:rPr lang="en-US" altLang="zh-CN" sz="1400" b="1" dirty="0">
                <a:solidFill>
                  <a:schemeClr val="bg1"/>
                </a:solidFill>
              </a:rPr>
              <a:t>-</a:t>
            </a:r>
            <a:r>
              <a:rPr lang="zh-CN" altLang="en-US" sz="1400" b="1" dirty="0">
                <a:solidFill>
                  <a:schemeClr val="bg1"/>
                </a:solidFill>
              </a:rPr>
              <a:t>接口使用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C1B39F3-BCA1-2B46-B99D-8EC909D714C9}"/>
              </a:ext>
            </a:extLst>
          </p:cNvPr>
          <p:cNvSpPr txBox="1"/>
          <p:nvPr/>
        </p:nvSpPr>
        <p:spPr>
          <a:xfrm>
            <a:off x="4153888" y="1717075"/>
            <a:ext cx="3542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>
                <a:solidFill>
                  <a:schemeClr val="bg1">
                    <a:lumMod val="50000"/>
                  </a:schemeClr>
                </a:solidFill>
              </a:rPr>
              <a:t>个人密钥：</a:t>
            </a:r>
            <a:r>
              <a:rPr lang="en-US" altLang="zh-CN" sz="1100" b="1" dirty="0">
                <a:solidFill>
                  <a:schemeClr val="bg1">
                    <a:lumMod val="50000"/>
                  </a:schemeClr>
                </a:solidFill>
              </a:rPr>
              <a:t>0bba8cf38465db90ec</a:t>
            </a:r>
            <a:endParaRPr lang="zh-CN" altLang="en-US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64285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三、页面设计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2" cy="43394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5145AD5-E0DF-115C-837A-31396CEF408E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A2A7CAE-9582-A4FE-0DD5-7F7708C2E71E}"/>
              </a:ext>
            </a:extLst>
          </p:cNvPr>
          <p:cNvSpPr/>
          <p:nvPr/>
        </p:nvSpPr>
        <p:spPr>
          <a:xfrm>
            <a:off x="7728203" y="1042721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B6DD61B-DA77-26B5-6FA9-9C89CF831E30}"/>
              </a:ext>
            </a:extLst>
          </p:cNvPr>
          <p:cNvSpPr txBox="1"/>
          <p:nvPr/>
        </p:nvSpPr>
        <p:spPr>
          <a:xfrm>
            <a:off x="3424049" y="1097854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16D237B-7EB9-EE58-D420-75A42B577179}"/>
              </a:ext>
            </a:extLst>
          </p:cNvPr>
          <p:cNvSpPr txBox="1"/>
          <p:nvPr/>
        </p:nvSpPr>
        <p:spPr>
          <a:xfrm>
            <a:off x="449785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数据查询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9D8BF24-218F-DD69-3003-4F916D767DDF}"/>
              </a:ext>
            </a:extLst>
          </p:cNvPr>
          <p:cNvSpPr txBox="1"/>
          <p:nvPr/>
        </p:nvSpPr>
        <p:spPr>
          <a:xfrm>
            <a:off x="552768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接口申请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757594-8C6C-D29B-E5D2-865AE5E50CD6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0F9624E-1CBE-5337-25CE-A56F4028D8F1}"/>
              </a:ext>
            </a:extLst>
          </p:cNvPr>
          <p:cNvSpPr/>
          <p:nvPr/>
        </p:nvSpPr>
        <p:spPr>
          <a:xfrm>
            <a:off x="490879" y="1642213"/>
            <a:ext cx="2051137" cy="3551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E4298C3-0D8C-C174-821E-A9FF99C05AAB}"/>
              </a:ext>
            </a:extLst>
          </p:cNvPr>
          <p:cNvSpPr/>
          <p:nvPr/>
        </p:nvSpPr>
        <p:spPr>
          <a:xfrm>
            <a:off x="490880" y="1642643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303C58C-F1C1-8883-590C-0BD0BF26B61E}"/>
              </a:ext>
            </a:extLst>
          </p:cNvPr>
          <p:cNvSpPr txBox="1"/>
          <p:nvPr/>
        </p:nvSpPr>
        <p:spPr>
          <a:xfrm>
            <a:off x="567844" y="1674060"/>
            <a:ext cx="13575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基本信息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626231E-7CB3-FC7C-7A09-F8F81C662869}"/>
              </a:ext>
            </a:extLst>
          </p:cNvPr>
          <p:cNvSpPr/>
          <p:nvPr/>
        </p:nvSpPr>
        <p:spPr>
          <a:xfrm>
            <a:off x="490878" y="2004165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EDDF24D-EA48-06C7-5990-F7A5C72B4B42}"/>
              </a:ext>
            </a:extLst>
          </p:cNvPr>
          <p:cNvSpPr txBox="1"/>
          <p:nvPr/>
        </p:nvSpPr>
        <p:spPr>
          <a:xfrm>
            <a:off x="571002" y="2035582"/>
            <a:ext cx="1417817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申请审核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46ADA55C-0393-BE1B-95B9-A422A5B4F0A3}"/>
              </a:ext>
            </a:extLst>
          </p:cNvPr>
          <p:cNvSpPr/>
          <p:nvPr/>
        </p:nvSpPr>
        <p:spPr>
          <a:xfrm>
            <a:off x="490878" y="2370589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51874E2-BEF5-3CE2-9687-C4B1FBE1202F}"/>
              </a:ext>
            </a:extLst>
          </p:cNvPr>
          <p:cNvSpPr txBox="1"/>
          <p:nvPr/>
        </p:nvSpPr>
        <p:spPr>
          <a:xfrm>
            <a:off x="571002" y="2402006"/>
            <a:ext cx="1524497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接口使用管理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2F4CA44-3BC8-B4CA-DA5F-2E77A6E12D56}"/>
              </a:ext>
            </a:extLst>
          </p:cNvPr>
          <p:cNvSpPr/>
          <p:nvPr/>
        </p:nvSpPr>
        <p:spPr>
          <a:xfrm>
            <a:off x="490878" y="2742682"/>
            <a:ext cx="2051138" cy="33914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A06EE3D-D63B-8127-1F10-3306C84319CD}"/>
              </a:ext>
            </a:extLst>
          </p:cNvPr>
          <p:cNvSpPr txBox="1"/>
          <p:nvPr/>
        </p:nvSpPr>
        <p:spPr>
          <a:xfrm>
            <a:off x="571002" y="2774099"/>
            <a:ext cx="1646418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</a:rPr>
              <a:t>数据实验室使用管理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D32804B-D4D8-2456-25FB-90B4367E11D2}"/>
              </a:ext>
            </a:extLst>
          </p:cNvPr>
          <p:cNvSpPr/>
          <p:nvPr/>
        </p:nvSpPr>
        <p:spPr>
          <a:xfrm>
            <a:off x="2718336" y="1642213"/>
            <a:ext cx="5934783" cy="3551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5C1360F-BBD4-EA43-B086-5117824C08BD}"/>
              </a:ext>
            </a:extLst>
          </p:cNvPr>
          <p:cNvSpPr txBox="1"/>
          <p:nvPr/>
        </p:nvSpPr>
        <p:spPr>
          <a:xfrm>
            <a:off x="2773680" y="1661918"/>
            <a:ext cx="5676900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sz="1600" b="1" dirty="0">
                <a:solidFill>
                  <a:srgbClr val="5A5657"/>
                </a:solidFill>
              </a:rPr>
              <a:t>数据实验室使用管理</a:t>
            </a: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0B24402F-239C-8BA4-70CF-493B360D3AA1}"/>
              </a:ext>
            </a:extLst>
          </p:cNvPr>
          <p:cNvCxnSpPr>
            <a:cxnSpLocks/>
          </p:cNvCxnSpPr>
          <p:nvPr/>
        </p:nvCxnSpPr>
        <p:spPr>
          <a:xfrm>
            <a:off x="2819400" y="2041698"/>
            <a:ext cx="568452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6" name="表格 9">
            <a:extLst>
              <a:ext uri="{FF2B5EF4-FFF2-40B4-BE49-F238E27FC236}">
                <a16:creationId xmlns:a16="http://schemas.microsoft.com/office/drawing/2014/main" id="{2279F22C-BF6F-D7F0-FC35-22CCC071A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421563"/>
              </p:ext>
            </p:extLst>
          </p:nvPr>
        </p:nvGraphicFramePr>
        <p:xfrm>
          <a:off x="2816580" y="2140322"/>
          <a:ext cx="5634000" cy="15899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1519">
                  <a:extLst>
                    <a:ext uri="{9D8B030D-6E8A-4147-A177-3AD203B41FA5}">
                      <a16:colId xmlns:a16="http://schemas.microsoft.com/office/drawing/2014/main" val="786104920"/>
                    </a:ext>
                  </a:extLst>
                </a:gridCol>
                <a:gridCol w="823716">
                  <a:extLst>
                    <a:ext uri="{9D8B030D-6E8A-4147-A177-3AD203B41FA5}">
                      <a16:colId xmlns:a16="http://schemas.microsoft.com/office/drawing/2014/main" val="1083275663"/>
                    </a:ext>
                  </a:extLst>
                </a:gridCol>
                <a:gridCol w="1000370">
                  <a:extLst>
                    <a:ext uri="{9D8B030D-6E8A-4147-A177-3AD203B41FA5}">
                      <a16:colId xmlns:a16="http://schemas.microsoft.com/office/drawing/2014/main" val="2420040237"/>
                    </a:ext>
                  </a:extLst>
                </a:gridCol>
                <a:gridCol w="1000369">
                  <a:extLst>
                    <a:ext uri="{9D8B030D-6E8A-4147-A177-3AD203B41FA5}">
                      <a16:colId xmlns:a16="http://schemas.microsoft.com/office/drawing/2014/main" val="3718335595"/>
                    </a:ext>
                  </a:extLst>
                </a:gridCol>
                <a:gridCol w="998203">
                  <a:extLst>
                    <a:ext uri="{9D8B030D-6E8A-4147-A177-3AD203B41FA5}">
                      <a16:colId xmlns:a16="http://schemas.microsoft.com/office/drawing/2014/main" val="807169967"/>
                    </a:ext>
                  </a:extLst>
                </a:gridCol>
                <a:gridCol w="752660">
                  <a:extLst>
                    <a:ext uri="{9D8B030D-6E8A-4147-A177-3AD203B41FA5}">
                      <a16:colId xmlns:a16="http://schemas.microsoft.com/office/drawing/2014/main" val="305075036"/>
                    </a:ext>
                  </a:extLst>
                </a:gridCol>
                <a:gridCol w="627163">
                  <a:extLst>
                    <a:ext uri="{9D8B030D-6E8A-4147-A177-3AD203B41FA5}">
                      <a16:colId xmlns:a16="http://schemas.microsoft.com/office/drawing/2014/main" val="3663648973"/>
                    </a:ext>
                  </a:extLst>
                </a:gridCol>
              </a:tblGrid>
              <a:tr h="38596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编号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申请时间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有效期</a:t>
                      </a:r>
                      <a:r>
                        <a:rPr lang="en-US" altLang="zh-CN" sz="1050" b="1" dirty="0">
                          <a:latin typeface="+mn-ea"/>
                          <a:ea typeface="+mn-ea"/>
                        </a:rPr>
                        <a:t>-</a:t>
                      </a:r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起始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有效期</a:t>
                      </a:r>
                      <a:r>
                        <a:rPr lang="en-US" altLang="zh-CN" sz="1050" b="1" dirty="0">
                          <a:latin typeface="+mn-ea"/>
                          <a:ea typeface="+mn-ea"/>
                        </a:rPr>
                        <a:t>-</a:t>
                      </a:r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截止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b="1" dirty="0">
                          <a:latin typeface="+mn-ea"/>
                          <a:ea typeface="+mn-ea"/>
                        </a:rPr>
                        <a:t>docker</a:t>
                      </a:r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容量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状态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接口说明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897179"/>
                  </a:ext>
                </a:extLst>
              </a:tr>
              <a:tr h="3859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2023/2/6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2023/2/7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2023/2/13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4C/8G/20GB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可用</a:t>
                      </a:r>
                      <a:endParaRPr lang="en-US" altLang="zh-CN" sz="1000" b="0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sng" strike="noStrike" kern="1200" dirty="0">
                          <a:solidFill>
                            <a:srgbClr val="376092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下载文档</a:t>
                      </a:r>
                      <a:endParaRPr lang="en-US" altLang="zh-CN" sz="1000" b="0" i="0" u="sng" strike="noStrike" dirty="0">
                        <a:solidFill>
                          <a:srgbClr val="376092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3598214"/>
                  </a:ext>
                </a:extLst>
              </a:tr>
              <a:tr h="38596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2023/1/2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2023/1/3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2023/1/9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4C/8G/20GB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微软雅黑"/>
                          <a:ea typeface="微软雅黑"/>
                          <a:cs typeface="+mn-cs"/>
                        </a:rPr>
                        <a:t>申请已过期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微软雅黑"/>
                        <a:ea typeface="微软雅黑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微软雅黑"/>
                          <a:ea typeface="微软雅黑"/>
                          <a:cs typeface="+mn-cs"/>
                        </a:rPr>
                        <a:t>/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043198"/>
                  </a:ext>
                </a:extLst>
              </a:tr>
              <a:tr h="38596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zh-CN" sz="1000" b="0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zh-CN" sz="1000" b="0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zh-CN" sz="1000" b="0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0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uLnTx/>
                        <a:uFillTx/>
                        <a:latin typeface="微软雅黑"/>
                        <a:ea typeface="微软雅黑"/>
                        <a:cs typeface="+mn-cs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0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uLnTx/>
                        <a:uFillTx/>
                        <a:latin typeface="微软雅黑"/>
                        <a:ea typeface="微软雅黑"/>
                        <a:cs typeface="+mn-cs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0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uLnTx/>
                        <a:uFillTx/>
                        <a:latin typeface="微软雅黑"/>
                        <a:ea typeface="微软雅黑"/>
                        <a:cs typeface="+mn-cs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480522"/>
                  </a:ext>
                </a:extLst>
              </a:tr>
            </a:tbl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0880B0EA-0A17-DD7B-1376-D904B1076954}"/>
              </a:ext>
            </a:extLst>
          </p:cNvPr>
          <p:cNvSpPr txBox="1"/>
          <p:nvPr/>
        </p:nvSpPr>
        <p:spPr>
          <a:xfrm>
            <a:off x="7807754" y="1100842"/>
            <a:ext cx="9233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个人中心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3D789DB-807B-5521-0E4F-8418C7BF4C90}"/>
              </a:ext>
            </a:extLst>
          </p:cNvPr>
          <p:cNvSpPr txBox="1"/>
          <p:nvPr/>
        </p:nvSpPr>
        <p:spPr>
          <a:xfrm>
            <a:off x="2250325" y="395608"/>
            <a:ext cx="2933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个人中心</a:t>
            </a:r>
            <a:r>
              <a:rPr lang="en-US" altLang="zh-CN" sz="1400" b="1" dirty="0">
                <a:solidFill>
                  <a:schemeClr val="bg1"/>
                </a:solidFill>
              </a:rPr>
              <a:t>-</a:t>
            </a:r>
            <a:r>
              <a:rPr lang="zh-CN" altLang="en-US" sz="1400" b="1" dirty="0">
                <a:solidFill>
                  <a:schemeClr val="bg1"/>
                </a:solidFill>
              </a:rPr>
              <a:t>实验室使用管理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15388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BBAD7D1-3438-CB9F-9D50-7A9A39E08C1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四、组织架构设想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A7DC297-3DD4-3047-55B9-9FBF1C0A95E5}"/>
              </a:ext>
            </a:extLst>
          </p:cNvPr>
          <p:cNvSpPr txBox="1"/>
          <p:nvPr/>
        </p:nvSpPr>
        <p:spPr>
          <a:xfrm>
            <a:off x="486507" y="1341181"/>
            <a:ext cx="8170985" cy="787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cs typeface="+mn-ea"/>
                <a:sym typeface="+mn-lt"/>
              </a:rPr>
              <a:t>由集团牵头，建立交通卡公司和公交公司形成工作小组，形成久事大数据共同开发团队，协作完成久事数据服务平台的建设。</a:t>
            </a:r>
            <a:endParaRPr lang="en-US" altLang="zh-CN" sz="16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772140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BBAD7D1-3438-CB9F-9D50-7A9A39E08C1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五、分工设想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A7DC297-3DD4-3047-55B9-9FBF1C0A95E5}"/>
              </a:ext>
            </a:extLst>
          </p:cNvPr>
          <p:cNvSpPr txBox="1"/>
          <p:nvPr/>
        </p:nvSpPr>
        <p:spPr>
          <a:xfrm>
            <a:off x="518506" y="1049503"/>
            <a:ext cx="8106987" cy="3441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700" dirty="0">
                <a:cs typeface="+mn-ea"/>
                <a:sym typeface="+mn-lt"/>
              </a:rPr>
              <a:t>久事数据服务平台的建设工作从建设周期上可包含：</a:t>
            </a:r>
            <a:r>
              <a:rPr lang="zh-CN" altLang="en-US" sz="1700" b="1" dirty="0">
                <a:cs typeface="+mn-ea"/>
                <a:sym typeface="+mn-lt"/>
              </a:rPr>
              <a:t>前期</a:t>
            </a:r>
            <a:r>
              <a:rPr lang="zh-CN" altLang="en-US" sz="1700" dirty="0">
                <a:cs typeface="+mn-ea"/>
                <a:sym typeface="+mn-lt"/>
              </a:rPr>
              <a:t>数据治理和制度建设工作；</a:t>
            </a:r>
            <a:r>
              <a:rPr lang="zh-CN" altLang="en-US" sz="1700" b="1" dirty="0">
                <a:cs typeface="+mn-ea"/>
                <a:sym typeface="+mn-lt"/>
              </a:rPr>
              <a:t>中期</a:t>
            </a:r>
            <a:r>
              <a:rPr lang="zh-CN" altLang="en-US" sz="1700" dirty="0">
                <a:cs typeface="+mn-ea"/>
                <a:sym typeface="+mn-lt"/>
              </a:rPr>
              <a:t>平台搭建；</a:t>
            </a:r>
            <a:r>
              <a:rPr lang="zh-CN" altLang="en-US" sz="1700" b="1" dirty="0">
                <a:cs typeface="+mn-ea"/>
                <a:sym typeface="+mn-lt"/>
              </a:rPr>
              <a:t>后期</a:t>
            </a:r>
            <a:r>
              <a:rPr lang="zh-CN" altLang="en-US" sz="1700" dirty="0">
                <a:cs typeface="+mn-ea"/>
                <a:sym typeface="+mn-lt"/>
              </a:rPr>
              <a:t>平台运营维护。据此，工作小组内部的</a:t>
            </a:r>
            <a:r>
              <a:rPr lang="zh-CN" altLang="en-US" sz="1700" b="1" dirty="0">
                <a:cs typeface="+mn-ea"/>
                <a:sym typeface="+mn-lt"/>
              </a:rPr>
              <a:t>分工设想</a:t>
            </a:r>
            <a:r>
              <a:rPr lang="zh-CN" altLang="en-US" sz="1700" dirty="0">
                <a:cs typeface="+mn-ea"/>
                <a:sym typeface="+mn-lt"/>
              </a:rPr>
              <a:t>如下：</a:t>
            </a:r>
            <a:endParaRPr lang="en-US" altLang="zh-CN" sz="1700" dirty="0"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700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 dirty="0">
                <a:cs typeface="+mn-ea"/>
                <a:sym typeface="+mn-lt"/>
              </a:rPr>
              <a:t>机制梳理：</a:t>
            </a:r>
            <a:r>
              <a:rPr lang="zh-CN" altLang="en-US" sz="1600" dirty="0">
                <a:cs typeface="+mn-ea"/>
                <a:sym typeface="+mn-lt"/>
              </a:rPr>
              <a:t>包含数据上送机制、数据常态化治理机制、数据产品常态化生产机制、平台运维机制等，由</a:t>
            </a:r>
            <a:r>
              <a:rPr lang="zh-CN" altLang="en-US" sz="1600" b="1" dirty="0">
                <a:solidFill>
                  <a:srgbClr val="E70011"/>
                </a:solidFill>
                <a:cs typeface="+mn-ea"/>
                <a:sym typeface="+mn-lt"/>
              </a:rPr>
              <a:t>交通卡公司</a:t>
            </a:r>
            <a:r>
              <a:rPr lang="zh-CN" altLang="en-US" sz="1600" dirty="0">
                <a:cs typeface="+mn-ea"/>
                <a:sym typeface="+mn-lt"/>
              </a:rPr>
              <a:t>主要负责机制梳理，并在工作小组内部达成共识后，推行机制。</a:t>
            </a:r>
            <a:endParaRPr lang="en-US" altLang="zh-CN" sz="1600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 dirty="0">
                <a:cs typeface="+mn-ea"/>
                <a:sym typeface="+mn-lt"/>
              </a:rPr>
              <a:t>数据收集</a:t>
            </a:r>
            <a:endParaRPr lang="en-US" altLang="zh-CN" sz="1600" b="1" dirty="0">
              <a:cs typeface="+mn-ea"/>
              <a:sym typeface="+mn-lt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 dirty="0">
                <a:solidFill>
                  <a:srgbClr val="E70011"/>
                </a:solidFill>
                <a:cs typeface="+mn-ea"/>
                <a:sym typeface="+mn-lt"/>
              </a:rPr>
              <a:t>交通卡公司：</a:t>
            </a:r>
            <a:r>
              <a:rPr lang="zh-CN" altLang="en-US" sz="1600" dirty="0">
                <a:cs typeface="+mn-ea"/>
                <a:sym typeface="+mn-lt"/>
              </a:rPr>
              <a:t>盘点现有数据资产，确定数据归集的技术方案</a:t>
            </a:r>
            <a:endParaRPr lang="en-US" altLang="zh-CN" sz="1600" dirty="0">
              <a:cs typeface="+mn-ea"/>
              <a:sym typeface="+mn-lt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 dirty="0">
                <a:solidFill>
                  <a:srgbClr val="E70011"/>
                </a:solidFill>
                <a:cs typeface="+mn-ea"/>
                <a:sym typeface="+mn-lt"/>
              </a:rPr>
              <a:t>公交公司：</a:t>
            </a:r>
            <a:r>
              <a:rPr lang="zh-CN" altLang="en-US" sz="1600" dirty="0">
                <a:cs typeface="+mn-ea"/>
                <a:sym typeface="+mn-lt"/>
              </a:rPr>
              <a:t>配合完成公交公司内部数据的梳理</a:t>
            </a:r>
            <a:endParaRPr lang="en-US" altLang="zh-CN" sz="16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530875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BBAD7D1-3438-CB9F-9D50-7A9A39E08C1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五、分工设想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A7DC297-3DD4-3047-55B9-9FBF1C0A95E5}"/>
              </a:ext>
            </a:extLst>
          </p:cNvPr>
          <p:cNvSpPr txBox="1"/>
          <p:nvPr/>
        </p:nvSpPr>
        <p:spPr>
          <a:xfrm>
            <a:off x="518506" y="1208123"/>
            <a:ext cx="8106988" cy="2633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 dirty="0">
                <a:cs typeface="+mn-ea"/>
                <a:sym typeface="+mn-lt"/>
              </a:rPr>
              <a:t>数据治理：</a:t>
            </a:r>
            <a:r>
              <a:rPr lang="zh-CN" altLang="en-US" sz="1600" b="1" dirty="0">
                <a:solidFill>
                  <a:srgbClr val="E70011"/>
                </a:solidFill>
                <a:cs typeface="+mn-ea"/>
                <a:sym typeface="+mn-lt"/>
              </a:rPr>
              <a:t>交通卡</a:t>
            </a:r>
            <a:r>
              <a:rPr lang="zh-CN" altLang="en-US" sz="1600" dirty="0">
                <a:cs typeface="+mn-ea"/>
                <a:sym typeface="+mn-lt"/>
              </a:rPr>
              <a:t>和</a:t>
            </a:r>
            <a:r>
              <a:rPr lang="zh-CN" altLang="en-US" sz="1600" b="1" dirty="0">
                <a:solidFill>
                  <a:srgbClr val="E70011"/>
                </a:solidFill>
                <a:cs typeface="+mn-ea"/>
                <a:sym typeface="+mn-lt"/>
              </a:rPr>
              <a:t>公交</a:t>
            </a:r>
            <a:r>
              <a:rPr lang="zh-CN" altLang="en-US" sz="1600" dirty="0">
                <a:cs typeface="+mn-ea"/>
                <a:sym typeface="+mn-lt"/>
              </a:rPr>
              <a:t>分别对自己的数据进行治理，并形成数据治理规则</a:t>
            </a:r>
            <a:endParaRPr lang="en-US" altLang="zh-CN" sz="1600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 dirty="0">
                <a:cs typeface="+mn-ea"/>
                <a:sym typeface="+mn-lt"/>
              </a:rPr>
              <a:t>数据产品开发：</a:t>
            </a:r>
            <a:r>
              <a:rPr lang="zh-CN" altLang="en-US" sz="1600" dirty="0">
                <a:cs typeface="+mn-ea"/>
                <a:sym typeface="+mn-lt"/>
              </a:rPr>
              <a:t>交通卡和公交分别从自身业务和数据特性出发，设计并开发相应的数据产品，</a:t>
            </a:r>
            <a:r>
              <a:rPr lang="zh-CN" altLang="en-US" sz="1600" b="1" dirty="0">
                <a:solidFill>
                  <a:srgbClr val="E70011"/>
                </a:solidFill>
                <a:cs typeface="+mn-ea"/>
                <a:sym typeface="+mn-lt"/>
              </a:rPr>
              <a:t>交通卡公司</a:t>
            </a:r>
            <a:r>
              <a:rPr lang="zh-CN" altLang="en-US" sz="1600" dirty="0">
                <a:cs typeface="+mn-ea"/>
                <a:sym typeface="+mn-lt"/>
              </a:rPr>
              <a:t>拟开发客流宝、实时公交刷卡统计产品；</a:t>
            </a:r>
            <a:r>
              <a:rPr lang="zh-CN" altLang="en-US" sz="1600" b="1" dirty="0">
                <a:solidFill>
                  <a:srgbClr val="E70011"/>
                </a:solidFill>
                <a:cs typeface="+mn-ea"/>
                <a:sym typeface="+mn-lt"/>
              </a:rPr>
              <a:t>公交</a:t>
            </a:r>
            <a:r>
              <a:rPr lang="zh-CN" altLang="en-US" sz="1600" dirty="0">
                <a:cs typeface="+mn-ea"/>
                <a:sym typeface="+mn-lt"/>
              </a:rPr>
              <a:t>有到站预报、舒适度等产品。</a:t>
            </a:r>
            <a:endParaRPr lang="en-US" altLang="zh-CN" sz="1600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 dirty="0">
                <a:cs typeface="+mn-ea"/>
                <a:sym typeface="+mn-lt"/>
              </a:rPr>
              <a:t>平台搭建</a:t>
            </a:r>
            <a:endParaRPr lang="en-US" altLang="zh-CN" sz="1600" b="1" dirty="0">
              <a:cs typeface="+mn-ea"/>
              <a:sym typeface="+mn-lt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 dirty="0">
                <a:solidFill>
                  <a:srgbClr val="E70011"/>
                </a:solidFill>
                <a:cs typeface="+mn-ea"/>
                <a:sym typeface="+mn-lt"/>
              </a:rPr>
              <a:t>交通卡公司：</a:t>
            </a:r>
            <a:r>
              <a:rPr lang="zh-CN" altLang="en-US" sz="1600" dirty="0">
                <a:cs typeface="+mn-ea"/>
                <a:sym typeface="+mn-lt"/>
              </a:rPr>
              <a:t>梳理数据服务平台需求，形成平台建设方案并承担平台搭建工作</a:t>
            </a:r>
            <a:endParaRPr lang="en-US" altLang="zh-CN" sz="1600" dirty="0">
              <a:cs typeface="+mn-ea"/>
              <a:sym typeface="+mn-lt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 dirty="0">
                <a:solidFill>
                  <a:srgbClr val="E70011"/>
                </a:solidFill>
                <a:cs typeface="+mn-ea"/>
                <a:sym typeface="+mn-lt"/>
              </a:rPr>
              <a:t>公交公司：</a:t>
            </a:r>
            <a:r>
              <a:rPr lang="zh-CN" altLang="en-US" sz="1600" dirty="0">
                <a:cs typeface="+mn-ea"/>
                <a:sym typeface="+mn-lt"/>
              </a:rPr>
              <a:t>配合需求梳理</a:t>
            </a:r>
            <a:endParaRPr lang="en-US" altLang="zh-CN" sz="16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081077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BBAD7D1-3438-CB9F-9D50-7A9A39E08C1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六、数据交互关系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00BFC82-CE88-42A7-9594-A489106BB2A6}"/>
              </a:ext>
            </a:extLst>
          </p:cNvPr>
          <p:cNvSpPr/>
          <p:nvPr/>
        </p:nvSpPr>
        <p:spPr>
          <a:xfrm>
            <a:off x="7189161" y="1292412"/>
            <a:ext cx="1910796" cy="40909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5" name="流程图: 过程 4">
            <a:extLst>
              <a:ext uri="{FF2B5EF4-FFF2-40B4-BE49-F238E27FC236}">
                <a16:creationId xmlns:a16="http://schemas.microsoft.com/office/drawing/2014/main" id="{213E9FDD-CCA3-4F98-835B-F803F9144A42}"/>
              </a:ext>
            </a:extLst>
          </p:cNvPr>
          <p:cNvSpPr/>
          <p:nvPr/>
        </p:nvSpPr>
        <p:spPr>
          <a:xfrm>
            <a:off x="1688473" y="1386896"/>
            <a:ext cx="5194927" cy="4017811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282F03C6-2353-435C-B13C-340753FBB697}"/>
              </a:ext>
            </a:extLst>
          </p:cNvPr>
          <p:cNvGrpSpPr/>
          <p:nvPr/>
        </p:nvGrpSpPr>
        <p:grpSpPr>
          <a:xfrm>
            <a:off x="3509327" y="2700576"/>
            <a:ext cx="1455843" cy="803959"/>
            <a:chOff x="7182729" y="4458296"/>
            <a:chExt cx="2246016" cy="1486632"/>
          </a:xfrm>
        </p:grpSpPr>
        <p:sp>
          <p:nvSpPr>
            <p:cNvPr id="7" name="流程图: 可选过程 6">
              <a:extLst>
                <a:ext uri="{FF2B5EF4-FFF2-40B4-BE49-F238E27FC236}">
                  <a16:creationId xmlns:a16="http://schemas.microsoft.com/office/drawing/2014/main" id="{0D331FB1-9F29-43BC-8FB2-4FE22B93F8E1}"/>
                </a:ext>
              </a:extLst>
            </p:cNvPr>
            <p:cNvSpPr/>
            <p:nvPr/>
          </p:nvSpPr>
          <p:spPr>
            <a:xfrm>
              <a:off x="7182729" y="4458296"/>
              <a:ext cx="2246016" cy="1486632"/>
            </a:xfrm>
            <a:prstGeom prst="flowChartAlternateProcess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5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5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/>
                <a:t>久事数据服务平台</a:t>
              </a:r>
              <a:endParaRPr lang="en-US" altLang="zh-CN" sz="1400" dirty="0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949BAF46-6A79-478E-8483-BA7E334CFA81}"/>
                </a:ext>
              </a:extLst>
            </p:cNvPr>
            <p:cNvSpPr txBox="1"/>
            <p:nvPr/>
          </p:nvSpPr>
          <p:spPr>
            <a:xfrm>
              <a:off x="7226869" y="4809197"/>
              <a:ext cx="461665" cy="923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endParaRPr lang="zh-CN" altLang="en-US" dirty="0"/>
            </a:p>
          </p:txBody>
        </p:sp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id="{A730A0F3-B653-45EC-A0FD-11CC62557DDF}"/>
              </a:ext>
            </a:extLst>
          </p:cNvPr>
          <p:cNvSpPr/>
          <p:nvPr/>
        </p:nvSpPr>
        <p:spPr>
          <a:xfrm>
            <a:off x="113292" y="1386897"/>
            <a:ext cx="1287596" cy="40909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650BE62-BAA6-43C3-B4A5-E323CC1A0999}"/>
              </a:ext>
            </a:extLst>
          </p:cNvPr>
          <p:cNvSpPr/>
          <p:nvPr/>
        </p:nvSpPr>
        <p:spPr>
          <a:xfrm>
            <a:off x="131467" y="884191"/>
            <a:ext cx="1251246" cy="3433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数据源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6D037F39-7A65-4873-A7E8-8CA1F1C305DC}"/>
              </a:ext>
            </a:extLst>
          </p:cNvPr>
          <p:cNvSpPr/>
          <p:nvPr/>
        </p:nvSpPr>
        <p:spPr>
          <a:xfrm>
            <a:off x="1928408" y="2712206"/>
            <a:ext cx="1377840" cy="70891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集团</a:t>
            </a:r>
            <a:endParaRPr lang="en-US" altLang="zh-CN" sz="1400" dirty="0"/>
          </a:p>
          <a:p>
            <a:pPr algn="ctr"/>
            <a:r>
              <a:rPr lang="zh-CN" altLang="en-US" sz="1400" dirty="0"/>
              <a:t>大数据平台</a:t>
            </a:r>
          </a:p>
        </p:txBody>
      </p:sp>
      <p:sp>
        <p:nvSpPr>
          <p:cNvPr id="12" name="流程图: 可选过程 11">
            <a:extLst>
              <a:ext uri="{FF2B5EF4-FFF2-40B4-BE49-F238E27FC236}">
                <a16:creationId xmlns:a16="http://schemas.microsoft.com/office/drawing/2014/main" id="{D0071F16-030D-4FA7-AB44-3C64BD8BAA64}"/>
              </a:ext>
            </a:extLst>
          </p:cNvPr>
          <p:cNvSpPr/>
          <p:nvPr/>
        </p:nvSpPr>
        <p:spPr>
          <a:xfrm>
            <a:off x="226114" y="1880122"/>
            <a:ext cx="1077588" cy="392927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久事公交</a:t>
            </a:r>
          </a:p>
        </p:txBody>
      </p:sp>
      <p:sp>
        <p:nvSpPr>
          <p:cNvPr id="13" name="流程图: 可选过程 12">
            <a:extLst>
              <a:ext uri="{FF2B5EF4-FFF2-40B4-BE49-F238E27FC236}">
                <a16:creationId xmlns:a16="http://schemas.microsoft.com/office/drawing/2014/main" id="{C6195E7B-63A4-4E3E-8936-C8487D946E1B}"/>
              </a:ext>
            </a:extLst>
          </p:cNvPr>
          <p:cNvSpPr/>
          <p:nvPr/>
        </p:nvSpPr>
        <p:spPr>
          <a:xfrm>
            <a:off x="226114" y="2442180"/>
            <a:ext cx="1077588" cy="392927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卡公司</a:t>
            </a:r>
          </a:p>
        </p:txBody>
      </p:sp>
      <p:sp>
        <p:nvSpPr>
          <p:cNvPr id="14" name="流程图: 可选过程 13">
            <a:extLst>
              <a:ext uri="{FF2B5EF4-FFF2-40B4-BE49-F238E27FC236}">
                <a16:creationId xmlns:a16="http://schemas.microsoft.com/office/drawing/2014/main" id="{1C4A1F9F-7E2C-4BE0-BD41-22AD7DD7BE2A}"/>
              </a:ext>
            </a:extLst>
          </p:cNvPr>
          <p:cNvSpPr/>
          <p:nvPr/>
        </p:nvSpPr>
        <p:spPr>
          <a:xfrm>
            <a:off x="226114" y="3008464"/>
            <a:ext cx="1077588" cy="392927"/>
          </a:xfrm>
          <a:prstGeom prst="flowChartAlternateProcess">
            <a:avLst/>
          </a:prstGeom>
          <a:solidFill>
            <a:schemeClr val="bg1">
              <a:lumMod val="8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久事体育</a:t>
            </a:r>
          </a:p>
        </p:txBody>
      </p:sp>
      <p:sp>
        <p:nvSpPr>
          <p:cNvPr id="15" name="流程图: 可选过程 14">
            <a:extLst>
              <a:ext uri="{FF2B5EF4-FFF2-40B4-BE49-F238E27FC236}">
                <a16:creationId xmlns:a16="http://schemas.microsoft.com/office/drawing/2014/main" id="{97852E4C-5D21-4C8B-9F2F-D86C3BDBB75F}"/>
              </a:ext>
            </a:extLst>
          </p:cNvPr>
          <p:cNvSpPr/>
          <p:nvPr/>
        </p:nvSpPr>
        <p:spPr>
          <a:xfrm>
            <a:off x="226114" y="3572405"/>
            <a:ext cx="1077588" cy="392927"/>
          </a:xfrm>
          <a:prstGeom prst="flowChartAlternateProcess">
            <a:avLst/>
          </a:prstGeom>
          <a:solidFill>
            <a:schemeClr val="bg1">
              <a:lumMod val="8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久事置业</a:t>
            </a:r>
          </a:p>
        </p:txBody>
      </p:sp>
      <p:sp>
        <p:nvSpPr>
          <p:cNvPr id="16" name="流程图: 可选过程 15">
            <a:extLst>
              <a:ext uri="{FF2B5EF4-FFF2-40B4-BE49-F238E27FC236}">
                <a16:creationId xmlns:a16="http://schemas.microsoft.com/office/drawing/2014/main" id="{877FD418-F039-40B2-8C76-14A3C94C250D}"/>
              </a:ext>
            </a:extLst>
          </p:cNvPr>
          <p:cNvSpPr/>
          <p:nvPr/>
        </p:nvSpPr>
        <p:spPr>
          <a:xfrm>
            <a:off x="226114" y="4132214"/>
            <a:ext cx="1077588" cy="392927"/>
          </a:xfrm>
          <a:prstGeom prst="flowChartAlternateProcess">
            <a:avLst/>
          </a:prstGeom>
          <a:solidFill>
            <a:schemeClr val="bg1">
              <a:lumMod val="8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…</a:t>
            </a:r>
            <a:endParaRPr lang="zh-CN" altLang="en-US" sz="1400" dirty="0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F067EA1E-D6E6-4D56-BE81-D059F265E8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305" y="2809390"/>
            <a:ext cx="282298" cy="5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07968062-EEA7-4A75-AEC3-A3E4484C5F1C}"/>
              </a:ext>
            </a:extLst>
          </p:cNvPr>
          <p:cNvCxnSpPr>
            <a:cxnSpLocks/>
            <a:stCxn id="12" idx="3"/>
            <a:endCxn id="11" idx="1"/>
          </p:cNvCxnSpPr>
          <p:nvPr/>
        </p:nvCxnSpPr>
        <p:spPr>
          <a:xfrm>
            <a:off x="1303702" y="2076586"/>
            <a:ext cx="624706" cy="9900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C02A08BA-31DB-4AAB-A3FB-26C614BB9DDF}"/>
              </a:ext>
            </a:extLst>
          </p:cNvPr>
          <p:cNvCxnSpPr>
            <a:cxnSpLocks/>
            <a:stCxn id="13" idx="3"/>
            <a:endCxn id="11" idx="1"/>
          </p:cNvCxnSpPr>
          <p:nvPr/>
        </p:nvCxnSpPr>
        <p:spPr>
          <a:xfrm>
            <a:off x="1303702" y="2638644"/>
            <a:ext cx="624706" cy="4280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F889DDA7-7816-4F4F-A4D1-05BB8744D511}"/>
              </a:ext>
            </a:extLst>
          </p:cNvPr>
          <p:cNvCxnSpPr>
            <a:cxnSpLocks/>
          </p:cNvCxnSpPr>
          <p:nvPr/>
        </p:nvCxnSpPr>
        <p:spPr>
          <a:xfrm flipV="1">
            <a:off x="3306248" y="3066662"/>
            <a:ext cx="203079" cy="16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流程图: 可选过程 21">
            <a:extLst>
              <a:ext uri="{FF2B5EF4-FFF2-40B4-BE49-F238E27FC236}">
                <a16:creationId xmlns:a16="http://schemas.microsoft.com/office/drawing/2014/main" id="{C87D4974-788D-49C1-9B07-E590AEF8D7FA}"/>
              </a:ext>
            </a:extLst>
          </p:cNvPr>
          <p:cNvSpPr/>
          <p:nvPr/>
        </p:nvSpPr>
        <p:spPr>
          <a:xfrm>
            <a:off x="7276642" y="1512092"/>
            <a:ext cx="1725870" cy="1023042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门户网站</a:t>
            </a:r>
          </a:p>
        </p:txBody>
      </p:sp>
      <p:sp>
        <p:nvSpPr>
          <p:cNvPr id="23" name="流程图: 可选过程 22">
            <a:extLst>
              <a:ext uri="{FF2B5EF4-FFF2-40B4-BE49-F238E27FC236}">
                <a16:creationId xmlns:a16="http://schemas.microsoft.com/office/drawing/2014/main" id="{CC258BB6-EDE7-40E8-91F9-07DD58B62B1C}"/>
              </a:ext>
            </a:extLst>
          </p:cNvPr>
          <p:cNvSpPr/>
          <p:nvPr/>
        </p:nvSpPr>
        <p:spPr>
          <a:xfrm>
            <a:off x="3517714" y="1512091"/>
            <a:ext cx="1455843" cy="803959"/>
          </a:xfrm>
          <a:prstGeom prst="flowChartAlternateProcess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综合管理平台</a:t>
            </a:r>
          </a:p>
        </p:txBody>
      </p:sp>
      <p:sp>
        <p:nvSpPr>
          <p:cNvPr id="24" name="流程图: 可选过程 23">
            <a:extLst>
              <a:ext uri="{FF2B5EF4-FFF2-40B4-BE49-F238E27FC236}">
                <a16:creationId xmlns:a16="http://schemas.microsoft.com/office/drawing/2014/main" id="{B88D6942-1971-4328-BE12-6CE63FA9E731}"/>
              </a:ext>
            </a:extLst>
          </p:cNvPr>
          <p:cNvSpPr/>
          <p:nvPr/>
        </p:nvSpPr>
        <p:spPr>
          <a:xfrm>
            <a:off x="3517714" y="3889061"/>
            <a:ext cx="1455843" cy="803959"/>
          </a:xfrm>
          <a:prstGeom prst="flowChartAlternateProcess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数据实验室</a:t>
            </a: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4CCA1249-DFB6-4505-9FDC-F51B196C4B14}"/>
              </a:ext>
            </a:extLst>
          </p:cNvPr>
          <p:cNvCxnSpPr>
            <a:cxnSpLocks/>
            <a:stCxn id="23" idx="2"/>
            <a:endCxn id="7" idx="0"/>
          </p:cNvCxnSpPr>
          <p:nvPr/>
        </p:nvCxnSpPr>
        <p:spPr>
          <a:xfrm flipH="1">
            <a:off x="4237249" y="2316050"/>
            <a:ext cx="8387" cy="3845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2F730BB4-ACDD-4CB1-9160-CBA9A04DD228}"/>
              </a:ext>
            </a:extLst>
          </p:cNvPr>
          <p:cNvCxnSpPr>
            <a:cxnSpLocks/>
            <a:stCxn id="7" idx="2"/>
            <a:endCxn id="24" idx="0"/>
          </p:cNvCxnSpPr>
          <p:nvPr/>
        </p:nvCxnSpPr>
        <p:spPr>
          <a:xfrm>
            <a:off x="4237249" y="3504535"/>
            <a:ext cx="8387" cy="3845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流程图: 可选过程 26">
            <a:extLst>
              <a:ext uri="{FF2B5EF4-FFF2-40B4-BE49-F238E27FC236}">
                <a16:creationId xmlns:a16="http://schemas.microsoft.com/office/drawing/2014/main" id="{8CB08D38-FC75-4837-939A-5D5B0E73D8DB}"/>
              </a:ext>
            </a:extLst>
          </p:cNvPr>
          <p:cNvSpPr/>
          <p:nvPr/>
        </p:nvSpPr>
        <p:spPr>
          <a:xfrm>
            <a:off x="7325364" y="2788077"/>
            <a:ext cx="1685393" cy="477156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接口服务</a:t>
            </a:r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19A2AF5B-A2CD-4F32-AE7F-BD5E1A0DF7A9}"/>
              </a:ext>
            </a:extLst>
          </p:cNvPr>
          <p:cNvCxnSpPr>
            <a:cxnSpLocks/>
            <a:endCxn id="17" idx="3"/>
          </p:cNvCxnSpPr>
          <p:nvPr/>
        </p:nvCxnSpPr>
        <p:spPr>
          <a:xfrm flipH="1">
            <a:off x="7019603" y="2040775"/>
            <a:ext cx="722558" cy="10658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40CB1B40-BCB4-4B5D-9F5A-553D44B84F03}"/>
              </a:ext>
            </a:extLst>
          </p:cNvPr>
          <p:cNvCxnSpPr>
            <a:cxnSpLocks/>
            <a:stCxn id="27" idx="1"/>
            <a:endCxn id="17" idx="3"/>
          </p:cNvCxnSpPr>
          <p:nvPr/>
        </p:nvCxnSpPr>
        <p:spPr>
          <a:xfrm flipH="1">
            <a:off x="7019603" y="3026655"/>
            <a:ext cx="305761" cy="800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716AF12A-997E-4DC9-8CAD-7B041C9635B9}"/>
              </a:ext>
            </a:extLst>
          </p:cNvPr>
          <p:cNvGrpSpPr/>
          <p:nvPr/>
        </p:nvGrpSpPr>
        <p:grpSpPr>
          <a:xfrm>
            <a:off x="5283639" y="2879745"/>
            <a:ext cx="1283906" cy="445621"/>
            <a:chOff x="6334693" y="4567183"/>
            <a:chExt cx="2246016" cy="1486632"/>
          </a:xfrm>
        </p:grpSpPr>
        <p:sp>
          <p:nvSpPr>
            <p:cNvPr id="31" name="流程图: 可选过程 30">
              <a:extLst>
                <a:ext uri="{FF2B5EF4-FFF2-40B4-BE49-F238E27FC236}">
                  <a16:creationId xmlns:a16="http://schemas.microsoft.com/office/drawing/2014/main" id="{38CF854C-E2F7-4160-9CA7-5F7197CFA649}"/>
                </a:ext>
              </a:extLst>
            </p:cNvPr>
            <p:cNvSpPr/>
            <p:nvPr/>
          </p:nvSpPr>
          <p:spPr>
            <a:xfrm>
              <a:off x="6334693" y="4567183"/>
              <a:ext cx="2246016" cy="1486632"/>
            </a:xfrm>
            <a:prstGeom prst="flowChartAlternateProcess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5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5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/>
                <a:t>网关服务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51372E78-F92F-4969-A4D3-7286019FDE61}"/>
                </a:ext>
              </a:extLst>
            </p:cNvPr>
            <p:cNvSpPr txBox="1"/>
            <p:nvPr/>
          </p:nvSpPr>
          <p:spPr>
            <a:xfrm>
              <a:off x="7226869" y="4809197"/>
              <a:ext cx="461665" cy="923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endParaRPr lang="zh-CN" altLang="en-US" dirty="0"/>
            </a:p>
          </p:txBody>
        </p:sp>
      </p:grp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AC6BC65C-967D-4CEF-B99E-E7E90C694715}"/>
              </a:ext>
            </a:extLst>
          </p:cNvPr>
          <p:cNvCxnSpPr>
            <a:cxnSpLocks/>
            <a:stCxn id="17" idx="1"/>
            <a:endCxn id="31" idx="3"/>
          </p:cNvCxnSpPr>
          <p:nvPr/>
        </p:nvCxnSpPr>
        <p:spPr>
          <a:xfrm flipH="1" flipV="1">
            <a:off x="6567545" y="3102556"/>
            <a:ext cx="169760" cy="41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59CDD9EA-4C10-4B57-BBBB-356D9ACAFA0A}"/>
              </a:ext>
            </a:extLst>
          </p:cNvPr>
          <p:cNvCxnSpPr>
            <a:cxnSpLocks/>
            <a:stCxn id="31" idx="1"/>
            <a:endCxn id="7" idx="3"/>
          </p:cNvCxnSpPr>
          <p:nvPr/>
        </p:nvCxnSpPr>
        <p:spPr>
          <a:xfrm flipH="1">
            <a:off x="4965170" y="3102556"/>
            <a:ext cx="31846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流程图: 可选过程 34">
            <a:extLst>
              <a:ext uri="{FF2B5EF4-FFF2-40B4-BE49-F238E27FC236}">
                <a16:creationId xmlns:a16="http://schemas.microsoft.com/office/drawing/2014/main" id="{3CCADF89-F716-4F89-A254-3EE1E6E8857A}"/>
              </a:ext>
            </a:extLst>
          </p:cNvPr>
          <p:cNvSpPr/>
          <p:nvPr/>
        </p:nvSpPr>
        <p:spPr>
          <a:xfrm>
            <a:off x="7325364" y="4658221"/>
            <a:ext cx="1685394" cy="477156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Web VPN</a:t>
            </a:r>
            <a:endParaRPr lang="zh-CN" altLang="en-US" sz="1400" dirty="0"/>
          </a:p>
        </p:txBody>
      </p:sp>
      <p:sp>
        <p:nvSpPr>
          <p:cNvPr id="36" name="流程图: 可选过程 35">
            <a:extLst>
              <a:ext uri="{FF2B5EF4-FFF2-40B4-BE49-F238E27FC236}">
                <a16:creationId xmlns:a16="http://schemas.microsoft.com/office/drawing/2014/main" id="{EBEC003F-10EC-4AC3-ADD8-50F8C489C09F}"/>
              </a:ext>
            </a:extLst>
          </p:cNvPr>
          <p:cNvSpPr/>
          <p:nvPr/>
        </p:nvSpPr>
        <p:spPr>
          <a:xfrm>
            <a:off x="5158117" y="4658221"/>
            <a:ext cx="1606388" cy="477156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跳板机</a:t>
            </a:r>
          </a:p>
        </p:txBody>
      </p:sp>
      <p:sp>
        <p:nvSpPr>
          <p:cNvPr id="37" name="流程图: 可选过程 36">
            <a:extLst>
              <a:ext uri="{FF2B5EF4-FFF2-40B4-BE49-F238E27FC236}">
                <a16:creationId xmlns:a16="http://schemas.microsoft.com/office/drawing/2014/main" id="{B705320B-22C7-4646-9372-D8058C1BC406}"/>
              </a:ext>
            </a:extLst>
          </p:cNvPr>
          <p:cNvSpPr/>
          <p:nvPr/>
        </p:nvSpPr>
        <p:spPr>
          <a:xfrm>
            <a:off x="5158117" y="4052463"/>
            <a:ext cx="1606388" cy="477156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堡垒机</a:t>
            </a:r>
          </a:p>
        </p:txBody>
      </p: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280E363C-2674-487E-98C9-51A52328A8DE}"/>
              </a:ext>
            </a:extLst>
          </p:cNvPr>
          <p:cNvCxnSpPr>
            <a:cxnSpLocks/>
            <a:stCxn id="35" idx="1"/>
            <a:endCxn id="36" idx="3"/>
          </p:cNvCxnSpPr>
          <p:nvPr/>
        </p:nvCxnSpPr>
        <p:spPr>
          <a:xfrm flipH="1">
            <a:off x="6764505" y="4896799"/>
            <a:ext cx="56085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763A9166-69DC-4FE9-B06B-515158835EF8}"/>
              </a:ext>
            </a:extLst>
          </p:cNvPr>
          <p:cNvCxnSpPr>
            <a:cxnSpLocks/>
          </p:cNvCxnSpPr>
          <p:nvPr/>
        </p:nvCxnSpPr>
        <p:spPr>
          <a:xfrm flipV="1">
            <a:off x="5956675" y="4492209"/>
            <a:ext cx="0" cy="2163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A5214854-93A3-483C-BBD8-88654D7E2A90}"/>
              </a:ext>
            </a:extLst>
          </p:cNvPr>
          <p:cNvCxnSpPr>
            <a:cxnSpLocks/>
            <a:stCxn id="37" idx="1"/>
            <a:endCxn id="24" idx="3"/>
          </p:cNvCxnSpPr>
          <p:nvPr/>
        </p:nvCxnSpPr>
        <p:spPr>
          <a:xfrm flipH="1">
            <a:off x="4973557" y="4291041"/>
            <a:ext cx="1845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0">
            <a:extLst>
              <a:ext uri="{FF2B5EF4-FFF2-40B4-BE49-F238E27FC236}">
                <a16:creationId xmlns:a16="http://schemas.microsoft.com/office/drawing/2014/main" id="{60BFD229-3D66-4D95-9ECA-FC014651C22E}"/>
              </a:ext>
            </a:extLst>
          </p:cNvPr>
          <p:cNvSpPr/>
          <p:nvPr/>
        </p:nvSpPr>
        <p:spPr>
          <a:xfrm>
            <a:off x="1688473" y="887378"/>
            <a:ext cx="5279594" cy="3433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久事云平台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0390B59F-BCAC-4894-ADCA-231678DF9CCF}"/>
              </a:ext>
            </a:extLst>
          </p:cNvPr>
          <p:cNvSpPr/>
          <p:nvPr/>
        </p:nvSpPr>
        <p:spPr>
          <a:xfrm>
            <a:off x="7189160" y="884191"/>
            <a:ext cx="1910796" cy="3433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用户</a:t>
            </a:r>
          </a:p>
        </p:txBody>
      </p:sp>
    </p:spTree>
    <p:extLst>
      <p:ext uri="{BB962C8B-B14F-4D97-AF65-F5344CB8AC3E}">
        <p14:creationId xmlns:p14="http://schemas.microsoft.com/office/powerpoint/2010/main" val="30827258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七、技术架构图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470D1F1-EAB1-4F9F-9158-2D19C9DB03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3384"/>
            <a:ext cx="9144000" cy="488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3114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BBAD7D1-3438-CB9F-9D50-7A9A39E08C1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八、工作进度计划设想</a:t>
            </a:r>
          </a:p>
        </p:txBody>
      </p:sp>
      <p:graphicFrame>
        <p:nvGraphicFramePr>
          <p:cNvPr id="2" name="表格 4">
            <a:extLst>
              <a:ext uri="{FF2B5EF4-FFF2-40B4-BE49-F238E27FC236}">
                <a16:creationId xmlns:a16="http://schemas.microsoft.com/office/drawing/2014/main" id="{084C40EF-910E-D396-22F9-799420453C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0203792"/>
              </p:ext>
            </p:extLst>
          </p:nvPr>
        </p:nvGraphicFramePr>
        <p:xfrm>
          <a:off x="641315" y="1275977"/>
          <a:ext cx="7861370" cy="2409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252">
                  <a:extLst>
                    <a:ext uri="{9D8B030D-6E8A-4147-A177-3AD203B41FA5}">
                      <a16:colId xmlns:a16="http://schemas.microsoft.com/office/drawing/2014/main" val="2874041072"/>
                    </a:ext>
                  </a:extLst>
                </a:gridCol>
                <a:gridCol w="5309118">
                  <a:extLst>
                    <a:ext uri="{9D8B030D-6E8A-4147-A177-3AD203B41FA5}">
                      <a16:colId xmlns:a16="http://schemas.microsoft.com/office/drawing/2014/main" val="1673789936"/>
                    </a:ext>
                  </a:extLst>
                </a:gridCol>
              </a:tblGrid>
              <a:tr h="481965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时间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进度计划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6880950"/>
                  </a:ext>
                </a:extLst>
              </a:tr>
              <a:tr h="4819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cs typeface="+mn-ea"/>
                          <a:sym typeface="+mn-lt"/>
                        </a:rPr>
                        <a:t>2023.2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cs typeface="+mn-ea"/>
                          <a:sym typeface="+mn-lt"/>
                        </a:rPr>
                        <a:t>需求梳理，形成平台建设方案 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8269250"/>
                  </a:ext>
                </a:extLst>
              </a:tr>
              <a:tr h="4819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cs typeface="+mn-ea"/>
                          <a:sym typeface="+mn-lt"/>
                        </a:rPr>
                        <a:t>2023.3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cs typeface="+mn-ea"/>
                          <a:sym typeface="+mn-lt"/>
                        </a:rPr>
                        <a:t>完成立项，启动平台建设工作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3930132"/>
                  </a:ext>
                </a:extLst>
              </a:tr>
              <a:tr h="4819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cs typeface="+mn-ea"/>
                          <a:sym typeface="+mn-lt"/>
                        </a:rPr>
                        <a:t>2023.11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cs typeface="+mn-ea"/>
                          <a:sym typeface="+mn-lt"/>
                        </a:rPr>
                        <a:t>完成平台开发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5439407"/>
                  </a:ext>
                </a:extLst>
              </a:tr>
              <a:tr h="4819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cs typeface="+mn-ea"/>
                          <a:sym typeface="+mn-lt"/>
                        </a:rPr>
                        <a:t>2023.12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cs typeface="+mn-ea"/>
                          <a:sym typeface="+mn-lt"/>
                        </a:rPr>
                        <a:t>项目验收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7595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15096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3">
            <a:extLst>
              <a:ext uri="{FF2B5EF4-FFF2-40B4-BE49-F238E27FC236}">
                <a16:creationId xmlns:a16="http://schemas.microsoft.com/office/drawing/2014/main" id="{9746C427-0947-48DD-8ECE-D5818669E258}"/>
              </a:ext>
            </a:extLst>
          </p:cNvPr>
          <p:cNvSpPr txBox="1"/>
          <p:nvPr/>
        </p:nvSpPr>
        <p:spPr>
          <a:xfrm>
            <a:off x="421936" y="3233075"/>
            <a:ext cx="7827659" cy="1008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6000" b="1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596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额外补充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CC7C75-9FE9-478F-89E2-A44ED0A787E7}"/>
              </a:ext>
            </a:extLst>
          </p:cNvPr>
          <p:cNvSpPr txBox="1"/>
          <p:nvPr/>
        </p:nvSpPr>
        <p:spPr>
          <a:xfrm>
            <a:off x="1095788" y="4242110"/>
            <a:ext cx="64799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400" dirty="0">
                <a:cs typeface="+mn-ea"/>
                <a:sym typeface="+mn-lt"/>
              </a:rPr>
              <a:t>新增的一些</a:t>
            </a:r>
            <a:r>
              <a:rPr lang="en-US" altLang="zh-CN" sz="1400" dirty="0">
                <a:cs typeface="+mn-ea"/>
                <a:sym typeface="+mn-lt"/>
              </a:rPr>
              <a:t>PPT</a:t>
            </a:r>
            <a:r>
              <a:rPr lang="zh-CN" altLang="en-US" sz="1400" dirty="0">
                <a:cs typeface="+mn-ea"/>
                <a:sym typeface="+mn-lt"/>
              </a:rPr>
              <a:t>，看看能否用得上</a:t>
            </a:r>
            <a:endParaRPr sz="1400" dirty="0">
              <a:cs typeface="+mn-ea"/>
              <a:sym typeface="+mn-lt"/>
            </a:endParaRPr>
          </a:p>
        </p:txBody>
      </p:sp>
      <p:sp>
        <p:nvSpPr>
          <p:cNvPr id="18" name="Oval 5">
            <a:extLst>
              <a:ext uri="{FF2B5EF4-FFF2-40B4-BE49-F238E27FC236}">
                <a16:creationId xmlns:a16="http://schemas.microsoft.com/office/drawing/2014/main" id="{8D5F4411-F807-401B-A75B-24EA831FD6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4306" y="1003618"/>
            <a:ext cx="1973685" cy="1982018"/>
          </a:xfrm>
          <a:prstGeom prst="ellipse">
            <a:avLst/>
          </a:prstGeom>
          <a:solidFill>
            <a:srgbClr val="0499D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843" tIns="45422" rIns="90843" bIns="45422" numCol="1" rtlCol="0" anchor="t" anchorCtr="0" compatLnSpc="1"/>
          <a:lstStyle/>
          <a:p>
            <a:endParaRPr lang="zh-CN" altLang="en-US" sz="128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Freeform 8">
            <a:extLst>
              <a:ext uri="{FF2B5EF4-FFF2-40B4-BE49-F238E27FC236}">
                <a16:creationId xmlns:a16="http://schemas.microsoft.com/office/drawing/2014/main" id="{A08E15DB-AE15-460D-9985-7BCE5EFF37D9}"/>
              </a:ext>
            </a:extLst>
          </p:cNvPr>
          <p:cNvSpPr/>
          <p:nvPr/>
        </p:nvSpPr>
        <p:spPr bwMode="auto">
          <a:xfrm>
            <a:off x="3277081" y="2015865"/>
            <a:ext cx="2168135" cy="1097262"/>
          </a:xfrm>
          <a:custGeom>
            <a:avLst/>
            <a:gdLst>
              <a:gd name="T0" fmla="*/ 3963 w 3963"/>
              <a:gd name="T1" fmla="*/ 0 h 1997"/>
              <a:gd name="T2" fmla="*/ 3963 w 3963"/>
              <a:gd name="T3" fmla="*/ 16 h 1997"/>
              <a:gd name="T4" fmla="*/ 1982 w 3963"/>
              <a:gd name="T5" fmla="*/ 1997 h 1997"/>
              <a:gd name="T6" fmla="*/ 0 w 3963"/>
              <a:gd name="T7" fmla="*/ 16 h 19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63" h="1997">
                <a:moveTo>
                  <a:pt x="3963" y="0"/>
                </a:moveTo>
                <a:cubicBezTo>
                  <a:pt x="3963" y="5"/>
                  <a:pt x="3963" y="11"/>
                  <a:pt x="3963" y="16"/>
                </a:cubicBezTo>
                <a:cubicBezTo>
                  <a:pt x="3963" y="1110"/>
                  <a:pt x="3076" y="1997"/>
                  <a:pt x="1982" y="1997"/>
                </a:cubicBezTo>
                <a:cubicBezTo>
                  <a:pt x="888" y="1997"/>
                  <a:pt x="0" y="1110"/>
                  <a:pt x="0" y="16"/>
                </a:cubicBezTo>
              </a:path>
            </a:pathLst>
          </a:custGeom>
          <a:noFill/>
          <a:ln w="8" cap="flat" cmpd="sng">
            <a:solidFill>
              <a:srgbClr val="4E4B49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15F2FA"/>
                </a:solidFill>
              </a14:hiddenFill>
            </a:ext>
          </a:extLst>
        </p:spPr>
        <p:txBody>
          <a:bodyPr/>
          <a:lstStyle/>
          <a:p>
            <a:endParaRPr lang="zh-CN" altLang="en-US" sz="128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Oval 9">
            <a:extLst>
              <a:ext uri="{FF2B5EF4-FFF2-40B4-BE49-F238E27FC236}">
                <a16:creationId xmlns:a16="http://schemas.microsoft.com/office/drawing/2014/main" id="{95646D4C-1C2F-4A4F-B6E5-7ACDC9E664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3054" y="1979206"/>
            <a:ext cx="122227" cy="122227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zh-CN" altLang="en-US" sz="128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Oval 10">
            <a:extLst>
              <a:ext uri="{FF2B5EF4-FFF2-40B4-BE49-F238E27FC236}">
                <a16:creationId xmlns:a16="http://schemas.microsoft.com/office/drawing/2014/main" id="{BCAF28BC-5F40-4DE2-99C0-66E7DA52E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526" y="1979206"/>
            <a:ext cx="120840" cy="122227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zh-CN" altLang="en-US" sz="128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TextBox 13">
            <a:extLst>
              <a:ext uri="{FF2B5EF4-FFF2-40B4-BE49-F238E27FC236}">
                <a16:creationId xmlns:a16="http://schemas.microsoft.com/office/drawing/2014/main" id="{304AE149-0C46-4D8F-B68D-8B91A5F08B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8336" y="1301559"/>
            <a:ext cx="1685011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15F2F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en-US" sz="9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796381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37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44444E-6 L -0.00312 0.04334 L -0.01614 0.09306 C -0.0243 0.10917 -0.03767 0.13 -0.05 0.14084 C -0.06198 0.15195 -0.07378 0.16028 -0.08767 0.15945 C -0.10746 0.15945 -0.1217 0.14806 -0.1335 0.13778 C -0.14548 0.12723 -0.15295 0.11195 -0.15972 0.09667 L -0.17465 0.04639 L -0.17951 -4.44444E-6 " pathEditMode="relative" rAng="0" ptsTypes="AAAAAAAAA">
                                      <p:cBhvr>
                                        <p:cTn id="23" dur="1000" spd="-999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76" y="7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bldLvl="0" animBg="1" autoUpdateAnimBg="0"/>
      <p:bldP spid="19" grpId="0" bldLvl="0" animBg="1"/>
      <p:bldP spid="20" grpId="0" bldLvl="0" animBg="1" autoUpdateAnimBg="0"/>
      <p:bldP spid="20" grpId="1" bldLvl="0" animBg="1" autoUpdateAnimBg="0"/>
      <p:bldP spid="21" grpId="0" bldLvl="0" animBg="1" autoUpdateAnimBg="0"/>
      <p:bldP spid="22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58437932-B782-49AC-8A8F-354544444863}"/>
              </a:ext>
            </a:extLst>
          </p:cNvPr>
          <p:cNvSpPr/>
          <p:nvPr/>
        </p:nvSpPr>
        <p:spPr>
          <a:xfrm>
            <a:off x="2263784" y="1315169"/>
            <a:ext cx="4586068" cy="4010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809E75C-9D4E-48E0-859C-08FC35F051EF}"/>
              </a:ext>
            </a:extLst>
          </p:cNvPr>
          <p:cNvSpPr/>
          <p:nvPr/>
        </p:nvSpPr>
        <p:spPr>
          <a:xfrm>
            <a:off x="3616754" y="1869871"/>
            <a:ext cx="3116693" cy="34214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9B5F726-70D9-4420-B96E-7277060A626F}"/>
              </a:ext>
            </a:extLst>
          </p:cNvPr>
          <p:cNvSpPr/>
          <p:nvPr/>
        </p:nvSpPr>
        <p:spPr>
          <a:xfrm>
            <a:off x="299486" y="1315169"/>
            <a:ext cx="1439105" cy="39550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0244932-F54F-4A80-AB43-9FD351DCB7B8}"/>
              </a:ext>
            </a:extLst>
          </p:cNvPr>
          <p:cNvSpPr txBox="1"/>
          <p:nvPr/>
        </p:nvSpPr>
        <p:spPr>
          <a:xfrm>
            <a:off x="2422676" y="1820764"/>
            <a:ext cx="483116" cy="34168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久事大数据平台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94D1CA9-A596-4141-BAD7-6744445AF088}"/>
              </a:ext>
            </a:extLst>
          </p:cNvPr>
          <p:cNvSpPr txBox="1"/>
          <p:nvPr/>
        </p:nvSpPr>
        <p:spPr>
          <a:xfrm>
            <a:off x="3789766" y="1951401"/>
            <a:ext cx="2252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久事数据服务平台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3251BBA-FCB5-4C06-B938-07C43F8C54A0}"/>
              </a:ext>
            </a:extLst>
          </p:cNvPr>
          <p:cNvSpPr/>
          <p:nvPr/>
        </p:nvSpPr>
        <p:spPr>
          <a:xfrm>
            <a:off x="3709930" y="4378135"/>
            <a:ext cx="2771684" cy="7932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数据存储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B5B271F-330A-4173-A8A7-20D065B3EBA7}"/>
              </a:ext>
            </a:extLst>
          </p:cNvPr>
          <p:cNvSpPr txBox="1"/>
          <p:nvPr/>
        </p:nvSpPr>
        <p:spPr>
          <a:xfrm>
            <a:off x="7285059" y="1312525"/>
            <a:ext cx="1113016" cy="3948503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endParaRPr lang="zh-CN" altLang="en-US" dirty="0"/>
          </a:p>
        </p:txBody>
      </p:sp>
      <p:sp>
        <p:nvSpPr>
          <p:cNvPr id="19" name="箭头: 右 18">
            <a:extLst>
              <a:ext uri="{FF2B5EF4-FFF2-40B4-BE49-F238E27FC236}">
                <a16:creationId xmlns:a16="http://schemas.microsoft.com/office/drawing/2014/main" id="{C9612E20-BFE8-47A8-9735-8770738BE313}"/>
              </a:ext>
            </a:extLst>
          </p:cNvPr>
          <p:cNvSpPr/>
          <p:nvPr/>
        </p:nvSpPr>
        <p:spPr>
          <a:xfrm>
            <a:off x="1711714" y="2765631"/>
            <a:ext cx="706061" cy="276999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B2A41AA-8C9B-4CDD-8740-B0925CF97554}"/>
              </a:ext>
            </a:extLst>
          </p:cNvPr>
          <p:cNvSpPr txBox="1"/>
          <p:nvPr/>
        </p:nvSpPr>
        <p:spPr>
          <a:xfrm flipH="1">
            <a:off x="1625762" y="2558198"/>
            <a:ext cx="8520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数据上送</a:t>
            </a:r>
            <a:endParaRPr lang="en-US" altLang="zh-CN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箭头: 右 22">
            <a:extLst>
              <a:ext uri="{FF2B5EF4-FFF2-40B4-BE49-F238E27FC236}">
                <a16:creationId xmlns:a16="http://schemas.microsoft.com/office/drawing/2014/main" id="{EB1762EA-3B08-4DFE-955E-E6C86F022DD6}"/>
              </a:ext>
            </a:extLst>
          </p:cNvPr>
          <p:cNvSpPr/>
          <p:nvPr/>
        </p:nvSpPr>
        <p:spPr>
          <a:xfrm>
            <a:off x="2948110" y="2866261"/>
            <a:ext cx="691257" cy="312449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8580796-D3E0-4DA6-B799-B90300E0B82C}"/>
              </a:ext>
            </a:extLst>
          </p:cNvPr>
          <p:cNvSpPr txBox="1"/>
          <p:nvPr/>
        </p:nvSpPr>
        <p:spPr>
          <a:xfrm flipH="1">
            <a:off x="2857883" y="2647769"/>
            <a:ext cx="8520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数据采集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0681810-4A68-4FDC-B29B-F1BCB4279B94}"/>
              </a:ext>
            </a:extLst>
          </p:cNvPr>
          <p:cNvSpPr txBox="1"/>
          <p:nvPr/>
        </p:nvSpPr>
        <p:spPr>
          <a:xfrm>
            <a:off x="3103822" y="1378748"/>
            <a:ext cx="2202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久事云平台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A5F39635-3EBF-4E7D-A585-38A93F2C30DB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二 数据流图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4B60BE6F-F46D-4880-8C9B-740A132F1594}"/>
              </a:ext>
            </a:extLst>
          </p:cNvPr>
          <p:cNvSpPr/>
          <p:nvPr/>
        </p:nvSpPr>
        <p:spPr>
          <a:xfrm>
            <a:off x="2303060" y="874923"/>
            <a:ext cx="4546792" cy="290758"/>
          </a:xfrm>
          <a:prstGeom prst="rect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数据处理层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20EB6FC0-230B-4915-B1A3-FACF935941AA}"/>
              </a:ext>
            </a:extLst>
          </p:cNvPr>
          <p:cNvSpPr/>
          <p:nvPr/>
        </p:nvSpPr>
        <p:spPr>
          <a:xfrm>
            <a:off x="5728395" y="2370668"/>
            <a:ext cx="671978" cy="1665517"/>
          </a:xfrm>
          <a:prstGeom prst="rect">
            <a:avLst/>
          </a:prstGeom>
          <a:solidFill>
            <a:srgbClr val="EB85BA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据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务</a:t>
            </a:r>
          </a:p>
        </p:txBody>
      </p:sp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02E1035C-9A8F-41B5-B063-059AA011E767}"/>
              </a:ext>
            </a:extLst>
          </p:cNvPr>
          <p:cNvSpPr/>
          <p:nvPr/>
        </p:nvSpPr>
        <p:spPr>
          <a:xfrm>
            <a:off x="7363958" y="2308431"/>
            <a:ext cx="976381" cy="4572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门户网站</a:t>
            </a:r>
          </a:p>
        </p:txBody>
      </p:sp>
      <p:sp>
        <p:nvSpPr>
          <p:cNvPr id="46" name="矩形: 圆角 45">
            <a:extLst>
              <a:ext uri="{FF2B5EF4-FFF2-40B4-BE49-F238E27FC236}">
                <a16:creationId xmlns:a16="http://schemas.microsoft.com/office/drawing/2014/main" id="{391543B1-4662-4BC2-BA29-63CFD6D1E1C0}"/>
              </a:ext>
            </a:extLst>
          </p:cNvPr>
          <p:cNvSpPr/>
          <p:nvPr/>
        </p:nvSpPr>
        <p:spPr>
          <a:xfrm>
            <a:off x="7363958" y="2893212"/>
            <a:ext cx="976381" cy="4572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API</a:t>
            </a:r>
            <a:endParaRPr lang="zh-CN" altLang="en-US" sz="1400" dirty="0"/>
          </a:p>
        </p:txBody>
      </p:sp>
      <p:sp>
        <p:nvSpPr>
          <p:cNvPr id="47" name="矩形: 圆角 46">
            <a:extLst>
              <a:ext uri="{FF2B5EF4-FFF2-40B4-BE49-F238E27FC236}">
                <a16:creationId xmlns:a16="http://schemas.microsoft.com/office/drawing/2014/main" id="{7A40D272-45F2-4F05-97D1-77A7B6FC9DF4}"/>
              </a:ext>
            </a:extLst>
          </p:cNvPr>
          <p:cNvSpPr/>
          <p:nvPr/>
        </p:nvSpPr>
        <p:spPr>
          <a:xfrm>
            <a:off x="7363958" y="3477994"/>
            <a:ext cx="976381" cy="4572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数据实验室</a:t>
            </a:r>
          </a:p>
        </p:txBody>
      </p:sp>
      <p:sp>
        <p:nvSpPr>
          <p:cNvPr id="50" name="箭头: 右 49">
            <a:extLst>
              <a:ext uri="{FF2B5EF4-FFF2-40B4-BE49-F238E27FC236}">
                <a16:creationId xmlns:a16="http://schemas.microsoft.com/office/drawing/2014/main" id="{2EDBFF4B-B744-4E67-BB7B-722ED24C60A7}"/>
              </a:ext>
            </a:extLst>
          </p:cNvPr>
          <p:cNvSpPr/>
          <p:nvPr/>
        </p:nvSpPr>
        <p:spPr>
          <a:xfrm rot="10800000">
            <a:off x="6407341" y="2431809"/>
            <a:ext cx="823085" cy="21798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箭头: 右 50">
            <a:extLst>
              <a:ext uri="{FF2B5EF4-FFF2-40B4-BE49-F238E27FC236}">
                <a16:creationId xmlns:a16="http://schemas.microsoft.com/office/drawing/2014/main" id="{BAC9ABE3-6497-4B18-BD36-EC813AD8135E}"/>
              </a:ext>
            </a:extLst>
          </p:cNvPr>
          <p:cNvSpPr/>
          <p:nvPr/>
        </p:nvSpPr>
        <p:spPr>
          <a:xfrm rot="10800000">
            <a:off x="6429861" y="2997562"/>
            <a:ext cx="823085" cy="21798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箭头: 右 51">
            <a:extLst>
              <a:ext uri="{FF2B5EF4-FFF2-40B4-BE49-F238E27FC236}">
                <a16:creationId xmlns:a16="http://schemas.microsoft.com/office/drawing/2014/main" id="{284FDB75-65A2-4CDB-8FB9-02C582A43A86}"/>
              </a:ext>
            </a:extLst>
          </p:cNvPr>
          <p:cNvSpPr/>
          <p:nvPr/>
        </p:nvSpPr>
        <p:spPr>
          <a:xfrm rot="10800000">
            <a:off x="6429861" y="3563315"/>
            <a:ext cx="823085" cy="21798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箭头: 下 52">
            <a:extLst>
              <a:ext uri="{FF2B5EF4-FFF2-40B4-BE49-F238E27FC236}">
                <a16:creationId xmlns:a16="http://schemas.microsoft.com/office/drawing/2014/main" id="{278DBE08-75CB-455F-869D-87401929BD81}"/>
              </a:ext>
            </a:extLst>
          </p:cNvPr>
          <p:cNvSpPr/>
          <p:nvPr/>
        </p:nvSpPr>
        <p:spPr>
          <a:xfrm>
            <a:off x="4437184" y="4052654"/>
            <a:ext cx="182939" cy="34849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箭头: 下 53">
            <a:extLst>
              <a:ext uri="{FF2B5EF4-FFF2-40B4-BE49-F238E27FC236}">
                <a16:creationId xmlns:a16="http://schemas.microsoft.com/office/drawing/2014/main" id="{AEB92853-1025-432B-B79F-F1BD2FABBEA5}"/>
              </a:ext>
            </a:extLst>
          </p:cNvPr>
          <p:cNvSpPr/>
          <p:nvPr/>
        </p:nvSpPr>
        <p:spPr>
          <a:xfrm rot="10800000">
            <a:off x="5919675" y="4034073"/>
            <a:ext cx="283750" cy="34406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箭头: 下 54">
            <a:extLst>
              <a:ext uri="{FF2B5EF4-FFF2-40B4-BE49-F238E27FC236}">
                <a16:creationId xmlns:a16="http://schemas.microsoft.com/office/drawing/2014/main" id="{0D491C4C-DDCB-4234-97DC-9E003311701C}"/>
              </a:ext>
            </a:extLst>
          </p:cNvPr>
          <p:cNvSpPr/>
          <p:nvPr/>
        </p:nvSpPr>
        <p:spPr>
          <a:xfrm rot="10800000">
            <a:off x="4667516" y="3997817"/>
            <a:ext cx="182939" cy="34849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: 圆角 56">
            <a:extLst>
              <a:ext uri="{FF2B5EF4-FFF2-40B4-BE49-F238E27FC236}">
                <a16:creationId xmlns:a16="http://schemas.microsoft.com/office/drawing/2014/main" id="{0631CC06-4AE6-4028-B465-EDE6DB875535}"/>
              </a:ext>
            </a:extLst>
          </p:cNvPr>
          <p:cNvSpPr/>
          <p:nvPr/>
        </p:nvSpPr>
        <p:spPr>
          <a:xfrm>
            <a:off x="3942970" y="4688475"/>
            <a:ext cx="977764" cy="40758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/>
              <a:t>PostgreSQL</a:t>
            </a:r>
            <a:endParaRPr lang="zh-CN" altLang="en-US" sz="1100" dirty="0"/>
          </a:p>
        </p:txBody>
      </p:sp>
      <p:sp>
        <p:nvSpPr>
          <p:cNvPr id="58" name="矩形: 圆角 57">
            <a:extLst>
              <a:ext uri="{FF2B5EF4-FFF2-40B4-BE49-F238E27FC236}">
                <a16:creationId xmlns:a16="http://schemas.microsoft.com/office/drawing/2014/main" id="{C5056377-2599-46CB-9650-EE450425CCB0}"/>
              </a:ext>
            </a:extLst>
          </p:cNvPr>
          <p:cNvSpPr/>
          <p:nvPr/>
        </p:nvSpPr>
        <p:spPr>
          <a:xfrm>
            <a:off x="5264039" y="4677088"/>
            <a:ext cx="977764" cy="40758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00" dirty="0"/>
              <a:t>HDFS</a:t>
            </a:r>
            <a:r>
              <a:rPr lang="en-US" altLang="zh-CN" sz="900" dirty="0"/>
              <a:t>,Redis</a:t>
            </a:r>
            <a:endParaRPr lang="zh-CN" altLang="en-US" sz="900" dirty="0"/>
          </a:p>
        </p:txBody>
      </p:sp>
      <p:sp>
        <p:nvSpPr>
          <p:cNvPr id="59" name="矩形: 圆角 58">
            <a:extLst>
              <a:ext uri="{FF2B5EF4-FFF2-40B4-BE49-F238E27FC236}">
                <a16:creationId xmlns:a16="http://schemas.microsoft.com/office/drawing/2014/main" id="{59FA39C3-853F-438D-85C2-E113E5E5F526}"/>
              </a:ext>
            </a:extLst>
          </p:cNvPr>
          <p:cNvSpPr/>
          <p:nvPr/>
        </p:nvSpPr>
        <p:spPr>
          <a:xfrm>
            <a:off x="3724711" y="2370668"/>
            <a:ext cx="1845167" cy="166340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0" name="矩形: 圆角 59">
            <a:extLst>
              <a:ext uri="{FF2B5EF4-FFF2-40B4-BE49-F238E27FC236}">
                <a16:creationId xmlns:a16="http://schemas.microsoft.com/office/drawing/2014/main" id="{8F40CFFB-48D0-4154-8870-557AFF041B88}"/>
              </a:ext>
            </a:extLst>
          </p:cNvPr>
          <p:cNvSpPr/>
          <p:nvPr/>
        </p:nvSpPr>
        <p:spPr>
          <a:xfrm>
            <a:off x="4000151" y="2431809"/>
            <a:ext cx="914400" cy="3693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数据分析</a:t>
            </a:r>
          </a:p>
        </p:txBody>
      </p:sp>
      <p:sp>
        <p:nvSpPr>
          <p:cNvPr id="61" name="矩形: 圆角 60">
            <a:extLst>
              <a:ext uri="{FF2B5EF4-FFF2-40B4-BE49-F238E27FC236}">
                <a16:creationId xmlns:a16="http://schemas.microsoft.com/office/drawing/2014/main" id="{F8625039-BF07-4D07-9161-1336317FE697}"/>
              </a:ext>
            </a:extLst>
          </p:cNvPr>
          <p:cNvSpPr/>
          <p:nvPr/>
        </p:nvSpPr>
        <p:spPr>
          <a:xfrm>
            <a:off x="4000151" y="2822693"/>
            <a:ext cx="914400" cy="3693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数据质量</a:t>
            </a:r>
          </a:p>
        </p:txBody>
      </p:sp>
      <p:sp>
        <p:nvSpPr>
          <p:cNvPr id="62" name="矩形: 圆角 61">
            <a:extLst>
              <a:ext uri="{FF2B5EF4-FFF2-40B4-BE49-F238E27FC236}">
                <a16:creationId xmlns:a16="http://schemas.microsoft.com/office/drawing/2014/main" id="{D1E08C6E-86CA-4220-BCAB-E6A6606FB7A7}"/>
              </a:ext>
            </a:extLst>
          </p:cNvPr>
          <p:cNvSpPr/>
          <p:nvPr/>
        </p:nvSpPr>
        <p:spPr>
          <a:xfrm>
            <a:off x="4000151" y="3213577"/>
            <a:ext cx="914400" cy="3693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调度资产</a:t>
            </a:r>
          </a:p>
        </p:txBody>
      </p:sp>
      <p:sp>
        <p:nvSpPr>
          <p:cNvPr id="63" name="矩形: 圆角 62">
            <a:extLst>
              <a:ext uri="{FF2B5EF4-FFF2-40B4-BE49-F238E27FC236}">
                <a16:creationId xmlns:a16="http://schemas.microsoft.com/office/drawing/2014/main" id="{86647951-8E0F-4024-8FA8-3B8332BC1AA2}"/>
              </a:ext>
            </a:extLst>
          </p:cNvPr>
          <p:cNvSpPr/>
          <p:nvPr/>
        </p:nvSpPr>
        <p:spPr>
          <a:xfrm>
            <a:off x="4006577" y="3604462"/>
            <a:ext cx="914400" cy="3693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调度系统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1E8B6A27-6FBF-4C0A-B810-8735FBD7BE94}"/>
              </a:ext>
            </a:extLst>
          </p:cNvPr>
          <p:cNvSpPr txBox="1"/>
          <p:nvPr/>
        </p:nvSpPr>
        <p:spPr>
          <a:xfrm>
            <a:off x="4950464" y="2781819"/>
            <a:ext cx="671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accent2">
                    <a:lumMod val="50000"/>
                  </a:schemeClr>
                </a:solidFill>
              </a:rPr>
              <a:t>Flink</a:t>
            </a:r>
          </a:p>
          <a:p>
            <a:r>
              <a:rPr lang="en-US" altLang="zh-CN" sz="1600" dirty="0">
                <a:solidFill>
                  <a:schemeClr val="accent2">
                    <a:lumMod val="50000"/>
                  </a:schemeClr>
                </a:solidFill>
              </a:rPr>
              <a:t>Hive</a:t>
            </a:r>
            <a:endParaRPr lang="zh-CN" altLang="en-US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71" name="直接连接符 70">
            <a:extLst>
              <a:ext uri="{FF2B5EF4-FFF2-40B4-BE49-F238E27FC236}">
                <a16:creationId xmlns:a16="http://schemas.microsoft.com/office/drawing/2014/main" id="{D42AE67F-93FE-4C10-B52B-A7917D2B8874}"/>
              </a:ext>
            </a:extLst>
          </p:cNvPr>
          <p:cNvCxnSpPr/>
          <p:nvPr/>
        </p:nvCxnSpPr>
        <p:spPr>
          <a:xfrm>
            <a:off x="1950588" y="874923"/>
            <a:ext cx="0" cy="4639491"/>
          </a:xfrm>
          <a:prstGeom prst="line">
            <a:avLst/>
          </a:prstGeom>
          <a:ln w="28575" cap="flat" cmpd="sng" algn="ctr">
            <a:solidFill>
              <a:schemeClr val="accent6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2" name="直接连接符 71">
            <a:extLst>
              <a:ext uri="{FF2B5EF4-FFF2-40B4-BE49-F238E27FC236}">
                <a16:creationId xmlns:a16="http://schemas.microsoft.com/office/drawing/2014/main" id="{32F1E7D3-9719-4EC7-86C2-C86FAAB2BAD1}"/>
              </a:ext>
            </a:extLst>
          </p:cNvPr>
          <p:cNvCxnSpPr/>
          <p:nvPr/>
        </p:nvCxnSpPr>
        <p:spPr>
          <a:xfrm>
            <a:off x="7099494" y="872279"/>
            <a:ext cx="0" cy="4639491"/>
          </a:xfrm>
          <a:prstGeom prst="line">
            <a:avLst/>
          </a:prstGeom>
          <a:ln w="28575" cap="flat" cmpd="sng" algn="ctr">
            <a:solidFill>
              <a:schemeClr val="accent6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4" name="矩形 73">
            <a:extLst>
              <a:ext uri="{FF2B5EF4-FFF2-40B4-BE49-F238E27FC236}">
                <a16:creationId xmlns:a16="http://schemas.microsoft.com/office/drawing/2014/main" id="{3611497A-719C-4BDD-99F2-5CF5230769E6}"/>
              </a:ext>
            </a:extLst>
          </p:cNvPr>
          <p:cNvSpPr/>
          <p:nvPr/>
        </p:nvSpPr>
        <p:spPr>
          <a:xfrm>
            <a:off x="299486" y="874923"/>
            <a:ext cx="1399034" cy="290758"/>
          </a:xfrm>
          <a:prstGeom prst="rect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数据源</a:t>
            </a:r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6576F382-5A77-4704-A8C0-441D440CA390}"/>
              </a:ext>
            </a:extLst>
          </p:cNvPr>
          <p:cNvSpPr/>
          <p:nvPr/>
        </p:nvSpPr>
        <p:spPr>
          <a:xfrm>
            <a:off x="7285059" y="872279"/>
            <a:ext cx="1055280" cy="290758"/>
          </a:xfrm>
          <a:prstGeom prst="rect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应用层</a:t>
            </a:r>
          </a:p>
        </p:txBody>
      </p:sp>
      <p:sp>
        <p:nvSpPr>
          <p:cNvPr id="45" name="矩形: 圆角 44">
            <a:extLst>
              <a:ext uri="{FF2B5EF4-FFF2-40B4-BE49-F238E27FC236}">
                <a16:creationId xmlns:a16="http://schemas.microsoft.com/office/drawing/2014/main" id="{882B425F-05C2-42E6-B22B-254743539786}"/>
              </a:ext>
            </a:extLst>
          </p:cNvPr>
          <p:cNvSpPr/>
          <p:nvPr/>
        </p:nvSpPr>
        <p:spPr>
          <a:xfrm>
            <a:off x="521728" y="2001336"/>
            <a:ext cx="989890" cy="3693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久事公交  </a:t>
            </a:r>
          </a:p>
        </p:txBody>
      </p:sp>
      <p:sp>
        <p:nvSpPr>
          <p:cNvPr id="48" name="矩形: 圆角 47">
            <a:extLst>
              <a:ext uri="{FF2B5EF4-FFF2-40B4-BE49-F238E27FC236}">
                <a16:creationId xmlns:a16="http://schemas.microsoft.com/office/drawing/2014/main" id="{4CE5A759-837A-4CB2-8135-4D1D0ADA9CA7}"/>
              </a:ext>
            </a:extLst>
          </p:cNvPr>
          <p:cNvSpPr/>
          <p:nvPr/>
        </p:nvSpPr>
        <p:spPr>
          <a:xfrm>
            <a:off x="522259" y="2573695"/>
            <a:ext cx="981224" cy="3693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久事交通卡  </a:t>
            </a:r>
          </a:p>
        </p:txBody>
      </p:sp>
      <p:sp>
        <p:nvSpPr>
          <p:cNvPr id="49" name="矩形: 圆角 48">
            <a:extLst>
              <a:ext uri="{FF2B5EF4-FFF2-40B4-BE49-F238E27FC236}">
                <a16:creationId xmlns:a16="http://schemas.microsoft.com/office/drawing/2014/main" id="{EDEF6B11-12A8-4AB2-AB63-BA1E7654AD32}"/>
              </a:ext>
            </a:extLst>
          </p:cNvPr>
          <p:cNvSpPr/>
          <p:nvPr/>
        </p:nvSpPr>
        <p:spPr>
          <a:xfrm>
            <a:off x="544219" y="3333168"/>
            <a:ext cx="981224" cy="3693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bg2">
                    <a:lumMod val="90000"/>
                  </a:schemeClr>
                </a:solidFill>
              </a:rPr>
              <a:t>体育</a:t>
            </a:r>
          </a:p>
        </p:txBody>
      </p:sp>
      <p:sp>
        <p:nvSpPr>
          <p:cNvPr id="56" name="矩形: 圆角 55">
            <a:extLst>
              <a:ext uri="{FF2B5EF4-FFF2-40B4-BE49-F238E27FC236}">
                <a16:creationId xmlns:a16="http://schemas.microsoft.com/office/drawing/2014/main" id="{D481882B-2923-46AF-AFA1-AC0503ECF8CC}"/>
              </a:ext>
            </a:extLst>
          </p:cNvPr>
          <p:cNvSpPr/>
          <p:nvPr/>
        </p:nvSpPr>
        <p:spPr>
          <a:xfrm>
            <a:off x="544219" y="3866630"/>
            <a:ext cx="981224" cy="3693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bg2">
                    <a:lumMod val="90000"/>
                  </a:schemeClr>
                </a:solidFill>
              </a:rPr>
              <a:t>置业</a:t>
            </a:r>
          </a:p>
        </p:txBody>
      </p:sp>
      <p:sp>
        <p:nvSpPr>
          <p:cNvPr id="64" name="矩形: 圆角 63">
            <a:extLst>
              <a:ext uri="{FF2B5EF4-FFF2-40B4-BE49-F238E27FC236}">
                <a16:creationId xmlns:a16="http://schemas.microsoft.com/office/drawing/2014/main" id="{B00C6FB2-5CF1-405D-8F67-C28D41BBDF9F}"/>
              </a:ext>
            </a:extLst>
          </p:cNvPr>
          <p:cNvSpPr/>
          <p:nvPr/>
        </p:nvSpPr>
        <p:spPr>
          <a:xfrm>
            <a:off x="551690" y="4326102"/>
            <a:ext cx="981224" cy="3693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bg2">
                    <a:lumMod val="90000"/>
                  </a:schemeClr>
                </a:solidFill>
              </a:rPr>
              <a:t>其他</a:t>
            </a:r>
          </a:p>
        </p:txBody>
      </p:sp>
      <p:sp>
        <p:nvSpPr>
          <p:cNvPr id="66" name="矩形: 圆角 65">
            <a:extLst>
              <a:ext uri="{FF2B5EF4-FFF2-40B4-BE49-F238E27FC236}">
                <a16:creationId xmlns:a16="http://schemas.microsoft.com/office/drawing/2014/main" id="{50B69818-057D-4032-8BEB-912059B182B0}"/>
              </a:ext>
            </a:extLst>
          </p:cNvPr>
          <p:cNvSpPr/>
          <p:nvPr/>
        </p:nvSpPr>
        <p:spPr>
          <a:xfrm>
            <a:off x="7363957" y="1787440"/>
            <a:ext cx="976381" cy="4572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大屏</a:t>
            </a:r>
          </a:p>
        </p:txBody>
      </p:sp>
    </p:spTree>
    <p:extLst>
      <p:ext uri="{BB962C8B-B14F-4D97-AF65-F5344CB8AC3E}">
        <p14:creationId xmlns:p14="http://schemas.microsoft.com/office/powerpoint/2010/main" val="8643978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组合 1">
            <a:extLst>
              <a:ext uri="{FF2B5EF4-FFF2-40B4-BE49-F238E27FC236}">
                <a16:creationId xmlns:a16="http://schemas.microsoft.com/office/drawing/2014/main" id="{5FEAC86F-DA9F-43D0-B6E3-86EA251ED434}"/>
              </a:ext>
            </a:extLst>
          </p:cNvPr>
          <p:cNvGrpSpPr/>
          <p:nvPr/>
        </p:nvGrpSpPr>
        <p:grpSpPr>
          <a:xfrm>
            <a:off x="2583742" y="1378345"/>
            <a:ext cx="3429000" cy="3179762"/>
            <a:chOff x="4406900" y="2401888"/>
            <a:chExt cx="3429000" cy="3179762"/>
          </a:xfrm>
        </p:grpSpPr>
        <p:sp>
          <p:nvSpPr>
            <p:cNvPr id="103" name="任意多边形 16">
              <a:extLst>
                <a:ext uri="{FF2B5EF4-FFF2-40B4-BE49-F238E27FC236}">
                  <a16:creationId xmlns:a16="http://schemas.microsoft.com/office/drawing/2014/main" id="{4C87752D-5BC9-4E48-9F2A-976C4B71ACE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96417">
              <a:off x="5012532" y="2251869"/>
              <a:ext cx="1143000" cy="1443037"/>
            </a:xfrm>
            <a:custGeom>
              <a:avLst/>
              <a:gdLst>
                <a:gd name="T0" fmla="*/ 85965 w 1997680"/>
                <a:gd name="T1" fmla="*/ 471208 h 2524712"/>
                <a:gd name="T2" fmla="*/ 531923 w 1997680"/>
                <a:gd name="T3" fmla="*/ 0 h 2524712"/>
                <a:gd name="T4" fmla="*/ 732573 w 1997680"/>
                <a:gd name="T5" fmla="*/ 189500 h 2524712"/>
                <a:gd name="T6" fmla="*/ 947302 w 1997680"/>
                <a:gd name="T7" fmla="*/ 392298 h 2524712"/>
                <a:gd name="T8" fmla="*/ 1143000 w 1997680"/>
                <a:gd name="T9" fmla="*/ 577122 h 2524712"/>
                <a:gd name="T10" fmla="*/ 966969 w 1997680"/>
                <a:gd name="T11" fmla="*/ 763120 h 2524712"/>
                <a:gd name="T12" fmla="*/ 967995 w 1997680"/>
                <a:gd name="T13" fmla="*/ 764089 h 2524712"/>
                <a:gd name="T14" fmla="*/ 953499 w 1997680"/>
                <a:gd name="T15" fmla="*/ 782868 h 2524712"/>
                <a:gd name="T16" fmla="*/ 933465 w 1997680"/>
                <a:gd name="T17" fmla="*/ 934834 h 2524712"/>
                <a:gd name="T18" fmla="*/ 934391 w 1997680"/>
                <a:gd name="T19" fmla="*/ 937169 h 2524712"/>
                <a:gd name="T20" fmla="*/ 933999 w 1997680"/>
                <a:gd name="T21" fmla="*/ 937289 h 2524712"/>
                <a:gd name="T22" fmla="*/ 1013097 w 1997680"/>
                <a:gd name="T23" fmla="*/ 1196770 h 2524712"/>
                <a:gd name="T24" fmla="*/ 203517 w 1997680"/>
                <a:gd name="T25" fmla="*/ 1443037 h 2524712"/>
                <a:gd name="T26" fmla="*/ 17510 w 1997680"/>
                <a:gd name="T27" fmla="*/ 832834 h 2524712"/>
                <a:gd name="T28" fmla="*/ 18324 w 1997680"/>
                <a:gd name="T29" fmla="*/ 832586 h 2524712"/>
                <a:gd name="T30" fmla="*/ 16402 w 1997680"/>
                <a:gd name="T31" fmla="*/ 827736 h 2524712"/>
                <a:gd name="T32" fmla="*/ 57997 w 1997680"/>
                <a:gd name="T33" fmla="*/ 512210 h 2524712"/>
                <a:gd name="T34" fmla="*/ 88095 w 1997680"/>
                <a:gd name="T35" fmla="*/ 473220 h 25247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997680"/>
                <a:gd name="T55" fmla="*/ 0 h 2524712"/>
                <a:gd name="T56" fmla="*/ 1997680 w 1997680"/>
                <a:gd name="T57" fmla="*/ 2524712 h 25247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997680" h="2524712">
                  <a:moveTo>
                    <a:pt x="150246" y="824418"/>
                  </a:moveTo>
                  <a:lnTo>
                    <a:pt x="929670" y="0"/>
                  </a:lnTo>
                  <a:lnTo>
                    <a:pt x="1280355" y="331546"/>
                  </a:lnTo>
                  <a:lnTo>
                    <a:pt x="1655649" y="686358"/>
                  </a:lnTo>
                  <a:lnTo>
                    <a:pt x="1997680" y="1009723"/>
                  </a:lnTo>
                  <a:lnTo>
                    <a:pt x="1690021" y="1335142"/>
                  </a:lnTo>
                  <a:lnTo>
                    <a:pt x="1691814" y="1336837"/>
                  </a:lnTo>
                  <a:lnTo>
                    <a:pt x="1666479" y="1369692"/>
                  </a:lnTo>
                  <a:cubicBezTo>
                    <a:pt x="1616466" y="1450265"/>
                    <a:pt x="1605036" y="1547518"/>
                    <a:pt x="1631465" y="1635569"/>
                  </a:cubicBezTo>
                  <a:lnTo>
                    <a:pt x="1633083" y="1639655"/>
                  </a:lnTo>
                  <a:lnTo>
                    <a:pt x="1632398" y="1639864"/>
                  </a:lnTo>
                  <a:lnTo>
                    <a:pt x="1770641" y="2093848"/>
                  </a:lnTo>
                  <a:lnTo>
                    <a:pt x="355698" y="2524712"/>
                  </a:lnTo>
                  <a:lnTo>
                    <a:pt x="30604" y="1457111"/>
                  </a:lnTo>
                  <a:lnTo>
                    <a:pt x="32026" y="1456678"/>
                  </a:lnTo>
                  <a:lnTo>
                    <a:pt x="28667" y="1448193"/>
                  </a:lnTo>
                  <a:cubicBezTo>
                    <a:pt x="-26207" y="1265374"/>
                    <a:pt x="-2477" y="1063448"/>
                    <a:pt x="101365" y="896153"/>
                  </a:cubicBezTo>
                  <a:lnTo>
                    <a:pt x="153968" y="827937"/>
                  </a:lnTo>
                  <a:lnTo>
                    <a:pt x="150246" y="824418"/>
                  </a:lnTo>
                  <a:close/>
                </a:path>
              </a:pathLst>
            </a:custGeom>
            <a:solidFill>
              <a:schemeClr val="accent5">
                <a:lumMod val="50000"/>
                <a:alpha val="5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 dirty="0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4" name="任意多边形 17">
              <a:extLst>
                <a:ext uri="{FF2B5EF4-FFF2-40B4-BE49-F238E27FC236}">
                  <a16:creationId xmlns:a16="http://schemas.microsoft.com/office/drawing/2014/main" id="{107159FF-6D73-4E70-AE0B-786EB6680C3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803583" flipH="1">
              <a:off x="6077744" y="2258219"/>
              <a:ext cx="1133475" cy="1443037"/>
            </a:xfrm>
            <a:custGeom>
              <a:avLst/>
              <a:gdLst>
                <a:gd name="T0" fmla="*/ 531440 w 1982833"/>
                <a:gd name="T1" fmla="*/ 0 h 2524712"/>
                <a:gd name="T2" fmla="*/ 85887 w 1982833"/>
                <a:gd name="T3" fmla="*/ 471208 h 2524712"/>
                <a:gd name="T4" fmla="*/ 88015 w 1982833"/>
                <a:gd name="T5" fmla="*/ 473220 h 2524712"/>
                <a:gd name="T6" fmla="*/ 57945 w 1982833"/>
                <a:gd name="T7" fmla="*/ 512210 h 2524712"/>
                <a:gd name="T8" fmla="*/ 16387 w 1982833"/>
                <a:gd name="T9" fmla="*/ 827736 h 2524712"/>
                <a:gd name="T10" fmla="*/ 18307 w 1982833"/>
                <a:gd name="T11" fmla="*/ 832586 h 2524712"/>
                <a:gd name="T12" fmla="*/ 17495 w 1982833"/>
                <a:gd name="T13" fmla="*/ 832834 h 2524712"/>
                <a:gd name="T14" fmla="*/ 203333 w 1982833"/>
                <a:gd name="T15" fmla="*/ 1443037 h 2524712"/>
                <a:gd name="T16" fmla="*/ 971612 w 1982833"/>
                <a:gd name="T17" fmla="*/ 1209121 h 2524712"/>
                <a:gd name="T18" fmla="*/ 895708 w 1982833"/>
                <a:gd name="T19" fmla="*/ 959889 h 2524712"/>
                <a:gd name="T20" fmla="*/ 896099 w 1982833"/>
                <a:gd name="T21" fmla="*/ 959769 h 2524712"/>
                <a:gd name="T22" fmla="*/ 895174 w 1982833"/>
                <a:gd name="T23" fmla="*/ 957433 h 2524712"/>
                <a:gd name="T24" fmla="*/ 915189 w 1982833"/>
                <a:gd name="T25" fmla="*/ 805468 h 2524712"/>
                <a:gd name="T26" fmla="*/ 929672 w 1982833"/>
                <a:gd name="T27" fmla="*/ 786689 h 2524712"/>
                <a:gd name="T28" fmla="*/ 928647 w 1982833"/>
                <a:gd name="T29" fmla="*/ 785720 h 2524712"/>
                <a:gd name="T30" fmla="*/ 1133475 w 1982833"/>
                <a:gd name="T31" fmla="*/ 569099 h 2524712"/>
                <a:gd name="T32" fmla="*/ 946442 w 1982833"/>
                <a:gd name="T33" fmla="*/ 392298 h 2524712"/>
                <a:gd name="T34" fmla="*/ 731908 w 1982833"/>
                <a:gd name="T35" fmla="*/ 189500 h 25247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982833"/>
                <a:gd name="T55" fmla="*/ 0 h 2524712"/>
                <a:gd name="T56" fmla="*/ 1982833 w 1982833"/>
                <a:gd name="T57" fmla="*/ 2524712 h 25247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982833" h="2524712">
                  <a:moveTo>
                    <a:pt x="929670" y="0"/>
                  </a:moveTo>
                  <a:lnTo>
                    <a:pt x="150246" y="824418"/>
                  </a:lnTo>
                  <a:lnTo>
                    <a:pt x="153968" y="827937"/>
                  </a:lnTo>
                  <a:lnTo>
                    <a:pt x="101365" y="896153"/>
                  </a:lnTo>
                  <a:cubicBezTo>
                    <a:pt x="-2477" y="1063448"/>
                    <a:pt x="-26207" y="1265374"/>
                    <a:pt x="28667" y="1448193"/>
                  </a:cubicBezTo>
                  <a:lnTo>
                    <a:pt x="32026" y="1456678"/>
                  </a:lnTo>
                  <a:lnTo>
                    <a:pt x="30604" y="1457111"/>
                  </a:lnTo>
                  <a:lnTo>
                    <a:pt x="355698" y="2524712"/>
                  </a:lnTo>
                  <a:lnTo>
                    <a:pt x="1699679" y="2115457"/>
                  </a:lnTo>
                  <a:lnTo>
                    <a:pt x="1566897" y="1679404"/>
                  </a:lnTo>
                  <a:lnTo>
                    <a:pt x="1567582" y="1679195"/>
                  </a:lnTo>
                  <a:lnTo>
                    <a:pt x="1565964" y="1675108"/>
                  </a:lnTo>
                  <a:cubicBezTo>
                    <a:pt x="1539535" y="1587058"/>
                    <a:pt x="1550964" y="1489806"/>
                    <a:pt x="1600977" y="1409232"/>
                  </a:cubicBezTo>
                  <a:lnTo>
                    <a:pt x="1626313" y="1376377"/>
                  </a:lnTo>
                  <a:lnTo>
                    <a:pt x="1624520" y="1374682"/>
                  </a:lnTo>
                  <a:lnTo>
                    <a:pt x="1982833" y="995685"/>
                  </a:lnTo>
                  <a:lnTo>
                    <a:pt x="1655649" y="686358"/>
                  </a:lnTo>
                  <a:lnTo>
                    <a:pt x="1280355" y="331546"/>
                  </a:lnTo>
                  <a:lnTo>
                    <a:pt x="929670" y="0"/>
                  </a:lnTo>
                  <a:close/>
                </a:path>
              </a:pathLst>
            </a:custGeom>
            <a:solidFill>
              <a:schemeClr val="accent5">
                <a:lumMod val="50000"/>
                <a:alpha val="5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5" name="任意多边形 18">
              <a:extLst>
                <a:ext uri="{FF2B5EF4-FFF2-40B4-BE49-F238E27FC236}">
                  <a16:creationId xmlns:a16="http://schemas.microsoft.com/office/drawing/2014/main" id="{A3AE498A-0757-49B2-97F4-2CEAE79FA39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811666" flipH="1" flipV="1">
              <a:off x="6707188" y="3327400"/>
              <a:ext cx="1128712" cy="1443038"/>
            </a:xfrm>
            <a:custGeom>
              <a:avLst/>
              <a:gdLst>
                <a:gd name="T0" fmla="*/ 203331 w 1974521"/>
                <a:gd name="T1" fmla="*/ 1443038 h 2524712"/>
                <a:gd name="T2" fmla="*/ 17494 w 1974521"/>
                <a:gd name="T3" fmla="*/ 832834 h 2524712"/>
                <a:gd name="T4" fmla="*/ 18307 w 1974521"/>
                <a:gd name="T5" fmla="*/ 832587 h 2524712"/>
                <a:gd name="T6" fmla="*/ 16387 w 1974521"/>
                <a:gd name="T7" fmla="*/ 827737 h 2524712"/>
                <a:gd name="T8" fmla="*/ 57944 w 1974521"/>
                <a:gd name="T9" fmla="*/ 512210 h 2524712"/>
                <a:gd name="T10" fmla="*/ 88014 w 1974521"/>
                <a:gd name="T11" fmla="*/ 473220 h 2524712"/>
                <a:gd name="T12" fmla="*/ 85886 w 1974521"/>
                <a:gd name="T13" fmla="*/ 471209 h 2524712"/>
                <a:gd name="T14" fmla="*/ 531435 w 1974521"/>
                <a:gd name="T15" fmla="*/ 0 h 2524712"/>
                <a:gd name="T16" fmla="*/ 731900 w 1974521"/>
                <a:gd name="T17" fmla="*/ 189500 h 2524712"/>
                <a:gd name="T18" fmla="*/ 946433 w 1974521"/>
                <a:gd name="T19" fmla="*/ 392298 h 2524712"/>
                <a:gd name="T20" fmla="*/ 1128712 w 1974521"/>
                <a:gd name="T21" fmla="*/ 564608 h 2524712"/>
                <a:gd name="T22" fmla="*/ 931863 w 1974521"/>
                <a:gd name="T23" fmla="*/ 772794 h 2524712"/>
                <a:gd name="T24" fmla="*/ 932888 w 1974521"/>
                <a:gd name="T25" fmla="*/ 773762 h 2524712"/>
                <a:gd name="T26" fmla="*/ 918405 w 1974521"/>
                <a:gd name="T27" fmla="*/ 792541 h 2524712"/>
                <a:gd name="T28" fmla="*/ 898390 w 1974521"/>
                <a:gd name="T29" fmla="*/ 944507 h 2524712"/>
                <a:gd name="T30" fmla="*/ 899315 w 1974521"/>
                <a:gd name="T31" fmla="*/ 946843 h 2524712"/>
                <a:gd name="T32" fmla="*/ 898923 w 1974521"/>
                <a:gd name="T33" fmla="*/ 946962 h 2524712"/>
                <a:gd name="T34" fmla="*/ 978156 w 1974521"/>
                <a:gd name="T35" fmla="*/ 1207126 h 25247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974521"/>
                <a:gd name="T55" fmla="*/ 0 h 2524712"/>
                <a:gd name="T56" fmla="*/ 1974521 w 1974521"/>
                <a:gd name="T57" fmla="*/ 2524712 h 25247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974521" h="2524712">
                  <a:moveTo>
                    <a:pt x="355698" y="2524712"/>
                  </a:moveTo>
                  <a:lnTo>
                    <a:pt x="30604" y="1457111"/>
                  </a:lnTo>
                  <a:lnTo>
                    <a:pt x="32026" y="1456678"/>
                  </a:lnTo>
                  <a:lnTo>
                    <a:pt x="28667" y="1448193"/>
                  </a:lnTo>
                  <a:cubicBezTo>
                    <a:pt x="-26207" y="1265374"/>
                    <a:pt x="-2477" y="1063448"/>
                    <a:pt x="101365" y="896153"/>
                  </a:cubicBezTo>
                  <a:lnTo>
                    <a:pt x="153968" y="827937"/>
                  </a:lnTo>
                  <a:lnTo>
                    <a:pt x="150246" y="824418"/>
                  </a:lnTo>
                  <a:lnTo>
                    <a:pt x="929670" y="0"/>
                  </a:lnTo>
                  <a:lnTo>
                    <a:pt x="1280355" y="331546"/>
                  </a:lnTo>
                  <a:lnTo>
                    <a:pt x="1655649" y="686358"/>
                  </a:lnTo>
                  <a:lnTo>
                    <a:pt x="1974521" y="987827"/>
                  </a:lnTo>
                  <a:lnTo>
                    <a:pt x="1630161" y="1352065"/>
                  </a:lnTo>
                  <a:lnTo>
                    <a:pt x="1631954" y="1353760"/>
                  </a:lnTo>
                  <a:lnTo>
                    <a:pt x="1606619" y="1386615"/>
                  </a:lnTo>
                  <a:cubicBezTo>
                    <a:pt x="1556606" y="1467188"/>
                    <a:pt x="1545177" y="1564441"/>
                    <a:pt x="1571605" y="1652492"/>
                  </a:cubicBezTo>
                  <a:lnTo>
                    <a:pt x="1573223" y="1656578"/>
                  </a:lnTo>
                  <a:lnTo>
                    <a:pt x="1572538" y="1656786"/>
                  </a:lnTo>
                  <a:lnTo>
                    <a:pt x="1711144" y="2111965"/>
                  </a:lnTo>
                  <a:lnTo>
                    <a:pt x="355698" y="2524712"/>
                  </a:lnTo>
                  <a:close/>
                </a:path>
              </a:pathLst>
            </a:custGeom>
            <a:solidFill>
              <a:schemeClr val="accent5">
                <a:lumMod val="50000"/>
                <a:alpha val="5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6" name="任意多边形 19">
              <a:extLst>
                <a:ext uri="{FF2B5EF4-FFF2-40B4-BE49-F238E27FC236}">
                  <a16:creationId xmlns:a16="http://schemas.microsoft.com/office/drawing/2014/main" id="{35A32E7F-CC69-4FE1-9DCA-AD5D3DA846D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11666" flipV="1">
              <a:off x="4406900" y="3328988"/>
              <a:ext cx="1144588" cy="1443037"/>
            </a:xfrm>
            <a:custGeom>
              <a:avLst/>
              <a:gdLst>
                <a:gd name="T0" fmla="*/ 203178 w 2003794"/>
                <a:gd name="T1" fmla="*/ 1443037 h 2524712"/>
                <a:gd name="T2" fmla="*/ 999303 w 2003794"/>
                <a:gd name="T3" fmla="*/ 1200459 h 2524712"/>
                <a:gd name="T4" fmla="*/ 924048 w 2003794"/>
                <a:gd name="T5" fmla="*/ 953173 h 2524712"/>
                <a:gd name="T6" fmla="*/ 924440 w 2003794"/>
                <a:gd name="T7" fmla="*/ 953053 h 2524712"/>
                <a:gd name="T8" fmla="*/ 923515 w 2003794"/>
                <a:gd name="T9" fmla="*/ 950718 h 2524712"/>
                <a:gd name="T10" fmla="*/ 943515 w 2003794"/>
                <a:gd name="T11" fmla="*/ 798752 h 2524712"/>
                <a:gd name="T12" fmla="*/ 957987 w 2003794"/>
                <a:gd name="T13" fmla="*/ 779974 h 2524712"/>
                <a:gd name="T14" fmla="*/ 956963 w 2003794"/>
                <a:gd name="T15" fmla="*/ 779004 h 2524712"/>
                <a:gd name="T16" fmla="*/ 1144588 w 2003794"/>
                <a:gd name="T17" fmla="*/ 580425 h 2524712"/>
                <a:gd name="T18" fmla="*/ 945724 w 2003794"/>
                <a:gd name="T19" fmla="*/ 392298 h 2524712"/>
                <a:gd name="T20" fmla="*/ 731352 w 2003794"/>
                <a:gd name="T21" fmla="*/ 189500 h 2524712"/>
                <a:gd name="T22" fmla="*/ 531037 w 2003794"/>
                <a:gd name="T23" fmla="*/ 0 h 2524712"/>
                <a:gd name="T24" fmla="*/ 85822 w 2003794"/>
                <a:gd name="T25" fmla="*/ 471208 h 2524712"/>
                <a:gd name="T26" fmla="*/ 87948 w 2003794"/>
                <a:gd name="T27" fmla="*/ 473220 h 2524712"/>
                <a:gd name="T28" fmla="*/ 57901 w 2003794"/>
                <a:gd name="T29" fmla="*/ 512210 h 2524712"/>
                <a:gd name="T30" fmla="*/ 16375 w 2003794"/>
                <a:gd name="T31" fmla="*/ 827736 h 2524712"/>
                <a:gd name="T32" fmla="*/ 18294 w 2003794"/>
                <a:gd name="T33" fmla="*/ 832586 h 2524712"/>
                <a:gd name="T34" fmla="*/ 17481 w 2003794"/>
                <a:gd name="T35" fmla="*/ 832834 h 25247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003794"/>
                <a:gd name="T55" fmla="*/ 0 h 2524712"/>
                <a:gd name="T56" fmla="*/ 2003794 w 2003794"/>
                <a:gd name="T57" fmla="*/ 2524712 h 25247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003794" h="2524712">
                  <a:moveTo>
                    <a:pt x="355698" y="2524712"/>
                  </a:moveTo>
                  <a:lnTo>
                    <a:pt x="1749448" y="2100302"/>
                  </a:lnTo>
                  <a:lnTo>
                    <a:pt x="1617702" y="1667654"/>
                  </a:lnTo>
                  <a:lnTo>
                    <a:pt x="1618387" y="1667445"/>
                  </a:lnTo>
                  <a:lnTo>
                    <a:pt x="1616769" y="1663359"/>
                  </a:lnTo>
                  <a:cubicBezTo>
                    <a:pt x="1590341" y="1575308"/>
                    <a:pt x="1601770" y="1478056"/>
                    <a:pt x="1651782" y="1397482"/>
                  </a:cubicBezTo>
                  <a:lnTo>
                    <a:pt x="1677117" y="1364628"/>
                  </a:lnTo>
                  <a:lnTo>
                    <a:pt x="1675325" y="1362932"/>
                  </a:lnTo>
                  <a:lnTo>
                    <a:pt x="2003794" y="1015502"/>
                  </a:lnTo>
                  <a:lnTo>
                    <a:pt x="1655649" y="686358"/>
                  </a:lnTo>
                  <a:lnTo>
                    <a:pt x="1280355" y="331546"/>
                  </a:lnTo>
                  <a:lnTo>
                    <a:pt x="929670" y="0"/>
                  </a:lnTo>
                  <a:lnTo>
                    <a:pt x="150246" y="824418"/>
                  </a:lnTo>
                  <a:lnTo>
                    <a:pt x="153968" y="827937"/>
                  </a:lnTo>
                  <a:lnTo>
                    <a:pt x="101365" y="896153"/>
                  </a:lnTo>
                  <a:cubicBezTo>
                    <a:pt x="-2477" y="1063448"/>
                    <a:pt x="-26207" y="1265374"/>
                    <a:pt x="28667" y="1448193"/>
                  </a:cubicBezTo>
                  <a:lnTo>
                    <a:pt x="32026" y="1456678"/>
                  </a:lnTo>
                  <a:lnTo>
                    <a:pt x="30604" y="1457111"/>
                  </a:lnTo>
                  <a:lnTo>
                    <a:pt x="355698" y="2524712"/>
                  </a:lnTo>
                  <a:close/>
                </a:path>
              </a:pathLst>
            </a:custGeom>
            <a:solidFill>
              <a:schemeClr val="accent5">
                <a:lumMod val="50000"/>
                <a:alpha val="5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7" name="任意多边形 20">
              <a:extLst>
                <a:ext uri="{FF2B5EF4-FFF2-40B4-BE49-F238E27FC236}">
                  <a16:creationId xmlns:a16="http://schemas.microsoft.com/office/drawing/2014/main" id="{A52F0014-70D8-4792-ABB5-A62923A5947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55030" flipV="1">
              <a:off x="5018882" y="4296568"/>
              <a:ext cx="1130300" cy="1439863"/>
            </a:xfrm>
            <a:custGeom>
              <a:avLst/>
              <a:gdLst>
                <a:gd name="T0" fmla="*/ 1007332 w 1424028"/>
                <a:gd name="T1" fmla="*/ 1195122 h 1814500"/>
                <a:gd name="T2" fmla="*/ 923615 w 1424028"/>
                <a:gd name="T3" fmla="*/ 920264 h 1814500"/>
                <a:gd name="T4" fmla="*/ 924006 w 1424028"/>
                <a:gd name="T5" fmla="*/ 920146 h 1814500"/>
                <a:gd name="T6" fmla="*/ 923081 w 1424028"/>
                <a:gd name="T7" fmla="*/ 917809 h 1814500"/>
                <a:gd name="T8" fmla="*/ 943103 w 1424028"/>
                <a:gd name="T9" fmla="*/ 765808 h 1814500"/>
                <a:gd name="T10" fmla="*/ 957591 w 1424028"/>
                <a:gd name="T11" fmla="*/ 747024 h 1814500"/>
                <a:gd name="T12" fmla="*/ 956566 w 1424028"/>
                <a:gd name="T13" fmla="*/ 746055 h 1814500"/>
                <a:gd name="T14" fmla="*/ 1130300 w 1424028"/>
                <a:gd name="T15" fmla="*/ 562339 h 1814500"/>
                <a:gd name="T16" fmla="*/ 946776 w 1424028"/>
                <a:gd name="T17" fmla="*/ 388876 h 1814500"/>
                <a:gd name="T18" fmla="*/ 780439 w 1424028"/>
                <a:gd name="T19" fmla="*/ 231657 h 1814500"/>
                <a:gd name="T20" fmla="*/ 528306 w 1424028"/>
                <a:gd name="T21" fmla="*/ 0 h 1814500"/>
                <a:gd name="T22" fmla="*/ 85918 w 1424028"/>
                <a:gd name="T23" fmla="*/ 467806 h 1814500"/>
                <a:gd name="T24" fmla="*/ 88046 w 1424028"/>
                <a:gd name="T25" fmla="*/ 469817 h 1814500"/>
                <a:gd name="T26" fmla="*/ 57965 w 1424028"/>
                <a:gd name="T27" fmla="*/ 508816 h 1814500"/>
                <a:gd name="T28" fmla="*/ 16393 w 1424028"/>
                <a:gd name="T29" fmla="*/ 824417 h 1814500"/>
                <a:gd name="T30" fmla="*/ 18314 w 1424028"/>
                <a:gd name="T31" fmla="*/ 829268 h 1814500"/>
                <a:gd name="T32" fmla="*/ 17501 w 1424028"/>
                <a:gd name="T33" fmla="*/ 829516 h 1814500"/>
                <a:gd name="T34" fmla="*/ 203405 w 1424028"/>
                <a:gd name="T35" fmla="*/ 1439863 h 18145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24028"/>
                <a:gd name="T55" fmla="*/ 0 h 1814500"/>
                <a:gd name="T56" fmla="*/ 1424028 w 1424028"/>
                <a:gd name="T57" fmla="*/ 1814500 h 181450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24028" h="1814500">
                  <a:moveTo>
                    <a:pt x="1269105" y="1506080"/>
                  </a:moveTo>
                  <a:lnTo>
                    <a:pt x="1163632" y="1159707"/>
                  </a:lnTo>
                  <a:lnTo>
                    <a:pt x="1164125" y="1159558"/>
                  </a:lnTo>
                  <a:lnTo>
                    <a:pt x="1162960" y="1156613"/>
                  </a:lnTo>
                  <a:cubicBezTo>
                    <a:pt x="1143919" y="1093177"/>
                    <a:pt x="1152153" y="1023111"/>
                    <a:pt x="1188185" y="965063"/>
                  </a:cubicBezTo>
                  <a:lnTo>
                    <a:pt x="1206437" y="941392"/>
                  </a:lnTo>
                  <a:lnTo>
                    <a:pt x="1205146" y="940171"/>
                  </a:lnTo>
                  <a:lnTo>
                    <a:pt x="1424028" y="708654"/>
                  </a:lnTo>
                  <a:lnTo>
                    <a:pt x="1192812" y="490058"/>
                  </a:lnTo>
                  <a:lnTo>
                    <a:pt x="983249" y="291932"/>
                  </a:lnTo>
                  <a:lnTo>
                    <a:pt x="665595" y="0"/>
                  </a:lnTo>
                  <a:lnTo>
                    <a:pt x="108245" y="589524"/>
                  </a:lnTo>
                  <a:lnTo>
                    <a:pt x="110926" y="592059"/>
                  </a:lnTo>
                  <a:lnTo>
                    <a:pt x="73028" y="641205"/>
                  </a:lnTo>
                  <a:cubicBezTo>
                    <a:pt x="-1785" y="761733"/>
                    <a:pt x="-18881" y="907210"/>
                    <a:pt x="20653" y="1038922"/>
                  </a:cubicBezTo>
                  <a:lnTo>
                    <a:pt x="23073" y="1045035"/>
                  </a:lnTo>
                  <a:lnTo>
                    <a:pt x="22049" y="1045347"/>
                  </a:lnTo>
                  <a:lnTo>
                    <a:pt x="256263" y="1814500"/>
                  </a:lnTo>
                  <a:lnTo>
                    <a:pt x="1269105" y="1506080"/>
                  </a:lnTo>
                  <a:close/>
                </a:path>
              </a:pathLst>
            </a:custGeom>
            <a:solidFill>
              <a:schemeClr val="accent5">
                <a:lumMod val="50000"/>
                <a:alpha val="5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8" name="任意多边形 21">
              <a:extLst>
                <a:ext uri="{FF2B5EF4-FFF2-40B4-BE49-F238E27FC236}">
                  <a16:creationId xmlns:a16="http://schemas.microsoft.com/office/drawing/2014/main" id="{C106628F-FF90-477F-B597-373D26EFDD4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844970" flipH="1" flipV="1">
              <a:off x="6092032" y="4294981"/>
              <a:ext cx="1130300" cy="1443037"/>
            </a:xfrm>
            <a:custGeom>
              <a:avLst/>
              <a:gdLst>
                <a:gd name="T0" fmla="*/ 984607 w 1424033"/>
                <a:gd name="T1" fmla="*/ 1205269 h 1818928"/>
                <a:gd name="T2" fmla="*/ 203404 w 1424033"/>
                <a:gd name="T3" fmla="*/ 1443037 h 1818928"/>
                <a:gd name="T4" fmla="*/ 17501 w 1424033"/>
                <a:gd name="T5" fmla="*/ 832833 h 1818928"/>
                <a:gd name="T6" fmla="*/ 18314 w 1424033"/>
                <a:gd name="T7" fmla="*/ 832587 h 1818928"/>
                <a:gd name="T8" fmla="*/ 16393 w 1424033"/>
                <a:gd name="T9" fmla="*/ 827736 h 1818928"/>
                <a:gd name="T10" fmla="*/ 57965 w 1424033"/>
                <a:gd name="T11" fmla="*/ 512210 h 1818928"/>
                <a:gd name="T12" fmla="*/ 88045 w 1424033"/>
                <a:gd name="T13" fmla="*/ 473220 h 1818928"/>
                <a:gd name="T14" fmla="*/ 85917 w 1424033"/>
                <a:gd name="T15" fmla="*/ 471209 h 1818928"/>
                <a:gd name="T16" fmla="*/ 531626 w 1424033"/>
                <a:gd name="T17" fmla="*/ 0 h 1818928"/>
                <a:gd name="T18" fmla="*/ 732163 w 1424033"/>
                <a:gd name="T19" fmla="*/ 189500 h 1818928"/>
                <a:gd name="T20" fmla="*/ 946773 w 1424033"/>
                <a:gd name="T21" fmla="*/ 392298 h 1818928"/>
                <a:gd name="T22" fmla="*/ 1130300 w 1424033"/>
                <a:gd name="T23" fmla="*/ 565725 h 1818928"/>
                <a:gd name="T24" fmla="*/ 937784 w 1424033"/>
                <a:gd name="T25" fmla="*/ 769255 h 1818928"/>
                <a:gd name="T26" fmla="*/ 938809 w 1424033"/>
                <a:gd name="T27" fmla="*/ 770224 h 1818928"/>
                <a:gd name="T28" fmla="*/ 924322 w 1424033"/>
                <a:gd name="T29" fmla="*/ 789003 h 1818928"/>
                <a:gd name="T30" fmla="*/ 904299 w 1424033"/>
                <a:gd name="T31" fmla="*/ 940969 h 1818928"/>
                <a:gd name="T32" fmla="*/ 905224 w 1424033"/>
                <a:gd name="T33" fmla="*/ 943304 h 1818928"/>
                <a:gd name="T34" fmla="*/ 904833 w 1424033"/>
                <a:gd name="T35" fmla="*/ 943423 h 181892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24033"/>
                <a:gd name="T55" fmla="*/ 0 h 1818928"/>
                <a:gd name="T56" fmla="*/ 1424033 w 1424033"/>
                <a:gd name="T57" fmla="*/ 1818928 h 181892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24033" h="1818928">
                  <a:moveTo>
                    <a:pt x="1240478" y="1519225"/>
                  </a:moveTo>
                  <a:lnTo>
                    <a:pt x="256263" y="1818928"/>
                  </a:lnTo>
                  <a:lnTo>
                    <a:pt x="22049" y="1049775"/>
                  </a:lnTo>
                  <a:lnTo>
                    <a:pt x="23073" y="1049464"/>
                  </a:lnTo>
                  <a:lnTo>
                    <a:pt x="20653" y="1043350"/>
                  </a:lnTo>
                  <a:cubicBezTo>
                    <a:pt x="-18881" y="911639"/>
                    <a:pt x="-1785" y="766161"/>
                    <a:pt x="73029" y="645633"/>
                  </a:cubicBezTo>
                  <a:lnTo>
                    <a:pt x="110926" y="596487"/>
                  </a:lnTo>
                  <a:lnTo>
                    <a:pt x="108245" y="593952"/>
                  </a:lnTo>
                  <a:lnTo>
                    <a:pt x="669780" y="0"/>
                  </a:lnTo>
                  <a:lnTo>
                    <a:pt x="922431" y="238862"/>
                  </a:lnTo>
                  <a:lnTo>
                    <a:pt x="1192812" y="494486"/>
                  </a:lnTo>
                  <a:lnTo>
                    <a:pt x="1424033" y="713088"/>
                  </a:lnTo>
                  <a:lnTo>
                    <a:pt x="1181487" y="969635"/>
                  </a:lnTo>
                  <a:lnTo>
                    <a:pt x="1182779" y="970857"/>
                  </a:lnTo>
                  <a:lnTo>
                    <a:pt x="1164527" y="994527"/>
                  </a:lnTo>
                  <a:cubicBezTo>
                    <a:pt x="1128494" y="1052576"/>
                    <a:pt x="1120260" y="1122642"/>
                    <a:pt x="1139301" y="1186078"/>
                  </a:cubicBezTo>
                  <a:lnTo>
                    <a:pt x="1140466" y="1189021"/>
                  </a:lnTo>
                  <a:lnTo>
                    <a:pt x="1139973" y="1189172"/>
                  </a:lnTo>
                  <a:lnTo>
                    <a:pt x="1240478" y="1519225"/>
                  </a:lnTo>
                  <a:close/>
                </a:path>
              </a:pathLst>
            </a:custGeom>
            <a:solidFill>
              <a:schemeClr val="accent5">
                <a:lumMod val="50000"/>
                <a:alpha val="5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grpSp>
          <p:nvGrpSpPr>
            <p:cNvPr id="109" name="组合 69">
              <a:extLst>
                <a:ext uri="{FF2B5EF4-FFF2-40B4-BE49-F238E27FC236}">
                  <a16:creationId xmlns:a16="http://schemas.microsoft.com/office/drawing/2014/main" id="{95E2AE16-5E35-4295-953F-9D2B4B8121D8}"/>
                </a:ext>
              </a:extLst>
            </p:cNvPr>
            <p:cNvGrpSpPr/>
            <p:nvPr/>
          </p:nvGrpSpPr>
          <p:grpSpPr bwMode="auto">
            <a:xfrm>
              <a:off x="5330825" y="2720975"/>
              <a:ext cx="395288" cy="381000"/>
              <a:chOff x="0" y="0"/>
              <a:chExt cx="645684" cy="620945"/>
            </a:xfrm>
            <a:solidFill>
              <a:schemeClr val="bg1"/>
            </a:solidFill>
          </p:grpSpPr>
          <p:sp>
            <p:nvSpPr>
              <p:cNvPr id="127" name="Oval 131">
                <a:extLst>
                  <a:ext uri="{FF2B5EF4-FFF2-40B4-BE49-F238E27FC236}">
                    <a16:creationId xmlns:a16="http://schemas.microsoft.com/office/drawing/2014/main" id="{45052D48-8C37-4F68-ADC8-E76F9E88B7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563" y="0"/>
                <a:ext cx="290558" cy="294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28" name="Freeform 134">
                <a:extLst>
                  <a:ext uri="{FF2B5EF4-FFF2-40B4-BE49-F238E27FC236}">
                    <a16:creationId xmlns:a16="http://schemas.microsoft.com/office/drawing/2014/main" id="{8123BBFB-2990-42DE-B631-FCE2052199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340170"/>
                <a:ext cx="645684" cy="280775"/>
              </a:xfrm>
              <a:custGeom>
                <a:avLst/>
                <a:gdLst>
                  <a:gd name="T0" fmla="*/ 35 w 200"/>
                  <a:gd name="T1" fmla="*/ 87 h 87"/>
                  <a:gd name="T2" fmla="*/ 35 w 200"/>
                  <a:gd name="T3" fmla="*/ 72 h 87"/>
                  <a:gd name="T4" fmla="*/ 46 w 200"/>
                  <a:gd name="T5" fmla="*/ 72 h 87"/>
                  <a:gd name="T6" fmla="*/ 46 w 200"/>
                  <a:gd name="T7" fmla="*/ 87 h 87"/>
                  <a:gd name="T8" fmla="*/ 155 w 200"/>
                  <a:gd name="T9" fmla="*/ 87 h 87"/>
                  <a:gd name="T10" fmla="*/ 155 w 200"/>
                  <a:gd name="T11" fmla="*/ 72 h 87"/>
                  <a:gd name="T12" fmla="*/ 166 w 200"/>
                  <a:gd name="T13" fmla="*/ 72 h 87"/>
                  <a:gd name="T14" fmla="*/ 166 w 200"/>
                  <a:gd name="T15" fmla="*/ 87 h 87"/>
                  <a:gd name="T16" fmla="*/ 199 w 200"/>
                  <a:gd name="T17" fmla="*/ 87 h 87"/>
                  <a:gd name="T18" fmla="*/ 200 w 200"/>
                  <a:gd name="T19" fmla="*/ 43 h 87"/>
                  <a:gd name="T20" fmla="*/ 156 w 200"/>
                  <a:gd name="T21" fmla="*/ 0 h 87"/>
                  <a:gd name="T22" fmla="*/ 156 w 200"/>
                  <a:gd name="T23" fmla="*/ 0 h 87"/>
                  <a:gd name="T24" fmla="*/ 156 w 200"/>
                  <a:gd name="T25" fmla="*/ 0 h 87"/>
                  <a:gd name="T26" fmla="*/ 140 w 200"/>
                  <a:gd name="T27" fmla="*/ 0 h 87"/>
                  <a:gd name="T28" fmla="*/ 100 w 200"/>
                  <a:gd name="T29" fmla="*/ 80 h 87"/>
                  <a:gd name="T30" fmla="*/ 60 w 200"/>
                  <a:gd name="T31" fmla="*/ 0 h 87"/>
                  <a:gd name="T32" fmla="*/ 45 w 200"/>
                  <a:gd name="T33" fmla="*/ 0 h 87"/>
                  <a:gd name="T34" fmla="*/ 45 w 200"/>
                  <a:gd name="T35" fmla="*/ 0 h 87"/>
                  <a:gd name="T36" fmla="*/ 44 w 200"/>
                  <a:gd name="T37" fmla="*/ 0 h 87"/>
                  <a:gd name="T38" fmla="*/ 1 w 200"/>
                  <a:gd name="T39" fmla="*/ 43 h 87"/>
                  <a:gd name="T40" fmla="*/ 0 w 200"/>
                  <a:gd name="T41" fmla="*/ 87 h 87"/>
                  <a:gd name="T42" fmla="*/ 35 w 200"/>
                  <a:gd name="T43" fmla="*/ 87 h 8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00"/>
                  <a:gd name="T67" fmla="*/ 0 h 87"/>
                  <a:gd name="T68" fmla="*/ 200 w 200"/>
                  <a:gd name="T69" fmla="*/ 87 h 8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grpSp>
          <p:nvGrpSpPr>
            <p:cNvPr id="110" name="组合 72">
              <a:extLst>
                <a:ext uri="{FF2B5EF4-FFF2-40B4-BE49-F238E27FC236}">
                  <a16:creationId xmlns:a16="http://schemas.microsoft.com/office/drawing/2014/main" id="{D56CD446-B8A9-48C0-B420-56FB618CD982}"/>
                </a:ext>
              </a:extLst>
            </p:cNvPr>
            <p:cNvGrpSpPr/>
            <p:nvPr/>
          </p:nvGrpSpPr>
          <p:grpSpPr bwMode="auto">
            <a:xfrm>
              <a:off x="4657725" y="3832225"/>
              <a:ext cx="533400" cy="404813"/>
              <a:chOff x="0" y="0"/>
              <a:chExt cx="509646" cy="387231"/>
            </a:xfrm>
            <a:solidFill>
              <a:schemeClr val="bg1"/>
            </a:solidFill>
          </p:grpSpPr>
          <p:sp>
            <p:nvSpPr>
              <p:cNvPr id="125" name="Freeform 20">
                <a:extLst>
                  <a:ext uri="{FF2B5EF4-FFF2-40B4-BE49-F238E27FC236}">
                    <a16:creationId xmlns:a16="http://schemas.microsoft.com/office/drawing/2014/main" id="{800BAF83-144F-4E74-AE0C-15856E78C48C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229 w 229"/>
                  <a:gd name="T1" fmla="*/ 128 h 227"/>
                  <a:gd name="T2" fmla="*/ 229 w 229"/>
                  <a:gd name="T3" fmla="*/ 98 h 227"/>
                  <a:gd name="T4" fmla="*/ 206 w 229"/>
                  <a:gd name="T5" fmla="*/ 93 h 227"/>
                  <a:gd name="T6" fmla="*/ 200 w 229"/>
                  <a:gd name="T7" fmla="*/ 76 h 227"/>
                  <a:gd name="T8" fmla="*/ 216 w 229"/>
                  <a:gd name="T9" fmla="*/ 58 h 227"/>
                  <a:gd name="T10" fmla="*/ 198 w 229"/>
                  <a:gd name="T11" fmla="*/ 34 h 227"/>
                  <a:gd name="T12" fmla="*/ 176 w 229"/>
                  <a:gd name="T13" fmla="*/ 44 h 227"/>
                  <a:gd name="T14" fmla="*/ 161 w 229"/>
                  <a:gd name="T15" fmla="*/ 33 h 227"/>
                  <a:gd name="T16" fmla="*/ 164 w 229"/>
                  <a:gd name="T17" fmla="*/ 9 h 227"/>
                  <a:gd name="T18" fmla="*/ 135 w 229"/>
                  <a:gd name="T19" fmla="*/ 0 h 227"/>
                  <a:gd name="T20" fmla="*/ 123 w 229"/>
                  <a:gd name="T21" fmla="*/ 20 h 227"/>
                  <a:gd name="T22" fmla="*/ 114 w 229"/>
                  <a:gd name="T23" fmla="*/ 20 h 227"/>
                  <a:gd name="T24" fmla="*/ 105 w 229"/>
                  <a:gd name="T25" fmla="*/ 20 h 227"/>
                  <a:gd name="T26" fmla="*/ 93 w 229"/>
                  <a:gd name="T27" fmla="*/ 0 h 227"/>
                  <a:gd name="T28" fmla="*/ 65 w 229"/>
                  <a:gd name="T29" fmla="*/ 9 h 227"/>
                  <a:gd name="T30" fmla="*/ 67 w 229"/>
                  <a:gd name="T31" fmla="*/ 33 h 227"/>
                  <a:gd name="T32" fmla="*/ 52 w 229"/>
                  <a:gd name="T33" fmla="*/ 44 h 227"/>
                  <a:gd name="T34" fmla="*/ 30 w 229"/>
                  <a:gd name="T35" fmla="*/ 34 h 227"/>
                  <a:gd name="T36" fmla="*/ 13 w 229"/>
                  <a:gd name="T37" fmla="*/ 58 h 227"/>
                  <a:gd name="T38" fmla="*/ 29 w 229"/>
                  <a:gd name="T39" fmla="*/ 76 h 227"/>
                  <a:gd name="T40" fmla="*/ 23 w 229"/>
                  <a:gd name="T41" fmla="*/ 94 h 227"/>
                  <a:gd name="T42" fmla="*/ 0 w 229"/>
                  <a:gd name="T43" fmla="*/ 98 h 227"/>
                  <a:gd name="T44" fmla="*/ 0 w 229"/>
                  <a:gd name="T45" fmla="*/ 128 h 227"/>
                  <a:gd name="T46" fmla="*/ 23 w 229"/>
                  <a:gd name="T47" fmla="*/ 133 h 227"/>
                  <a:gd name="T48" fmla="*/ 29 w 229"/>
                  <a:gd name="T49" fmla="*/ 151 h 227"/>
                  <a:gd name="T50" fmla="*/ 13 w 229"/>
                  <a:gd name="T51" fmla="*/ 169 h 227"/>
                  <a:gd name="T52" fmla="*/ 31 w 229"/>
                  <a:gd name="T53" fmla="*/ 193 h 227"/>
                  <a:gd name="T54" fmla="*/ 52 w 229"/>
                  <a:gd name="T55" fmla="*/ 183 h 227"/>
                  <a:gd name="T56" fmla="*/ 67 w 229"/>
                  <a:gd name="T57" fmla="*/ 194 h 227"/>
                  <a:gd name="T58" fmla="*/ 65 w 229"/>
                  <a:gd name="T59" fmla="*/ 218 h 227"/>
                  <a:gd name="T60" fmla="*/ 93 w 229"/>
                  <a:gd name="T61" fmla="*/ 227 h 227"/>
                  <a:gd name="T62" fmla="*/ 105 w 229"/>
                  <a:gd name="T63" fmla="*/ 206 h 227"/>
                  <a:gd name="T64" fmla="*/ 114 w 229"/>
                  <a:gd name="T65" fmla="*/ 207 h 227"/>
                  <a:gd name="T66" fmla="*/ 124 w 229"/>
                  <a:gd name="T67" fmla="*/ 206 h 227"/>
                  <a:gd name="T68" fmla="*/ 135 w 229"/>
                  <a:gd name="T69" fmla="*/ 227 h 227"/>
                  <a:gd name="T70" fmla="*/ 164 w 229"/>
                  <a:gd name="T71" fmla="*/ 217 h 227"/>
                  <a:gd name="T72" fmla="*/ 161 w 229"/>
                  <a:gd name="T73" fmla="*/ 194 h 227"/>
                  <a:gd name="T74" fmla="*/ 176 w 229"/>
                  <a:gd name="T75" fmla="*/ 183 h 227"/>
                  <a:gd name="T76" fmla="*/ 198 w 229"/>
                  <a:gd name="T77" fmla="*/ 193 h 227"/>
                  <a:gd name="T78" fmla="*/ 216 w 229"/>
                  <a:gd name="T79" fmla="*/ 168 h 227"/>
                  <a:gd name="T80" fmla="*/ 200 w 229"/>
                  <a:gd name="T81" fmla="*/ 151 h 227"/>
                  <a:gd name="T82" fmla="*/ 206 w 229"/>
                  <a:gd name="T83" fmla="*/ 133 h 227"/>
                  <a:gd name="T84" fmla="*/ 229 w 229"/>
                  <a:gd name="T85" fmla="*/ 128 h 227"/>
                  <a:gd name="T86" fmla="*/ 114 w 229"/>
                  <a:gd name="T87" fmla="*/ 180 h 227"/>
                  <a:gd name="T88" fmla="*/ 47 w 229"/>
                  <a:gd name="T89" fmla="*/ 113 h 227"/>
                  <a:gd name="T90" fmla="*/ 114 w 229"/>
                  <a:gd name="T91" fmla="*/ 46 h 227"/>
                  <a:gd name="T92" fmla="*/ 181 w 229"/>
                  <a:gd name="T93" fmla="*/ 113 h 227"/>
                  <a:gd name="T94" fmla="*/ 114 w 229"/>
                  <a:gd name="T95" fmla="*/ 180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26" name="Freeform 21">
                <a:extLst>
                  <a:ext uri="{FF2B5EF4-FFF2-40B4-BE49-F238E27FC236}">
                    <a16:creationId xmlns:a16="http://schemas.microsoft.com/office/drawing/2014/main" id="{100F7309-B407-4D30-BB39-54ACEB00ED43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135 w 135"/>
                  <a:gd name="T1" fmla="*/ 76 h 135"/>
                  <a:gd name="T2" fmla="*/ 135 w 135"/>
                  <a:gd name="T3" fmla="*/ 58 h 135"/>
                  <a:gd name="T4" fmla="*/ 122 w 135"/>
                  <a:gd name="T5" fmla="*/ 55 h 135"/>
                  <a:gd name="T6" fmla="*/ 118 w 135"/>
                  <a:gd name="T7" fmla="*/ 45 h 135"/>
                  <a:gd name="T8" fmla="*/ 128 w 135"/>
                  <a:gd name="T9" fmla="*/ 34 h 135"/>
                  <a:gd name="T10" fmla="*/ 117 w 135"/>
                  <a:gd name="T11" fmla="*/ 20 h 135"/>
                  <a:gd name="T12" fmla="*/ 104 w 135"/>
                  <a:gd name="T13" fmla="*/ 26 h 135"/>
                  <a:gd name="T14" fmla="*/ 96 w 135"/>
                  <a:gd name="T15" fmla="*/ 19 h 135"/>
                  <a:gd name="T16" fmla="*/ 97 w 135"/>
                  <a:gd name="T17" fmla="*/ 5 h 135"/>
                  <a:gd name="T18" fmla="*/ 80 w 135"/>
                  <a:gd name="T19" fmla="*/ 0 h 135"/>
                  <a:gd name="T20" fmla="*/ 73 w 135"/>
                  <a:gd name="T21" fmla="*/ 12 h 135"/>
                  <a:gd name="T22" fmla="*/ 67 w 135"/>
                  <a:gd name="T23" fmla="*/ 12 h 135"/>
                  <a:gd name="T24" fmla="*/ 62 w 135"/>
                  <a:gd name="T25" fmla="*/ 12 h 135"/>
                  <a:gd name="T26" fmla="*/ 55 w 135"/>
                  <a:gd name="T27" fmla="*/ 0 h 135"/>
                  <a:gd name="T28" fmla="*/ 38 w 135"/>
                  <a:gd name="T29" fmla="*/ 5 h 135"/>
                  <a:gd name="T30" fmla="*/ 39 w 135"/>
                  <a:gd name="T31" fmla="*/ 19 h 135"/>
                  <a:gd name="T32" fmla="*/ 30 w 135"/>
                  <a:gd name="T33" fmla="*/ 26 h 135"/>
                  <a:gd name="T34" fmla="*/ 18 w 135"/>
                  <a:gd name="T35" fmla="*/ 20 h 135"/>
                  <a:gd name="T36" fmla="*/ 7 w 135"/>
                  <a:gd name="T37" fmla="*/ 34 h 135"/>
                  <a:gd name="T38" fmla="*/ 17 w 135"/>
                  <a:gd name="T39" fmla="*/ 45 h 135"/>
                  <a:gd name="T40" fmla="*/ 13 w 135"/>
                  <a:gd name="T41" fmla="*/ 55 h 135"/>
                  <a:gd name="T42" fmla="*/ 0 w 135"/>
                  <a:gd name="T43" fmla="*/ 58 h 135"/>
                  <a:gd name="T44" fmla="*/ 0 w 135"/>
                  <a:gd name="T45" fmla="*/ 76 h 135"/>
                  <a:gd name="T46" fmla="*/ 13 w 135"/>
                  <a:gd name="T47" fmla="*/ 79 h 135"/>
                  <a:gd name="T48" fmla="*/ 17 w 135"/>
                  <a:gd name="T49" fmla="*/ 90 h 135"/>
                  <a:gd name="T50" fmla="*/ 7 w 135"/>
                  <a:gd name="T51" fmla="*/ 100 h 135"/>
                  <a:gd name="T52" fmla="*/ 18 w 135"/>
                  <a:gd name="T53" fmla="*/ 114 h 135"/>
                  <a:gd name="T54" fmla="*/ 31 w 135"/>
                  <a:gd name="T55" fmla="*/ 109 h 135"/>
                  <a:gd name="T56" fmla="*/ 39 w 135"/>
                  <a:gd name="T57" fmla="*/ 115 h 135"/>
                  <a:gd name="T58" fmla="*/ 38 w 135"/>
                  <a:gd name="T59" fmla="*/ 129 h 135"/>
                  <a:gd name="T60" fmla="*/ 55 w 135"/>
                  <a:gd name="T61" fmla="*/ 135 h 135"/>
                  <a:gd name="T62" fmla="*/ 62 w 135"/>
                  <a:gd name="T63" fmla="*/ 122 h 135"/>
                  <a:gd name="T64" fmla="*/ 68 w 135"/>
                  <a:gd name="T65" fmla="*/ 123 h 135"/>
                  <a:gd name="T66" fmla="*/ 73 w 135"/>
                  <a:gd name="T67" fmla="*/ 122 h 135"/>
                  <a:gd name="T68" fmla="*/ 80 w 135"/>
                  <a:gd name="T69" fmla="*/ 135 h 135"/>
                  <a:gd name="T70" fmla="*/ 97 w 135"/>
                  <a:gd name="T71" fmla="*/ 129 h 135"/>
                  <a:gd name="T72" fmla="*/ 96 w 135"/>
                  <a:gd name="T73" fmla="*/ 115 h 135"/>
                  <a:gd name="T74" fmla="*/ 104 w 135"/>
                  <a:gd name="T75" fmla="*/ 109 h 135"/>
                  <a:gd name="T76" fmla="*/ 117 w 135"/>
                  <a:gd name="T77" fmla="*/ 114 h 135"/>
                  <a:gd name="T78" fmla="*/ 128 w 135"/>
                  <a:gd name="T79" fmla="*/ 100 h 135"/>
                  <a:gd name="T80" fmla="*/ 118 w 135"/>
                  <a:gd name="T81" fmla="*/ 89 h 135"/>
                  <a:gd name="T82" fmla="*/ 122 w 135"/>
                  <a:gd name="T83" fmla="*/ 79 h 135"/>
                  <a:gd name="T84" fmla="*/ 135 w 135"/>
                  <a:gd name="T85" fmla="*/ 76 h 135"/>
                  <a:gd name="T86" fmla="*/ 67 w 135"/>
                  <a:gd name="T87" fmla="*/ 107 h 135"/>
                  <a:gd name="T88" fmla="*/ 28 w 135"/>
                  <a:gd name="T89" fmla="*/ 67 h 135"/>
                  <a:gd name="T90" fmla="*/ 67 w 135"/>
                  <a:gd name="T91" fmla="*/ 27 h 135"/>
                  <a:gd name="T92" fmla="*/ 107 w 135"/>
                  <a:gd name="T93" fmla="*/ 67 h 135"/>
                  <a:gd name="T94" fmla="*/ 67 w 135"/>
                  <a:gd name="T95" fmla="*/ 10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grpSp>
          <p:nvGrpSpPr>
            <p:cNvPr id="111" name="组合 75">
              <a:extLst>
                <a:ext uri="{FF2B5EF4-FFF2-40B4-BE49-F238E27FC236}">
                  <a16:creationId xmlns:a16="http://schemas.microsoft.com/office/drawing/2014/main" id="{48CA472F-D21B-4761-B7C4-B5BBE03F6E0D}"/>
                </a:ext>
              </a:extLst>
            </p:cNvPr>
            <p:cNvGrpSpPr/>
            <p:nvPr/>
          </p:nvGrpSpPr>
          <p:grpSpPr bwMode="auto">
            <a:xfrm>
              <a:off x="5365750" y="4833938"/>
              <a:ext cx="301625" cy="387350"/>
              <a:chOff x="0" y="0"/>
              <a:chExt cx="563562" cy="720725"/>
            </a:xfrm>
            <a:solidFill>
              <a:schemeClr val="bg1"/>
            </a:solidFill>
          </p:grpSpPr>
          <p:sp>
            <p:nvSpPr>
              <p:cNvPr id="122" name="Freeform 32">
                <a:extLst>
                  <a:ext uri="{FF2B5EF4-FFF2-40B4-BE49-F238E27FC236}">
                    <a16:creationId xmlns:a16="http://schemas.microsoft.com/office/drawing/2014/main" id="{5029AD7C-24E3-40D7-8E38-DB6287E32A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550" y="0"/>
                <a:ext cx="142875" cy="720725"/>
              </a:xfrm>
              <a:custGeom>
                <a:avLst/>
                <a:gdLst>
                  <a:gd name="T0" fmla="*/ 64 w 64"/>
                  <a:gd name="T1" fmla="*/ 289 h 321"/>
                  <a:gd name="T2" fmla="*/ 32 w 64"/>
                  <a:gd name="T3" fmla="*/ 321 h 321"/>
                  <a:gd name="T4" fmla="*/ 0 w 64"/>
                  <a:gd name="T5" fmla="*/ 289 h 321"/>
                  <a:gd name="T6" fmla="*/ 0 w 64"/>
                  <a:gd name="T7" fmla="*/ 32 h 321"/>
                  <a:gd name="T8" fmla="*/ 32 w 64"/>
                  <a:gd name="T9" fmla="*/ 0 h 321"/>
                  <a:gd name="T10" fmla="*/ 64 w 64"/>
                  <a:gd name="T11" fmla="*/ 32 h 321"/>
                  <a:gd name="T12" fmla="*/ 64 w 64"/>
                  <a:gd name="T13" fmla="*/ 28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23" name="Freeform 33">
                <a:extLst>
                  <a:ext uri="{FF2B5EF4-FFF2-40B4-BE49-F238E27FC236}">
                    <a16:creationId xmlns:a16="http://schemas.microsoft.com/office/drawing/2014/main" id="{A29D652D-C6A6-4433-B4A0-5DBF57B225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8" cy="280988"/>
              </a:xfrm>
              <a:custGeom>
                <a:avLst/>
                <a:gdLst>
                  <a:gd name="T0" fmla="*/ 63 w 63"/>
                  <a:gd name="T1" fmla="*/ 93 h 125"/>
                  <a:gd name="T2" fmla="*/ 32 w 63"/>
                  <a:gd name="T3" fmla="*/ 125 h 125"/>
                  <a:gd name="T4" fmla="*/ 0 w 63"/>
                  <a:gd name="T5" fmla="*/ 93 h 125"/>
                  <a:gd name="T6" fmla="*/ 0 w 63"/>
                  <a:gd name="T7" fmla="*/ 32 h 125"/>
                  <a:gd name="T8" fmla="*/ 32 w 63"/>
                  <a:gd name="T9" fmla="*/ 0 h 125"/>
                  <a:gd name="T10" fmla="*/ 63 w 63"/>
                  <a:gd name="T11" fmla="*/ 32 h 125"/>
                  <a:gd name="T12" fmla="*/ 63 w 63"/>
                  <a:gd name="T13" fmla="*/ 93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24" name="Freeform 34">
                <a:extLst>
                  <a:ext uri="{FF2B5EF4-FFF2-40B4-BE49-F238E27FC236}">
                    <a16:creationId xmlns:a16="http://schemas.microsoft.com/office/drawing/2014/main" id="{438CE4EE-89D1-43FA-A745-9000B2606C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687" y="231775"/>
                <a:ext cx="142875" cy="488950"/>
              </a:xfrm>
              <a:custGeom>
                <a:avLst/>
                <a:gdLst>
                  <a:gd name="T0" fmla="*/ 64 w 64"/>
                  <a:gd name="T1" fmla="*/ 186 h 218"/>
                  <a:gd name="T2" fmla="*/ 32 w 64"/>
                  <a:gd name="T3" fmla="*/ 218 h 218"/>
                  <a:gd name="T4" fmla="*/ 0 w 64"/>
                  <a:gd name="T5" fmla="*/ 186 h 218"/>
                  <a:gd name="T6" fmla="*/ 0 w 64"/>
                  <a:gd name="T7" fmla="*/ 32 h 218"/>
                  <a:gd name="T8" fmla="*/ 32 w 64"/>
                  <a:gd name="T9" fmla="*/ 0 h 218"/>
                  <a:gd name="T10" fmla="*/ 64 w 64"/>
                  <a:gd name="T11" fmla="*/ 32 h 218"/>
                  <a:gd name="T12" fmla="*/ 64 w 64"/>
                  <a:gd name="T13" fmla="*/ 18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grpSp>
          <p:nvGrpSpPr>
            <p:cNvPr id="112" name="组合 79">
              <a:extLst>
                <a:ext uri="{FF2B5EF4-FFF2-40B4-BE49-F238E27FC236}">
                  <a16:creationId xmlns:a16="http://schemas.microsoft.com/office/drawing/2014/main" id="{59B157E1-7D09-489B-A893-D22ADF8FEC91}"/>
                </a:ext>
              </a:extLst>
            </p:cNvPr>
            <p:cNvGrpSpPr/>
            <p:nvPr/>
          </p:nvGrpSpPr>
          <p:grpSpPr bwMode="auto">
            <a:xfrm>
              <a:off x="6588125" y="2790825"/>
              <a:ext cx="346075" cy="342900"/>
              <a:chOff x="0" y="0"/>
              <a:chExt cx="453105" cy="448433"/>
            </a:xfrm>
            <a:solidFill>
              <a:schemeClr val="bg1"/>
            </a:solidFill>
          </p:grpSpPr>
          <p:sp>
            <p:nvSpPr>
              <p:cNvPr id="120" name="Freeform 136">
                <a:extLst>
                  <a:ext uri="{FF2B5EF4-FFF2-40B4-BE49-F238E27FC236}">
                    <a16:creationId xmlns:a16="http://schemas.microsoft.com/office/drawing/2014/main" id="{6604A2C7-BF37-4B15-B9BE-057BFFE5D4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21" name="Freeform 137">
                <a:extLst>
                  <a:ext uri="{FF2B5EF4-FFF2-40B4-BE49-F238E27FC236}">
                    <a16:creationId xmlns:a16="http://schemas.microsoft.com/office/drawing/2014/main" id="{8B841C03-1547-4D66-98DA-BA18532ADAC3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grpSp>
          <p:nvGrpSpPr>
            <p:cNvPr id="113" name="组合 82">
              <a:extLst>
                <a:ext uri="{FF2B5EF4-FFF2-40B4-BE49-F238E27FC236}">
                  <a16:creationId xmlns:a16="http://schemas.microsoft.com/office/drawing/2014/main" id="{DE417D5D-B737-4F68-83B6-AEFC70211352}"/>
                </a:ext>
              </a:extLst>
            </p:cNvPr>
            <p:cNvGrpSpPr/>
            <p:nvPr/>
          </p:nvGrpSpPr>
          <p:grpSpPr bwMode="auto">
            <a:xfrm>
              <a:off x="7189788" y="3895725"/>
              <a:ext cx="357187" cy="341313"/>
              <a:chOff x="0" y="0"/>
              <a:chExt cx="2438400" cy="2332038"/>
            </a:xfrm>
            <a:solidFill>
              <a:schemeClr val="bg1"/>
            </a:solidFill>
          </p:grpSpPr>
          <p:sp>
            <p:nvSpPr>
              <p:cNvPr id="118" name="Freeform 25">
                <a:extLst>
                  <a:ext uri="{FF2B5EF4-FFF2-40B4-BE49-F238E27FC236}">
                    <a16:creationId xmlns:a16="http://schemas.microsoft.com/office/drawing/2014/main" id="{A45A9AF1-B3D1-4F7E-AD3C-29FF85C2FE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206 w 413"/>
                  <a:gd name="T1" fmla="*/ 413 h 413"/>
                  <a:gd name="T2" fmla="*/ 0 w 413"/>
                  <a:gd name="T3" fmla="*/ 0 h 413"/>
                  <a:gd name="T4" fmla="*/ 413 w 413"/>
                  <a:gd name="T5" fmla="*/ 0 h 413"/>
                  <a:gd name="T6" fmla="*/ 206 w 413"/>
                  <a:gd name="T7" fmla="*/ 413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19" name="任意多边形 84">
                <a:extLst>
                  <a:ext uri="{FF2B5EF4-FFF2-40B4-BE49-F238E27FC236}">
                    <a16:creationId xmlns:a16="http://schemas.microsoft.com/office/drawing/2014/main" id="{2D6654BB-0F1F-4B95-AE9E-F45E03DAE6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grpSp>
          <p:nvGrpSpPr>
            <p:cNvPr id="114" name="组合 85">
              <a:extLst>
                <a:ext uri="{FF2B5EF4-FFF2-40B4-BE49-F238E27FC236}">
                  <a16:creationId xmlns:a16="http://schemas.microsoft.com/office/drawing/2014/main" id="{DAA356DE-ACEF-40F4-AEF9-B6441967AE56}"/>
                </a:ext>
              </a:extLst>
            </p:cNvPr>
            <p:cNvGrpSpPr/>
            <p:nvPr/>
          </p:nvGrpSpPr>
          <p:grpSpPr bwMode="auto">
            <a:xfrm>
              <a:off x="6556375" y="4833938"/>
              <a:ext cx="387350" cy="438150"/>
              <a:chOff x="0" y="0"/>
              <a:chExt cx="406393" cy="459645"/>
            </a:xfrm>
            <a:solidFill>
              <a:schemeClr val="bg1"/>
            </a:solidFill>
          </p:grpSpPr>
          <p:sp>
            <p:nvSpPr>
              <p:cNvPr id="115" name="Freeform 148">
                <a:extLst>
                  <a:ext uri="{FF2B5EF4-FFF2-40B4-BE49-F238E27FC236}">
                    <a16:creationId xmlns:a16="http://schemas.microsoft.com/office/drawing/2014/main" id="{292A6FCF-AA7C-407A-8B4B-4CCE4210FA9F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55120" y="0"/>
                <a:ext cx="351273" cy="456842"/>
              </a:xfrm>
              <a:custGeom>
                <a:avLst/>
                <a:gdLst>
                  <a:gd name="T0" fmla="*/ 157 w 159"/>
                  <a:gd name="T1" fmla="*/ 185 h 207"/>
                  <a:gd name="T2" fmla="*/ 89 w 159"/>
                  <a:gd name="T3" fmla="*/ 79 h 207"/>
                  <a:gd name="T4" fmla="*/ 92 w 159"/>
                  <a:gd name="T5" fmla="*/ 24 h 207"/>
                  <a:gd name="T6" fmla="*/ 42 w 159"/>
                  <a:gd name="T7" fmla="*/ 4 h 207"/>
                  <a:gd name="T8" fmla="*/ 70 w 159"/>
                  <a:gd name="T9" fmla="*/ 48 h 207"/>
                  <a:gd name="T10" fmla="*/ 37 w 159"/>
                  <a:gd name="T11" fmla="*/ 69 h 207"/>
                  <a:gd name="T12" fmla="*/ 10 w 159"/>
                  <a:gd name="T13" fmla="*/ 27 h 207"/>
                  <a:gd name="T14" fmla="*/ 10 w 159"/>
                  <a:gd name="T15" fmla="*/ 77 h 207"/>
                  <a:gd name="T16" fmla="*/ 62 w 159"/>
                  <a:gd name="T17" fmla="*/ 96 h 207"/>
                  <a:gd name="T18" fmla="*/ 130 w 159"/>
                  <a:gd name="T19" fmla="*/ 202 h 207"/>
                  <a:gd name="T20" fmla="*/ 143 w 159"/>
                  <a:gd name="T21" fmla="*/ 205 h 207"/>
                  <a:gd name="T22" fmla="*/ 154 w 159"/>
                  <a:gd name="T23" fmla="*/ 197 h 207"/>
                  <a:gd name="T24" fmla="*/ 157 w 159"/>
                  <a:gd name="T25" fmla="*/ 185 h 207"/>
                  <a:gd name="T26" fmla="*/ 144 w 159"/>
                  <a:gd name="T27" fmla="*/ 193 h 207"/>
                  <a:gd name="T28" fmla="*/ 134 w 159"/>
                  <a:gd name="T29" fmla="*/ 191 h 207"/>
                  <a:gd name="T30" fmla="*/ 137 w 159"/>
                  <a:gd name="T31" fmla="*/ 182 h 207"/>
                  <a:gd name="T32" fmla="*/ 146 w 159"/>
                  <a:gd name="T33" fmla="*/ 184 h 207"/>
                  <a:gd name="T34" fmla="*/ 144 w 159"/>
                  <a:gd name="T35" fmla="*/ 193 h 20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9"/>
                  <a:gd name="T55" fmla="*/ 0 h 207"/>
                  <a:gd name="T56" fmla="*/ 159 w 159"/>
                  <a:gd name="T57" fmla="*/ 207 h 20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16" name="Freeform 149">
                <a:extLst>
                  <a:ext uri="{FF2B5EF4-FFF2-40B4-BE49-F238E27FC236}">
                    <a16:creationId xmlns:a16="http://schemas.microsoft.com/office/drawing/2014/main" id="{D385175E-2AE1-461E-A2D1-CA61CA4D447B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231691"/>
                <a:ext cx="231691" cy="227954"/>
              </a:xfrm>
              <a:custGeom>
                <a:avLst/>
                <a:gdLst>
                  <a:gd name="T0" fmla="*/ 91 w 105"/>
                  <a:gd name="T1" fmla="*/ 26 h 103"/>
                  <a:gd name="T2" fmla="*/ 97 w 105"/>
                  <a:gd name="T3" fmla="*/ 20 h 103"/>
                  <a:gd name="T4" fmla="*/ 84 w 105"/>
                  <a:gd name="T5" fmla="*/ 7 h 103"/>
                  <a:gd name="T6" fmla="*/ 78 w 105"/>
                  <a:gd name="T7" fmla="*/ 13 h 103"/>
                  <a:gd name="T8" fmla="*/ 62 w 105"/>
                  <a:gd name="T9" fmla="*/ 7 h 103"/>
                  <a:gd name="T10" fmla="*/ 62 w 105"/>
                  <a:gd name="T11" fmla="*/ 0 h 103"/>
                  <a:gd name="T12" fmla="*/ 43 w 105"/>
                  <a:gd name="T13" fmla="*/ 0 h 103"/>
                  <a:gd name="T14" fmla="*/ 43 w 105"/>
                  <a:gd name="T15" fmla="*/ 7 h 103"/>
                  <a:gd name="T16" fmla="*/ 28 w 105"/>
                  <a:gd name="T17" fmla="*/ 13 h 103"/>
                  <a:gd name="T18" fmla="*/ 22 w 105"/>
                  <a:gd name="T19" fmla="*/ 7 h 103"/>
                  <a:gd name="T20" fmla="*/ 8 w 105"/>
                  <a:gd name="T21" fmla="*/ 20 h 103"/>
                  <a:gd name="T22" fmla="*/ 15 w 105"/>
                  <a:gd name="T23" fmla="*/ 27 h 103"/>
                  <a:gd name="T24" fmla="*/ 8 w 105"/>
                  <a:gd name="T25" fmla="*/ 42 h 103"/>
                  <a:gd name="T26" fmla="*/ 0 w 105"/>
                  <a:gd name="T27" fmla="*/ 42 h 103"/>
                  <a:gd name="T28" fmla="*/ 0 w 105"/>
                  <a:gd name="T29" fmla="*/ 61 h 103"/>
                  <a:gd name="T30" fmla="*/ 9 w 105"/>
                  <a:gd name="T31" fmla="*/ 61 h 103"/>
                  <a:gd name="T32" fmla="*/ 15 w 105"/>
                  <a:gd name="T33" fmla="*/ 76 h 103"/>
                  <a:gd name="T34" fmla="*/ 9 w 105"/>
                  <a:gd name="T35" fmla="*/ 82 h 103"/>
                  <a:gd name="T36" fmla="*/ 22 w 105"/>
                  <a:gd name="T37" fmla="*/ 95 h 103"/>
                  <a:gd name="T38" fmla="*/ 28 w 105"/>
                  <a:gd name="T39" fmla="*/ 89 h 103"/>
                  <a:gd name="T40" fmla="*/ 43 w 105"/>
                  <a:gd name="T41" fmla="*/ 95 h 103"/>
                  <a:gd name="T42" fmla="*/ 43 w 105"/>
                  <a:gd name="T43" fmla="*/ 103 h 103"/>
                  <a:gd name="T44" fmla="*/ 62 w 105"/>
                  <a:gd name="T45" fmla="*/ 103 h 103"/>
                  <a:gd name="T46" fmla="*/ 62 w 105"/>
                  <a:gd name="T47" fmla="*/ 95 h 103"/>
                  <a:gd name="T48" fmla="*/ 77 w 105"/>
                  <a:gd name="T49" fmla="*/ 89 h 103"/>
                  <a:gd name="T50" fmla="*/ 83 w 105"/>
                  <a:gd name="T51" fmla="*/ 95 h 103"/>
                  <a:gd name="T52" fmla="*/ 96 w 105"/>
                  <a:gd name="T53" fmla="*/ 82 h 103"/>
                  <a:gd name="T54" fmla="*/ 91 w 105"/>
                  <a:gd name="T55" fmla="*/ 76 h 103"/>
                  <a:gd name="T56" fmla="*/ 97 w 105"/>
                  <a:gd name="T57" fmla="*/ 61 h 103"/>
                  <a:gd name="T58" fmla="*/ 105 w 105"/>
                  <a:gd name="T59" fmla="*/ 61 h 103"/>
                  <a:gd name="T60" fmla="*/ 105 w 105"/>
                  <a:gd name="T61" fmla="*/ 42 h 103"/>
                  <a:gd name="T62" fmla="*/ 97 w 105"/>
                  <a:gd name="T63" fmla="*/ 42 h 103"/>
                  <a:gd name="T64" fmla="*/ 91 w 105"/>
                  <a:gd name="T65" fmla="*/ 26 h 103"/>
                  <a:gd name="T66" fmla="*/ 53 w 105"/>
                  <a:gd name="T67" fmla="*/ 83 h 103"/>
                  <a:gd name="T68" fmla="*/ 21 w 105"/>
                  <a:gd name="T69" fmla="*/ 51 h 103"/>
                  <a:gd name="T70" fmla="*/ 53 w 105"/>
                  <a:gd name="T71" fmla="*/ 19 h 103"/>
                  <a:gd name="T72" fmla="*/ 85 w 105"/>
                  <a:gd name="T73" fmla="*/ 51 h 103"/>
                  <a:gd name="T74" fmla="*/ 53 w 105"/>
                  <a:gd name="T75" fmla="*/ 83 h 10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5"/>
                  <a:gd name="T115" fmla="*/ 0 h 103"/>
                  <a:gd name="T116" fmla="*/ 105 w 105"/>
                  <a:gd name="T117" fmla="*/ 103 h 10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17" name="Oval 150">
                <a:extLst>
                  <a:ext uri="{FF2B5EF4-FFF2-40B4-BE49-F238E27FC236}">
                    <a16:creationId xmlns:a16="http://schemas.microsoft.com/office/drawing/2014/main" id="{F74B1C70-5570-4DCD-A787-EFF013631D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160" y="326983"/>
                <a:ext cx="37370" cy="373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83B4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</p:grpSp>
      <p:sp>
        <p:nvSpPr>
          <p:cNvPr id="129" name="文本框 128">
            <a:extLst>
              <a:ext uri="{FF2B5EF4-FFF2-40B4-BE49-F238E27FC236}">
                <a16:creationId xmlns:a16="http://schemas.microsoft.com/office/drawing/2014/main" id="{205E76D7-57E9-4167-9B36-DF8BAB35B3C0}"/>
              </a:ext>
            </a:extLst>
          </p:cNvPr>
          <p:cNvSpPr txBox="1"/>
          <p:nvPr/>
        </p:nvSpPr>
        <p:spPr>
          <a:xfrm>
            <a:off x="5593642" y="867487"/>
            <a:ext cx="22396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1" dirty="0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数据平台</a:t>
            </a:r>
          </a:p>
        </p:txBody>
      </p:sp>
      <p:sp>
        <p:nvSpPr>
          <p:cNvPr id="130" name="矩形 129">
            <a:extLst>
              <a:ext uri="{FF2B5EF4-FFF2-40B4-BE49-F238E27FC236}">
                <a16:creationId xmlns:a16="http://schemas.microsoft.com/office/drawing/2014/main" id="{07497DC8-2A9E-46A9-B95A-1C7CA5912AD5}"/>
              </a:ext>
            </a:extLst>
          </p:cNvPr>
          <p:cNvSpPr/>
          <p:nvPr/>
        </p:nvSpPr>
        <p:spPr>
          <a:xfrm>
            <a:off x="5593642" y="1233247"/>
            <a:ext cx="2913380" cy="7875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采集数据、计算数据、存储数据，处理数据的核心组件</a:t>
            </a:r>
            <a:endParaRPr lang="zh-CN" sz="1600" dirty="0">
              <a:solidFill>
                <a:srgbClr val="83B4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31" name="文本框 130">
            <a:extLst>
              <a:ext uri="{FF2B5EF4-FFF2-40B4-BE49-F238E27FC236}">
                <a16:creationId xmlns:a16="http://schemas.microsoft.com/office/drawing/2014/main" id="{AEF57507-0310-4F07-9085-DDC5505C28EC}"/>
              </a:ext>
            </a:extLst>
          </p:cNvPr>
          <p:cNvSpPr txBox="1"/>
          <p:nvPr/>
        </p:nvSpPr>
        <p:spPr>
          <a:xfrm>
            <a:off x="6277682" y="2530505"/>
            <a:ext cx="2913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1" dirty="0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调度平台</a:t>
            </a:r>
          </a:p>
        </p:txBody>
      </p:sp>
      <p:sp>
        <p:nvSpPr>
          <p:cNvPr id="132" name="矩形 131">
            <a:extLst>
              <a:ext uri="{FF2B5EF4-FFF2-40B4-BE49-F238E27FC236}">
                <a16:creationId xmlns:a16="http://schemas.microsoft.com/office/drawing/2014/main" id="{1271BB7C-1E88-4B69-8275-1A8860937D2A}"/>
              </a:ext>
            </a:extLst>
          </p:cNvPr>
          <p:cNvSpPr/>
          <p:nvPr/>
        </p:nvSpPr>
        <p:spPr>
          <a:xfrm>
            <a:off x="6267377" y="2869642"/>
            <a:ext cx="2800423" cy="7875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数据研发、任务调度，任务监控的调度系统</a:t>
            </a:r>
            <a:endParaRPr lang="zh-CN" sz="1600" dirty="0">
              <a:solidFill>
                <a:srgbClr val="83B4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33" name="文本框 132">
            <a:extLst>
              <a:ext uri="{FF2B5EF4-FFF2-40B4-BE49-F238E27FC236}">
                <a16:creationId xmlns:a16="http://schemas.microsoft.com/office/drawing/2014/main" id="{5B250EC3-E210-4BBD-89DA-D5E1F03BFB69}"/>
              </a:ext>
            </a:extLst>
          </p:cNvPr>
          <p:cNvSpPr txBox="1"/>
          <p:nvPr/>
        </p:nvSpPr>
        <p:spPr>
          <a:xfrm>
            <a:off x="5593642" y="4031057"/>
            <a:ext cx="2913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1" dirty="0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监控平台</a:t>
            </a:r>
          </a:p>
        </p:txBody>
      </p:sp>
      <p:sp>
        <p:nvSpPr>
          <p:cNvPr id="134" name="矩形 133">
            <a:extLst>
              <a:ext uri="{FF2B5EF4-FFF2-40B4-BE49-F238E27FC236}">
                <a16:creationId xmlns:a16="http://schemas.microsoft.com/office/drawing/2014/main" id="{986F1A94-129E-4193-800E-C64CA97E25B8}"/>
              </a:ext>
            </a:extLst>
          </p:cNvPr>
          <p:cNvSpPr/>
          <p:nvPr/>
        </p:nvSpPr>
        <p:spPr>
          <a:xfrm>
            <a:off x="5593641" y="4425673"/>
            <a:ext cx="3008491" cy="7875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用来监控服务运行情况，服务性能以及</a:t>
            </a:r>
            <a:r>
              <a:rPr lang="en-US" altLang="zh-CN" sz="1600" dirty="0" err="1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cpu</a:t>
            </a:r>
            <a:r>
              <a:rPr lang="zh-CN" altLang="en-US" sz="1600" dirty="0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、磁盘等使用情况</a:t>
            </a:r>
            <a:endParaRPr lang="zh-CN" sz="1600" dirty="0">
              <a:solidFill>
                <a:srgbClr val="83B4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35" name="文本框 134">
            <a:extLst>
              <a:ext uri="{FF2B5EF4-FFF2-40B4-BE49-F238E27FC236}">
                <a16:creationId xmlns:a16="http://schemas.microsoft.com/office/drawing/2014/main" id="{90B7E022-2051-4CDE-8B68-FBD80CF0EB05}"/>
              </a:ext>
            </a:extLst>
          </p:cNvPr>
          <p:cNvSpPr txBox="1"/>
          <p:nvPr/>
        </p:nvSpPr>
        <p:spPr>
          <a:xfrm>
            <a:off x="744147" y="867487"/>
            <a:ext cx="22396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门户网站</a:t>
            </a:r>
          </a:p>
        </p:txBody>
      </p:sp>
      <p:sp>
        <p:nvSpPr>
          <p:cNvPr id="136" name="矩形 135">
            <a:extLst>
              <a:ext uri="{FF2B5EF4-FFF2-40B4-BE49-F238E27FC236}">
                <a16:creationId xmlns:a16="http://schemas.microsoft.com/office/drawing/2014/main" id="{14E56442-45C0-49F5-94E3-BAAA09AC01C6}"/>
              </a:ext>
            </a:extLst>
          </p:cNvPr>
          <p:cNvSpPr/>
          <p:nvPr/>
        </p:nvSpPr>
        <p:spPr>
          <a:xfrm>
            <a:off x="70412" y="1233247"/>
            <a:ext cx="2913380" cy="7875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负责数据集、数据产品展示、接口和数据实验室的管理</a:t>
            </a:r>
            <a:endParaRPr lang="zh-CN" sz="1600" dirty="0">
              <a:solidFill>
                <a:srgbClr val="83B4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37" name="文本框 136">
            <a:extLst>
              <a:ext uri="{FF2B5EF4-FFF2-40B4-BE49-F238E27FC236}">
                <a16:creationId xmlns:a16="http://schemas.microsoft.com/office/drawing/2014/main" id="{EAF32094-EA19-478E-8CDA-894052D43EA2}"/>
              </a:ext>
            </a:extLst>
          </p:cNvPr>
          <p:cNvSpPr txBox="1"/>
          <p:nvPr/>
        </p:nvSpPr>
        <p:spPr>
          <a:xfrm>
            <a:off x="86267" y="2304798"/>
            <a:ext cx="22396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数据实验室</a:t>
            </a:r>
          </a:p>
        </p:txBody>
      </p:sp>
      <p:sp>
        <p:nvSpPr>
          <p:cNvPr id="138" name="文本框 137">
            <a:extLst>
              <a:ext uri="{FF2B5EF4-FFF2-40B4-BE49-F238E27FC236}">
                <a16:creationId xmlns:a16="http://schemas.microsoft.com/office/drawing/2014/main" id="{5C2B4CDD-258B-41F0-9402-96BCC11F119A}"/>
              </a:ext>
            </a:extLst>
          </p:cNvPr>
          <p:cNvSpPr txBox="1"/>
          <p:nvPr/>
        </p:nvSpPr>
        <p:spPr>
          <a:xfrm>
            <a:off x="608925" y="3976549"/>
            <a:ext cx="22396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综合管理平台</a:t>
            </a:r>
          </a:p>
        </p:txBody>
      </p:sp>
      <p:sp>
        <p:nvSpPr>
          <p:cNvPr id="139" name="矩形 138">
            <a:extLst>
              <a:ext uri="{FF2B5EF4-FFF2-40B4-BE49-F238E27FC236}">
                <a16:creationId xmlns:a16="http://schemas.microsoft.com/office/drawing/2014/main" id="{740091E3-140A-4B05-B3F3-A17818F1018C}"/>
              </a:ext>
            </a:extLst>
          </p:cNvPr>
          <p:cNvSpPr/>
          <p:nvPr/>
        </p:nvSpPr>
        <p:spPr>
          <a:xfrm>
            <a:off x="106566" y="4351188"/>
            <a:ext cx="2755048" cy="11568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主要负责用户管理、</a:t>
            </a:r>
            <a:endParaRPr lang="en-US" altLang="zh-CN" sz="1600" dirty="0">
              <a:solidFill>
                <a:srgbClr val="83B4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审核管理、门户管理等，他是一个运营平台</a:t>
            </a:r>
            <a:endParaRPr lang="zh-CN" sz="1600" dirty="0">
              <a:solidFill>
                <a:srgbClr val="83B4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41" name="文本框 140">
            <a:extLst>
              <a:ext uri="{FF2B5EF4-FFF2-40B4-BE49-F238E27FC236}">
                <a16:creationId xmlns:a16="http://schemas.microsoft.com/office/drawing/2014/main" id="{7C6022EE-2AF7-4E87-8F1E-F5DB99047D42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二 核心组件介绍</a:t>
            </a:r>
          </a:p>
        </p:txBody>
      </p:sp>
      <p:sp>
        <p:nvSpPr>
          <p:cNvPr id="142" name="矩形 141">
            <a:extLst>
              <a:ext uri="{FF2B5EF4-FFF2-40B4-BE49-F238E27FC236}">
                <a16:creationId xmlns:a16="http://schemas.microsoft.com/office/drawing/2014/main" id="{D224864E-AAD0-45B7-A6A7-5F4BF1EC9FBA}"/>
              </a:ext>
            </a:extLst>
          </p:cNvPr>
          <p:cNvSpPr/>
          <p:nvPr/>
        </p:nvSpPr>
        <p:spPr>
          <a:xfrm>
            <a:off x="141839" y="2673868"/>
            <a:ext cx="2392636" cy="11568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rgbClr val="83B4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当前数据产品不满足时，可以结合自身数据对原始数据进行二次加工</a:t>
            </a:r>
            <a:endParaRPr lang="zh-CN" sz="1600" dirty="0">
              <a:solidFill>
                <a:srgbClr val="83B4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6726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/>
      <p:bldP spid="130" grpId="0" animBg="1"/>
      <p:bldP spid="131" grpId="0"/>
      <p:bldP spid="132" grpId="0" animBg="1"/>
      <p:bldP spid="133" grpId="0"/>
      <p:bldP spid="134" grpId="0" animBg="1"/>
      <p:bldP spid="135" grpId="0"/>
      <p:bldP spid="136" grpId="0" animBg="1"/>
      <p:bldP spid="137" grpId="0"/>
      <p:bldP spid="138" grpId="0"/>
      <p:bldP spid="139" grpId="0" animBg="1"/>
      <p:bldP spid="14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5AB98E79-9ABA-4F0D-AA84-743AE36FC06C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四、主要表关系</a:t>
            </a:r>
          </a:p>
        </p:txBody>
      </p:sp>
      <p:sp>
        <p:nvSpPr>
          <p:cNvPr id="16" name="Oval 4">
            <a:extLst>
              <a:ext uri="{FF2B5EF4-FFF2-40B4-BE49-F238E27FC236}">
                <a16:creationId xmlns:a16="http://schemas.microsoft.com/office/drawing/2014/main" id="{24ADBB89-EFC6-4601-B565-8F40EFD26639}"/>
              </a:ext>
            </a:extLst>
          </p:cNvPr>
          <p:cNvSpPr/>
          <p:nvPr/>
        </p:nvSpPr>
        <p:spPr>
          <a:xfrm>
            <a:off x="3386137" y="1605555"/>
            <a:ext cx="2371725" cy="2373312"/>
          </a:xfrm>
          <a:prstGeom prst="ellipse">
            <a:avLst/>
          </a:prstGeom>
          <a:gradFill>
            <a:gsLst>
              <a:gs pos="13000">
                <a:srgbClr val="3F6FB7"/>
              </a:gs>
              <a:gs pos="100000">
                <a:srgbClr val="02E1C2">
                  <a:alpha val="10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endParaRPr lang="en-US" altLang="zh-CN" dirty="0">
              <a:solidFill>
                <a:srgbClr val="FFFFFF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28AF92F6-9046-4FF7-8053-B97EC4546372}"/>
              </a:ext>
            </a:extLst>
          </p:cNvPr>
          <p:cNvSpPr/>
          <p:nvPr/>
        </p:nvSpPr>
        <p:spPr>
          <a:xfrm>
            <a:off x="3746079" y="2263395"/>
            <a:ext cx="1676400" cy="973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</a:rPr>
              <a:t>久事大数据平台</a:t>
            </a:r>
          </a:p>
        </p:txBody>
      </p:sp>
      <p:sp>
        <p:nvSpPr>
          <p:cNvPr id="25" name="Rectangle 11">
            <a:extLst>
              <a:ext uri="{FF2B5EF4-FFF2-40B4-BE49-F238E27FC236}">
                <a16:creationId xmlns:a16="http://schemas.microsoft.com/office/drawing/2014/main" id="{3D8DEADD-1BDB-4BB7-B03E-93622FE36E2F}"/>
              </a:ext>
            </a:extLst>
          </p:cNvPr>
          <p:cNvSpPr/>
          <p:nvPr/>
        </p:nvSpPr>
        <p:spPr>
          <a:xfrm>
            <a:off x="7815636" y="4608555"/>
            <a:ext cx="1349581" cy="372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</a:rPr>
              <a:t>KEYWORD</a:t>
            </a:r>
            <a:endParaRPr lang="zh-CN" altLang="en-US" sz="1600" dirty="0">
              <a:solidFill>
                <a:schemeClr val="bg1"/>
              </a:solidFill>
              <a:latin typeface="inpin heiti" charset="-122"/>
              <a:ea typeface="inpin heiti" charset="-122"/>
              <a:cs typeface="inpin heiti" charset="-122"/>
            </a:endParaRPr>
          </a:p>
        </p:txBody>
      </p:sp>
      <p:sp>
        <p:nvSpPr>
          <p:cNvPr id="26" name="Rectangle 11">
            <a:extLst>
              <a:ext uri="{FF2B5EF4-FFF2-40B4-BE49-F238E27FC236}">
                <a16:creationId xmlns:a16="http://schemas.microsoft.com/office/drawing/2014/main" id="{ECD3E97F-A37C-4590-8B15-4BC1F7E9B768}"/>
              </a:ext>
            </a:extLst>
          </p:cNvPr>
          <p:cNvSpPr/>
          <p:nvPr/>
        </p:nvSpPr>
        <p:spPr>
          <a:xfrm>
            <a:off x="6672277" y="2564119"/>
            <a:ext cx="1349581" cy="372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</a:rPr>
              <a:t>KEYWORD</a:t>
            </a:r>
            <a:endParaRPr lang="zh-CN" altLang="en-US" sz="1600" dirty="0">
              <a:solidFill>
                <a:schemeClr val="bg1"/>
              </a:solidFill>
              <a:latin typeface="inpin heiti" charset="-122"/>
              <a:ea typeface="inpin heiti" charset="-122"/>
              <a:cs typeface="inpin heiti" charset="-122"/>
            </a:endParaRPr>
          </a:p>
        </p:txBody>
      </p:sp>
      <p:sp>
        <p:nvSpPr>
          <p:cNvPr id="27" name="Rectangle 11">
            <a:extLst>
              <a:ext uri="{FF2B5EF4-FFF2-40B4-BE49-F238E27FC236}">
                <a16:creationId xmlns:a16="http://schemas.microsoft.com/office/drawing/2014/main" id="{B6B7B0AB-D61F-4CC5-99F2-02E0BFD665F9}"/>
              </a:ext>
            </a:extLst>
          </p:cNvPr>
          <p:cNvSpPr/>
          <p:nvPr/>
        </p:nvSpPr>
        <p:spPr>
          <a:xfrm>
            <a:off x="5422479" y="5110998"/>
            <a:ext cx="1349581" cy="372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</a:rPr>
              <a:t>KEYWORD</a:t>
            </a:r>
            <a:endParaRPr lang="zh-CN" altLang="en-US" sz="1600" dirty="0">
              <a:solidFill>
                <a:schemeClr val="bg1"/>
              </a:solidFill>
              <a:latin typeface="inpin heiti" charset="-122"/>
              <a:ea typeface="inpin heiti" charset="-122"/>
              <a:cs typeface="inpin heiti" charset="-122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2D97B66D-82CC-4BDD-8C00-77840BE064B3}"/>
              </a:ext>
            </a:extLst>
          </p:cNvPr>
          <p:cNvGrpSpPr/>
          <p:nvPr/>
        </p:nvGrpSpPr>
        <p:grpSpPr>
          <a:xfrm>
            <a:off x="118534" y="1230293"/>
            <a:ext cx="2483788" cy="1172081"/>
            <a:chOff x="4898066" y="734419"/>
            <a:chExt cx="2264733" cy="1122393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527FE515-726B-471B-AE49-9CDB97CB944F}"/>
                </a:ext>
              </a:extLst>
            </p:cNvPr>
            <p:cNvSpPr/>
            <p:nvPr/>
          </p:nvSpPr>
          <p:spPr>
            <a:xfrm>
              <a:off x="5063066" y="734419"/>
              <a:ext cx="2099733" cy="1122393"/>
            </a:xfrm>
            <a:prstGeom prst="rect">
              <a:avLst/>
            </a:prstGeom>
            <a:gradFill flip="none" rotWithShape="1">
              <a:gsLst>
                <a:gs pos="13000">
                  <a:srgbClr val="083177"/>
                </a:gs>
                <a:gs pos="100000">
                  <a:srgbClr val="02E1C2">
                    <a:alpha val="84000"/>
                  </a:srgbClr>
                </a:gs>
              </a:gsLst>
              <a:lin ang="162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Rectangle 11">
              <a:extLst>
                <a:ext uri="{FF2B5EF4-FFF2-40B4-BE49-F238E27FC236}">
                  <a16:creationId xmlns:a16="http://schemas.microsoft.com/office/drawing/2014/main" id="{1D7854AE-DC4E-4087-A2F0-BEFABED0C507}"/>
                </a:ext>
              </a:extLst>
            </p:cNvPr>
            <p:cNvSpPr/>
            <p:nvPr/>
          </p:nvSpPr>
          <p:spPr>
            <a:xfrm>
              <a:off x="4898066" y="857529"/>
              <a:ext cx="2197001" cy="8442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5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inpin heiti" charset="-122"/>
                  <a:ea typeface="inpin heiti" charset="-122"/>
                  <a:cs typeface="inpin heiti" charset="-122"/>
                </a:rPr>
                <a:t>久事公交</a:t>
              </a:r>
              <a:r>
                <a:rPr lang="en-US" altLang="zh-CN" sz="1000" dirty="0">
                  <a:solidFill>
                    <a:schemeClr val="bg1"/>
                  </a:solidFill>
                  <a:latin typeface="inpin heiti" charset="-122"/>
                  <a:ea typeface="inpin heiti" charset="-122"/>
                  <a:cs typeface="inpin heiti" charset="-122"/>
                </a:rPr>
                <a:t>POS</a:t>
              </a:r>
              <a:r>
                <a:rPr lang="zh-CN" altLang="en-US" sz="1000" dirty="0">
                  <a:solidFill>
                    <a:schemeClr val="bg1"/>
                  </a:solidFill>
                  <a:latin typeface="inpin heiti" charset="-122"/>
                  <a:ea typeface="inpin heiti" charset="-122"/>
                  <a:cs typeface="inpin heiti" charset="-122"/>
                </a:rPr>
                <a:t>与车辆对应关系表</a:t>
              </a:r>
              <a:endParaRPr lang="en-US" altLang="zh-CN" sz="10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</a:endParaRPr>
            </a:p>
            <a:p>
              <a:pPr algn="r">
                <a:lnSpc>
                  <a:spcPct val="125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inpin heiti" charset="-122"/>
                  <a:ea typeface="inpin heiti" charset="-122"/>
                  <a:cs typeface="inpin heiti" charset="-122"/>
                </a:rPr>
                <a:t>公交与交通卡线路编码对应关系表</a:t>
              </a:r>
              <a:endParaRPr lang="en-US" altLang="zh-CN" sz="10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</a:endParaRPr>
            </a:p>
            <a:p>
              <a:pPr algn="r">
                <a:lnSpc>
                  <a:spcPct val="125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inpin heiti" charset="-122"/>
                  <a:ea typeface="inpin heiti" charset="-122"/>
                  <a:cs typeface="inpin heiti" charset="-122"/>
                </a:rPr>
                <a:t>交通卡交易信息表</a:t>
              </a:r>
              <a:endParaRPr lang="en-US" altLang="zh-CN" sz="10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</a:endParaRPr>
            </a:p>
            <a:p>
              <a:pPr algn="r">
                <a:lnSpc>
                  <a:spcPct val="125000"/>
                </a:lnSpc>
              </a:pPr>
              <a:r>
                <a:rPr lang="zh-CN" altLang="en-US" sz="1000" dirty="0">
                  <a:solidFill>
                    <a:srgbClr val="FF0000"/>
                  </a:solidFill>
                  <a:latin typeface="inpin heiti" charset="-122"/>
                  <a:ea typeface="inpin heiti" charset="-122"/>
                  <a:cs typeface="inpin heiti" charset="-122"/>
                </a:rPr>
                <a:t>异地上海刷卡表</a:t>
              </a:r>
            </a:p>
          </p:txBody>
        </p: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AEB87404-B786-4212-949D-916F912F163E}"/>
              </a:ext>
            </a:extLst>
          </p:cNvPr>
          <p:cNvSpPr txBox="1"/>
          <p:nvPr/>
        </p:nvSpPr>
        <p:spPr>
          <a:xfrm>
            <a:off x="211014" y="1202045"/>
            <a:ext cx="3268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久事交通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BA99357D-7FC3-420A-A3BD-72411FF529CA}"/>
              </a:ext>
            </a:extLst>
          </p:cNvPr>
          <p:cNvGrpSpPr/>
          <p:nvPr/>
        </p:nvGrpSpPr>
        <p:grpSpPr>
          <a:xfrm>
            <a:off x="118534" y="2895899"/>
            <a:ext cx="2483787" cy="1311286"/>
            <a:chOff x="4898066" y="734419"/>
            <a:chExt cx="2264733" cy="1159676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1EB5B10C-688A-43D4-8B3A-B3ABAF73AC2E}"/>
                </a:ext>
              </a:extLst>
            </p:cNvPr>
            <p:cNvSpPr/>
            <p:nvPr/>
          </p:nvSpPr>
          <p:spPr>
            <a:xfrm>
              <a:off x="5063066" y="734419"/>
              <a:ext cx="2099733" cy="1122393"/>
            </a:xfrm>
            <a:prstGeom prst="rect">
              <a:avLst/>
            </a:prstGeom>
            <a:gradFill flip="none" rotWithShape="1">
              <a:gsLst>
                <a:gs pos="13000">
                  <a:srgbClr val="083177"/>
                </a:gs>
                <a:gs pos="100000">
                  <a:srgbClr val="02E1C2">
                    <a:alpha val="84000"/>
                  </a:srgbClr>
                </a:gs>
              </a:gsLst>
              <a:lin ang="162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Rectangle 11">
              <a:extLst>
                <a:ext uri="{FF2B5EF4-FFF2-40B4-BE49-F238E27FC236}">
                  <a16:creationId xmlns:a16="http://schemas.microsoft.com/office/drawing/2014/main" id="{28D2F7B0-6853-44C2-BB4D-7AEE95318615}"/>
                </a:ext>
              </a:extLst>
            </p:cNvPr>
            <p:cNvSpPr/>
            <p:nvPr/>
          </p:nvSpPr>
          <p:spPr>
            <a:xfrm>
              <a:off x="4898066" y="857529"/>
              <a:ext cx="2197001" cy="10365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5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inpin heiti" charset="-122"/>
                  <a:ea typeface="inpin heiti" charset="-122"/>
                  <a:cs typeface="inpin heiti" charset="-122"/>
                </a:rPr>
                <a:t>电子营运路单信息表</a:t>
              </a:r>
              <a:endParaRPr lang="en-US" altLang="zh-CN" sz="10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</a:endParaRPr>
            </a:p>
            <a:p>
              <a:pPr algn="r">
                <a:lnSpc>
                  <a:spcPct val="125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inpin heiti" charset="-122"/>
                  <a:ea typeface="inpin heiti" charset="-122"/>
                  <a:cs typeface="inpin heiti" charset="-122"/>
                </a:rPr>
                <a:t>车辆到离站信息表</a:t>
              </a:r>
              <a:endParaRPr lang="en-US" altLang="zh-CN" sz="10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</a:endParaRPr>
            </a:p>
            <a:p>
              <a:pPr algn="r">
                <a:lnSpc>
                  <a:spcPct val="125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inpin heiti" charset="-122"/>
                  <a:ea typeface="inpin heiti" charset="-122"/>
                  <a:cs typeface="inpin heiti" charset="-122"/>
                </a:rPr>
                <a:t>久事公交员工卡与司售关系表</a:t>
              </a:r>
              <a:endParaRPr lang="en-US" altLang="zh-CN" sz="10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</a:endParaRPr>
            </a:p>
            <a:p>
              <a:pPr algn="r">
                <a:lnSpc>
                  <a:spcPct val="125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inpin heiti" charset="-122"/>
                  <a:ea typeface="inpin heiti" charset="-122"/>
                  <a:cs typeface="inpin heiti" charset="-122"/>
                </a:rPr>
                <a:t>公交线路基础信息表</a:t>
              </a:r>
              <a:endParaRPr lang="en-US" altLang="zh-CN" sz="10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</a:endParaRPr>
            </a:p>
            <a:p>
              <a:pPr algn="r">
                <a:lnSpc>
                  <a:spcPct val="125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inpin heiti" charset="-122"/>
                  <a:ea typeface="inpin heiti" charset="-122"/>
                  <a:cs typeface="inpin heiti" charset="-122"/>
                </a:rPr>
                <a:t>公交站点基础信息表</a:t>
              </a:r>
              <a:endParaRPr lang="en-US" altLang="zh-CN" sz="10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</a:endParaRPr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EC145294-ED8A-4325-969C-25F72060B87D}"/>
              </a:ext>
            </a:extLst>
          </p:cNvPr>
          <p:cNvSpPr txBox="1"/>
          <p:nvPr/>
        </p:nvSpPr>
        <p:spPr>
          <a:xfrm>
            <a:off x="327379" y="2912287"/>
            <a:ext cx="3353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久事公交</a:t>
            </a:r>
          </a:p>
        </p:txBody>
      </p: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DA3CBEB3-256F-4D21-8F19-A3D2602D8D63}"/>
              </a:ext>
            </a:extLst>
          </p:cNvPr>
          <p:cNvCxnSpPr>
            <a:stCxn id="28" idx="3"/>
            <a:endCxn id="16" idx="2"/>
          </p:cNvCxnSpPr>
          <p:nvPr/>
        </p:nvCxnSpPr>
        <p:spPr>
          <a:xfrm>
            <a:off x="2602322" y="1816334"/>
            <a:ext cx="783815" cy="9758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箭头连接符 40">
            <a:extLst>
              <a:ext uri="{FF2B5EF4-FFF2-40B4-BE49-F238E27FC236}">
                <a16:creationId xmlns:a16="http://schemas.microsoft.com/office/drawing/2014/main" id="{C70DE550-06EA-4097-8AE2-AA2E99F7488F}"/>
              </a:ext>
            </a:extLst>
          </p:cNvPr>
          <p:cNvCxnSpPr>
            <a:stCxn id="33" idx="3"/>
            <a:endCxn id="16" idx="2"/>
          </p:cNvCxnSpPr>
          <p:nvPr/>
        </p:nvCxnSpPr>
        <p:spPr>
          <a:xfrm flipV="1">
            <a:off x="2602321" y="2792211"/>
            <a:ext cx="783816" cy="7382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>
            <a:extLst>
              <a:ext uri="{FF2B5EF4-FFF2-40B4-BE49-F238E27FC236}">
                <a16:creationId xmlns:a16="http://schemas.microsoft.com/office/drawing/2014/main" id="{1009F5A9-CA0B-4B35-8065-62F9DFEF862D}"/>
              </a:ext>
            </a:extLst>
          </p:cNvPr>
          <p:cNvSpPr/>
          <p:nvPr/>
        </p:nvSpPr>
        <p:spPr>
          <a:xfrm>
            <a:off x="6194442" y="1914592"/>
            <a:ext cx="2371725" cy="1755238"/>
          </a:xfrm>
          <a:prstGeom prst="rect">
            <a:avLst/>
          </a:prstGeom>
          <a:gradFill flip="none" rotWithShape="1">
            <a:gsLst>
              <a:gs pos="13000">
                <a:srgbClr val="083177"/>
              </a:gs>
              <a:gs pos="100000">
                <a:srgbClr val="02E1C2">
                  <a:alpha val="84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44" name="Rectangle 11">
            <a:extLst>
              <a:ext uri="{FF2B5EF4-FFF2-40B4-BE49-F238E27FC236}">
                <a16:creationId xmlns:a16="http://schemas.microsoft.com/office/drawing/2014/main" id="{588CDF33-C2BC-435A-B4E8-FA0DAE0F6944}"/>
              </a:ext>
            </a:extLst>
          </p:cNvPr>
          <p:cNvSpPr/>
          <p:nvPr/>
        </p:nvSpPr>
        <p:spPr>
          <a:xfrm>
            <a:off x="6248566" y="2113011"/>
            <a:ext cx="2197001" cy="161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</a:rPr>
              <a:t>站点流量指标</a:t>
            </a:r>
            <a:endParaRPr lang="en-US" altLang="zh-CN" sz="1000" dirty="0">
              <a:solidFill>
                <a:schemeClr val="bg1"/>
              </a:solidFill>
              <a:latin typeface="inpin heiti" charset="-122"/>
              <a:ea typeface="inpin heiti" charset="-122"/>
              <a:cs typeface="inpin heiti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</a:rPr>
              <a:t>线路流量指标</a:t>
            </a:r>
            <a:endParaRPr lang="en-US" altLang="zh-CN" sz="1000" dirty="0">
              <a:solidFill>
                <a:schemeClr val="bg1"/>
              </a:solidFill>
              <a:latin typeface="inpin heiti" charset="-122"/>
              <a:ea typeface="inpin heiti" charset="-122"/>
              <a:cs typeface="inpin heiti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</a:rPr>
              <a:t>运营公司指标</a:t>
            </a:r>
            <a:endParaRPr lang="en-US" altLang="zh-CN" sz="1000" dirty="0">
              <a:solidFill>
                <a:schemeClr val="bg1"/>
              </a:solidFill>
              <a:latin typeface="inpin heiti" charset="-122"/>
              <a:ea typeface="inpin heiti" charset="-122"/>
              <a:cs typeface="inpin heiti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</a:rPr>
              <a:t>刷卡分布指标</a:t>
            </a:r>
            <a:endParaRPr lang="en-US" altLang="zh-CN" sz="1000" dirty="0">
              <a:solidFill>
                <a:schemeClr val="bg1"/>
              </a:solidFill>
              <a:latin typeface="inpin heiti" charset="-122"/>
              <a:ea typeface="inpin heiti" charset="-122"/>
              <a:cs typeface="inpin heiti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</a:rPr>
              <a:t>地铁进出站指标</a:t>
            </a:r>
            <a:endParaRPr lang="en-US" altLang="zh-CN" sz="1000" dirty="0">
              <a:solidFill>
                <a:schemeClr val="bg1"/>
              </a:solidFill>
              <a:latin typeface="inpin heiti" charset="-122"/>
              <a:ea typeface="inpin heiti" charset="-122"/>
              <a:cs typeface="inpin heiti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</a:rPr>
              <a:t>异地消费指标</a:t>
            </a:r>
            <a:endParaRPr lang="en-US" altLang="zh-CN" sz="1000" dirty="0">
              <a:solidFill>
                <a:schemeClr val="bg1"/>
              </a:solidFill>
              <a:latin typeface="inpin heiti" charset="-122"/>
              <a:ea typeface="inpin heiti" charset="-122"/>
              <a:cs typeface="inpin heiti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</a:rPr>
              <a:t>用户指标</a:t>
            </a:r>
            <a:endParaRPr lang="en-US" altLang="zh-CN" sz="1000" dirty="0">
              <a:solidFill>
                <a:schemeClr val="bg1"/>
              </a:solidFill>
              <a:latin typeface="inpin heiti" charset="-122"/>
              <a:ea typeface="inpin heiti" charset="-122"/>
              <a:cs typeface="inpin heiti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0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</a:rPr>
              <a:t>….</a:t>
            </a:r>
            <a:endParaRPr lang="zh-CN" altLang="en-US" sz="1000" dirty="0">
              <a:solidFill>
                <a:schemeClr val="bg1"/>
              </a:solidFill>
              <a:latin typeface="inpin heiti" charset="-122"/>
              <a:ea typeface="inpin heiti" charset="-122"/>
              <a:cs typeface="inpin heiti" charset="-122"/>
            </a:endParaRPr>
          </a:p>
        </p:txBody>
      </p:sp>
      <p:cxnSp>
        <p:nvCxnSpPr>
          <p:cNvPr id="46" name="直接箭头连接符 45">
            <a:extLst>
              <a:ext uri="{FF2B5EF4-FFF2-40B4-BE49-F238E27FC236}">
                <a16:creationId xmlns:a16="http://schemas.microsoft.com/office/drawing/2014/main" id="{63394278-F5C3-4E51-A765-BDFE227CD70E}"/>
              </a:ext>
            </a:extLst>
          </p:cNvPr>
          <p:cNvCxnSpPr>
            <a:cxnSpLocks/>
            <a:stCxn id="16" idx="6"/>
            <a:endCxn id="43" idx="1"/>
          </p:cNvCxnSpPr>
          <p:nvPr/>
        </p:nvCxnSpPr>
        <p:spPr>
          <a:xfrm>
            <a:off x="5757862" y="2792211"/>
            <a:ext cx="4365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15E97D0D-7C52-4496-8600-B1ECF65128B7}"/>
              </a:ext>
            </a:extLst>
          </p:cNvPr>
          <p:cNvSpPr txBox="1"/>
          <p:nvPr/>
        </p:nvSpPr>
        <p:spPr>
          <a:xfrm>
            <a:off x="8114381" y="1959709"/>
            <a:ext cx="3620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数据服务平台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5805C35D-F591-430C-9739-D576613C26BD}"/>
              </a:ext>
            </a:extLst>
          </p:cNvPr>
          <p:cNvSpPr txBox="1"/>
          <p:nvPr/>
        </p:nvSpPr>
        <p:spPr>
          <a:xfrm>
            <a:off x="419919" y="4394037"/>
            <a:ext cx="8367029" cy="1015663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FF0000"/>
                </a:solidFill>
              </a:rPr>
              <a:t>备注：</a:t>
            </a:r>
            <a:endParaRPr lang="en-US" altLang="zh-CN" sz="1200" b="1" dirty="0">
              <a:solidFill>
                <a:srgbClr val="FF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/>
              <a:t>数据服务平台确认所需数据以及推送大数据平台数据的表和字段，久事公交和久事交通确认数据和上传频次和规则</a:t>
            </a:r>
            <a:endParaRPr lang="en-US" altLang="zh-CN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/>
              <a:t>大数据平台需要相应的存储数据的建表语句，包括原始数据和推送数据。</a:t>
            </a:r>
            <a:endParaRPr lang="en-US" altLang="zh-CN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/>
              <a:t>确认大数据平台是否允许外部直接写入到</a:t>
            </a:r>
            <a:r>
              <a:rPr lang="en-US" altLang="zh-CN" sz="1200" dirty="0"/>
              <a:t>Hive</a:t>
            </a:r>
            <a:r>
              <a:rPr lang="zh-CN" altLang="en-US" sz="1200" dirty="0"/>
              <a:t>库中。</a:t>
            </a:r>
            <a:endParaRPr lang="en-US" altLang="zh-CN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198717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2" grpId="0"/>
      <p:bldP spid="25" grpId="0"/>
      <p:bldP spid="26" grpId="0"/>
      <p:bldP spid="2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>
            <a:extLst>
              <a:ext uri="{FF2B5EF4-FFF2-40B4-BE49-F238E27FC236}">
                <a16:creationId xmlns:a16="http://schemas.microsoft.com/office/drawing/2014/main" id="{A64CFAF1-7A6C-4243-81CA-0CA462DE18D7}"/>
              </a:ext>
            </a:extLst>
          </p:cNvPr>
          <p:cNvSpPr/>
          <p:nvPr/>
        </p:nvSpPr>
        <p:spPr>
          <a:xfrm>
            <a:off x="952339" y="2467196"/>
            <a:ext cx="1134000" cy="1134000"/>
          </a:xfrm>
          <a:prstGeom prst="ellipse">
            <a:avLst/>
          </a:prstGeom>
          <a:solidFill>
            <a:srgbClr val="5C7AAB"/>
          </a:solidFill>
          <a:ln w="190500">
            <a:solidFill>
              <a:srgbClr val="3EC9D7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久事大数据平台</a:t>
            </a:r>
            <a:endParaRPr lang="en-US" altLang="zh-CN" sz="16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1C93DE7D-7AB5-4D72-992A-629C05D48C67}"/>
              </a:ext>
            </a:extLst>
          </p:cNvPr>
          <p:cNvSpPr/>
          <p:nvPr/>
        </p:nvSpPr>
        <p:spPr>
          <a:xfrm>
            <a:off x="956804" y="991957"/>
            <a:ext cx="1134000" cy="1134000"/>
          </a:xfrm>
          <a:prstGeom prst="ellipse">
            <a:avLst/>
          </a:prstGeom>
          <a:solidFill>
            <a:srgbClr val="5C7AAB"/>
          </a:solidFill>
          <a:ln w="190500">
            <a:solidFill>
              <a:srgbClr val="3EC9D7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数据服务平台</a:t>
            </a:r>
            <a:endParaRPr lang="en-US" altLang="zh-CN" sz="16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211E0116-D26A-41A0-B1B2-3A22CA30C3F1}"/>
              </a:ext>
            </a:extLst>
          </p:cNvPr>
          <p:cNvSpPr/>
          <p:nvPr/>
        </p:nvSpPr>
        <p:spPr>
          <a:xfrm>
            <a:off x="952339" y="4047770"/>
            <a:ext cx="1134000" cy="1134000"/>
          </a:xfrm>
          <a:prstGeom prst="ellipse">
            <a:avLst/>
          </a:prstGeom>
          <a:solidFill>
            <a:srgbClr val="5C7AAB"/>
          </a:solidFill>
          <a:ln w="190500">
            <a:solidFill>
              <a:srgbClr val="3EC9D7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公交</a:t>
            </a:r>
            <a:endParaRPr lang="en-US" altLang="zh-CN" sz="16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 algn="ctr"/>
            <a: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交通卡</a:t>
            </a:r>
            <a:endParaRPr lang="en-US" altLang="zh-CN" sz="16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AB98E79-9ABA-4F0D-AA84-743AE36FC06C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四、协作任务分工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7E5A0E0-DBF1-42F1-9539-3D12671C261F}"/>
              </a:ext>
            </a:extLst>
          </p:cNvPr>
          <p:cNvSpPr txBox="1"/>
          <p:nvPr/>
        </p:nvSpPr>
        <p:spPr>
          <a:xfrm>
            <a:off x="2599266" y="1097292"/>
            <a:ext cx="5427127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确认所需数据的表和字段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确认上送规则</a:t>
            </a:r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7E4D0F6-7A5C-40EA-8797-09889B433B96}"/>
              </a:ext>
            </a:extLst>
          </p:cNvPr>
          <p:cNvSpPr txBox="1"/>
          <p:nvPr/>
        </p:nvSpPr>
        <p:spPr>
          <a:xfrm>
            <a:off x="2599267" y="2572531"/>
            <a:ext cx="5427127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创建相应数据存储的表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数据采集</a:t>
            </a:r>
            <a:endParaRPr lang="en-US" altLang="zh-CN" dirty="0"/>
          </a:p>
          <a:p>
            <a:r>
              <a:rPr lang="en-US" altLang="zh-CN" dirty="0"/>
              <a:t>3.</a:t>
            </a:r>
            <a:r>
              <a:rPr lang="zh-CN" altLang="en-US" dirty="0"/>
              <a:t>开放</a:t>
            </a:r>
            <a:r>
              <a:rPr lang="en-US" altLang="zh-CN" dirty="0"/>
              <a:t>Hive</a:t>
            </a:r>
            <a:r>
              <a:rPr lang="zh-CN" altLang="en-US" dirty="0"/>
              <a:t>库数据读取权限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BABC650-0EFB-4B23-9E16-AF702D30446A}"/>
              </a:ext>
            </a:extLst>
          </p:cNvPr>
          <p:cNvSpPr txBox="1"/>
          <p:nvPr/>
        </p:nvSpPr>
        <p:spPr>
          <a:xfrm>
            <a:off x="2654068" y="4153104"/>
            <a:ext cx="5372326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确认数据服务平台所需数据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数据上送给大数据平台</a:t>
            </a:r>
            <a:endParaRPr lang="en-US" altLang="zh-CN" dirty="0"/>
          </a:p>
          <a:p>
            <a:r>
              <a:rPr lang="en-US" altLang="zh-CN" dirty="0"/>
              <a:t>3.</a:t>
            </a:r>
            <a:r>
              <a:rPr lang="zh-CN" altLang="en-US" dirty="0"/>
              <a:t>提供测试数据给将数据服务平台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C47F8D58-40ED-43F5-94C3-70A7A551F701}"/>
              </a:ext>
            </a:extLst>
          </p:cNvPr>
          <p:cNvCxnSpPr>
            <a:cxnSpLocks/>
          </p:cNvCxnSpPr>
          <p:nvPr/>
        </p:nvCxnSpPr>
        <p:spPr>
          <a:xfrm>
            <a:off x="389467" y="2269067"/>
            <a:ext cx="76369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034D7280-C28B-4BE4-AF32-497A5A0D7B31}"/>
              </a:ext>
            </a:extLst>
          </p:cNvPr>
          <p:cNvCxnSpPr>
            <a:cxnSpLocks/>
          </p:cNvCxnSpPr>
          <p:nvPr/>
        </p:nvCxnSpPr>
        <p:spPr>
          <a:xfrm>
            <a:off x="350712" y="3818467"/>
            <a:ext cx="76756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FA82D7B3-11B8-4A40-9AE2-AE5EEAFA8B7C}"/>
              </a:ext>
            </a:extLst>
          </p:cNvPr>
          <p:cNvCxnSpPr/>
          <p:nvPr/>
        </p:nvCxnSpPr>
        <p:spPr>
          <a:xfrm>
            <a:off x="2353733" y="872067"/>
            <a:ext cx="0" cy="464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2735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0394;#370672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0394;#370672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0394;#370672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0394;#370672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0394;#370672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0394;#370672;#150514;#407005;#407005;#407005;#373523;#373023;#94584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0394;#370672;#150514;#407005;#407005;#407005;#373523;#373023;#94584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0394;#370672;#150514;#407005;#407005;#407005;#373523;#373023;#94584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0394;#370672;#150514;#407005;#407005;#407005;#373523;#373023;#94584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0394;#370672;#150514;#407005;#407005;#407005;#373523;#373023;#94584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0394;#370672;#150514;#407005;#407005;#407005;#373523;#373023;#94584;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ysqeapww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演示文稿2" id="{905EBEFA-0605-4DCD-8746-6A31917A3834}" vid="{3A891ED2-B6F8-4629-A2B4-09291B6A09F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演示文稿1</Template>
  <TotalTime>3458</TotalTime>
  <Words>2987</Words>
  <Application>Microsoft Office PowerPoint</Application>
  <PresentationFormat>全屏显示(16:10)</PresentationFormat>
  <Paragraphs>806</Paragraphs>
  <Slides>31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3" baseType="lpstr">
      <vt:lpstr>inpin heiti</vt:lpstr>
      <vt:lpstr>Roboto Regular</vt:lpstr>
      <vt:lpstr>等线</vt:lpstr>
      <vt:lpstr>思源黑体 CN Bold</vt:lpstr>
      <vt:lpstr>思源黑体 CN Regular</vt:lpstr>
      <vt:lpstr>宋体</vt:lpstr>
      <vt:lpstr>微软雅黑</vt:lpstr>
      <vt:lpstr>字魂59号-创粗黑</vt:lpstr>
      <vt:lpstr>Arial</vt:lpstr>
      <vt:lpstr>Calibri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sheng shen</dc:creator>
  <cp:lastModifiedBy>shu_kai@jiuyv.com</cp:lastModifiedBy>
  <cp:revision>47</cp:revision>
  <dcterms:created xsi:type="dcterms:W3CDTF">2021-03-08T03:30:00Z</dcterms:created>
  <dcterms:modified xsi:type="dcterms:W3CDTF">2023-02-14T10:45:31Z</dcterms:modified>
</cp:coreProperties>
</file>