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0" r:id="rId1"/>
  </p:sldMasterIdLst>
  <p:notesMasterIdLst>
    <p:notesMasterId r:id="rId28"/>
  </p:notesMasterIdLst>
  <p:handoutMasterIdLst>
    <p:handoutMasterId r:id="rId29"/>
  </p:handoutMasterIdLst>
  <p:sldIdLst>
    <p:sldId id="256" r:id="rId2"/>
    <p:sldId id="4136" r:id="rId3"/>
    <p:sldId id="317" r:id="rId4"/>
    <p:sldId id="4130" r:id="rId5"/>
    <p:sldId id="4099" r:id="rId6"/>
    <p:sldId id="4108" r:id="rId7"/>
    <p:sldId id="4109" r:id="rId8"/>
    <p:sldId id="4110" r:id="rId9"/>
    <p:sldId id="4125" r:id="rId10"/>
    <p:sldId id="4112" r:id="rId11"/>
    <p:sldId id="4118" r:id="rId12"/>
    <p:sldId id="4114" r:id="rId13"/>
    <p:sldId id="4115" r:id="rId14"/>
    <p:sldId id="4116" r:id="rId15"/>
    <p:sldId id="4117" r:id="rId16"/>
    <p:sldId id="4121" r:id="rId17"/>
    <p:sldId id="4122" r:id="rId18"/>
    <p:sldId id="4124" r:id="rId19"/>
    <p:sldId id="4123" r:id="rId20"/>
    <p:sldId id="4134" r:id="rId21"/>
    <p:sldId id="4106" r:id="rId22"/>
    <p:sldId id="4135" r:id="rId23"/>
    <p:sldId id="4131" r:id="rId24"/>
    <p:sldId id="4133" r:id="rId25"/>
    <p:sldId id="4126" r:id="rId26"/>
    <p:sldId id="4128" r:id="rId27"/>
  </p:sldIdLst>
  <p:sldSz cx="9144000" cy="5715000" type="screen16x10"/>
  <p:notesSz cx="6807200" cy="9939338"/>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6" userDrawn="1">
          <p15:clr>
            <a:srgbClr val="A4A3A4"/>
          </p15:clr>
        </p15:guide>
        <p15:guide id="2" pos="136" userDrawn="1">
          <p15:clr>
            <a:srgbClr val="A4A3A4"/>
          </p15:clr>
        </p15:guide>
        <p15:guide id="3" orient="horz" pos="5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NG" initials="P" lastIdx="1" clrIdx="0">
    <p:extLst>
      <p:ext uri="{19B8F6BF-5375-455C-9EA6-DF929625EA0E}">
        <p15:presenceInfo xmlns:p15="http://schemas.microsoft.com/office/powerpoint/2012/main" userId="PEN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9FF"/>
    <a:srgbClr val="36819A"/>
    <a:srgbClr val="003366"/>
    <a:srgbClr val="376092"/>
    <a:srgbClr val="5A5657"/>
    <a:srgbClr val="FFFFFF"/>
    <a:srgbClr val="66CCFF"/>
    <a:srgbClr val="0000CC"/>
    <a:srgbClr val="0B233B"/>
    <a:srgbClr val="1453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E8034E78-7F5D-4C2E-B375-FC64B27BC917}" styleName="深色样式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中度样式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3220" autoAdjust="0"/>
  </p:normalViewPr>
  <p:slideViewPr>
    <p:cSldViewPr snapToGrid="0" snapToObjects="1">
      <p:cViewPr varScale="1">
        <p:scale>
          <a:sx n="87" d="100"/>
          <a:sy n="87" d="100"/>
        </p:scale>
        <p:origin x="474" y="84"/>
      </p:cViewPr>
      <p:guideLst>
        <p:guide orient="horz" pos="76"/>
        <p:guide pos="136"/>
        <p:guide orient="horz" pos="54"/>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数据集</c:v>
                </c:pt>
              </c:strCache>
            </c:strRef>
          </c:tx>
          <c:spPr>
            <a:solidFill>
              <a:schemeClr val="accent6"/>
            </a:solidFill>
            <a:ln>
              <a:noFill/>
            </a:ln>
            <a:effectLst/>
          </c:spPr>
          <c:invertIfNegative val="0"/>
          <c:cat>
            <c:strRef>
              <c:f>Sheet1!$A$2:$A$8</c:f>
              <c:strCache>
                <c:ptCount val="7"/>
                <c:pt idx="0">
                  <c:v>23/1/31</c:v>
                </c:pt>
                <c:pt idx="1">
                  <c:v>23/2/1</c:v>
                </c:pt>
                <c:pt idx="2">
                  <c:v>23/2/2</c:v>
                </c:pt>
                <c:pt idx="3">
                  <c:v>23/2/3</c:v>
                </c:pt>
                <c:pt idx="4">
                  <c:v>23/2/4</c:v>
                </c:pt>
                <c:pt idx="5">
                  <c:v>23/2/5</c:v>
                </c:pt>
                <c:pt idx="6">
                  <c:v>23/2/6</c:v>
                </c:pt>
              </c:strCache>
            </c:strRef>
          </c:cat>
          <c:val>
            <c:numRef>
              <c:f>Sheet1!$B$2:$B$8</c:f>
              <c:numCache>
                <c:formatCode>General</c:formatCode>
                <c:ptCount val="7"/>
                <c:pt idx="0">
                  <c:v>25</c:v>
                </c:pt>
                <c:pt idx="1">
                  <c:v>19</c:v>
                </c:pt>
                <c:pt idx="2">
                  <c:v>15</c:v>
                </c:pt>
                <c:pt idx="3">
                  <c:v>18</c:v>
                </c:pt>
                <c:pt idx="4">
                  <c:v>20</c:v>
                </c:pt>
                <c:pt idx="5">
                  <c:v>21</c:v>
                </c:pt>
                <c:pt idx="6">
                  <c:v>22</c:v>
                </c:pt>
              </c:numCache>
            </c:numRef>
          </c:val>
          <c:extLst>
            <c:ext xmlns:c16="http://schemas.microsoft.com/office/drawing/2014/chart" uri="{C3380CC4-5D6E-409C-BE32-E72D297353CC}">
              <c16:uniqueId val="{00000000-3BF4-4B6E-96E2-07BEEDF3D9F6}"/>
            </c:ext>
          </c:extLst>
        </c:ser>
        <c:ser>
          <c:idx val="1"/>
          <c:order val="1"/>
          <c:tx>
            <c:strRef>
              <c:f>Sheet1!$C$1</c:f>
              <c:strCache>
                <c:ptCount val="1"/>
                <c:pt idx="0">
                  <c:v>数据产品</c:v>
                </c:pt>
              </c:strCache>
            </c:strRef>
          </c:tx>
          <c:spPr>
            <a:solidFill>
              <a:schemeClr val="accent5"/>
            </a:solidFill>
            <a:ln>
              <a:noFill/>
            </a:ln>
            <a:effectLst/>
          </c:spPr>
          <c:invertIfNegative val="0"/>
          <c:cat>
            <c:strRef>
              <c:f>Sheet1!$A$2:$A$8</c:f>
              <c:strCache>
                <c:ptCount val="7"/>
                <c:pt idx="0">
                  <c:v>23/1/31</c:v>
                </c:pt>
                <c:pt idx="1">
                  <c:v>23/2/1</c:v>
                </c:pt>
                <c:pt idx="2">
                  <c:v>23/2/2</c:v>
                </c:pt>
                <c:pt idx="3">
                  <c:v>23/2/3</c:v>
                </c:pt>
                <c:pt idx="4">
                  <c:v>23/2/4</c:v>
                </c:pt>
                <c:pt idx="5">
                  <c:v>23/2/5</c:v>
                </c:pt>
                <c:pt idx="6">
                  <c:v>23/2/6</c:v>
                </c:pt>
              </c:strCache>
            </c:strRef>
          </c:cat>
          <c:val>
            <c:numRef>
              <c:f>Sheet1!$C$2:$C$8</c:f>
              <c:numCache>
                <c:formatCode>General</c:formatCode>
                <c:ptCount val="7"/>
                <c:pt idx="0">
                  <c:v>7</c:v>
                </c:pt>
                <c:pt idx="1">
                  <c:v>3</c:v>
                </c:pt>
                <c:pt idx="2">
                  <c:v>4</c:v>
                </c:pt>
                <c:pt idx="3">
                  <c:v>6</c:v>
                </c:pt>
                <c:pt idx="4">
                  <c:v>2</c:v>
                </c:pt>
                <c:pt idx="5">
                  <c:v>3</c:v>
                </c:pt>
                <c:pt idx="6">
                  <c:v>8</c:v>
                </c:pt>
              </c:numCache>
            </c:numRef>
          </c:val>
          <c:extLst>
            <c:ext xmlns:c16="http://schemas.microsoft.com/office/drawing/2014/chart" uri="{C3380CC4-5D6E-409C-BE32-E72D297353CC}">
              <c16:uniqueId val="{00000001-3BF4-4B6E-96E2-07BEEDF3D9F6}"/>
            </c:ext>
          </c:extLst>
        </c:ser>
        <c:dLbls>
          <c:showLegendKey val="0"/>
          <c:showVal val="0"/>
          <c:showCatName val="0"/>
          <c:showSerName val="0"/>
          <c:showPercent val="0"/>
          <c:showBubbleSize val="0"/>
        </c:dLbls>
        <c:gapWidth val="219"/>
        <c:overlap val="-27"/>
        <c:axId val="30201503"/>
        <c:axId val="30202335"/>
      </c:barChart>
      <c:catAx>
        <c:axId val="302015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rtl="0">
              <a:defRPr lang="en-US" altLang="zh-CN" sz="700" b="0" i="0" u="none" strike="noStrike" kern="1200" baseline="0">
                <a:solidFill>
                  <a:schemeClr val="accent5"/>
                </a:solidFill>
                <a:latin typeface="+mn-lt"/>
                <a:ea typeface="+mn-ea"/>
                <a:cs typeface="+mn-cs"/>
              </a:defRPr>
            </a:pPr>
            <a:endParaRPr lang="zh-CN"/>
          </a:p>
        </c:txPr>
        <c:crossAx val="30202335"/>
        <c:crosses val="autoZero"/>
        <c:auto val="1"/>
        <c:lblAlgn val="ctr"/>
        <c:lblOffset val="100"/>
        <c:noMultiLvlLbl val="0"/>
      </c:catAx>
      <c:valAx>
        <c:axId val="30202335"/>
        <c:scaling>
          <c:orientation val="minMax"/>
          <c:max val="3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altLang="zh-CN" sz="700" b="0" i="0" u="none" strike="noStrike" kern="1200" baseline="0">
                <a:solidFill>
                  <a:schemeClr val="accent5"/>
                </a:solidFill>
                <a:latin typeface="+mn-lt"/>
                <a:ea typeface="+mn-ea"/>
                <a:cs typeface="+mn-cs"/>
              </a:defRPr>
            </a:pPr>
            <a:endParaRPr lang="zh-CN"/>
          </a:p>
        </c:txPr>
        <c:crossAx val="30201503"/>
        <c:crosses val="autoZero"/>
        <c:crossBetween val="between"/>
      </c:valAx>
      <c:spPr>
        <a:noFill/>
        <a:ln>
          <a:noFill/>
        </a:ln>
        <a:effectLst/>
      </c:spPr>
    </c:plotArea>
    <c:legend>
      <c:legendPos val="b"/>
      <c:layout>
        <c:manualLayout>
          <c:xMode val="edge"/>
          <c:yMode val="edge"/>
          <c:x val="0.32013977678577982"/>
          <c:y val="0.81958289611752377"/>
          <c:w val="0.35277381027525251"/>
          <c:h val="0.10311262206592742"/>
        </c:manualLayout>
      </c:layout>
      <c:overlay val="0"/>
      <c:spPr>
        <a:noFill/>
        <a:ln>
          <a:noFill/>
        </a:ln>
        <a:effectLst/>
      </c:spPr>
      <c:txPr>
        <a:bodyPr rot="0" spcFirstLastPara="1" vertOverflow="ellipsis" vert="horz" wrap="square" anchor="ctr" anchorCtr="1"/>
        <a:lstStyle/>
        <a:p>
          <a:pPr>
            <a:defRPr lang="en-US" altLang="zh-CN" sz="700" b="0" i="0" u="none" strike="noStrike" kern="1200" baseline="0">
              <a:solidFill>
                <a:schemeClr val="accent5"/>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marL="0" algn="ctr" defTabSz="457200" rtl="0" eaLnBrk="1" latinLnBrk="0" hangingPunct="1">
        <a:defRPr lang="en-US" altLang="zh-CN" sz="700" kern="1200">
          <a:solidFill>
            <a:schemeClr val="accent5"/>
          </a:solidFill>
          <a:latin typeface="+mn-lt"/>
          <a:ea typeface="+mn-ea"/>
          <a:cs typeface="+mn-cs"/>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2" y="0"/>
            <a:ext cx="2949786" cy="496967"/>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55840" y="0"/>
            <a:ext cx="2949786" cy="496967"/>
          </a:xfrm>
          <a:prstGeom prst="rect">
            <a:avLst/>
          </a:prstGeom>
        </p:spPr>
        <p:txBody>
          <a:bodyPr vert="horz" lIns="91440" tIns="45720" rIns="91440" bIns="45720" rtlCol="0"/>
          <a:lstStyle>
            <a:lvl1pPr algn="r">
              <a:defRPr sz="1200"/>
            </a:lvl1pPr>
          </a:lstStyle>
          <a:p>
            <a:fld id="{7622186E-C88A-48C8-B41B-504AF4C27A01}" type="datetimeFigureOut">
              <a:rPr lang="zh-CN" altLang="en-US" smtClean="0"/>
              <a:pPr/>
              <a:t>2023/2/8</a:t>
            </a:fld>
            <a:endParaRPr lang="zh-CN" altLang="en-US"/>
          </a:p>
        </p:txBody>
      </p:sp>
      <p:sp>
        <p:nvSpPr>
          <p:cNvPr id="4" name="页脚占位符 3"/>
          <p:cNvSpPr>
            <a:spLocks noGrp="1"/>
          </p:cNvSpPr>
          <p:nvPr>
            <p:ph type="ftr" sz="quarter" idx="2"/>
          </p:nvPr>
        </p:nvSpPr>
        <p:spPr>
          <a:xfrm>
            <a:off x="2" y="9440646"/>
            <a:ext cx="2949786" cy="49696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55840" y="9440646"/>
            <a:ext cx="2949786" cy="496967"/>
          </a:xfrm>
          <a:prstGeom prst="rect">
            <a:avLst/>
          </a:prstGeom>
        </p:spPr>
        <p:txBody>
          <a:bodyPr vert="horz" lIns="91440" tIns="45720" rIns="91440" bIns="45720" rtlCol="0" anchor="b"/>
          <a:lstStyle>
            <a:lvl1pPr algn="r">
              <a:defRPr sz="1200"/>
            </a:lvl1pPr>
          </a:lstStyle>
          <a:p>
            <a:fld id="{9ACDFE0C-D3C4-4F67-87D1-BAAAA1316BAB}" type="slidenum">
              <a:rPr lang="zh-CN" altLang="en-US" smtClean="0"/>
              <a:pPr/>
              <a:t>‹#›</a:t>
            </a:fld>
            <a:endParaRPr lang="zh-CN" altLang="en-US"/>
          </a:p>
        </p:txBody>
      </p:sp>
    </p:spTree>
    <p:extLst>
      <p:ext uri="{BB962C8B-B14F-4D97-AF65-F5344CB8AC3E}">
        <p14:creationId xmlns:p14="http://schemas.microsoft.com/office/powerpoint/2010/main" val="4996857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9786" cy="49696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5840" y="0"/>
            <a:ext cx="2949786" cy="496967"/>
          </a:xfrm>
          <a:prstGeom prst="rect">
            <a:avLst/>
          </a:prstGeom>
        </p:spPr>
        <p:txBody>
          <a:bodyPr vert="horz" lIns="91440" tIns="45720" rIns="91440" bIns="45720" rtlCol="0"/>
          <a:lstStyle>
            <a:lvl1pPr algn="r">
              <a:defRPr sz="1200"/>
            </a:lvl1pPr>
          </a:lstStyle>
          <a:p>
            <a:fld id="{12FD35C7-7D5F-BE4C-BEB0-21B7BFC2696B}" type="datetimeFigureOut">
              <a:rPr lang="en-US" smtClean="0"/>
              <a:pPr/>
              <a:t>2/8/2023</a:t>
            </a:fld>
            <a:endParaRPr lang="en-US"/>
          </a:p>
        </p:txBody>
      </p:sp>
      <p:sp>
        <p:nvSpPr>
          <p:cNvPr id="4" name="Slide Image Placeholder 3"/>
          <p:cNvSpPr>
            <a:spLocks noGrp="1" noRot="1" noChangeAspect="1"/>
          </p:cNvSpPr>
          <p:nvPr>
            <p:ph type="sldImg" idx="2"/>
          </p:nvPr>
        </p:nvSpPr>
        <p:spPr>
          <a:xfrm>
            <a:off x="423863" y="746125"/>
            <a:ext cx="5959475" cy="3725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721" y="4721186"/>
            <a:ext cx="5445760" cy="4472702"/>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
        <p:nvSpPr>
          <p:cNvPr id="6" name="Footer Placeholder 5"/>
          <p:cNvSpPr>
            <a:spLocks noGrp="1"/>
          </p:cNvSpPr>
          <p:nvPr>
            <p:ph type="ftr" sz="quarter" idx="4"/>
          </p:nvPr>
        </p:nvSpPr>
        <p:spPr>
          <a:xfrm>
            <a:off x="2" y="9440646"/>
            <a:ext cx="2949786" cy="49696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5840" y="9440646"/>
            <a:ext cx="2949786" cy="496967"/>
          </a:xfrm>
          <a:prstGeom prst="rect">
            <a:avLst/>
          </a:prstGeom>
        </p:spPr>
        <p:txBody>
          <a:bodyPr vert="horz" lIns="91440" tIns="45720" rIns="91440" bIns="45720" rtlCol="0" anchor="b"/>
          <a:lstStyle>
            <a:lvl1pPr algn="r">
              <a:defRPr sz="1200"/>
            </a:lvl1pPr>
          </a:lstStyle>
          <a:p>
            <a:fld id="{EBD9A5B7-EBDF-6049-9601-5DD78EA0FE75}" type="slidenum">
              <a:rPr lang="en-US" smtClean="0"/>
              <a:pPr/>
              <a:t>‹#›</a:t>
            </a:fld>
            <a:endParaRPr lang="en-US"/>
          </a:p>
        </p:txBody>
      </p:sp>
    </p:spTree>
    <p:extLst>
      <p:ext uri="{BB962C8B-B14F-4D97-AF65-F5344CB8AC3E}">
        <p14:creationId xmlns:p14="http://schemas.microsoft.com/office/powerpoint/2010/main" val="69077416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a:p>
            <a:endParaRPr lang="zh-CN" altLang="en-US" dirty="0"/>
          </a:p>
        </p:txBody>
      </p:sp>
      <p:sp>
        <p:nvSpPr>
          <p:cNvPr id="4" name="灯片编号占位符 3"/>
          <p:cNvSpPr>
            <a:spLocks noGrp="1"/>
          </p:cNvSpPr>
          <p:nvPr>
            <p:ph type="sldNum" sz="quarter" idx="5"/>
          </p:nvPr>
        </p:nvSpPr>
        <p:spPr/>
        <p:txBody>
          <a:bodyPr/>
          <a:lstStyle/>
          <a:p>
            <a:fld id="{EBD9A5B7-EBDF-6049-9601-5DD78EA0FE75}" type="slidenum">
              <a:rPr lang="en-US" smtClean="0"/>
              <a:pPr/>
              <a:t>1</a:t>
            </a:fld>
            <a:endParaRPr lang="en-US"/>
          </a:p>
        </p:txBody>
      </p:sp>
    </p:spTree>
    <p:extLst>
      <p:ext uri="{BB962C8B-B14F-4D97-AF65-F5344CB8AC3E}">
        <p14:creationId xmlns:p14="http://schemas.microsoft.com/office/powerpoint/2010/main" val="1274371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PPT</a:t>
            </a:r>
            <a:r>
              <a:rPr lang="zh-CN" altLang="en-US" dirty="0"/>
              <a:t> 标题改了，结合标题，对共同开发的必要性、意义可以做点阐述</a:t>
            </a:r>
          </a:p>
        </p:txBody>
      </p:sp>
      <p:sp>
        <p:nvSpPr>
          <p:cNvPr id="4" name="灯片编号占位符 3"/>
          <p:cNvSpPr>
            <a:spLocks noGrp="1"/>
          </p:cNvSpPr>
          <p:nvPr>
            <p:ph type="sldNum" sz="quarter" idx="5"/>
          </p:nvPr>
        </p:nvSpPr>
        <p:spPr/>
        <p:txBody>
          <a:bodyPr/>
          <a:lstStyle/>
          <a:p>
            <a:fld id="{EBD9A5B7-EBDF-6049-9601-5DD78EA0FE75}" type="slidenum">
              <a:rPr lang="en-US" smtClean="0"/>
              <a:pPr/>
              <a:t>3</a:t>
            </a:fld>
            <a:endParaRPr lang="en-US"/>
          </a:p>
        </p:txBody>
      </p:sp>
    </p:spTree>
    <p:extLst>
      <p:ext uri="{BB962C8B-B14F-4D97-AF65-F5344CB8AC3E}">
        <p14:creationId xmlns:p14="http://schemas.microsoft.com/office/powerpoint/2010/main" val="232182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BD9A5B7-EBDF-6049-9601-5DD78EA0FE75}" type="slidenum">
              <a:rPr lang="en-US" smtClean="0"/>
              <a:pPr/>
              <a:t>4</a:t>
            </a:fld>
            <a:endParaRPr lang="en-US"/>
          </a:p>
        </p:txBody>
      </p:sp>
    </p:spTree>
    <p:extLst>
      <p:ext uri="{BB962C8B-B14F-4D97-AF65-F5344CB8AC3E}">
        <p14:creationId xmlns:p14="http://schemas.microsoft.com/office/powerpoint/2010/main" val="1031635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BD9A5B7-EBDF-6049-9601-5DD78EA0FE75}" type="slidenum">
              <a:rPr lang="en-US" smtClean="0"/>
              <a:pPr/>
              <a:t>19</a:t>
            </a:fld>
            <a:endParaRPr lang="en-US"/>
          </a:p>
        </p:txBody>
      </p:sp>
    </p:spTree>
    <p:extLst>
      <p:ext uri="{BB962C8B-B14F-4D97-AF65-F5344CB8AC3E}">
        <p14:creationId xmlns:p14="http://schemas.microsoft.com/office/powerpoint/2010/main" val="3722944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BD9A5B7-EBDF-6049-9601-5DD78EA0FE75}" type="slidenum">
              <a:rPr lang="en-US" smtClean="0"/>
              <a:pPr/>
              <a:t>20</a:t>
            </a:fld>
            <a:endParaRPr lang="en-US"/>
          </a:p>
        </p:txBody>
      </p:sp>
    </p:spTree>
    <p:extLst>
      <p:ext uri="{BB962C8B-B14F-4D97-AF65-F5344CB8AC3E}">
        <p14:creationId xmlns:p14="http://schemas.microsoft.com/office/powerpoint/2010/main" val="1232761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1200" b="1" dirty="0">
                <a:cs typeface="+mn-ea"/>
                <a:sym typeface="+mn-lt"/>
              </a:rPr>
              <a:t>建议可从（</a:t>
            </a:r>
            <a:r>
              <a:rPr lang="en-US" altLang="zh-CN" sz="1200" b="1" dirty="0">
                <a:cs typeface="+mn-ea"/>
                <a:sym typeface="+mn-lt"/>
              </a:rPr>
              <a:t>1</a:t>
            </a:r>
            <a:r>
              <a:rPr lang="zh-CN" altLang="en-US" sz="1200" b="1" dirty="0">
                <a:cs typeface="+mn-ea"/>
                <a:sym typeface="+mn-lt"/>
              </a:rPr>
              <a:t>）数据收集； （</a:t>
            </a:r>
            <a:r>
              <a:rPr lang="en-US" altLang="zh-CN" sz="1200" b="1" dirty="0">
                <a:cs typeface="+mn-ea"/>
                <a:sym typeface="+mn-lt"/>
              </a:rPr>
              <a:t>2</a:t>
            </a:r>
            <a:r>
              <a:rPr lang="zh-CN" altLang="en-US" sz="1200" b="1" dirty="0">
                <a:cs typeface="+mn-ea"/>
                <a:sym typeface="+mn-lt"/>
              </a:rPr>
              <a:t>）数据治理；（</a:t>
            </a:r>
            <a:r>
              <a:rPr lang="en-US" altLang="zh-CN" sz="1200" b="1" dirty="0">
                <a:cs typeface="+mn-ea"/>
                <a:sym typeface="+mn-lt"/>
              </a:rPr>
              <a:t>3</a:t>
            </a:r>
            <a:r>
              <a:rPr lang="zh-CN" altLang="en-US" sz="1200" b="1" dirty="0">
                <a:cs typeface="+mn-ea"/>
                <a:sym typeface="+mn-lt"/>
              </a:rPr>
              <a:t>）平台搭建；（</a:t>
            </a:r>
            <a:r>
              <a:rPr lang="en-US" altLang="zh-CN" sz="1200" b="1" dirty="0">
                <a:cs typeface="+mn-ea"/>
                <a:sym typeface="+mn-lt"/>
              </a:rPr>
              <a:t>4</a:t>
            </a:r>
            <a:r>
              <a:rPr lang="zh-CN" altLang="en-US" sz="1200" b="1" dirty="0">
                <a:cs typeface="+mn-ea"/>
                <a:sym typeface="+mn-lt"/>
              </a:rPr>
              <a:t>）机制梳理等等方面，进行分工</a:t>
            </a:r>
            <a:endParaRPr lang="en-US" altLang="zh-CN" sz="1200" b="1" dirty="0">
              <a:cs typeface="+mn-ea"/>
              <a:sym typeface="+mn-lt"/>
            </a:endParaRPr>
          </a:p>
          <a:p>
            <a:endParaRPr lang="zh-CN" altLang="en-US" dirty="0"/>
          </a:p>
        </p:txBody>
      </p:sp>
      <p:sp>
        <p:nvSpPr>
          <p:cNvPr id="4" name="灯片编号占位符 3"/>
          <p:cNvSpPr>
            <a:spLocks noGrp="1"/>
          </p:cNvSpPr>
          <p:nvPr>
            <p:ph type="sldNum" sz="quarter" idx="5"/>
          </p:nvPr>
        </p:nvSpPr>
        <p:spPr/>
        <p:txBody>
          <a:bodyPr/>
          <a:lstStyle/>
          <a:p>
            <a:fld id="{EBD9A5B7-EBDF-6049-9601-5DD78EA0FE75}" type="slidenum">
              <a:rPr lang="en-US" smtClean="0"/>
              <a:pPr/>
              <a:t>25</a:t>
            </a:fld>
            <a:endParaRPr lang="en-US"/>
          </a:p>
        </p:txBody>
      </p:sp>
    </p:spTree>
    <p:extLst>
      <p:ext uri="{BB962C8B-B14F-4D97-AF65-F5344CB8AC3E}">
        <p14:creationId xmlns:p14="http://schemas.microsoft.com/office/powerpoint/2010/main" val="15073550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0F673A-38C5-4DAB-B509-42516616F60E}"/>
              </a:ext>
            </a:extLst>
          </p:cNvPr>
          <p:cNvSpPr>
            <a:spLocks noGrp="1"/>
          </p:cNvSpPr>
          <p:nvPr>
            <p:ph type="ctrTitle"/>
          </p:nvPr>
        </p:nvSpPr>
        <p:spPr>
          <a:xfrm>
            <a:off x="1143000" y="935302"/>
            <a:ext cx="6858000" cy="1989667"/>
          </a:xfrm>
        </p:spPr>
        <p:txBody>
          <a:bodyPr anchor="b"/>
          <a:lstStyle>
            <a:lvl1pPr algn="ctr">
              <a:defRPr sz="4500"/>
            </a:lvl1pPr>
          </a:lstStyle>
          <a:p>
            <a:r>
              <a:rPr lang="zh-CN" altLang="en-US"/>
              <a:t>单击此处编辑母版标题样式</a:t>
            </a:r>
          </a:p>
        </p:txBody>
      </p:sp>
      <p:sp>
        <p:nvSpPr>
          <p:cNvPr id="3" name="副标题 2">
            <a:extLst>
              <a:ext uri="{FF2B5EF4-FFF2-40B4-BE49-F238E27FC236}">
                <a16:creationId xmlns:a16="http://schemas.microsoft.com/office/drawing/2014/main" id="{3D78C762-84B0-47D2-ACE7-638830BD50C6}"/>
              </a:ext>
            </a:extLst>
          </p:cNvPr>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a:extLst>
              <a:ext uri="{FF2B5EF4-FFF2-40B4-BE49-F238E27FC236}">
                <a16:creationId xmlns:a16="http://schemas.microsoft.com/office/drawing/2014/main" id="{3EF6AE45-4AE4-492F-8D0F-71751E462689}"/>
              </a:ext>
            </a:extLst>
          </p:cNvPr>
          <p:cNvSpPr>
            <a:spLocks noGrp="1"/>
          </p:cNvSpPr>
          <p:nvPr>
            <p:ph type="dt" sz="half" idx="10"/>
          </p:nvPr>
        </p:nvSpPr>
        <p:spPr/>
        <p:txBody>
          <a:bodyPr/>
          <a:lstStyle/>
          <a:p>
            <a:fld id="{10F36B48-2843-5A42-8E32-153935BA6A06}" type="datetimeFigureOut">
              <a:rPr lang="en-US" smtClean="0"/>
              <a:pPr/>
              <a:t>2/8/2023</a:t>
            </a:fld>
            <a:endParaRPr lang="en-US"/>
          </a:p>
        </p:txBody>
      </p:sp>
      <p:sp>
        <p:nvSpPr>
          <p:cNvPr id="5" name="页脚占位符 4">
            <a:extLst>
              <a:ext uri="{FF2B5EF4-FFF2-40B4-BE49-F238E27FC236}">
                <a16:creationId xmlns:a16="http://schemas.microsoft.com/office/drawing/2014/main" id="{B20F3F84-9148-465F-BC61-FED94F2BECD7}"/>
              </a:ext>
            </a:extLst>
          </p:cNvPr>
          <p:cNvSpPr>
            <a:spLocks noGrp="1"/>
          </p:cNvSpPr>
          <p:nvPr>
            <p:ph type="ftr" sz="quarter" idx="11"/>
          </p:nvPr>
        </p:nvSpPr>
        <p:spPr/>
        <p:txBody>
          <a:bodyPr/>
          <a:lstStyle/>
          <a:p>
            <a:endParaRPr lang="en-US"/>
          </a:p>
        </p:txBody>
      </p:sp>
      <p:sp>
        <p:nvSpPr>
          <p:cNvPr id="6" name="灯片编号占位符 5">
            <a:extLst>
              <a:ext uri="{FF2B5EF4-FFF2-40B4-BE49-F238E27FC236}">
                <a16:creationId xmlns:a16="http://schemas.microsoft.com/office/drawing/2014/main" id="{061FCA18-FB72-46F6-AFCA-92CA237E30F4}"/>
              </a:ext>
            </a:extLst>
          </p:cNvPr>
          <p:cNvSpPr>
            <a:spLocks noGrp="1"/>
          </p:cNvSpPr>
          <p:nvPr>
            <p:ph type="sldNum" sz="quarter" idx="12"/>
          </p:nvPr>
        </p:nvSpPr>
        <p:spPr/>
        <p:txBody>
          <a:bodyPr/>
          <a:lstStyle/>
          <a:p>
            <a:fld id="{939F6599-3FD7-EB49-8B49-FC172F882B3F}" type="slidenum">
              <a:rPr lang="en-US" smtClean="0"/>
              <a:pPr/>
              <a:t>‹#›</a:t>
            </a:fld>
            <a:endParaRPr lang="en-US"/>
          </a:p>
        </p:txBody>
      </p:sp>
    </p:spTree>
    <p:extLst>
      <p:ext uri="{BB962C8B-B14F-4D97-AF65-F5344CB8AC3E}">
        <p14:creationId xmlns:p14="http://schemas.microsoft.com/office/powerpoint/2010/main" val="2895133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798A9B-3FD1-4603-9BFF-19762AAA7DF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422E7DA-38A1-4044-AD38-90EEB8C14F5C}"/>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CF3E3AD-7488-4E5A-A2F4-B329320D5A12}"/>
              </a:ext>
            </a:extLst>
          </p:cNvPr>
          <p:cNvSpPr>
            <a:spLocks noGrp="1"/>
          </p:cNvSpPr>
          <p:nvPr>
            <p:ph type="dt" sz="half" idx="10"/>
          </p:nvPr>
        </p:nvSpPr>
        <p:spPr/>
        <p:txBody>
          <a:bodyPr/>
          <a:lstStyle/>
          <a:p>
            <a:fld id="{10F36B48-2843-5A42-8E32-153935BA6A06}" type="datetimeFigureOut">
              <a:rPr lang="en-US" smtClean="0"/>
              <a:pPr/>
              <a:t>2/8/2023</a:t>
            </a:fld>
            <a:endParaRPr lang="en-US"/>
          </a:p>
        </p:txBody>
      </p:sp>
      <p:sp>
        <p:nvSpPr>
          <p:cNvPr id="5" name="页脚占位符 4">
            <a:extLst>
              <a:ext uri="{FF2B5EF4-FFF2-40B4-BE49-F238E27FC236}">
                <a16:creationId xmlns:a16="http://schemas.microsoft.com/office/drawing/2014/main" id="{F08BAFC5-EA6C-49B5-BFB0-C936C6F542A6}"/>
              </a:ext>
            </a:extLst>
          </p:cNvPr>
          <p:cNvSpPr>
            <a:spLocks noGrp="1"/>
          </p:cNvSpPr>
          <p:nvPr>
            <p:ph type="ftr" sz="quarter" idx="11"/>
          </p:nvPr>
        </p:nvSpPr>
        <p:spPr/>
        <p:txBody>
          <a:bodyPr/>
          <a:lstStyle/>
          <a:p>
            <a:endParaRPr lang="en-US"/>
          </a:p>
        </p:txBody>
      </p:sp>
      <p:sp>
        <p:nvSpPr>
          <p:cNvPr id="6" name="灯片编号占位符 5">
            <a:extLst>
              <a:ext uri="{FF2B5EF4-FFF2-40B4-BE49-F238E27FC236}">
                <a16:creationId xmlns:a16="http://schemas.microsoft.com/office/drawing/2014/main" id="{2F55D703-24E5-4EF0-9F02-40BE1645FD54}"/>
              </a:ext>
            </a:extLst>
          </p:cNvPr>
          <p:cNvSpPr>
            <a:spLocks noGrp="1"/>
          </p:cNvSpPr>
          <p:nvPr>
            <p:ph type="sldNum" sz="quarter" idx="12"/>
          </p:nvPr>
        </p:nvSpPr>
        <p:spPr/>
        <p:txBody>
          <a:bodyPr/>
          <a:lstStyle/>
          <a:p>
            <a:fld id="{939F6599-3FD7-EB49-8B49-FC172F882B3F}" type="slidenum">
              <a:rPr lang="en-US" smtClean="0"/>
              <a:pPr/>
              <a:t>‹#›</a:t>
            </a:fld>
            <a:endParaRPr lang="en-US"/>
          </a:p>
        </p:txBody>
      </p:sp>
    </p:spTree>
    <p:extLst>
      <p:ext uri="{BB962C8B-B14F-4D97-AF65-F5344CB8AC3E}">
        <p14:creationId xmlns:p14="http://schemas.microsoft.com/office/powerpoint/2010/main" val="3684800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DFB9CB-056B-4ABC-AC0D-9B96F2040887}"/>
              </a:ext>
            </a:extLst>
          </p:cNvPr>
          <p:cNvSpPr>
            <a:spLocks noGrp="1"/>
          </p:cNvSpPr>
          <p:nvPr>
            <p:ph type="title"/>
          </p:nvPr>
        </p:nvSpPr>
        <p:spPr>
          <a:xfrm>
            <a:off x="623888" y="1424782"/>
            <a:ext cx="7886700" cy="2377281"/>
          </a:xfrm>
        </p:spPr>
        <p:txBody>
          <a:bodyPr anchor="b"/>
          <a:lstStyle>
            <a:lvl1pPr>
              <a:defRPr sz="4500"/>
            </a:lvl1pPr>
          </a:lstStyle>
          <a:p>
            <a:r>
              <a:rPr lang="zh-CN" altLang="en-US"/>
              <a:t>单击此处编辑母版标题样式</a:t>
            </a:r>
          </a:p>
        </p:txBody>
      </p:sp>
      <p:sp>
        <p:nvSpPr>
          <p:cNvPr id="3" name="文本占位符 2">
            <a:extLst>
              <a:ext uri="{FF2B5EF4-FFF2-40B4-BE49-F238E27FC236}">
                <a16:creationId xmlns:a16="http://schemas.microsoft.com/office/drawing/2014/main" id="{A51625A5-560F-4B1E-8563-2A724D3D2267}"/>
              </a:ext>
            </a:extLst>
          </p:cNvPr>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01235569-1BDC-4B03-96C6-B94963E4F716}"/>
              </a:ext>
            </a:extLst>
          </p:cNvPr>
          <p:cNvSpPr>
            <a:spLocks noGrp="1"/>
          </p:cNvSpPr>
          <p:nvPr>
            <p:ph type="dt" sz="half" idx="10"/>
          </p:nvPr>
        </p:nvSpPr>
        <p:spPr/>
        <p:txBody>
          <a:bodyPr/>
          <a:lstStyle/>
          <a:p>
            <a:fld id="{10F36B48-2843-5A42-8E32-153935BA6A06}" type="datetimeFigureOut">
              <a:rPr lang="en-US" smtClean="0"/>
              <a:pPr/>
              <a:t>2/8/2023</a:t>
            </a:fld>
            <a:endParaRPr lang="en-US"/>
          </a:p>
        </p:txBody>
      </p:sp>
      <p:sp>
        <p:nvSpPr>
          <p:cNvPr id="5" name="页脚占位符 4">
            <a:extLst>
              <a:ext uri="{FF2B5EF4-FFF2-40B4-BE49-F238E27FC236}">
                <a16:creationId xmlns:a16="http://schemas.microsoft.com/office/drawing/2014/main" id="{C34CCA09-D16A-4562-B6DB-A3B1B3EBF0A6}"/>
              </a:ext>
            </a:extLst>
          </p:cNvPr>
          <p:cNvSpPr>
            <a:spLocks noGrp="1"/>
          </p:cNvSpPr>
          <p:nvPr>
            <p:ph type="ftr" sz="quarter" idx="11"/>
          </p:nvPr>
        </p:nvSpPr>
        <p:spPr/>
        <p:txBody>
          <a:bodyPr/>
          <a:lstStyle/>
          <a:p>
            <a:endParaRPr lang="en-US"/>
          </a:p>
        </p:txBody>
      </p:sp>
      <p:sp>
        <p:nvSpPr>
          <p:cNvPr id="6" name="灯片编号占位符 5">
            <a:extLst>
              <a:ext uri="{FF2B5EF4-FFF2-40B4-BE49-F238E27FC236}">
                <a16:creationId xmlns:a16="http://schemas.microsoft.com/office/drawing/2014/main" id="{01AAEA7F-DDE1-4620-9567-9B779CA4E6E2}"/>
              </a:ext>
            </a:extLst>
          </p:cNvPr>
          <p:cNvSpPr>
            <a:spLocks noGrp="1"/>
          </p:cNvSpPr>
          <p:nvPr>
            <p:ph type="sldNum" sz="quarter" idx="12"/>
          </p:nvPr>
        </p:nvSpPr>
        <p:spPr/>
        <p:txBody>
          <a:bodyPr/>
          <a:lstStyle/>
          <a:p>
            <a:fld id="{939F6599-3FD7-EB49-8B49-FC172F882B3F}" type="slidenum">
              <a:rPr lang="en-US" smtClean="0"/>
              <a:pPr/>
              <a:t>‹#›</a:t>
            </a:fld>
            <a:endParaRPr lang="en-US"/>
          </a:p>
        </p:txBody>
      </p:sp>
    </p:spTree>
    <p:extLst>
      <p:ext uri="{BB962C8B-B14F-4D97-AF65-F5344CB8AC3E}">
        <p14:creationId xmlns:p14="http://schemas.microsoft.com/office/powerpoint/2010/main" val="4097604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F99DB1-152E-46AD-AA74-8FC597E9B2C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E884E35-2DDD-41D8-A101-A7FCF20B7E35}"/>
              </a:ext>
            </a:extLst>
          </p:cNvPr>
          <p:cNvSpPr>
            <a:spLocks noGrp="1"/>
          </p:cNvSpPr>
          <p:nvPr>
            <p:ph sz="half" idx="1"/>
          </p:nvPr>
        </p:nvSpPr>
        <p:spPr>
          <a:xfrm>
            <a:off x="628650" y="1521354"/>
            <a:ext cx="3886200" cy="362611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3B867EED-85DC-43F3-9F92-B4F43F5D84E1}"/>
              </a:ext>
            </a:extLst>
          </p:cNvPr>
          <p:cNvSpPr>
            <a:spLocks noGrp="1"/>
          </p:cNvSpPr>
          <p:nvPr>
            <p:ph sz="half" idx="2"/>
          </p:nvPr>
        </p:nvSpPr>
        <p:spPr>
          <a:xfrm>
            <a:off x="4629150" y="1521354"/>
            <a:ext cx="3886200" cy="362611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1CEF5CB9-0083-4050-B80C-C395DB6727EA}"/>
              </a:ext>
            </a:extLst>
          </p:cNvPr>
          <p:cNvSpPr>
            <a:spLocks noGrp="1"/>
          </p:cNvSpPr>
          <p:nvPr>
            <p:ph type="dt" sz="half" idx="10"/>
          </p:nvPr>
        </p:nvSpPr>
        <p:spPr/>
        <p:txBody>
          <a:bodyPr/>
          <a:lstStyle/>
          <a:p>
            <a:fld id="{10F36B48-2843-5A42-8E32-153935BA6A06}" type="datetimeFigureOut">
              <a:rPr lang="en-US" smtClean="0"/>
              <a:pPr/>
              <a:t>2/8/2023</a:t>
            </a:fld>
            <a:endParaRPr lang="en-US"/>
          </a:p>
        </p:txBody>
      </p:sp>
      <p:sp>
        <p:nvSpPr>
          <p:cNvPr id="6" name="页脚占位符 5">
            <a:extLst>
              <a:ext uri="{FF2B5EF4-FFF2-40B4-BE49-F238E27FC236}">
                <a16:creationId xmlns:a16="http://schemas.microsoft.com/office/drawing/2014/main" id="{70F6A6CF-1D7B-45C4-8B82-FDC1FADA3250}"/>
              </a:ext>
            </a:extLst>
          </p:cNvPr>
          <p:cNvSpPr>
            <a:spLocks noGrp="1"/>
          </p:cNvSpPr>
          <p:nvPr>
            <p:ph type="ftr" sz="quarter" idx="11"/>
          </p:nvPr>
        </p:nvSpPr>
        <p:spPr/>
        <p:txBody>
          <a:bodyPr/>
          <a:lstStyle/>
          <a:p>
            <a:endParaRPr lang="en-US"/>
          </a:p>
        </p:txBody>
      </p:sp>
      <p:sp>
        <p:nvSpPr>
          <p:cNvPr id="7" name="灯片编号占位符 6">
            <a:extLst>
              <a:ext uri="{FF2B5EF4-FFF2-40B4-BE49-F238E27FC236}">
                <a16:creationId xmlns:a16="http://schemas.microsoft.com/office/drawing/2014/main" id="{DC8A88EE-33E7-4155-B66F-2D222A5A93DD}"/>
              </a:ext>
            </a:extLst>
          </p:cNvPr>
          <p:cNvSpPr>
            <a:spLocks noGrp="1"/>
          </p:cNvSpPr>
          <p:nvPr>
            <p:ph type="sldNum" sz="quarter" idx="12"/>
          </p:nvPr>
        </p:nvSpPr>
        <p:spPr/>
        <p:txBody>
          <a:bodyPr/>
          <a:lstStyle/>
          <a:p>
            <a:fld id="{939F6599-3FD7-EB49-8B49-FC172F882B3F}" type="slidenum">
              <a:rPr lang="en-US" smtClean="0"/>
              <a:pPr/>
              <a:t>‹#›</a:t>
            </a:fld>
            <a:endParaRPr lang="en-US"/>
          </a:p>
        </p:txBody>
      </p:sp>
    </p:spTree>
    <p:extLst>
      <p:ext uri="{BB962C8B-B14F-4D97-AF65-F5344CB8AC3E}">
        <p14:creationId xmlns:p14="http://schemas.microsoft.com/office/powerpoint/2010/main" val="735858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D6F14A-79E0-4391-A6E5-0836E91D7248}"/>
              </a:ext>
            </a:extLst>
          </p:cNvPr>
          <p:cNvSpPr>
            <a:spLocks noGrp="1"/>
          </p:cNvSpPr>
          <p:nvPr>
            <p:ph type="title"/>
          </p:nvPr>
        </p:nvSpPr>
        <p:spPr>
          <a:xfrm>
            <a:off x="629841" y="304271"/>
            <a:ext cx="7886700" cy="1104636"/>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34BB0290-CC99-458B-A4CF-3E730C8008A9}"/>
              </a:ext>
            </a:extLst>
          </p:cNvPr>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内容占位符 3">
            <a:extLst>
              <a:ext uri="{FF2B5EF4-FFF2-40B4-BE49-F238E27FC236}">
                <a16:creationId xmlns:a16="http://schemas.microsoft.com/office/drawing/2014/main" id="{F0E74E1B-0814-4AF9-ADB1-02D76A7A204F}"/>
              </a:ext>
            </a:extLst>
          </p:cNvPr>
          <p:cNvSpPr>
            <a:spLocks noGrp="1"/>
          </p:cNvSpPr>
          <p:nvPr>
            <p:ph sz="half" idx="2"/>
          </p:nvPr>
        </p:nvSpPr>
        <p:spPr>
          <a:xfrm>
            <a:off x="629842" y="2087563"/>
            <a:ext cx="3868340" cy="307049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BFC4CD6B-F251-49BD-B0B3-3F3F3030D02E}"/>
              </a:ext>
            </a:extLst>
          </p:cNvPr>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内容占位符 5">
            <a:extLst>
              <a:ext uri="{FF2B5EF4-FFF2-40B4-BE49-F238E27FC236}">
                <a16:creationId xmlns:a16="http://schemas.microsoft.com/office/drawing/2014/main" id="{8A6C00B5-2479-4558-ABEE-5A1845080C56}"/>
              </a:ext>
            </a:extLst>
          </p:cNvPr>
          <p:cNvSpPr>
            <a:spLocks noGrp="1"/>
          </p:cNvSpPr>
          <p:nvPr>
            <p:ph sz="quarter" idx="4"/>
          </p:nvPr>
        </p:nvSpPr>
        <p:spPr>
          <a:xfrm>
            <a:off x="4629150" y="2087563"/>
            <a:ext cx="3887391" cy="307049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3A8F3BDE-6979-4515-BE8C-899ABFE67605}"/>
              </a:ext>
            </a:extLst>
          </p:cNvPr>
          <p:cNvSpPr>
            <a:spLocks noGrp="1"/>
          </p:cNvSpPr>
          <p:nvPr>
            <p:ph type="dt" sz="half" idx="10"/>
          </p:nvPr>
        </p:nvSpPr>
        <p:spPr/>
        <p:txBody>
          <a:bodyPr/>
          <a:lstStyle/>
          <a:p>
            <a:fld id="{10F36B48-2843-5A42-8E32-153935BA6A06}" type="datetimeFigureOut">
              <a:rPr lang="en-US" smtClean="0"/>
              <a:pPr/>
              <a:t>2/8/2023</a:t>
            </a:fld>
            <a:endParaRPr lang="en-US"/>
          </a:p>
        </p:txBody>
      </p:sp>
      <p:sp>
        <p:nvSpPr>
          <p:cNvPr id="8" name="页脚占位符 7">
            <a:extLst>
              <a:ext uri="{FF2B5EF4-FFF2-40B4-BE49-F238E27FC236}">
                <a16:creationId xmlns:a16="http://schemas.microsoft.com/office/drawing/2014/main" id="{82438051-DDE6-48D9-804A-89FA3D3EC3F6}"/>
              </a:ext>
            </a:extLst>
          </p:cNvPr>
          <p:cNvSpPr>
            <a:spLocks noGrp="1"/>
          </p:cNvSpPr>
          <p:nvPr>
            <p:ph type="ftr" sz="quarter" idx="11"/>
          </p:nvPr>
        </p:nvSpPr>
        <p:spPr/>
        <p:txBody>
          <a:bodyPr/>
          <a:lstStyle/>
          <a:p>
            <a:endParaRPr lang="en-US"/>
          </a:p>
        </p:txBody>
      </p:sp>
      <p:sp>
        <p:nvSpPr>
          <p:cNvPr id="9" name="灯片编号占位符 8">
            <a:extLst>
              <a:ext uri="{FF2B5EF4-FFF2-40B4-BE49-F238E27FC236}">
                <a16:creationId xmlns:a16="http://schemas.microsoft.com/office/drawing/2014/main" id="{912924DC-E5AD-4D2B-A337-E4A162E2C23A}"/>
              </a:ext>
            </a:extLst>
          </p:cNvPr>
          <p:cNvSpPr>
            <a:spLocks noGrp="1"/>
          </p:cNvSpPr>
          <p:nvPr>
            <p:ph type="sldNum" sz="quarter" idx="12"/>
          </p:nvPr>
        </p:nvSpPr>
        <p:spPr/>
        <p:txBody>
          <a:bodyPr/>
          <a:lstStyle/>
          <a:p>
            <a:fld id="{939F6599-3FD7-EB49-8B49-FC172F882B3F}" type="slidenum">
              <a:rPr lang="en-US" smtClean="0"/>
              <a:pPr/>
              <a:t>‹#›</a:t>
            </a:fld>
            <a:endParaRPr lang="en-US"/>
          </a:p>
        </p:txBody>
      </p:sp>
    </p:spTree>
    <p:extLst>
      <p:ext uri="{BB962C8B-B14F-4D97-AF65-F5344CB8AC3E}">
        <p14:creationId xmlns:p14="http://schemas.microsoft.com/office/powerpoint/2010/main" val="2569467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46DA27-4405-4F53-8DA7-C683C93F67FC}"/>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712BE23-80D5-4814-B4F9-471A87ABD117}"/>
              </a:ext>
            </a:extLst>
          </p:cNvPr>
          <p:cNvSpPr>
            <a:spLocks noGrp="1"/>
          </p:cNvSpPr>
          <p:nvPr>
            <p:ph type="dt" sz="half" idx="10"/>
          </p:nvPr>
        </p:nvSpPr>
        <p:spPr/>
        <p:txBody>
          <a:bodyPr/>
          <a:lstStyle/>
          <a:p>
            <a:fld id="{10F36B48-2843-5A42-8E32-153935BA6A06}" type="datetimeFigureOut">
              <a:rPr lang="en-US" smtClean="0"/>
              <a:pPr/>
              <a:t>2/8/2023</a:t>
            </a:fld>
            <a:endParaRPr lang="en-US"/>
          </a:p>
        </p:txBody>
      </p:sp>
      <p:sp>
        <p:nvSpPr>
          <p:cNvPr id="4" name="页脚占位符 3">
            <a:extLst>
              <a:ext uri="{FF2B5EF4-FFF2-40B4-BE49-F238E27FC236}">
                <a16:creationId xmlns:a16="http://schemas.microsoft.com/office/drawing/2014/main" id="{93F75529-33CE-4AF1-B056-A1428E9C11A6}"/>
              </a:ext>
            </a:extLst>
          </p:cNvPr>
          <p:cNvSpPr>
            <a:spLocks noGrp="1"/>
          </p:cNvSpPr>
          <p:nvPr>
            <p:ph type="ftr" sz="quarter" idx="11"/>
          </p:nvPr>
        </p:nvSpPr>
        <p:spPr/>
        <p:txBody>
          <a:bodyPr/>
          <a:lstStyle/>
          <a:p>
            <a:endParaRPr lang="en-US"/>
          </a:p>
        </p:txBody>
      </p:sp>
      <p:sp>
        <p:nvSpPr>
          <p:cNvPr id="5" name="灯片编号占位符 4">
            <a:extLst>
              <a:ext uri="{FF2B5EF4-FFF2-40B4-BE49-F238E27FC236}">
                <a16:creationId xmlns:a16="http://schemas.microsoft.com/office/drawing/2014/main" id="{91A695B1-4CC1-4AB3-BCED-06A1890F40CB}"/>
              </a:ext>
            </a:extLst>
          </p:cNvPr>
          <p:cNvSpPr>
            <a:spLocks noGrp="1"/>
          </p:cNvSpPr>
          <p:nvPr>
            <p:ph type="sldNum" sz="quarter" idx="12"/>
          </p:nvPr>
        </p:nvSpPr>
        <p:spPr/>
        <p:txBody>
          <a:bodyPr/>
          <a:lstStyle/>
          <a:p>
            <a:fld id="{939F6599-3FD7-EB49-8B49-FC172F882B3F}" type="slidenum">
              <a:rPr lang="en-US" smtClean="0"/>
              <a:pPr/>
              <a:t>‹#›</a:t>
            </a:fld>
            <a:endParaRPr lang="en-US"/>
          </a:p>
        </p:txBody>
      </p:sp>
    </p:spTree>
    <p:extLst>
      <p:ext uri="{BB962C8B-B14F-4D97-AF65-F5344CB8AC3E}">
        <p14:creationId xmlns:p14="http://schemas.microsoft.com/office/powerpoint/2010/main" val="368097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87D367A-2DE3-48FF-978E-622D8A33955E}"/>
              </a:ext>
            </a:extLst>
          </p:cNvPr>
          <p:cNvSpPr>
            <a:spLocks noGrp="1"/>
          </p:cNvSpPr>
          <p:nvPr>
            <p:ph type="dt" sz="half" idx="10"/>
          </p:nvPr>
        </p:nvSpPr>
        <p:spPr/>
        <p:txBody>
          <a:bodyPr/>
          <a:lstStyle/>
          <a:p>
            <a:fld id="{10F36B48-2843-5A42-8E32-153935BA6A06}" type="datetimeFigureOut">
              <a:rPr lang="en-US" smtClean="0"/>
              <a:pPr/>
              <a:t>2/8/2023</a:t>
            </a:fld>
            <a:endParaRPr lang="en-US"/>
          </a:p>
        </p:txBody>
      </p:sp>
      <p:sp>
        <p:nvSpPr>
          <p:cNvPr id="3" name="页脚占位符 2">
            <a:extLst>
              <a:ext uri="{FF2B5EF4-FFF2-40B4-BE49-F238E27FC236}">
                <a16:creationId xmlns:a16="http://schemas.microsoft.com/office/drawing/2014/main" id="{A6690D11-C711-4414-BB89-B8A7F6A81E45}"/>
              </a:ext>
            </a:extLst>
          </p:cNvPr>
          <p:cNvSpPr>
            <a:spLocks noGrp="1"/>
          </p:cNvSpPr>
          <p:nvPr>
            <p:ph type="ftr" sz="quarter" idx="11"/>
          </p:nvPr>
        </p:nvSpPr>
        <p:spPr/>
        <p:txBody>
          <a:bodyPr/>
          <a:lstStyle/>
          <a:p>
            <a:endParaRPr lang="en-US"/>
          </a:p>
        </p:txBody>
      </p:sp>
      <p:sp>
        <p:nvSpPr>
          <p:cNvPr id="4" name="灯片编号占位符 3">
            <a:extLst>
              <a:ext uri="{FF2B5EF4-FFF2-40B4-BE49-F238E27FC236}">
                <a16:creationId xmlns:a16="http://schemas.microsoft.com/office/drawing/2014/main" id="{E0462007-950C-48C9-A1F6-9DE1A911C475}"/>
              </a:ext>
            </a:extLst>
          </p:cNvPr>
          <p:cNvSpPr>
            <a:spLocks noGrp="1"/>
          </p:cNvSpPr>
          <p:nvPr>
            <p:ph type="sldNum" sz="quarter" idx="12"/>
          </p:nvPr>
        </p:nvSpPr>
        <p:spPr/>
        <p:txBody>
          <a:bodyPr/>
          <a:lstStyle/>
          <a:p>
            <a:fld id="{939F6599-3FD7-EB49-8B49-FC172F882B3F}" type="slidenum">
              <a:rPr lang="en-US" smtClean="0"/>
              <a:pPr/>
              <a:t>‹#›</a:t>
            </a:fld>
            <a:endParaRPr lang="en-US"/>
          </a:p>
        </p:txBody>
      </p:sp>
    </p:spTree>
    <p:extLst>
      <p:ext uri="{BB962C8B-B14F-4D97-AF65-F5344CB8AC3E}">
        <p14:creationId xmlns:p14="http://schemas.microsoft.com/office/powerpoint/2010/main" val="2973925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276CF1-D0FF-43D2-8F06-D71B98504A38}"/>
              </a:ext>
            </a:extLst>
          </p:cNvPr>
          <p:cNvSpPr>
            <a:spLocks noGrp="1"/>
          </p:cNvSpPr>
          <p:nvPr>
            <p:ph type="title"/>
          </p:nvPr>
        </p:nvSpPr>
        <p:spPr>
          <a:xfrm>
            <a:off x="629841" y="381000"/>
            <a:ext cx="2949178" cy="1333500"/>
          </a:xfrm>
        </p:spPr>
        <p:txBody>
          <a:bodyPr anchor="b"/>
          <a:lstStyle>
            <a:lvl1pPr>
              <a:defRPr sz="2400"/>
            </a:lvl1pPr>
          </a:lstStyle>
          <a:p>
            <a:r>
              <a:rPr lang="zh-CN" altLang="en-US"/>
              <a:t>单击此处编辑母版标题样式</a:t>
            </a:r>
          </a:p>
        </p:txBody>
      </p:sp>
      <p:sp>
        <p:nvSpPr>
          <p:cNvPr id="3" name="内容占位符 2">
            <a:extLst>
              <a:ext uri="{FF2B5EF4-FFF2-40B4-BE49-F238E27FC236}">
                <a16:creationId xmlns:a16="http://schemas.microsoft.com/office/drawing/2014/main" id="{5E147852-E159-4865-8072-E34C552DBD37}"/>
              </a:ext>
            </a:extLst>
          </p:cNvPr>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E52048C5-513C-4B22-9F31-3205D08DA4BA}"/>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a:extLst>
              <a:ext uri="{FF2B5EF4-FFF2-40B4-BE49-F238E27FC236}">
                <a16:creationId xmlns:a16="http://schemas.microsoft.com/office/drawing/2014/main" id="{3526F016-1917-4EB8-8A1C-77E99EC54EC9}"/>
              </a:ext>
            </a:extLst>
          </p:cNvPr>
          <p:cNvSpPr>
            <a:spLocks noGrp="1"/>
          </p:cNvSpPr>
          <p:nvPr>
            <p:ph type="dt" sz="half" idx="10"/>
          </p:nvPr>
        </p:nvSpPr>
        <p:spPr/>
        <p:txBody>
          <a:bodyPr/>
          <a:lstStyle/>
          <a:p>
            <a:fld id="{10F36B48-2843-5A42-8E32-153935BA6A06}" type="datetimeFigureOut">
              <a:rPr lang="en-US" smtClean="0"/>
              <a:pPr/>
              <a:t>2/8/2023</a:t>
            </a:fld>
            <a:endParaRPr lang="en-US"/>
          </a:p>
        </p:txBody>
      </p:sp>
      <p:sp>
        <p:nvSpPr>
          <p:cNvPr id="6" name="页脚占位符 5">
            <a:extLst>
              <a:ext uri="{FF2B5EF4-FFF2-40B4-BE49-F238E27FC236}">
                <a16:creationId xmlns:a16="http://schemas.microsoft.com/office/drawing/2014/main" id="{403AB5C2-16F3-4334-BC5C-FF4C9D27337E}"/>
              </a:ext>
            </a:extLst>
          </p:cNvPr>
          <p:cNvSpPr>
            <a:spLocks noGrp="1"/>
          </p:cNvSpPr>
          <p:nvPr>
            <p:ph type="ftr" sz="quarter" idx="11"/>
          </p:nvPr>
        </p:nvSpPr>
        <p:spPr/>
        <p:txBody>
          <a:bodyPr/>
          <a:lstStyle/>
          <a:p>
            <a:endParaRPr lang="en-US"/>
          </a:p>
        </p:txBody>
      </p:sp>
      <p:sp>
        <p:nvSpPr>
          <p:cNvPr id="7" name="灯片编号占位符 6">
            <a:extLst>
              <a:ext uri="{FF2B5EF4-FFF2-40B4-BE49-F238E27FC236}">
                <a16:creationId xmlns:a16="http://schemas.microsoft.com/office/drawing/2014/main" id="{8ADE6413-BB95-4515-BA5D-53AF1D9E6B11}"/>
              </a:ext>
            </a:extLst>
          </p:cNvPr>
          <p:cNvSpPr>
            <a:spLocks noGrp="1"/>
          </p:cNvSpPr>
          <p:nvPr>
            <p:ph type="sldNum" sz="quarter" idx="12"/>
          </p:nvPr>
        </p:nvSpPr>
        <p:spPr/>
        <p:txBody>
          <a:bodyPr/>
          <a:lstStyle/>
          <a:p>
            <a:fld id="{939F6599-3FD7-EB49-8B49-FC172F882B3F}" type="slidenum">
              <a:rPr lang="en-US" smtClean="0"/>
              <a:pPr/>
              <a:t>‹#›</a:t>
            </a:fld>
            <a:endParaRPr lang="en-US"/>
          </a:p>
        </p:txBody>
      </p:sp>
    </p:spTree>
    <p:extLst>
      <p:ext uri="{BB962C8B-B14F-4D97-AF65-F5344CB8AC3E}">
        <p14:creationId xmlns:p14="http://schemas.microsoft.com/office/powerpoint/2010/main" val="530061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FE4F83-8BB9-4169-8A87-2848AE880DA5}"/>
              </a:ext>
            </a:extLst>
          </p:cNvPr>
          <p:cNvSpPr>
            <a:spLocks noGrp="1"/>
          </p:cNvSpPr>
          <p:nvPr>
            <p:ph type="title"/>
          </p:nvPr>
        </p:nvSpPr>
        <p:spPr>
          <a:xfrm>
            <a:off x="629841" y="381000"/>
            <a:ext cx="2949178" cy="1333500"/>
          </a:xfrm>
        </p:spPr>
        <p:txBody>
          <a:bodyPr anchor="b"/>
          <a:lstStyle>
            <a:lvl1pPr>
              <a:defRPr sz="2400"/>
            </a:lvl1pPr>
          </a:lstStyle>
          <a:p>
            <a:r>
              <a:rPr lang="zh-CN" altLang="en-US"/>
              <a:t>单击此处编辑母版标题样式</a:t>
            </a:r>
          </a:p>
        </p:txBody>
      </p:sp>
      <p:sp>
        <p:nvSpPr>
          <p:cNvPr id="3" name="图片占位符 2">
            <a:extLst>
              <a:ext uri="{FF2B5EF4-FFF2-40B4-BE49-F238E27FC236}">
                <a16:creationId xmlns:a16="http://schemas.microsoft.com/office/drawing/2014/main" id="{2E299C66-0534-4531-8E75-45BD8DC2683C}"/>
              </a:ext>
            </a:extLst>
          </p:cNvPr>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a:extLst>
              <a:ext uri="{FF2B5EF4-FFF2-40B4-BE49-F238E27FC236}">
                <a16:creationId xmlns:a16="http://schemas.microsoft.com/office/drawing/2014/main" id="{422D3713-44F2-43E4-8CA1-E7071EF36145}"/>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a:extLst>
              <a:ext uri="{FF2B5EF4-FFF2-40B4-BE49-F238E27FC236}">
                <a16:creationId xmlns:a16="http://schemas.microsoft.com/office/drawing/2014/main" id="{8A593615-9BA2-4963-AEC9-F6739AB2B947}"/>
              </a:ext>
            </a:extLst>
          </p:cNvPr>
          <p:cNvSpPr>
            <a:spLocks noGrp="1"/>
          </p:cNvSpPr>
          <p:nvPr>
            <p:ph type="dt" sz="half" idx="10"/>
          </p:nvPr>
        </p:nvSpPr>
        <p:spPr/>
        <p:txBody>
          <a:bodyPr/>
          <a:lstStyle/>
          <a:p>
            <a:fld id="{10F36B48-2843-5A42-8E32-153935BA6A06}" type="datetimeFigureOut">
              <a:rPr lang="en-US" smtClean="0"/>
              <a:pPr/>
              <a:t>2/8/2023</a:t>
            </a:fld>
            <a:endParaRPr lang="en-US"/>
          </a:p>
        </p:txBody>
      </p:sp>
      <p:sp>
        <p:nvSpPr>
          <p:cNvPr id="6" name="页脚占位符 5">
            <a:extLst>
              <a:ext uri="{FF2B5EF4-FFF2-40B4-BE49-F238E27FC236}">
                <a16:creationId xmlns:a16="http://schemas.microsoft.com/office/drawing/2014/main" id="{FF1758A6-492D-4B9E-A829-67F9DC1447B9}"/>
              </a:ext>
            </a:extLst>
          </p:cNvPr>
          <p:cNvSpPr>
            <a:spLocks noGrp="1"/>
          </p:cNvSpPr>
          <p:nvPr>
            <p:ph type="ftr" sz="quarter" idx="11"/>
          </p:nvPr>
        </p:nvSpPr>
        <p:spPr/>
        <p:txBody>
          <a:bodyPr/>
          <a:lstStyle/>
          <a:p>
            <a:endParaRPr lang="en-US"/>
          </a:p>
        </p:txBody>
      </p:sp>
      <p:sp>
        <p:nvSpPr>
          <p:cNvPr id="7" name="灯片编号占位符 6">
            <a:extLst>
              <a:ext uri="{FF2B5EF4-FFF2-40B4-BE49-F238E27FC236}">
                <a16:creationId xmlns:a16="http://schemas.microsoft.com/office/drawing/2014/main" id="{61A0342F-919F-45F1-95C1-5A02BD777788}"/>
              </a:ext>
            </a:extLst>
          </p:cNvPr>
          <p:cNvSpPr>
            <a:spLocks noGrp="1"/>
          </p:cNvSpPr>
          <p:nvPr>
            <p:ph type="sldNum" sz="quarter" idx="12"/>
          </p:nvPr>
        </p:nvSpPr>
        <p:spPr/>
        <p:txBody>
          <a:bodyPr/>
          <a:lstStyle/>
          <a:p>
            <a:fld id="{939F6599-3FD7-EB49-8B49-FC172F882B3F}" type="slidenum">
              <a:rPr lang="en-US" smtClean="0"/>
              <a:pPr/>
              <a:t>‹#›</a:t>
            </a:fld>
            <a:endParaRPr lang="en-US"/>
          </a:p>
        </p:txBody>
      </p:sp>
    </p:spTree>
    <p:extLst>
      <p:ext uri="{BB962C8B-B14F-4D97-AF65-F5344CB8AC3E}">
        <p14:creationId xmlns:p14="http://schemas.microsoft.com/office/powerpoint/2010/main" val="1085079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37F963-6F3D-4AAF-AC95-428A3DF0CC2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07A19704-D177-40EC-AAB0-9C227E5FCE59}"/>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F28AAAF-09CC-4D57-9E4D-08DB367FF760}"/>
              </a:ext>
            </a:extLst>
          </p:cNvPr>
          <p:cNvSpPr>
            <a:spLocks noGrp="1"/>
          </p:cNvSpPr>
          <p:nvPr>
            <p:ph type="dt" sz="half" idx="10"/>
          </p:nvPr>
        </p:nvSpPr>
        <p:spPr/>
        <p:txBody>
          <a:bodyPr/>
          <a:lstStyle/>
          <a:p>
            <a:fld id="{10F36B48-2843-5A42-8E32-153935BA6A06}" type="datetimeFigureOut">
              <a:rPr lang="en-US" smtClean="0"/>
              <a:pPr/>
              <a:t>2/8/2023</a:t>
            </a:fld>
            <a:endParaRPr lang="en-US"/>
          </a:p>
        </p:txBody>
      </p:sp>
      <p:sp>
        <p:nvSpPr>
          <p:cNvPr id="5" name="页脚占位符 4">
            <a:extLst>
              <a:ext uri="{FF2B5EF4-FFF2-40B4-BE49-F238E27FC236}">
                <a16:creationId xmlns:a16="http://schemas.microsoft.com/office/drawing/2014/main" id="{6A47357A-F624-44C7-BDE9-2D9D5C3C2AF4}"/>
              </a:ext>
            </a:extLst>
          </p:cNvPr>
          <p:cNvSpPr>
            <a:spLocks noGrp="1"/>
          </p:cNvSpPr>
          <p:nvPr>
            <p:ph type="ftr" sz="quarter" idx="11"/>
          </p:nvPr>
        </p:nvSpPr>
        <p:spPr/>
        <p:txBody>
          <a:bodyPr/>
          <a:lstStyle/>
          <a:p>
            <a:endParaRPr lang="en-US"/>
          </a:p>
        </p:txBody>
      </p:sp>
      <p:sp>
        <p:nvSpPr>
          <p:cNvPr id="6" name="灯片编号占位符 5">
            <a:extLst>
              <a:ext uri="{FF2B5EF4-FFF2-40B4-BE49-F238E27FC236}">
                <a16:creationId xmlns:a16="http://schemas.microsoft.com/office/drawing/2014/main" id="{1B5A4EDA-EF12-4612-B095-026E969AC08F}"/>
              </a:ext>
            </a:extLst>
          </p:cNvPr>
          <p:cNvSpPr>
            <a:spLocks noGrp="1"/>
          </p:cNvSpPr>
          <p:nvPr>
            <p:ph type="sldNum" sz="quarter" idx="12"/>
          </p:nvPr>
        </p:nvSpPr>
        <p:spPr/>
        <p:txBody>
          <a:bodyPr/>
          <a:lstStyle/>
          <a:p>
            <a:fld id="{939F6599-3FD7-EB49-8B49-FC172F882B3F}" type="slidenum">
              <a:rPr lang="en-US" smtClean="0"/>
              <a:pPr/>
              <a:t>‹#›</a:t>
            </a:fld>
            <a:endParaRPr lang="en-US"/>
          </a:p>
        </p:txBody>
      </p:sp>
    </p:spTree>
    <p:extLst>
      <p:ext uri="{BB962C8B-B14F-4D97-AF65-F5344CB8AC3E}">
        <p14:creationId xmlns:p14="http://schemas.microsoft.com/office/powerpoint/2010/main" val="1981398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34AC2714-864B-4CCF-850B-6FA4C756B15C}"/>
              </a:ext>
            </a:extLst>
          </p:cNvPr>
          <p:cNvSpPr>
            <a:spLocks noGrp="1"/>
          </p:cNvSpPr>
          <p:nvPr>
            <p:ph type="title" orient="vert"/>
          </p:nvPr>
        </p:nvSpPr>
        <p:spPr>
          <a:xfrm>
            <a:off x="6543675" y="304271"/>
            <a:ext cx="1971675" cy="484319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1A1CFAA1-B7A8-4DEA-AA0C-11393E4DF786}"/>
              </a:ext>
            </a:extLst>
          </p:cNvPr>
          <p:cNvSpPr>
            <a:spLocks noGrp="1"/>
          </p:cNvSpPr>
          <p:nvPr>
            <p:ph type="body" orient="vert" idx="1"/>
          </p:nvPr>
        </p:nvSpPr>
        <p:spPr>
          <a:xfrm>
            <a:off x="628650" y="304271"/>
            <a:ext cx="5800725" cy="484319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F2D014A7-3DCF-4558-8A51-70C0718837D2}"/>
              </a:ext>
            </a:extLst>
          </p:cNvPr>
          <p:cNvSpPr>
            <a:spLocks noGrp="1"/>
          </p:cNvSpPr>
          <p:nvPr>
            <p:ph type="dt" sz="half" idx="10"/>
          </p:nvPr>
        </p:nvSpPr>
        <p:spPr/>
        <p:txBody>
          <a:bodyPr/>
          <a:lstStyle/>
          <a:p>
            <a:fld id="{10F36B48-2843-5A42-8E32-153935BA6A06}" type="datetimeFigureOut">
              <a:rPr lang="en-US" smtClean="0"/>
              <a:pPr/>
              <a:t>2/8/2023</a:t>
            </a:fld>
            <a:endParaRPr lang="en-US"/>
          </a:p>
        </p:txBody>
      </p:sp>
      <p:sp>
        <p:nvSpPr>
          <p:cNvPr id="5" name="页脚占位符 4">
            <a:extLst>
              <a:ext uri="{FF2B5EF4-FFF2-40B4-BE49-F238E27FC236}">
                <a16:creationId xmlns:a16="http://schemas.microsoft.com/office/drawing/2014/main" id="{1667749F-4F08-45E6-BE7E-C3C891C25424}"/>
              </a:ext>
            </a:extLst>
          </p:cNvPr>
          <p:cNvSpPr>
            <a:spLocks noGrp="1"/>
          </p:cNvSpPr>
          <p:nvPr>
            <p:ph type="ftr" sz="quarter" idx="11"/>
          </p:nvPr>
        </p:nvSpPr>
        <p:spPr/>
        <p:txBody>
          <a:bodyPr/>
          <a:lstStyle/>
          <a:p>
            <a:endParaRPr lang="en-US"/>
          </a:p>
        </p:txBody>
      </p:sp>
      <p:sp>
        <p:nvSpPr>
          <p:cNvPr id="6" name="灯片编号占位符 5">
            <a:extLst>
              <a:ext uri="{FF2B5EF4-FFF2-40B4-BE49-F238E27FC236}">
                <a16:creationId xmlns:a16="http://schemas.microsoft.com/office/drawing/2014/main" id="{4730255B-F7E1-4841-B7AD-F883F548485C}"/>
              </a:ext>
            </a:extLst>
          </p:cNvPr>
          <p:cNvSpPr>
            <a:spLocks noGrp="1"/>
          </p:cNvSpPr>
          <p:nvPr>
            <p:ph type="sldNum" sz="quarter" idx="12"/>
          </p:nvPr>
        </p:nvSpPr>
        <p:spPr/>
        <p:txBody>
          <a:bodyPr/>
          <a:lstStyle/>
          <a:p>
            <a:fld id="{939F6599-3FD7-EB49-8B49-FC172F882B3F}" type="slidenum">
              <a:rPr lang="en-US" smtClean="0"/>
              <a:pPr/>
              <a:t>‹#›</a:t>
            </a:fld>
            <a:endParaRPr lang="en-US"/>
          </a:p>
        </p:txBody>
      </p:sp>
    </p:spTree>
    <p:extLst>
      <p:ext uri="{BB962C8B-B14F-4D97-AF65-F5344CB8AC3E}">
        <p14:creationId xmlns:p14="http://schemas.microsoft.com/office/powerpoint/2010/main" val="2254651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228865"/>
            <a:ext cx="6019800" cy="4876271"/>
          </a:xfrm>
          <a:prstGeom prst="rect">
            <a:avLst/>
          </a:prstGeom>
        </p:spPr>
        <p:txBody>
          <a:bodyPr vert="eaVert"/>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en-US" dirty="0"/>
          </a:p>
        </p:txBody>
      </p:sp>
      <p:sp>
        <p:nvSpPr>
          <p:cNvPr id="4" name="Date Placeholder 3"/>
          <p:cNvSpPr>
            <a:spLocks noGrp="1"/>
          </p:cNvSpPr>
          <p:nvPr>
            <p:ph type="dt" sz="half" idx="10"/>
          </p:nvPr>
        </p:nvSpPr>
        <p:spPr>
          <a:xfrm>
            <a:off x="457200" y="5296959"/>
            <a:ext cx="2133600" cy="304271"/>
          </a:xfrm>
          <a:prstGeom prst="rect">
            <a:avLst/>
          </a:prstGeom>
        </p:spPr>
        <p:txBody>
          <a:bodyPr/>
          <a:lstStyle/>
          <a:p>
            <a:fld id="{10F36B48-2843-5A42-8E32-153935BA6A06}" type="datetimeFigureOut">
              <a:rPr lang="en-US" smtClean="0"/>
              <a:pPr/>
              <a:t>2/8/2023</a:t>
            </a:fld>
            <a:endParaRPr lang="en-US"/>
          </a:p>
        </p:txBody>
      </p:sp>
      <p:sp>
        <p:nvSpPr>
          <p:cNvPr id="5" name="Footer Placeholder 4"/>
          <p:cNvSpPr>
            <a:spLocks noGrp="1"/>
          </p:cNvSpPr>
          <p:nvPr>
            <p:ph type="ftr" sz="quarter" idx="11"/>
          </p:nvPr>
        </p:nvSpPr>
        <p:spPr>
          <a:xfrm>
            <a:off x="3124200" y="5296959"/>
            <a:ext cx="2895600" cy="304271"/>
          </a:xfrm>
          <a:prstGeom prst="rect">
            <a:avLst/>
          </a:prstGeom>
        </p:spPr>
        <p:txBody>
          <a:bodyPr/>
          <a:lstStyle/>
          <a:p>
            <a:endParaRPr lang="en-US"/>
          </a:p>
        </p:txBody>
      </p:sp>
      <p:grpSp>
        <p:nvGrpSpPr>
          <p:cNvPr id="9" name="组合 8">
            <a:extLst>
              <a:ext uri="{FF2B5EF4-FFF2-40B4-BE49-F238E27FC236}">
                <a16:creationId xmlns:a16="http://schemas.microsoft.com/office/drawing/2014/main" id="{6243D8C2-5EA5-470E-B8AB-08591CFE52F0}"/>
              </a:ext>
            </a:extLst>
          </p:cNvPr>
          <p:cNvGrpSpPr/>
          <p:nvPr userDrawn="1"/>
        </p:nvGrpSpPr>
        <p:grpSpPr>
          <a:xfrm>
            <a:off x="0" y="0"/>
            <a:ext cx="7620000" cy="5715000"/>
            <a:chOff x="0" y="0"/>
            <a:chExt cx="7620000" cy="571500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620000" cy="5715000"/>
            </a:xfrm>
            <a:prstGeom prst="rect">
              <a:avLst/>
            </a:prstGeom>
          </p:spPr>
        </p:pic>
        <p:sp>
          <p:nvSpPr>
            <p:cNvPr id="8" name="矩形 7">
              <a:extLst>
                <a:ext uri="{FF2B5EF4-FFF2-40B4-BE49-F238E27FC236}">
                  <a16:creationId xmlns:a16="http://schemas.microsoft.com/office/drawing/2014/main" id="{A3120D05-7D12-4834-8E58-FC1CAC424FB8}"/>
                </a:ext>
              </a:extLst>
            </p:cNvPr>
            <p:cNvSpPr/>
            <p:nvPr userDrawn="1"/>
          </p:nvSpPr>
          <p:spPr>
            <a:xfrm>
              <a:off x="132735" y="5014452"/>
              <a:ext cx="1703439" cy="47168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pic>
        <p:nvPicPr>
          <p:cNvPr id="10" name="Picture 2" descr="http://www.sptcc.com/img/logo.png">
            <a:extLst>
              <a:ext uri="{FF2B5EF4-FFF2-40B4-BE49-F238E27FC236}">
                <a16:creationId xmlns:a16="http://schemas.microsoft.com/office/drawing/2014/main" id="{9252AE30-E4AB-42C6-BE2D-AF60D48A808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033828" y="4710739"/>
            <a:ext cx="2806769" cy="464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542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523AC15E-C1FE-4FDD-A304-3A7B3D7CC406}"/>
              </a:ext>
            </a:extLst>
          </p:cNvPr>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D92F0130-A4C4-43C0-8D01-D35CA84ED8B3}"/>
              </a:ext>
            </a:extLst>
          </p:cNvPr>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EA474B6A-006E-4376-8179-246B9AC25BAE}"/>
              </a:ext>
            </a:extLst>
          </p:cNvPr>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7EB67AF6-D8AC-477E-BD1F-B0495C43BE24}" type="datetimeFigureOut">
              <a:rPr lang="zh-CN" altLang="en-US" smtClean="0"/>
              <a:t>2023/2/7</a:t>
            </a:fld>
            <a:endParaRPr lang="zh-CN" altLang="en-US"/>
          </a:p>
        </p:txBody>
      </p:sp>
      <p:sp>
        <p:nvSpPr>
          <p:cNvPr id="5" name="页脚占位符 4">
            <a:extLst>
              <a:ext uri="{FF2B5EF4-FFF2-40B4-BE49-F238E27FC236}">
                <a16:creationId xmlns:a16="http://schemas.microsoft.com/office/drawing/2014/main" id="{87327E6B-7E86-442D-B235-ADD92BDBC5EC}"/>
              </a:ext>
            </a:extLst>
          </p:cNvPr>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B52093E2-1E27-488A-B1C6-DEE7874F2611}"/>
              </a:ext>
            </a:extLst>
          </p:cNvPr>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CED233B8-7373-47DF-B6E0-D790CBBD5336}" type="slidenum">
              <a:rPr lang="zh-CN" altLang="en-US" smtClean="0"/>
              <a:t>‹#›</a:t>
            </a:fld>
            <a:endParaRPr lang="zh-CN" altLang="en-US"/>
          </a:p>
        </p:txBody>
      </p:sp>
      <p:pic>
        <p:nvPicPr>
          <p:cNvPr id="7" name="图片 6">
            <a:extLst>
              <a:ext uri="{FF2B5EF4-FFF2-40B4-BE49-F238E27FC236}">
                <a16:creationId xmlns:a16="http://schemas.microsoft.com/office/drawing/2014/main" id="{4D89AAE6-1DEC-4AB1-82DA-5ADE4BAAC70E}"/>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1"/>
            <a:ext cx="9144000" cy="5714999"/>
          </a:xfrm>
          <a:prstGeom prst="rect">
            <a:avLst/>
          </a:prstGeom>
        </p:spPr>
      </p:pic>
    </p:spTree>
    <p:extLst>
      <p:ext uri="{BB962C8B-B14F-4D97-AF65-F5344CB8AC3E}">
        <p14:creationId xmlns:p14="http://schemas.microsoft.com/office/powerpoint/2010/main" val="255612663"/>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ags" Target="../tags/tag1.xml"/><Relationship Id="rId5" Type="http://schemas.openxmlformats.org/officeDocument/2006/relationships/chart" Target="../charts/chart1.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ags" Target="../tags/tag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ags" Target="../tags/tag3.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ags" Target="../tags/tag4.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ags" Target="../tags/tag5.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ags" Target="../tags/tag6.xml"/><Relationship Id="rId5" Type="http://schemas.openxmlformats.org/officeDocument/2006/relationships/image" Target="../media/image7.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ags" Target="../tags/tag7.xml"/><Relationship Id="rId5" Type="http://schemas.openxmlformats.org/officeDocument/2006/relationships/image" Target="../media/image8.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ags" Target="../tags/tag8.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ags" Target="../tags/tag9.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ags" Target="../tags/tag10.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ags" Target="../tags/tag11.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ags" Target="../tags/tag12.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ags" Target="../tags/tag13.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sp>
        <p:nvSpPr>
          <p:cNvPr id="8" name="TextBox 7"/>
          <p:cNvSpPr txBox="1"/>
          <p:nvPr/>
        </p:nvSpPr>
        <p:spPr>
          <a:xfrm>
            <a:off x="2641973" y="3828776"/>
            <a:ext cx="3701344" cy="499624"/>
          </a:xfrm>
          <a:prstGeom prst="rect">
            <a:avLst/>
          </a:prstGeom>
          <a:noFill/>
        </p:spPr>
        <p:txBody>
          <a:bodyPr wrap="square" rtlCol="0">
            <a:spAutoFit/>
          </a:bodyPr>
          <a:lstStyle/>
          <a:p>
            <a:pPr algn="ctr">
              <a:lnSpc>
                <a:spcPct val="150000"/>
              </a:lnSpc>
            </a:pPr>
            <a:r>
              <a:rPr lang="en-US" altLang="zh-CN" sz="2000" b="1" dirty="0">
                <a:solidFill>
                  <a:schemeClr val="tx1">
                    <a:lumMod val="75000"/>
                    <a:lumOff val="25000"/>
                  </a:schemeClr>
                </a:solidFill>
                <a:cs typeface="+mn-ea"/>
                <a:sym typeface="+mn-lt"/>
              </a:rPr>
              <a:t>2023</a:t>
            </a:r>
            <a:r>
              <a:rPr lang="zh-CN" altLang="en-US" sz="2000" b="1" dirty="0">
                <a:solidFill>
                  <a:schemeClr val="tx1">
                    <a:lumMod val="75000"/>
                    <a:lumOff val="25000"/>
                  </a:schemeClr>
                </a:solidFill>
                <a:cs typeface="+mn-ea"/>
                <a:sym typeface="+mn-lt"/>
              </a:rPr>
              <a:t>年</a:t>
            </a:r>
            <a:r>
              <a:rPr lang="en-US" altLang="zh-CN" sz="2000" b="1" dirty="0">
                <a:solidFill>
                  <a:schemeClr val="tx1">
                    <a:lumMod val="75000"/>
                    <a:lumOff val="25000"/>
                  </a:schemeClr>
                </a:solidFill>
                <a:cs typeface="+mn-ea"/>
                <a:sym typeface="+mn-lt"/>
              </a:rPr>
              <a:t>2</a:t>
            </a:r>
            <a:r>
              <a:rPr lang="zh-CN" altLang="en-US" sz="2000" b="1" dirty="0">
                <a:solidFill>
                  <a:schemeClr val="tx1">
                    <a:lumMod val="75000"/>
                    <a:lumOff val="25000"/>
                  </a:schemeClr>
                </a:solidFill>
                <a:cs typeface="+mn-ea"/>
                <a:sym typeface="+mn-lt"/>
              </a:rPr>
              <a:t>月</a:t>
            </a:r>
            <a:endParaRPr lang="en-US" sz="2000" b="1" dirty="0">
              <a:solidFill>
                <a:schemeClr val="tx1">
                  <a:lumMod val="75000"/>
                  <a:lumOff val="25000"/>
                </a:schemeClr>
              </a:solidFill>
              <a:cs typeface="+mn-ea"/>
              <a:sym typeface="+mn-lt"/>
            </a:endParaRPr>
          </a:p>
        </p:txBody>
      </p:sp>
      <p:sp>
        <p:nvSpPr>
          <p:cNvPr id="5" name="TextBox 4"/>
          <p:cNvSpPr txBox="1"/>
          <p:nvPr/>
        </p:nvSpPr>
        <p:spPr>
          <a:xfrm>
            <a:off x="0" y="2433875"/>
            <a:ext cx="9144000" cy="769441"/>
          </a:xfrm>
          <a:prstGeom prst="rect">
            <a:avLst/>
          </a:prstGeom>
          <a:noFill/>
        </p:spPr>
        <p:txBody>
          <a:bodyPr wrap="square" rtlCol="0" anchor="ctr" anchorCtr="1">
            <a:spAutoFit/>
          </a:bodyPr>
          <a:lstStyle/>
          <a:p>
            <a:pPr algn="ctr">
              <a:spcAft>
                <a:spcPts val="600"/>
              </a:spcAft>
            </a:pPr>
            <a:r>
              <a:rPr lang="zh-CN" altLang="en-US" sz="4400" b="1" dirty="0">
                <a:solidFill>
                  <a:schemeClr val="bg1"/>
                </a:solidFill>
                <a:effectLst>
                  <a:outerShdw blurRad="38100" dist="38100" dir="2700000" algn="tl">
                    <a:srgbClr val="000000">
                      <a:alpha val="43137"/>
                    </a:srgbClr>
                  </a:outerShdw>
                </a:effectLst>
                <a:cs typeface="+mn-ea"/>
                <a:sym typeface="+mn-lt"/>
              </a:rPr>
              <a:t>久事大数据共同开发设想</a:t>
            </a:r>
            <a:endParaRPr lang="en-US" altLang="zh-CN" sz="4400" b="1" dirty="0">
              <a:solidFill>
                <a:schemeClr val="bg1"/>
              </a:solidFill>
              <a:effectLst>
                <a:outerShdw blurRad="38100" dist="38100" dir="2700000" algn="tl">
                  <a:srgbClr val="000000">
                    <a:alpha val="43137"/>
                  </a:srgbClr>
                </a:outerShdw>
              </a:effectLst>
              <a:cs typeface="+mn-ea"/>
              <a:sym typeface="+mn-lt"/>
            </a:endParaRPr>
          </a:p>
        </p:txBody>
      </p:sp>
      <p:pic>
        <p:nvPicPr>
          <p:cNvPr id="6" name="Picture 2" descr="http://www.sptcc.com/img/logo.png">
            <a:extLst>
              <a:ext uri="{FF2B5EF4-FFF2-40B4-BE49-F238E27FC236}">
                <a16:creationId xmlns:a16="http://schemas.microsoft.com/office/drawing/2014/main" id="{A74E62EF-E642-456D-909F-71C78535D6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3828" y="4710739"/>
            <a:ext cx="2806769" cy="4643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3">
            <a:extLst>
              <a:ext uri="{FF2B5EF4-FFF2-40B4-BE49-F238E27FC236}">
                <a16:creationId xmlns:a16="http://schemas.microsoft.com/office/drawing/2014/main" id="{9746C427-0947-48DD-8ECE-D5818669E258}"/>
              </a:ext>
            </a:extLst>
          </p:cNvPr>
          <p:cNvSpPr txBox="1"/>
          <p:nvPr/>
        </p:nvSpPr>
        <p:spPr>
          <a:xfrm>
            <a:off x="421936" y="3233075"/>
            <a:ext cx="7827659" cy="1008380"/>
          </a:xfrm>
          <a:prstGeom prst="rect">
            <a:avLst/>
          </a:prstGeom>
          <a:noFill/>
        </p:spPr>
        <p:txBody>
          <a:bodyPr wrap="square" rtlCol="0">
            <a:spAutoFit/>
          </a:bodyPr>
          <a:lstStyle>
            <a:defPPr>
              <a:defRPr lang="zh-CN"/>
            </a:defPPr>
            <a:lvl1pPr>
              <a:defRPr sz="6000" b="1">
                <a:solidFill>
                  <a:schemeClr val="accent1"/>
                </a:solidFill>
                <a:latin typeface="+mj-ea"/>
                <a:ea typeface="+mj-ea"/>
              </a:defRPr>
            </a:lvl1pPr>
          </a:lstStyle>
          <a:p>
            <a:pPr algn="ctr"/>
            <a:r>
              <a:rPr lang="zh-CN" altLang="en-US" sz="5960" dirty="0">
                <a:solidFill>
                  <a:schemeClr val="tx1"/>
                </a:solidFill>
                <a:latin typeface="+mn-lt"/>
                <a:ea typeface="+mn-ea"/>
                <a:cs typeface="+mn-ea"/>
                <a:sym typeface="+mn-lt"/>
              </a:rPr>
              <a:t>概述</a:t>
            </a:r>
          </a:p>
        </p:txBody>
      </p:sp>
      <p:sp>
        <p:nvSpPr>
          <p:cNvPr id="17" name="TextBox 16">
            <a:extLst>
              <a:ext uri="{FF2B5EF4-FFF2-40B4-BE49-F238E27FC236}">
                <a16:creationId xmlns:a16="http://schemas.microsoft.com/office/drawing/2014/main" id="{0FCC7C75-9FE9-478F-89E2-A44ED0A787E7}"/>
              </a:ext>
            </a:extLst>
          </p:cNvPr>
          <p:cNvSpPr txBox="1"/>
          <p:nvPr/>
        </p:nvSpPr>
        <p:spPr>
          <a:xfrm>
            <a:off x="1095788" y="4242110"/>
            <a:ext cx="6479954" cy="307777"/>
          </a:xfrm>
          <a:prstGeom prst="rect">
            <a:avLst/>
          </a:prstGeom>
          <a:noFill/>
        </p:spPr>
        <p:txBody>
          <a:bodyPr wrap="square">
            <a:spAutoFit/>
          </a:bodyPr>
          <a:lstStyle/>
          <a:p>
            <a:pPr algn="ctr">
              <a:defRPr/>
            </a:pPr>
            <a:r>
              <a:rPr lang="zh-CN" altLang="en-US" sz="1400" dirty="0">
                <a:cs typeface="+mn-ea"/>
                <a:sym typeface="+mn-lt"/>
              </a:rPr>
              <a:t>项目背景介绍</a:t>
            </a:r>
            <a:endParaRPr sz="1400" dirty="0">
              <a:cs typeface="+mn-ea"/>
              <a:sym typeface="+mn-lt"/>
            </a:endParaRPr>
          </a:p>
        </p:txBody>
      </p:sp>
      <p:sp>
        <p:nvSpPr>
          <p:cNvPr id="18" name="Oval 5">
            <a:extLst>
              <a:ext uri="{FF2B5EF4-FFF2-40B4-BE49-F238E27FC236}">
                <a16:creationId xmlns:a16="http://schemas.microsoft.com/office/drawing/2014/main" id="{8D5F4411-F807-401B-A75B-24EA831FD64E}"/>
              </a:ext>
            </a:extLst>
          </p:cNvPr>
          <p:cNvSpPr>
            <a:spLocks noChangeArrowheads="1"/>
          </p:cNvSpPr>
          <p:nvPr/>
        </p:nvSpPr>
        <p:spPr bwMode="auto">
          <a:xfrm>
            <a:off x="3374306" y="1003618"/>
            <a:ext cx="1973685" cy="1982018"/>
          </a:xfrm>
          <a:prstGeom prst="ellipse">
            <a:avLst/>
          </a:prstGeom>
          <a:solidFill>
            <a:srgbClr val="0499DE"/>
          </a:solidFill>
          <a:ln w="9525" cap="flat" cmpd="sng" algn="ctr">
            <a:noFill/>
            <a:prstDash val="solid"/>
            <a:round/>
            <a:headEnd type="none" w="med" len="med"/>
            <a:tailEnd type="none" w="med" len="med"/>
          </a:ln>
          <a:effectLst/>
        </p:spPr>
        <p:txBody>
          <a:bodyPr vert="horz" wrap="square" lIns="90843" tIns="45422" rIns="90843" bIns="45422" numCol="1" rtlCol="0" anchor="t" anchorCtr="0" compatLnSpc="1"/>
          <a:lstStyle/>
          <a:p>
            <a:endParaRPr lang="zh-CN" altLang="en-US" sz="1280" dirty="0">
              <a:solidFill>
                <a:schemeClr val="bg1"/>
              </a:solidFill>
              <a:cs typeface="+mn-ea"/>
              <a:sym typeface="+mn-lt"/>
            </a:endParaRPr>
          </a:p>
        </p:txBody>
      </p:sp>
      <p:sp>
        <p:nvSpPr>
          <p:cNvPr id="19" name="Freeform 8">
            <a:extLst>
              <a:ext uri="{FF2B5EF4-FFF2-40B4-BE49-F238E27FC236}">
                <a16:creationId xmlns:a16="http://schemas.microsoft.com/office/drawing/2014/main" id="{A08E15DB-AE15-460D-9985-7BCE5EFF37D9}"/>
              </a:ext>
            </a:extLst>
          </p:cNvPr>
          <p:cNvSpPr/>
          <p:nvPr/>
        </p:nvSpPr>
        <p:spPr bwMode="auto">
          <a:xfrm>
            <a:off x="3277081" y="2015865"/>
            <a:ext cx="2168135" cy="1097262"/>
          </a:xfrm>
          <a:custGeom>
            <a:avLst/>
            <a:gdLst>
              <a:gd name="T0" fmla="*/ 3963 w 3963"/>
              <a:gd name="T1" fmla="*/ 0 h 1997"/>
              <a:gd name="T2" fmla="*/ 3963 w 3963"/>
              <a:gd name="T3" fmla="*/ 16 h 1997"/>
              <a:gd name="T4" fmla="*/ 1982 w 3963"/>
              <a:gd name="T5" fmla="*/ 1997 h 1997"/>
              <a:gd name="T6" fmla="*/ 0 w 3963"/>
              <a:gd name="T7" fmla="*/ 16 h 1997"/>
            </a:gdLst>
            <a:ahLst/>
            <a:cxnLst>
              <a:cxn ang="0">
                <a:pos x="T0" y="T1"/>
              </a:cxn>
              <a:cxn ang="0">
                <a:pos x="T2" y="T3"/>
              </a:cxn>
              <a:cxn ang="0">
                <a:pos x="T4" y="T5"/>
              </a:cxn>
              <a:cxn ang="0">
                <a:pos x="T6" y="T7"/>
              </a:cxn>
            </a:cxnLst>
            <a:rect l="0" t="0" r="r" b="b"/>
            <a:pathLst>
              <a:path w="3963" h="1997">
                <a:moveTo>
                  <a:pt x="3963" y="0"/>
                </a:moveTo>
                <a:cubicBezTo>
                  <a:pt x="3963" y="5"/>
                  <a:pt x="3963" y="11"/>
                  <a:pt x="3963" y="16"/>
                </a:cubicBezTo>
                <a:cubicBezTo>
                  <a:pt x="3963" y="1110"/>
                  <a:pt x="3076" y="1997"/>
                  <a:pt x="1982" y="1997"/>
                </a:cubicBezTo>
                <a:cubicBezTo>
                  <a:pt x="888" y="1997"/>
                  <a:pt x="0" y="1110"/>
                  <a:pt x="0" y="16"/>
                </a:cubicBezTo>
              </a:path>
            </a:pathLst>
          </a:custGeom>
          <a:noFill/>
          <a:ln w="8" cap="flat" cmpd="sng">
            <a:solidFill>
              <a:srgbClr val="4E4B49"/>
            </a:solidFill>
            <a:prstDash val="dash"/>
            <a:round/>
          </a:ln>
          <a:extLst>
            <a:ext uri="{909E8E84-426E-40DD-AFC4-6F175D3DCCD1}">
              <a14:hiddenFill xmlns:a14="http://schemas.microsoft.com/office/drawing/2010/main">
                <a:solidFill>
                  <a:srgbClr val="15F2FA"/>
                </a:solidFill>
              </a14:hiddenFill>
            </a:ext>
          </a:extLst>
        </p:spPr>
        <p:txBody>
          <a:bodyPr/>
          <a:lstStyle/>
          <a:p>
            <a:endParaRPr lang="zh-CN" altLang="en-US" sz="1280" dirty="0">
              <a:solidFill>
                <a:schemeClr val="bg1"/>
              </a:solidFill>
              <a:cs typeface="+mn-ea"/>
              <a:sym typeface="+mn-lt"/>
            </a:endParaRPr>
          </a:p>
        </p:txBody>
      </p:sp>
      <p:sp>
        <p:nvSpPr>
          <p:cNvPr id="20" name="Oval 9">
            <a:extLst>
              <a:ext uri="{FF2B5EF4-FFF2-40B4-BE49-F238E27FC236}">
                <a16:creationId xmlns:a16="http://schemas.microsoft.com/office/drawing/2014/main" id="{95646D4C-1C2F-4A4F-B6E5-7ACDC9E664AD}"/>
              </a:ext>
            </a:extLst>
          </p:cNvPr>
          <p:cNvSpPr>
            <a:spLocks noChangeArrowheads="1"/>
          </p:cNvSpPr>
          <p:nvPr/>
        </p:nvSpPr>
        <p:spPr bwMode="auto">
          <a:xfrm>
            <a:off x="5383054" y="1979206"/>
            <a:ext cx="122227" cy="122227"/>
          </a:xfrm>
          <a:prstGeom prst="ellipse">
            <a:avLst/>
          </a:prstGeom>
          <a:solidFill>
            <a:schemeClr val="bg2"/>
          </a:solidFill>
          <a:ln>
            <a:noFill/>
          </a:ln>
        </p:spPr>
        <p:txBody>
          <a:bodyPr/>
          <a:lstStyle/>
          <a:p>
            <a:endParaRPr lang="zh-CN" altLang="en-US" sz="1280" dirty="0">
              <a:solidFill>
                <a:schemeClr val="bg1"/>
              </a:solidFill>
              <a:cs typeface="+mn-ea"/>
              <a:sym typeface="+mn-lt"/>
            </a:endParaRPr>
          </a:p>
        </p:txBody>
      </p:sp>
      <p:sp>
        <p:nvSpPr>
          <p:cNvPr id="21" name="Oval 10">
            <a:extLst>
              <a:ext uri="{FF2B5EF4-FFF2-40B4-BE49-F238E27FC236}">
                <a16:creationId xmlns:a16="http://schemas.microsoft.com/office/drawing/2014/main" id="{BCAF28BC-5F40-4DE2-99C0-66E7DA52E716}"/>
              </a:ext>
            </a:extLst>
          </p:cNvPr>
          <p:cNvSpPr>
            <a:spLocks noChangeArrowheads="1"/>
          </p:cNvSpPr>
          <p:nvPr/>
        </p:nvSpPr>
        <p:spPr bwMode="auto">
          <a:xfrm>
            <a:off x="3222526" y="1979206"/>
            <a:ext cx="120840" cy="122227"/>
          </a:xfrm>
          <a:prstGeom prst="ellipse">
            <a:avLst/>
          </a:prstGeom>
          <a:solidFill>
            <a:schemeClr val="bg2"/>
          </a:solidFill>
          <a:ln>
            <a:noFill/>
          </a:ln>
        </p:spPr>
        <p:txBody>
          <a:bodyPr/>
          <a:lstStyle/>
          <a:p>
            <a:endParaRPr lang="zh-CN" altLang="en-US" sz="1280" dirty="0">
              <a:solidFill>
                <a:schemeClr val="bg1"/>
              </a:solidFill>
              <a:cs typeface="+mn-ea"/>
              <a:sym typeface="+mn-lt"/>
            </a:endParaRPr>
          </a:p>
        </p:txBody>
      </p:sp>
      <p:sp>
        <p:nvSpPr>
          <p:cNvPr id="22" name="TextBox 13">
            <a:extLst>
              <a:ext uri="{FF2B5EF4-FFF2-40B4-BE49-F238E27FC236}">
                <a16:creationId xmlns:a16="http://schemas.microsoft.com/office/drawing/2014/main" id="{304AE149-0C46-4D8F-B68D-8B91A5F08BE2}"/>
              </a:ext>
            </a:extLst>
          </p:cNvPr>
          <p:cNvSpPr txBox="1">
            <a:spLocks noChangeArrowheads="1"/>
          </p:cNvSpPr>
          <p:nvPr/>
        </p:nvSpPr>
        <p:spPr bwMode="auto">
          <a:xfrm>
            <a:off x="3518336" y="1301559"/>
            <a:ext cx="1685011" cy="1476375"/>
          </a:xfrm>
          <a:prstGeom prst="rect">
            <a:avLst/>
          </a:prstGeom>
          <a:noFill/>
          <a:ln>
            <a:noFill/>
          </a:ln>
          <a:extLst>
            <a:ext uri="{909E8E84-426E-40DD-AFC4-6F175D3DCCD1}">
              <a14:hiddenFill xmlns:a14="http://schemas.microsoft.com/office/drawing/2010/main">
                <a:solidFill>
                  <a:srgbClr val="15F2FA"/>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en-US" sz="9000" b="1" dirty="0">
                <a:solidFill>
                  <a:schemeClr val="bg1"/>
                </a:solidFill>
                <a:latin typeface="+mn-lt"/>
                <a:ea typeface="+mn-ea"/>
                <a:cs typeface="+mn-ea"/>
                <a:sym typeface="+mn-lt"/>
              </a:rPr>
              <a:t>1</a:t>
            </a:r>
          </a:p>
        </p:txBody>
      </p:sp>
    </p:spTree>
    <p:extLst>
      <p:ext uri="{BB962C8B-B14F-4D97-AF65-F5344CB8AC3E}">
        <p14:creationId xmlns:p14="http://schemas.microsoft.com/office/powerpoint/2010/main" val="897891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1000"/>
                                        <p:tgtEl>
                                          <p:spTgt spid="18"/>
                                        </p:tgtEl>
                                      </p:cBhvr>
                                    </p:animEffect>
                                  </p:childTnLst>
                                </p:cTn>
                              </p:par>
                            </p:childTnLst>
                          </p:cTn>
                        </p:par>
                        <p:par>
                          <p:cTn id="8" fill="hold">
                            <p:stCondLst>
                              <p:cond delay="1000"/>
                            </p:stCondLst>
                            <p:childTnLst>
                              <p:par>
                                <p:cTn id="9" presetID="31"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300" fill="hold"/>
                                        <p:tgtEl>
                                          <p:spTgt spid="22"/>
                                        </p:tgtEl>
                                        <p:attrNameLst>
                                          <p:attrName>ppt_w</p:attrName>
                                        </p:attrNameLst>
                                      </p:cBhvr>
                                      <p:tavLst>
                                        <p:tav tm="0">
                                          <p:val>
                                            <p:fltVal val="0"/>
                                          </p:val>
                                        </p:tav>
                                        <p:tav tm="100000">
                                          <p:val>
                                            <p:strVal val="#ppt_w"/>
                                          </p:val>
                                        </p:tav>
                                      </p:tavLst>
                                    </p:anim>
                                    <p:anim calcmode="lin" valueType="num">
                                      <p:cBhvr>
                                        <p:cTn id="12" dur="300" fill="hold"/>
                                        <p:tgtEl>
                                          <p:spTgt spid="22"/>
                                        </p:tgtEl>
                                        <p:attrNameLst>
                                          <p:attrName>ppt_h</p:attrName>
                                        </p:attrNameLst>
                                      </p:cBhvr>
                                      <p:tavLst>
                                        <p:tav tm="0">
                                          <p:val>
                                            <p:fltVal val="0"/>
                                          </p:val>
                                        </p:tav>
                                        <p:tav tm="100000">
                                          <p:val>
                                            <p:strVal val="#ppt_h"/>
                                          </p:val>
                                        </p:tav>
                                      </p:tavLst>
                                    </p:anim>
                                    <p:anim calcmode="lin" valueType="num">
                                      <p:cBhvr>
                                        <p:cTn id="13" dur="300" fill="hold"/>
                                        <p:tgtEl>
                                          <p:spTgt spid="22"/>
                                        </p:tgtEl>
                                        <p:attrNameLst>
                                          <p:attrName>style.rotation</p:attrName>
                                        </p:attrNameLst>
                                      </p:cBhvr>
                                      <p:tavLst>
                                        <p:tav tm="0">
                                          <p:val>
                                            <p:fltVal val="90"/>
                                          </p:val>
                                        </p:tav>
                                        <p:tav tm="100000">
                                          <p:val>
                                            <p:fltVal val="0"/>
                                          </p:val>
                                        </p:tav>
                                      </p:tavLst>
                                    </p:anim>
                                    <p:animEffect transition="in" filter="fade">
                                      <p:cBhvr>
                                        <p:cTn id="14" dur="300"/>
                                        <p:tgtEl>
                                          <p:spTgt spid="22"/>
                                        </p:tgtEl>
                                      </p:cBhvr>
                                    </p:animEffect>
                                  </p:childTnLst>
                                </p:cTn>
                              </p:par>
                            </p:childTnLst>
                          </p:cTn>
                        </p:par>
                        <p:par>
                          <p:cTn id="15" fill="hold">
                            <p:stCondLst>
                              <p:cond delay="1300"/>
                            </p:stCondLst>
                            <p:childTnLst>
                              <p:par>
                                <p:cTn id="16" presetID="1" presetClass="entr" presetSubtype="0"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childTnLst>
                                </p:cTn>
                              </p:par>
                            </p:childTnLst>
                          </p:cTn>
                        </p:par>
                        <p:par>
                          <p:cTn id="18" fill="hold">
                            <p:stCondLst>
                              <p:cond delay="1300"/>
                            </p:stCondLst>
                            <p:childTnLst>
                              <p:par>
                                <p:cTn id="19" presetID="1"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par>
                          <p:cTn id="21" fill="hold">
                            <p:stCondLst>
                              <p:cond delay="1300"/>
                            </p:stCondLst>
                            <p:childTnLst>
                              <p:par>
                                <p:cTn id="22" presetID="37" presetClass="path" presetSubtype="0" accel="50000" decel="50000" fill="hold" grpId="1" nodeType="afterEffect">
                                  <p:stCondLst>
                                    <p:cond delay="0"/>
                                  </p:stCondLst>
                                  <p:childTnLst>
                                    <p:animMotion origin="layout" path="M -2.5E-6 -4.44444E-6 L -0.00312 0.04334 L -0.01614 0.09306 C -0.0243 0.10917 -0.03767 0.13 -0.05 0.14084 C -0.06198 0.15195 -0.07378 0.16028 -0.08767 0.15945 C -0.10746 0.15945 -0.1217 0.14806 -0.1335 0.13778 C -0.14548 0.12723 -0.15295 0.11195 -0.15972 0.09667 L -0.17465 0.04639 L -0.17951 -4.44444E-6 " pathEditMode="relative" rAng="0" ptsTypes="AAAAAAAAA">
                                      <p:cBhvr>
                                        <p:cTn id="23" dur="1000" spd="-99900" fill="hold"/>
                                        <p:tgtEl>
                                          <p:spTgt spid="20"/>
                                        </p:tgtEl>
                                        <p:attrNameLst>
                                          <p:attrName>ppt_x</p:attrName>
                                          <p:attrName>ppt_y</p:attrName>
                                        </p:attrNameLst>
                                      </p:cBhvr>
                                      <p:rCtr x="-8976" y="7972"/>
                                    </p:animMotion>
                                  </p:childTnLst>
                                </p:cTn>
                              </p:par>
                            </p:childTnLst>
                          </p:cTn>
                        </p:par>
                        <p:par>
                          <p:cTn id="24" fill="hold">
                            <p:stCondLst>
                              <p:cond delay="2300"/>
                            </p:stCondLst>
                            <p:childTnLst>
                              <p:par>
                                <p:cTn id="25" presetID="2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1000"/>
                                        <p:tgtEl>
                                          <p:spTgt spid="19"/>
                                        </p:tgtEl>
                                      </p:cBhvr>
                                    </p:animEffect>
                                  </p:childTnLst>
                                </p:cTn>
                              </p:par>
                            </p:childTnLst>
                          </p:cTn>
                        </p:par>
                        <p:par>
                          <p:cTn id="28" fill="hold">
                            <p:stCondLst>
                              <p:cond delay="33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600"/>
                                        <p:tgtEl>
                                          <p:spTgt spid="16"/>
                                        </p:tgtEl>
                                      </p:cBhvr>
                                    </p:animEffect>
                                  </p:childTnLst>
                                </p:cTn>
                              </p:par>
                            </p:childTnLst>
                          </p:cTn>
                        </p:par>
                        <p:par>
                          <p:cTn id="32" fill="hold">
                            <p:stCondLst>
                              <p:cond delay="3900"/>
                            </p:stCondLst>
                            <p:childTnLst>
                              <p:par>
                                <p:cTn id="33" presetID="22" presetClass="entr" presetSubtype="1"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up)">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bldLvl="0" animBg="1" autoUpdateAnimBg="0"/>
      <p:bldP spid="19" grpId="0" bldLvl="0" animBg="1"/>
      <p:bldP spid="20" grpId="0" bldLvl="0" animBg="1" autoUpdateAnimBg="0"/>
      <p:bldP spid="20" grpId="1" bldLvl="0" animBg="1" autoUpdateAnimBg="0"/>
      <p:bldP spid="21" grpId="0" bldLvl="0" animBg="1" autoUpdateAnimBg="0"/>
      <p:bldP spid="22"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262B7834-51CC-41EE-97FB-6643630AC086}"/>
              </a:ext>
            </a:extLst>
          </p:cNvPr>
          <p:cNvSpPr txBox="1"/>
          <p:nvPr/>
        </p:nvSpPr>
        <p:spPr>
          <a:xfrm>
            <a:off x="211014" y="334053"/>
            <a:ext cx="2352432" cy="369332"/>
          </a:xfrm>
          <a:prstGeom prst="rect">
            <a:avLst/>
          </a:prstGeom>
          <a:noFill/>
        </p:spPr>
        <p:txBody>
          <a:bodyPr wrap="square" rtlCol="0">
            <a:spAutoFit/>
          </a:bodyPr>
          <a:lstStyle/>
          <a:p>
            <a:r>
              <a:rPr lang="zh-CN" altLang="en-US" b="1" dirty="0">
                <a:solidFill>
                  <a:schemeClr val="bg1"/>
                </a:solidFill>
                <a:cs typeface="+mn-ea"/>
                <a:sym typeface="+mn-lt"/>
              </a:rPr>
              <a:t>一、背景</a:t>
            </a:r>
          </a:p>
        </p:txBody>
      </p:sp>
      <p:sp>
        <p:nvSpPr>
          <p:cNvPr id="2" name="文本框 1">
            <a:extLst>
              <a:ext uri="{FF2B5EF4-FFF2-40B4-BE49-F238E27FC236}">
                <a16:creationId xmlns:a16="http://schemas.microsoft.com/office/drawing/2014/main" id="{95A8390C-B2A8-816D-2507-18DE5235EE79}"/>
              </a:ext>
            </a:extLst>
          </p:cNvPr>
          <p:cNvSpPr txBox="1"/>
          <p:nvPr/>
        </p:nvSpPr>
        <p:spPr>
          <a:xfrm>
            <a:off x="109412" y="921307"/>
            <a:ext cx="8440617" cy="787523"/>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1600" b="1" dirty="0">
                <a:cs typeface="+mn-ea"/>
                <a:sym typeface="+mn-lt"/>
              </a:rPr>
              <a:t>久事大数据平台</a:t>
            </a:r>
            <a:r>
              <a:rPr lang="zh-CN" altLang="en-US" sz="1600" dirty="0">
                <a:cs typeface="+mn-ea"/>
                <a:sym typeface="+mn-lt"/>
              </a:rPr>
              <a:t>归集了下属各公司的数据，但目前</a:t>
            </a:r>
            <a:r>
              <a:rPr lang="zh-CN" altLang="en-US" sz="1600" b="1" dirty="0">
                <a:cs typeface="+mn-ea"/>
                <a:sym typeface="+mn-lt"/>
              </a:rPr>
              <a:t>没有服务载体</a:t>
            </a:r>
            <a:r>
              <a:rPr lang="zh-CN" altLang="en-US" sz="1600" dirty="0">
                <a:cs typeface="+mn-ea"/>
                <a:sym typeface="+mn-lt"/>
              </a:rPr>
              <a:t>，且使用界面不能满足业务人员的日常需求，导致大数据平台使用频次低，没能很好地</a:t>
            </a:r>
            <a:r>
              <a:rPr lang="zh-CN" altLang="en-US" sz="1600" b="1" dirty="0">
                <a:cs typeface="+mn-ea"/>
                <a:sym typeface="+mn-lt"/>
              </a:rPr>
              <a:t>挖掘数据价值</a:t>
            </a:r>
            <a:r>
              <a:rPr lang="zh-CN" altLang="en-US" sz="1600" dirty="0">
                <a:cs typeface="+mn-ea"/>
                <a:sym typeface="+mn-lt"/>
              </a:rPr>
              <a:t>。</a:t>
            </a:r>
            <a:endParaRPr lang="en-US" altLang="zh-CN" sz="1600" dirty="0">
              <a:cs typeface="+mn-ea"/>
              <a:sym typeface="+mn-lt"/>
            </a:endParaRPr>
          </a:p>
        </p:txBody>
      </p:sp>
      <p:sp>
        <p:nvSpPr>
          <p:cNvPr id="5" name="文本框 4">
            <a:extLst>
              <a:ext uri="{FF2B5EF4-FFF2-40B4-BE49-F238E27FC236}">
                <a16:creationId xmlns:a16="http://schemas.microsoft.com/office/drawing/2014/main" id="{3AED73CF-205D-2EEF-5511-5C2FF35968ED}"/>
              </a:ext>
            </a:extLst>
          </p:cNvPr>
          <p:cNvSpPr txBox="1"/>
          <p:nvPr/>
        </p:nvSpPr>
        <p:spPr>
          <a:xfrm>
            <a:off x="109411" y="1696478"/>
            <a:ext cx="8440617" cy="787075"/>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1600" dirty="0">
                <a:cs typeface="+mn-ea"/>
                <a:sym typeface="+mn-lt"/>
              </a:rPr>
              <a:t>去年在集团牵头下，交通卡公司和久事公交联合，通过“久事客流宝”的研发对大数据平台上的卡交易数据和公交运营数据进行了融合利用。</a:t>
            </a:r>
            <a:endParaRPr lang="en-US" altLang="zh-CN" sz="1600" dirty="0">
              <a:cs typeface="+mn-ea"/>
              <a:sym typeface="+mn-lt"/>
            </a:endParaRPr>
          </a:p>
        </p:txBody>
      </p:sp>
      <p:sp>
        <p:nvSpPr>
          <p:cNvPr id="37" name="矩形 36">
            <a:extLst>
              <a:ext uri="{FF2B5EF4-FFF2-40B4-BE49-F238E27FC236}">
                <a16:creationId xmlns:a16="http://schemas.microsoft.com/office/drawing/2014/main" id="{84BFC97C-FAC2-2649-7370-57E68BA160DB}"/>
              </a:ext>
            </a:extLst>
          </p:cNvPr>
          <p:cNvSpPr/>
          <p:nvPr/>
        </p:nvSpPr>
        <p:spPr>
          <a:xfrm>
            <a:off x="5692140" y="4047367"/>
            <a:ext cx="3337560" cy="13639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pic>
        <p:nvPicPr>
          <p:cNvPr id="67" name="图片 66">
            <a:extLst>
              <a:ext uri="{FF2B5EF4-FFF2-40B4-BE49-F238E27FC236}">
                <a16:creationId xmlns:a16="http://schemas.microsoft.com/office/drawing/2014/main" id="{5024B129-9CB1-4FE5-1668-8F85A76F68DF}"/>
              </a:ext>
            </a:extLst>
          </p:cNvPr>
          <p:cNvPicPr>
            <a:picLocks noChangeAspect="1"/>
          </p:cNvPicPr>
          <p:nvPr/>
        </p:nvPicPr>
        <p:blipFill>
          <a:blip r:embed="rId3"/>
          <a:stretch>
            <a:fillRect/>
          </a:stretch>
        </p:blipFill>
        <p:spPr>
          <a:xfrm>
            <a:off x="447752" y="2646065"/>
            <a:ext cx="7998106" cy="2720211"/>
          </a:xfrm>
          <a:prstGeom prst="rect">
            <a:avLst/>
          </a:prstGeom>
        </p:spPr>
      </p:pic>
    </p:spTree>
    <p:extLst>
      <p:ext uri="{BB962C8B-B14F-4D97-AF65-F5344CB8AC3E}">
        <p14:creationId xmlns:p14="http://schemas.microsoft.com/office/powerpoint/2010/main" val="1453038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58437932-B782-49AC-8A8F-354544444863}"/>
              </a:ext>
            </a:extLst>
          </p:cNvPr>
          <p:cNvSpPr/>
          <p:nvPr/>
        </p:nvSpPr>
        <p:spPr>
          <a:xfrm>
            <a:off x="2263784" y="1315169"/>
            <a:ext cx="4586068" cy="4010658"/>
          </a:xfrm>
          <a:prstGeom prst="rect">
            <a:avLst/>
          </a:prstGeom>
          <a:solidFill>
            <a:schemeClr val="bg1">
              <a:lumMod val="95000"/>
            </a:schemeClr>
          </a:solidFill>
          <a:ln w="28575">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a:extLst>
              <a:ext uri="{FF2B5EF4-FFF2-40B4-BE49-F238E27FC236}">
                <a16:creationId xmlns:a16="http://schemas.microsoft.com/office/drawing/2014/main" id="{8809E75C-9D4E-48E0-859C-08FC35F051EF}"/>
              </a:ext>
            </a:extLst>
          </p:cNvPr>
          <p:cNvSpPr/>
          <p:nvPr/>
        </p:nvSpPr>
        <p:spPr>
          <a:xfrm>
            <a:off x="3616754" y="1869871"/>
            <a:ext cx="3116693" cy="3421425"/>
          </a:xfrm>
          <a:prstGeom prst="rect">
            <a:avLst/>
          </a:prstGeom>
          <a:solidFill>
            <a:schemeClr val="bg1"/>
          </a:solidFill>
          <a:ln>
            <a:solidFill>
              <a:schemeClr val="tx1"/>
            </a:solidFill>
            <a:prstDash val="dash"/>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b="1" dirty="0">
              <a:solidFill>
                <a:schemeClr val="tx1"/>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09B5F726-70D9-4420-B96E-7277060A626F}"/>
              </a:ext>
            </a:extLst>
          </p:cNvPr>
          <p:cNvSpPr/>
          <p:nvPr/>
        </p:nvSpPr>
        <p:spPr>
          <a:xfrm>
            <a:off x="299486" y="1315169"/>
            <a:ext cx="1439105" cy="3955072"/>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10244932-F54F-4A80-AB43-9FD351DCB7B8}"/>
              </a:ext>
            </a:extLst>
          </p:cNvPr>
          <p:cNvSpPr txBox="1"/>
          <p:nvPr/>
        </p:nvSpPr>
        <p:spPr>
          <a:xfrm>
            <a:off x="2422676" y="1820764"/>
            <a:ext cx="483116" cy="3416885"/>
          </a:xfrm>
          <a:prstGeom prst="rect">
            <a:avLst/>
          </a:prstGeom>
          <a:solidFill>
            <a:schemeClr val="accent1">
              <a:lumMod val="40000"/>
              <a:lumOff val="6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zh-CN" altLang="en-US" b="1" dirty="0">
                <a:solidFill>
                  <a:schemeClr val="tx1"/>
                </a:solidFill>
                <a:latin typeface="微软雅黑" panose="020B0503020204020204" pitchFamily="34" charset="-122"/>
                <a:ea typeface="微软雅黑" panose="020B0503020204020204" pitchFamily="34" charset="-122"/>
              </a:rPr>
              <a:t>久事大数据平台</a:t>
            </a:r>
          </a:p>
        </p:txBody>
      </p:sp>
      <p:sp>
        <p:nvSpPr>
          <p:cNvPr id="14" name="文本框 13">
            <a:extLst>
              <a:ext uri="{FF2B5EF4-FFF2-40B4-BE49-F238E27FC236}">
                <a16:creationId xmlns:a16="http://schemas.microsoft.com/office/drawing/2014/main" id="{994D1CA9-A596-4141-BAD7-6744445AF088}"/>
              </a:ext>
            </a:extLst>
          </p:cNvPr>
          <p:cNvSpPr txBox="1"/>
          <p:nvPr/>
        </p:nvSpPr>
        <p:spPr>
          <a:xfrm>
            <a:off x="3789766" y="1951401"/>
            <a:ext cx="2252850" cy="369332"/>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久事数据服务平台</a:t>
            </a:r>
          </a:p>
        </p:txBody>
      </p:sp>
      <p:sp>
        <p:nvSpPr>
          <p:cNvPr id="17" name="矩形 16">
            <a:extLst>
              <a:ext uri="{FF2B5EF4-FFF2-40B4-BE49-F238E27FC236}">
                <a16:creationId xmlns:a16="http://schemas.microsoft.com/office/drawing/2014/main" id="{93251BBA-FCB5-4C06-B938-07C43F8C54A0}"/>
              </a:ext>
            </a:extLst>
          </p:cNvPr>
          <p:cNvSpPr/>
          <p:nvPr/>
        </p:nvSpPr>
        <p:spPr>
          <a:xfrm>
            <a:off x="3709930" y="4378135"/>
            <a:ext cx="2771684" cy="793286"/>
          </a:xfrm>
          <a:prstGeom prst="rect">
            <a:avLst/>
          </a:prstGeom>
          <a:solidFill>
            <a:schemeClr val="accent5">
              <a:lumMod val="60000"/>
              <a:lumOff val="40000"/>
            </a:schemeClr>
          </a:solidFill>
          <a:ln w="127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tx1"/>
                </a:solidFill>
                <a:latin typeface="微软雅黑" panose="020B0503020204020204" pitchFamily="34" charset="-122"/>
                <a:ea typeface="微软雅黑" panose="020B0503020204020204" pitchFamily="34" charset="-122"/>
              </a:rPr>
              <a:t>数据存储</a:t>
            </a:r>
            <a:endParaRPr lang="en-US" altLang="zh-CN" sz="1400" b="1" dirty="0">
              <a:solidFill>
                <a:schemeClr val="tx1"/>
              </a:solidFill>
              <a:latin typeface="微软雅黑" panose="020B0503020204020204" pitchFamily="34" charset="-122"/>
              <a:ea typeface="微软雅黑" panose="020B0503020204020204" pitchFamily="34" charset="-122"/>
            </a:endParaRPr>
          </a:p>
          <a:p>
            <a:pPr algn="ctr"/>
            <a:endParaRPr lang="en-US" altLang="zh-CN" sz="1400" b="1" dirty="0">
              <a:solidFill>
                <a:schemeClr val="tx1"/>
              </a:solidFill>
              <a:latin typeface="微软雅黑" panose="020B0503020204020204" pitchFamily="34" charset="-122"/>
              <a:ea typeface="微软雅黑" panose="020B0503020204020204" pitchFamily="34" charset="-122"/>
            </a:endParaRPr>
          </a:p>
          <a:p>
            <a:pPr algn="ctr"/>
            <a:endParaRPr lang="zh-CN" altLang="en-US" sz="1600" b="1" dirty="0">
              <a:solidFill>
                <a:schemeClr val="tx1"/>
              </a:solidFill>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id="{FB5B271F-330A-4173-A8A7-20D065B3EBA7}"/>
              </a:ext>
            </a:extLst>
          </p:cNvPr>
          <p:cNvSpPr txBox="1"/>
          <p:nvPr/>
        </p:nvSpPr>
        <p:spPr>
          <a:xfrm>
            <a:off x="7285059" y="1312525"/>
            <a:ext cx="1113016" cy="3948503"/>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defPPr>
              <a:defRPr lang="zh-CN"/>
            </a:defPPr>
            <a:lvl1pPr algn="ctr">
              <a:defRPr b="1">
                <a:solidFill>
                  <a:schemeClr val="tx1"/>
                </a:solidFill>
                <a:latin typeface="微软雅黑" panose="020B0503020204020204" pitchFamily="34" charset="-122"/>
                <a:ea typeface="微软雅黑" panose="020B0503020204020204" pitchFamily="3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endParaRPr lang="zh-CN" altLang="en-US" dirty="0"/>
          </a:p>
        </p:txBody>
      </p:sp>
      <p:sp>
        <p:nvSpPr>
          <p:cNvPr id="19" name="箭头: 右 18">
            <a:extLst>
              <a:ext uri="{FF2B5EF4-FFF2-40B4-BE49-F238E27FC236}">
                <a16:creationId xmlns:a16="http://schemas.microsoft.com/office/drawing/2014/main" id="{C9612E20-BFE8-47A8-9735-8770738BE313}"/>
              </a:ext>
            </a:extLst>
          </p:cNvPr>
          <p:cNvSpPr/>
          <p:nvPr/>
        </p:nvSpPr>
        <p:spPr>
          <a:xfrm>
            <a:off x="1711714" y="2765631"/>
            <a:ext cx="706061" cy="276999"/>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id="{0B2A41AA-8C9B-4CDD-8740-B0925CF97554}"/>
              </a:ext>
            </a:extLst>
          </p:cNvPr>
          <p:cNvSpPr txBox="1"/>
          <p:nvPr/>
        </p:nvSpPr>
        <p:spPr>
          <a:xfrm flipH="1">
            <a:off x="1625762" y="2558198"/>
            <a:ext cx="852047" cy="276999"/>
          </a:xfrm>
          <a:prstGeom prst="rect">
            <a:avLst/>
          </a:prstGeom>
          <a:noFill/>
        </p:spPr>
        <p:txBody>
          <a:bodyPr wrap="square" rtlCol="0">
            <a:spAutoFit/>
          </a:bodyPr>
          <a:lstStyle/>
          <a:p>
            <a:pPr algn="ctr"/>
            <a:r>
              <a:rPr lang="zh-CN" altLang="en-US" sz="1200" dirty="0">
                <a:solidFill>
                  <a:schemeClr val="tx1"/>
                </a:solidFill>
                <a:latin typeface="微软雅黑" panose="020B0503020204020204" pitchFamily="34" charset="-122"/>
                <a:ea typeface="微软雅黑" panose="020B0503020204020204" pitchFamily="34" charset="-122"/>
              </a:rPr>
              <a:t>数据上送</a:t>
            </a:r>
            <a:endParaRPr lang="en-US" altLang="zh-CN" sz="1200" dirty="0">
              <a:solidFill>
                <a:schemeClr val="tx1"/>
              </a:solidFill>
              <a:latin typeface="微软雅黑" panose="020B0503020204020204" pitchFamily="34" charset="-122"/>
              <a:ea typeface="微软雅黑" panose="020B0503020204020204" pitchFamily="34" charset="-122"/>
            </a:endParaRPr>
          </a:p>
        </p:txBody>
      </p:sp>
      <p:sp>
        <p:nvSpPr>
          <p:cNvPr id="23" name="箭头: 右 22">
            <a:extLst>
              <a:ext uri="{FF2B5EF4-FFF2-40B4-BE49-F238E27FC236}">
                <a16:creationId xmlns:a16="http://schemas.microsoft.com/office/drawing/2014/main" id="{EB1762EA-3B08-4DFE-955E-E6C86F022DD6}"/>
              </a:ext>
            </a:extLst>
          </p:cNvPr>
          <p:cNvSpPr/>
          <p:nvPr/>
        </p:nvSpPr>
        <p:spPr>
          <a:xfrm>
            <a:off x="2948110" y="2866261"/>
            <a:ext cx="691257" cy="312449"/>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a:extLst>
              <a:ext uri="{FF2B5EF4-FFF2-40B4-BE49-F238E27FC236}">
                <a16:creationId xmlns:a16="http://schemas.microsoft.com/office/drawing/2014/main" id="{98580796-D3E0-4DA6-B799-B90300E0B82C}"/>
              </a:ext>
            </a:extLst>
          </p:cNvPr>
          <p:cNvSpPr txBox="1"/>
          <p:nvPr/>
        </p:nvSpPr>
        <p:spPr>
          <a:xfrm flipH="1">
            <a:off x="2857883" y="2647769"/>
            <a:ext cx="852047" cy="276999"/>
          </a:xfrm>
          <a:prstGeom prst="rect">
            <a:avLst/>
          </a:prstGeom>
          <a:noFill/>
        </p:spPr>
        <p:txBody>
          <a:bodyPr wrap="square" rtlCol="0">
            <a:spAutoFit/>
          </a:bodyPr>
          <a:lstStyle/>
          <a:p>
            <a:pPr algn="ctr"/>
            <a:r>
              <a:rPr lang="zh-CN" altLang="en-US" sz="1200" b="1" dirty="0">
                <a:solidFill>
                  <a:schemeClr val="tx1"/>
                </a:solidFill>
                <a:latin typeface="微软雅黑" panose="020B0503020204020204" pitchFamily="34" charset="-122"/>
                <a:ea typeface="微软雅黑" panose="020B0503020204020204" pitchFamily="34" charset="-122"/>
              </a:rPr>
              <a:t>数据采集</a:t>
            </a:r>
            <a:endParaRPr lang="en-US" altLang="zh-CN" sz="1200" b="1" dirty="0">
              <a:solidFill>
                <a:schemeClr val="tx1"/>
              </a:solidFill>
              <a:latin typeface="微软雅黑" panose="020B0503020204020204" pitchFamily="34" charset="-122"/>
              <a:ea typeface="微软雅黑" panose="020B0503020204020204" pitchFamily="34" charset="-122"/>
            </a:endParaRPr>
          </a:p>
        </p:txBody>
      </p:sp>
      <p:sp>
        <p:nvSpPr>
          <p:cNvPr id="26" name="文本框 25">
            <a:extLst>
              <a:ext uri="{FF2B5EF4-FFF2-40B4-BE49-F238E27FC236}">
                <a16:creationId xmlns:a16="http://schemas.microsoft.com/office/drawing/2014/main" id="{5FB2FA47-4AEF-46F0-B264-96B9B0BEE55C}"/>
              </a:ext>
            </a:extLst>
          </p:cNvPr>
          <p:cNvSpPr txBox="1"/>
          <p:nvPr/>
        </p:nvSpPr>
        <p:spPr>
          <a:xfrm flipH="1">
            <a:off x="2851112" y="4455360"/>
            <a:ext cx="852047" cy="276999"/>
          </a:xfrm>
          <a:prstGeom prst="rect">
            <a:avLst/>
          </a:prstGeom>
          <a:noFill/>
        </p:spPr>
        <p:txBody>
          <a:bodyPr wrap="square" rtlCol="0">
            <a:spAutoFit/>
          </a:bodyPr>
          <a:lstStyle/>
          <a:p>
            <a:pPr algn="ctr"/>
            <a:r>
              <a:rPr lang="zh-CN" altLang="en-US" sz="1200" b="1" dirty="0">
                <a:solidFill>
                  <a:schemeClr val="tx1"/>
                </a:solidFill>
                <a:latin typeface="微软雅黑" panose="020B0503020204020204" pitchFamily="34" charset="-122"/>
                <a:ea typeface="微软雅黑" panose="020B0503020204020204" pitchFamily="34" charset="-122"/>
              </a:rPr>
              <a:t>结果推送</a:t>
            </a:r>
            <a:endParaRPr lang="en-US" altLang="zh-CN" sz="1200" b="1" dirty="0">
              <a:solidFill>
                <a:schemeClr val="tx1"/>
              </a:solidFill>
              <a:latin typeface="微软雅黑" panose="020B0503020204020204" pitchFamily="34" charset="-122"/>
              <a:ea typeface="微软雅黑" panose="020B0503020204020204" pitchFamily="34" charset="-122"/>
            </a:endParaRPr>
          </a:p>
        </p:txBody>
      </p:sp>
      <p:sp>
        <p:nvSpPr>
          <p:cNvPr id="29" name="文本框 28">
            <a:extLst>
              <a:ext uri="{FF2B5EF4-FFF2-40B4-BE49-F238E27FC236}">
                <a16:creationId xmlns:a16="http://schemas.microsoft.com/office/drawing/2014/main" id="{A0681810-4A68-4FDC-B29B-F1BCB4279B94}"/>
              </a:ext>
            </a:extLst>
          </p:cNvPr>
          <p:cNvSpPr txBox="1"/>
          <p:nvPr/>
        </p:nvSpPr>
        <p:spPr>
          <a:xfrm>
            <a:off x="3103822" y="1378748"/>
            <a:ext cx="2202608" cy="461665"/>
          </a:xfrm>
          <a:prstGeom prst="rect">
            <a:avLst/>
          </a:prstGeom>
          <a:noFill/>
        </p:spPr>
        <p:txBody>
          <a:bodyPr wrap="square" rtlCol="0">
            <a:spAutoFit/>
          </a:bodyPr>
          <a:lstStyle/>
          <a:p>
            <a:r>
              <a:rPr lang="zh-CN" altLang="en-US" sz="2400" b="1" dirty="0">
                <a:solidFill>
                  <a:schemeClr val="accent6">
                    <a:lumMod val="75000"/>
                  </a:schemeClr>
                </a:solidFill>
                <a:latin typeface="微软雅黑" panose="020B0503020204020204" pitchFamily="34" charset="-122"/>
                <a:ea typeface="微软雅黑" panose="020B0503020204020204" pitchFamily="34" charset="-122"/>
              </a:rPr>
              <a:t>久事云平台</a:t>
            </a:r>
          </a:p>
        </p:txBody>
      </p:sp>
      <p:sp>
        <p:nvSpPr>
          <p:cNvPr id="32" name="文本框 31">
            <a:extLst>
              <a:ext uri="{FF2B5EF4-FFF2-40B4-BE49-F238E27FC236}">
                <a16:creationId xmlns:a16="http://schemas.microsoft.com/office/drawing/2014/main" id="{A5F39635-3EBF-4E7D-A585-38A93F2C30DB}"/>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二 数据流图</a:t>
            </a:r>
          </a:p>
        </p:txBody>
      </p:sp>
      <p:sp>
        <p:nvSpPr>
          <p:cNvPr id="34" name="矩形 33">
            <a:extLst>
              <a:ext uri="{FF2B5EF4-FFF2-40B4-BE49-F238E27FC236}">
                <a16:creationId xmlns:a16="http://schemas.microsoft.com/office/drawing/2014/main" id="{4B60BE6F-F46D-4880-8C9B-740A132F1594}"/>
              </a:ext>
            </a:extLst>
          </p:cNvPr>
          <p:cNvSpPr/>
          <p:nvPr/>
        </p:nvSpPr>
        <p:spPr>
          <a:xfrm>
            <a:off x="2303060" y="874923"/>
            <a:ext cx="4546792" cy="290758"/>
          </a:xfrm>
          <a:prstGeom prst="rect">
            <a:avLst/>
          </a:prstGeom>
          <a:ln>
            <a:solidFill>
              <a:schemeClr val="accent2">
                <a:lumMod val="20000"/>
                <a:lumOff val="8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dirty="0"/>
              <a:t>数据处理层</a:t>
            </a:r>
          </a:p>
        </p:txBody>
      </p:sp>
      <p:sp>
        <p:nvSpPr>
          <p:cNvPr id="35" name="箭头: 右 34">
            <a:extLst>
              <a:ext uri="{FF2B5EF4-FFF2-40B4-BE49-F238E27FC236}">
                <a16:creationId xmlns:a16="http://schemas.microsoft.com/office/drawing/2014/main" id="{8CAC53F0-AFEF-4BBC-96C3-A1C0128AC98F}"/>
              </a:ext>
            </a:extLst>
          </p:cNvPr>
          <p:cNvSpPr/>
          <p:nvPr/>
        </p:nvSpPr>
        <p:spPr>
          <a:xfrm rot="10800000">
            <a:off x="2915644" y="4687323"/>
            <a:ext cx="691257" cy="312449"/>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a:extLst>
              <a:ext uri="{FF2B5EF4-FFF2-40B4-BE49-F238E27FC236}">
                <a16:creationId xmlns:a16="http://schemas.microsoft.com/office/drawing/2014/main" id="{20EB6FC0-230B-4915-B1A3-FACF935941AA}"/>
              </a:ext>
            </a:extLst>
          </p:cNvPr>
          <p:cNvSpPr/>
          <p:nvPr/>
        </p:nvSpPr>
        <p:spPr>
          <a:xfrm>
            <a:off x="5728395" y="2370668"/>
            <a:ext cx="671978" cy="1665517"/>
          </a:xfrm>
          <a:prstGeom prst="rect">
            <a:avLst/>
          </a:prstGeom>
          <a:solidFill>
            <a:srgbClr val="EB85B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tx1"/>
                </a:solidFill>
                <a:latin typeface="微软雅黑" panose="020B0503020204020204" pitchFamily="34" charset="-122"/>
                <a:ea typeface="微软雅黑" panose="020B0503020204020204" pitchFamily="34" charset="-122"/>
              </a:rPr>
              <a:t>数</a:t>
            </a:r>
            <a:endParaRPr lang="en-US" altLang="zh-CN" sz="1400" b="1" dirty="0">
              <a:solidFill>
                <a:schemeClr val="tx1"/>
              </a:solidFill>
              <a:latin typeface="微软雅黑" panose="020B0503020204020204" pitchFamily="34" charset="-122"/>
              <a:ea typeface="微软雅黑" panose="020B0503020204020204" pitchFamily="34" charset="-122"/>
            </a:endParaRPr>
          </a:p>
          <a:p>
            <a:pPr algn="ctr"/>
            <a:r>
              <a:rPr lang="zh-CN" altLang="en-US" sz="1400" b="1" dirty="0">
                <a:solidFill>
                  <a:schemeClr val="tx1"/>
                </a:solidFill>
                <a:latin typeface="微软雅黑" panose="020B0503020204020204" pitchFamily="34" charset="-122"/>
                <a:ea typeface="微软雅黑" panose="020B0503020204020204" pitchFamily="34" charset="-122"/>
              </a:rPr>
              <a:t>据</a:t>
            </a:r>
            <a:endParaRPr lang="en-US" altLang="zh-CN" sz="1400" b="1" dirty="0">
              <a:solidFill>
                <a:schemeClr val="tx1"/>
              </a:solidFill>
              <a:latin typeface="微软雅黑" panose="020B0503020204020204" pitchFamily="34" charset="-122"/>
              <a:ea typeface="微软雅黑" panose="020B0503020204020204" pitchFamily="34" charset="-122"/>
            </a:endParaRPr>
          </a:p>
          <a:p>
            <a:pPr algn="ctr"/>
            <a:r>
              <a:rPr lang="zh-CN" altLang="en-US" sz="1400" b="1" dirty="0">
                <a:solidFill>
                  <a:schemeClr val="tx1"/>
                </a:solidFill>
                <a:latin typeface="微软雅黑" panose="020B0503020204020204" pitchFamily="34" charset="-122"/>
                <a:ea typeface="微软雅黑" panose="020B0503020204020204" pitchFamily="34" charset="-122"/>
              </a:rPr>
              <a:t>服</a:t>
            </a:r>
            <a:endParaRPr lang="en-US" altLang="zh-CN" sz="1400" b="1" dirty="0">
              <a:solidFill>
                <a:schemeClr val="tx1"/>
              </a:solidFill>
              <a:latin typeface="微软雅黑" panose="020B0503020204020204" pitchFamily="34" charset="-122"/>
              <a:ea typeface="微软雅黑" panose="020B0503020204020204" pitchFamily="34" charset="-122"/>
            </a:endParaRPr>
          </a:p>
          <a:p>
            <a:pPr algn="ctr"/>
            <a:r>
              <a:rPr lang="zh-CN" altLang="en-US" sz="1400" b="1" dirty="0">
                <a:solidFill>
                  <a:schemeClr val="tx1"/>
                </a:solidFill>
                <a:latin typeface="微软雅黑" panose="020B0503020204020204" pitchFamily="34" charset="-122"/>
                <a:ea typeface="微软雅黑" panose="020B0503020204020204" pitchFamily="34" charset="-122"/>
              </a:rPr>
              <a:t>务</a:t>
            </a:r>
          </a:p>
        </p:txBody>
      </p:sp>
      <p:sp>
        <p:nvSpPr>
          <p:cNvPr id="44" name="矩形: 圆角 43">
            <a:extLst>
              <a:ext uri="{FF2B5EF4-FFF2-40B4-BE49-F238E27FC236}">
                <a16:creationId xmlns:a16="http://schemas.microsoft.com/office/drawing/2014/main" id="{02E1035C-9A8F-41B5-B063-059AA011E767}"/>
              </a:ext>
            </a:extLst>
          </p:cNvPr>
          <p:cNvSpPr/>
          <p:nvPr/>
        </p:nvSpPr>
        <p:spPr>
          <a:xfrm>
            <a:off x="7363958" y="2308431"/>
            <a:ext cx="976381" cy="4572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400" dirty="0"/>
              <a:t>门户网站</a:t>
            </a:r>
          </a:p>
        </p:txBody>
      </p:sp>
      <p:sp>
        <p:nvSpPr>
          <p:cNvPr id="46" name="矩形: 圆角 45">
            <a:extLst>
              <a:ext uri="{FF2B5EF4-FFF2-40B4-BE49-F238E27FC236}">
                <a16:creationId xmlns:a16="http://schemas.microsoft.com/office/drawing/2014/main" id="{391543B1-4662-4BC2-BA29-63CFD6D1E1C0}"/>
              </a:ext>
            </a:extLst>
          </p:cNvPr>
          <p:cNvSpPr/>
          <p:nvPr/>
        </p:nvSpPr>
        <p:spPr>
          <a:xfrm>
            <a:off x="7363958" y="2893212"/>
            <a:ext cx="976381" cy="4572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r"/>
            <a:r>
              <a:rPr lang="zh-CN" altLang="en-US" sz="1400" dirty="0"/>
              <a:t>接口服务</a:t>
            </a:r>
          </a:p>
        </p:txBody>
      </p:sp>
      <p:sp>
        <p:nvSpPr>
          <p:cNvPr id="47" name="矩形: 圆角 46">
            <a:extLst>
              <a:ext uri="{FF2B5EF4-FFF2-40B4-BE49-F238E27FC236}">
                <a16:creationId xmlns:a16="http://schemas.microsoft.com/office/drawing/2014/main" id="{7A40D272-45F2-4F05-97D1-77A7B6FC9DF4}"/>
              </a:ext>
            </a:extLst>
          </p:cNvPr>
          <p:cNvSpPr/>
          <p:nvPr/>
        </p:nvSpPr>
        <p:spPr>
          <a:xfrm>
            <a:off x="7363958" y="3477994"/>
            <a:ext cx="976381" cy="4572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400" dirty="0"/>
              <a:t>数据实验室</a:t>
            </a:r>
          </a:p>
        </p:txBody>
      </p:sp>
      <p:sp>
        <p:nvSpPr>
          <p:cNvPr id="50" name="箭头: 右 49">
            <a:extLst>
              <a:ext uri="{FF2B5EF4-FFF2-40B4-BE49-F238E27FC236}">
                <a16:creationId xmlns:a16="http://schemas.microsoft.com/office/drawing/2014/main" id="{2EDBFF4B-B744-4E67-BB7B-722ED24C60A7}"/>
              </a:ext>
            </a:extLst>
          </p:cNvPr>
          <p:cNvSpPr/>
          <p:nvPr/>
        </p:nvSpPr>
        <p:spPr>
          <a:xfrm rot="10800000">
            <a:off x="6407341" y="2431809"/>
            <a:ext cx="823085" cy="21798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1" name="箭头: 右 50">
            <a:extLst>
              <a:ext uri="{FF2B5EF4-FFF2-40B4-BE49-F238E27FC236}">
                <a16:creationId xmlns:a16="http://schemas.microsoft.com/office/drawing/2014/main" id="{BAC9ABE3-6497-4B18-BD36-EC813AD8135E}"/>
              </a:ext>
            </a:extLst>
          </p:cNvPr>
          <p:cNvSpPr/>
          <p:nvPr/>
        </p:nvSpPr>
        <p:spPr>
          <a:xfrm rot="10800000">
            <a:off x="6429861" y="2997562"/>
            <a:ext cx="823085" cy="21798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2" name="箭头: 右 51">
            <a:extLst>
              <a:ext uri="{FF2B5EF4-FFF2-40B4-BE49-F238E27FC236}">
                <a16:creationId xmlns:a16="http://schemas.microsoft.com/office/drawing/2014/main" id="{284FDB75-65A2-4CDB-8FB9-02C582A43A86}"/>
              </a:ext>
            </a:extLst>
          </p:cNvPr>
          <p:cNvSpPr/>
          <p:nvPr/>
        </p:nvSpPr>
        <p:spPr>
          <a:xfrm rot="10800000">
            <a:off x="6429861" y="3563315"/>
            <a:ext cx="823085" cy="21798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3" name="箭头: 下 52">
            <a:extLst>
              <a:ext uri="{FF2B5EF4-FFF2-40B4-BE49-F238E27FC236}">
                <a16:creationId xmlns:a16="http://schemas.microsoft.com/office/drawing/2014/main" id="{278DBE08-75CB-455F-869D-87401929BD81}"/>
              </a:ext>
            </a:extLst>
          </p:cNvPr>
          <p:cNvSpPr/>
          <p:nvPr/>
        </p:nvSpPr>
        <p:spPr>
          <a:xfrm>
            <a:off x="4437184" y="4052654"/>
            <a:ext cx="182939" cy="34849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4" name="箭头: 下 53">
            <a:extLst>
              <a:ext uri="{FF2B5EF4-FFF2-40B4-BE49-F238E27FC236}">
                <a16:creationId xmlns:a16="http://schemas.microsoft.com/office/drawing/2014/main" id="{AEB92853-1025-432B-B79F-F1BD2FABBEA5}"/>
              </a:ext>
            </a:extLst>
          </p:cNvPr>
          <p:cNvSpPr/>
          <p:nvPr/>
        </p:nvSpPr>
        <p:spPr>
          <a:xfrm rot="10800000">
            <a:off x="5919675" y="4034073"/>
            <a:ext cx="283750" cy="34406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5" name="箭头: 下 54">
            <a:extLst>
              <a:ext uri="{FF2B5EF4-FFF2-40B4-BE49-F238E27FC236}">
                <a16:creationId xmlns:a16="http://schemas.microsoft.com/office/drawing/2014/main" id="{0D491C4C-DDCB-4234-97DC-9E003311701C}"/>
              </a:ext>
            </a:extLst>
          </p:cNvPr>
          <p:cNvSpPr/>
          <p:nvPr/>
        </p:nvSpPr>
        <p:spPr>
          <a:xfrm rot="10800000">
            <a:off x="4667516" y="3997817"/>
            <a:ext cx="182939" cy="34849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7" name="矩形: 圆角 56">
            <a:extLst>
              <a:ext uri="{FF2B5EF4-FFF2-40B4-BE49-F238E27FC236}">
                <a16:creationId xmlns:a16="http://schemas.microsoft.com/office/drawing/2014/main" id="{0631CC06-4AE6-4028-B465-EDE6DB875535}"/>
              </a:ext>
            </a:extLst>
          </p:cNvPr>
          <p:cNvSpPr/>
          <p:nvPr/>
        </p:nvSpPr>
        <p:spPr>
          <a:xfrm>
            <a:off x="3942970" y="4688475"/>
            <a:ext cx="977764" cy="40758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050" dirty="0"/>
              <a:t>PostgreSQL</a:t>
            </a:r>
            <a:endParaRPr lang="zh-CN" altLang="en-US" sz="1100" dirty="0"/>
          </a:p>
        </p:txBody>
      </p:sp>
      <p:sp>
        <p:nvSpPr>
          <p:cNvPr id="58" name="矩形: 圆角 57">
            <a:extLst>
              <a:ext uri="{FF2B5EF4-FFF2-40B4-BE49-F238E27FC236}">
                <a16:creationId xmlns:a16="http://schemas.microsoft.com/office/drawing/2014/main" id="{C5056377-2599-46CB-9650-EE450425CCB0}"/>
              </a:ext>
            </a:extLst>
          </p:cNvPr>
          <p:cNvSpPr/>
          <p:nvPr/>
        </p:nvSpPr>
        <p:spPr>
          <a:xfrm>
            <a:off x="5264039" y="4677088"/>
            <a:ext cx="977764" cy="40758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000" dirty="0"/>
              <a:t>HDFS</a:t>
            </a:r>
            <a:r>
              <a:rPr lang="en-US" altLang="zh-CN" sz="900" dirty="0"/>
              <a:t>,Redis</a:t>
            </a:r>
            <a:endParaRPr lang="zh-CN" altLang="en-US" sz="900" dirty="0"/>
          </a:p>
        </p:txBody>
      </p:sp>
      <p:sp>
        <p:nvSpPr>
          <p:cNvPr id="59" name="矩形: 圆角 58">
            <a:extLst>
              <a:ext uri="{FF2B5EF4-FFF2-40B4-BE49-F238E27FC236}">
                <a16:creationId xmlns:a16="http://schemas.microsoft.com/office/drawing/2014/main" id="{59FA39C3-853F-438D-85C2-E113E5E5F526}"/>
              </a:ext>
            </a:extLst>
          </p:cNvPr>
          <p:cNvSpPr/>
          <p:nvPr/>
        </p:nvSpPr>
        <p:spPr>
          <a:xfrm>
            <a:off x="3724711" y="2370668"/>
            <a:ext cx="1845167" cy="166340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60" name="矩形: 圆角 59">
            <a:extLst>
              <a:ext uri="{FF2B5EF4-FFF2-40B4-BE49-F238E27FC236}">
                <a16:creationId xmlns:a16="http://schemas.microsoft.com/office/drawing/2014/main" id="{8F40CFFB-48D0-4154-8870-557AFF041B88}"/>
              </a:ext>
            </a:extLst>
          </p:cNvPr>
          <p:cNvSpPr/>
          <p:nvPr/>
        </p:nvSpPr>
        <p:spPr>
          <a:xfrm>
            <a:off x="4000151" y="2431809"/>
            <a:ext cx="914400" cy="36933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数据分析</a:t>
            </a:r>
          </a:p>
        </p:txBody>
      </p:sp>
      <p:sp>
        <p:nvSpPr>
          <p:cNvPr id="61" name="矩形: 圆角 60">
            <a:extLst>
              <a:ext uri="{FF2B5EF4-FFF2-40B4-BE49-F238E27FC236}">
                <a16:creationId xmlns:a16="http://schemas.microsoft.com/office/drawing/2014/main" id="{F8625039-BF07-4D07-9161-1336317FE697}"/>
              </a:ext>
            </a:extLst>
          </p:cNvPr>
          <p:cNvSpPr/>
          <p:nvPr/>
        </p:nvSpPr>
        <p:spPr>
          <a:xfrm>
            <a:off x="4000151" y="2822693"/>
            <a:ext cx="914400" cy="36933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数据质量</a:t>
            </a:r>
          </a:p>
        </p:txBody>
      </p:sp>
      <p:sp>
        <p:nvSpPr>
          <p:cNvPr id="62" name="矩形: 圆角 61">
            <a:extLst>
              <a:ext uri="{FF2B5EF4-FFF2-40B4-BE49-F238E27FC236}">
                <a16:creationId xmlns:a16="http://schemas.microsoft.com/office/drawing/2014/main" id="{D1E08C6E-86CA-4220-BCAB-E6A6606FB7A7}"/>
              </a:ext>
            </a:extLst>
          </p:cNvPr>
          <p:cNvSpPr/>
          <p:nvPr/>
        </p:nvSpPr>
        <p:spPr>
          <a:xfrm>
            <a:off x="4000151" y="3213577"/>
            <a:ext cx="914400" cy="36933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调度资产</a:t>
            </a:r>
          </a:p>
        </p:txBody>
      </p:sp>
      <p:sp>
        <p:nvSpPr>
          <p:cNvPr id="63" name="矩形: 圆角 62">
            <a:extLst>
              <a:ext uri="{FF2B5EF4-FFF2-40B4-BE49-F238E27FC236}">
                <a16:creationId xmlns:a16="http://schemas.microsoft.com/office/drawing/2014/main" id="{86647951-8E0F-4024-8FA8-3B8332BC1AA2}"/>
              </a:ext>
            </a:extLst>
          </p:cNvPr>
          <p:cNvSpPr/>
          <p:nvPr/>
        </p:nvSpPr>
        <p:spPr>
          <a:xfrm>
            <a:off x="4006577" y="3604462"/>
            <a:ext cx="914400" cy="36933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调度系统</a:t>
            </a:r>
          </a:p>
        </p:txBody>
      </p:sp>
      <p:sp>
        <p:nvSpPr>
          <p:cNvPr id="65" name="文本框 64">
            <a:extLst>
              <a:ext uri="{FF2B5EF4-FFF2-40B4-BE49-F238E27FC236}">
                <a16:creationId xmlns:a16="http://schemas.microsoft.com/office/drawing/2014/main" id="{1E8B6A27-6FBF-4C0A-B810-8735FBD7BE94}"/>
              </a:ext>
            </a:extLst>
          </p:cNvPr>
          <p:cNvSpPr txBox="1"/>
          <p:nvPr/>
        </p:nvSpPr>
        <p:spPr>
          <a:xfrm>
            <a:off x="4950464" y="2781819"/>
            <a:ext cx="671979" cy="584775"/>
          </a:xfrm>
          <a:prstGeom prst="rect">
            <a:avLst/>
          </a:prstGeom>
          <a:noFill/>
        </p:spPr>
        <p:txBody>
          <a:bodyPr wrap="square" rtlCol="0">
            <a:spAutoFit/>
          </a:bodyPr>
          <a:lstStyle/>
          <a:p>
            <a:r>
              <a:rPr lang="en-US" altLang="zh-CN" sz="1600" dirty="0">
                <a:solidFill>
                  <a:schemeClr val="accent2">
                    <a:lumMod val="50000"/>
                  </a:schemeClr>
                </a:solidFill>
              </a:rPr>
              <a:t>Flink</a:t>
            </a:r>
          </a:p>
          <a:p>
            <a:r>
              <a:rPr lang="en-US" altLang="zh-CN" sz="1600" dirty="0">
                <a:solidFill>
                  <a:schemeClr val="accent2">
                    <a:lumMod val="50000"/>
                  </a:schemeClr>
                </a:solidFill>
              </a:rPr>
              <a:t>Hive</a:t>
            </a:r>
            <a:endParaRPr lang="zh-CN" altLang="en-US" sz="1600" dirty="0">
              <a:solidFill>
                <a:schemeClr val="accent2">
                  <a:lumMod val="50000"/>
                </a:schemeClr>
              </a:solidFill>
            </a:endParaRPr>
          </a:p>
        </p:txBody>
      </p:sp>
      <p:cxnSp>
        <p:nvCxnSpPr>
          <p:cNvPr id="71" name="直接连接符 70">
            <a:extLst>
              <a:ext uri="{FF2B5EF4-FFF2-40B4-BE49-F238E27FC236}">
                <a16:creationId xmlns:a16="http://schemas.microsoft.com/office/drawing/2014/main" id="{D42AE67F-93FE-4C10-B52B-A7917D2B8874}"/>
              </a:ext>
            </a:extLst>
          </p:cNvPr>
          <p:cNvCxnSpPr/>
          <p:nvPr/>
        </p:nvCxnSpPr>
        <p:spPr>
          <a:xfrm>
            <a:off x="1950588" y="874923"/>
            <a:ext cx="0" cy="4639491"/>
          </a:xfrm>
          <a:prstGeom prst="line">
            <a:avLst/>
          </a:prstGeom>
          <a:ln w="28575" cap="flat" cmpd="sng" algn="ctr">
            <a:solidFill>
              <a:schemeClr val="accent6">
                <a:lumMod val="40000"/>
                <a:lumOff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2" name="直接连接符 71">
            <a:extLst>
              <a:ext uri="{FF2B5EF4-FFF2-40B4-BE49-F238E27FC236}">
                <a16:creationId xmlns:a16="http://schemas.microsoft.com/office/drawing/2014/main" id="{32F1E7D3-9719-4EC7-86C2-C86FAAB2BAD1}"/>
              </a:ext>
            </a:extLst>
          </p:cNvPr>
          <p:cNvCxnSpPr/>
          <p:nvPr/>
        </p:nvCxnSpPr>
        <p:spPr>
          <a:xfrm>
            <a:off x="7099494" y="872279"/>
            <a:ext cx="0" cy="4639491"/>
          </a:xfrm>
          <a:prstGeom prst="line">
            <a:avLst/>
          </a:prstGeom>
          <a:ln w="28575" cap="flat" cmpd="sng" algn="ctr">
            <a:solidFill>
              <a:schemeClr val="accent6">
                <a:lumMod val="40000"/>
                <a:lumOff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4" name="矩形 73">
            <a:extLst>
              <a:ext uri="{FF2B5EF4-FFF2-40B4-BE49-F238E27FC236}">
                <a16:creationId xmlns:a16="http://schemas.microsoft.com/office/drawing/2014/main" id="{3611497A-719C-4BDD-99F2-5CF5230769E6}"/>
              </a:ext>
            </a:extLst>
          </p:cNvPr>
          <p:cNvSpPr/>
          <p:nvPr/>
        </p:nvSpPr>
        <p:spPr>
          <a:xfrm>
            <a:off x="299486" y="874923"/>
            <a:ext cx="1399034" cy="290758"/>
          </a:xfrm>
          <a:prstGeom prst="rect">
            <a:avLst/>
          </a:prstGeom>
          <a:ln>
            <a:solidFill>
              <a:schemeClr val="accent2">
                <a:lumMod val="20000"/>
                <a:lumOff val="8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dirty="0"/>
              <a:t>数据源</a:t>
            </a:r>
          </a:p>
        </p:txBody>
      </p:sp>
      <p:sp>
        <p:nvSpPr>
          <p:cNvPr id="75" name="矩形 74">
            <a:extLst>
              <a:ext uri="{FF2B5EF4-FFF2-40B4-BE49-F238E27FC236}">
                <a16:creationId xmlns:a16="http://schemas.microsoft.com/office/drawing/2014/main" id="{6576F382-5A77-4704-A8C0-441D440CA390}"/>
              </a:ext>
            </a:extLst>
          </p:cNvPr>
          <p:cNvSpPr/>
          <p:nvPr/>
        </p:nvSpPr>
        <p:spPr>
          <a:xfrm>
            <a:off x="7285059" y="872279"/>
            <a:ext cx="1055280" cy="290758"/>
          </a:xfrm>
          <a:prstGeom prst="rect">
            <a:avLst/>
          </a:prstGeom>
          <a:ln>
            <a:solidFill>
              <a:schemeClr val="accent2">
                <a:lumMod val="20000"/>
                <a:lumOff val="8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dirty="0"/>
              <a:t>应用层</a:t>
            </a:r>
          </a:p>
        </p:txBody>
      </p:sp>
      <p:sp>
        <p:nvSpPr>
          <p:cNvPr id="45" name="矩形: 圆角 44">
            <a:extLst>
              <a:ext uri="{FF2B5EF4-FFF2-40B4-BE49-F238E27FC236}">
                <a16:creationId xmlns:a16="http://schemas.microsoft.com/office/drawing/2014/main" id="{882B425F-05C2-42E6-B22B-254743539786}"/>
              </a:ext>
            </a:extLst>
          </p:cNvPr>
          <p:cNvSpPr/>
          <p:nvPr/>
        </p:nvSpPr>
        <p:spPr>
          <a:xfrm>
            <a:off x="521728" y="2001336"/>
            <a:ext cx="989890" cy="36933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久事公交  </a:t>
            </a:r>
          </a:p>
        </p:txBody>
      </p:sp>
      <p:sp>
        <p:nvSpPr>
          <p:cNvPr id="48" name="矩形: 圆角 47">
            <a:extLst>
              <a:ext uri="{FF2B5EF4-FFF2-40B4-BE49-F238E27FC236}">
                <a16:creationId xmlns:a16="http://schemas.microsoft.com/office/drawing/2014/main" id="{4CE5A759-837A-4CB2-8135-4D1D0ADA9CA7}"/>
              </a:ext>
            </a:extLst>
          </p:cNvPr>
          <p:cNvSpPr/>
          <p:nvPr/>
        </p:nvSpPr>
        <p:spPr>
          <a:xfrm>
            <a:off x="522259" y="2573695"/>
            <a:ext cx="981224" cy="36933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久事交通卡  </a:t>
            </a:r>
          </a:p>
        </p:txBody>
      </p:sp>
      <p:sp>
        <p:nvSpPr>
          <p:cNvPr id="49" name="矩形: 圆角 48">
            <a:extLst>
              <a:ext uri="{FF2B5EF4-FFF2-40B4-BE49-F238E27FC236}">
                <a16:creationId xmlns:a16="http://schemas.microsoft.com/office/drawing/2014/main" id="{EDEF6B11-12A8-4AB2-AB63-BA1E7654AD32}"/>
              </a:ext>
            </a:extLst>
          </p:cNvPr>
          <p:cNvSpPr/>
          <p:nvPr/>
        </p:nvSpPr>
        <p:spPr>
          <a:xfrm>
            <a:off x="544219" y="3333168"/>
            <a:ext cx="981224" cy="36933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solidFill>
                  <a:schemeClr val="bg2">
                    <a:lumMod val="90000"/>
                  </a:schemeClr>
                </a:solidFill>
              </a:rPr>
              <a:t>体育</a:t>
            </a:r>
          </a:p>
        </p:txBody>
      </p:sp>
      <p:sp>
        <p:nvSpPr>
          <p:cNvPr id="56" name="矩形: 圆角 55">
            <a:extLst>
              <a:ext uri="{FF2B5EF4-FFF2-40B4-BE49-F238E27FC236}">
                <a16:creationId xmlns:a16="http://schemas.microsoft.com/office/drawing/2014/main" id="{D481882B-2923-46AF-AFA1-AC0503ECF8CC}"/>
              </a:ext>
            </a:extLst>
          </p:cNvPr>
          <p:cNvSpPr/>
          <p:nvPr/>
        </p:nvSpPr>
        <p:spPr>
          <a:xfrm>
            <a:off x="544219" y="3866630"/>
            <a:ext cx="981224" cy="36933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solidFill>
                  <a:schemeClr val="bg2">
                    <a:lumMod val="90000"/>
                  </a:schemeClr>
                </a:solidFill>
              </a:rPr>
              <a:t>置业</a:t>
            </a:r>
          </a:p>
        </p:txBody>
      </p:sp>
      <p:sp>
        <p:nvSpPr>
          <p:cNvPr id="64" name="矩形: 圆角 63">
            <a:extLst>
              <a:ext uri="{FF2B5EF4-FFF2-40B4-BE49-F238E27FC236}">
                <a16:creationId xmlns:a16="http://schemas.microsoft.com/office/drawing/2014/main" id="{B00C6FB2-5CF1-405D-8F67-C28D41BBDF9F}"/>
              </a:ext>
            </a:extLst>
          </p:cNvPr>
          <p:cNvSpPr/>
          <p:nvPr/>
        </p:nvSpPr>
        <p:spPr>
          <a:xfrm>
            <a:off x="551690" y="4326102"/>
            <a:ext cx="981224" cy="36933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solidFill>
                  <a:schemeClr val="bg2">
                    <a:lumMod val="90000"/>
                  </a:schemeClr>
                </a:solidFill>
              </a:rPr>
              <a:t>其他</a:t>
            </a:r>
          </a:p>
        </p:txBody>
      </p:sp>
      <p:sp>
        <p:nvSpPr>
          <p:cNvPr id="66" name="矩形: 圆角 65">
            <a:extLst>
              <a:ext uri="{FF2B5EF4-FFF2-40B4-BE49-F238E27FC236}">
                <a16:creationId xmlns:a16="http://schemas.microsoft.com/office/drawing/2014/main" id="{50B69818-057D-4032-8BEB-912059B182B0}"/>
              </a:ext>
            </a:extLst>
          </p:cNvPr>
          <p:cNvSpPr/>
          <p:nvPr/>
        </p:nvSpPr>
        <p:spPr>
          <a:xfrm>
            <a:off x="7363957" y="1787440"/>
            <a:ext cx="976381" cy="4572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400" dirty="0"/>
              <a:t>大屏</a:t>
            </a:r>
          </a:p>
        </p:txBody>
      </p:sp>
    </p:spTree>
    <p:extLst>
      <p:ext uri="{BB962C8B-B14F-4D97-AF65-F5344CB8AC3E}">
        <p14:creationId xmlns:p14="http://schemas.microsoft.com/office/powerpoint/2010/main" val="864397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2F35FDB-D7A8-4C30-A16B-F6381621BDB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四、页面设计</a:t>
            </a:r>
          </a:p>
        </p:txBody>
      </p:sp>
      <p:sp>
        <p:nvSpPr>
          <p:cNvPr id="89" name="矩形 88">
            <a:extLst>
              <a:ext uri="{FF2B5EF4-FFF2-40B4-BE49-F238E27FC236}">
                <a16:creationId xmlns:a16="http://schemas.microsoft.com/office/drawing/2014/main" id="{26A9F71D-C297-B425-2C22-92E82D50F7CE}"/>
              </a:ext>
            </a:extLst>
          </p:cNvPr>
          <p:cNvSpPr/>
          <p:nvPr/>
        </p:nvSpPr>
        <p:spPr>
          <a:xfrm>
            <a:off x="314558" y="982373"/>
            <a:ext cx="8514883" cy="450402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sp>
        <p:nvSpPr>
          <p:cNvPr id="49" name="矩形 48">
            <a:extLst>
              <a:ext uri="{FF2B5EF4-FFF2-40B4-BE49-F238E27FC236}">
                <a16:creationId xmlns:a16="http://schemas.microsoft.com/office/drawing/2014/main" id="{2D72807A-1244-3ACC-2705-ACC31CE80EBC}"/>
              </a:ext>
            </a:extLst>
          </p:cNvPr>
          <p:cNvSpPr/>
          <p:nvPr/>
        </p:nvSpPr>
        <p:spPr>
          <a:xfrm>
            <a:off x="314559" y="982374"/>
            <a:ext cx="8514882" cy="53381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cs typeface="+mn-ea"/>
                <a:sym typeface="+mn-lt"/>
              </a:rPr>
              <a:t>久事数据服务平台</a:t>
            </a:r>
          </a:p>
        </p:txBody>
      </p:sp>
      <p:pic>
        <p:nvPicPr>
          <p:cNvPr id="50" name="Picture 4">
            <a:extLst>
              <a:ext uri="{FF2B5EF4-FFF2-40B4-BE49-F238E27FC236}">
                <a16:creationId xmlns:a16="http://schemas.microsoft.com/office/drawing/2014/main" id="{BED6A4C8-8B60-BDEB-2378-CA63A2F87756}"/>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567843" y="1108400"/>
            <a:ext cx="387518" cy="300082"/>
          </a:xfrm>
          <a:prstGeom prst="rect">
            <a:avLst/>
          </a:prstGeom>
          <a:noFill/>
          <a:extLst>
            <a:ext uri="{909E8E84-426E-40DD-AFC4-6F175D3DCCD1}">
              <a14:hiddenFill xmlns:a14="http://schemas.microsoft.com/office/drawing/2010/main">
                <a:solidFill>
                  <a:srgbClr val="FFFFFF"/>
                </a:solidFill>
              </a14:hiddenFill>
            </a:ext>
          </a:extLst>
        </p:spPr>
      </p:pic>
      <p:sp>
        <p:nvSpPr>
          <p:cNvPr id="51" name="文本框 50">
            <a:extLst>
              <a:ext uri="{FF2B5EF4-FFF2-40B4-BE49-F238E27FC236}">
                <a16:creationId xmlns:a16="http://schemas.microsoft.com/office/drawing/2014/main" id="{B48F338E-E420-2A25-69C6-0E8F79DD6A84}"/>
              </a:ext>
            </a:extLst>
          </p:cNvPr>
          <p:cNvSpPr txBox="1"/>
          <p:nvPr/>
        </p:nvSpPr>
        <p:spPr>
          <a:xfrm>
            <a:off x="2718444" y="1097854"/>
            <a:ext cx="594066"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首页</a:t>
            </a:r>
          </a:p>
        </p:txBody>
      </p:sp>
      <p:sp>
        <p:nvSpPr>
          <p:cNvPr id="52" name="文本框 51">
            <a:extLst>
              <a:ext uri="{FF2B5EF4-FFF2-40B4-BE49-F238E27FC236}">
                <a16:creationId xmlns:a16="http://schemas.microsoft.com/office/drawing/2014/main" id="{63A6C8A9-3362-2B89-64FF-47BDB17D03A3}"/>
              </a:ext>
            </a:extLst>
          </p:cNvPr>
          <p:cNvSpPr txBox="1"/>
          <p:nvPr/>
        </p:nvSpPr>
        <p:spPr>
          <a:xfrm>
            <a:off x="449785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数据查询</a:t>
            </a:r>
          </a:p>
        </p:txBody>
      </p:sp>
      <p:sp>
        <p:nvSpPr>
          <p:cNvPr id="53" name="文本框 52">
            <a:extLst>
              <a:ext uri="{FF2B5EF4-FFF2-40B4-BE49-F238E27FC236}">
                <a16:creationId xmlns:a16="http://schemas.microsoft.com/office/drawing/2014/main" id="{D1CFDCAD-4795-326C-8CB9-380DDF3B40BD}"/>
              </a:ext>
            </a:extLst>
          </p:cNvPr>
          <p:cNvSpPr txBox="1"/>
          <p:nvPr/>
        </p:nvSpPr>
        <p:spPr>
          <a:xfrm>
            <a:off x="552768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接口申请</a:t>
            </a:r>
          </a:p>
        </p:txBody>
      </p:sp>
      <p:sp>
        <p:nvSpPr>
          <p:cNvPr id="54" name="文本框 53">
            <a:extLst>
              <a:ext uri="{FF2B5EF4-FFF2-40B4-BE49-F238E27FC236}">
                <a16:creationId xmlns:a16="http://schemas.microsoft.com/office/drawing/2014/main" id="{B1BB1098-DD03-D376-4042-2F3BB8413C0C}"/>
              </a:ext>
            </a:extLst>
          </p:cNvPr>
          <p:cNvSpPr txBox="1"/>
          <p:nvPr/>
        </p:nvSpPr>
        <p:spPr>
          <a:xfrm>
            <a:off x="6557518" y="1097854"/>
            <a:ext cx="1138698"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数据实验室</a:t>
            </a:r>
          </a:p>
        </p:txBody>
      </p:sp>
      <p:sp>
        <p:nvSpPr>
          <p:cNvPr id="80" name="文本框 79">
            <a:extLst>
              <a:ext uri="{FF2B5EF4-FFF2-40B4-BE49-F238E27FC236}">
                <a16:creationId xmlns:a16="http://schemas.microsoft.com/office/drawing/2014/main" id="{B0EFD659-D0A8-EC84-3303-988FCD6BE008}"/>
              </a:ext>
            </a:extLst>
          </p:cNvPr>
          <p:cNvSpPr txBox="1"/>
          <p:nvPr/>
        </p:nvSpPr>
        <p:spPr>
          <a:xfrm>
            <a:off x="3424049" y="1097854"/>
            <a:ext cx="962270"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数据资产</a:t>
            </a:r>
          </a:p>
        </p:txBody>
      </p:sp>
      <p:sp>
        <p:nvSpPr>
          <p:cNvPr id="4" name="矩形 3">
            <a:extLst>
              <a:ext uri="{FF2B5EF4-FFF2-40B4-BE49-F238E27FC236}">
                <a16:creationId xmlns:a16="http://schemas.microsoft.com/office/drawing/2014/main" id="{72CD9E10-9CEF-477A-FEEA-5EA5D2B07770}"/>
              </a:ext>
            </a:extLst>
          </p:cNvPr>
          <p:cNvSpPr/>
          <p:nvPr/>
        </p:nvSpPr>
        <p:spPr>
          <a:xfrm>
            <a:off x="314558" y="1504674"/>
            <a:ext cx="8514883" cy="3974576"/>
          </a:xfrm>
          <a:prstGeom prst="rect">
            <a:avLst/>
          </a:prstGeom>
          <a:solidFill>
            <a:srgbClr val="0B233B"/>
          </a:solidFill>
          <a:ln>
            <a:solidFill>
              <a:srgbClr val="19282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6" name="圆角矩形 139">
            <a:extLst>
              <a:ext uri="{FF2B5EF4-FFF2-40B4-BE49-F238E27FC236}">
                <a16:creationId xmlns:a16="http://schemas.microsoft.com/office/drawing/2014/main" id="{F97E6C9F-A78C-260D-96BD-65B5E31EBB15}"/>
              </a:ext>
            </a:extLst>
          </p:cNvPr>
          <p:cNvSpPr/>
          <p:nvPr/>
        </p:nvSpPr>
        <p:spPr>
          <a:xfrm>
            <a:off x="577899" y="1662203"/>
            <a:ext cx="3070669" cy="1799543"/>
          </a:xfrm>
          <a:prstGeom prst="roundRect">
            <a:avLst>
              <a:gd name="adj" fmla="val 576"/>
            </a:avLst>
          </a:prstGeom>
          <a:solidFill>
            <a:schemeClr val="tx2">
              <a:lumMod val="75000"/>
            </a:schemeClr>
          </a:solidFill>
          <a:ln w="9525">
            <a:solidFill>
              <a:srgbClr val="66CC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endParaRPr lang="zh-CN" altLang="en-US" sz="800" dirty="0">
              <a:latin typeface="微软雅黑" panose="020B0503020204020204" pitchFamily="34" charset="-122"/>
              <a:ea typeface="微软雅黑" panose="020B0503020204020204" pitchFamily="34" charset="-122"/>
            </a:endParaRPr>
          </a:p>
        </p:txBody>
      </p:sp>
      <p:grpSp>
        <p:nvGrpSpPr>
          <p:cNvPr id="117" name="组合 116">
            <a:extLst>
              <a:ext uri="{FF2B5EF4-FFF2-40B4-BE49-F238E27FC236}">
                <a16:creationId xmlns:a16="http://schemas.microsoft.com/office/drawing/2014/main" id="{86343627-D47B-EC90-6139-59845E79278E}"/>
              </a:ext>
            </a:extLst>
          </p:cNvPr>
          <p:cNvGrpSpPr/>
          <p:nvPr/>
        </p:nvGrpSpPr>
        <p:grpSpPr>
          <a:xfrm>
            <a:off x="558426" y="2532077"/>
            <a:ext cx="2725538" cy="230945"/>
            <a:chOff x="563507" y="2114436"/>
            <a:chExt cx="2725538" cy="230945"/>
          </a:xfrm>
        </p:grpSpPr>
        <p:sp>
          <p:nvSpPr>
            <p:cNvPr id="114" name="文本框 113">
              <a:extLst>
                <a:ext uri="{FF2B5EF4-FFF2-40B4-BE49-F238E27FC236}">
                  <a16:creationId xmlns:a16="http://schemas.microsoft.com/office/drawing/2014/main" id="{C2741D27-E849-257B-50CB-E86FDA4713DB}"/>
                </a:ext>
              </a:extLst>
            </p:cNvPr>
            <p:cNvSpPr txBox="1"/>
            <p:nvPr/>
          </p:nvSpPr>
          <p:spPr>
            <a:xfrm>
              <a:off x="563507" y="2114549"/>
              <a:ext cx="1475931" cy="230832"/>
            </a:xfrm>
            <a:prstGeom prst="rect">
              <a:avLst/>
            </a:prstGeom>
            <a:noFill/>
          </p:spPr>
          <p:txBody>
            <a:bodyPr wrap="square" rtlCol="0">
              <a:spAutoFit/>
            </a:bodyPr>
            <a:lstStyle/>
            <a:p>
              <a:pPr algn="ctr"/>
              <a:r>
                <a:rPr lang="zh-CN" altLang="en-US" sz="900" dirty="0">
                  <a:solidFill>
                    <a:schemeClr val="accent5"/>
                  </a:solidFill>
                </a:rPr>
                <a:t>公交电子营运路单数据</a:t>
              </a:r>
            </a:p>
          </p:txBody>
        </p:sp>
        <p:sp>
          <p:nvSpPr>
            <p:cNvPr id="115" name="文本框 114">
              <a:extLst>
                <a:ext uri="{FF2B5EF4-FFF2-40B4-BE49-F238E27FC236}">
                  <a16:creationId xmlns:a16="http://schemas.microsoft.com/office/drawing/2014/main" id="{923983CC-CD55-D6BA-25D2-5FFC6998988D}"/>
                </a:ext>
              </a:extLst>
            </p:cNvPr>
            <p:cNvSpPr txBox="1"/>
            <p:nvPr/>
          </p:nvSpPr>
          <p:spPr>
            <a:xfrm>
              <a:off x="1936112" y="2114549"/>
              <a:ext cx="699935" cy="230832"/>
            </a:xfrm>
            <a:prstGeom prst="rect">
              <a:avLst/>
            </a:prstGeom>
            <a:noFill/>
          </p:spPr>
          <p:txBody>
            <a:bodyPr wrap="square" rtlCol="0">
              <a:spAutoFit/>
            </a:bodyPr>
            <a:lstStyle/>
            <a:p>
              <a:pPr algn="ctr"/>
              <a:r>
                <a:rPr lang="zh-CN" altLang="en-US" sz="900" dirty="0">
                  <a:solidFill>
                    <a:schemeClr val="accent5"/>
                  </a:solidFill>
                </a:rPr>
                <a:t>久事公交</a:t>
              </a:r>
            </a:p>
          </p:txBody>
        </p:sp>
        <p:sp>
          <p:nvSpPr>
            <p:cNvPr id="116" name="文本框 115">
              <a:extLst>
                <a:ext uri="{FF2B5EF4-FFF2-40B4-BE49-F238E27FC236}">
                  <a16:creationId xmlns:a16="http://schemas.microsoft.com/office/drawing/2014/main" id="{23DB268E-D13D-3497-F8D6-871BCE484A57}"/>
                </a:ext>
              </a:extLst>
            </p:cNvPr>
            <p:cNvSpPr txBox="1"/>
            <p:nvPr/>
          </p:nvSpPr>
          <p:spPr>
            <a:xfrm>
              <a:off x="2589110" y="2114436"/>
              <a:ext cx="699935" cy="230832"/>
            </a:xfrm>
            <a:prstGeom prst="rect">
              <a:avLst/>
            </a:prstGeom>
            <a:noFill/>
          </p:spPr>
          <p:txBody>
            <a:bodyPr wrap="square" rtlCol="0">
              <a:spAutoFit/>
            </a:bodyPr>
            <a:lstStyle/>
            <a:p>
              <a:r>
                <a:rPr lang="en-US" altLang="zh-CN" sz="900" dirty="0">
                  <a:solidFill>
                    <a:schemeClr val="accent5"/>
                  </a:solidFill>
                </a:rPr>
                <a:t>2023-1-2</a:t>
              </a:r>
              <a:endParaRPr lang="zh-CN" altLang="en-US" sz="900" dirty="0">
                <a:solidFill>
                  <a:schemeClr val="accent5"/>
                </a:solidFill>
              </a:endParaRPr>
            </a:p>
          </p:txBody>
        </p:sp>
      </p:grpSp>
      <p:grpSp>
        <p:nvGrpSpPr>
          <p:cNvPr id="118" name="组合 117">
            <a:extLst>
              <a:ext uri="{FF2B5EF4-FFF2-40B4-BE49-F238E27FC236}">
                <a16:creationId xmlns:a16="http://schemas.microsoft.com/office/drawing/2014/main" id="{D103C831-CED2-28A2-3FC6-8B749957DB5C}"/>
              </a:ext>
            </a:extLst>
          </p:cNvPr>
          <p:cNvGrpSpPr/>
          <p:nvPr/>
        </p:nvGrpSpPr>
        <p:grpSpPr>
          <a:xfrm>
            <a:off x="650705" y="2326959"/>
            <a:ext cx="2594850" cy="230945"/>
            <a:chOff x="633235" y="2114436"/>
            <a:chExt cx="2594850" cy="230945"/>
          </a:xfrm>
        </p:grpSpPr>
        <p:sp>
          <p:nvSpPr>
            <p:cNvPr id="119" name="文本框 118">
              <a:extLst>
                <a:ext uri="{FF2B5EF4-FFF2-40B4-BE49-F238E27FC236}">
                  <a16:creationId xmlns:a16="http://schemas.microsoft.com/office/drawing/2014/main" id="{47D6CDD8-FDD4-B96F-2497-1484AF8B2DAE}"/>
                </a:ext>
              </a:extLst>
            </p:cNvPr>
            <p:cNvSpPr txBox="1"/>
            <p:nvPr/>
          </p:nvSpPr>
          <p:spPr>
            <a:xfrm>
              <a:off x="633235" y="2114549"/>
              <a:ext cx="1475931" cy="230832"/>
            </a:xfrm>
            <a:prstGeom prst="rect">
              <a:avLst/>
            </a:prstGeom>
            <a:noFill/>
          </p:spPr>
          <p:txBody>
            <a:bodyPr wrap="square" rtlCol="0">
              <a:spAutoFit/>
            </a:bodyPr>
            <a:lstStyle/>
            <a:p>
              <a:r>
                <a:rPr lang="zh-CN" altLang="en-US" sz="900" b="1" dirty="0">
                  <a:solidFill>
                    <a:schemeClr val="accent5"/>
                  </a:solidFill>
                </a:rPr>
                <a:t>数据表单</a:t>
              </a:r>
            </a:p>
          </p:txBody>
        </p:sp>
        <p:sp>
          <p:nvSpPr>
            <p:cNvPr id="120" name="文本框 119">
              <a:extLst>
                <a:ext uri="{FF2B5EF4-FFF2-40B4-BE49-F238E27FC236}">
                  <a16:creationId xmlns:a16="http://schemas.microsoft.com/office/drawing/2014/main" id="{8233158D-7F58-AFCB-8AF3-61FFE1BCC155}"/>
                </a:ext>
              </a:extLst>
            </p:cNvPr>
            <p:cNvSpPr txBox="1"/>
            <p:nvPr/>
          </p:nvSpPr>
          <p:spPr>
            <a:xfrm>
              <a:off x="1867532" y="2114549"/>
              <a:ext cx="699935" cy="230832"/>
            </a:xfrm>
            <a:prstGeom prst="rect">
              <a:avLst/>
            </a:prstGeom>
            <a:noFill/>
          </p:spPr>
          <p:txBody>
            <a:bodyPr wrap="square" rtlCol="0">
              <a:spAutoFit/>
            </a:bodyPr>
            <a:lstStyle/>
            <a:p>
              <a:pPr algn="ctr"/>
              <a:r>
                <a:rPr lang="zh-CN" altLang="en-US" sz="900" b="1" dirty="0">
                  <a:solidFill>
                    <a:schemeClr val="accent5"/>
                  </a:solidFill>
                </a:rPr>
                <a:t>提供方</a:t>
              </a:r>
            </a:p>
          </p:txBody>
        </p:sp>
        <p:sp>
          <p:nvSpPr>
            <p:cNvPr id="121" name="文本框 120">
              <a:extLst>
                <a:ext uri="{FF2B5EF4-FFF2-40B4-BE49-F238E27FC236}">
                  <a16:creationId xmlns:a16="http://schemas.microsoft.com/office/drawing/2014/main" id="{B828B7E7-4C26-397C-57C3-EC25DA69D821}"/>
                </a:ext>
              </a:extLst>
            </p:cNvPr>
            <p:cNvSpPr txBox="1"/>
            <p:nvPr/>
          </p:nvSpPr>
          <p:spPr>
            <a:xfrm>
              <a:off x="2528150" y="2114436"/>
              <a:ext cx="699935" cy="230832"/>
            </a:xfrm>
            <a:prstGeom prst="rect">
              <a:avLst/>
            </a:prstGeom>
            <a:noFill/>
          </p:spPr>
          <p:txBody>
            <a:bodyPr wrap="square" rtlCol="0">
              <a:spAutoFit/>
            </a:bodyPr>
            <a:lstStyle/>
            <a:p>
              <a:pPr algn="ctr"/>
              <a:r>
                <a:rPr lang="zh-CN" altLang="en-US" sz="900" b="1" dirty="0">
                  <a:solidFill>
                    <a:schemeClr val="accent5"/>
                  </a:solidFill>
                </a:rPr>
                <a:t>更新日期</a:t>
              </a:r>
            </a:p>
          </p:txBody>
        </p:sp>
      </p:grpSp>
      <p:sp>
        <p:nvSpPr>
          <p:cNvPr id="1027" name="梯形 1026">
            <a:extLst>
              <a:ext uri="{FF2B5EF4-FFF2-40B4-BE49-F238E27FC236}">
                <a16:creationId xmlns:a16="http://schemas.microsoft.com/office/drawing/2014/main" id="{DEED12E7-68FE-C728-4C56-3AC8F876ED81}"/>
              </a:ext>
            </a:extLst>
          </p:cNvPr>
          <p:cNvSpPr/>
          <p:nvPr/>
        </p:nvSpPr>
        <p:spPr>
          <a:xfrm rot="10800000">
            <a:off x="1301816" y="1682747"/>
            <a:ext cx="1182874" cy="246849"/>
          </a:xfrm>
          <a:prstGeom prst="trapezoid">
            <a:avLst>
              <a:gd name="adj" fmla="val 80564"/>
            </a:avLst>
          </a:prstGeom>
          <a:solidFill>
            <a:srgbClr val="36819A">
              <a:alpha val="46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122" name="组合 121">
            <a:extLst>
              <a:ext uri="{FF2B5EF4-FFF2-40B4-BE49-F238E27FC236}">
                <a16:creationId xmlns:a16="http://schemas.microsoft.com/office/drawing/2014/main" id="{95A6336F-2F81-E05D-BC0E-F8EE3D1AB1A1}"/>
              </a:ext>
            </a:extLst>
          </p:cNvPr>
          <p:cNvGrpSpPr/>
          <p:nvPr/>
        </p:nvGrpSpPr>
        <p:grpSpPr>
          <a:xfrm>
            <a:off x="634626" y="2747947"/>
            <a:ext cx="2656474" cy="238565"/>
            <a:chOff x="685911" y="2106816"/>
            <a:chExt cx="2656474" cy="238565"/>
          </a:xfrm>
        </p:grpSpPr>
        <p:sp>
          <p:nvSpPr>
            <p:cNvPr id="123" name="文本框 122">
              <a:extLst>
                <a:ext uri="{FF2B5EF4-FFF2-40B4-BE49-F238E27FC236}">
                  <a16:creationId xmlns:a16="http://schemas.microsoft.com/office/drawing/2014/main" id="{B62A1FF7-A334-3D98-37F6-2834CDE77E3F}"/>
                </a:ext>
              </a:extLst>
            </p:cNvPr>
            <p:cNvSpPr txBox="1"/>
            <p:nvPr/>
          </p:nvSpPr>
          <p:spPr>
            <a:xfrm>
              <a:off x="685911" y="2114549"/>
              <a:ext cx="1475931" cy="230832"/>
            </a:xfrm>
            <a:prstGeom prst="rect">
              <a:avLst/>
            </a:prstGeom>
            <a:noFill/>
          </p:spPr>
          <p:txBody>
            <a:bodyPr wrap="square" rtlCol="0">
              <a:spAutoFit/>
            </a:bodyPr>
            <a:lstStyle/>
            <a:p>
              <a:r>
                <a:rPr lang="zh-CN" altLang="en-US" sz="900" dirty="0">
                  <a:solidFill>
                    <a:schemeClr val="accent5"/>
                  </a:solidFill>
                </a:rPr>
                <a:t>公交到离站数据</a:t>
              </a:r>
            </a:p>
          </p:txBody>
        </p:sp>
        <p:sp>
          <p:nvSpPr>
            <p:cNvPr id="124" name="文本框 123">
              <a:extLst>
                <a:ext uri="{FF2B5EF4-FFF2-40B4-BE49-F238E27FC236}">
                  <a16:creationId xmlns:a16="http://schemas.microsoft.com/office/drawing/2014/main" id="{A52EA23E-644C-E792-5C4A-E9804B260B63}"/>
                </a:ext>
              </a:extLst>
            </p:cNvPr>
            <p:cNvSpPr txBox="1"/>
            <p:nvPr/>
          </p:nvSpPr>
          <p:spPr>
            <a:xfrm>
              <a:off x="1982316" y="2114271"/>
              <a:ext cx="699935" cy="230832"/>
            </a:xfrm>
            <a:prstGeom prst="rect">
              <a:avLst/>
            </a:prstGeom>
            <a:noFill/>
          </p:spPr>
          <p:txBody>
            <a:bodyPr wrap="square" rtlCol="0">
              <a:spAutoFit/>
            </a:bodyPr>
            <a:lstStyle/>
            <a:p>
              <a:pPr algn="ctr"/>
              <a:r>
                <a:rPr lang="zh-CN" altLang="en-US" sz="900" dirty="0">
                  <a:solidFill>
                    <a:schemeClr val="accent5"/>
                  </a:solidFill>
                </a:rPr>
                <a:t>久事公交</a:t>
              </a:r>
            </a:p>
          </p:txBody>
        </p:sp>
        <p:sp>
          <p:nvSpPr>
            <p:cNvPr id="125" name="文本框 124">
              <a:extLst>
                <a:ext uri="{FF2B5EF4-FFF2-40B4-BE49-F238E27FC236}">
                  <a16:creationId xmlns:a16="http://schemas.microsoft.com/office/drawing/2014/main" id="{5B19B7C4-7E6B-864C-5BA8-72C8D4E0AD86}"/>
                </a:ext>
              </a:extLst>
            </p:cNvPr>
            <p:cNvSpPr txBox="1"/>
            <p:nvPr/>
          </p:nvSpPr>
          <p:spPr>
            <a:xfrm>
              <a:off x="2642450" y="2106816"/>
              <a:ext cx="699935" cy="230832"/>
            </a:xfrm>
            <a:prstGeom prst="rect">
              <a:avLst/>
            </a:prstGeom>
            <a:noFill/>
          </p:spPr>
          <p:txBody>
            <a:bodyPr wrap="square" rtlCol="0">
              <a:spAutoFit/>
            </a:bodyPr>
            <a:lstStyle/>
            <a:p>
              <a:r>
                <a:rPr lang="en-US" altLang="zh-CN" sz="900" dirty="0">
                  <a:solidFill>
                    <a:schemeClr val="accent5"/>
                  </a:solidFill>
                </a:rPr>
                <a:t>2023-1-3</a:t>
              </a:r>
              <a:endParaRPr lang="zh-CN" altLang="en-US" sz="900" dirty="0">
                <a:solidFill>
                  <a:schemeClr val="accent5"/>
                </a:solidFill>
              </a:endParaRPr>
            </a:p>
          </p:txBody>
        </p:sp>
      </p:grpSp>
      <p:sp>
        <p:nvSpPr>
          <p:cNvPr id="111" name="文本框 110">
            <a:extLst>
              <a:ext uri="{FF2B5EF4-FFF2-40B4-BE49-F238E27FC236}">
                <a16:creationId xmlns:a16="http://schemas.microsoft.com/office/drawing/2014/main" id="{DA64BC0F-668F-01B6-803B-4DE72A3B04DA}"/>
              </a:ext>
            </a:extLst>
          </p:cNvPr>
          <p:cNvSpPr txBox="1"/>
          <p:nvPr/>
        </p:nvSpPr>
        <p:spPr>
          <a:xfrm>
            <a:off x="1484112" y="1667703"/>
            <a:ext cx="893838" cy="276999"/>
          </a:xfrm>
          <a:prstGeom prst="rect">
            <a:avLst/>
          </a:prstGeom>
          <a:noFill/>
        </p:spPr>
        <p:txBody>
          <a:bodyPr wrap="square" rtlCol="0">
            <a:spAutoFit/>
          </a:bodyPr>
          <a:lstStyle/>
          <a:p>
            <a:pPr algn="ctr"/>
            <a:r>
              <a:rPr lang="zh-CN" altLang="en-US" sz="1200" b="1" dirty="0">
                <a:solidFill>
                  <a:schemeClr val="bg1"/>
                </a:solidFill>
              </a:rPr>
              <a:t>数据资产</a:t>
            </a:r>
          </a:p>
        </p:txBody>
      </p:sp>
      <p:sp>
        <p:nvSpPr>
          <p:cNvPr id="1028" name="iconfont-11145-7310416">
            <a:extLst>
              <a:ext uri="{FF2B5EF4-FFF2-40B4-BE49-F238E27FC236}">
                <a16:creationId xmlns:a16="http://schemas.microsoft.com/office/drawing/2014/main" id="{92E1CDE5-4EC7-C38A-36A8-C1342469BDF1}"/>
              </a:ext>
            </a:extLst>
          </p:cNvPr>
          <p:cNvSpPr/>
          <p:nvPr/>
        </p:nvSpPr>
        <p:spPr>
          <a:xfrm>
            <a:off x="692242" y="1886547"/>
            <a:ext cx="310874" cy="316010"/>
          </a:xfrm>
          <a:custGeom>
            <a:avLst/>
            <a:gdLst>
              <a:gd name="T0" fmla="*/ 4974 w 11597"/>
              <a:gd name="T1" fmla="*/ 747 h 11787"/>
              <a:gd name="T2" fmla="*/ 6570 w 11597"/>
              <a:gd name="T3" fmla="*/ 747 h 11787"/>
              <a:gd name="T4" fmla="*/ 11119 w 11597"/>
              <a:gd name="T5" fmla="*/ 3031 h 11787"/>
              <a:gd name="T6" fmla="*/ 11062 w 11597"/>
              <a:gd name="T7" fmla="*/ 8091 h 11787"/>
              <a:gd name="T8" fmla="*/ 10292 w 11597"/>
              <a:gd name="T9" fmla="*/ 9425 h 11787"/>
              <a:gd name="T10" fmla="*/ 5772 w 11597"/>
              <a:gd name="T11" fmla="*/ 11787 h 11787"/>
              <a:gd name="T12" fmla="*/ 1324 w 11597"/>
              <a:gd name="T13" fmla="*/ 9575 h 11787"/>
              <a:gd name="T14" fmla="*/ 554 w 11597"/>
              <a:gd name="T15" fmla="*/ 8241 h 11787"/>
              <a:gd name="T16" fmla="*/ 497 w 11597"/>
              <a:gd name="T17" fmla="*/ 2881 h 11787"/>
              <a:gd name="T18" fmla="*/ 3366 w 11597"/>
              <a:gd name="T19" fmla="*/ 2592 h 11787"/>
              <a:gd name="T20" fmla="*/ 1692 w 11597"/>
              <a:gd name="T21" fmla="*/ 5525 h 11787"/>
              <a:gd name="T22" fmla="*/ 3366 w 11597"/>
              <a:gd name="T23" fmla="*/ 2592 h 11787"/>
              <a:gd name="T24" fmla="*/ 9729 w 11597"/>
              <a:gd name="T25" fmla="*/ 8901 h 11787"/>
              <a:gd name="T26" fmla="*/ 10326 w 11597"/>
              <a:gd name="T27" fmla="*/ 7866 h 11787"/>
              <a:gd name="T28" fmla="*/ 8747 w 11597"/>
              <a:gd name="T29" fmla="*/ 7897 h 11787"/>
              <a:gd name="T30" fmla="*/ 8690 w 11597"/>
              <a:gd name="T31" fmla="*/ 4164 h 11787"/>
              <a:gd name="T32" fmla="*/ 10459 w 11597"/>
              <a:gd name="T33" fmla="*/ 3412 h 11787"/>
              <a:gd name="T34" fmla="*/ 8690 w 11597"/>
              <a:gd name="T35" fmla="*/ 4164 h 11787"/>
              <a:gd name="T36" fmla="*/ 8897 w 11597"/>
              <a:gd name="T37" fmla="*/ 6175 h 11787"/>
              <a:gd name="T38" fmla="*/ 9569 w 11597"/>
              <a:gd name="T39" fmla="*/ 6111 h 11787"/>
              <a:gd name="T40" fmla="*/ 2758 w 11597"/>
              <a:gd name="T41" fmla="*/ 7660 h 11787"/>
              <a:gd name="T42" fmla="*/ 1289 w 11597"/>
              <a:gd name="T43" fmla="*/ 8016 h 11787"/>
              <a:gd name="T44" fmla="*/ 1887 w 11597"/>
              <a:gd name="T45" fmla="*/ 9051 h 11787"/>
              <a:gd name="T46" fmla="*/ 2757 w 11597"/>
              <a:gd name="T47" fmla="*/ 7660 h 11787"/>
              <a:gd name="T48" fmla="*/ 2655 w 11597"/>
              <a:gd name="T49" fmla="*/ 6573 h 11787"/>
              <a:gd name="T50" fmla="*/ 2665 w 11597"/>
              <a:gd name="T51" fmla="*/ 5566 h 11787"/>
              <a:gd name="T52" fmla="*/ 2655 w 11597"/>
              <a:gd name="T53" fmla="*/ 6573 h 11787"/>
              <a:gd name="T54" fmla="*/ 5995 w 11597"/>
              <a:gd name="T55" fmla="*/ 2543 h 11787"/>
              <a:gd name="T56" fmla="*/ 6230 w 11597"/>
              <a:gd name="T57" fmla="*/ 1455 h 11787"/>
              <a:gd name="T58" fmla="*/ 5314 w 11597"/>
              <a:gd name="T59" fmla="*/ 1455 h 11787"/>
              <a:gd name="T60" fmla="*/ 4149 w 11597"/>
              <a:gd name="T61" fmla="*/ 2729 h 11787"/>
              <a:gd name="T62" fmla="*/ 4387 w 11597"/>
              <a:gd name="T63" fmla="*/ 3309 h 11787"/>
              <a:gd name="T64" fmla="*/ 4149 w 11597"/>
              <a:gd name="T65" fmla="*/ 2729 h 11787"/>
              <a:gd name="T66" fmla="*/ 7466 w 11597"/>
              <a:gd name="T67" fmla="*/ 2879 h 11787"/>
              <a:gd name="T68" fmla="*/ 7684 w 11597"/>
              <a:gd name="T69" fmla="*/ 3436 h 11787"/>
              <a:gd name="T70" fmla="*/ 6841 w 11597"/>
              <a:gd name="T71" fmla="*/ 3830 h 11787"/>
              <a:gd name="T72" fmla="*/ 4775 w 11597"/>
              <a:gd name="T73" fmla="*/ 3980 h 11787"/>
              <a:gd name="T74" fmla="*/ 3447 w 11597"/>
              <a:gd name="T75" fmla="*/ 6175 h 11787"/>
              <a:gd name="T76" fmla="*/ 4491 w 11597"/>
              <a:gd name="T77" fmla="*/ 7900 h 11787"/>
              <a:gd name="T78" fmla="*/ 7125 w 11597"/>
              <a:gd name="T79" fmla="*/ 8050 h 11787"/>
              <a:gd name="T80" fmla="*/ 8097 w 11597"/>
              <a:gd name="T81" fmla="*/ 6175 h 11787"/>
              <a:gd name="T82" fmla="*/ 4946 w 11597"/>
              <a:gd name="T83" fmla="*/ 9012 h 11787"/>
              <a:gd name="T84" fmla="*/ 3691 w 11597"/>
              <a:gd name="T85" fmla="*/ 8321 h 11787"/>
              <a:gd name="T86" fmla="*/ 4946 w 11597"/>
              <a:gd name="T87" fmla="*/ 9012 h 11787"/>
              <a:gd name="T88" fmla="*/ 7793 w 11597"/>
              <a:gd name="T89" fmla="*/ 8554 h 11787"/>
              <a:gd name="T90" fmla="*/ 7622 w 11597"/>
              <a:gd name="T91" fmla="*/ 9091 h 11787"/>
              <a:gd name="T92" fmla="*/ 6012 w 11597"/>
              <a:gd name="T93" fmla="*/ 9446 h 11787"/>
              <a:gd name="T94" fmla="*/ 5772 w 11597"/>
              <a:gd name="T95" fmla="*/ 10987 h 1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597" h="11787">
                <a:moveTo>
                  <a:pt x="3747" y="1900"/>
                </a:moveTo>
                <a:cubicBezTo>
                  <a:pt x="4098" y="1363"/>
                  <a:pt x="4515" y="964"/>
                  <a:pt x="4974" y="747"/>
                </a:cubicBezTo>
                <a:cubicBezTo>
                  <a:pt x="5001" y="330"/>
                  <a:pt x="5348" y="0"/>
                  <a:pt x="5772" y="0"/>
                </a:cubicBezTo>
                <a:cubicBezTo>
                  <a:pt x="6196" y="0"/>
                  <a:pt x="6543" y="330"/>
                  <a:pt x="6570" y="747"/>
                </a:cubicBezTo>
                <a:cubicBezTo>
                  <a:pt x="7070" y="983"/>
                  <a:pt x="7521" y="1436"/>
                  <a:pt x="7889" y="2047"/>
                </a:cubicBezTo>
                <a:cubicBezTo>
                  <a:pt x="9390" y="1841"/>
                  <a:pt x="10618" y="2162"/>
                  <a:pt x="11119" y="3031"/>
                </a:cubicBezTo>
                <a:cubicBezTo>
                  <a:pt x="11597" y="3859"/>
                  <a:pt x="11315" y="5010"/>
                  <a:pt x="10482" y="6153"/>
                </a:cubicBezTo>
                <a:cubicBezTo>
                  <a:pt x="10897" y="6834"/>
                  <a:pt x="11105" y="7504"/>
                  <a:pt x="11062" y="8091"/>
                </a:cubicBezTo>
                <a:cubicBezTo>
                  <a:pt x="11306" y="8341"/>
                  <a:pt x="11365" y="8732"/>
                  <a:pt x="11182" y="9050"/>
                </a:cubicBezTo>
                <a:cubicBezTo>
                  <a:pt x="10998" y="9367"/>
                  <a:pt x="10630" y="9511"/>
                  <a:pt x="10292" y="9425"/>
                </a:cubicBezTo>
                <a:cubicBezTo>
                  <a:pt x="9763" y="9784"/>
                  <a:pt x="9002" y="9936"/>
                  <a:pt x="8117" y="9884"/>
                </a:cubicBezTo>
                <a:cubicBezTo>
                  <a:pt x="7544" y="11051"/>
                  <a:pt x="6706" y="11787"/>
                  <a:pt x="5772" y="11787"/>
                </a:cubicBezTo>
                <a:cubicBezTo>
                  <a:pt x="4878" y="11787"/>
                  <a:pt x="4073" y="11114"/>
                  <a:pt x="3503" y="10034"/>
                </a:cubicBezTo>
                <a:cubicBezTo>
                  <a:pt x="2616" y="10086"/>
                  <a:pt x="1854" y="9935"/>
                  <a:pt x="1324" y="9575"/>
                </a:cubicBezTo>
                <a:cubicBezTo>
                  <a:pt x="986" y="9661"/>
                  <a:pt x="618" y="9517"/>
                  <a:pt x="434" y="9200"/>
                </a:cubicBezTo>
                <a:cubicBezTo>
                  <a:pt x="251" y="8882"/>
                  <a:pt x="310" y="8491"/>
                  <a:pt x="554" y="8241"/>
                </a:cubicBezTo>
                <a:cubicBezTo>
                  <a:pt x="508" y="7607"/>
                  <a:pt x="754" y="6877"/>
                  <a:pt x="1236" y="6140"/>
                </a:cubicBezTo>
                <a:cubicBezTo>
                  <a:pt x="325" y="4953"/>
                  <a:pt x="0" y="3742"/>
                  <a:pt x="497" y="2881"/>
                </a:cubicBezTo>
                <a:cubicBezTo>
                  <a:pt x="1001" y="2008"/>
                  <a:pt x="2237" y="1688"/>
                  <a:pt x="3747" y="1900"/>
                </a:cubicBezTo>
                <a:close/>
                <a:moveTo>
                  <a:pt x="3366" y="2592"/>
                </a:moveTo>
                <a:cubicBezTo>
                  <a:pt x="2310" y="2475"/>
                  <a:pt x="1488" y="2690"/>
                  <a:pt x="1157" y="3262"/>
                </a:cubicBezTo>
                <a:cubicBezTo>
                  <a:pt x="825" y="3838"/>
                  <a:pt x="1054" y="4664"/>
                  <a:pt x="1692" y="5525"/>
                </a:cubicBezTo>
                <a:cubicBezTo>
                  <a:pt x="2006" y="5146"/>
                  <a:pt x="2380" y="4772"/>
                  <a:pt x="2804" y="4415"/>
                </a:cubicBezTo>
                <a:cubicBezTo>
                  <a:pt x="2927" y="3742"/>
                  <a:pt x="3120" y="3125"/>
                  <a:pt x="3366" y="2592"/>
                </a:cubicBezTo>
                <a:close/>
                <a:moveTo>
                  <a:pt x="8416" y="9169"/>
                </a:moveTo>
                <a:cubicBezTo>
                  <a:pt x="8946" y="9179"/>
                  <a:pt x="9398" y="9091"/>
                  <a:pt x="9729" y="8901"/>
                </a:cubicBezTo>
                <a:cubicBezTo>
                  <a:pt x="9660" y="8692"/>
                  <a:pt x="9677" y="8455"/>
                  <a:pt x="9796" y="8250"/>
                </a:cubicBezTo>
                <a:cubicBezTo>
                  <a:pt x="9915" y="8044"/>
                  <a:pt x="10111" y="7911"/>
                  <a:pt x="10326" y="7866"/>
                </a:cubicBezTo>
                <a:cubicBezTo>
                  <a:pt x="10326" y="7529"/>
                  <a:pt x="10209" y="7150"/>
                  <a:pt x="9993" y="6753"/>
                </a:cubicBezTo>
                <a:cubicBezTo>
                  <a:pt x="9637" y="7147"/>
                  <a:pt x="9219" y="7533"/>
                  <a:pt x="8747" y="7897"/>
                </a:cubicBezTo>
                <a:cubicBezTo>
                  <a:pt x="8666" y="8348"/>
                  <a:pt x="8554" y="8775"/>
                  <a:pt x="8416" y="9169"/>
                </a:cubicBezTo>
                <a:close/>
                <a:moveTo>
                  <a:pt x="8690" y="4164"/>
                </a:moveTo>
                <a:cubicBezTo>
                  <a:pt x="9219" y="4595"/>
                  <a:pt x="9672" y="5053"/>
                  <a:pt x="10038" y="5516"/>
                </a:cubicBezTo>
                <a:cubicBezTo>
                  <a:pt x="10588" y="4712"/>
                  <a:pt x="10771" y="3952"/>
                  <a:pt x="10459" y="3412"/>
                </a:cubicBezTo>
                <a:cubicBezTo>
                  <a:pt x="10128" y="2839"/>
                  <a:pt x="9303" y="2624"/>
                  <a:pt x="8245" y="2742"/>
                </a:cubicBezTo>
                <a:cubicBezTo>
                  <a:pt x="8429" y="3171"/>
                  <a:pt x="8580" y="3649"/>
                  <a:pt x="8690" y="4164"/>
                </a:cubicBezTo>
                <a:close/>
                <a:moveTo>
                  <a:pt x="8862" y="5329"/>
                </a:moveTo>
                <a:cubicBezTo>
                  <a:pt x="8885" y="5610"/>
                  <a:pt x="8897" y="5892"/>
                  <a:pt x="8897" y="6175"/>
                </a:cubicBezTo>
                <a:cubicBezTo>
                  <a:pt x="8897" y="6385"/>
                  <a:pt x="8890" y="6593"/>
                  <a:pt x="8878" y="6798"/>
                </a:cubicBezTo>
                <a:cubicBezTo>
                  <a:pt x="9133" y="6572"/>
                  <a:pt x="9365" y="6342"/>
                  <a:pt x="9569" y="6111"/>
                </a:cubicBezTo>
                <a:cubicBezTo>
                  <a:pt x="9368" y="5851"/>
                  <a:pt x="9131" y="5589"/>
                  <a:pt x="8862" y="5329"/>
                </a:cubicBezTo>
                <a:close/>
                <a:moveTo>
                  <a:pt x="2758" y="7660"/>
                </a:moveTo>
                <a:cubicBezTo>
                  <a:pt x="2377" y="7358"/>
                  <a:pt x="2032" y="7042"/>
                  <a:pt x="1730" y="6719"/>
                </a:cubicBezTo>
                <a:cubicBezTo>
                  <a:pt x="1446" y="7183"/>
                  <a:pt x="1290" y="7627"/>
                  <a:pt x="1289" y="8016"/>
                </a:cubicBezTo>
                <a:cubicBezTo>
                  <a:pt x="1505" y="8061"/>
                  <a:pt x="1701" y="8194"/>
                  <a:pt x="1820" y="8400"/>
                </a:cubicBezTo>
                <a:cubicBezTo>
                  <a:pt x="1939" y="8605"/>
                  <a:pt x="1956" y="8842"/>
                  <a:pt x="1887" y="9051"/>
                </a:cubicBezTo>
                <a:cubicBezTo>
                  <a:pt x="2214" y="9239"/>
                  <a:pt x="2660" y="9327"/>
                  <a:pt x="3183" y="9319"/>
                </a:cubicBezTo>
                <a:cubicBezTo>
                  <a:pt x="2994" y="8818"/>
                  <a:pt x="2849" y="8259"/>
                  <a:pt x="2757" y="7660"/>
                </a:cubicBezTo>
                <a:lnTo>
                  <a:pt x="2758" y="7660"/>
                </a:lnTo>
                <a:close/>
                <a:moveTo>
                  <a:pt x="2655" y="6573"/>
                </a:moveTo>
                <a:cubicBezTo>
                  <a:pt x="2650" y="6441"/>
                  <a:pt x="2647" y="6308"/>
                  <a:pt x="2647" y="6175"/>
                </a:cubicBezTo>
                <a:cubicBezTo>
                  <a:pt x="2647" y="5969"/>
                  <a:pt x="2653" y="5766"/>
                  <a:pt x="2665" y="5566"/>
                </a:cubicBezTo>
                <a:cubicBezTo>
                  <a:pt x="2486" y="5744"/>
                  <a:pt x="2322" y="5923"/>
                  <a:pt x="2175" y="6101"/>
                </a:cubicBezTo>
                <a:cubicBezTo>
                  <a:pt x="2322" y="6260"/>
                  <a:pt x="2483" y="6417"/>
                  <a:pt x="2655" y="6573"/>
                </a:cubicBezTo>
                <a:close/>
                <a:moveTo>
                  <a:pt x="4565" y="2060"/>
                </a:moveTo>
                <a:cubicBezTo>
                  <a:pt x="5029" y="2176"/>
                  <a:pt x="5510" y="2337"/>
                  <a:pt x="5995" y="2543"/>
                </a:cubicBezTo>
                <a:cubicBezTo>
                  <a:pt x="6365" y="2403"/>
                  <a:pt x="6729" y="2289"/>
                  <a:pt x="7085" y="2202"/>
                </a:cubicBezTo>
                <a:cubicBezTo>
                  <a:pt x="6831" y="1843"/>
                  <a:pt x="6542" y="1584"/>
                  <a:pt x="6230" y="1455"/>
                </a:cubicBezTo>
                <a:cubicBezTo>
                  <a:pt x="6100" y="1546"/>
                  <a:pt x="5942" y="1600"/>
                  <a:pt x="5772" y="1600"/>
                </a:cubicBezTo>
                <a:cubicBezTo>
                  <a:pt x="5602" y="1600"/>
                  <a:pt x="5444" y="1546"/>
                  <a:pt x="5314" y="1455"/>
                </a:cubicBezTo>
                <a:cubicBezTo>
                  <a:pt x="5045" y="1567"/>
                  <a:pt x="4792" y="1774"/>
                  <a:pt x="4565" y="2060"/>
                </a:cubicBezTo>
                <a:close/>
                <a:moveTo>
                  <a:pt x="4149" y="2729"/>
                </a:moveTo>
                <a:cubicBezTo>
                  <a:pt x="4008" y="3013"/>
                  <a:pt x="3885" y="3334"/>
                  <a:pt x="3782" y="3684"/>
                </a:cubicBezTo>
                <a:cubicBezTo>
                  <a:pt x="3980" y="3553"/>
                  <a:pt x="4182" y="3428"/>
                  <a:pt x="4387" y="3309"/>
                </a:cubicBezTo>
                <a:cubicBezTo>
                  <a:pt x="4588" y="3193"/>
                  <a:pt x="4793" y="3083"/>
                  <a:pt x="5001" y="2979"/>
                </a:cubicBezTo>
                <a:cubicBezTo>
                  <a:pt x="4709" y="2877"/>
                  <a:pt x="4424" y="2794"/>
                  <a:pt x="4149" y="2729"/>
                </a:cubicBezTo>
                <a:close/>
                <a:moveTo>
                  <a:pt x="7684" y="3436"/>
                </a:moveTo>
                <a:cubicBezTo>
                  <a:pt x="7618" y="3239"/>
                  <a:pt x="7545" y="3053"/>
                  <a:pt x="7466" y="2879"/>
                </a:cubicBezTo>
                <a:cubicBezTo>
                  <a:pt x="7304" y="2918"/>
                  <a:pt x="7138" y="2962"/>
                  <a:pt x="6969" y="3014"/>
                </a:cubicBezTo>
                <a:cubicBezTo>
                  <a:pt x="7213" y="3146"/>
                  <a:pt x="7451" y="3287"/>
                  <a:pt x="7684" y="3436"/>
                </a:cubicBezTo>
                <a:close/>
                <a:moveTo>
                  <a:pt x="7965" y="4570"/>
                </a:moveTo>
                <a:cubicBezTo>
                  <a:pt x="7619" y="4311"/>
                  <a:pt x="7243" y="4062"/>
                  <a:pt x="6841" y="3830"/>
                </a:cubicBezTo>
                <a:cubicBezTo>
                  <a:pt x="6552" y="3663"/>
                  <a:pt x="6263" y="3512"/>
                  <a:pt x="5975" y="3378"/>
                </a:cubicBezTo>
                <a:cubicBezTo>
                  <a:pt x="5579" y="3547"/>
                  <a:pt x="5176" y="3748"/>
                  <a:pt x="4775" y="3980"/>
                </a:cubicBezTo>
                <a:cubicBezTo>
                  <a:pt x="4330" y="4237"/>
                  <a:pt x="3917" y="4514"/>
                  <a:pt x="3543" y="4802"/>
                </a:cubicBezTo>
                <a:cubicBezTo>
                  <a:pt x="3480" y="5237"/>
                  <a:pt x="3447" y="5698"/>
                  <a:pt x="3447" y="6175"/>
                </a:cubicBezTo>
                <a:cubicBezTo>
                  <a:pt x="3447" y="6549"/>
                  <a:pt x="3468" y="6913"/>
                  <a:pt x="3507" y="7263"/>
                </a:cubicBezTo>
                <a:cubicBezTo>
                  <a:pt x="3813" y="7485"/>
                  <a:pt x="4142" y="7699"/>
                  <a:pt x="4491" y="7900"/>
                </a:cubicBezTo>
                <a:cubicBezTo>
                  <a:pt x="4994" y="8191"/>
                  <a:pt x="5498" y="8432"/>
                  <a:pt x="5989" y="8625"/>
                </a:cubicBezTo>
                <a:cubicBezTo>
                  <a:pt x="6365" y="8461"/>
                  <a:pt x="6745" y="8270"/>
                  <a:pt x="7125" y="8050"/>
                </a:cubicBezTo>
                <a:cubicBezTo>
                  <a:pt x="7436" y="7871"/>
                  <a:pt x="7732" y="7681"/>
                  <a:pt x="8010" y="7484"/>
                </a:cubicBezTo>
                <a:cubicBezTo>
                  <a:pt x="8067" y="7068"/>
                  <a:pt x="8097" y="6629"/>
                  <a:pt x="8097" y="6175"/>
                </a:cubicBezTo>
                <a:cubicBezTo>
                  <a:pt x="8097" y="5612"/>
                  <a:pt x="8050" y="5072"/>
                  <a:pt x="7965" y="4570"/>
                </a:cubicBezTo>
                <a:close/>
                <a:moveTo>
                  <a:pt x="4946" y="9012"/>
                </a:moveTo>
                <a:cubicBezTo>
                  <a:pt x="4665" y="8880"/>
                  <a:pt x="4383" y="8733"/>
                  <a:pt x="4104" y="8572"/>
                </a:cubicBezTo>
                <a:cubicBezTo>
                  <a:pt x="3964" y="8491"/>
                  <a:pt x="3826" y="8408"/>
                  <a:pt x="3691" y="8321"/>
                </a:cubicBezTo>
                <a:cubicBezTo>
                  <a:pt x="3770" y="8652"/>
                  <a:pt x="3868" y="8961"/>
                  <a:pt x="3981" y="9243"/>
                </a:cubicBezTo>
                <a:cubicBezTo>
                  <a:pt x="4288" y="9191"/>
                  <a:pt x="4611" y="9114"/>
                  <a:pt x="4946" y="9012"/>
                </a:cubicBezTo>
                <a:close/>
                <a:moveTo>
                  <a:pt x="7622" y="9091"/>
                </a:moveTo>
                <a:cubicBezTo>
                  <a:pt x="7684" y="8920"/>
                  <a:pt x="7742" y="8741"/>
                  <a:pt x="7793" y="8554"/>
                </a:cubicBezTo>
                <a:cubicBezTo>
                  <a:pt x="7553" y="8702"/>
                  <a:pt x="7308" y="8841"/>
                  <a:pt x="7058" y="8971"/>
                </a:cubicBezTo>
                <a:cubicBezTo>
                  <a:pt x="7251" y="9020"/>
                  <a:pt x="7439" y="9060"/>
                  <a:pt x="7622" y="9091"/>
                </a:cubicBezTo>
                <a:close/>
                <a:moveTo>
                  <a:pt x="7308" y="9787"/>
                </a:moveTo>
                <a:cubicBezTo>
                  <a:pt x="6891" y="9712"/>
                  <a:pt x="6456" y="9598"/>
                  <a:pt x="6012" y="9446"/>
                </a:cubicBezTo>
                <a:cubicBezTo>
                  <a:pt x="5431" y="9673"/>
                  <a:pt x="4861" y="9837"/>
                  <a:pt x="4321" y="9934"/>
                </a:cubicBezTo>
                <a:cubicBezTo>
                  <a:pt x="4718" y="10593"/>
                  <a:pt x="5223" y="10987"/>
                  <a:pt x="5772" y="10987"/>
                </a:cubicBezTo>
                <a:cubicBezTo>
                  <a:pt x="6361" y="10987"/>
                  <a:pt x="6899" y="10534"/>
                  <a:pt x="7308" y="9787"/>
                </a:cubicBez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 name="dat-file-format-variant_29273">
            <a:extLst>
              <a:ext uri="{FF2B5EF4-FFF2-40B4-BE49-F238E27FC236}">
                <a16:creationId xmlns:a16="http://schemas.microsoft.com/office/drawing/2014/main" id="{A7E66830-EC65-2D60-8CD6-8A9AFD6FC9EA}"/>
              </a:ext>
            </a:extLst>
          </p:cNvPr>
          <p:cNvSpPr/>
          <p:nvPr/>
        </p:nvSpPr>
        <p:spPr>
          <a:xfrm>
            <a:off x="2417204" y="1882592"/>
            <a:ext cx="220240" cy="303138"/>
          </a:xfrm>
          <a:custGeom>
            <a:avLst/>
            <a:gdLst>
              <a:gd name="connsiteX0" fmla="*/ 237003 w 440751"/>
              <a:gd name="connsiteY0" fmla="*/ 458181 h 606651"/>
              <a:gd name="connsiteX1" fmla="*/ 237333 w 440751"/>
              <a:gd name="connsiteY1" fmla="*/ 458181 h 606651"/>
              <a:gd name="connsiteX2" fmla="*/ 243946 w 440751"/>
              <a:gd name="connsiteY2" fmla="*/ 483474 h 606651"/>
              <a:gd name="connsiteX3" fmla="*/ 252130 w 440751"/>
              <a:gd name="connsiteY3" fmla="*/ 511246 h 606651"/>
              <a:gd name="connsiteX4" fmla="*/ 223198 w 440751"/>
              <a:gd name="connsiteY4" fmla="*/ 511246 h 606651"/>
              <a:gd name="connsiteX5" fmla="*/ 230968 w 440751"/>
              <a:gd name="connsiteY5" fmla="*/ 483474 h 606651"/>
              <a:gd name="connsiteX6" fmla="*/ 237003 w 440751"/>
              <a:gd name="connsiteY6" fmla="*/ 458181 h 606651"/>
              <a:gd name="connsiteX7" fmla="*/ 99151 w 440751"/>
              <a:gd name="connsiteY7" fmla="*/ 457829 h 606651"/>
              <a:gd name="connsiteX8" fmla="*/ 140471 w 440751"/>
              <a:gd name="connsiteY8" fmla="*/ 499461 h 606651"/>
              <a:gd name="connsiteX9" fmla="*/ 96005 w 440751"/>
              <a:gd name="connsiteY9" fmla="*/ 545306 h 606651"/>
              <a:gd name="connsiteX10" fmla="*/ 85737 w 440751"/>
              <a:gd name="connsiteY10" fmla="*/ 544728 h 606651"/>
              <a:gd name="connsiteX11" fmla="*/ 85737 w 440751"/>
              <a:gd name="connsiteY11" fmla="*/ 458986 h 606651"/>
              <a:gd name="connsiteX12" fmla="*/ 99151 w 440751"/>
              <a:gd name="connsiteY12" fmla="*/ 457829 h 606651"/>
              <a:gd name="connsiteX13" fmla="*/ 289946 w 440751"/>
              <a:gd name="connsiteY13" fmla="*/ 436072 h 606651"/>
              <a:gd name="connsiteX14" fmla="*/ 289946 w 440751"/>
              <a:gd name="connsiteY14" fmla="*/ 460936 h 606651"/>
              <a:gd name="connsiteX15" fmla="*/ 325104 w 440751"/>
              <a:gd name="connsiteY15" fmla="*/ 460936 h 606651"/>
              <a:gd name="connsiteX16" fmla="*/ 325104 w 440751"/>
              <a:gd name="connsiteY16" fmla="*/ 567001 h 606651"/>
              <a:gd name="connsiteX17" fmla="*/ 354884 w 440751"/>
              <a:gd name="connsiteY17" fmla="*/ 567001 h 606651"/>
              <a:gd name="connsiteX18" fmla="*/ 354884 w 440751"/>
              <a:gd name="connsiteY18" fmla="*/ 460936 h 606651"/>
              <a:gd name="connsiteX19" fmla="*/ 390703 w 440751"/>
              <a:gd name="connsiteY19" fmla="*/ 460936 h 606651"/>
              <a:gd name="connsiteX20" fmla="*/ 390703 w 440751"/>
              <a:gd name="connsiteY20" fmla="*/ 436072 h 606651"/>
              <a:gd name="connsiteX21" fmla="*/ 218886 w 440751"/>
              <a:gd name="connsiteY21" fmla="*/ 436072 h 606651"/>
              <a:gd name="connsiteX22" fmla="*/ 178765 w 440751"/>
              <a:gd name="connsiteY22" fmla="*/ 567001 h 606651"/>
              <a:gd name="connsiteX23" fmla="*/ 209539 w 440751"/>
              <a:gd name="connsiteY23" fmla="*/ 567001 h 606651"/>
              <a:gd name="connsiteX24" fmla="*/ 218886 w 440751"/>
              <a:gd name="connsiteY24" fmla="*/ 533381 h 606651"/>
              <a:gd name="connsiteX25" fmla="*/ 256443 w 440751"/>
              <a:gd name="connsiteY25" fmla="*/ 533381 h 606651"/>
              <a:gd name="connsiteX26" fmla="*/ 266535 w 440751"/>
              <a:gd name="connsiteY26" fmla="*/ 567001 h 606651"/>
              <a:gd name="connsiteX27" fmla="*/ 298467 w 440751"/>
              <a:gd name="connsiteY27" fmla="*/ 567001 h 606651"/>
              <a:gd name="connsiteX28" fmla="*/ 257767 w 440751"/>
              <a:gd name="connsiteY28" fmla="*/ 436072 h 606651"/>
              <a:gd name="connsiteX29" fmla="*/ 96042 w 440751"/>
              <a:gd name="connsiteY29" fmla="*/ 435081 h 606651"/>
              <a:gd name="connsiteX30" fmla="*/ 56004 w 440751"/>
              <a:gd name="connsiteY30" fmla="*/ 437807 h 606651"/>
              <a:gd name="connsiteX31" fmla="*/ 56004 w 440751"/>
              <a:gd name="connsiteY31" fmla="*/ 566423 h 606651"/>
              <a:gd name="connsiteX32" fmla="*/ 89672 w 440751"/>
              <a:gd name="connsiteY32" fmla="*/ 568405 h 606651"/>
              <a:gd name="connsiteX33" fmla="*/ 150143 w 440751"/>
              <a:gd name="connsiteY33" fmla="*/ 551471 h 606651"/>
              <a:gd name="connsiteX34" fmla="*/ 171982 w 440751"/>
              <a:gd name="connsiteY34" fmla="*/ 498439 h 606651"/>
              <a:gd name="connsiteX35" fmla="*/ 149812 w 440751"/>
              <a:gd name="connsiteY35" fmla="*/ 449041 h 606651"/>
              <a:gd name="connsiteX36" fmla="*/ 96042 w 440751"/>
              <a:gd name="connsiteY36" fmla="*/ 435081 h 606651"/>
              <a:gd name="connsiteX37" fmla="*/ 295069 w 440751"/>
              <a:gd name="connsiteY37" fmla="*/ 267999 h 606651"/>
              <a:gd name="connsiteX38" fmla="*/ 272489 w 440751"/>
              <a:gd name="connsiteY38" fmla="*/ 290629 h 606651"/>
              <a:gd name="connsiteX39" fmla="*/ 295069 w 440751"/>
              <a:gd name="connsiteY39" fmla="*/ 313178 h 606651"/>
              <a:gd name="connsiteX40" fmla="*/ 317649 w 440751"/>
              <a:gd name="connsiteY40" fmla="*/ 290629 h 606651"/>
              <a:gd name="connsiteX41" fmla="*/ 295069 w 440751"/>
              <a:gd name="connsiteY41" fmla="*/ 267999 h 606651"/>
              <a:gd name="connsiteX42" fmla="*/ 289279 w 440751"/>
              <a:gd name="connsiteY42" fmla="*/ 245285 h 606651"/>
              <a:gd name="connsiteX43" fmla="*/ 300859 w 440751"/>
              <a:gd name="connsiteY43" fmla="*/ 245285 h 606651"/>
              <a:gd name="connsiteX44" fmla="*/ 301769 w 440751"/>
              <a:gd name="connsiteY44" fmla="*/ 245863 h 606651"/>
              <a:gd name="connsiteX45" fmla="*/ 310123 w 440751"/>
              <a:gd name="connsiteY45" fmla="*/ 254371 h 606651"/>
              <a:gd name="connsiteX46" fmla="*/ 322033 w 440751"/>
              <a:gd name="connsiteY46" fmla="*/ 254205 h 606651"/>
              <a:gd name="connsiteX47" fmla="*/ 323109 w 440751"/>
              <a:gd name="connsiteY47" fmla="*/ 254453 h 606651"/>
              <a:gd name="connsiteX48" fmla="*/ 331297 w 440751"/>
              <a:gd name="connsiteY48" fmla="*/ 262630 h 606651"/>
              <a:gd name="connsiteX49" fmla="*/ 331462 w 440751"/>
              <a:gd name="connsiteY49" fmla="*/ 263704 h 606651"/>
              <a:gd name="connsiteX50" fmla="*/ 331380 w 440751"/>
              <a:gd name="connsiteY50" fmla="*/ 275597 h 606651"/>
              <a:gd name="connsiteX51" fmla="*/ 339899 w 440751"/>
              <a:gd name="connsiteY51" fmla="*/ 283939 h 606651"/>
              <a:gd name="connsiteX52" fmla="*/ 340478 w 440751"/>
              <a:gd name="connsiteY52" fmla="*/ 284848 h 606651"/>
              <a:gd name="connsiteX53" fmla="*/ 340478 w 440751"/>
              <a:gd name="connsiteY53" fmla="*/ 296411 h 606651"/>
              <a:gd name="connsiteX54" fmla="*/ 339899 w 440751"/>
              <a:gd name="connsiteY54" fmla="*/ 297237 h 606651"/>
              <a:gd name="connsiteX55" fmla="*/ 331380 w 440751"/>
              <a:gd name="connsiteY55" fmla="*/ 305579 h 606651"/>
              <a:gd name="connsiteX56" fmla="*/ 331462 w 440751"/>
              <a:gd name="connsiteY56" fmla="*/ 317555 h 606651"/>
              <a:gd name="connsiteX57" fmla="*/ 331297 w 440751"/>
              <a:gd name="connsiteY57" fmla="*/ 318546 h 606651"/>
              <a:gd name="connsiteX58" fmla="*/ 323109 w 440751"/>
              <a:gd name="connsiteY58" fmla="*/ 326806 h 606651"/>
              <a:gd name="connsiteX59" fmla="*/ 322033 w 440751"/>
              <a:gd name="connsiteY59" fmla="*/ 326971 h 606651"/>
              <a:gd name="connsiteX60" fmla="*/ 310123 w 440751"/>
              <a:gd name="connsiteY60" fmla="*/ 326806 h 606651"/>
              <a:gd name="connsiteX61" fmla="*/ 301769 w 440751"/>
              <a:gd name="connsiteY61" fmla="*/ 335313 h 606651"/>
              <a:gd name="connsiteX62" fmla="*/ 300859 w 440751"/>
              <a:gd name="connsiteY62" fmla="*/ 335891 h 606651"/>
              <a:gd name="connsiteX63" fmla="*/ 289279 w 440751"/>
              <a:gd name="connsiteY63" fmla="*/ 335891 h 606651"/>
              <a:gd name="connsiteX64" fmla="*/ 288369 w 440751"/>
              <a:gd name="connsiteY64" fmla="*/ 335313 h 606651"/>
              <a:gd name="connsiteX65" fmla="*/ 280015 w 440751"/>
              <a:gd name="connsiteY65" fmla="*/ 326806 h 606651"/>
              <a:gd name="connsiteX66" fmla="*/ 274226 w 440751"/>
              <a:gd name="connsiteY66" fmla="*/ 325649 h 606651"/>
              <a:gd name="connsiteX67" fmla="*/ 268105 w 440751"/>
              <a:gd name="connsiteY67" fmla="*/ 326971 h 606651"/>
              <a:gd name="connsiteX68" fmla="*/ 267112 w 440751"/>
              <a:gd name="connsiteY68" fmla="*/ 326806 h 606651"/>
              <a:gd name="connsiteX69" fmla="*/ 258841 w 440751"/>
              <a:gd name="connsiteY69" fmla="*/ 318546 h 606651"/>
              <a:gd name="connsiteX70" fmla="*/ 258676 w 440751"/>
              <a:gd name="connsiteY70" fmla="*/ 317555 h 606651"/>
              <a:gd name="connsiteX71" fmla="*/ 258758 w 440751"/>
              <a:gd name="connsiteY71" fmla="*/ 305579 h 606651"/>
              <a:gd name="connsiteX72" fmla="*/ 250322 w 440751"/>
              <a:gd name="connsiteY72" fmla="*/ 297237 h 606651"/>
              <a:gd name="connsiteX73" fmla="*/ 249660 w 440751"/>
              <a:gd name="connsiteY73" fmla="*/ 296411 h 606651"/>
              <a:gd name="connsiteX74" fmla="*/ 249660 w 440751"/>
              <a:gd name="connsiteY74" fmla="*/ 284848 h 606651"/>
              <a:gd name="connsiteX75" fmla="*/ 250322 w 440751"/>
              <a:gd name="connsiteY75" fmla="*/ 283939 h 606651"/>
              <a:gd name="connsiteX76" fmla="*/ 258758 w 440751"/>
              <a:gd name="connsiteY76" fmla="*/ 275597 h 606651"/>
              <a:gd name="connsiteX77" fmla="*/ 258676 w 440751"/>
              <a:gd name="connsiteY77" fmla="*/ 263704 h 606651"/>
              <a:gd name="connsiteX78" fmla="*/ 258841 w 440751"/>
              <a:gd name="connsiteY78" fmla="*/ 262630 h 606651"/>
              <a:gd name="connsiteX79" fmla="*/ 267112 w 440751"/>
              <a:gd name="connsiteY79" fmla="*/ 254453 h 606651"/>
              <a:gd name="connsiteX80" fmla="*/ 268105 w 440751"/>
              <a:gd name="connsiteY80" fmla="*/ 254205 h 606651"/>
              <a:gd name="connsiteX81" fmla="*/ 280098 w 440751"/>
              <a:gd name="connsiteY81" fmla="*/ 254371 h 606651"/>
              <a:gd name="connsiteX82" fmla="*/ 288369 w 440751"/>
              <a:gd name="connsiteY82" fmla="*/ 245863 h 606651"/>
              <a:gd name="connsiteX83" fmla="*/ 289279 w 440751"/>
              <a:gd name="connsiteY83" fmla="*/ 245285 h 606651"/>
              <a:gd name="connsiteX84" fmla="*/ 173138 w 440751"/>
              <a:gd name="connsiteY84" fmla="*/ 177517 h 606651"/>
              <a:gd name="connsiteX85" fmla="*/ 128133 w 440751"/>
              <a:gd name="connsiteY85" fmla="*/ 222452 h 606651"/>
              <a:gd name="connsiteX86" fmla="*/ 173138 w 440751"/>
              <a:gd name="connsiteY86" fmla="*/ 267387 h 606651"/>
              <a:gd name="connsiteX87" fmla="*/ 218143 w 440751"/>
              <a:gd name="connsiteY87" fmla="*/ 222452 h 606651"/>
              <a:gd name="connsiteX88" fmla="*/ 173138 w 440751"/>
              <a:gd name="connsiteY88" fmla="*/ 177517 h 606651"/>
              <a:gd name="connsiteX89" fmla="*/ 161556 w 440751"/>
              <a:gd name="connsiteY89" fmla="*/ 132169 h 606651"/>
              <a:gd name="connsiteX90" fmla="*/ 184720 w 440751"/>
              <a:gd name="connsiteY90" fmla="*/ 132169 h 606651"/>
              <a:gd name="connsiteX91" fmla="*/ 186457 w 440751"/>
              <a:gd name="connsiteY91" fmla="*/ 133325 h 606651"/>
              <a:gd name="connsiteX92" fmla="*/ 203086 w 440751"/>
              <a:gd name="connsiteY92" fmla="*/ 150341 h 606651"/>
              <a:gd name="connsiteX93" fmla="*/ 226829 w 440751"/>
              <a:gd name="connsiteY93" fmla="*/ 150011 h 606651"/>
              <a:gd name="connsiteX94" fmla="*/ 228897 w 440751"/>
              <a:gd name="connsiteY94" fmla="*/ 150424 h 606651"/>
              <a:gd name="connsiteX95" fmla="*/ 245278 w 440751"/>
              <a:gd name="connsiteY95" fmla="*/ 166779 h 606651"/>
              <a:gd name="connsiteX96" fmla="*/ 245691 w 440751"/>
              <a:gd name="connsiteY96" fmla="*/ 168844 h 606651"/>
              <a:gd name="connsiteX97" fmla="*/ 245443 w 440751"/>
              <a:gd name="connsiteY97" fmla="*/ 192633 h 606651"/>
              <a:gd name="connsiteX98" fmla="*/ 262403 w 440751"/>
              <a:gd name="connsiteY98" fmla="*/ 209153 h 606651"/>
              <a:gd name="connsiteX99" fmla="*/ 263561 w 440751"/>
              <a:gd name="connsiteY99" fmla="*/ 210970 h 606651"/>
              <a:gd name="connsiteX100" fmla="*/ 263561 w 440751"/>
              <a:gd name="connsiteY100" fmla="*/ 234016 h 606651"/>
              <a:gd name="connsiteX101" fmla="*/ 262403 w 440751"/>
              <a:gd name="connsiteY101" fmla="*/ 235750 h 606651"/>
              <a:gd name="connsiteX102" fmla="*/ 245443 w 440751"/>
              <a:gd name="connsiteY102" fmla="*/ 252353 h 606651"/>
              <a:gd name="connsiteX103" fmla="*/ 245691 w 440751"/>
              <a:gd name="connsiteY103" fmla="*/ 276142 h 606651"/>
              <a:gd name="connsiteX104" fmla="*/ 245278 w 440751"/>
              <a:gd name="connsiteY104" fmla="*/ 278207 h 606651"/>
              <a:gd name="connsiteX105" fmla="*/ 228897 w 440751"/>
              <a:gd name="connsiteY105" fmla="*/ 294562 h 606651"/>
              <a:gd name="connsiteX106" fmla="*/ 226829 w 440751"/>
              <a:gd name="connsiteY106" fmla="*/ 294893 h 606651"/>
              <a:gd name="connsiteX107" fmla="*/ 203086 w 440751"/>
              <a:gd name="connsiteY107" fmla="*/ 294645 h 606651"/>
              <a:gd name="connsiteX108" fmla="*/ 186457 w 440751"/>
              <a:gd name="connsiteY108" fmla="*/ 311578 h 606651"/>
              <a:gd name="connsiteX109" fmla="*/ 184720 w 440751"/>
              <a:gd name="connsiteY109" fmla="*/ 312817 h 606651"/>
              <a:gd name="connsiteX110" fmla="*/ 161556 w 440751"/>
              <a:gd name="connsiteY110" fmla="*/ 312817 h 606651"/>
              <a:gd name="connsiteX111" fmla="*/ 159818 w 440751"/>
              <a:gd name="connsiteY111" fmla="*/ 311578 h 606651"/>
              <a:gd name="connsiteX112" fmla="*/ 143190 w 440751"/>
              <a:gd name="connsiteY112" fmla="*/ 294645 h 606651"/>
              <a:gd name="connsiteX113" fmla="*/ 131608 w 440751"/>
              <a:gd name="connsiteY113" fmla="*/ 292332 h 606651"/>
              <a:gd name="connsiteX114" fmla="*/ 119446 w 440751"/>
              <a:gd name="connsiteY114" fmla="*/ 294893 h 606651"/>
              <a:gd name="connsiteX115" fmla="*/ 117378 w 440751"/>
              <a:gd name="connsiteY115" fmla="*/ 294562 h 606651"/>
              <a:gd name="connsiteX116" fmla="*/ 100998 w 440751"/>
              <a:gd name="connsiteY116" fmla="*/ 278207 h 606651"/>
              <a:gd name="connsiteX117" fmla="*/ 100584 w 440751"/>
              <a:gd name="connsiteY117" fmla="*/ 276142 h 606651"/>
              <a:gd name="connsiteX118" fmla="*/ 100832 w 440751"/>
              <a:gd name="connsiteY118" fmla="*/ 252353 h 606651"/>
              <a:gd name="connsiteX119" fmla="*/ 83873 w 440751"/>
              <a:gd name="connsiteY119" fmla="*/ 235750 h 606651"/>
              <a:gd name="connsiteX120" fmla="*/ 82632 w 440751"/>
              <a:gd name="connsiteY120" fmla="*/ 234016 h 606651"/>
              <a:gd name="connsiteX121" fmla="*/ 82632 w 440751"/>
              <a:gd name="connsiteY121" fmla="*/ 210970 h 606651"/>
              <a:gd name="connsiteX122" fmla="*/ 83873 w 440751"/>
              <a:gd name="connsiteY122" fmla="*/ 209153 h 606651"/>
              <a:gd name="connsiteX123" fmla="*/ 100832 w 440751"/>
              <a:gd name="connsiteY123" fmla="*/ 192633 h 606651"/>
              <a:gd name="connsiteX124" fmla="*/ 100584 w 440751"/>
              <a:gd name="connsiteY124" fmla="*/ 168844 h 606651"/>
              <a:gd name="connsiteX125" fmla="*/ 100998 w 440751"/>
              <a:gd name="connsiteY125" fmla="*/ 166779 h 606651"/>
              <a:gd name="connsiteX126" fmla="*/ 117378 w 440751"/>
              <a:gd name="connsiteY126" fmla="*/ 150424 h 606651"/>
              <a:gd name="connsiteX127" fmla="*/ 119446 w 440751"/>
              <a:gd name="connsiteY127" fmla="*/ 150011 h 606651"/>
              <a:gd name="connsiteX128" fmla="*/ 143190 w 440751"/>
              <a:gd name="connsiteY128" fmla="*/ 150341 h 606651"/>
              <a:gd name="connsiteX129" fmla="*/ 159818 w 440751"/>
              <a:gd name="connsiteY129" fmla="*/ 133325 h 606651"/>
              <a:gd name="connsiteX130" fmla="*/ 161556 w 440751"/>
              <a:gd name="connsiteY130" fmla="*/ 132169 h 606651"/>
              <a:gd name="connsiteX131" fmla="*/ 23824 w 440751"/>
              <a:gd name="connsiteY131" fmla="*/ 23790 h 606651"/>
              <a:gd name="connsiteX132" fmla="*/ 23824 w 440751"/>
              <a:gd name="connsiteY132" fmla="*/ 403939 h 606651"/>
              <a:gd name="connsiteX133" fmla="*/ 416927 w 440751"/>
              <a:gd name="connsiteY133" fmla="*/ 403939 h 606651"/>
              <a:gd name="connsiteX134" fmla="*/ 416927 w 440751"/>
              <a:gd name="connsiteY134" fmla="*/ 157445 h 606651"/>
              <a:gd name="connsiteX135" fmla="*/ 311702 w 440751"/>
              <a:gd name="connsiteY135" fmla="*/ 157445 h 606651"/>
              <a:gd name="connsiteX136" fmla="*/ 299790 w 440751"/>
              <a:gd name="connsiteY136" fmla="*/ 145550 h 606651"/>
              <a:gd name="connsiteX137" fmla="*/ 299790 w 440751"/>
              <a:gd name="connsiteY137" fmla="*/ 23790 h 606651"/>
              <a:gd name="connsiteX138" fmla="*/ 23824 w 440751"/>
              <a:gd name="connsiteY138" fmla="*/ 0 h 606651"/>
              <a:gd name="connsiteX139" fmla="*/ 311702 w 440751"/>
              <a:gd name="connsiteY139" fmla="*/ 0 h 606651"/>
              <a:gd name="connsiteX140" fmla="*/ 314432 w 440751"/>
              <a:gd name="connsiteY140" fmla="*/ 330 h 606651"/>
              <a:gd name="connsiteX141" fmla="*/ 315094 w 440751"/>
              <a:gd name="connsiteY141" fmla="*/ 578 h 606651"/>
              <a:gd name="connsiteX142" fmla="*/ 317410 w 440751"/>
              <a:gd name="connsiteY142" fmla="*/ 1569 h 606651"/>
              <a:gd name="connsiteX143" fmla="*/ 318238 w 440751"/>
              <a:gd name="connsiteY143" fmla="*/ 1982 h 606651"/>
              <a:gd name="connsiteX144" fmla="*/ 320554 w 440751"/>
              <a:gd name="connsiteY144" fmla="*/ 3965 h 606651"/>
              <a:gd name="connsiteX145" fmla="*/ 320637 w 440751"/>
              <a:gd name="connsiteY145" fmla="*/ 4048 h 606651"/>
              <a:gd name="connsiteX146" fmla="*/ 437773 w 440751"/>
              <a:gd name="connsiteY146" fmla="*/ 137702 h 606651"/>
              <a:gd name="connsiteX147" fmla="*/ 440668 w 440751"/>
              <a:gd name="connsiteY147" fmla="*/ 145385 h 606651"/>
              <a:gd name="connsiteX148" fmla="*/ 440751 w 440751"/>
              <a:gd name="connsiteY148" fmla="*/ 146706 h 606651"/>
              <a:gd name="connsiteX149" fmla="*/ 440751 w 440751"/>
              <a:gd name="connsiteY149" fmla="*/ 582861 h 606651"/>
              <a:gd name="connsiteX150" fmla="*/ 416927 w 440751"/>
              <a:gd name="connsiteY150" fmla="*/ 606651 h 606651"/>
              <a:gd name="connsiteX151" fmla="*/ 23824 w 440751"/>
              <a:gd name="connsiteY151" fmla="*/ 606651 h 606651"/>
              <a:gd name="connsiteX152" fmla="*/ 0 w 440751"/>
              <a:gd name="connsiteY152" fmla="*/ 582861 h 606651"/>
              <a:gd name="connsiteX153" fmla="*/ 0 w 440751"/>
              <a:gd name="connsiteY153" fmla="*/ 23790 h 606651"/>
              <a:gd name="connsiteX154" fmla="*/ 23824 w 440751"/>
              <a:gd name="connsiteY154" fmla="*/ 0 h 606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440751" h="606651">
                <a:moveTo>
                  <a:pt x="237003" y="458181"/>
                </a:moveTo>
                <a:lnTo>
                  <a:pt x="237333" y="458181"/>
                </a:lnTo>
                <a:cubicBezTo>
                  <a:pt x="239317" y="465951"/>
                  <a:pt x="241632" y="475704"/>
                  <a:pt x="243946" y="483474"/>
                </a:cubicBezTo>
                <a:lnTo>
                  <a:pt x="252130" y="511246"/>
                </a:lnTo>
                <a:lnTo>
                  <a:pt x="223198" y="511246"/>
                </a:lnTo>
                <a:lnTo>
                  <a:pt x="230968" y="483474"/>
                </a:lnTo>
                <a:cubicBezTo>
                  <a:pt x="233117" y="475869"/>
                  <a:pt x="235019" y="465951"/>
                  <a:pt x="237003" y="458181"/>
                </a:cubicBezTo>
                <a:close/>
                <a:moveTo>
                  <a:pt x="99151" y="457829"/>
                </a:moveTo>
                <a:cubicBezTo>
                  <a:pt x="124655" y="457829"/>
                  <a:pt x="140637" y="472202"/>
                  <a:pt x="140471" y="499461"/>
                </a:cubicBezTo>
                <a:cubicBezTo>
                  <a:pt x="140471" y="530685"/>
                  <a:pt x="122917" y="545471"/>
                  <a:pt x="96005" y="545306"/>
                </a:cubicBezTo>
                <a:cubicBezTo>
                  <a:pt x="92361" y="545306"/>
                  <a:pt x="88221" y="545306"/>
                  <a:pt x="85737" y="544728"/>
                </a:cubicBezTo>
                <a:lnTo>
                  <a:pt x="85737" y="458986"/>
                </a:lnTo>
                <a:cubicBezTo>
                  <a:pt x="88221" y="458407"/>
                  <a:pt x="92527" y="457829"/>
                  <a:pt x="99151" y="457829"/>
                </a:cubicBezTo>
                <a:close/>
                <a:moveTo>
                  <a:pt x="289946" y="436072"/>
                </a:moveTo>
                <a:lnTo>
                  <a:pt x="289946" y="460936"/>
                </a:lnTo>
                <a:lnTo>
                  <a:pt x="325104" y="460936"/>
                </a:lnTo>
                <a:lnTo>
                  <a:pt x="325104" y="567001"/>
                </a:lnTo>
                <a:lnTo>
                  <a:pt x="354884" y="567001"/>
                </a:lnTo>
                <a:lnTo>
                  <a:pt x="354884" y="460936"/>
                </a:lnTo>
                <a:lnTo>
                  <a:pt x="390703" y="460936"/>
                </a:lnTo>
                <a:lnTo>
                  <a:pt x="390703" y="436072"/>
                </a:lnTo>
                <a:close/>
                <a:moveTo>
                  <a:pt x="218886" y="436072"/>
                </a:moveTo>
                <a:lnTo>
                  <a:pt x="178765" y="567001"/>
                </a:lnTo>
                <a:lnTo>
                  <a:pt x="209539" y="567001"/>
                </a:lnTo>
                <a:lnTo>
                  <a:pt x="218886" y="533381"/>
                </a:lnTo>
                <a:lnTo>
                  <a:pt x="256443" y="533381"/>
                </a:lnTo>
                <a:lnTo>
                  <a:pt x="266535" y="567001"/>
                </a:lnTo>
                <a:lnTo>
                  <a:pt x="298467" y="567001"/>
                </a:lnTo>
                <a:lnTo>
                  <a:pt x="257767" y="436072"/>
                </a:lnTo>
                <a:close/>
                <a:moveTo>
                  <a:pt x="96042" y="435081"/>
                </a:moveTo>
                <a:cubicBezTo>
                  <a:pt x="81069" y="435081"/>
                  <a:pt x="66923" y="436072"/>
                  <a:pt x="56004" y="437807"/>
                </a:cubicBezTo>
                <a:lnTo>
                  <a:pt x="56004" y="566423"/>
                </a:lnTo>
                <a:cubicBezTo>
                  <a:pt x="63366" y="567414"/>
                  <a:pt x="74286" y="568405"/>
                  <a:pt x="89672" y="568405"/>
                </a:cubicBezTo>
                <a:cubicBezTo>
                  <a:pt x="115317" y="568405"/>
                  <a:pt x="136328" y="562953"/>
                  <a:pt x="150143" y="551471"/>
                </a:cubicBezTo>
                <a:cubicBezTo>
                  <a:pt x="162800" y="540815"/>
                  <a:pt x="171982" y="523468"/>
                  <a:pt x="171982" y="498439"/>
                </a:cubicBezTo>
                <a:cubicBezTo>
                  <a:pt x="171982" y="475309"/>
                  <a:pt x="163379" y="459201"/>
                  <a:pt x="149812" y="449041"/>
                </a:cubicBezTo>
                <a:cubicBezTo>
                  <a:pt x="137156" y="439541"/>
                  <a:pt x="120942" y="435081"/>
                  <a:pt x="96042" y="435081"/>
                </a:cubicBezTo>
                <a:close/>
                <a:moveTo>
                  <a:pt x="295069" y="267999"/>
                </a:moveTo>
                <a:cubicBezTo>
                  <a:pt x="282580" y="267999"/>
                  <a:pt x="272489" y="278158"/>
                  <a:pt x="272489" y="290629"/>
                </a:cubicBezTo>
                <a:cubicBezTo>
                  <a:pt x="272489" y="303019"/>
                  <a:pt x="282580" y="313178"/>
                  <a:pt x="295069" y="313178"/>
                </a:cubicBezTo>
                <a:cubicBezTo>
                  <a:pt x="307559" y="313178"/>
                  <a:pt x="317649" y="303019"/>
                  <a:pt x="317649" y="290629"/>
                </a:cubicBezTo>
                <a:cubicBezTo>
                  <a:pt x="317649" y="278158"/>
                  <a:pt x="307559" y="267999"/>
                  <a:pt x="295069" y="267999"/>
                </a:cubicBezTo>
                <a:close/>
                <a:moveTo>
                  <a:pt x="289279" y="245285"/>
                </a:moveTo>
                <a:lnTo>
                  <a:pt x="300859" y="245285"/>
                </a:lnTo>
                <a:cubicBezTo>
                  <a:pt x="301272" y="245285"/>
                  <a:pt x="301603" y="245533"/>
                  <a:pt x="301769" y="245863"/>
                </a:cubicBezTo>
                <a:cubicBezTo>
                  <a:pt x="303258" y="249663"/>
                  <a:pt x="306318" y="252801"/>
                  <a:pt x="310123" y="254371"/>
                </a:cubicBezTo>
                <a:cubicBezTo>
                  <a:pt x="313927" y="255940"/>
                  <a:pt x="318311" y="255857"/>
                  <a:pt x="322033" y="254205"/>
                </a:cubicBezTo>
                <a:cubicBezTo>
                  <a:pt x="322281" y="254123"/>
                  <a:pt x="322612" y="253958"/>
                  <a:pt x="323109" y="254453"/>
                </a:cubicBezTo>
                <a:lnTo>
                  <a:pt x="331297" y="262630"/>
                </a:lnTo>
                <a:cubicBezTo>
                  <a:pt x="331545" y="262878"/>
                  <a:pt x="331628" y="263373"/>
                  <a:pt x="331462" y="263704"/>
                </a:cubicBezTo>
                <a:cubicBezTo>
                  <a:pt x="329808" y="267420"/>
                  <a:pt x="329808" y="271798"/>
                  <a:pt x="331380" y="275597"/>
                </a:cubicBezTo>
                <a:cubicBezTo>
                  <a:pt x="332951" y="279397"/>
                  <a:pt x="336094" y="282453"/>
                  <a:pt x="339899" y="283939"/>
                </a:cubicBezTo>
                <a:cubicBezTo>
                  <a:pt x="340230" y="284104"/>
                  <a:pt x="340478" y="284435"/>
                  <a:pt x="340478" y="284848"/>
                </a:cubicBezTo>
                <a:lnTo>
                  <a:pt x="340478" y="296411"/>
                </a:lnTo>
                <a:cubicBezTo>
                  <a:pt x="340478" y="296824"/>
                  <a:pt x="340230" y="297154"/>
                  <a:pt x="339899" y="297237"/>
                </a:cubicBezTo>
                <a:cubicBezTo>
                  <a:pt x="336012" y="298724"/>
                  <a:pt x="332951" y="301780"/>
                  <a:pt x="331380" y="305579"/>
                </a:cubicBezTo>
                <a:cubicBezTo>
                  <a:pt x="329808" y="309378"/>
                  <a:pt x="329808" y="313756"/>
                  <a:pt x="331462" y="317555"/>
                </a:cubicBezTo>
                <a:cubicBezTo>
                  <a:pt x="331628" y="317886"/>
                  <a:pt x="331545" y="318299"/>
                  <a:pt x="331297" y="318546"/>
                </a:cubicBezTo>
                <a:lnTo>
                  <a:pt x="323109" y="326806"/>
                </a:lnTo>
                <a:cubicBezTo>
                  <a:pt x="322612" y="327219"/>
                  <a:pt x="322281" y="327054"/>
                  <a:pt x="322033" y="326971"/>
                </a:cubicBezTo>
                <a:cubicBezTo>
                  <a:pt x="318311" y="325319"/>
                  <a:pt x="313927" y="325236"/>
                  <a:pt x="310123" y="326806"/>
                </a:cubicBezTo>
                <a:cubicBezTo>
                  <a:pt x="306318" y="328375"/>
                  <a:pt x="303258" y="331514"/>
                  <a:pt x="301769" y="335313"/>
                </a:cubicBezTo>
                <a:cubicBezTo>
                  <a:pt x="301603" y="335726"/>
                  <a:pt x="301272" y="335891"/>
                  <a:pt x="300859" y="335891"/>
                </a:cubicBezTo>
                <a:lnTo>
                  <a:pt x="289279" y="335891"/>
                </a:lnTo>
                <a:cubicBezTo>
                  <a:pt x="288866" y="335891"/>
                  <a:pt x="288535" y="335726"/>
                  <a:pt x="288369" y="335313"/>
                </a:cubicBezTo>
                <a:cubicBezTo>
                  <a:pt x="286881" y="331514"/>
                  <a:pt x="283820" y="328375"/>
                  <a:pt x="280015" y="326806"/>
                </a:cubicBezTo>
                <a:cubicBezTo>
                  <a:pt x="278196" y="326062"/>
                  <a:pt x="276211" y="325649"/>
                  <a:pt x="274226" y="325649"/>
                </a:cubicBezTo>
                <a:cubicBezTo>
                  <a:pt x="272075" y="325649"/>
                  <a:pt x="270090" y="326145"/>
                  <a:pt x="268105" y="326971"/>
                </a:cubicBezTo>
                <a:cubicBezTo>
                  <a:pt x="267857" y="327054"/>
                  <a:pt x="267526" y="327219"/>
                  <a:pt x="267112" y="326806"/>
                </a:cubicBezTo>
                <a:lnTo>
                  <a:pt x="258841" y="318546"/>
                </a:lnTo>
                <a:cubicBezTo>
                  <a:pt x="258593" y="318299"/>
                  <a:pt x="258510" y="317886"/>
                  <a:pt x="258676" y="317555"/>
                </a:cubicBezTo>
                <a:cubicBezTo>
                  <a:pt x="260330" y="313756"/>
                  <a:pt x="260330" y="309378"/>
                  <a:pt x="258758" y="305579"/>
                </a:cubicBezTo>
                <a:cubicBezTo>
                  <a:pt x="257187" y="301780"/>
                  <a:pt x="254127" y="298724"/>
                  <a:pt x="250322" y="297237"/>
                </a:cubicBezTo>
                <a:cubicBezTo>
                  <a:pt x="249908" y="297154"/>
                  <a:pt x="249660" y="296824"/>
                  <a:pt x="249660" y="296411"/>
                </a:cubicBezTo>
                <a:lnTo>
                  <a:pt x="249660" y="284848"/>
                </a:lnTo>
                <a:cubicBezTo>
                  <a:pt x="249660" y="284435"/>
                  <a:pt x="249908" y="284022"/>
                  <a:pt x="250322" y="283939"/>
                </a:cubicBezTo>
                <a:cubicBezTo>
                  <a:pt x="254127" y="282453"/>
                  <a:pt x="257187" y="279397"/>
                  <a:pt x="258758" y="275597"/>
                </a:cubicBezTo>
                <a:cubicBezTo>
                  <a:pt x="260330" y="271798"/>
                  <a:pt x="260330" y="267420"/>
                  <a:pt x="258676" y="263704"/>
                </a:cubicBezTo>
                <a:cubicBezTo>
                  <a:pt x="258510" y="263373"/>
                  <a:pt x="258593" y="262878"/>
                  <a:pt x="258841" y="262630"/>
                </a:cubicBezTo>
                <a:lnTo>
                  <a:pt x="267112" y="254453"/>
                </a:lnTo>
                <a:cubicBezTo>
                  <a:pt x="267526" y="253958"/>
                  <a:pt x="267857" y="254123"/>
                  <a:pt x="268105" y="254205"/>
                </a:cubicBezTo>
                <a:cubicBezTo>
                  <a:pt x="271910" y="255857"/>
                  <a:pt x="276293" y="255940"/>
                  <a:pt x="280098" y="254371"/>
                </a:cubicBezTo>
                <a:cubicBezTo>
                  <a:pt x="283820" y="252801"/>
                  <a:pt x="286881" y="249663"/>
                  <a:pt x="288369" y="245863"/>
                </a:cubicBezTo>
                <a:cubicBezTo>
                  <a:pt x="288535" y="245450"/>
                  <a:pt x="288866" y="245285"/>
                  <a:pt x="289279" y="245285"/>
                </a:cubicBezTo>
                <a:close/>
                <a:moveTo>
                  <a:pt x="173138" y="177517"/>
                </a:moveTo>
                <a:cubicBezTo>
                  <a:pt x="148319" y="177517"/>
                  <a:pt x="128133" y="197754"/>
                  <a:pt x="128133" y="222452"/>
                </a:cubicBezTo>
                <a:cubicBezTo>
                  <a:pt x="128133" y="247232"/>
                  <a:pt x="148319" y="267387"/>
                  <a:pt x="173138" y="267387"/>
                </a:cubicBezTo>
                <a:cubicBezTo>
                  <a:pt x="197957" y="267387"/>
                  <a:pt x="218143" y="247232"/>
                  <a:pt x="218143" y="222452"/>
                </a:cubicBezTo>
                <a:cubicBezTo>
                  <a:pt x="218143" y="197754"/>
                  <a:pt x="197957" y="177517"/>
                  <a:pt x="173138" y="177517"/>
                </a:cubicBezTo>
                <a:close/>
                <a:moveTo>
                  <a:pt x="161556" y="132169"/>
                </a:moveTo>
                <a:lnTo>
                  <a:pt x="184720" y="132169"/>
                </a:lnTo>
                <a:cubicBezTo>
                  <a:pt x="185464" y="132169"/>
                  <a:pt x="186126" y="132664"/>
                  <a:pt x="186457" y="133325"/>
                </a:cubicBezTo>
                <a:cubicBezTo>
                  <a:pt x="189435" y="141007"/>
                  <a:pt x="195475" y="147202"/>
                  <a:pt x="203086" y="150341"/>
                </a:cubicBezTo>
                <a:cubicBezTo>
                  <a:pt x="210614" y="153480"/>
                  <a:pt x="219383" y="153315"/>
                  <a:pt x="226829" y="150011"/>
                </a:cubicBezTo>
                <a:cubicBezTo>
                  <a:pt x="227325" y="149845"/>
                  <a:pt x="227987" y="149598"/>
                  <a:pt x="228897" y="150424"/>
                </a:cubicBezTo>
                <a:lnTo>
                  <a:pt x="245278" y="166779"/>
                </a:lnTo>
                <a:cubicBezTo>
                  <a:pt x="245774" y="167357"/>
                  <a:pt x="245940" y="168183"/>
                  <a:pt x="245691" y="168844"/>
                </a:cubicBezTo>
                <a:cubicBezTo>
                  <a:pt x="242382" y="176360"/>
                  <a:pt x="242299" y="185033"/>
                  <a:pt x="245443" y="192633"/>
                </a:cubicBezTo>
                <a:cubicBezTo>
                  <a:pt x="248587" y="200149"/>
                  <a:pt x="254709" y="206179"/>
                  <a:pt x="262403" y="209153"/>
                </a:cubicBezTo>
                <a:cubicBezTo>
                  <a:pt x="263065" y="209483"/>
                  <a:pt x="263561" y="210227"/>
                  <a:pt x="263561" y="210970"/>
                </a:cubicBezTo>
                <a:lnTo>
                  <a:pt x="263561" y="234016"/>
                </a:lnTo>
                <a:cubicBezTo>
                  <a:pt x="263561" y="234842"/>
                  <a:pt x="263065" y="235503"/>
                  <a:pt x="262403" y="235750"/>
                </a:cubicBezTo>
                <a:cubicBezTo>
                  <a:pt x="254709" y="238724"/>
                  <a:pt x="248587" y="244836"/>
                  <a:pt x="245443" y="252353"/>
                </a:cubicBezTo>
                <a:cubicBezTo>
                  <a:pt x="242299" y="259953"/>
                  <a:pt x="242382" y="268626"/>
                  <a:pt x="245691" y="276142"/>
                </a:cubicBezTo>
                <a:cubicBezTo>
                  <a:pt x="245940" y="276803"/>
                  <a:pt x="245774" y="277629"/>
                  <a:pt x="245278" y="278207"/>
                </a:cubicBezTo>
                <a:lnTo>
                  <a:pt x="228897" y="294562"/>
                </a:lnTo>
                <a:cubicBezTo>
                  <a:pt x="227987" y="295388"/>
                  <a:pt x="227325" y="295141"/>
                  <a:pt x="226829" y="294893"/>
                </a:cubicBezTo>
                <a:cubicBezTo>
                  <a:pt x="219383" y="291671"/>
                  <a:pt x="210614" y="291506"/>
                  <a:pt x="203086" y="294645"/>
                </a:cubicBezTo>
                <a:cubicBezTo>
                  <a:pt x="195475" y="297784"/>
                  <a:pt x="189435" y="303979"/>
                  <a:pt x="186457" y="311578"/>
                </a:cubicBezTo>
                <a:cubicBezTo>
                  <a:pt x="186126" y="312322"/>
                  <a:pt x="185464" y="312817"/>
                  <a:pt x="184720" y="312817"/>
                </a:cubicBezTo>
                <a:lnTo>
                  <a:pt x="161556" y="312817"/>
                </a:lnTo>
                <a:cubicBezTo>
                  <a:pt x="160811" y="312817"/>
                  <a:pt x="160067" y="312322"/>
                  <a:pt x="159818" y="311578"/>
                </a:cubicBezTo>
                <a:cubicBezTo>
                  <a:pt x="156840" y="303979"/>
                  <a:pt x="150801" y="297784"/>
                  <a:pt x="143190" y="294645"/>
                </a:cubicBezTo>
                <a:cubicBezTo>
                  <a:pt x="139467" y="293158"/>
                  <a:pt x="135579" y="292332"/>
                  <a:pt x="131608" y="292332"/>
                </a:cubicBezTo>
                <a:cubicBezTo>
                  <a:pt x="127388" y="292332"/>
                  <a:pt x="123252" y="293241"/>
                  <a:pt x="119446" y="294893"/>
                </a:cubicBezTo>
                <a:cubicBezTo>
                  <a:pt x="118950" y="295141"/>
                  <a:pt x="118288" y="295388"/>
                  <a:pt x="117378" y="294562"/>
                </a:cubicBezTo>
                <a:lnTo>
                  <a:pt x="100998" y="278207"/>
                </a:lnTo>
                <a:cubicBezTo>
                  <a:pt x="100419" y="277629"/>
                  <a:pt x="100253" y="276803"/>
                  <a:pt x="100584" y="276142"/>
                </a:cubicBezTo>
                <a:cubicBezTo>
                  <a:pt x="103893" y="268626"/>
                  <a:pt x="103976" y="259953"/>
                  <a:pt x="100832" y="252353"/>
                </a:cubicBezTo>
                <a:cubicBezTo>
                  <a:pt x="97689" y="244836"/>
                  <a:pt x="91484" y="238724"/>
                  <a:pt x="83873" y="235750"/>
                </a:cubicBezTo>
                <a:cubicBezTo>
                  <a:pt x="83128" y="235503"/>
                  <a:pt x="82632" y="234842"/>
                  <a:pt x="82632" y="234016"/>
                </a:cubicBezTo>
                <a:lnTo>
                  <a:pt x="82632" y="210970"/>
                </a:lnTo>
                <a:cubicBezTo>
                  <a:pt x="82632" y="210144"/>
                  <a:pt x="83128" y="209483"/>
                  <a:pt x="83873" y="209153"/>
                </a:cubicBezTo>
                <a:cubicBezTo>
                  <a:pt x="91484" y="206179"/>
                  <a:pt x="97689" y="200149"/>
                  <a:pt x="100832" y="192633"/>
                </a:cubicBezTo>
                <a:cubicBezTo>
                  <a:pt x="103976" y="185033"/>
                  <a:pt x="103893" y="176360"/>
                  <a:pt x="100584" y="168844"/>
                </a:cubicBezTo>
                <a:cubicBezTo>
                  <a:pt x="100253" y="168183"/>
                  <a:pt x="100419" y="167357"/>
                  <a:pt x="100998" y="166779"/>
                </a:cubicBezTo>
                <a:lnTo>
                  <a:pt x="117378" y="150424"/>
                </a:lnTo>
                <a:cubicBezTo>
                  <a:pt x="118288" y="149598"/>
                  <a:pt x="118950" y="149845"/>
                  <a:pt x="119446" y="150011"/>
                </a:cubicBezTo>
                <a:cubicBezTo>
                  <a:pt x="126892" y="153315"/>
                  <a:pt x="135661" y="153480"/>
                  <a:pt x="143190" y="150341"/>
                </a:cubicBezTo>
                <a:cubicBezTo>
                  <a:pt x="150801" y="147202"/>
                  <a:pt x="156840" y="141007"/>
                  <a:pt x="159818" y="133325"/>
                </a:cubicBezTo>
                <a:cubicBezTo>
                  <a:pt x="160067" y="132664"/>
                  <a:pt x="160811" y="132169"/>
                  <a:pt x="161556" y="132169"/>
                </a:cubicBezTo>
                <a:close/>
                <a:moveTo>
                  <a:pt x="23824" y="23790"/>
                </a:moveTo>
                <a:lnTo>
                  <a:pt x="23824" y="403939"/>
                </a:lnTo>
                <a:lnTo>
                  <a:pt x="416927" y="403939"/>
                </a:lnTo>
                <a:lnTo>
                  <a:pt x="416927" y="157445"/>
                </a:lnTo>
                <a:lnTo>
                  <a:pt x="311702" y="157445"/>
                </a:lnTo>
                <a:cubicBezTo>
                  <a:pt x="305084" y="157445"/>
                  <a:pt x="299790" y="152076"/>
                  <a:pt x="299790" y="145550"/>
                </a:cubicBezTo>
                <a:lnTo>
                  <a:pt x="299790" y="23790"/>
                </a:lnTo>
                <a:close/>
                <a:moveTo>
                  <a:pt x="23824" y="0"/>
                </a:moveTo>
                <a:lnTo>
                  <a:pt x="311702" y="0"/>
                </a:lnTo>
                <a:cubicBezTo>
                  <a:pt x="312612" y="0"/>
                  <a:pt x="313522" y="165"/>
                  <a:pt x="314432" y="330"/>
                </a:cubicBezTo>
                <a:cubicBezTo>
                  <a:pt x="314680" y="413"/>
                  <a:pt x="314846" y="496"/>
                  <a:pt x="315094" y="578"/>
                </a:cubicBezTo>
                <a:cubicBezTo>
                  <a:pt x="315921" y="826"/>
                  <a:pt x="316666" y="1156"/>
                  <a:pt x="317410" y="1569"/>
                </a:cubicBezTo>
                <a:cubicBezTo>
                  <a:pt x="317658" y="1652"/>
                  <a:pt x="317989" y="1817"/>
                  <a:pt x="318238" y="1982"/>
                </a:cubicBezTo>
                <a:cubicBezTo>
                  <a:pt x="319065" y="2561"/>
                  <a:pt x="319892" y="3221"/>
                  <a:pt x="320554" y="3965"/>
                </a:cubicBezTo>
                <a:cubicBezTo>
                  <a:pt x="320637" y="4048"/>
                  <a:pt x="320637" y="4048"/>
                  <a:pt x="320637" y="4048"/>
                </a:cubicBezTo>
                <a:lnTo>
                  <a:pt x="437773" y="137702"/>
                </a:lnTo>
                <a:cubicBezTo>
                  <a:pt x="439676" y="139850"/>
                  <a:pt x="440586" y="142576"/>
                  <a:pt x="440668" y="145385"/>
                </a:cubicBezTo>
                <a:cubicBezTo>
                  <a:pt x="440668" y="145798"/>
                  <a:pt x="440751" y="146293"/>
                  <a:pt x="440751" y="146706"/>
                </a:cubicBezTo>
                <a:lnTo>
                  <a:pt x="440751" y="582861"/>
                </a:lnTo>
                <a:cubicBezTo>
                  <a:pt x="440751" y="595995"/>
                  <a:pt x="430080" y="606651"/>
                  <a:pt x="416927" y="606651"/>
                </a:cubicBezTo>
                <a:lnTo>
                  <a:pt x="23824" y="606651"/>
                </a:lnTo>
                <a:cubicBezTo>
                  <a:pt x="10671" y="606651"/>
                  <a:pt x="0" y="595995"/>
                  <a:pt x="0" y="582861"/>
                </a:cubicBezTo>
                <a:lnTo>
                  <a:pt x="0" y="23790"/>
                </a:lnTo>
                <a:cubicBezTo>
                  <a:pt x="0" y="10656"/>
                  <a:pt x="10671" y="0"/>
                  <a:pt x="23824" y="0"/>
                </a:cubicBez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1" name="文本框 1030">
            <a:extLst>
              <a:ext uri="{FF2B5EF4-FFF2-40B4-BE49-F238E27FC236}">
                <a16:creationId xmlns:a16="http://schemas.microsoft.com/office/drawing/2014/main" id="{A11D1D94-06E8-2AA0-5FC0-6F7C40828E12}"/>
              </a:ext>
            </a:extLst>
          </p:cNvPr>
          <p:cNvSpPr txBox="1"/>
          <p:nvPr/>
        </p:nvSpPr>
        <p:spPr>
          <a:xfrm>
            <a:off x="955361" y="1841229"/>
            <a:ext cx="804790" cy="415498"/>
          </a:xfrm>
          <a:prstGeom prst="rect">
            <a:avLst/>
          </a:prstGeom>
          <a:noFill/>
        </p:spPr>
        <p:txBody>
          <a:bodyPr wrap="square" rtlCol="0">
            <a:spAutoFit/>
          </a:bodyPr>
          <a:lstStyle/>
          <a:p>
            <a:r>
              <a:rPr lang="en-US" altLang="zh-CN" sz="1200" b="1" i="1" dirty="0">
                <a:solidFill>
                  <a:schemeClr val="accent5"/>
                </a:solidFill>
                <a:effectLst>
                  <a:outerShdw blurRad="38100" dist="38100" dir="2700000" algn="tl">
                    <a:srgbClr val="000000">
                      <a:alpha val="43137"/>
                    </a:srgbClr>
                  </a:outerShdw>
                </a:effectLst>
              </a:rPr>
              <a:t>123</a:t>
            </a:r>
          </a:p>
          <a:p>
            <a:r>
              <a:rPr lang="zh-CN" altLang="en-US" sz="900" b="1" dirty="0">
                <a:solidFill>
                  <a:schemeClr val="accent5"/>
                </a:solidFill>
              </a:rPr>
              <a:t>数据集</a:t>
            </a:r>
          </a:p>
        </p:txBody>
      </p:sp>
      <p:sp>
        <p:nvSpPr>
          <p:cNvPr id="1032" name="文本框 1031">
            <a:extLst>
              <a:ext uri="{FF2B5EF4-FFF2-40B4-BE49-F238E27FC236}">
                <a16:creationId xmlns:a16="http://schemas.microsoft.com/office/drawing/2014/main" id="{2064F321-D8D2-B1C7-2807-65C6174D01C5}"/>
              </a:ext>
            </a:extLst>
          </p:cNvPr>
          <p:cNvSpPr txBox="1"/>
          <p:nvPr/>
        </p:nvSpPr>
        <p:spPr>
          <a:xfrm>
            <a:off x="2611626" y="1834657"/>
            <a:ext cx="658015" cy="415498"/>
          </a:xfrm>
          <a:prstGeom prst="rect">
            <a:avLst/>
          </a:prstGeom>
          <a:noFill/>
        </p:spPr>
        <p:txBody>
          <a:bodyPr wrap="square" rtlCol="0">
            <a:spAutoFit/>
          </a:bodyPr>
          <a:lstStyle/>
          <a:p>
            <a:r>
              <a:rPr lang="en-US" altLang="zh-CN" sz="1200" b="1" i="1" dirty="0">
                <a:solidFill>
                  <a:schemeClr val="accent5"/>
                </a:solidFill>
                <a:effectLst>
                  <a:outerShdw blurRad="38100" dist="38100" dir="2700000" algn="tl">
                    <a:srgbClr val="000000">
                      <a:alpha val="43137"/>
                    </a:srgbClr>
                  </a:outerShdw>
                </a:effectLst>
              </a:rPr>
              <a:t>12</a:t>
            </a:r>
          </a:p>
          <a:p>
            <a:r>
              <a:rPr lang="zh-CN" altLang="en-US" sz="900" b="1" dirty="0">
                <a:solidFill>
                  <a:schemeClr val="accent5"/>
                </a:solidFill>
              </a:rPr>
              <a:t>数据产品</a:t>
            </a:r>
          </a:p>
        </p:txBody>
      </p:sp>
      <p:grpSp>
        <p:nvGrpSpPr>
          <p:cNvPr id="1033" name="组合 1032">
            <a:extLst>
              <a:ext uri="{FF2B5EF4-FFF2-40B4-BE49-F238E27FC236}">
                <a16:creationId xmlns:a16="http://schemas.microsoft.com/office/drawing/2014/main" id="{0F8E9B58-A7FE-C234-6F38-EBB71C4A2134}"/>
              </a:ext>
            </a:extLst>
          </p:cNvPr>
          <p:cNvGrpSpPr/>
          <p:nvPr/>
        </p:nvGrpSpPr>
        <p:grpSpPr>
          <a:xfrm>
            <a:off x="634626" y="2953260"/>
            <a:ext cx="2664094" cy="238565"/>
            <a:chOff x="685911" y="2106816"/>
            <a:chExt cx="2664094" cy="238565"/>
          </a:xfrm>
        </p:grpSpPr>
        <p:sp>
          <p:nvSpPr>
            <p:cNvPr id="1034" name="文本框 1033">
              <a:extLst>
                <a:ext uri="{FF2B5EF4-FFF2-40B4-BE49-F238E27FC236}">
                  <a16:creationId xmlns:a16="http://schemas.microsoft.com/office/drawing/2014/main" id="{AC59D82B-A734-49A5-C868-AED36BA0D724}"/>
                </a:ext>
              </a:extLst>
            </p:cNvPr>
            <p:cNvSpPr txBox="1"/>
            <p:nvPr/>
          </p:nvSpPr>
          <p:spPr>
            <a:xfrm>
              <a:off x="685911" y="2114549"/>
              <a:ext cx="1475931" cy="230832"/>
            </a:xfrm>
            <a:prstGeom prst="rect">
              <a:avLst/>
            </a:prstGeom>
            <a:noFill/>
          </p:spPr>
          <p:txBody>
            <a:bodyPr wrap="square" rtlCol="0">
              <a:spAutoFit/>
            </a:bodyPr>
            <a:lstStyle/>
            <a:p>
              <a:r>
                <a:rPr lang="zh-CN" altLang="en-US" sz="900" dirty="0">
                  <a:solidFill>
                    <a:schemeClr val="accent5"/>
                  </a:solidFill>
                </a:rPr>
                <a:t>交通卡交易数据</a:t>
              </a:r>
            </a:p>
          </p:txBody>
        </p:sp>
        <p:sp>
          <p:nvSpPr>
            <p:cNvPr id="1035" name="文本框 1034">
              <a:extLst>
                <a:ext uri="{FF2B5EF4-FFF2-40B4-BE49-F238E27FC236}">
                  <a16:creationId xmlns:a16="http://schemas.microsoft.com/office/drawing/2014/main" id="{6729ACB5-5DCF-95CF-C7D7-43D1158DC28F}"/>
                </a:ext>
              </a:extLst>
            </p:cNvPr>
            <p:cNvSpPr txBox="1"/>
            <p:nvPr/>
          </p:nvSpPr>
          <p:spPr>
            <a:xfrm>
              <a:off x="1986766" y="2114271"/>
              <a:ext cx="794546" cy="230832"/>
            </a:xfrm>
            <a:prstGeom prst="rect">
              <a:avLst/>
            </a:prstGeom>
            <a:noFill/>
          </p:spPr>
          <p:txBody>
            <a:bodyPr wrap="square" rtlCol="0">
              <a:spAutoFit/>
            </a:bodyPr>
            <a:lstStyle/>
            <a:p>
              <a:pPr algn="ctr"/>
              <a:r>
                <a:rPr lang="zh-CN" altLang="en-US" sz="900" dirty="0">
                  <a:solidFill>
                    <a:schemeClr val="accent5"/>
                  </a:solidFill>
                </a:rPr>
                <a:t>交通卡公司</a:t>
              </a:r>
            </a:p>
          </p:txBody>
        </p:sp>
        <p:sp>
          <p:nvSpPr>
            <p:cNvPr id="1036" name="文本框 1035">
              <a:extLst>
                <a:ext uri="{FF2B5EF4-FFF2-40B4-BE49-F238E27FC236}">
                  <a16:creationId xmlns:a16="http://schemas.microsoft.com/office/drawing/2014/main" id="{37188A53-074A-CF39-5C3D-0FFADEB23E2D}"/>
                </a:ext>
              </a:extLst>
            </p:cNvPr>
            <p:cNvSpPr txBox="1"/>
            <p:nvPr/>
          </p:nvSpPr>
          <p:spPr>
            <a:xfrm>
              <a:off x="2650070" y="2106816"/>
              <a:ext cx="699935" cy="230832"/>
            </a:xfrm>
            <a:prstGeom prst="rect">
              <a:avLst/>
            </a:prstGeom>
            <a:noFill/>
          </p:spPr>
          <p:txBody>
            <a:bodyPr wrap="square" rtlCol="0">
              <a:spAutoFit/>
            </a:bodyPr>
            <a:lstStyle/>
            <a:p>
              <a:r>
                <a:rPr lang="en-US" altLang="zh-CN" sz="900" dirty="0">
                  <a:solidFill>
                    <a:schemeClr val="accent5"/>
                  </a:solidFill>
                </a:rPr>
                <a:t>2023-1-5</a:t>
              </a:r>
              <a:endParaRPr lang="zh-CN" altLang="en-US" sz="900" dirty="0">
                <a:solidFill>
                  <a:schemeClr val="accent5"/>
                </a:solidFill>
              </a:endParaRPr>
            </a:p>
          </p:txBody>
        </p:sp>
      </p:grpSp>
      <p:grpSp>
        <p:nvGrpSpPr>
          <p:cNvPr id="1041" name="组合 1040">
            <a:extLst>
              <a:ext uri="{FF2B5EF4-FFF2-40B4-BE49-F238E27FC236}">
                <a16:creationId xmlns:a16="http://schemas.microsoft.com/office/drawing/2014/main" id="{EA1CD1E0-29FC-8EBC-1EF0-C334A17F9C4F}"/>
              </a:ext>
            </a:extLst>
          </p:cNvPr>
          <p:cNvGrpSpPr/>
          <p:nvPr/>
        </p:nvGrpSpPr>
        <p:grpSpPr>
          <a:xfrm>
            <a:off x="633509" y="3151861"/>
            <a:ext cx="2769166" cy="238565"/>
            <a:chOff x="685911" y="2106816"/>
            <a:chExt cx="2769166" cy="238565"/>
          </a:xfrm>
        </p:grpSpPr>
        <p:sp>
          <p:nvSpPr>
            <p:cNvPr id="1042" name="文本框 1041">
              <a:extLst>
                <a:ext uri="{FF2B5EF4-FFF2-40B4-BE49-F238E27FC236}">
                  <a16:creationId xmlns:a16="http://schemas.microsoft.com/office/drawing/2014/main" id="{D744B6AB-6143-FD79-F038-F0F89EB47619}"/>
                </a:ext>
              </a:extLst>
            </p:cNvPr>
            <p:cNvSpPr txBox="1"/>
            <p:nvPr/>
          </p:nvSpPr>
          <p:spPr>
            <a:xfrm>
              <a:off x="685911" y="2114549"/>
              <a:ext cx="1475931" cy="230832"/>
            </a:xfrm>
            <a:prstGeom prst="rect">
              <a:avLst/>
            </a:prstGeom>
            <a:noFill/>
          </p:spPr>
          <p:txBody>
            <a:bodyPr wrap="square" rtlCol="0">
              <a:spAutoFit/>
            </a:bodyPr>
            <a:lstStyle/>
            <a:p>
              <a:r>
                <a:rPr lang="en-US" altLang="zh-CN" sz="900" dirty="0">
                  <a:solidFill>
                    <a:schemeClr val="accent5"/>
                  </a:solidFill>
                </a:rPr>
                <a:t>15min</a:t>
              </a:r>
              <a:r>
                <a:rPr lang="zh-CN" altLang="en-US" sz="900" dirty="0">
                  <a:solidFill>
                    <a:schemeClr val="accent5"/>
                  </a:solidFill>
                </a:rPr>
                <a:t>公交客流统计数据</a:t>
              </a:r>
            </a:p>
          </p:txBody>
        </p:sp>
        <p:sp>
          <p:nvSpPr>
            <p:cNvPr id="1043" name="文本框 1042">
              <a:extLst>
                <a:ext uri="{FF2B5EF4-FFF2-40B4-BE49-F238E27FC236}">
                  <a16:creationId xmlns:a16="http://schemas.microsoft.com/office/drawing/2014/main" id="{0CF28D39-BF37-61A9-DE53-1C5070498A53}"/>
                </a:ext>
              </a:extLst>
            </p:cNvPr>
            <p:cNvSpPr txBox="1"/>
            <p:nvPr/>
          </p:nvSpPr>
          <p:spPr>
            <a:xfrm>
              <a:off x="2009626" y="2114271"/>
              <a:ext cx="794546" cy="230832"/>
            </a:xfrm>
            <a:prstGeom prst="rect">
              <a:avLst/>
            </a:prstGeom>
            <a:noFill/>
          </p:spPr>
          <p:txBody>
            <a:bodyPr wrap="square" rtlCol="0">
              <a:spAutoFit/>
            </a:bodyPr>
            <a:lstStyle/>
            <a:p>
              <a:r>
                <a:rPr lang="zh-CN" altLang="en-US" sz="900" dirty="0">
                  <a:solidFill>
                    <a:schemeClr val="accent5"/>
                  </a:solidFill>
                </a:rPr>
                <a:t>交通卡公司</a:t>
              </a:r>
            </a:p>
          </p:txBody>
        </p:sp>
        <p:sp>
          <p:nvSpPr>
            <p:cNvPr id="1044" name="文本框 1043">
              <a:extLst>
                <a:ext uri="{FF2B5EF4-FFF2-40B4-BE49-F238E27FC236}">
                  <a16:creationId xmlns:a16="http://schemas.microsoft.com/office/drawing/2014/main" id="{E1FFB577-C3D5-01B4-04FD-9DAA0FCE5B78}"/>
                </a:ext>
              </a:extLst>
            </p:cNvPr>
            <p:cNvSpPr txBox="1"/>
            <p:nvPr/>
          </p:nvSpPr>
          <p:spPr>
            <a:xfrm>
              <a:off x="2642450" y="2106816"/>
              <a:ext cx="812627" cy="230832"/>
            </a:xfrm>
            <a:prstGeom prst="rect">
              <a:avLst/>
            </a:prstGeom>
            <a:noFill/>
          </p:spPr>
          <p:txBody>
            <a:bodyPr wrap="square" rtlCol="0">
              <a:spAutoFit/>
            </a:bodyPr>
            <a:lstStyle/>
            <a:p>
              <a:r>
                <a:rPr lang="en-US" altLang="zh-CN" sz="900" dirty="0">
                  <a:solidFill>
                    <a:schemeClr val="accent5"/>
                  </a:solidFill>
                </a:rPr>
                <a:t>2022-12-15</a:t>
              </a:r>
              <a:endParaRPr lang="zh-CN" altLang="en-US" sz="900" dirty="0">
                <a:solidFill>
                  <a:schemeClr val="accent5"/>
                </a:solidFill>
              </a:endParaRPr>
            </a:p>
          </p:txBody>
        </p:sp>
      </p:grpSp>
      <p:sp>
        <p:nvSpPr>
          <p:cNvPr id="1045" name="圆角矩形 139">
            <a:extLst>
              <a:ext uri="{FF2B5EF4-FFF2-40B4-BE49-F238E27FC236}">
                <a16:creationId xmlns:a16="http://schemas.microsoft.com/office/drawing/2014/main" id="{8D7DE233-727D-7431-DBBA-459FFA05D091}"/>
              </a:ext>
            </a:extLst>
          </p:cNvPr>
          <p:cNvSpPr/>
          <p:nvPr/>
        </p:nvSpPr>
        <p:spPr>
          <a:xfrm>
            <a:off x="567843" y="3569451"/>
            <a:ext cx="3070669" cy="1780614"/>
          </a:xfrm>
          <a:prstGeom prst="roundRect">
            <a:avLst>
              <a:gd name="adj" fmla="val 576"/>
            </a:avLst>
          </a:prstGeom>
          <a:solidFill>
            <a:schemeClr val="tx2">
              <a:lumMod val="75000"/>
            </a:schemeClr>
          </a:solidFill>
          <a:ln w="9525">
            <a:solidFill>
              <a:srgbClr val="66CC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endParaRPr lang="zh-CN" altLang="en-US" sz="800" dirty="0">
              <a:latin typeface="微软雅黑" panose="020B0503020204020204" pitchFamily="34" charset="-122"/>
              <a:ea typeface="微软雅黑" panose="020B0503020204020204" pitchFamily="34" charset="-122"/>
            </a:endParaRPr>
          </a:p>
        </p:txBody>
      </p:sp>
      <p:graphicFrame>
        <p:nvGraphicFramePr>
          <p:cNvPr id="1048" name="图表 1047">
            <a:extLst>
              <a:ext uri="{FF2B5EF4-FFF2-40B4-BE49-F238E27FC236}">
                <a16:creationId xmlns:a16="http://schemas.microsoft.com/office/drawing/2014/main" id="{7B9A4035-E90F-2036-FC28-B5D7633A0718}"/>
              </a:ext>
            </a:extLst>
          </p:cNvPr>
          <p:cNvGraphicFramePr/>
          <p:nvPr>
            <p:extLst>
              <p:ext uri="{D42A27DB-BD31-4B8C-83A1-F6EECF244321}">
                <p14:modId xmlns:p14="http://schemas.microsoft.com/office/powerpoint/2010/main" val="3814967230"/>
              </p:ext>
            </p:extLst>
          </p:nvPr>
        </p:nvGraphicFramePr>
        <p:xfrm>
          <a:off x="677759" y="3786721"/>
          <a:ext cx="2724916" cy="1692528"/>
        </p:xfrm>
        <a:graphic>
          <a:graphicData uri="http://schemas.openxmlformats.org/drawingml/2006/chart">
            <c:chart xmlns:c="http://schemas.openxmlformats.org/drawingml/2006/chart" xmlns:r="http://schemas.openxmlformats.org/officeDocument/2006/relationships" r:id="rId5"/>
          </a:graphicData>
        </a:graphic>
      </p:graphicFrame>
      <p:sp>
        <p:nvSpPr>
          <p:cNvPr id="1049" name="梯形 1048">
            <a:extLst>
              <a:ext uri="{FF2B5EF4-FFF2-40B4-BE49-F238E27FC236}">
                <a16:creationId xmlns:a16="http://schemas.microsoft.com/office/drawing/2014/main" id="{3AF9BCBB-12B5-6158-6C2B-EA6B7BA5FBB7}"/>
              </a:ext>
            </a:extLst>
          </p:cNvPr>
          <p:cNvSpPr/>
          <p:nvPr/>
        </p:nvSpPr>
        <p:spPr>
          <a:xfrm rot="10800000">
            <a:off x="1327882" y="3600555"/>
            <a:ext cx="1538488" cy="246850"/>
          </a:xfrm>
          <a:prstGeom prst="trapezoid">
            <a:avLst>
              <a:gd name="adj" fmla="val 80564"/>
            </a:avLst>
          </a:prstGeom>
          <a:solidFill>
            <a:srgbClr val="36819A">
              <a:alpha val="46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050" name="文本框 1049">
            <a:extLst>
              <a:ext uri="{FF2B5EF4-FFF2-40B4-BE49-F238E27FC236}">
                <a16:creationId xmlns:a16="http://schemas.microsoft.com/office/drawing/2014/main" id="{923F7E44-EDA6-E3FD-C0B2-38AC7146C3E1}"/>
              </a:ext>
            </a:extLst>
          </p:cNvPr>
          <p:cNvSpPr txBox="1"/>
          <p:nvPr/>
        </p:nvSpPr>
        <p:spPr>
          <a:xfrm>
            <a:off x="1327882" y="3585480"/>
            <a:ext cx="1538487" cy="276999"/>
          </a:xfrm>
          <a:prstGeom prst="rect">
            <a:avLst/>
          </a:prstGeom>
          <a:noFill/>
        </p:spPr>
        <p:txBody>
          <a:bodyPr wrap="square" rtlCol="0">
            <a:spAutoFit/>
          </a:bodyPr>
          <a:lstStyle/>
          <a:p>
            <a:pPr algn="ctr"/>
            <a:r>
              <a:rPr lang="zh-CN" altLang="en-US" sz="1200" b="1" dirty="0">
                <a:solidFill>
                  <a:schemeClr val="bg1"/>
                </a:solidFill>
              </a:rPr>
              <a:t>数据上送监测</a:t>
            </a:r>
          </a:p>
        </p:txBody>
      </p:sp>
      <p:sp>
        <p:nvSpPr>
          <p:cNvPr id="1051" name="圆角矩形 139">
            <a:extLst>
              <a:ext uri="{FF2B5EF4-FFF2-40B4-BE49-F238E27FC236}">
                <a16:creationId xmlns:a16="http://schemas.microsoft.com/office/drawing/2014/main" id="{106E81BD-3B97-59E8-7F3C-63DF127D8894}"/>
              </a:ext>
            </a:extLst>
          </p:cNvPr>
          <p:cNvSpPr/>
          <p:nvPr/>
        </p:nvSpPr>
        <p:spPr>
          <a:xfrm>
            <a:off x="3807288" y="1668079"/>
            <a:ext cx="4778286" cy="3681986"/>
          </a:xfrm>
          <a:prstGeom prst="roundRect">
            <a:avLst>
              <a:gd name="adj" fmla="val 576"/>
            </a:avLst>
          </a:prstGeom>
          <a:solidFill>
            <a:schemeClr val="tx2">
              <a:lumMod val="75000"/>
            </a:schemeClr>
          </a:solidFill>
          <a:ln w="9525">
            <a:solidFill>
              <a:srgbClr val="66CC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endParaRPr lang="zh-CN" altLang="en-US" sz="800" dirty="0">
              <a:latin typeface="微软雅黑" panose="020B0503020204020204" pitchFamily="34" charset="-122"/>
              <a:ea typeface="微软雅黑" panose="020B0503020204020204" pitchFamily="34" charset="-122"/>
            </a:endParaRPr>
          </a:p>
        </p:txBody>
      </p:sp>
      <p:sp>
        <p:nvSpPr>
          <p:cNvPr id="1052" name="椭圆 1051">
            <a:extLst>
              <a:ext uri="{FF2B5EF4-FFF2-40B4-BE49-F238E27FC236}">
                <a16:creationId xmlns:a16="http://schemas.microsoft.com/office/drawing/2014/main" id="{533AFC4A-0FDD-B2A6-51C6-2E58EFE58962}"/>
              </a:ext>
            </a:extLst>
          </p:cNvPr>
          <p:cNvSpPr/>
          <p:nvPr/>
        </p:nvSpPr>
        <p:spPr>
          <a:xfrm>
            <a:off x="5657353" y="4566870"/>
            <a:ext cx="1095158" cy="590938"/>
          </a:xfrm>
          <a:prstGeom prst="ellipse">
            <a:avLst/>
          </a:prstGeom>
          <a:noFill/>
          <a:ln w="127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100" b="1" dirty="0">
                <a:solidFill>
                  <a:schemeClr val="accent5"/>
                </a:solidFill>
              </a:rPr>
              <a:t>久事集团</a:t>
            </a:r>
          </a:p>
        </p:txBody>
      </p:sp>
      <p:sp>
        <p:nvSpPr>
          <p:cNvPr id="1058" name="椭圆 1057">
            <a:extLst>
              <a:ext uri="{FF2B5EF4-FFF2-40B4-BE49-F238E27FC236}">
                <a16:creationId xmlns:a16="http://schemas.microsoft.com/office/drawing/2014/main" id="{54C11788-9EE7-B51E-01F4-9A03D9F33979}"/>
              </a:ext>
            </a:extLst>
          </p:cNvPr>
          <p:cNvSpPr/>
          <p:nvPr/>
        </p:nvSpPr>
        <p:spPr>
          <a:xfrm>
            <a:off x="3917576" y="3065202"/>
            <a:ext cx="761497" cy="470676"/>
          </a:xfrm>
          <a:prstGeom prst="ellipse">
            <a:avLst/>
          </a:prstGeom>
          <a:noFill/>
          <a:ln w="127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000" b="1" dirty="0">
                <a:solidFill>
                  <a:schemeClr val="accent5"/>
                </a:solidFill>
              </a:rPr>
              <a:t>数据产品</a:t>
            </a:r>
          </a:p>
        </p:txBody>
      </p:sp>
      <p:sp>
        <p:nvSpPr>
          <p:cNvPr id="1059" name="椭圆 1058">
            <a:extLst>
              <a:ext uri="{FF2B5EF4-FFF2-40B4-BE49-F238E27FC236}">
                <a16:creationId xmlns:a16="http://schemas.microsoft.com/office/drawing/2014/main" id="{0E74BBB4-6883-A7CB-86F2-C5951A970CEF}"/>
              </a:ext>
            </a:extLst>
          </p:cNvPr>
          <p:cNvSpPr/>
          <p:nvPr/>
        </p:nvSpPr>
        <p:spPr>
          <a:xfrm>
            <a:off x="4987547" y="3303910"/>
            <a:ext cx="761497" cy="470676"/>
          </a:xfrm>
          <a:prstGeom prst="ellipse">
            <a:avLst/>
          </a:prstGeom>
          <a:noFill/>
          <a:ln w="127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000" b="1" dirty="0">
                <a:solidFill>
                  <a:schemeClr val="accent5"/>
                </a:solidFill>
              </a:rPr>
              <a:t>数据集</a:t>
            </a:r>
          </a:p>
        </p:txBody>
      </p:sp>
      <p:sp>
        <p:nvSpPr>
          <p:cNvPr id="1060" name="椭圆 1059">
            <a:extLst>
              <a:ext uri="{FF2B5EF4-FFF2-40B4-BE49-F238E27FC236}">
                <a16:creationId xmlns:a16="http://schemas.microsoft.com/office/drawing/2014/main" id="{24136896-68FB-BB09-F8B2-1CC4C624E878}"/>
              </a:ext>
            </a:extLst>
          </p:cNvPr>
          <p:cNvSpPr/>
          <p:nvPr/>
        </p:nvSpPr>
        <p:spPr>
          <a:xfrm>
            <a:off x="6198503" y="2888180"/>
            <a:ext cx="761497" cy="470676"/>
          </a:xfrm>
          <a:prstGeom prst="ellipse">
            <a:avLst/>
          </a:prstGeom>
          <a:noFill/>
          <a:ln w="127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000" b="1" dirty="0">
                <a:solidFill>
                  <a:schemeClr val="accent5"/>
                </a:solidFill>
              </a:rPr>
              <a:t>数据产品</a:t>
            </a:r>
          </a:p>
        </p:txBody>
      </p:sp>
      <p:sp>
        <p:nvSpPr>
          <p:cNvPr id="1061" name="椭圆 1060">
            <a:extLst>
              <a:ext uri="{FF2B5EF4-FFF2-40B4-BE49-F238E27FC236}">
                <a16:creationId xmlns:a16="http://schemas.microsoft.com/office/drawing/2014/main" id="{18188F17-CF38-90D1-791E-D6BF6AD32B32}"/>
              </a:ext>
            </a:extLst>
          </p:cNvPr>
          <p:cNvSpPr/>
          <p:nvPr/>
        </p:nvSpPr>
        <p:spPr>
          <a:xfrm>
            <a:off x="7719784" y="4006770"/>
            <a:ext cx="761497" cy="470676"/>
          </a:xfrm>
          <a:prstGeom prst="ellipse">
            <a:avLst/>
          </a:prstGeom>
          <a:noFill/>
          <a:ln w="127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000" b="1" dirty="0">
                <a:solidFill>
                  <a:schemeClr val="accent5"/>
                </a:solidFill>
              </a:rPr>
              <a:t>数据集</a:t>
            </a:r>
          </a:p>
        </p:txBody>
      </p:sp>
      <p:sp>
        <p:nvSpPr>
          <p:cNvPr id="1062" name="椭圆 1061">
            <a:extLst>
              <a:ext uri="{FF2B5EF4-FFF2-40B4-BE49-F238E27FC236}">
                <a16:creationId xmlns:a16="http://schemas.microsoft.com/office/drawing/2014/main" id="{907ED9F4-1527-6C98-D624-1E0D657B6F7E}"/>
              </a:ext>
            </a:extLst>
          </p:cNvPr>
          <p:cNvSpPr/>
          <p:nvPr/>
        </p:nvSpPr>
        <p:spPr>
          <a:xfrm>
            <a:off x="3969952" y="2088758"/>
            <a:ext cx="761497" cy="323380"/>
          </a:xfrm>
          <a:prstGeom prst="ellipse">
            <a:avLst/>
          </a:prstGeom>
          <a:noFill/>
          <a:ln w="127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900" b="1" dirty="0">
                <a:solidFill>
                  <a:schemeClr val="accent5"/>
                </a:solidFill>
              </a:rPr>
              <a:t>客流宝</a:t>
            </a:r>
          </a:p>
        </p:txBody>
      </p:sp>
      <p:sp>
        <p:nvSpPr>
          <p:cNvPr id="1063" name="椭圆 1062">
            <a:extLst>
              <a:ext uri="{FF2B5EF4-FFF2-40B4-BE49-F238E27FC236}">
                <a16:creationId xmlns:a16="http://schemas.microsoft.com/office/drawing/2014/main" id="{77417BAB-A22E-4812-6880-E42D8AD8645D}"/>
              </a:ext>
            </a:extLst>
          </p:cNvPr>
          <p:cNvSpPr/>
          <p:nvPr/>
        </p:nvSpPr>
        <p:spPr>
          <a:xfrm>
            <a:off x="4928933" y="2356152"/>
            <a:ext cx="761497" cy="459341"/>
          </a:xfrm>
          <a:prstGeom prst="ellipse">
            <a:avLst/>
          </a:prstGeom>
          <a:noFill/>
          <a:ln w="127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900" b="1" dirty="0">
                <a:solidFill>
                  <a:schemeClr val="accent5"/>
                </a:solidFill>
              </a:rPr>
              <a:t>实时公交客流</a:t>
            </a:r>
          </a:p>
        </p:txBody>
      </p:sp>
      <p:sp>
        <p:nvSpPr>
          <p:cNvPr id="1064" name="椭圆 1063">
            <a:extLst>
              <a:ext uri="{FF2B5EF4-FFF2-40B4-BE49-F238E27FC236}">
                <a16:creationId xmlns:a16="http://schemas.microsoft.com/office/drawing/2014/main" id="{0496899F-EE5D-0FFB-B218-4E8D8F9EDC7E}"/>
              </a:ext>
            </a:extLst>
          </p:cNvPr>
          <p:cNvSpPr/>
          <p:nvPr/>
        </p:nvSpPr>
        <p:spPr>
          <a:xfrm>
            <a:off x="5714290" y="3738630"/>
            <a:ext cx="927799" cy="330697"/>
          </a:xfrm>
          <a:prstGeom prst="ellipse">
            <a:avLst/>
          </a:prstGeom>
          <a:noFill/>
          <a:ln w="127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900" b="1" dirty="0">
                <a:solidFill>
                  <a:schemeClr val="accent5"/>
                </a:solidFill>
              </a:rPr>
              <a:t>交易数据</a:t>
            </a:r>
          </a:p>
        </p:txBody>
      </p:sp>
      <p:sp>
        <p:nvSpPr>
          <p:cNvPr id="1065" name="椭圆 1064">
            <a:extLst>
              <a:ext uri="{FF2B5EF4-FFF2-40B4-BE49-F238E27FC236}">
                <a16:creationId xmlns:a16="http://schemas.microsoft.com/office/drawing/2014/main" id="{FDD78749-937B-A842-318B-0302E9AE7DCB}"/>
              </a:ext>
            </a:extLst>
          </p:cNvPr>
          <p:cNvSpPr/>
          <p:nvPr/>
        </p:nvSpPr>
        <p:spPr>
          <a:xfrm>
            <a:off x="6731492" y="2188196"/>
            <a:ext cx="907377" cy="430551"/>
          </a:xfrm>
          <a:prstGeom prst="ellipse">
            <a:avLst/>
          </a:prstGeom>
          <a:noFill/>
          <a:ln w="127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900" b="1" dirty="0">
                <a:solidFill>
                  <a:schemeClr val="accent5"/>
                </a:solidFill>
              </a:rPr>
              <a:t>到站预报</a:t>
            </a:r>
          </a:p>
        </p:txBody>
      </p:sp>
      <p:sp>
        <p:nvSpPr>
          <p:cNvPr id="1066" name="椭圆 1065">
            <a:extLst>
              <a:ext uri="{FF2B5EF4-FFF2-40B4-BE49-F238E27FC236}">
                <a16:creationId xmlns:a16="http://schemas.microsoft.com/office/drawing/2014/main" id="{12F28FD7-C795-E7B6-F22A-BFE8C282E2E4}"/>
              </a:ext>
            </a:extLst>
          </p:cNvPr>
          <p:cNvSpPr/>
          <p:nvPr/>
        </p:nvSpPr>
        <p:spPr>
          <a:xfrm>
            <a:off x="7650627" y="2545962"/>
            <a:ext cx="761497" cy="470676"/>
          </a:xfrm>
          <a:prstGeom prst="ellipse">
            <a:avLst/>
          </a:prstGeom>
          <a:noFill/>
          <a:ln w="127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900" b="1" dirty="0">
                <a:solidFill>
                  <a:schemeClr val="accent5"/>
                </a:solidFill>
              </a:rPr>
              <a:t>电子路单数据</a:t>
            </a:r>
          </a:p>
        </p:txBody>
      </p:sp>
      <p:sp>
        <p:nvSpPr>
          <p:cNvPr id="1067" name="椭圆 1066">
            <a:extLst>
              <a:ext uri="{FF2B5EF4-FFF2-40B4-BE49-F238E27FC236}">
                <a16:creationId xmlns:a16="http://schemas.microsoft.com/office/drawing/2014/main" id="{F29635E2-7CFF-6399-A610-50E4A5B5FA97}"/>
              </a:ext>
            </a:extLst>
          </p:cNvPr>
          <p:cNvSpPr/>
          <p:nvPr/>
        </p:nvSpPr>
        <p:spPr>
          <a:xfrm>
            <a:off x="7172443" y="3125715"/>
            <a:ext cx="761497" cy="470676"/>
          </a:xfrm>
          <a:prstGeom prst="ellipse">
            <a:avLst/>
          </a:prstGeom>
          <a:noFill/>
          <a:ln w="127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900" b="1" dirty="0">
                <a:solidFill>
                  <a:schemeClr val="accent5"/>
                </a:solidFill>
              </a:rPr>
              <a:t>线路基础信息</a:t>
            </a:r>
          </a:p>
        </p:txBody>
      </p:sp>
      <p:sp>
        <p:nvSpPr>
          <p:cNvPr id="1054" name="椭圆 1053">
            <a:extLst>
              <a:ext uri="{FF2B5EF4-FFF2-40B4-BE49-F238E27FC236}">
                <a16:creationId xmlns:a16="http://schemas.microsoft.com/office/drawing/2014/main" id="{67F91AEE-08E7-4BD5-4D6B-3AF7CDB6352B}"/>
              </a:ext>
            </a:extLst>
          </p:cNvPr>
          <p:cNvSpPr/>
          <p:nvPr/>
        </p:nvSpPr>
        <p:spPr>
          <a:xfrm>
            <a:off x="6798371" y="3989380"/>
            <a:ext cx="761497" cy="470676"/>
          </a:xfrm>
          <a:prstGeom prst="ellipse">
            <a:avLst/>
          </a:prstGeom>
          <a:noFill/>
          <a:ln w="127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000" b="1" dirty="0">
                <a:solidFill>
                  <a:schemeClr val="accent5"/>
                </a:solidFill>
              </a:rPr>
              <a:t>久事公交</a:t>
            </a:r>
          </a:p>
        </p:txBody>
      </p:sp>
      <p:sp>
        <p:nvSpPr>
          <p:cNvPr id="1055" name="椭圆 1054">
            <a:extLst>
              <a:ext uri="{FF2B5EF4-FFF2-40B4-BE49-F238E27FC236}">
                <a16:creationId xmlns:a16="http://schemas.microsoft.com/office/drawing/2014/main" id="{5E612EBC-5DD2-25E4-C8F0-7E18125DBB03}"/>
              </a:ext>
            </a:extLst>
          </p:cNvPr>
          <p:cNvSpPr/>
          <p:nvPr/>
        </p:nvSpPr>
        <p:spPr>
          <a:xfrm>
            <a:off x="4922080" y="4042957"/>
            <a:ext cx="761497" cy="470676"/>
          </a:xfrm>
          <a:prstGeom prst="ellipse">
            <a:avLst/>
          </a:prstGeom>
          <a:noFill/>
          <a:ln w="127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050" b="1" dirty="0">
                <a:solidFill>
                  <a:schemeClr val="accent5"/>
                </a:solidFill>
              </a:rPr>
              <a:t>交通卡</a:t>
            </a:r>
          </a:p>
        </p:txBody>
      </p:sp>
      <p:cxnSp>
        <p:nvCxnSpPr>
          <p:cNvPr id="1077" name="直接连接符 1076">
            <a:extLst>
              <a:ext uri="{FF2B5EF4-FFF2-40B4-BE49-F238E27FC236}">
                <a16:creationId xmlns:a16="http://schemas.microsoft.com/office/drawing/2014/main" id="{6C00516C-DCB1-C1C8-1F30-0D3236EC5B00}"/>
              </a:ext>
            </a:extLst>
          </p:cNvPr>
          <p:cNvCxnSpPr>
            <a:stCxn id="1052" idx="1"/>
            <a:endCxn id="1055" idx="5"/>
          </p:cNvCxnSpPr>
          <p:nvPr/>
        </p:nvCxnSpPr>
        <p:spPr>
          <a:xfrm flipH="1" flipV="1">
            <a:off x="5572058" y="4444704"/>
            <a:ext cx="245677" cy="208707"/>
          </a:xfrm>
          <a:prstGeom prst="line">
            <a:avLst/>
          </a:prstGeom>
        </p:spPr>
        <p:style>
          <a:lnRef idx="2">
            <a:schemeClr val="accent1"/>
          </a:lnRef>
          <a:fillRef idx="0">
            <a:schemeClr val="accent1"/>
          </a:fillRef>
          <a:effectRef idx="1">
            <a:schemeClr val="accent1"/>
          </a:effectRef>
          <a:fontRef idx="minor">
            <a:schemeClr val="tx1"/>
          </a:fontRef>
        </p:style>
      </p:cxnSp>
      <p:cxnSp>
        <p:nvCxnSpPr>
          <p:cNvPr id="1079" name="直接连接符 1078">
            <a:extLst>
              <a:ext uri="{FF2B5EF4-FFF2-40B4-BE49-F238E27FC236}">
                <a16:creationId xmlns:a16="http://schemas.microsoft.com/office/drawing/2014/main" id="{F640D07F-36AA-0C80-DC95-C28072E7B7ED}"/>
              </a:ext>
            </a:extLst>
          </p:cNvPr>
          <p:cNvCxnSpPr>
            <a:cxnSpLocks/>
            <a:stCxn id="1052" idx="7"/>
            <a:endCxn id="1054" idx="3"/>
          </p:cNvCxnSpPr>
          <p:nvPr/>
        </p:nvCxnSpPr>
        <p:spPr>
          <a:xfrm flipV="1">
            <a:off x="6592129" y="4391127"/>
            <a:ext cx="317761" cy="2622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084" name="直接连接符 1083">
            <a:extLst>
              <a:ext uri="{FF2B5EF4-FFF2-40B4-BE49-F238E27FC236}">
                <a16:creationId xmlns:a16="http://schemas.microsoft.com/office/drawing/2014/main" id="{AA3DC244-3D1E-D546-67DF-CC1012B9FA0F}"/>
              </a:ext>
            </a:extLst>
          </p:cNvPr>
          <p:cNvCxnSpPr>
            <a:stCxn id="1055" idx="0"/>
            <a:endCxn id="1059" idx="4"/>
          </p:cNvCxnSpPr>
          <p:nvPr/>
        </p:nvCxnSpPr>
        <p:spPr>
          <a:xfrm flipV="1">
            <a:off x="5302829" y="3774586"/>
            <a:ext cx="65467" cy="268371"/>
          </a:xfrm>
          <a:prstGeom prst="line">
            <a:avLst/>
          </a:prstGeom>
        </p:spPr>
        <p:style>
          <a:lnRef idx="2">
            <a:schemeClr val="accent1"/>
          </a:lnRef>
          <a:fillRef idx="0">
            <a:schemeClr val="accent1"/>
          </a:fillRef>
          <a:effectRef idx="1">
            <a:schemeClr val="accent1"/>
          </a:effectRef>
          <a:fontRef idx="minor">
            <a:schemeClr val="tx1"/>
          </a:fontRef>
        </p:style>
      </p:cxnSp>
      <p:cxnSp>
        <p:nvCxnSpPr>
          <p:cNvPr id="1086" name="直接连接符 1085">
            <a:extLst>
              <a:ext uri="{FF2B5EF4-FFF2-40B4-BE49-F238E27FC236}">
                <a16:creationId xmlns:a16="http://schemas.microsoft.com/office/drawing/2014/main" id="{6D51C91B-AFB4-6C92-00E5-9CB7786A693C}"/>
              </a:ext>
            </a:extLst>
          </p:cNvPr>
          <p:cNvCxnSpPr>
            <a:stCxn id="1055" idx="1"/>
            <a:endCxn id="1058" idx="4"/>
          </p:cNvCxnSpPr>
          <p:nvPr/>
        </p:nvCxnSpPr>
        <p:spPr>
          <a:xfrm flipH="1" flipV="1">
            <a:off x="4298325" y="3535878"/>
            <a:ext cx="735274" cy="576008"/>
          </a:xfrm>
          <a:prstGeom prst="line">
            <a:avLst/>
          </a:prstGeom>
        </p:spPr>
        <p:style>
          <a:lnRef idx="2">
            <a:schemeClr val="accent1"/>
          </a:lnRef>
          <a:fillRef idx="0">
            <a:schemeClr val="accent1"/>
          </a:fillRef>
          <a:effectRef idx="1">
            <a:schemeClr val="accent1"/>
          </a:effectRef>
          <a:fontRef idx="minor">
            <a:schemeClr val="tx1"/>
          </a:fontRef>
        </p:style>
      </p:cxnSp>
      <p:cxnSp>
        <p:nvCxnSpPr>
          <p:cNvPr id="1088" name="直接连接符 1087">
            <a:extLst>
              <a:ext uri="{FF2B5EF4-FFF2-40B4-BE49-F238E27FC236}">
                <a16:creationId xmlns:a16="http://schemas.microsoft.com/office/drawing/2014/main" id="{28786786-C15F-26C7-F7ED-D9BCA67D059C}"/>
              </a:ext>
            </a:extLst>
          </p:cNvPr>
          <p:cNvCxnSpPr>
            <a:stCxn id="1058" idx="0"/>
            <a:endCxn id="1062" idx="3"/>
          </p:cNvCxnSpPr>
          <p:nvPr/>
        </p:nvCxnSpPr>
        <p:spPr>
          <a:xfrm flipH="1" flipV="1">
            <a:off x="4081471" y="2364780"/>
            <a:ext cx="216854" cy="700422"/>
          </a:xfrm>
          <a:prstGeom prst="line">
            <a:avLst/>
          </a:prstGeom>
        </p:spPr>
        <p:style>
          <a:lnRef idx="2">
            <a:schemeClr val="accent1"/>
          </a:lnRef>
          <a:fillRef idx="0">
            <a:schemeClr val="accent1"/>
          </a:fillRef>
          <a:effectRef idx="1">
            <a:schemeClr val="accent1"/>
          </a:effectRef>
          <a:fontRef idx="minor">
            <a:schemeClr val="tx1"/>
          </a:fontRef>
        </p:style>
      </p:cxnSp>
      <p:cxnSp>
        <p:nvCxnSpPr>
          <p:cNvPr id="1090" name="直接连接符 1089">
            <a:extLst>
              <a:ext uri="{FF2B5EF4-FFF2-40B4-BE49-F238E27FC236}">
                <a16:creationId xmlns:a16="http://schemas.microsoft.com/office/drawing/2014/main" id="{EA5D57FE-2B67-AD81-90B1-2FCA19132EA2}"/>
              </a:ext>
            </a:extLst>
          </p:cNvPr>
          <p:cNvCxnSpPr>
            <a:cxnSpLocks/>
            <a:stCxn id="1058" idx="7"/>
            <a:endCxn id="1063" idx="3"/>
          </p:cNvCxnSpPr>
          <p:nvPr/>
        </p:nvCxnSpPr>
        <p:spPr>
          <a:xfrm flipV="1">
            <a:off x="4567554" y="2748224"/>
            <a:ext cx="472898" cy="385907"/>
          </a:xfrm>
          <a:prstGeom prst="line">
            <a:avLst/>
          </a:prstGeom>
        </p:spPr>
        <p:style>
          <a:lnRef idx="2">
            <a:schemeClr val="accent1"/>
          </a:lnRef>
          <a:fillRef idx="0">
            <a:schemeClr val="accent1"/>
          </a:fillRef>
          <a:effectRef idx="1">
            <a:schemeClr val="accent1"/>
          </a:effectRef>
          <a:fontRef idx="minor">
            <a:schemeClr val="tx1"/>
          </a:fontRef>
        </p:style>
      </p:cxnSp>
      <p:cxnSp>
        <p:nvCxnSpPr>
          <p:cNvPr id="1092" name="直接连接符 1091">
            <a:extLst>
              <a:ext uri="{FF2B5EF4-FFF2-40B4-BE49-F238E27FC236}">
                <a16:creationId xmlns:a16="http://schemas.microsoft.com/office/drawing/2014/main" id="{4B6B2F7F-C70F-62C1-7338-96BECC1F63A4}"/>
              </a:ext>
            </a:extLst>
          </p:cNvPr>
          <p:cNvCxnSpPr>
            <a:cxnSpLocks/>
            <a:stCxn id="1059" idx="6"/>
            <a:endCxn id="1064" idx="0"/>
          </p:cNvCxnSpPr>
          <p:nvPr/>
        </p:nvCxnSpPr>
        <p:spPr>
          <a:xfrm>
            <a:off x="5749044" y="3539248"/>
            <a:ext cx="429146" cy="199382"/>
          </a:xfrm>
          <a:prstGeom prst="line">
            <a:avLst/>
          </a:prstGeom>
        </p:spPr>
        <p:style>
          <a:lnRef idx="2">
            <a:schemeClr val="accent1"/>
          </a:lnRef>
          <a:fillRef idx="0">
            <a:schemeClr val="accent1"/>
          </a:fillRef>
          <a:effectRef idx="1">
            <a:schemeClr val="accent1"/>
          </a:effectRef>
          <a:fontRef idx="minor">
            <a:schemeClr val="tx1"/>
          </a:fontRef>
        </p:style>
      </p:cxnSp>
      <p:cxnSp>
        <p:nvCxnSpPr>
          <p:cNvPr id="1094" name="直接连接符 1093">
            <a:extLst>
              <a:ext uri="{FF2B5EF4-FFF2-40B4-BE49-F238E27FC236}">
                <a16:creationId xmlns:a16="http://schemas.microsoft.com/office/drawing/2014/main" id="{86AE94FA-F074-624F-9EC1-DF2B0C37465C}"/>
              </a:ext>
            </a:extLst>
          </p:cNvPr>
          <p:cNvCxnSpPr>
            <a:stCxn id="1054" idx="6"/>
            <a:endCxn id="1061" idx="2"/>
          </p:cNvCxnSpPr>
          <p:nvPr/>
        </p:nvCxnSpPr>
        <p:spPr>
          <a:xfrm>
            <a:off x="7559868" y="4224718"/>
            <a:ext cx="159916" cy="1739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96" name="直接连接符 1095">
            <a:extLst>
              <a:ext uri="{FF2B5EF4-FFF2-40B4-BE49-F238E27FC236}">
                <a16:creationId xmlns:a16="http://schemas.microsoft.com/office/drawing/2014/main" id="{99AD5548-CBE8-B5FE-AABB-9137FF5E27C3}"/>
              </a:ext>
            </a:extLst>
          </p:cNvPr>
          <p:cNvCxnSpPr>
            <a:stCxn id="1054" idx="0"/>
            <a:endCxn id="1060" idx="4"/>
          </p:cNvCxnSpPr>
          <p:nvPr/>
        </p:nvCxnSpPr>
        <p:spPr>
          <a:xfrm flipH="1" flipV="1">
            <a:off x="6579252" y="3358856"/>
            <a:ext cx="599868" cy="630524"/>
          </a:xfrm>
          <a:prstGeom prst="line">
            <a:avLst/>
          </a:prstGeom>
        </p:spPr>
        <p:style>
          <a:lnRef idx="2">
            <a:schemeClr val="accent1"/>
          </a:lnRef>
          <a:fillRef idx="0">
            <a:schemeClr val="accent1"/>
          </a:fillRef>
          <a:effectRef idx="1">
            <a:schemeClr val="accent1"/>
          </a:effectRef>
          <a:fontRef idx="minor">
            <a:schemeClr val="tx1"/>
          </a:fontRef>
        </p:style>
      </p:cxnSp>
      <p:cxnSp>
        <p:nvCxnSpPr>
          <p:cNvPr id="1098" name="直接连接符 1097">
            <a:extLst>
              <a:ext uri="{FF2B5EF4-FFF2-40B4-BE49-F238E27FC236}">
                <a16:creationId xmlns:a16="http://schemas.microsoft.com/office/drawing/2014/main" id="{E33EAD76-6724-B32A-2BD9-4EC9A178AB2D}"/>
              </a:ext>
            </a:extLst>
          </p:cNvPr>
          <p:cNvCxnSpPr>
            <a:cxnSpLocks/>
            <a:stCxn id="1060" idx="0"/>
            <a:endCxn id="1065" idx="4"/>
          </p:cNvCxnSpPr>
          <p:nvPr/>
        </p:nvCxnSpPr>
        <p:spPr>
          <a:xfrm flipV="1">
            <a:off x="6579252" y="2618747"/>
            <a:ext cx="605929" cy="269433"/>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0" name="直接连接符 1099">
            <a:extLst>
              <a:ext uri="{FF2B5EF4-FFF2-40B4-BE49-F238E27FC236}">
                <a16:creationId xmlns:a16="http://schemas.microsoft.com/office/drawing/2014/main" id="{BC1BC004-2AF4-3134-5F1E-8DC3F7DC0539}"/>
              </a:ext>
            </a:extLst>
          </p:cNvPr>
          <p:cNvCxnSpPr>
            <a:stCxn id="1061" idx="0"/>
            <a:endCxn id="1066" idx="4"/>
          </p:cNvCxnSpPr>
          <p:nvPr/>
        </p:nvCxnSpPr>
        <p:spPr>
          <a:xfrm flipH="1" flipV="1">
            <a:off x="8031376" y="3016638"/>
            <a:ext cx="69157" cy="990132"/>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5" name="直接连接符 1104">
            <a:extLst>
              <a:ext uri="{FF2B5EF4-FFF2-40B4-BE49-F238E27FC236}">
                <a16:creationId xmlns:a16="http://schemas.microsoft.com/office/drawing/2014/main" id="{D5EB0B3D-4306-F53E-F661-6A46A919B772}"/>
              </a:ext>
            </a:extLst>
          </p:cNvPr>
          <p:cNvCxnSpPr>
            <a:stCxn id="1061" idx="1"/>
            <a:endCxn id="1067" idx="4"/>
          </p:cNvCxnSpPr>
          <p:nvPr/>
        </p:nvCxnSpPr>
        <p:spPr>
          <a:xfrm flipH="1" flipV="1">
            <a:off x="7553192" y="3596391"/>
            <a:ext cx="278111" cy="479308"/>
          </a:xfrm>
          <a:prstGeom prst="line">
            <a:avLst/>
          </a:prstGeom>
        </p:spPr>
        <p:style>
          <a:lnRef idx="2">
            <a:schemeClr val="accent1"/>
          </a:lnRef>
          <a:fillRef idx="0">
            <a:schemeClr val="accent1"/>
          </a:fillRef>
          <a:effectRef idx="1">
            <a:schemeClr val="accent1"/>
          </a:effectRef>
          <a:fontRef idx="minor">
            <a:schemeClr val="tx1"/>
          </a:fontRef>
        </p:style>
      </p:cxnSp>
      <p:sp>
        <p:nvSpPr>
          <p:cNvPr id="1106" name="椭圆 1105">
            <a:extLst>
              <a:ext uri="{FF2B5EF4-FFF2-40B4-BE49-F238E27FC236}">
                <a16:creationId xmlns:a16="http://schemas.microsoft.com/office/drawing/2014/main" id="{E1473FF9-4913-F9E3-F22A-30E5279DBDFC}"/>
              </a:ext>
            </a:extLst>
          </p:cNvPr>
          <p:cNvSpPr/>
          <p:nvPr/>
        </p:nvSpPr>
        <p:spPr>
          <a:xfrm>
            <a:off x="4595921" y="4727462"/>
            <a:ext cx="761497" cy="470676"/>
          </a:xfrm>
          <a:prstGeom prst="ellipse">
            <a:avLst/>
          </a:prstGeom>
          <a:noFill/>
          <a:ln w="127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050" b="1" dirty="0">
                <a:solidFill>
                  <a:schemeClr val="accent5"/>
                </a:solidFill>
              </a:rPr>
              <a:t>久事体育</a:t>
            </a:r>
          </a:p>
        </p:txBody>
      </p:sp>
      <p:sp>
        <p:nvSpPr>
          <p:cNvPr id="1107" name="椭圆 1106">
            <a:extLst>
              <a:ext uri="{FF2B5EF4-FFF2-40B4-BE49-F238E27FC236}">
                <a16:creationId xmlns:a16="http://schemas.microsoft.com/office/drawing/2014/main" id="{4D9E7476-BFBE-59E2-0433-47AC990A044A}"/>
              </a:ext>
            </a:extLst>
          </p:cNvPr>
          <p:cNvSpPr/>
          <p:nvPr/>
        </p:nvSpPr>
        <p:spPr>
          <a:xfrm>
            <a:off x="7179119" y="4657122"/>
            <a:ext cx="761497" cy="470676"/>
          </a:xfrm>
          <a:prstGeom prst="ellipse">
            <a:avLst/>
          </a:prstGeom>
          <a:noFill/>
          <a:ln w="127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050" b="1" dirty="0">
                <a:solidFill>
                  <a:schemeClr val="accent5"/>
                </a:solidFill>
              </a:rPr>
              <a:t>久事置业</a:t>
            </a:r>
          </a:p>
        </p:txBody>
      </p:sp>
      <p:cxnSp>
        <p:nvCxnSpPr>
          <p:cNvPr id="1109" name="直接连接符 1108">
            <a:extLst>
              <a:ext uri="{FF2B5EF4-FFF2-40B4-BE49-F238E27FC236}">
                <a16:creationId xmlns:a16="http://schemas.microsoft.com/office/drawing/2014/main" id="{553AFD19-686B-F5AE-597E-F3B48EE2BB66}"/>
              </a:ext>
            </a:extLst>
          </p:cNvPr>
          <p:cNvCxnSpPr>
            <a:cxnSpLocks/>
            <a:stCxn id="1052" idx="2"/>
            <a:endCxn id="1106" idx="6"/>
          </p:cNvCxnSpPr>
          <p:nvPr/>
        </p:nvCxnSpPr>
        <p:spPr>
          <a:xfrm flipH="1">
            <a:off x="5357418" y="4862339"/>
            <a:ext cx="299935" cy="100461"/>
          </a:xfrm>
          <a:prstGeom prst="line">
            <a:avLst/>
          </a:prstGeom>
        </p:spPr>
        <p:style>
          <a:lnRef idx="2">
            <a:schemeClr val="accent1"/>
          </a:lnRef>
          <a:fillRef idx="0">
            <a:schemeClr val="accent1"/>
          </a:fillRef>
          <a:effectRef idx="1">
            <a:schemeClr val="accent1"/>
          </a:effectRef>
          <a:fontRef idx="minor">
            <a:schemeClr val="tx1"/>
          </a:fontRef>
        </p:style>
      </p:cxnSp>
      <p:cxnSp>
        <p:nvCxnSpPr>
          <p:cNvPr id="1111" name="直接连接符 1110">
            <a:extLst>
              <a:ext uri="{FF2B5EF4-FFF2-40B4-BE49-F238E27FC236}">
                <a16:creationId xmlns:a16="http://schemas.microsoft.com/office/drawing/2014/main" id="{95FB449D-2B14-C0D5-63AD-03875CD5DD12}"/>
              </a:ext>
            </a:extLst>
          </p:cNvPr>
          <p:cNvCxnSpPr>
            <a:cxnSpLocks/>
            <a:stCxn id="1107" idx="2"/>
            <a:endCxn id="1052" idx="6"/>
          </p:cNvCxnSpPr>
          <p:nvPr/>
        </p:nvCxnSpPr>
        <p:spPr>
          <a:xfrm flipH="1" flipV="1">
            <a:off x="6752511" y="4862339"/>
            <a:ext cx="426608" cy="30121"/>
          </a:xfrm>
          <a:prstGeom prst="line">
            <a:avLst/>
          </a:prstGeom>
        </p:spPr>
        <p:style>
          <a:lnRef idx="2">
            <a:schemeClr val="accent1"/>
          </a:lnRef>
          <a:fillRef idx="0">
            <a:schemeClr val="accent1"/>
          </a:fillRef>
          <a:effectRef idx="1">
            <a:schemeClr val="accent1"/>
          </a:effectRef>
          <a:fontRef idx="minor">
            <a:schemeClr val="tx1"/>
          </a:fontRef>
        </p:style>
      </p:cxnSp>
      <p:sp>
        <p:nvSpPr>
          <p:cNvPr id="1119" name="梯形 1118">
            <a:extLst>
              <a:ext uri="{FF2B5EF4-FFF2-40B4-BE49-F238E27FC236}">
                <a16:creationId xmlns:a16="http://schemas.microsoft.com/office/drawing/2014/main" id="{3E4E9C8E-62CD-68BC-F349-7AAF6580EABD}"/>
              </a:ext>
            </a:extLst>
          </p:cNvPr>
          <p:cNvSpPr/>
          <p:nvPr/>
        </p:nvSpPr>
        <p:spPr>
          <a:xfrm rot="10800000">
            <a:off x="5018312" y="1689394"/>
            <a:ext cx="2223723" cy="246849"/>
          </a:xfrm>
          <a:prstGeom prst="trapezoid">
            <a:avLst>
              <a:gd name="adj" fmla="val 80564"/>
            </a:avLst>
          </a:prstGeom>
          <a:solidFill>
            <a:srgbClr val="36819A">
              <a:alpha val="46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75E28555-304F-5DA3-271B-629A76E2B0C2}"/>
              </a:ext>
            </a:extLst>
          </p:cNvPr>
          <p:cNvSpPr txBox="1"/>
          <p:nvPr/>
        </p:nvSpPr>
        <p:spPr>
          <a:xfrm>
            <a:off x="7807754" y="1100842"/>
            <a:ext cx="923305"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个人中心</a:t>
            </a:r>
          </a:p>
        </p:txBody>
      </p:sp>
      <p:sp>
        <p:nvSpPr>
          <p:cNvPr id="5" name="文本框 4">
            <a:extLst>
              <a:ext uri="{FF2B5EF4-FFF2-40B4-BE49-F238E27FC236}">
                <a16:creationId xmlns:a16="http://schemas.microsoft.com/office/drawing/2014/main" id="{2BAC3306-0C9C-D569-CA04-3BCA9F9E3183}"/>
              </a:ext>
            </a:extLst>
          </p:cNvPr>
          <p:cNvSpPr txBox="1"/>
          <p:nvPr/>
        </p:nvSpPr>
        <p:spPr>
          <a:xfrm>
            <a:off x="3006430" y="357130"/>
            <a:ext cx="1363027" cy="369332"/>
          </a:xfrm>
          <a:prstGeom prst="rect">
            <a:avLst/>
          </a:prstGeom>
          <a:noFill/>
        </p:spPr>
        <p:txBody>
          <a:bodyPr wrap="square" rtlCol="0">
            <a:spAutoFit/>
          </a:bodyPr>
          <a:lstStyle/>
          <a:p>
            <a:r>
              <a:rPr lang="zh-CN" altLang="en-US" b="1" dirty="0">
                <a:solidFill>
                  <a:schemeClr val="bg1"/>
                </a:solidFill>
              </a:rPr>
              <a:t>门户首页</a:t>
            </a:r>
          </a:p>
        </p:txBody>
      </p:sp>
      <p:sp>
        <p:nvSpPr>
          <p:cNvPr id="1117" name="文本框 1116">
            <a:extLst>
              <a:ext uri="{FF2B5EF4-FFF2-40B4-BE49-F238E27FC236}">
                <a16:creationId xmlns:a16="http://schemas.microsoft.com/office/drawing/2014/main" id="{D416BDE9-7400-70D7-A821-4404C9A9A147}"/>
              </a:ext>
            </a:extLst>
          </p:cNvPr>
          <p:cNvSpPr txBox="1"/>
          <p:nvPr/>
        </p:nvSpPr>
        <p:spPr>
          <a:xfrm>
            <a:off x="5371458" y="1671995"/>
            <a:ext cx="1538487" cy="276999"/>
          </a:xfrm>
          <a:prstGeom prst="rect">
            <a:avLst/>
          </a:prstGeom>
          <a:noFill/>
        </p:spPr>
        <p:txBody>
          <a:bodyPr wrap="square" rtlCol="0">
            <a:spAutoFit/>
          </a:bodyPr>
          <a:lstStyle/>
          <a:p>
            <a:pPr algn="ctr"/>
            <a:r>
              <a:rPr lang="zh-CN" altLang="en-US" sz="1200" b="1" dirty="0">
                <a:solidFill>
                  <a:schemeClr val="bg1"/>
                </a:solidFill>
              </a:rPr>
              <a:t>久事集团数据图谱</a:t>
            </a:r>
          </a:p>
        </p:txBody>
      </p:sp>
    </p:spTree>
    <p:custDataLst>
      <p:tags r:id="rId1"/>
    </p:custDataLst>
    <p:extLst>
      <p:ext uri="{BB962C8B-B14F-4D97-AF65-F5344CB8AC3E}">
        <p14:creationId xmlns:p14="http://schemas.microsoft.com/office/powerpoint/2010/main" val="881246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2F35FDB-D7A8-4C30-A16B-F6381621BDB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四、页面设计</a:t>
            </a:r>
          </a:p>
        </p:txBody>
      </p:sp>
      <p:sp>
        <p:nvSpPr>
          <p:cNvPr id="89" name="矩形 88">
            <a:extLst>
              <a:ext uri="{FF2B5EF4-FFF2-40B4-BE49-F238E27FC236}">
                <a16:creationId xmlns:a16="http://schemas.microsoft.com/office/drawing/2014/main" id="{26A9F71D-C297-B425-2C22-92E82D50F7CE}"/>
              </a:ext>
            </a:extLst>
          </p:cNvPr>
          <p:cNvSpPr/>
          <p:nvPr/>
        </p:nvSpPr>
        <p:spPr>
          <a:xfrm>
            <a:off x="314558" y="982373"/>
            <a:ext cx="8514883" cy="450402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sp>
        <p:nvSpPr>
          <p:cNvPr id="49" name="矩形 48">
            <a:extLst>
              <a:ext uri="{FF2B5EF4-FFF2-40B4-BE49-F238E27FC236}">
                <a16:creationId xmlns:a16="http://schemas.microsoft.com/office/drawing/2014/main" id="{2D72807A-1244-3ACC-2705-ACC31CE80EBC}"/>
              </a:ext>
            </a:extLst>
          </p:cNvPr>
          <p:cNvSpPr/>
          <p:nvPr/>
        </p:nvSpPr>
        <p:spPr>
          <a:xfrm>
            <a:off x="314559" y="982374"/>
            <a:ext cx="8514882" cy="53381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cs typeface="+mn-ea"/>
                <a:sym typeface="+mn-lt"/>
              </a:rPr>
              <a:t>久事数据服务平台</a:t>
            </a:r>
          </a:p>
        </p:txBody>
      </p:sp>
      <p:pic>
        <p:nvPicPr>
          <p:cNvPr id="50" name="Picture 4">
            <a:extLst>
              <a:ext uri="{FF2B5EF4-FFF2-40B4-BE49-F238E27FC236}">
                <a16:creationId xmlns:a16="http://schemas.microsoft.com/office/drawing/2014/main" id="{BED6A4C8-8B60-BDEB-2378-CA63A2F87756}"/>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567843" y="1108400"/>
            <a:ext cx="387518" cy="300082"/>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FFF0920F-AC82-291A-33D7-AAE504E1DF44}"/>
              </a:ext>
            </a:extLst>
          </p:cNvPr>
          <p:cNvSpPr/>
          <p:nvPr/>
        </p:nvSpPr>
        <p:spPr>
          <a:xfrm>
            <a:off x="490880" y="1642213"/>
            <a:ext cx="1871320" cy="37387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40" name="矩形 39">
            <a:extLst>
              <a:ext uri="{FF2B5EF4-FFF2-40B4-BE49-F238E27FC236}">
                <a16:creationId xmlns:a16="http://schemas.microsoft.com/office/drawing/2014/main" id="{CB5E7292-2AB2-5029-023A-0819DF759987}"/>
              </a:ext>
            </a:extLst>
          </p:cNvPr>
          <p:cNvSpPr/>
          <p:nvPr/>
        </p:nvSpPr>
        <p:spPr>
          <a:xfrm>
            <a:off x="490880" y="1642643"/>
            <a:ext cx="1871320" cy="33914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17" name="文本框 16">
            <a:extLst>
              <a:ext uri="{FF2B5EF4-FFF2-40B4-BE49-F238E27FC236}">
                <a16:creationId xmlns:a16="http://schemas.microsoft.com/office/drawing/2014/main" id="{7998B663-44A2-A36F-8ACC-D9A002DFE0ED}"/>
              </a:ext>
            </a:extLst>
          </p:cNvPr>
          <p:cNvSpPr txBox="1"/>
          <p:nvPr/>
        </p:nvSpPr>
        <p:spPr>
          <a:xfrm>
            <a:off x="916121" y="2015073"/>
            <a:ext cx="1158638" cy="261610"/>
          </a:xfrm>
          <a:prstGeom prst="rect">
            <a:avLst/>
          </a:prstGeom>
          <a:noFill/>
        </p:spPr>
        <p:txBody>
          <a:bodyPr wrap="square" rtlCol="0">
            <a:spAutoFit/>
          </a:bodyPr>
          <a:lstStyle/>
          <a:p>
            <a:r>
              <a:rPr lang="zh-CN" altLang="en-US" sz="1100" b="1" dirty="0"/>
              <a:t>久事公交</a:t>
            </a:r>
            <a:endParaRPr lang="en-US" altLang="zh-CN" sz="1100" b="1" dirty="0"/>
          </a:p>
        </p:txBody>
      </p:sp>
      <p:sp>
        <p:nvSpPr>
          <p:cNvPr id="19" name="文本框 18">
            <a:extLst>
              <a:ext uri="{FF2B5EF4-FFF2-40B4-BE49-F238E27FC236}">
                <a16:creationId xmlns:a16="http://schemas.microsoft.com/office/drawing/2014/main" id="{42AACFA7-9C70-CCE9-57FD-DCB96F98564E}"/>
              </a:ext>
            </a:extLst>
          </p:cNvPr>
          <p:cNvSpPr txBox="1"/>
          <p:nvPr/>
        </p:nvSpPr>
        <p:spPr>
          <a:xfrm>
            <a:off x="735085" y="2233528"/>
            <a:ext cx="1158638" cy="657359"/>
          </a:xfrm>
          <a:prstGeom prst="rect">
            <a:avLst/>
          </a:prstGeom>
          <a:noFill/>
        </p:spPr>
        <p:txBody>
          <a:bodyPr wrap="square">
            <a:spAutoFit/>
          </a:bodyPr>
          <a:lstStyle/>
          <a:p>
            <a:pPr marL="171450" indent="-171450">
              <a:lnSpc>
                <a:spcPct val="120000"/>
              </a:lnSpc>
              <a:buFont typeface="Arial" panose="020B0604020202020204" pitchFamily="34" charset="0"/>
              <a:buChar char="•"/>
            </a:pPr>
            <a:r>
              <a:rPr lang="zh-CN" altLang="en-US" sz="1050" b="1" dirty="0">
                <a:solidFill>
                  <a:srgbClr val="376092"/>
                </a:solidFill>
                <a:effectLst>
                  <a:outerShdw blurRad="38100" dist="38100" dir="2700000" algn="tl">
                    <a:srgbClr val="000000">
                      <a:alpha val="43137"/>
                    </a:srgbClr>
                  </a:outerShdw>
                </a:effectLst>
              </a:rPr>
              <a:t>公交运营</a:t>
            </a:r>
          </a:p>
          <a:p>
            <a:pPr marL="171450" indent="-171450">
              <a:lnSpc>
                <a:spcPct val="120000"/>
              </a:lnSpc>
              <a:buFont typeface="Arial" panose="020B0604020202020204" pitchFamily="34" charset="0"/>
              <a:buChar char="•"/>
            </a:pPr>
            <a:r>
              <a:rPr lang="zh-CN" altLang="en-US" sz="1050" dirty="0"/>
              <a:t>人员管理</a:t>
            </a:r>
          </a:p>
          <a:p>
            <a:pPr marL="171450" indent="-171450">
              <a:lnSpc>
                <a:spcPct val="120000"/>
              </a:lnSpc>
              <a:buFont typeface="Arial" panose="020B0604020202020204" pitchFamily="34" charset="0"/>
              <a:buChar char="•"/>
            </a:pPr>
            <a:r>
              <a:rPr lang="zh-CN" altLang="en-US" sz="1050" dirty="0"/>
              <a:t>车辆管理</a:t>
            </a:r>
          </a:p>
        </p:txBody>
      </p:sp>
      <p:sp>
        <p:nvSpPr>
          <p:cNvPr id="21" name="wifi-bus_64674">
            <a:extLst>
              <a:ext uri="{FF2B5EF4-FFF2-40B4-BE49-F238E27FC236}">
                <a16:creationId xmlns:a16="http://schemas.microsoft.com/office/drawing/2014/main" id="{A67C4C77-C47A-07DF-256D-9D5A0FEDD9B4}"/>
              </a:ext>
            </a:extLst>
          </p:cNvPr>
          <p:cNvSpPr/>
          <p:nvPr/>
        </p:nvSpPr>
        <p:spPr>
          <a:xfrm>
            <a:off x="691721" y="2032516"/>
            <a:ext cx="206245" cy="199610"/>
          </a:xfrm>
          <a:custGeom>
            <a:avLst/>
            <a:gdLst>
              <a:gd name="connsiteX0" fmla="*/ 327780 w 561933"/>
              <a:gd name="connsiteY0" fmla="*/ 406780 h 608145"/>
              <a:gd name="connsiteX1" fmla="*/ 285069 w 561933"/>
              <a:gd name="connsiteY1" fmla="*/ 449434 h 608145"/>
              <a:gd name="connsiteX2" fmla="*/ 327780 w 561933"/>
              <a:gd name="connsiteY2" fmla="*/ 492088 h 608145"/>
              <a:gd name="connsiteX3" fmla="*/ 370490 w 561933"/>
              <a:gd name="connsiteY3" fmla="*/ 449434 h 608145"/>
              <a:gd name="connsiteX4" fmla="*/ 327780 w 561933"/>
              <a:gd name="connsiteY4" fmla="*/ 406780 h 608145"/>
              <a:gd name="connsiteX5" fmla="*/ 91381 w 561933"/>
              <a:gd name="connsiteY5" fmla="*/ 406780 h 608145"/>
              <a:gd name="connsiteX6" fmla="*/ 49664 w 561933"/>
              <a:gd name="connsiteY6" fmla="*/ 449434 h 608145"/>
              <a:gd name="connsiteX7" fmla="*/ 91381 w 561933"/>
              <a:gd name="connsiteY7" fmla="*/ 492088 h 608145"/>
              <a:gd name="connsiteX8" fmla="*/ 134092 w 561933"/>
              <a:gd name="connsiteY8" fmla="*/ 449434 h 608145"/>
              <a:gd name="connsiteX9" fmla="*/ 91381 w 561933"/>
              <a:gd name="connsiteY9" fmla="*/ 406780 h 608145"/>
              <a:gd name="connsiteX10" fmla="*/ 130119 w 561933"/>
              <a:gd name="connsiteY10" fmla="*/ 162762 h 608145"/>
              <a:gd name="connsiteX11" fmla="*/ 50657 w 561933"/>
              <a:gd name="connsiteY11" fmla="*/ 243110 h 608145"/>
              <a:gd name="connsiteX12" fmla="*/ 50657 w 561933"/>
              <a:gd name="connsiteY12" fmla="*/ 312546 h 608145"/>
              <a:gd name="connsiteX13" fmla="*/ 78468 w 561933"/>
              <a:gd name="connsiteY13" fmla="*/ 341312 h 608145"/>
              <a:gd name="connsiteX14" fmla="*/ 340692 w 561933"/>
              <a:gd name="connsiteY14" fmla="*/ 341312 h 608145"/>
              <a:gd name="connsiteX15" fmla="*/ 369497 w 561933"/>
              <a:gd name="connsiteY15" fmla="*/ 312546 h 608145"/>
              <a:gd name="connsiteX16" fmla="*/ 369497 w 561933"/>
              <a:gd name="connsiteY16" fmla="*/ 243110 h 608145"/>
              <a:gd name="connsiteX17" fmla="*/ 289042 w 561933"/>
              <a:gd name="connsiteY17" fmla="*/ 162762 h 608145"/>
              <a:gd name="connsiteX18" fmla="*/ 127139 w 561933"/>
              <a:gd name="connsiteY18" fmla="*/ 99278 h 608145"/>
              <a:gd name="connsiteX19" fmla="*/ 293015 w 561933"/>
              <a:gd name="connsiteY19" fmla="*/ 99278 h 608145"/>
              <a:gd name="connsiteX20" fmla="*/ 420154 w 561933"/>
              <a:gd name="connsiteY20" fmla="*/ 226247 h 608145"/>
              <a:gd name="connsiteX21" fmla="*/ 420154 w 561933"/>
              <a:gd name="connsiteY21" fmla="*/ 486136 h 608145"/>
              <a:gd name="connsiteX22" fmla="*/ 382410 w 561933"/>
              <a:gd name="connsiteY22" fmla="*/ 541685 h 608145"/>
              <a:gd name="connsiteX23" fmla="*/ 382410 w 561933"/>
              <a:gd name="connsiteY23" fmla="*/ 561524 h 608145"/>
              <a:gd name="connsiteX24" fmla="*/ 334733 w 561933"/>
              <a:gd name="connsiteY24" fmla="*/ 608145 h 608145"/>
              <a:gd name="connsiteX25" fmla="*/ 326786 w 561933"/>
              <a:gd name="connsiteY25" fmla="*/ 608145 h 608145"/>
              <a:gd name="connsiteX26" fmla="*/ 280103 w 561933"/>
              <a:gd name="connsiteY26" fmla="*/ 561524 h 608145"/>
              <a:gd name="connsiteX27" fmla="*/ 280103 w 561933"/>
              <a:gd name="connsiteY27" fmla="*/ 544661 h 608145"/>
              <a:gd name="connsiteX28" fmla="*/ 140051 w 561933"/>
              <a:gd name="connsiteY28" fmla="*/ 544661 h 608145"/>
              <a:gd name="connsiteX29" fmla="*/ 140051 w 561933"/>
              <a:gd name="connsiteY29" fmla="*/ 561524 h 608145"/>
              <a:gd name="connsiteX30" fmla="*/ 92374 w 561933"/>
              <a:gd name="connsiteY30" fmla="*/ 608145 h 608145"/>
              <a:gd name="connsiteX31" fmla="*/ 84428 w 561933"/>
              <a:gd name="connsiteY31" fmla="*/ 608145 h 608145"/>
              <a:gd name="connsiteX32" fmla="*/ 37744 w 561933"/>
              <a:gd name="connsiteY32" fmla="*/ 561524 h 608145"/>
              <a:gd name="connsiteX33" fmla="*/ 37744 w 561933"/>
              <a:gd name="connsiteY33" fmla="*/ 541685 h 608145"/>
              <a:gd name="connsiteX34" fmla="*/ 0 w 561933"/>
              <a:gd name="connsiteY34" fmla="*/ 486136 h 608145"/>
              <a:gd name="connsiteX35" fmla="*/ 0 w 561933"/>
              <a:gd name="connsiteY35" fmla="*/ 226247 h 608145"/>
              <a:gd name="connsiteX36" fmla="*/ 127139 w 561933"/>
              <a:gd name="connsiteY36" fmla="*/ 99278 h 608145"/>
              <a:gd name="connsiteX37" fmla="*/ 408232 w 561933"/>
              <a:gd name="connsiteY37" fmla="*/ 74504 h 608145"/>
              <a:gd name="connsiteX38" fmla="*/ 424139 w 561933"/>
              <a:gd name="connsiteY38" fmla="*/ 75495 h 608145"/>
              <a:gd name="connsiteX39" fmla="*/ 486772 w 561933"/>
              <a:gd name="connsiteY39" fmla="*/ 185587 h 608145"/>
              <a:gd name="connsiteX40" fmla="*/ 479813 w 561933"/>
              <a:gd name="connsiteY40" fmla="*/ 199473 h 608145"/>
              <a:gd name="connsiteX41" fmla="*/ 464901 w 561933"/>
              <a:gd name="connsiteY41" fmla="*/ 202448 h 608145"/>
              <a:gd name="connsiteX42" fmla="*/ 462912 w 561933"/>
              <a:gd name="connsiteY42" fmla="*/ 201456 h 608145"/>
              <a:gd name="connsiteX43" fmla="*/ 448994 w 561933"/>
              <a:gd name="connsiteY43" fmla="*/ 183604 h 608145"/>
              <a:gd name="connsiteX44" fmla="*/ 406244 w 561933"/>
              <a:gd name="connsiteY44" fmla="*/ 109217 h 608145"/>
              <a:gd name="connsiteX45" fmla="*/ 397296 w 561933"/>
              <a:gd name="connsiteY45" fmla="*/ 89381 h 608145"/>
              <a:gd name="connsiteX46" fmla="*/ 398291 w 561933"/>
              <a:gd name="connsiteY46" fmla="*/ 87397 h 608145"/>
              <a:gd name="connsiteX47" fmla="*/ 408232 w 561933"/>
              <a:gd name="connsiteY47" fmla="*/ 74504 h 608145"/>
              <a:gd name="connsiteX48" fmla="*/ 439969 w 561933"/>
              <a:gd name="connsiteY48" fmla="*/ 1081 h 608145"/>
              <a:gd name="connsiteX49" fmla="*/ 560176 w 561933"/>
              <a:gd name="connsiteY49" fmla="*/ 205408 h 608145"/>
              <a:gd name="connsiteX50" fmla="*/ 552228 w 561933"/>
              <a:gd name="connsiteY50" fmla="*/ 217311 h 608145"/>
              <a:gd name="connsiteX51" fmla="*/ 537326 w 561933"/>
              <a:gd name="connsiteY51" fmla="*/ 220286 h 608145"/>
              <a:gd name="connsiteX52" fmla="*/ 535340 w 561933"/>
              <a:gd name="connsiteY52" fmla="*/ 219294 h 608145"/>
              <a:gd name="connsiteX53" fmla="*/ 522425 w 561933"/>
              <a:gd name="connsiteY53" fmla="*/ 199457 h 608145"/>
              <a:gd name="connsiteX54" fmla="*/ 426061 w 561933"/>
              <a:gd name="connsiteY54" fmla="*/ 36788 h 608145"/>
              <a:gd name="connsiteX55" fmla="*/ 416126 w 561933"/>
              <a:gd name="connsiteY55" fmla="*/ 15959 h 608145"/>
              <a:gd name="connsiteX56" fmla="*/ 416126 w 561933"/>
              <a:gd name="connsiteY56" fmla="*/ 13975 h 608145"/>
              <a:gd name="connsiteX57" fmla="*/ 425067 w 561933"/>
              <a:gd name="connsiteY57" fmla="*/ 2073 h 608145"/>
              <a:gd name="connsiteX58" fmla="*/ 439969 w 561933"/>
              <a:gd name="connsiteY58" fmla="*/ 1081 h 608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61933" h="608145">
                <a:moveTo>
                  <a:pt x="327780" y="406780"/>
                </a:moveTo>
                <a:cubicBezTo>
                  <a:pt x="303941" y="406780"/>
                  <a:pt x="285069" y="425627"/>
                  <a:pt x="285069" y="449434"/>
                </a:cubicBezTo>
                <a:cubicBezTo>
                  <a:pt x="285069" y="473241"/>
                  <a:pt x="303941" y="492088"/>
                  <a:pt x="327780" y="492088"/>
                </a:cubicBezTo>
                <a:cubicBezTo>
                  <a:pt x="350625" y="492088"/>
                  <a:pt x="370490" y="473241"/>
                  <a:pt x="370490" y="449434"/>
                </a:cubicBezTo>
                <a:cubicBezTo>
                  <a:pt x="370490" y="425627"/>
                  <a:pt x="350625" y="406780"/>
                  <a:pt x="327780" y="406780"/>
                </a:cubicBezTo>
                <a:close/>
                <a:moveTo>
                  <a:pt x="91381" y="406780"/>
                </a:moveTo>
                <a:cubicBezTo>
                  <a:pt x="68536" y="406780"/>
                  <a:pt x="49664" y="425627"/>
                  <a:pt x="49664" y="449434"/>
                </a:cubicBezTo>
                <a:cubicBezTo>
                  <a:pt x="49664" y="473241"/>
                  <a:pt x="68536" y="492088"/>
                  <a:pt x="91381" y="492088"/>
                </a:cubicBezTo>
                <a:cubicBezTo>
                  <a:pt x="115220" y="492088"/>
                  <a:pt x="134092" y="473241"/>
                  <a:pt x="134092" y="449434"/>
                </a:cubicBezTo>
                <a:cubicBezTo>
                  <a:pt x="134092" y="425627"/>
                  <a:pt x="115220" y="406780"/>
                  <a:pt x="91381" y="406780"/>
                </a:cubicBezTo>
                <a:close/>
                <a:moveTo>
                  <a:pt x="130119" y="162762"/>
                </a:moveTo>
                <a:cubicBezTo>
                  <a:pt x="86415" y="162762"/>
                  <a:pt x="50657" y="198472"/>
                  <a:pt x="50657" y="243110"/>
                </a:cubicBezTo>
                <a:lnTo>
                  <a:pt x="50657" y="312546"/>
                </a:lnTo>
                <a:cubicBezTo>
                  <a:pt x="50657" y="328417"/>
                  <a:pt x="62576" y="341312"/>
                  <a:pt x="78468" y="341312"/>
                </a:cubicBezTo>
                <a:lnTo>
                  <a:pt x="340692" y="341312"/>
                </a:lnTo>
                <a:cubicBezTo>
                  <a:pt x="356585" y="341312"/>
                  <a:pt x="369497" y="328417"/>
                  <a:pt x="369497" y="312546"/>
                </a:cubicBezTo>
                <a:lnTo>
                  <a:pt x="369497" y="243110"/>
                </a:lnTo>
                <a:cubicBezTo>
                  <a:pt x="369497" y="198472"/>
                  <a:pt x="332746" y="162762"/>
                  <a:pt x="289042" y="162762"/>
                </a:cubicBezTo>
                <a:close/>
                <a:moveTo>
                  <a:pt x="127139" y="99278"/>
                </a:moveTo>
                <a:lnTo>
                  <a:pt x="293015" y="99278"/>
                </a:lnTo>
                <a:cubicBezTo>
                  <a:pt x="363538" y="99278"/>
                  <a:pt x="420154" y="155819"/>
                  <a:pt x="420154" y="226247"/>
                </a:cubicBezTo>
                <a:lnTo>
                  <a:pt x="420154" y="486136"/>
                </a:lnTo>
                <a:cubicBezTo>
                  <a:pt x="420154" y="511926"/>
                  <a:pt x="404262" y="532757"/>
                  <a:pt x="382410" y="541685"/>
                </a:cubicBezTo>
                <a:lnTo>
                  <a:pt x="382410" y="561524"/>
                </a:lnTo>
                <a:cubicBezTo>
                  <a:pt x="382410" y="587314"/>
                  <a:pt x="360558" y="608145"/>
                  <a:pt x="334733" y="608145"/>
                </a:cubicBezTo>
                <a:lnTo>
                  <a:pt x="326786" y="608145"/>
                </a:lnTo>
                <a:cubicBezTo>
                  <a:pt x="300961" y="608145"/>
                  <a:pt x="280103" y="587314"/>
                  <a:pt x="280103" y="561524"/>
                </a:cubicBezTo>
                <a:lnTo>
                  <a:pt x="280103" y="544661"/>
                </a:lnTo>
                <a:lnTo>
                  <a:pt x="140051" y="544661"/>
                </a:lnTo>
                <a:lnTo>
                  <a:pt x="140051" y="561524"/>
                </a:lnTo>
                <a:cubicBezTo>
                  <a:pt x="140051" y="587314"/>
                  <a:pt x="118199" y="608145"/>
                  <a:pt x="92374" y="608145"/>
                </a:cubicBezTo>
                <a:lnTo>
                  <a:pt x="84428" y="608145"/>
                </a:lnTo>
                <a:cubicBezTo>
                  <a:pt x="58603" y="608145"/>
                  <a:pt x="37744" y="587314"/>
                  <a:pt x="37744" y="561524"/>
                </a:cubicBezTo>
                <a:lnTo>
                  <a:pt x="37744" y="541685"/>
                </a:lnTo>
                <a:cubicBezTo>
                  <a:pt x="14899" y="532757"/>
                  <a:pt x="0" y="511926"/>
                  <a:pt x="0" y="486136"/>
                </a:cubicBezTo>
                <a:lnTo>
                  <a:pt x="0" y="226247"/>
                </a:lnTo>
                <a:cubicBezTo>
                  <a:pt x="0" y="155819"/>
                  <a:pt x="56616" y="99278"/>
                  <a:pt x="127139" y="99278"/>
                </a:cubicBezTo>
                <a:close/>
                <a:moveTo>
                  <a:pt x="408232" y="74504"/>
                </a:moveTo>
                <a:cubicBezTo>
                  <a:pt x="413203" y="72520"/>
                  <a:pt x="419168" y="72520"/>
                  <a:pt x="424139" y="75495"/>
                </a:cubicBezTo>
                <a:cubicBezTo>
                  <a:pt x="464901" y="96324"/>
                  <a:pt x="489755" y="139964"/>
                  <a:pt x="486772" y="185587"/>
                </a:cubicBezTo>
                <a:cubicBezTo>
                  <a:pt x="486772" y="190546"/>
                  <a:pt x="483790" y="195505"/>
                  <a:pt x="479813" y="199473"/>
                </a:cubicBezTo>
                <a:cubicBezTo>
                  <a:pt x="475836" y="202448"/>
                  <a:pt x="469871" y="203440"/>
                  <a:pt x="464901" y="202448"/>
                </a:cubicBezTo>
                <a:lnTo>
                  <a:pt x="462912" y="201456"/>
                </a:lnTo>
                <a:cubicBezTo>
                  <a:pt x="453965" y="199473"/>
                  <a:pt x="448994" y="191538"/>
                  <a:pt x="448994" y="183604"/>
                </a:cubicBezTo>
                <a:cubicBezTo>
                  <a:pt x="450982" y="152857"/>
                  <a:pt x="434081" y="123103"/>
                  <a:pt x="406244" y="109217"/>
                </a:cubicBezTo>
                <a:cubicBezTo>
                  <a:pt x="399285" y="105250"/>
                  <a:pt x="395308" y="97315"/>
                  <a:pt x="397296" y="89381"/>
                </a:cubicBezTo>
                <a:lnTo>
                  <a:pt x="398291" y="87397"/>
                </a:lnTo>
                <a:cubicBezTo>
                  <a:pt x="399285" y="81446"/>
                  <a:pt x="403261" y="77479"/>
                  <a:pt x="408232" y="74504"/>
                </a:cubicBezTo>
                <a:close/>
                <a:moveTo>
                  <a:pt x="439969" y="1081"/>
                </a:moveTo>
                <a:cubicBezTo>
                  <a:pt x="522425" y="32821"/>
                  <a:pt x="572097" y="118123"/>
                  <a:pt x="560176" y="205408"/>
                </a:cubicBezTo>
                <a:cubicBezTo>
                  <a:pt x="559182" y="210367"/>
                  <a:pt x="556202" y="214335"/>
                  <a:pt x="552228" y="217311"/>
                </a:cubicBezTo>
                <a:cubicBezTo>
                  <a:pt x="548254" y="220286"/>
                  <a:pt x="542294" y="221278"/>
                  <a:pt x="537326" y="220286"/>
                </a:cubicBezTo>
                <a:lnTo>
                  <a:pt x="535340" y="219294"/>
                </a:lnTo>
                <a:cubicBezTo>
                  <a:pt x="526399" y="217311"/>
                  <a:pt x="520438" y="208384"/>
                  <a:pt x="522425" y="199457"/>
                </a:cubicBezTo>
                <a:cubicBezTo>
                  <a:pt x="531366" y="130025"/>
                  <a:pt x="491628" y="62577"/>
                  <a:pt x="426061" y="36788"/>
                </a:cubicBezTo>
                <a:cubicBezTo>
                  <a:pt x="418113" y="33813"/>
                  <a:pt x="413146" y="24886"/>
                  <a:pt x="416126" y="15959"/>
                </a:cubicBezTo>
                <a:lnTo>
                  <a:pt x="416126" y="13975"/>
                </a:lnTo>
                <a:cubicBezTo>
                  <a:pt x="417120" y="9016"/>
                  <a:pt x="421094" y="4056"/>
                  <a:pt x="425067" y="2073"/>
                </a:cubicBezTo>
                <a:cubicBezTo>
                  <a:pt x="430035" y="89"/>
                  <a:pt x="435002" y="-903"/>
                  <a:pt x="439969" y="108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alculator-and-credit-card_57428">
            <a:extLst>
              <a:ext uri="{FF2B5EF4-FFF2-40B4-BE49-F238E27FC236}">
                <a16:creationId xmlns:a16="http://schemas.microsoft.com/office/drawing/2014/main" id="{6EF49033-0979-5C7D-572C-40ABBFC01190}"/>
              </a:ext>
            </a:extLst>
          </p:cNvPr>
          <p:cNvSpPr/>
          <p:nvPr/>
        </p:nvSpPr>
        <p:spPr>
          <a:xfrm>
            <a:off x="712946" y="2922769"/>
            <a:ext cx="163793" cy="168867"/>
          </a:xfrm>
          <a:custGeom>
            <a:avLst/>
            <a:gdLst>
              <a:gd name="connsiteX0" fmla="*/ 254656 w 607611"/>
              <a:gd name="connsiteY0" fmla="*/ 469414 h 567487"/>
              <a:gd name="connsiteX1" fmla="*/ 242309 w 607611"/>
              <a:gd name="connsiteY1" fmla="*/ 481836 h 567487"/>
              <a:gd name="connsiteX2" fmla="*/ 242309 w 607611"/>
              <a:gd name="connsiteY2" fmla="*/ 514187 h 567487"/>
              <a:gd name="connsiteX3" fmla="*/ 254656 w 607611"/>
              <a:gd name="connsiteY3" fmla="*/ 526515 h 567487"/>
              <a:gd name="connsiteX4" fmla="*/ 297733 w 607611"/>
              <a:gd name="connsiteY4" fmla="*/ 526515 h 567487"/>
              <a:gd name="connsiteX5" fmla="*/ 310174 w 607611"/>
              <a:gd name="connsiteY5" fmla="*/ 514187 h 567487"/>
              <a:gd name="connsiteX6" fmla="*/ 310174 w 607611"/>
              <a:gd name="connsiteY6" fmla="*/ 481836 h 567487"/>
              <a:gd name="connsiteX7" fmla="*/ 297733 w 607611"/>
              <a:gd name="connsiteY7" fmla="*/ 469414 h 567487"/>
              <a:gd name="connsiteX8" fmla="*/ 157733 w 607611"/>
              <a:gd name="connsiteY8" fmla="*/ 469414 h 567487"/>
              <a:gd name="connsiteX9" fmla="*/ 145385 w 607611"/>
              <a:gd name="connsiteY9" fmla="*/ 481836 h 567487"/>
              <a:gd name="connsiteX10" fmla="*/ 145385 w 607611"/>
              <a:gd name="connsiteY10" fmla="*/ 514187 h 567487"/>
              <a:gd name="connsiteX11" fmla="*/ 157733 w 607611"/>
              <a:gd name="connsiteY11" fmla="*/ 526515 h 567487"/>
              <a:gd name="connsiteX12" fmla="*/ 200810 w 607611"/>
              <a:gd name="connsiteY12" fmla="*/ 526515 h 567487"/>
              <a:gd name="connsiteX13" fmla="*/ 213250 w 607611"/>
              <a:gd name="connsiteY13" fmla="*/ 514187 h 567487"/>
              <a:gd name="connsiteX14" fmla="*/ 213250 w 607611"/>
              <a:gd name="connsiteY14" fmla="*/ 481836 h 567487"/>
              <a:gd name="connsiteX15" fmla="*/ 200810 w 607611"/>
              <a:gd name="connsiteY15" fmla="*/ 469414 h 567487"/>
              <a:gd name="connsiteX16" fmla="*/ 60809 w 607611"/>
              <a:gd name="connsiteY16" fmla="*/ 469414 h 567487"/>
              <a:gd name="connsiteX17" fmla="*/ 48462 w 607611"/>
              <a:gd name="connsiteY17" fmla="*/ 481836 h 567487"/>
              <a:gd name="connsiteX18" fmla="*/ 48462 w 607611"/>
              <a:gd name="connsiteY18" fmla="*/ 514187 h 567487"/>
              <a:gd name="connsiteX19" fmla="*/ 60809 w 607611"/>
              <a:gd name="connsiteY19" fmla="*/ 526515 h 567487"/>
              <a:gd name="connsiteX20" fmla="*/ 103886 w 607611"/>
              <a:gd name="connsiteY20" fmla="*/ 526515 h 567487"/>
              <a:gd name="connsiteX21" fmla="*/ 116234 w 607611"/>
              <a:gd name="connsiteY21" fmla="*/ 514187 h 567487"/>
              <a:gd name="connsiteX22" fmla="*/ 116234 w 607611"/>
              <a:gd name="connsiteY22" fmla="*/ 481836 h 567487"/>
              <a:gd name="connsiteX23" fmla="*/ 103886 w 607611"/>
              <a:gd name="connsiteY23" fmla="*/ 469414 h 567487"/>
              <a:gd name="connsiteX24" fmla="*/ 254656 w 607611"/>
              <a:gd name="connsiteY24" fmla="*/ 387842 h 567487"/>
              <a:gd name="connsiteX25" fmla="*/ 242309 w 607611"/>
              <a:gd name="connsiteY25" fmla="*/ 400263 h 567487"/>
              <a:gd name="connsiteX26" fmla="*/ 242309 w 607611"/>
              <a:gd name="connsiteY26" fmla="*/ 432614 h 567487"/>
              <a:gd name="connsiteX27" fmla="*/ 254656 w 607611"/>
              <a:gd name="connsiteY27" fmla="*/ 444942 h 567487"/>
              <a:gd name="connsiteX28" fmla="*/ 297733 w 607611"/>
              <a:gd name="connsiteY28" fmla="*/ 444942 h 567487"/>
              <a:gd name="connsiteX29" fmla="*/ 310174 w 607611"/>
              <a:gd name="connsiteY29" fmla="*/ 432614 h 567487"/>
              <a:gd name="connsiteX30" fmla="*/ 310174 w 607611"/>
              <a:gd name="connsiteY30" fmla="*/ 400263 h 567487"/>
              <a:gd name="connsiteX31" fmla="*/ 297733 w 607611"/>
              <a:gd name="connsiteY31" fmla="*/ 387842 h 567487"/>
              <a:gd name="connsiteX32" fmla="*/ 157733 w 607611"/>
              <a:gd name="connsiteY32" fmla="*/ 387842 h 567487"/>
              <a:gd name="connsiteX33" fmla="*/ 145385 w 607611"/>
              <a:gd name="connsiteY33" fmla="*/ 400263 h 567487"/>
              <a:gd name="connsiteX34" fmla="*/ 145385 w 607611"/>
              <a:gd name="connsiteY34" fmla="*/ 432614 h 567487"/>
              <a:gd name="connsiteX35" fmla="*/ 157733 w 607611"/>
              <a:gd name="connsiteY35" fmla="*/ 444942 h 567487"/>
              <a:gd name="connsiteX36" fmla="*/ 200810 w 607611"/>
              <a:gd name="connsiteY36" fmla="*/ 444942 h 567487"/>
              <a:gd name="connsiteX37" fmla="*/ 213250 w 607611"/>
              <a:gd name="connsiteY37" fmla="*/ 432614 h 567487"/>
              <a:gd name="connsiteX38" fmla="*/ 213250 w 607611"/>
              <a:gd name="connsiteY38" fmla="*/ 400263 h 567487"/>
              <a:gd name="connsiteX39" fmla="*/ 200810 w 607611"/>
              <a:gd name="connsiteY39" fmla="*/ 387842 h 567487"/>
              <a:gd name="connsiteX40" fmla="*/ 60809 w 607611"/>
              <a:gd name="connsiteY40" fmla="*/ 387842 h 567487"/>
              <a:gd name="connsiteX41" fmla="*/ 48462 w 607611"/>
              <a:gd name="connsiteY41" fmla="*/ 400263 h 567487"/>
              <a:gd name="connsiteX42" fmla="*/ 48462 w 607611"/>
              <a:gd name="connsiteY42" fmla="*/ 432614 h 567487"/>
              <a:gd name="connsiteX43" fmla="*/ 60809 w 607611"/>
              <a:gd name="connsiteY43" fmla="*/ 444942 h 567487"/>
              <a:gd name="connsiteX44" fmla="*/ 103886 w 607611"/>
              <a:gd name="connsiteY44" fmla="*/ 444942 h 567487"/>
              <a:gd name="connsiteX45" fmla="*/ 116234 w 607611"/>
              <a:gd name="connsiteY45" fmla="*/ 432614 h 567487"/>
              <a:gd name="connsiteX46" fmla="*/ 116234 w 607611"/>
              <a:gd name="connsiteY46" fmla="*/ 400263 h 567487"/>
              <a:gd name="connsiteX47" fmla="*/ 103886 w 607611"/>
              <a:gd name="connsiteY47" fmla="*/ 387842 h 567487"/>
              <a:gd name="connsiteX48" fmla="*/ 254656 w 607611"/>
              <a:gd name="connsiteY48" fmla="*/ 306269 h 567487"/>
              <a:gd name="connsiteX49" fmla="*/ 242309 w 607611"/>
              <a:gd name="connsiteY49" fmla="*/ 318690 h 567487"/>
              <a:gd name="connsiteX50" fmla="*/ 242309 w 607611"/>
              <a:gd name="connsiteY50" fmla="*/ 351041 h 567487"/>
              <a:gd name="connsiteX51" fmla="*/ 254656 w 607611"/>
              <a:gd name="connsiteY51" fmla="*/ 363370 h 567487"/>
              <a:gd name="connsiteX52" fmla="*/ 297733 w 607611"/>
              <a:gd name="connsiteY52" fmla="*/ 363370 h 567487"/>
              <a:gd name="connsiteX53" fmla="*/ 310174 w 607611"/>
              <a:gd name="connsiteY53" fmla="*/ 351041 h 567487"/>
              <a:gd name="connsiteX54" fmla="*/ 310174 w 607611"/>
              <a:gd name="connsiteY54" fmla="*/ 318690 h 567487"/>
              <a:gd name="connsiteX55" fmla="*/ 297733 w 607611"/>
              <a:gd name="connsiteY55" fmla="*/ 306269 h 567487"/>
              <a:gd name="connsiteX56" fmla="*/ 157733 w 607611"/>
              <a:gd name="connsiteY56" fmla="*/ 306269 h 567487"/>
              <a:gd name="connsiteX57" fmla="*/ 145385 w 607611"/>
              <a:gd name="connsiteY57" fmla="*/ 318690 h 567487"/>
              <a:gd name="connsiteX58" fmla="*/ 145385 w 607611"/>
              <a:gd name="connsiteY58" fmla="*/ 351041 h 567487"/>
              <a:gd name="connsiteX59" fmla="*/ 157733 w 607611"/>
              <a:gd name="connsiteY59" fmla="*/ 363370 h 567487"/>
              <a:gd name="connsiteX60" fmla="*/ 200810 w 607611"/>
              <a:gd name="connsiteY60" fmla="*/ 363370 h 567487"/>
              <a:gd name="connsiteX61" fmla="*/ 213250 w 607611"/>
              <a:gd name="connsiteY61" fmla="*/ 351041 h 567487"/>
              <a:gd name="connsiteX62" fmla="*/ 213250 w 607611"/>
              <a:gd name="connsiteY62" fmla="*/ 318690 h 567487"/>
              <a:gd name="connsiteX63" fmla="*/ 200810 w 607611"/>
              <a:gd name="connsiteY63" fmla="*/ 306269 h 567487"/>
              <a:gd name="connsiteX64" fmla="*/ 60809 w 607611"/>
              <a:gd name="connsiteY64" fmla="*/ 306269 h 567487"/>
              <a:gd name="connsiteX65" fmla="*/ 48462 w 607611"/>
              <a:gd name="connsiteY65" fmla="*/ 318690 h 567487"/>
              <a:gd name="connsiteX66" fmla="*/ 48462 w 607611"/>
              <a:gd name="connsiteY66" fmla="*/ 351041 h 567487"/>
              <a:gd name="connsiteX67" fmla="*/ 60809 w 607611"/>
              <a:gd name="connsiteY67" fmla="*/ 363370 h 567487"/>
              <a:gd name="connsiteX68" fmla="*/ 103886 w 607611"/>
              <a:gd name="connsiteY68" fmla="*/ 363370 h 567487"/>
              <a:gd name="connsiteX69" fmla="*/ 116234 w 607611"/>
              <a:gd name="connsiteY69" fmla="*/ 351041 h 567487"/>
              <a:gd name="connsiteX70" fmla="*/ 116234 w 607611"/>
              <a:gd name="connsiteY70" fmla="*/ 318690 h 567487"/>
              <a:gd name="connsiteX71" fmla="*/ 103886 w 607611"/>
              <a:gd name="connsiteY71" fmla="*/ 306269 h 567487"/>
              <a:gd name="connsiteX72" fmla="*/ 48462 w 607611"/>
              <a:gd name="connsiteY72" fmla="*/ 39396 h 567487"/>
              <a:gd name="connsiteX73" fmla="*/ 48462 w 607611"/>
              <a:gd name="connsiteY73" fmla="*/ 268819 h 567487"/>
              <a:gd name="connsiteX74" fmla="*/ 310174 w 607611"/>
              <a:gd name="connsiteY74" fmla="*/ 268819 h 567487"/>
              <a:gd name="connsiteX75" fmla="*/ 310174 w 607611"/>
              <a:gd name="connsiteY75" fmla="*/ 39396 h 567487"/>
              <a:gd name="connsiteX76" fmla="*/ 405179 w 607611"/>
              <a:gd name="connsiteY76" fmla="*/ 15338 h 567487"/>
              <a:gd name="connsiteX77" fmla="*/ 415577 w 607611"/>
              <a:gd name="connsiteY77" fmla="*/ 19649 h 567487"/>
              <a:gd name="connsiteX78" fmla="*/ 603294 w 607611"/>
              <a:gd name="connsiteY78" fmla="*/ 207100 h 567487"/>
              <a:gd name="connsiteX79" fmla="*/ 603294 w 607611"/>
              <a:gd name="connsiteY79" fmla="*/ 227866 h 567487"/>
              <a:gd name="connsiteX80" fmla="*/ 374914 w 607611"/>
              <a:gd name="connsiteY80" fmla="*/ 455923 h 567487"/>
              <a:gd name="connsiteX81" fmla="*/ 374914 w 607611"/>
              <a:gd name="connsiteY81" fmla="*/ 414298 h 567487"/>
              <a:gd name="connsiteX82" fmla="*/ 572008 w 607611"/>
              <a:gd name="connsiteY82" fmla="*/ 217483 h 567487"/>
              <a:gd name="connsiteX83" fmla="*/ 502937 w 607611"/>
              <a:gd name="connsiteY83" fmla="*/ 148603 h 567487"/>
              <a:gd name="connsiteX84" fmla="*/ 374914 w 607611"/>
              <a:gd name="connsiteY84" fmla="*/ 276444 h 567487"/>
              <a:gd name="connsiteX85" fmla="*/ 374914 w 607611"/>
              <a:gd name="connsiteY85" fmla="*/ 151384 h 567487"/>
              <a:gd name="connsiteX86" fmla="*/ 440365 w 607611"/>
              <a:gd name="connsiteY86" fmla="*/ 86026 h 567487"/>
              <a:gd name="connsiteX87" fmla="*/ 405179 w 607611"/>
              <a:gd name="connsiteY87" fmla="*/ 50891 h 567487"/>
              <a:gd name="connsiteX88" fmla="*/ 374914 w 607611"/>
              <a:gd name="connsiteY88" fmla="*/ 81113 h 567487"/>
              <a:gd name="connsiteX89" fmla="*/ 374914 w 607611"/>
              <a:gd name="connsiteY89" fmla="*/ 39488 h 567487"/>
              <a:gd name="connsiteX90" fmla="*/ 394781 w 607611"/>
              <a:gd name="connsiteY90" fmla="*/ 19649 h 567487"/>
              <a:gd name="connsiteX91" fmla="*/ 405179 w 607611"/>
              <a:gd name="connsiteY91" fmla="*/ 15338 h 567487"/>
              <a:gd name="connsiteX92" fmla="*/ 14111 w 607611"/>
              <a:gd name="connsiteY92" fmla="*/ 0 h 567487"/>
              <a:gd name="connsiteX93" fmla="*/ 344431 w 607611"/>
              <a:gd name="connsiteY93" fmla="*/ 0 h 567487"/>
              <a:gd name="connsiteX94" fmla="*/ 358543 w 607611"/>
              <a:gd name="connsiteY94" fmla="*/ 14183 h 567487"/>
              <a:gd name="connsiteX95" fmla="*/ 358543 w 607611"/>
              <a:gd name="connsiteY95" fmla="*/ 553397 h 567487"/>
              <a:gd name="connsiteX96" fmla="*/ 344431 w 607611"/>
              <a:gd name="connsiteY96" fmla="*/ 567487 h 567487"/>
              <a:gd name="connsiteX97" fmla="*/ 14111 w 607611"/>
              <a:gd name="connsiteY97" fmla="*/ 567487 h 567487"/>
              <a:gd name="connsiteX98" fmla="*/ 0 w 607611"/>
              <a:gd name="connsiteY98" fmla="*/ 553397 h 567487"/>
              <a:gd name="connsiteX99" fmla="*/ 0 w 607611"/>
              <a:gd name="connsiteY99" fmla="*/ 14183 h 567487"/>
              <a:gd name="connsiteX100" fmla="*/ 14111 w 607611"/>
              <a:gd name="connsiteY100" fmla="*/ 0 h 567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607611" h="567487">
                <a:moveTo>
                  <a:pt x="254656" y="469414"/>
                </a:moveTo>
                <a:cubicBezTo>
                  <a:pt x="247879" y="469414"/>
                  <a:pt x="242309" y="474976"/>
                  <a:pt x="242309" y="481836"/>
                </a:cubicBezTo>
                <a:lnTo>
                  <a:pt x="242309" y="514187"/>
                </a:lnTo>
                <a:cubicBezTo>
                  <a:pt x="242309" y="521046"/>
                  <a:pt x="247879" y="526515"/>
                  <a:pt x="254656" y="526515"/>
                </a:cubicBezTo>
                <a:lnTo>
                  <a:pt x="297733" y="526515"/>
                </a:lnTo>
                <a:cubicBezTo>
                  <a:pt x="304603" y="526515"/>
                  <a:pt x="310174" y="521046"/>
                  <a:pt x="310174" y="514187"/>
                </a:cubicBezTo>
                <a:lnTo>
                  <a:pt x="310174" y="481836"/>
                </a:lnTo>
                <a:cubicBezTo>
                  <a:pt x="310174" y="474976"/>
                  <a:pt x="304603" y="469414"/>
                  <a:pt x="297733" y="469414"/>
                </a:cubicBezTo>
                <a:close/>
                <a:moveTo>
                  <a:pt x="157733" y="469414"/>
                </a:moveTo>
                <a:cubicBezTo>
                  <a:pt x="150863" y="469414"/>
                  <a:pt x="145385" y="474976"/>
                  <a:pt x="145385" y="481836"/>
                </a:cubicBezTo>
                <a:lnTo>
                  <a:pt x="145385" y="514187"/>
                </a:lnTo>
                <a:cubicBezTo>
                  <a:pt x="145385" y="521046"/>
                  <a:pt x="150863" y="526515"/>
                  <a:pt x="157733" y="526515"/>
                </a:cubicBezTo>
                <a:lnTo>
                  <a:pt x="200810" y="526515"/>
                </a:lnTo>
                <a:cubicBezTo>
                  <a:pt x="207680" y="526515"/>
                  <a:pt x="213250" y="521046"/>
                  <a:pt x="213250" y="514187"/>
                </a:cubicBezTo>
                <a:lnTo>
                  <a:pt x="213250" y="481836"/>
                </a:lnTo>
                <a:cubicBezTo>
                  <a:pt x="213250" y="474976"/>
                  <a:pt x="207680" y="469414"/>
                  <a:pt x="200810" y="469414"/>
                </a:cubicBezTo>
                <a:close/>
                <a:moveTo>
                  <a:pt x="60809" y="469414"/>
                </a:moveTo>
                <a:cubicBezTo>
                  <a:pt x="53939" y="469414"/>
                  <a:pt x="48462" y="474976"/>
                  <a:pt x="48462" y="481836"/>
                </a:cubicBezTo>
                <a:lnTo>
                  <a:pt x="48462" y="514187"/>
                </a:lnTo>
                <a:cubicBezTo>
                  <a:pt x="48462" y="521046"/>
                  <a:pt x="53939" y="526515"/>
                  <a:pt x="60809" y="526515"/>
                </a:cubicBezTo>
                <a:lnTo>
                  <a:pt x="103886" y="526515"/>
                </a:lnTo>
                <a:cubicBezTo>
                  <a:pt x="110756" y="526515"/>
                  <a:pt x="116234" y="521046"/>
                  <a:pt x="116234" y="514187"/>
                </a:cubicBezTo>
                <a:lnTo>
                  <a:pt x="116234" y="481836"/>
                </a:lnTo>
                <a:cubicBezTo>
                  <a:pt x="116234" y="474976"/>
                  <a:pt x="110756" y="469414"/>
                  <a:pt x="103886" y="469414"/>
                </a:cubicBezTo>
                <a:close/>
                <a:moveTo>
                  <a:pt x="254656" y="387842"/>
                </a:moveTo>
                <a:cubicBezTo>
                  <a:pt x="247879" y="387842"/>
                  <a:pt x="242309" y="393403"/>
                  <a:pt x="242309" y="400263"/>
                </a:cubicBezTo>
                <a:lnTo>
                  <a:pt x="242309" y="432614"/>
                </a:lnTo>
                <a:cubicBezTo>
                  <a:pt x="242309" y="439473"/>
                  <a:pt x="247879" y="444942"/>
                  <a:pt x="254656" y="444942"/>
                </a:cubicBezTo>
                <a:lnTo>
                  <a:pt x="297733" y="444942"/>
                </a:lnTo>
                <a:cubicBezTo>
                  <a:pt x="304603" y="444942"/>
                  <a:pt x="310174" y="439473"/>
                  <a:pt x="310174" y="432614"/>
                </a:cubicBezTo>
                <a:lnTo>
                  <a:pt x="310174" y="400263"/>
                </a:lnTo>
                <a:cubicBezTo>
                  <a:pt x="310174" y="393403"/>
                  <a:pt x="304603" y="387842"/>
                  <a:pt x="297733" y="387842"/>
                </a:cubicBezTo>
                <a:close/>
                <a:moveTo>
                  <a:pt x="157733" y="387842"/>
                </a:moveTo>
                <a:cubicBezTo>
                  <a:pt x="150863" y="387842"/>
                  <a:pt x="145385" y="393403"/>
                  <a:pt x="145385" y="400263"/>
                </a:cubicBezTo>
                <a:lnTo>
                  <a:pt x="145385" y="432614"/>
                </a:lnTo>
                <a:cubicBezTo>
                  <a:pt x="145385" y="439473"/>
                  <a:pt x="150863" y="444942"/>
                  <a:pt x="157733" y="444942"/>
                </a:cubicBezTo>
                <a:lnTo>
                  <a:pt x="200810" y="444942"/>
                </a:lnTo>
                <a:cubicBezTo>
                  <a:pt x="207680" y="444942"/>
                  <a:pt x="213250" y="439473"/>
                  <a:pt x="213250" y="432614"/>
                </a:cubicBezTo>
                <a:lnTo>
                  <a:pt x="213250" y="400263"/>
                </a:lnTo>
                <a:cubicBezTo>
                  <a:pt x="213250" y="393403"/>
                  <a:pt x="207680" y="387842"/>
                  <a:pt x="200810" y="387842"/>
                </a:cubicBezTo>
                <a:close/>
                <a:moveTo>
                  <a:pt x="60809" y="387842"/>
                </a:moveTo>
                <a:cubicBezTo>
                  <a:pt x="53939" y="387842"/>
                  <a:pt x="48462" y="393403"/>
                  <a:pt x="48462" y="400263"/>
                </a:cubicBezTo>
                <a:lnTo>
                  <a:pt x="48462" y="432614"/>
                </a:lnTo>
                <a:cubicBezTo>
                  <a:pt x="48462" y="439473"/>
                  <a:pt x="53939" y="444942"/>
                  <a:pt x="60809" y="444942"/>
                </a:cubicBezTo>
                <a:lnTo>
                  <a:pt x="103886" y="444942"/>
                </a:lnTo>
                <a:cubicBezTo>
                  <a:pt x="110756" y="444942"/>
                  <a:pt x="116234" y="439473"/>
                  <a:pt x="116234" y="432614"/>
                </a:cubicBezTo>
                <a:lnTo>
                  <a:pt x="116234" y="400263"/>
                </a:lnTo>
                <a:cubicBezTo>
                  <a:pt x="116234" y="393403"/>
                  <a:pt x="110756" y="387842"/>
                  <a:pt x="103886" y="387842"/>
                </a:cubicBezTo>
                <a:close/>
                <a:moveTo>
                  <a:pt x="254656" y="306269"/>
                </a:moveTo>
                <a:cubicBezTo>
                  <a:pt x="247879" y="306269"/>
                  <a:pt x="242309" y="311830"/>
                  <a:pt x="242309" y="318690"/>
                </a:cubicBezTo>
                <a:lnTo>
                  <a:pt x="242309" y="351041"/>
                </a:lnTo>
                <a:cubicBezTo>
                  <a:pt x="242309" y="357901"/>
                  <a:pt x="247879" y="363370"/>
                  <a:pt x="254656" y="363370"/>
                </a:cubicBezTo>
                <a:lnTo>
                  <a:pt x="297733" y="363370"/>
                </a:lnTo>
                <a:cubicBezTo>
                  <a:pt x="304603" y="363370"/>
                  <a:pt x="310174" y="357901"/>
                  <a:pt x="310174" y="351041"/>
                </a:cubicBezTo>
                <a:lnTo>
                  <a:pt x="310174" y="318690"/>
                </a:lnTo>
                <a:cubicBezTo>
                  <a:pt x="310174" y="311830"/>
                  <a:pt x="304603" y="306269"/>
                  <a:pt x="297733" y="306269"/>
                </a:cubicBezTo>
                <a:close/>
                <a:moveTo>
                  <a:pt x="157733" y="306269"/>
                </a:moveTo>
                <a:cubicBezTo>
                  <a:pt x="150863" y="306269"/>
                  <a:pt x="145385" y="311830"/>
                  <a:pt x="145385" y="318690"/>
                </a:cubicBezTo>
                <a:lnTo>
                  <a:pt x="145385" y="351041"/>
                </a:lnTo>
                <a:cubicBezTo>
                  <a:pt x="145385" y="357901"/>
                  <a:pt x="150863" y="363370"/>
                  <a:pt x="157733" y="363370"/>
                </a:cubicBezTo>
                <a:lnTo>
                  <a:pt x="200810" y="363370"/>
                </a:lnTo>
                <a:cubicBezTo>
                  <a:pt x="207680" y="363370"/>
                  <a:pt x="213250" y="357901"/>
                  <a:pt x="213250" y="351041"/>
                </a:cubicBezTo>
                <a:lnTo>
                  <a:pt x="213250" y="318690"/>
                </a:lnTo>
                <a:cubicBezTo>
                  <a:pt x="213250" y="311830"/>
                  <a:pt x="207680" y="306269"/>
                  <a:pt x="200810" y="306269"/>
                </a:cubicBezTo>
                <a:close/>
                <a:moveTo>
                  <a:pt x="60809" y="306269"/>
                </a:moveTo>
                <a:cubicBezTo>
                  <a:pt x="53939" y="306269"/>
                  <a:pt x="48462" y="311830"/>
                  <a:pt x="48462" y="318690"/>
                </a:cubicBezTo>
                <a:lnTo>
                  <a:pt x="48462" y="351041"/>
                </a:lnTo>
                <a:cubicBezTo>
                  <a:pt x="48462" y="357901"/>
                  <a:pt x="53939" y="363370"/>
                  <a:pt x="60809" y="363370"/>
                </a:cubicBezTo>
                <a:lnTo>
                  <a:pt x="103886" y="363370"/>
                </a:lnTo>
                <a:cubicBezTo>
                  <a:pt x="110756" y="363370"/>
                  <a:pt x="116234" y="357901"/>
                  <a:pt x="116234" y="351041"/>
                </a:cubicBezTo>
                <a:lnTo>
                  <a:pt x="116234" y="318690"/>
                </a:lnTo>
                <a:cubicBezTo>
                  <a:pt x="116234" y="311830"/>
                  <a:pt x="110756" y="306269"/>
                  <a:pt x="103886" y="306269"/>
                </a:cubicBezTo>
                <a:close/>
                <a:moveTo>
                  <a:pt x="48462" y="39396"/>
                </a:moveTo>
                <a:lnTo>
                  <a:pt x="48462" y="268819"/>
                </a:lnTo>
                <a:lnTo>
                  <a:pt x="310174" y="268819"/>
                </a:lnTo>
                <a:lnTo>
                  <a:pt x="310174" y="39396"/>
                </a:lnTo>
                <a:close/>
                <a:moveTo>
                  <a:pt x="405179" y="15338"/>
                </a:moveTo>
                <a:cubicBezTo>
                  <a:pt x="408939" y="15338"/>
                  <a:pt x="412699" y="16775"/>
                  <a:pt x="415577" y="19649"/>
                </a:cubicBezTo>
                <a:lnTo>
                  <a:pt x="603294" y="207100"/>
                </a:lnTo>
                <a:cubicBezTo>
                  <a:pt x="609050" y="212848"/>
                  <a:pt x="609050" y="222119"/>
                  <a:pt x="603294" y="227866"/>
                </a:cubicBezTo>
                <a:lnTo>
                  <a:pt x="374914" y="455923"/>
                </a:lnTo>
                <a:lnTo>
                  <a:pt x="374914" y="414298"/>
                </a:lnTo>
                <a:lnTo>
                  <a:pt x="572008" y="217483"/>
                </a:lnTo>
                <a:lnTo>
                  <a:pt x="502937" y="148603"/>
                </a:lnTo>
                <a:lnTo>
                  <a:pt x="374914" y="276444"/>
                </a:lnTo>
                <a:lnTo>
                  <a:pt x="374914" y="151384"/>
                </a:lnTo>
                <a:lnTo>
                  <a:pt x="440365" y="86026"/>
                </a:lnTo>
                <a:lnTo>
                  <a:pt x="405179" y="50891"/>
                </a:lnTo>
                <a:lnTo>
                  <a:pt x="374914" y="81113"/>
                </a:lnTo>
                <a:lnTo>
                  <a:pt x="374914" y="39488"/>
                </a:lnTo>
                <a:lnTo>
                  <a:pt x="394781" y="19649"/>
                </a:lnTo>
                <a:cubicBezTo>
                  <a:pt x="397659" y="16775"/>
                  <a:pt x="401419" y="15338"/>
                  <a:pt x="405179" y="15338"/>
                </a:cubicBezTo>
                <a:close/>
                <a:moveTo>
                  <a:pt x="14111" y="0"/>
                </a:moveTo>
                <a:lnTo>
                  <a:pt x="344431" y="0"/>
                </a:lnTo>
                <a:cubicBezTo>
                  <a:pt x="352230" y="0"/>
                  <a:pt x="358543" y="6303"/>
                  <a:pt x="358543" y="14183"/>
                </a:cubicBezTo>
                <a:lnTo>
                  <a:pt x="358543" y="553397"/>
                </a:lnTo>
                <a:cubicBezTo>
                  <a:pt x="358543" y="561184"/>
                  <a:pt x="352230" y="567487"/>
                  <a:pt x="344431" y="567487"/>
                </a:cubicBezTo>
                <a:lnTo>
                  <a:pt x="14111" y="567487"/>
                </a:lnTo>
                <a:cubicBezTo>
                  <a:pt x="6313" y="567487"/>
                  <a:pt x="0" y="561184"/>
                  <a:pt x="0" y="553397"/>
                </a:cubicBezTo>
                <a:lnTo>
                  <a:pt x="0" y="14183"/>
                </a:lnTo>
                <a:cubicBezTo>
                  <a:pt x="0" y="6303"/>
                  <a:pt x="6313" y="0"/>
                  <a:pt x="1411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文本框 22">
            <a:extLst>
              <a:ext uri="{FF2B5EF4-FFF2-40B4-BE49-F238E27FC236}">
                <a16:creationId xmlns:a16="http://schemas.microsoft.com/office/drawing/2014/main" id="{4AA3F3D5-1D26-DF67-D164-5D35D0406DB2}"/>
              </a:ext>
            </a:extLst>
          </p:cNvPr>
          <p:cNvSpPr txBox="1"/>
          <p:nvPr/>
        </p:nvSpPr>
        <p:spPr>
          <a:xfrm>
            <a:off x="916121" y="2883712"/>
            <a:ext cx="1158638" cy="261610"/>
          </a:xfrm>
          <a:prstGeom prst="rect">
            <a:avLst/>
          </a:prstGeom>
          <a:noFill/>
        </p:spPr>
        <p:txBody>
          <a:bodyPr wrap="square" rtlCol="0">
            <a:spAutoFit/>
          </a:bodyPr>
          <a:lstStyle/>
          <a:p>
            <a:r>
              <a:rPr lang="zh-CN" altLang="en-US" sz="1100" b="1" dirty="0"/>
              <a:t>交通卡公司</a:t>
            </a:r>
            <a:endParaRPr lang="en-US" altLang="zh-CN" sz="1100" b="1" dirty="0"/>
          </a:p>
        </p:txBody>
      </p:sp>
      <p:sp>
        <p:nvSpPr>
          <p:cNvPr id="24" name="文本框 23">
            <a:extLst>
              <a:ext uri="{FF2B5EF4-FFF2-40B4-BE49-F238E27FC236}">
                <a16:creationId xmlns:a16="http://schemas.microsoft.com/office/drawing/2014/main" id="{CD1D258E-0871-2B57-7F89-0464F4F3E633}"/>
              </a:ext>
            </a:extLst>
          </p:cNvPr>
          <p:cNvSpPr txBox="1"/>
          <p:nvPr/>
        </p:nvSpPr>
        <p:spPr>
          <a:xfrm>
            <a:off x="732474" y="3096216"/>
            <a:ext cx="1069809" cy="657359"/>
          </a:xfrm>
          <a:prstGeom prst="rect">
            <a:avLst/>
          </a:prstGeom>
          <a:noFill/>
        </p:spPr>
        <p:txBody>
          <a:bodyPr wrap="square">
            <a:spAutoFit/>
          </a:bodyPr>
          <a:lstStyle/>
          <a:p>
            <a:pPr marL="171450" indent="-171450">
              <a:lnSpc>
                <a:spcPct val="120000"/>
              </a:lnSpc>
              <a:buFont typeface="Arial" panose="020B0604020202020204" pitchFamily="34" charset="0"/>
              <a:buChar char="•"/>
            </a:pPr>
            <a:r>
              <a:rPr lang="zh-CN" altLang="en-US" sz="1050" dirty="0"/>
              <a:t>运营数据</a:t>
            </a:r>
            <a:endParaRPr lang="en-US" altLang="zh-CN" sz="1050" dirty="0"/>
          </a:p>
          <a:p>
            <a:pPr marL="171450" indent="-171450">
              <a:lnSpc>
                <a:spcPct val="120000"/>
              </a:lnSpc>
              <a:buFont typeface="Arial" panose="020B0604020202020204" pitchFamily="34" charset="0"/>
              <a:buChar char="•"/>
            </a:pPr>
            <a:r>
              <a:rPr lang="zh-CN" altLang="en-US" sz="1050" dirty="0"/>
              <a:t>用户数据</a:t>
            </a:r>
            <a:endParaRPr lang="en-US" altLang="zh-CN" sz="1050" dirty="0"/>
          </a:p>
          <a:p>
            <a:pPr marL="171450" indent="-171450">
              <a:lnSpc>
                <a:spcPct val="120000"/>
              </a:lnSpc>
              <a:buFont typeface="Arial" panose="020B0604020202020204" pitchFamily="34" charset="0"/>
              <a:buChar char="•"/>
            </a:pPr>
            <a:r>
              <a:rPr lang="zh-CN" altLang="en-US" sz="1050" dirty="0"/>
              <a:t>出行数据</a:t>
            </a:r>
            <a:endParaRPr lang="en-US" altLang="zh-CN" sz="1050" dirty="0"/>
          </a:p>
        </p:txBody>
      </p:sp>
      <p:grpSp>
        <p:nvGrpSpPr>
          <p:cNvPr id="43" name="组合 42">
            <a:extLst>
              <a:ext uri="{FF2B5EF4-FFF2-40B4-BE49-F238E27FC236}">
                <a16:creationId xmlns:a16="http://schemas.microsoft.com/office/drawing/2014/main" id="{3B5034EC-14AC-AD88-57C3-20D2F190B5A1}"/>
              </a:ext>
            </a:extLst>
          </p:cNvPr>
          <p:cNvGrpSpPr/>
          <p:nvPr/>
        </p:nvGrpSpPr>
        <p:grpSpPr>
          <a:xfrm>
            <a:off x="676481" y="4141477"/>
            <a:ext cx="1563799" cy="1178124"/>
            <a:chOff x="691721" y="4141477"/>
            <a:chExt cx="1563799" cy="1178124"/>
          </a:xfrm>
        </p:grpSpPr>
        <p:sp>
          <p:nvSpPr>
            <p:cNvPr id="33" name="文本框 32">
              <a:extLst>
                <a:ext uri="{FF2B5EF4-FFF2-40B4-BE49-F238E27FC236}">
                  <a16:creationId xmlns:a16="http://schemas.microsoft.com/office/drawing/2014/main" id="{AA2C97D3-D073-637B-ECC8-DBA009D63ABD}"/>
                </a:ext>
              </a:extLst>
            </p:cNvPr>
            <p:cNvSpPr txBox="1"/>
            <p:nvPr/>
          </p:nvSpPr>
          <p:spPr>
            <a:xfrm>
              <a:off x="916121" y="4141477"/>
              <a:ext cx="1158638" cy="261610"/>
            </a:xfrm>
            <a:prstGeom prst="rect">
              <a:avLst/>
            </a:prstGeom>
            <a:noFill/>
          </p:spPr>
          <p:txBody>
            <a:bodyPr wrap="square" rtlCol="0">
              <a:spAutoFit/>
            </a:bodyPr>
            <a:lstStyle/>
            <a:p>
              <a:r>
                <a:rPr lang="zh-CN" altLang="en-US" sz="1100" b="1" dirty="0"/>
                <a:t>久事公交</a:t>
              </a:r>
              <a:endParaRPr lang="en-US" altLang="zh-CN" sz="1100" b="1" dirty="0"/>
            </a:p>
          </p:txBody>
        </p:sp>
        <p:sp>
          <p:nvSpPr>
            <p:cNvPr id="34" name="文本框 33">
              <a:extLst>
                <a:ext uri="{FF2B5EF4-FFF2-40B4-BE49-F238E27FC236}">
                  <a16:creationId xmlns:a16="http://schemas.microsoft.com/office/drawing/2014/main" id="{EDDA611F-B3AD-5E3E-4FC4-AB7EF62322EC}"/>
                </a:ext>
              </a:extLst>
            </p:cNvPr>
            <p:cNvSpPr txBox="1"/>
            <p:nvPr/>
          </p:nvSpPr>
          <p:spPr>
            <a:xfrm>
              <a:off x="735085" y="4359932"/>
              <a:ext cx="1158638" cy="269561"/>
            </a:xfrm>
            <a:prstGeom prst="rect">
              <a:avLst/>
            </a:prstGeom>
            <a:noFill/>
          </p:spPr>
          <p:txBody>
            <a:bodyPr wrap="square">
              <a:spAutoFit/>
            </a:bodyPr>
            <a:lstStyle/>
            <a:p>
              <a:pPr marL="171450" indent="-171450">
                <a:lnSpc>
                  <a:spcPct val="120000"/>
                </a:lnSpc>
                <a:buFont typeface="Arial" panose="020B0604020202020204" pitchFamily="34" charset="0"/>
                <a:buChar char="•"/>
              </a:pPr>
              <a:r>
                <a:rPr lang="zh-CN" altLang="en-US" sz="1050" dirty="0"/>
                <a:t>公交到站预报</a:t>
              </a:r>
            </a:p>
          </p:txBody>
        </p:sp>
        <p:sp>
          <p:nvSpPr>
            <p:cNvPr id="35" name="wifi-bus_64674">
              <a:extLst>
                <a:ext uri="{FF2B5EF4-FFF2-40B4-BE49-F238E27FC236}">
                  <a16:creationId xmlns:a16="http://schemas.microsoft.com/office/drawing/2014/main" id="{4EC72C17-14E8-9A44-2BF8-937A6B61E39B}"/>
                </a:ext>
              </a:extLst>
            </p:cNvPr>
            <p:cNvSpPr/>
            <p:nvPr/>
          </p:nvSpPr>
          <p:spPr>
            <a:xfrm>
              <a:off x="691721" y="4158920"/>
              <a:ext cx="206245" cy="199610"/>
            </a:xfrm>
            <a:custGeom>
              <a:avLst/>
              <a:gdLst>
                <a:gd name="connsiteX0" fmla="*/ 327780 w 561933"/>
                <a:gd name="connsiteY0" fmla="*/ 406780 h 608145"/>
                <a:gd name="connsiteX1" fmla="*/ 285069 w 561933"/>
                <a:gd name="connsiteY1" fmla="*/ 449434 h 608145"/>
                <a:gd name="connsiteX2" fmla="*/ 327780 w 561933"/>
                <a:gd name="connsiteY2" fmla="*/ 492088 h 608145"/>
                <a:gd name="connsiteX3" fmla="*/ 370490 w 561933"/>
                <a:gd name="connsiteY3" fmla="*/ 449434 h 608145"/>
                <a:gd name="connsiteX4" fmla="*/ 327780 w 561933"/>
                <a:gd name="connsiteY4" fmla="*/ 406780 h 608145"/>
                <a:gd name="connsiteX5" fmla="*/ 91381 w 561933"/>
                <a:gd name="connsiteY5" fmla="*/ 406780 h 608145"/>
                <a:gd name="connsiteX6" fmla="*/ 49664 w 561933"/>
                <a:gd name="connsiteY6" fmla="*/ 449434 h 608145"/>
                <a:gd name="connsiteX7" fmla="*/ 91381 w 561933"/>
                <a:gd name="connsiteY7" fmla="*/ 492088 h 608145"/>
                <a:gd name="connsiteX8" fmla="*/ 134092 w 561933"/>
                <a:gd name="connsiteY8" fmla="*/ 449434 h 608145"/>
                <a:gd name="connsiteX9" fmla="*/ 91381 w 561933"/>
                <a:gd name="connsiteY9" fmla="*/ 406780 h 608145"/>
                <a:gd name="connsiteX10" fmla="*/ 130119 w 561933"/>
                <a:gd name="connsiteY10" fmla="*/ 162762 h 608145"/>
                <a:gd name="connsiteX11" fmla="*/ 50657 w 561933"/>
                <a:gd name="connsiteY11" fmla="*/ 243110 h 608145"/>
                <a:gd name="connsiteX12" fmla="*/ 50657 w 561933"/>
                <a:gd name="connsiteY12" fmla="*/ 312546 h 608145"/>
                <a:gd name="connsiteX13" fmla="*/ 78468 w 561933"/>
                <a:gd name="connsiteY13" fmla="*/ 341312 h 608145"/>
                <a:gd name="connsiteX14" fmla="*/ 340692 w 561933"/>
                <a:gd name="connsiteY14" fmla="*/ 341312 h 608145"/>
                <a:gd name="connsiteX15" fmla="*/ 369497 w 561933"/>
                <a:gd name="connsiteY15" fmla="*/ 312546 h 608145"/>
                <a:gd name="connsiteX16" fmla="*/ 369497 w 561933"/>
                <a:gd name="connsiteY16" fmla="*/ 243110 h 608145"/>
                <a:gd name="connsiteX17" fmla="*/ 289042 w 561933"/>
                <a:gd name="connsiteY17" fmla="*/ 162762 h 608145"/>
                <a:gd name="connsiteX18" fmla="*/ 127139 w 561933"/>
                <a:gd name="connsiteY18" fmla="*/ 99278 h 608145"/>
                <a:gd name="connsiteX19" fmla="*/ 293015 w 561933"/>
                <a:gd name="connsiteY19" fmla="*/ 99278 h 608145"/>
                <a:gd name="connsiteX20" fmla="*/ 420154 w 561933"/>
                <a:gd name="connsiteY20" fmla="*/ 226247 h 608145"/>
                <a:gd name="connsiteX21" fmla="*/ 420154 w 561933"/>
                <a:gd name="connsiteY21" fmla="*/ 486136 h 608145"/>
                <a:gd name="connsiteX22" fmla="*/ 382410 w 561933"/>
                <a:gd name="connsiteY22" fmla="*/ 541685 h 608145"/>
                <a:gd name="connsiteX23" fmla="*/ 382410 w 561933"/>
                <a:gd name="connsiteY23" fmla="*/ 561524 h 608145"/>
                <a:gd name="connsiteX24" fmla="*/ 334733 w 561933"/>
                <a:gd name="connsiteY24" fmla="*/ 608145 h 608145"/>
                <a:gd name="connsiteX25" fmla="*/ 326786 w 561933"/>
                <a:gd name="connsiteY25" fmla="*/ 608145 h 608145"/>
                <a:gd name="connsiteX26" fmla="*/ 280103 w 561933"/>
                <a:gd name="connsiteY26" fmla="*/ 561524 h 608145"/>
                <a:gd name="connsiteX27" fmla="*/ 280103 w 561933"/>
                <a:gd name="connsiteY27" fmla="*/ 544661 h 608145"/>
                <a:gd name="connsiteX28" fmla="*/ 140051 w 561933"/>
                <a:gd name="connsiteY28" fmla="*/ 544661 h 608145"/>
                <a:gd name="connsiteX29" fmla="*/ 140051 w 561933"/>
                <a:gd name="connsiteY29" fmla="*/ 561524 h 608145"/>
                <a:gd name="connsiteX30" fmla="*/ 92374 w 561933"/>
                <a:gd name="connsiteY30" fmla="*/ 608145 h 608145"/>
                <a:gd name="connsiteX31" fmla="*/ 84428 w 561933"/>
                <a:gd name="connsiteY31" fmla="*/ 608145 h 608145"/>
                <a:gd name="connsiteX32" fmla="*/ 37744 w 561933"/>
                <a:gd name="connsiteY32" fmla="*/ 561524 h 608145"/>
                <a:gd name="connsiteX33" fmla="*/ 37744 w 561933"/>
                <a:gd name="connsiteY33" fmla="*/ 541685 h 608145"/>
                <a:gd name="connsiteX34" fmla="*/ 0 w 561933"/>
                <a:gd name="connsiteY34" fmla="*/ 486136 h 608145"/>
                <a:gd name="connsiteX35" fmla="*/ 0 w 561933"/>
                <a:gd name="connsiteY35" fmla="*/ 226247 h 608145"/>
                <a:gd name="connsiteX36" fmla="*/ 127139 w 561933"/>
                <a:gd name="connsiteY36" fmla="*/ 99278 h 608145"/>
                <a:gd name="connsiteX37" fmla="*/ 408232 w 561933"/>
                <a:gd name="connsiteY37" fmla="*/ 74504 h 608145"/>
                <a:gd name="connsiteX38" fmla="*/ 424139 w 561933"/>
                <a:gd name="connsiteY38" fmla="*/ 75495 h 608145"/>
                <a:gd name="connsiteX39" fmla="*/ 486772 w 561933"/>
                <a:gd name="connsiteY39" fmla="*/ 185587 h 608145"/>
                <a:gd name="connsiteX40" fmla="*/ 479813 w 561933"/>
                <a:gd name="connsiteY40" fmla="*/ 199473 h 608145"/>
                <a:gd name="connsiteX41" fmla="*/ 464901 w 561933"/>
                <a:gd name="connsiteY41" fmla="*/ 202448 h 608145"/>
                <a:gd name="connsiteX42" fmla="*/ 462912 w 561933"/>
                <a:gd name="connsiteY42" fmla="*/ 201456 h 608145"/>
                <a:gd name="connsiteX43" fmla="*/ 448994 w 561933"/>
                <a:gd name="connsiteY43" fmla="*/ 183604 h 608145"/>
                <a:gd name="connsiteX44" fmla="*/ 406244 w 561933"/>
                <a:gd name="connsiteY44" fmla="*/ 109217 h 608145"/>
                <a:gd name="connsiteX45" fmla="*/ 397296 w 561933"/>
                <a:gd name="connsiteY45" fmla="*/ 89381 h 608145"/>
                <a:gd name="connsiteX46" fmla="*/ 398291 w 561933"/>
                <a:gd name="connsiteY46" fmla="*/ 87397 h 608145"/>
                <a:gd name="connsiteX47" fmla="*/ 408232 w 561933"/>
                <a:gd name="connsiteY47" fmla="*/ 74504 h 608145"/>
                <a:gd name="connsiteX48" fmla="*/ 439969 w 561933"/>
                <a:gd name="connsiteY48" fmla="*/ 1081 h 608145"/>
                <a:gd name="connsiteX49" fmla="*/ 560176 w 561933"/>
                <a:gd name="connsiteY49" fmla="*/ 205408 h 608145"/>
                <a:gd name="connsiteX50" fmla="*/ 552228 w 561933"/>
                <a:gd name="connsiteY50" fmla="*/ 217311 h 608145"/>
                <a:gd name="connsiteX51" fmla="*/ 537326 w 561933"/>
                <a:gd name="connsiteY51" fmla="*/ 220286 h 608145"/>
                <a:gd name="connsiteX52" fmla="*/ 535340 w 561933"/>
                <a:gd name="connsiteY52" fmla="*/ 219294 h 608145"/>
                <a:gd name="connsiteX53" fmla="*/ 522425 w 561933"/>
                <a:gd name="connsiteY53" fmla="*/ 199457 h 608145"/>
                <a:gd name="connsiteX54" fmla="*/ 426061 w 561933"/>
                <a:gd name="connsiteY54" fmla="*/ 36788 h 608145"/>
                <a:gd name="connsiteX55" fmla="*/ 416126 w 561933"/>
                <a:gd name="connsiteY55" fmla="*/ 15959 h 608145"/>
                <a:gd name="connsiteX56" fmla="*/ 416126 w 561933"/>
                <a:gd name="connsiteY56" fmla="*/ 13975 h 608145"/>
                <a:gd name="connsiteX57" fmla="*/ 425067 w 561933"/>
                <a:gd name="connsiteY57" fmla="*/ 2073 h 608145"/>
                <a:gd name="connsiteX58" fmla="*/ 439969 w 561933"/>
                <a:gd name="connsiteY58" fmla="*/ 1081 h 608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61933" h="608145">
                  <a:moveTo>
                    <a:pt x="327780" y="406780"/>
                  </a:moveTo>
                  <a:cubicBezTo>
                    <a:pt x="303941" y="406780"/>
                    <a:pt x="285069" y="425627"/>
                    <a:pt x="285069" y="449434"/>
                  </a:cubicBezTo>
                  <a:cubicBezTo>
                    <a:pt x="285069" y="473241"/>
                    <a:pt x="303941" y="492088"/>
                    <a:pt x="327780" y="492088"/>
                  </a:cubicBezTo>
                  <a:cubicBezTo>
                    <a:pt x="350625" y="492088"/>
                    <a:pt x="370490" y="473241"/>
                    <a:pt x="370490" y="449434"/>
                  </a:cubicBezTo>
                  <a:cubicBezTo>
                    <a:pt x="370490" y="425627"/>
                    <a:pt x="350625" y="406780"/>
                    <a:pt x="327780" y="406780"/>
                  </a:cubicBezTo>
                  <a:close/>
                  <a:moveTo>
                    <a:pt x="91381" y="406780"/>
                  </a:moveTo>
                  <a:cubicBezTo>
                    <a:pt x="68536" y="406780"/>
                    <a:pt x="49664" y="425627"/>
                    <a:pt x="49664" y="449434"/>
                  </a:cubicBezTo>
                  <a:cubicBezTo>
                    <a:pt x="49664" y="473241"/>
                    <a:pt x="68536" y="492088"/>
                    <a:pt x="91381" y="492088"/>
                  </a:cubicBezTo>
                  <a:cubicBezTo>
                    <a:pt x="115220" y="492088"/>
                    <a:pt x="134092" y="473241"/>
                    <a:pt x="134092" y="449434"/>
                  </a:cubicBezTo>
                  <a:cubicBezTo>
                    <a:pt x="134092" y="425627"/>
                    <a:pt x="115220" y="406780"/>
                    <a:pt x="91381" y="406780"/>
                  </a:cubicBezTo>
                  <a:close/>
                  <a:moveTo>
                    <a:pt x="130119" y="162762"/>
                  </a:moveTo>
                  <a:cubicBezTo>
                    <a:pt x="86415" y="162762"/>
                    <a:pt x="50657" y="198472"/>
                    <a:pt x="50657" y="243110"/>
                  </a:cubicBezTo>
                  <a:lnTo>
                    <a:pt x="50657" y="312546"/>
                  </a:lnTo>
                  <a:cubicBezTo>
                    <a:pt x="50657" y="328417"/>
                    <a:pt x="62576" y="341312"/>
                    <a:pt x="78468" y="341312"/>
                  </a:cubicBezTo>
                  <a:lnTo>
                    <a:pt x="340692" y="341312"/>
                  </a:lnTo>
                  <a:cubicBezTo>
                    <a:pt x="356585" y="341312"/>
                    <a:pt x="369497" y="328417"/>
                    <a:pt x="369497" y="312546"/>
                  </a:cubicBezTo>
                  <a:lnTo>
                    <a:pt x="369497" y="243110"/>
                  </a:lnTo>
                  <a:cubicBezTo>
                    <a:pt x="369497" y="198472"/>
                    <a:pt x="332746" y="162762"/>
                    <a:pt x="289042" y="162762"/>
                  </a:cubicBezTo>
                  <a:close/>
                  <a:moveTo>
                    <a:pt x="127139" y="99278"/>
                  </a:moveTo>
                  <a:lnTo>
                    <a:pt x="293015" y="99278"/>
                  </a:lnTo>
                  <a:cubicBezTo>
                    <a:pt x="363538" y="99278"/>
                    <a:pt x="420154" y="155819"/>
                    <a:pt x="420154" y="226247"/>
                  </a:cubicBezTo>
                  <a:lnTo>
                    <a:pt x="420154" y="486136"/>
                  </a:lnTo>
                  <a:cubicBezTo>
                    <a:pt x="420154" y="511926"/>
                    <a:pt x="404262" y="532757"/>
                    <a:pt x="382410" y="541685"/>
                  </a:cubicBezTo>
                  <a:lnTo>
                    <a:pt x="382410" y="561524"/>
                  </a:lnTo>
                  <a:cubicBezTo>
                    <a:pt x="382410" y="587314"/>
                    <a:pt x="360558" y="608145"/>
                    <a:pt x="334733" y="608145"/>
                  </a:cubicBezTo>
                  <a:lnTo>
                    <a:pt x="326786" y="608145"/>
                  </a:lnTo>
                  <a:cubicBezTo>
                    <a:pt x="300961" y="608145"/>
                    <a:pt x="280103" y="587314"/>
                    <a:pt x="280103" y="561524"/>
                  </a:cubicBezTo>
                  <a:lnTo>
                    <a:pt x="280103" y="544661"/>
                  </a:lnTo>
                  <a:lnTo>
                    <a:pt x="140051" y="544661"/>
                  </a:lnTo>
                  <a:lnTo>
                    <a:pt x="140051" y="561524"/>
                  </a:lnTo>
                  <a:cubicBezTo>
                    <a:pt x="140051" y="587314"/>
                    <a:pt x="118199" y="608145"/>
                    <a:pt x="92374" y="608145"/>
                  </a:cubicBezTo>
                  <a:lnTo>
                    <a:pt x="84428" y="608145"/>
                  </a:lnTo>
                  <a:cubicBezTo>
                    <a:pt x="58603" y="608145"/>
                    <a:pt x="37744" y="587314"/>
                    <a:pt x="37744" y="561524"/>
                  </a:cubicBezTo>
                  <a:lnTo>
                    <a:pt x="37744" y="541685"/>
                  </a:lnTo>
                  <a:cubicBezTo>
                    <a:pt x="14899" y="532757"/>
                    <a:pt x="0" y="511926"/>
                    <a:pt x="0" y="486136"/>
                  </a:cubicBezTo>
                  <a:lnTo>
                    <a:pt x="0" y="226247"/>
                  </a:lnTo>
                  <a:cubicBezTo>
                    <a:pt x="0" y="155819"/>
                    <a:pt x="56616" y="99278"/>
                    <a:pt x="127139" y="99278"/>
                  </a:cubicBezTo>
                  <a:close/>
                  <a:moveTo>
                    <a:pt x="408232" y="74504"/>
                  </a:moveTo>
                  <a:cubicBezTo>
                    <a:pt x="413203" y="72520"/>
                    <a:pt x="419168" y="72520"/>
                    <a:pt x="424139" y="75495"/>
                  </a:cubicBezTo>
                  <a:cubicBezTo>
                    <a:pt x="464901" y="96324"/>
                    <a:pt x="489755" y="139964"/>
                    <a:pt x="486772" y="185587"/>
                  </a:cubicBezTo>
                  <a:cubicBezTo>
                    <a:pt x="486772" y="190546"/>
                    <a:pt x="483790" y="195505"/>
                    <a:pt x="479813" y="199473"/>
                  </a:cubicBezTo>
                  <a:cubicBezTo>
                    <a:pt x="475836" y="202448"/>
                    <a:pt x="469871" y="203440"/>
                    <a:pt x="464901" y="202448"/>
                  </a:cubicBezTo>
                  <a:lnTo>
                    <a:pt x="462912" y="201456"/>
                  </a:lnTo>
                  <a:cubicBezTo>
                    <a:pt x="453965" y="199473"/>
                    <a:pt x="448994" y="191538"/>
                    <a:pt x="448994" y="183604"/>
                  </a:cubicBezTo>
                  <a:cubicBezTo>
                    <a:pt x="450982" y="152857"/>
                    <a:pt x="434081" y="123103"/>
                    <a:pt x="406244" y="109217"/>
                  </a:cubicBezTo>
                  <a:cubicBezTo>
                    <a:pt x="399285" y="105250"/>
                    <a:pt x="395308" y="97315"/>
                    <a:pt x="397296" y="89381"/>
                  </a:cubicBezTo>
                  <a:lnTo>
                    <a:pt x="398291" y="87397"/>
                  </a:lnTo>
                  <a:cubicBezTo>
                    <a:pt x="399285" y="81446"/>
                    <a:pt x="403261" y="77479"/>
                    <a:pt x="408232" y="74504"/>
                  </a:cubicBezTo>
                  <a:close/>
                  <a:moveTo>
                    <a:pt x="439969" y="1081"/>
                  </a:moveTo>
                  <a:cubicBezTo>
                    <a:pt x="522425" y="32821"/>
                    <a:pt x="572097" y="118123"/>
                    <a:pt x="560176" y="205408"/>
                  </a:cubicBezTo>
                  <a:cubicBezTo>
                    <a:pt x="559182" y="210367"/>
                    <a:pt x="556202" y="214335"/>
                    <a:pt x="552228" y="217311"/>
                  </a:cubicBezTo>
                  <a:cubicBezTo>
                    <a:pt x="548254" y="220286"/>
                    <a:pt x="542294" y="221278"/>
                    <a:pt x="537326" y="220286"/>
                  </a:cubicBezTo>
                  <a:lnTo>
                    <a:pt x="535340" y="219294"/>
                  </a:lnTo>
                  <a:cubicBezTo>
                    <a:pt x="526399" y="217311"/>
                    <a:pt x="520438" y="208384"/>
                    <a:pt x="522425" y="199457"/>
                  </a:cubicBezTo>
                  <a:cubicBezTo>
                    <a:pt x="531366" y="130025"/>
                    <a:pt x="491628" y="62577"/>
                    <a:pt x="426061" y="36788"/>
                  </a:cubicBezTo>
                  <a:cubicBezTo>
                    <a:pt x="418113" y="33813"/>
                    <a:pt x="413146" y="24886"/>
                    <a:pt x="416126" y="15959"/>
                  </a:cubicBezTo>
                  <a:lnTo>
                    <a:pt x="416126" y="13975"/>
                  </a:lnTo>
                  <a:cubicBezTo>
                    <a:pt x="417120" y="9016"/>
                    <a:pt x="421094" y="4056"/>
                    <a:pt x="425067" y="2073"/>
                  </a:cubicBezTo>
                  <a:cubicBezTo>
                    <a:pt x="430035" y="89"/>
                    <a:pt x="435002" y="-903"/>
                    <a:pt x="439969" y="108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alculator-and-credit-card_57428">
              <a:extLst>
                <a:ext uri="{FF2B5EF4-FFF2-40B4-BE49-F238E27FC236}">
                  <a16:creationId xmlns:a16="http://schemas.microsoft.com/office/drawing/2014/main" id="{49C6EDBD-F499-C45E-7F65-79EBD42EE3EB}"/>
                </a:ext>
              </a:extLst>
            </p:cNvPr>
            <p:cNvSpPr/>
            <p:nvPr/>
          </p:nvSpPr>
          <p:spPr>
            <a:xfrm>
              <a:off x="694791" y="4682694"/>
              <a:ext cx="163793" cy="168867"/>
            </a:xfrm>
            <a:custGeom>
              <a:avLst/>
              <a:gdLst>
                <a:gd name="connsiteX0" fmla="*/ 254656 w 607611"/>
                <a:gd name="connsiteY0" fmla="*/ 469414 h 567487"/>
                <a:gd name="connsiteX1" fmla="*/ 242309 w 607611"/>
                <a:gd name="connsiteY1" fmla="*/ 481836 h 567487"/>
                <a:gd name="connsiteX2" fmla="*/ 242309 w 607611"/>
                <a:gd name="connsiteY2" fmla="*/ 514187 h 567487"/>
                <a:gd name="connsiteX3" fmla="*/ 254656 w 607611"/>
                <a:gd name="connsiteY3" fmla="*/ 526515 h 567487"/>
                <a:gd name="connsiteX4" fmla="*/ 297733 w 607611"/>
                <a:gd name="connsiteY4" fmla="*/ 526515 h 567487"/>
                <a:gd name="connsiteX5" fmla="*/ 310174 w 607611"/>
                <a:gd name="connsiteY5" fmla="*/ 514187 h 567487"/>
                <a:gd name="connsiteX6" fmla="*/ 310174 w 607611"/>
                <a:gd name="connsiteY6" fmla="*/ 481836 h 567487"/>
                <a:gd name="connsiteX7" fmla="*/ 297733 w 607611"/>
                <a:gd name="connsiteY7" fmla="*/ 469414 h 567487"/>
                <a:gd name="connsiteX8" fmla="*/ 157733 w 607611"/>
                <a:gd name="connsiteY8" fmla="*/ 469414 h 567487"/>
                <a:gd name="connsiteX9" fmla="*/ 145385 w 607611"/>
                <a:gd name="connsiteY9" fmla="*/ 481836 h 567487"/>
                <a:gd name="connsiteX10" fmla="*/ 145385 w 607611"/>
                <a:gd name="connsiteY10" fmla="*/ 514187 h 567487"/>
                <a:gd name="connsiteX11" fmla="*/ 157733 w 607611"/>
                <a:gd name="connsiteY11" fmla="*/ 526515 h 567487"/>
                <a:gd name="connsiteX12" fmla="*/ 200810 w 607611"/>
                <a:gd name="connsiteY12" fmla="*/ 526515 h 567487"/>
                <a:gd name="connsiteX13" fmla="*/ 213250 w 607611"/>
                <a:gd name="connsiteY13" fmla="*/ 514187 h 567487"/>
                <a:gd name="connsiteX14" fmla="*/ 213250 w 607611"/>
                <a:gd name="connsiteY14" fmla="*/ 481836 h 567487"/>
                <a:gd name="connsiteX15" fmla="*/ 200810 w 607611"/>
                <a:gd name="connsiteY15" fmla="*/ 469414 h 567487"/>
                <a:gd name="connsiteX16" fmla="*/ 60809 w 607611"/>
                <a:gd name="connsiteY16" fmla="*/ 469414 h 567487"/>
                <a:gd name="connsiteX17" fmla="*/ 48462 w 607611"/>
                <a:gd name="connsiteY17" fmla="*/ 481836 h 567487"/>
                <a:gd name="connsiteX18" fmla="*/ 48462 w 607611"/>
                <a:gd name="connsiteY18" fmla="*/ 514187 h 567487"/>
                <a:gd name="connsiteX19" fmla="*/ 60809 w 607611"/>
                <a:gd name="connsiteY19" fmla="*/ 526515 h 567487"/>
                <a:gd name="connsiteX20" fmla="*/ 103886 w 607611"/>
                <a:gd name="connsiteY20" fmla="*/ 526515 h 567487"/>
                <a:gd name="connsiteX21" fmla="*/ 116234 w 607611"/>
                <a:gd name="connsiteY21" fmla="*/ 514187 h 567487"/>
                <a:gd name="connsiteX22" fmla="*/ 116234 w 607611"/>
                <a:gd name="connsiteY22" fmla="*/ 481836 h 567487"/>
                <a:gd name="connsiteX23" fmla="*/ 103886 w 607611"/>
                <a:gd name="connsiteY23" fmla="*/ 469414 h 567487"/>
                <a:gd name="connsiteX24" fmla="*/ 254656 w 607611"/>
                <a:gd name="connsiteY24" fmla="*/ 387842 h 567487"/>
                <a:gd name="connsiteX25" fmla="*/ 242309 w 607611"/>
                <a:gd name="connsiteY25" fmla="*/ 400263 h 567487"/>
                <a:gd name="connsiteX26" fmla="*/ 242309 w 607611"/>
                <a:gd name="connsiteY26" fmla="*/ 432614 h 567487"/>
                <a:gd name="connsiteX27" fmla="*/ 254656 w 607611"/>
                <a:gd name="connsiteY27" fmla="*/ 444942 h 567487"/>
                <a:gd name="connsiteX28" fmla="*/ 297733 w 607611"/>
                <a:gd name="connsiteY28" fmla="*/ 444942 h 567487"/>
                <a:gd name="connsiteX29" fmla="*/ 310174 w 607611"/>
                <a:gd name="connsiteY29" fmla="*/ 432614 h 567487"/>
                <a:gd name="connsiteX30" fmla="*/ 310174 w 607611"/>
                <a:gd name="connsiteY30" fmla="*/ 400263 h 567487"/>
                <a:gd name="connsiteX31" fmla="*/ 297733 w 607611"/>
                <a:gd name="connsiteY31" fmla="*/ 387842 h 567487"/>
                <a:gd name="connsiteX32" fmla="*/ 157733 w 607611"/>
                <a:gd name="connsiteY32" fmla="*/ 387842 h 567487"/>
                <a:gd name="connsiteX33" fmla="*/ 145385 w 607611"/>
                <a:gd name="connsiteY33" fmla="*/ 400263 h 567487"/>
                <a:gd name="connsiteX34" fmla="*/ 145385 w 607611"/>
                <a:gd name="connsiteY34" fmla="*/ 432614 h 567487"/>
                <a:gd name="connsiteX35" fmla="*/ 157733 w 607611"/>
                <a:gd name="connsiteY35" fmla="*/ 444942 h 567487"/>
                <a:gd name="connsiteX36" fmla="*/ 200810 w 607611"/>
                <a:gd name="connsiteY36" fmla="*/ 444942 h 567487"/>
                <a:gd name="connsiteX37" fmla="*/ 213250 w 607611"/>
                <a:gd name="connsiteY37" fmla="*/ 432614 h 567487"/>
                <a:gd name="connsiteX38" fmla="*/ 213250 w 607611"/>
                <a:gd name="connsiteY38" fmla="*/ 400263 h 567487"/>
                <a:gd name="connsiteX39" fmla="*/ 200810 w 607611"/>
                <a:gd name="connsiteY39" fmla="*/ 387842 h 567487"/>
                <a:gd name="connsiteX40" fmla="*/ 60809 w 607611"/>
                <a:gd name="connsiteY40" fmla="*/ 387842 h 567487"/>
                <a:gd name="connsiteX41" fmla="*/ 48462 w 607611"/>
                <a:gd name="connsiteY41" fmla="*/ 400263 h 567487"/>
                <a:gd name="connsiteX42" fmla="*/ 48462 w 607611"/>
                <a:gd name="connsiteY42" fmla="*/ 432614 h 567487"/>
                <a:gd name="connsiteX43" fmla="*/ 60809 w 607611"/>
                <a:gd name="connsiteY43" fmla="*/ 444942 h 567487"/>
                <a:gd name="connsiteX44" fmla="*/ 103886 w 607611"/>
                <a:gd name="connsiteY44" fmla="*/ 444942 h 567487"/>
                <a:gd name="connsiteX45" fmla="*/ 116234 w 607611"/>
                <a:gd name="connsiteY45" fmla="*/ 432614 h 567487"/>
                <a:gd name="connsiteX46" fmla="*/ 116234 w 607611"/>
                <a:gd name="connsiteY46" fmla="*/ 400263 h 567487"/>
                <a:gd name="connsiteX47" fmla="*/ 103886 w 607611"/>
                <a:gd name="connsiteY47" fmla="*/ 387842 h 567487"/>
                <a:gd name="connsiteX48" fmla="*/ 254656 w 607611"/>
                <a:gd name="connsiteY48" fmla="*/ 306269 h 567487"/>
                <a:gd name="connsiteX49" fmla="*/ 242309 w 607611"/>
                <a:gd name="connsiteY49" fmla="*/ 318690 h 567487"/>
                <a:gd name="connsiteX50" fmla="*/ 242309 w 607611"/>
                <a:gd name="connsiteY50" fmla="*/ 351041 h 567487"/>
                <a:gd name="connsiteX51" fmla="*/ 254656 w 607611"/>
                <a:gd name="connsiteY51" fmla="*/ 363370 h 567487"/>
                <a:gd name="connsiteX52" fmla="*/ 297733 w 607611"/>
                <a:gd name="connsiteY52" fmla="*/ 363370 h 567487"/>
                <a:gd name="connsiteX53" fmla="*/ 310174 w 607611"/>
                <a:gd name="connsiteY53" fmla="*/ 351041 h 567487"/>
                <a:gd name="connsiteX54" fmla="*/ 310174 w 607611"/>
                <a:gd name="connsiteY54" fmla="*/ 318690 h 567487"/>
                <a:gd name="connsiteX55" fmla="*/ 297733 w 607611"/>
                <a:gd name="connsiteY55" fmla="*/ 306269 h 567487"/>
                <a:gd name="connsiteX56" fmla="*/ 157733 w 607611"/>
                <a:gd name="connsiteY56" fmla="*/ 306269 h 567487"/>
                <a:gd name="connsiteX57" fmla="*/ 145385 w 607611"/>
                <a:gd name="connsiteY57" fmla="*/ 318690 h 567487"/>
                <a:gd name="connsiteX58" fmla="*/ 145385 w 607611"/>
                <a:gd name="connsiteY58" fmla="*/ 351041 h 567487"/>
                <a:gd name="connsiteX59" fmla="*/ 157733 w 607611"/>
                <a:gd name="connsiteY59" fmla="*/ 363370 h 567487"/>
                <a:gd name="connsiteX60" fmla="*/ 200810 w 607611"/>
                <a:gd name="connsiteY60" fmla="*/ 363370 h 567487"/>
                <a:gd name="connsiteX61" fmla="*/ 213250 w 607611"/>
                <a:gd name="connsiteY61" fmla="*/ 351041 h 567487"/>
                <a:gd name="connsiteX62" fmla="*/ 213250 w 607611"/>
                <a:gd name="connsiteY62" fmla="*/ 318690 h 567487"/>
                <a:gd name="connsiteX63" fmla="*/ 200810 w 607611"/>
                <a:gd name="connsiteY63" fmla="*/ 306269 h 567487"/>
                <a:gd name="connsiteX64" fmla="*/ 60809 w 607611"/>
                <a:gd name="connsiteY64" fmla="*/ 306269 h 567487"/>
                <a:gd name="connsiteX65" fmla="*/ 48462 w 607611"/>
                <a:gd name="connsiteY65" fmla="*/ 318690 h 567487"/>
                <a:gd name="connsiteX66" fmla="*/ 48462 w 607611"/>
                <a:gd name="connsiteY66" fmla="*/ 351041 h 567487"/>
                <a:gd name="connsiteX67" fmla="*/ 60809 w 607611"/>
                <a:gd name="connsiteY67" fmla="*/ 363370 h 567487"/>
                <a:gd name="connsiteX68" fmla="*/ 103886 w 607611"/>
                <a:gd name="connsiteY68" fmla="*/ 363370 h 567487"/>
                <a:gd name="connsiteX69" fmla="*/ 116234 w 607611"/>
                <a:gd name="connsiteY69" fmla="*/ 351041 h 567487"/>
                <a:gd name="connsiteX70" fmla="*/ 116234 w 607611"/>
                <a:gd name="connsiteY70" fmla="*/ 318690 h 567487"/>
                <a:gd name="connsiteX71" fmla="*/ 103886 w 607611"/>
                <a:gd name="connsiteY71" fmla="*/ 306269 h 567487"/>
                <a:gd name="connsiteX72" fmla="*/ 48462 w 607611"/>
                <a:gd name="connsiteY72" fmla="*/ 39396 h 567487"/>
                <a:gd name="connsiteX73" fmla="*/ 48462 w 607611"/>
                <a:gd name="connsiteY73" fmla="*/ 268819 h 567487"/>
                <a:gd name="connsiteX74" fmla="*/ 310174 w 607611"/>
                <a:gd name="connsiteY74" fmla="*/ 268819 h 567487"/>
                <a:gd name="connsiteX75" fmla="*/ 310174 w 607611"/>
                <a:gd name="connsiteY75" fmla="*/ 39396 h 567487"/>
                <a:gd name="connsiteX76" fmla="*/ 405179 w 607611"/>
                <a:gd name="connsiteY76" fmla="*/ 15338 h 567487"/>
                <a:gd name="connsiteX77" fmla="*/ 415577 w 607611"/>
                <a:gd name="connsiteY77" fmla="*/ 19649 h 567487"/>
                <a:gd name="connsiteX78" fmla="*/ 603294 w 607611"/>
                <a:gd name="connsiteY78" fmla="*/ 207100 h 567487"/>
                <a:gd name="connsiteX79" fmla="*/ 603294 w 607611"/>
                <a:gd name="connsiteY79" fmla="*/ 227866 h 567487"/>
                <a:gd name="connsiteX80" fmla="*/ 374914 w 607611"/>
                <a:gd name="connsiteY80" fmla="*/ 455923 h 567487"/>
                <a:gd name="connsiteX81" fmla="*/ 374914 w 607611"/>
                <a:gd name="connsiteY81" fmla="*/ 414298 h 567487"/>
                <a:gd name="connsiteX82" fmla="*/ 572008 w 607611"/>
                <a:gd name="connsiteY82" fmla="*/ 217483 h 567487"/>
                <a:gd name="connsiteX83" fmla="*/ 502937 w 607611"/>
                <a:gd name="connsiteY83" fmla="*/ 148603 h 567487"/>
                <a:gd name="connsiteX84" fmla="*/ 374914 w 607611"/>
                <a:gd name="connsiteY84" fmla="*/ 276444 h 567487"/>
                <a:gd name="connsiteX85" fmla="*/ 374914 w 607611"/>
                <a:gd name="connsiteY85" fmla="*/ 151384 h 567487"/>
                <a:gd name="connsiteX86" fmla="*/ 440365 w 607611"/>
                <a:gd name="connsiteY86" fmla="*/ 86026 h 567487"/>
                <a:gd name="connsiteX87" fmla="*/ 405179 w 607611"/>
                <a:gd name="connsiteY87" fmla="*/ 50891 h 567487"/>
                <a:gd name="connsiteX88" fmla="*/ 374914 w 607611"/>
                <a:gd name="connsiteY88" fmla="*/ 81113 h 567487"/>
                <a:gd name="connsiteX89" fmla="*/ 374914 w 607611"/>
                <a:gd name="connsiteY89" fmla="*/ 39488 h 567487"/>
                <a:gd name="connsiteX90" fmla="*/ 394781 w 607611"/>
                <a:gd name="connsiteY90" fmla="*/ 19649 h 567487"/>
                <a:gd name="connsiteX91" fmla="*/ 405179 w 607611"/>
                <a:gd name="connsiteY91" fmla="*/ 15338 h 567487"/>
                <a:gd name="connsiteX92" fmla="*/ 14111 w 607611"/>
                <a:gd name="connsiteY92" fmla="*/ 0 h 567487"/>
                <a:gd name="connsiteX93" fmla="*/ 344431 w 607611"/>
                <a:gd name="connsiteY93" fmla="*/ 0 h 567487"/>
                <a:gd name="connsiteX94" fmla="*/ 358543 w 607611"/>
                <a:gd name="connsiteY94" fmla="*/ 14183 h 567487"/>
                <a:gd name="connsiteX95" fmla="*/ 358543 w 607611"/>
                <a:gd name="connsiteY95" fmla="*/ 553397 h 567487"/>
                <a:gd name="connsiteX96" fmla="*/ 344431 w 607611"/>
                <a:gd name="connsiteY96" fmla="*/ 567487 h 567487"/>
                <a:gd name="connsiteX97" fmla="*/ 14111 w 607611"/>
                <a:gd name="connsiteY97" fmla="*/ 567487 h 567487"/>
                <a:gd name="connsiteX98" fmla="*/ 0 w 607611"/>
                <a:gd name="connsiteY98" fmla="*/ 553397 h 567487"/>
                <a:gd name="connsiteX99" fmla="*/ 0 w 607611"/>
                <a:gd name="connsiteY99" fmla="*/ 14183 h 567487"/>
                <a:gd name="connsiteX100" fmla="*/ 14111 w 607611"/>
                <a:gd name="connsiteY100" fmla="*/ 0 h 567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607611" h="567487">
                  <a:moveTo>
                    <a:pt x="254656" y="469414"/>
                  </a:moveTo>
                  <a:cubicBezTo>
                    <a:pt x="247879" y="469414"/>
                    <a:pt x="242309" y="474976"/>
                    <a:pt x="242309" y="481836"/>
                  </a:cubicBezTo>
                  <a:lnTo>
                    <a:pt x="242309" y="514187"/>
                  </a:lnTo>
                  <a:cubicBezTo>
                    <a:pt x="242309" y="521046"/>
                    <a:pt x="247879" y="526515"/>
                    <a:pt x="254656" y="526515"/>
                  </a:cubicBezTo>
                  <a:lnTo>
                    <a:pt x="297733" y="526515"/>
                  </a:lnTo>
                  <a:cubicBezTo>
                    <a:pt x="304603" y="526515"/>
                    <a:pt x="310174" y="521046"/>
                    <a:pt x="310174" y="514187"/>
                  </a:cubicBezTo>
                  <a:lnTo>
                    <a:pt x="310174" y="481836"/>
                  </a:lnTo>
                  <a:cubicBezTo>
                    <a:pt x="310174" y="474976"/>
                    <a:pt x="304603" y="469414"/>
                    <a:pt x="297733" y="469414"/>
                  </a:cubicBezTo>
                  <a:close/>
                  <a:moveTo>
                    <a:pt x="157733" y="469414"/>
                  </a:moveTo>
                  <a:cubicBezTo>
                    <a:pt x="150863" y="469414"/>
                    <a:pt x="145385" y="474976"/>
                    <a:pt x="145385" y="481836"/>
                  </a:cubicBezTo>
                  <a:lnTo>
                    <a:pt x="145385" y="514187"/>
                  </a:lnTo>
                  <a:cubicBezTo>
                    <a:pt x="145385" y="521046"/>
                    <a:pt x="150863" y="526515"/>
                    <a:pt x="157733" y="526515"/>
                  </a:cubicBezTo>
                  <a:lnTo>
                    <a:pt x="200810" y="526515"/>
                  </a:lnTo>
                  <a:cubicBezTo>
                    <a:pt x="207680" y="526515"/>
                    <a:pt x="213250" y="521046"/>
                    <a:pt x="213250" y="514187"/>
                  </a:cubicBezTo>
                  <a:lnTo>
                    <a:pt x="213250" y="481836"/>
                  </a:lnTo>
                  <a:cubicBezTo>
                    <a:pt x="213250" y="474976"/>
                    <a:pt x="207680" y="469414"/>
                    <a:pt x="200810" y="469414"/>
                  </a:cubicBezTo>
                  <a:close/>
                  <a:moveTo>
                    <a:pt x="60809" y="469414"/>
                  </a:moveTo>
                  <a:cubicBezTo>
                    <a:pt x="53939" y="469414"/>
                    <a:pt x="48462" y="474976"/>
                    <a:pt x="48462" y="481836"/>
                  </a:cubicBezTo>
                  <a:lnTo>
                    <a:pt x="48462" y="514187"/>
                  </a:lnTo>
                  <a:cubicBezTo>
                    <a:pt x="48462" y="521046"/>
                    <a:pt x="53939" y="526515"/>
                    <a:pt x="60809" y="526515"/>
                  </a:cubicBezTo>
                  <a:lnTo>
                    <a:pt x="103886" y="526515"/>
                  </a:lnTo>
                  <a:cubicBezTo>
                    <a:pt x="110756" y="526515"/>
                    <a:pt x="116234" y="521046"/>
                    <a:pt x="116234" y="514187"/>
                  </a:cubicBezTo>
                  <a:lnTo>
                    <a:pt x="116234" y="481836"/>
                  </a:lnTo>
                  <a:cubicBezTo>
                    <a:pt x="116234" y="474976"/>
                    <a:pt x="110756" y="469414"/>
                    <a:pt x="103886" y="469414"/>
                  </a:cubicBezTo>
                  <a:close/>
                  <a:moveTo>
                    <a:pt x="254656" y="387842"/>
                  </a:moveTo>
                  <a:cubicBezTo>
                    <a:pt x="247879" y="387842"/>
                    <a:pt x="242309" y="393403"/>
                    <a:pt x="242309" y="400263"/>
                  </a:cubicBezTo>
                  <a:lnTo>
                    <a:pt x="242309" y="432614"/>
                  </a:lnTo>
                  <a:cubicBezTo>
                    <a:pt x="242309" y="439473"/>
                    <a:pt x="247879" y="444942"/>
                    <a:pt x="254656" y="444942"/>
                  </a:cubicBezTo>
                  <a:lnTo>
                    <a:pt x="297733" y="444942"/>
                  </a:lnTo>
                  <a:cubicBezTo>
                    <a:pt x="304603" y="444942"/>
                    <a:pt x="310174" y="439473"/>
                    <a:pt x="310174" y="432614"/>
                  </a:cubicBezTo>
                  <a:lnTo>
                    <a:pt x="310174" y="400263"/>
                  </a:lnTo>
                  <a:cubicBezTo>
                    <a:pt x="310174" y="393403"/>
                    <a:pt x="304603" y="387842"/>
                    <a:pt x="297733" y="387842"/>
                  </a:cubicBezTo>
                  <a:close/>
                  <a:moveTo>
                    <a:pt x="157733" y="387842"/>
                  </a:moveTo>
                  <a:cubicBezTo>
                    <a:pt x="150863" y="387842"/>
                    <a:pt x="145385" y="393403"/>
                    <a:pt x="145385" y="400263"/>
                  </a:cubicBezTo>
                  <a:lnTo>
                    <a:pt x="145385" y="432614"/>
                  </a:lnTo>
                  <a:cubicBezTo>
                    <a:pt x="145385" y="439473"/>
                    <a:pt x="150863" y="444942"/>
                    <a:pt x="157733" y="444942"/>
                  </a:cubicBezTo>
                  <a:lnTo>
                    <a:pt x="200810" y="444942"/>
                  </a:lnTo>
                  <a:cubicBezTo>
                    <a:pt x="207680" y="444942"/>
                    <a:pt x="213250" y="439473"/>
                    <a:pt x="213250" y="432614"/>
                  </a:cubicBezTo>
                  <a:lnTo>
                    <a:pt x="213250" y="400263"/>
                  </a:lnTo>
                  <a:cubicBezTo>
                    <a:pt x="213250" y="393403"/>
                    <a:pt x="207680" y="387842"/>
                    <a:pt x="200810" y="387842"/>
                  </a:cubicBezTo>
                  <a:close/>
                  <a:moveTo>
                    <a:pt x="60809" y="387842"/>
                  </a:moveTo>
                  <a:cubicBezTo>
                    <a:pt x="53939" y="387842"/>
                    <a:pt x="48462" y="393403"/>
                    <a:pt x="48462" y="400263"/>
                  </a:cubicBezTo>
                  <a:lnTo>
                    <a:pt x="48462" y="432614"/>
                  </a:lnTo>
                  <a:cubicBezTo>
                    <a:pt x="48462" y="439473"/>
                    <a:pt x="53939" y="444942"/>
                    <a:pt x="60809" y="444942"/>
                  </a:cubicBezTo>
                  <a:lnTo>
                    <a:pt x="103886" y="444942"/>
                  </a:lnTo>
                  <a:cubicBezTo>
                    <a:pt x="110756" y="444942"/>
                    <a:pt x="116234" y="439473"/>
                    <a:pt x="116234" y="432614"/>
                  </a:cubicBezTo>
                  <a:lnTo>
                    <a:pt x="116234" y="400263"/>
                  </a:lnTo>
                  <a:cubicBezTo>
                    <a:pt x="116234" y="393403"/>
                    <a:pt x="110756" y="387842"/>
                    <a:pt x="103886" y="387842"/>
                  </a:cubicBezTo>
                  <a:close/>
                  <a:moveTo>
                    <a:pt x="254656" y="306269"/>
                  </a:moveTo>
                  <a:cubicBezTo>
                    <a:pt x="247879" y="306269"/>
                    <a:pt x="242309" y="311830"/>
                    <a:pt x="242309" y="318690"/>
                  </a:cubicBezTo>
                  <a:lnTo>
                    <a:pt x="242309" y="351041"/>
                  </a:lnTo>
                  <a:cubicBezTo>
                    <a:pt x="242309" y="357901"/>
                    <a:pt x="247879" y="363370"/>
                    <a:pt x="254656" y="363370"/>
                  </a:cubicBezTo>
                  <a:lnTo>
                    <a:pt x="297733" y="363370"/>
                  </a:lnTo>
                  <a:cubicBezTo>
                    <a:pt x="304603" y="363370"/>
                    <a:pt x="310174" y="357901"/>
                    <a:pt x="310174" y="351041"/>
                  </a:cubicBezTo>
                  <a:lnTo>
                    <a:pt x="310174" y="318690"/>
                  </a:lnTo>
                  <a:cubicBezTo>
                    <a:pt x="310174" y="311830"/>
                    <a:pt x="304603" y="306269"/>
                    <a:pt x="297733" y="306269"/>
                  </a:cubicBezTo>
                  <a:close/>
                  <a:moveTo>
                    <a:pt x="157733" y="306269"/>
                  </a:moveTo>
                  <a:cubicBezTo>
                    <a:pt x="150863" y="306269"/>
                    <a:pt x="145385" y="311830"/>
                    <a:pt x="145385" y="318690"/>
                  </a:cubicBezTo>
                  <a:lnTo>
                    <a:pt x="145385" y="351041"/>
                  </a:lnTo>
                  <a:cubicBezTo>
                    <a:pt x="145385" y="357901"/>
                    <a:pt x="150863" y="363370"/>
                    <a:pt x="157733" y="363370"/>
                  </a:cubicBezTo>
                  <a:lnTo>
                    <a:pt x="200810" y="363370"/>
                  </a:lnTo>
                  <a:cubicBezTo>
                    <a:pt x="207680" y="363370"/>
                    <a:pt x="213250" y="357901"/>
                    <a:pt x="213250" y="351041"/>
                  </a:cubicBezTo>
                  <a:lnTo>
                    <a:pt x="213250" y="318690"/>
                  </a:lnTo>
                  <a:cubicBezTo>
                    <a:pt x="213250" y="311830"/>
                    <a:pt x="207680" y="306269"/>
                    <a:pt x="200810" y="306269"/>
                  </a:cubicBezTo>
                  <a:close/>
                  <a:moveTo>
                    <a:pt x="60809" y="306269"/>
                  </a:moveTo>
                  <a:cubicBezTo>
                    <a:pt x="53939" y="306269"/>
                    <a:pt x="48462" y="311830"/>
                    <a:pt x="48462" y="318690"/>
                  </a:cubicBezTo>
                  <a:lnTo>
                    <a:pt x="48462" y="351041"/>
                  </a:lnTo>
                  <a:cubicBezTo>
                    <a:pt x="48462" y="357901"/>
                    <a:pt x="53939" y="363370"/>
                    <a:pt x="60809" y="363370"/>
                  </a:cubicBezTo>
                  <a:lnTo>
                    <a:pt x="103886" y="363370"/>
                  </a:lnTo>
                  <a:cubicBezTo>
                    <a:pt x="110756" y="363370"/>
                    <a:pt x="116234" y="357901"/>
                    <a:pt x="116234" y="351041"/>
                  </a:cubicBezTo>
                  <a:lnTo>
                    <a:pt x="116234" y="318690"/>
                  </a:lnTo>
                  <a:cubicBezTo>
                    <a:pt x="116234" y="311830"/>
                    <a:pt x="110756" y="306269"/>
                    <a:pt x="103886" y="306269"/>
                  </a:cubicBezTo>
                  <a:close/>
                  <a:moveTo>
                    <a:pt x="48462" y="39396"/>
                  </a:moveTo>
                  <a:lnTo>
                    <a:pt x="48462" y="268819"/>
                  </a:lnTo>
                  <a:lnTo>
                    <a:pt x="310174" y="268819"/>
                  </a:lnTo>
                  <a:lnTo>
                    <a:pt x="310174" y="39396"/>
                  </a:lnTo>
                  <a:close/>
                  <a:moveTo>
                    <a:pt x="405179" y="15338"/>
                  </a:moveTo>
                  <a:cubicBezTo>
                    <a:pt x="408939" y="15338"/>
                    <a:pt x="412699" y="16775"/>
                    <a:pt x="415577" y="19649"/>
                  </a:cubicBezTo>
                  <a:lnTo>
                    <a:pt x="603294" y="207100"/>
                  </a:lnTo>
                  <a:cubicBezTo>
                    <a:pt x="609050" y="212848"/>
                    <a:pt x="609050" y="222119"/>
                    <a:pt x="603294" y="227866"/>
                  </a:cubicBezTo>
                  <a:lnTo>
                    <a:pt x="374914" y="455923"/>
                  </a:lnTo>
                  <a:lnTo>
                    <a:pt x="374914" y="414298"/>
                  </a:lnTo>
                  <a:lnTo>
                    <a:pt x="572008" y="217483"/>
                  </a:lnTo>
                  <a:lnTo>
                    <a:pt x="502937" y="148603"/>
                  </a:lnTo>
                  <a:lnTo>
                    <a:pt x="374914" y="276444"/>
                  </a:lnTo>
                  <a:lnTo>
                    <a:pt x="374914" y="151384"/>
                  </a:lnTo>
                  <a:lnTo>
                    <a:pt x="440365" y="86026"/>
                  </a:lnTo>
                  <a:lnTo>
                    <a:pt x="405179" y="50891"/>
                  </a:lnTo>
                  <a:lnTo>
                    <a:pt x="374914" y="81113"/>
                  </a:lnTo>
                  <a:lnTo>
                    <a:pt x="374914" y="39488"/>
                  </a:lnTo>
                  <a:lnTo>
                    <a:pt x="394781" y="19649"/>
                  </a:lnTo>
                  <a:cubicBezTo>
                    <a:pt x="397659" y="16775"/>
                    <a:pt x="401419" y="15338"/>
                    <a:pt x="405179" y="15338"/>
                  </a:cubicBezTo>
                  <a:close/>
                  <a:moveTo>
                    <a:pt x="14111" y="0"/>
                  </a:moveTo>
                  <a:lnTo>
                    <a:pt x="344431" y="0"/>
                  </a:lnTo>
                  <a:cubicBezTo>
                    <a:pt x="352230" y="0"/>
                    <a:pt x="358543" y="6303"/>
                    <a:pt x="358543" y="14183"/>
                  </a:cubicBezTo>
                  <a:lnTo>
                    <a:pt x="358543" y="553397"/>
                  </a:lnTo>
                  <a:cubicBezTo>
                    <a:pt x="358543" y="561184"/>
                    <a:pt x="352230" y="567487"/>
                    <a:pt x="344431" y="567487"/>
                  </a:cubicBezTo>
                  <a:lnTo>
                    <a:pt x="14111" y="567487"/>
                  </a:lnTo>
                  <a:cubicBezTo>
                    <a:pt x="6313" y="567487"/>
                    <a:pt x="0" y="561184"/>
                    <a:pt x="0" y="553397"/>
                  </a:cubicBezTo>
                  <a:lnTo>
                    <a:pt x="0" y="14183"/>
                  </a:lnTo>
                  <a:cubicBezTo>
                    <a:pt x="0" y="6303"/>
                    <a:pt x="6313" y="0"/>
                    <a:pt x="1411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文本框 36">
              <a:extLst>
                <a:ext uri="{FF2B5EF4-FFF2-40B4-BE49-F238E27FC236}">
                  <a16:creationId xmlns:a16="http://schemas.microsoft.com/office/drawing/2014/main" id="{BE63C9DB-9AEF-FD00-EF0B-166271BD06CB}"/>
                </a:ext>
              </a:extLst>
            </p:cNvPr>
            <p:cNvSpPr txBox="1"/>
            <p:nvPr/>
          </p:nvSpPr>
          <p:spPr>
            <a:xfrm>
              <a:off x="897966" y="4643637"/>
              <a:ext cx="1158638" cy="261610"/>
            </a:xfrm>
            <a:prstGeom prst="rect">
              <a:avLst/>
            </a:prstGeom>
            <a:noFill/>
          </p:spPr>
          <p:txBody>
            <a:bodyPr wrap="square" rtlCol="0">
              <a:spAutoFit/>
            </a:bodyPr>
            <a:lstStyle/>
            <a:p>
              <a:r>
                <a:rPr lang="zh-CN" altLang="en-US" sz="1100" b="1" dirty="0"/>
                <a:t>交通卡公司</a:t>
              </a:r>
              <a:endParaRPr lang="en-US" altLang="zh-CN" sz="1100" b="1" dirty="0"/>
            </a:p>
          </p:txBody>
        </p:sp>
        <p:sp>
          <p:nvSpPr>
            <p:cNvPr id="38" name="文本框 37">
              <a:extLst>
                <a:ext uri="{FF2B5EF4-FFF2-40B4-BE49-F238E27FC236}">
                  <a16:creationId xmlns:a16="http://schemas.microsoft.com/office/drawing/2014/main" id="{AE06A853-31B4-3F87-9380-AC8C0F785DA8}"/>
                </a:ext>
              </a:extLst>
            </p:cNvPr>
            <p:cNvSpPr txBox="1"/>
            <p:nvPr/>
          </p:nvSpPr>
          <p:spPr>
            <a:xfrm>
              <a:off x="714319" y="4856141"/>
              <a:ext cx="1541201" cy="463460"/>
            </a:xfrm>
            <a:prstGeom prst="rect">
              <a:avLst/>
            </a:prstGeom>
            <a:noFill/>
          </p:spPr>
          <p:txBody>
            <a:bodyPr wrap="square">
              <a:spAutoFit/>
            </a:bodyPr>
            <a:lstStyle/>
            <a:p>
              <a:pPr marL="171450" indent="-171450">
                <a:lnSpc>
                  <a:spcPct val="120000"/>
                </a:lnSpc>
                <a:buFont typeface="Arial" panose="020B0604020202020204" pitchFamily="34" charset="0"/>
                <a:buChar char="•"/>
              </a:pPr>
              <a:r>
                <a:rPr lang="zh-CN" altLang="en-US" sz="1050" dirty="0"/>
                <a:t>实时客流产品</a:t>
              </a:r>
              <a:endParaRPr lang="en-US" altLang="zh-CN" sz="1050" dirty="0"/>
            </a:p>
            <a:p>
              <a:pPr marL="171450" indent="-171450">
                <a:lnSpc>
                  <a:spcPct val="120000"/>
                </a:lnSpc>
                <a:buFont typeface="Arial" panose="020B0604020202020204" pitchFamily="34" charset="0"/>
                <a:buChar char="•"/>
              </a:pPr>
              <a:r>
                <a:rPr lang="zh-CN" altLang="en-US" sz="1050" dirty="0"/>
                <a:t>统计客流产品</a:t>
              </a:r>
              <a:endParaRPr lang="en-US" altLang="zh-CN" sz="1050" dirty="0"/>
            </a:p>
          </p:txBody>
        </p:sp>
      </p:grpSp>
      <p:sp>
        <p:nvSpPr>
          <p:cNvPr id="39" name="矩形 38">
            <a:extLst>
              <a:ext uri="{FF2B5EF4-FFF2-40B4-BE49-F238E27FC236}">
                <a16:creationId xmlns:a16="http://schemas.microsoft.com/office/drawing/2014/main" id="{87D3A784-5DE4-084A-1D5A-94B6597494E1}"/>
              </a:ext>
            </a:extLst>
          </p:cNvPr>
          <p:cNvSpPr/>
          <p:nvPr/>
        </p:nvSpPr>
        <p:spPr>
          <a:xfrm>
            <a:off x="2429816" y="1642643"/>
            <a:ext cx="6223303" cy="37383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14" name="文本框 13">
            <a:extLst>
              <a:ext uri="{FF2B5EF4-FFF2-40B4-BE49-F238E27FC236}">
                <a16:creationId xmlns:a16="http://schemas.microsoft.com/office/drawing/2014/main" id="{42CA09C0-6D74-2297-025D-B93C346BB1CF}"/>
              </a:ext>
            </a:extLst>
          </p:cNvPr>
          <p:cNvSpPr txBox="1"/>
          <p:nvPr/>
        </p:nvSpPr>
        <p:spPr>
          <a:xfrm>
            <a:off x="567843" y="1674060"/>
            <a:ext cx="1039977" cy="276999"/>
          </a:xfrm>
          <a:prstGeom prst="rect">
            <a:avLst/>
          </a:prstGeom>
          <a:noFill/>
        </p:spPr>
        <p:txBody>
          <a:bodyPr wrap="square" rtlCol="0">
            <a:spAutoFit/>
          </a:bodyPr>
          <a:lstStyle/>
          <a:p>
            <a:r>
              <a:rPr lang="zh-CN" altLang="en-US" sz="1200" b="1" dirty="0">
                <a:solidFill>
                  <a:srgbClr val="376092"/>
                </a:solidFill>
              </a:rPr>
              <a:t>原始数据集</a:t>
            </a:r>
          </a:p>
        </p:txBody>
      </p:sp>
      <p:sp>
        <p:nvSpPr>
          <p:cNvPr id="15" name="iconfont-11194-5288599">
            <a:extLst>
              <a:ext uri="{FF2B5EF4-FFF2-40B4-BE49-F238E27FC236}">
                <a16:creationId xmlns:a16="http://schemas.microsoft.com/office/drawing/2014/main" id="{008B89D0-1C48-2E1F-39E4-4C16628D6AB7}"/>
              </a:ext>
            </a:extLst>
          </p:cNvPr>
          <p:cNvSpPr/>
          <p:nvPr/>
        </p:nvSpPr>
        <p:spPr>
          <a:xfrm>
            <a:off x="1996272" y="1788079"/>
            <a:ext cx="144000" cy="70723"/>
          </a:xfrm>
          <a:custGeom>
            <a:avLst/>
            <a:gdLst>
              <a:gd name="T0" fmla="*/ 3382 w 5965"/>
              <a:gd name="T1" fmla="*/ 3400 h 3636"/>
              <a:gd name="T2" fmla="*/ 5718 w 5965"/>
              <a:gd name="T3" fmla="*/ 1103 h 3636"/>
              <a:gd name="T4" fmla="*/ 5867 w 5965"/>
              <a:gd name="T5" fmla="*/ 401 h 3636"/>
              <a:gd name="T6" fmla="*/ 5270 w 5965"/>
              <a:gd name="T7" fmla="*/ 2 h 3636"/>
              <a:gd name="T8" fmla="*/ 694 w 5965"/>
              <a:gd name="T9" fmla="*/ 2 h 3636"/>
              <a:gd name="T10" fmla="*/ 101 w 5965"/>
              <a:gd name="T11" fmla="*/ 392 h 3636"/>
              <a:gd name="T12" fmla="*/ 233 w 5965"/>
              <a:gd name="T13" fmla="*/ 1090 h 3636"/>
              <a:gd name="T14" fmla="*/ 2473 w 5965"/>
              <a:gd name="T15" fmla="*/ 3388 h 3636"/>
              <a:gd name="T16" fmla="*/ 3376 w 5965"/>
              <a:gd name="T17" fmla="*/ 3388 h 3636"/>
              <a:gd name="T18" fmla="*/ 3382 w 5965"/>
              <a:gd name="T19" fmla="*/ 3400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65" h="3636">
                <a:moveTo>
                  <a:pt x="3382" y="3400"/>
                </a:moveTo>
                <a:lnTo>
                  <a:pt x="5718" y="1103"/>
                </a:lnTo>
                <a:cubicBezTo>
                  <a:pt x="5906" y="921"/>
                  <a:pt x="5965" y="643"/>
                  <a:pt x="5867" y="401"/>
                </a:cubicBezTo>
                <a:cubicBezTo>
                  <a:pt x="5768" y="158"/>
                  <a:pt x="5532" y="0"/>
                  <a:pt x="5270" y="2"/>
                </a:cubicBezTo>
                <a:lnTo>
                  <a:pt x="694" y="2"/>
                </a:lnTo>
                <a:cubicBezTo>
                  <a:pt x="436" y="0"/>
                  <a:pt x="202" y="154"/>
                  <a:pt x="101" y="392"/>
                </a:cubicBezTo>
                <a:cubicBezTo>
                  <a:pt x="0" y="630"/>
                  <a:pt x="52" y="905"/>
                  <a:pt x="233" y="1090"/>
                </a:cubicBezTo>
                <a:lnTo>
                  <a:pt x="2473" y="3388"/>
                </a:lnTo>
                <a:cubicBezTo>
                  <a:pt x="2723" y="3636"/>
                  <a:pt x="3126" y="3636"/>
                  <a:pt x="3376" y="3388"/>
                </a:cubicBezTo>
                <a:lnTo>
                  <a:pt x="3382" y="3400"/>
                </a:ln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矩形 41">
            <a:extLst>
              <a:ext uri="{FF2B5EF4-FFF2-40B4-BE49-F238E27FC236}">
                <a16:creationId xmlns:a16="http://schemas.microsoft.com/office/drawing/2014/main" id="{22B66AB5-79D8-9602-A5CC-FEB50D90E0B4}"/>
              </a:ext>
            </a:extLst>
          </p:cNvPr>
          <p:cNvSpPr/>
          <p:nvPr/>
        </p:nvSpPr>
        <p:spPr>
          <a:xfrm>
            <a:off x="490879" y="3788193"/>
            <a:ext cx="1871320" cy="33914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31" name="文本框 30">
            <a:extLst>
              <a:ext uri="{FF2B5EF4-FFF2-40B4-BE49-F238E27FC236}">
                <a16:creationId xmlns:a16="http://schemas.microsoft.com/office/drawing/2014/main" id="{FC47D64F-16DF-7F41-37AA-B976EAA551ED}"/>
              </a:ext>
            </a:extLst>
          </p:cNvPr>
          <p:cNvSpPr txBox="1"/>
          <p:nvPr/>
        </p:nvSpPr>
        <p:spPr>
          <a:xfrm>
            <a:off x="567843" y="3829102"/>
            <a:ext cx="1039977" cy="276999"/>
          </a:xfrm>
          <a:prstGeom prst="rect">
            <a:avLst/>
          </a:prstGeom>
          <a:noFill/>
        </p:spPr>
        <p:txBody>
          <a:bodyPr wrap="square" rtlCol="0">
            <a:spAutoFit/>
          </a:bodyPr>
          <a:lstStyle/>
          <a:p>
            <a:r>
              <a:rPr lang="zh-CN" altLang="en-US" sz="1200" b="1" dirty="0">
                <a:solidFill>
                  <a:srgbClr val="376092"/>
                </a:solidFill>
              </a:rPr>
              <a:t>数据产品</a:t>
            </a:r>
          </a:p>
        </p:txBody>
      </p:sp>
      <p:sp>
        <p:nvSpPr>
          <p:cNvPr id="32" name="iconfont-11194-5288599">
            <a:extLst>
              <a:ext uri="{FF2B5EF4-FFF2-40B4-BE49-F238E27FC236}">
                <a16:creationId xmlns:a16="http://schemas.microsoft.com/office/drawing/2014/main" id="{1927B25F-54C9-47EF-B831-59CFDE4824B9}"/>
              </a:ext>
            </a:extLst>
          </p:cNvPr>
          <p:cNvSpPr/>
          <p:nvPr/>
        </p:nvSpPr>
        <p:spPr>
          <a:xfrm>
            <a:off x="1996272" y="3943121"/>
            <a:ext cx="144000" cy="70723"/>
          </a:xfrm>
          <a:custGeom>
            <a:avLst/>
            <a:gdLst>
              <a:gd name="T0" fmla="*/ 3382 w 5965"/>
              <a:gd name="T1" fmla="*/ 3400 h 3636"/>
              <a:gd name="T2" fmla="*/ 5718 w 5965"/>
              <a:gd name="T3" fmla="*/ 1103 h 3636"/>
              <a:gd name="T4" fmla="*/ 5867 w 5965"/>
              <a:gd name="T5" fmla="*/ 401 h 3636"/>
              <a:gd name="T6" fmla="*/ 5270 w 5965"/>
              <a:gd name="T7" fmla="*/ 2 h 3636"/>
              <a:gd name="T8" fmla="*/ 694 w 5965"/>
              <a:gd name="T9" fmla="*/ 2 h 3636"/>
              <a:gd name="T10" fmla="*/ 101 w 5965"/>
              <a:gd name="T11" fmla="*/ 392 h 3636"/>
              <a:gd name="T12" fmla="*/ 233 w 5965"/>
              <a:gd name="T13" fmla="*/ 1090 h 3636"/>
              <a:gd name="T14" fmla="*/ 2473 w 5965"/>
              <a:gd name="T15" fmla="*/ 3388 h 3636"/>
              <a:gd name="T16" fmla="*/ 3376 w 5965"/>
              <a:gd name="T17" fmla="*/ 3388 h 3636"/>
              <a:gd name="T18" fmla="*/ 3382 w 5965"/>
              <a:gd name="T19" fmla="*/ 3400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65" h="3636">
                <a:moveTo>
                  <a:pt x="3382" y="3400"/>
                </a:moveTo>
                <a:lnTo>
                  <a:pt x="5718" y="1103"/>
                </a:lnTo>
                <a:cubicBezTo>
                  <a:pt x="5906" y="921"/>
                  <a:pt x="5965" y="643"/>
                  <a:pt x="5867" y="401"/>
                </a:cubicBezTo>
                <a:cubicBezTo>
                  <a:pt x="5768" y="158"/>
                  <a:pt x="5532" y="0"/>
                  <a:pt x="5270" y="2"/>
                </a:cubicBezTo>
                <a:lnTo>
                  <a:pt x="694" y="2"/>
                </a:lnTo>
                <a:cubicBezTo>
                  <a:pt x="436" y="0"/>
                  <a:pt x="202" y="154"/>
                  <a:pt x="101" y="392"/>
                </a:cubicBezTo>
                <a:cubicBezTo>
                  <a:pt x="0" y="630"/>
                  <a:pt x="52" y="905"/>
                  <a:pt x="233" y="1090"/>
                </a:cubicBezTo>
                <a:lnTo>
                  <a:pt x="2473" y="3388"/>
                </a:lnTo>
                <a:cubicBezTo>
                  <a:pt x="2723" y="3636"/>
                  <a:pt x="3126" y="3636"/>
                  <a:pt x="3376" y="3388"/>
                </a:cubicBezTo>
                <a:lnTo>
                  <a:pt x="3382" y="3400"/>
                </a:ln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直接连接符 44">
            <a:extLst>
              <a:ext uri="{FF2B5EF4-FFF2-40B4-BE49-F238E27FC236}">
                <a16:creationId xmlns:a16="http://schemas.microsoft.com/office/drawing/2014/main" id="{657CAB81-0055-547F-14D3-E706B683EB9C}"/>
              </a:ext>
            </a:extLst>
          </p:cNvPr>
          <p:cNvCxnSpPr>
            <a:cxnSpLocks/>
          </p:cNvCxnSpPr>
          <p:nvPr/>
        </p:nvCxnSpPr>
        <p:spPr>
          <a:xfrm>
            <a:off x="2581873" y="2105444"/>
            <a:ext cx="5866558" cy="0"/>
          </a:xfrm>
          <a:prstGeom prst="line">
            <a:avLst/>
          </a:prstGeom>
          <a:ln>
            <a:solidFill>
              <a:srgbClr val="5A5657"/>
            </a:solidFill>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id="{663C463D-C655-DCA7-A8DE-D8F1B891CC4A}"/>
              </a:ext>
            </a:extLst>
          </p:cNvPr>
          <p:cNvCxnSpPr>
            <a:cxnSpLocks/>
          </p:cNvCxnSpPr>
          <p:nvPr/>
        </p:nvCxnSpPr>
        <p:spPr>
          <a:xfrm>
            <a:off x="2581873" y="3005421"/>
            <a:ext cx="5839872" cy="0"/>
          </a:xfrm>
          <a:prstGeom prst="line">
            <a:avLst/>
          </a:prstGeom>
        </p:spPr>
        <p:style>
          <a:lnRef idx="1">
            <a:schemeClr val="accent1"/>
          </a:lnRef>
          <a:fillRef idx="0">
            <a:schemeClr val="accent1"/>
          </a:fillRef>
          <a:effectRef idx="0">
            <a:schemeClr val="accent1"/>
          </a:effectRef>
          <a:fontRef idx="minor">
            <a:schemeClr val="tx1"/>
          </a:fontRef>
        </p:style>
      </p:cxnSp>
      <p:sp>
        <p:nvSpPr>
          <p:cNvPr id="47" name="文本框 46">
            <a:extLst>
              <a:ext uri="{FF2B5EF4-FFF2-40B4-BE49-F238E27FC236}">
                <a16:creationId xmlns:a16="http://schemas.microsoft.com/office/drawing/2014/main" id="{7EAE31CB-B9AB-3F4B-09A3-D7E56271F32A}"/>
              </a:ext>
            </a:extLst>
          </p:cNvPr>
          <p:cNvSpPr txBox="1"/>
          <p:nvPr/>
        </p:nvSpPr>
        <p:spPr>
          <a:xfrm>
            <a:off x="2563811" y="2161989"/>
            <a:ext cx="3312368" cy="307777"/>
          </a:xfrm>
          <a:prstGeom prst="rect">
            <a:avLst/>
          </a:prstGeom>
          <a:noFill/>
        </p:spPr>
        <p:txBody>
          <a:bodyPr wrap="square" rtlCol="0">
            <a:spAutoFit/>
          </a:bodyPr>
          <a:lstStyle/>
          <a:p>
            <a:r>
              <a:rPr lang="zh-CN" altLang="en-US" sz="1400" b="1" dirty="0">
                <a:solidFill>
                  <a:schemeClr val="accent1">
                    <a:lumMod val="75000"/>
                  </a:schemeClr>
                </a:solidFill>
                <a:cs typeface="+mn-ea"/>
                <a:sym typeface="+mn-lt"/>
              </a:rPr>
              <a:t>公交营运电子路单数据</a:t>
            </a:r>
          </a:p>
        </p:txBody>
      </p:sp>
      <p:sp>
        <p:nvSpPr>
          <p:cNvPr id="48" name="文本框 47">
            <a:extLst>
              <a:ext uri="{FF2B5EF4-FFF2-40B4-BE49-F238E27FC236}">
                <a16:creationId xmlns:a16="http://schemas.microsoft.com/office/drawing/2014/main" id="{9723B4AE-8C1B-D519-D123-E5BEAD0CAD1A}"/>
              </a:ext>
            </a:extLst>
          </p:cNvPr>
          <p:cNvSpPr txBox="1"/>
          <p:nvPr/>
        </p:nvSpPr>
        <p:spPr>
          <a:xfrm>
            <a:off x="2581873" y="2380461"/>
            <a:ext cx="3312368" cy="316049"/>
          </a:xfrm>
          <a:prstGeom prst="rect">
            <a:avLst/>
          </a:prstGeom>
          <a:noFill/>
        </p:spPr>
        <p:txBody>
          <a:bodyPr wrap="square" rtlCol="0">
            <a:spAutoFit/>
          </a:bodyPr>
          <a:lstStyle/>
          <a:p>
            <a:pPr>
              <a:lnSpc>
                <a:spcPct val="150000"/>
              </a:lnSpc>
            </a:pPr>
            <a:r>
              <a:rPr lang="zh-CN" altLang="en-US" sz="1050" dirty="0">
                <a:solidFill>
                  <a:schemeClr val="bg1">
                    <a:lumMod val="50000"/>
                  </a:schemeClr>
                </a:solidFill>
                <a:cs typeface="+mn-ea"/>
                <a:sym typeface="+mn-lt"/>
              </a:rPr>
              <a:t>数据描述：</a:t>
            </a:r>
            <a:r>
              <a:rPr lang="en-US" altLang="zh-CN" sz="1050" dirty="0">
                <a:solidFill>
                  <a:schemeClr val="bg1">
                    <a:lumMod val="50000"/>
                  </a:schemeClr>
                </a:solidFill>
                <a:cs typeface="+mn-ea"/>
                <a:sym typeface="+mn-lt"/>
              </a:rPr>
              <a:t>XXX</a:t>
            </a:r>
            <a:endParaRPr lang="zh-CN" altLang="en-US" sz="1050" dirty="0">
              <a:solidFill>
                <a:schemeClr val="bg1">
                  <a:lumMod val="50000"/>
                </a:schemeClr>
              </a:solidFill>
              <a:cs typeface="+mn-ea"/>
              <a:sym typeface="+mn-lt"/>
            </a:endParaRPr>
          </a:p>
        </p:txBody>
      </p:sp>
      <p:sp>
        <p:nvSpPr>
          <p:cNvPr id="55" name="文本框 54">
            <a:extLst>
              <a:ext uri="{FF2B5EF4-FFF2-40B4-BE49-F238E27FC236}">
                <a16:creationId xmlns:a16="http://schemas.microsoft.com/office/drawing/2014/main" id="{B185E494-D537-5B22-9A3B-6ADE4C87C9D4}"/>
              </a:ext>
            </a:extLst>
          </p:cNvPr>
          <p:cNvSpPr txBox="1"/>
          <p:nvPr/>
        </p:nvSpPr>
        <p:spPr>
          <a:xfrm>
            <a:off x="2581873" y="2622846"/>
            <a:ext cx="5100035" cy="316049"/>
          </a:xfrm>
          <a:prstGeom prst="rect">
            <a:avLst/>
          </a:prstGeom>
          <a:noFill/>
        </p:spPr>
        <p:txBody>
          <a:bodyPr wrap="square" rtlCol="0">
            <a:spAutoFit/>
          </a:bodyPr>
          <a:lstStyle/>
          <a:p>
            <a:pPr>
              <a:lnSpc>
                <a:spcPct val="150000"/>
              </a:lnSpc>
            </a:pPr>
            <a:r>
              <a:rPr lang="zh-CN" altLang="en-US" sz="1050" dirty="0">
                <a:solidFill>
                  <a:schemeClr val="bg1">
                    <a:lumMod val="50000"/>
                  </a:schemeClr>
                </a:solidFill>
                <a:cs typeface="+mn-ea"/>
                <a:sym typeface="+mn-lt"/>
              </a:rPr>
              <a:t>数据提供方：</a:t>
            </a:r>
            <a:r>
              <a:rPr lang="en-US" altLang="zh-CN" sz="1050" dirty="0">
                <a:solidFill>
                  <a:schemeClr val="bg1">
                    <a:lumMod val="50000"/>
                  </a:schemeClr>
                </a:solidFill>
                <a:cs typeface="+mn-ea"/>
                <a:sym typeface="+mn-lt"/>
              </a:rPr>
              <a:t>XXX      </a:t>
            </a:r>
            <a:r>
              <a:rPr lang="zh-CN" altLang="en-US" sz="1050" dirty="0">
                <a:solidFill>
                  <a:schemeClr val="bg1">
                    <a:lumMod val="50000"/>
                  </a:schemeClr>
                </a:solidFill>
                <a:cs typeface="+mn-ea"/>
                <a:sym typeface="+mn-lt"/>
              </a:rPr>
              <a:t>更新时间：</a:t>
            </a:r>
            <a:r>
              <a:rPr lang="en-US" altLang="zh-CN" sz="1050" dirty="0">
                <a:solidFill>
                  <a:schemeClr val="bg1">
                    <a:lumMod val="50000"/>
                  </a:schemeClr>
                </a:solidFill>
                <a:cs typeface="+mn-ea"/>
                <a:sym typeface="+mn-lt"/>
              </a:rPr>
              <a:t>2023-1-23</a:t>
            </a:r>
            <a:endParaRPr lang="zh-CN" altLang="en-US" sz="1050" dirty="0">
              <a:solidFill>
                <a:schemeClr val="bg1">
                  <a:lumMod val="50000"/>
                </a:schemeClr>
              </a:solidFill>
              <a:cs typeface="+mn-ea"/>
              <a:sym typeface="+mn-lt"/>
            </a:endParaRPr>
          </a:p>
        </p:txBody>
      </p:sp>
      <p:sp>
        <p:nvSpPr>
          <p:cNvPr id="56" name="矩形: 圆角 55">
            <a:extLst>
              <a:ext uri="{FF2B5EF4-FFF2-40B4-BE49-F238E27FC236}">
                <a16:creationId xmlns:a16="http://schemas.microsoft.com/office/drawing/2014/main" id="{5F223865-9B85-FF1C-FDCE-6CC359E6EF69}"/>
              </a:ext>
            </a:extLst>
          </p:cNvPr>
          <p:cNvSpPr/>
          <p:nvPr/>
        </p:nvSpPr>
        <p:spPr>
          <a:xfrm>
            <a:off x="7297070" y="1734012"/>
            <a:ext cx="1124675" cy="275537"/>
          </a:xfrm>
          <a:prstGeom prst="roundRect">
            <a:avLst>
              <a:gd name="adj" fmla="val 30145"/>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cs typeface="+mn-ea"/>
                <a:sym typeface="+mn-lt"/>
              </a:rPr>
              <a:t>下载数据目录</a:t>
            </a:r>
          </a:p>
        </p:txBody>
      </p:sp>
      <p:sp>
        <p:nvSpPr>
          <p:cNvPr id="62" name="任意多边形: 形状 61">
            <a:extLst>
              <a:ext uri="{FF2B5EF4-FFF2-40B4-BE49-F238E27FC236}">
                <a16:creationId xmlns:a16="http://schemas.microsoft.com/office/drawing/2014/main" id="{7F723C33-78FD-5628-5F98-107A03D15745}"/>
              </a:ext>
            </a:extLst>
          </p:cNvPr>
          <p:cNvSpPr/>
          <p:nvPr/>
        </p:nvSpPr>
        <p:spPr>
          <a:xfrm>
            <a:off x="4983541" y="1736697"/>
            <a:ext cx="513116" cy="275538"/>
          </a:xfrm>
          <a:custGeom>
            <a:avLst/>
            <a:gdLst>
              <a:gd name="connsiteX0" fmla="*/ 0 w 2087412"/>
              <a:gd name="connsiteY0" fmla="*/ 0 h 469651"/>
              <a:gd name="connsiteX1" fmla="*/ 2009137 w 2087412"/>
              <a:gd name="connsiteY1" fmla="*/ 0 h 469651"/>
              <a:gd name="connsiteX2" fmla="*/ 2087412 w 2087412"/>
              <a:gd name="connsiteY2" fmla="*/ 78275 h 469651"/>
              <a:gd name="connsiteX3" fmla="*/ 2087412 w 2087412"/>
              <a:gd name="connsiteY3" fmla="*/ 391376 h 469651"/>
              <a:gd name="connsiteX4" fmla="*/ 2009137 w 2087412"/>
              <a:gd name="connsiteY4" fmla="*/ 469651 h 469651"/>
              <a:gd name="connsiteX5" fmla="*/ 0 w 2087412"/>
              <a:gd name="connsiteY5" fmla="*/ 469651 h 469651"/>
              <a:gd name="connsiteX6" fmla="*/ 0 w 2087412"/>
              <a:gd name="connsiteY6" fmla="*/ 0 h 46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7412" h="469651">
                <a:moveTo>
                  <a:pt x="0" y="0"/>
                </a:moveTo>
                <a:lnTo>
                  <a:pt x="2009137" y="0"/>
                </a:lnTo>
                <a:cubicBezTo>
                  <a:pt x="2052367" y="0"/>
                  <a:pt x="2087412" y="35045"/>
                  <a:pt x="2087412" y="78275"/>
                </a:cubicBezTo>
                <a:lnTo>
                  <a:pt x="2087412" y="391376"/>
                </a:lnTo>
                <a:cubicBezTo>
                  <a:pt x="2087412" y="434606"/>
                  <a:pt x="2052367" y="469651"/>
                  <a:pt x="2009137" y="469651"/>
                </a:cubicBezTo>
                <a:lnTo>
                  <a:pt x="0" y="469651"/>
                </a:lnTo>
                <a:lnTo>
                  <a:pt x="0" y="0"/>
                </a:lnTo>
                <a:close/>
              </a:path>
            </a:pathLst>
          </a:custGeom>
          <a:gradFill flip="none" rotWithShape="1">
            <a:gsLst>
              <a:gs pos="0">
                <a:srgbClr val="376092">
                  <a:tint val="66000"/>
                  <a:satMod val="160000"/>
                </a:srgbClr>
              </a:gs>
              <a:gs pos="50000">
                <a:srgbClr val="376092">
                  <a:tint val="44500"/>
                  <a:satMod val="160000"/>
                </a:srgbClr>
              </a:gs>
              <a:gs pos="100000">
                <a:srgbClr val="376092">
                  <a:tint val="23500"/>
                  <a:satMod val="160000"/>
                </a:srgbClr>
              </a:gs>
            </a:gsLst>
            <a:lin ang="5400000" scaled="1"/>
            <a:tileRect/>
          </a:gradFill>
          <a:ln w="9525">
            <a:solidFill>
              <a:srgbClr val="5A565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1000" b="1" dirty="0">
                <a:solidFill>
                  <a:schemeClr val="tx1"/>
                </a:solidFill>
              </a:rPr>
              <a:t>搜索</a:t>
            </a:r>
          </a:p>
        </p:txBody>
      </p:sp>
      <p:sp>
        <p:nvSpPr>
          <p:cNvPr id="64" name="矩形 63">
            <a:extLst>
              <a:ext uri="{FF2B5EF4-FFF2-40B4-BE49-F238E27FC236}">
                <a16:creationId xmlns:a16="http://schemas.microsoft.com/office/drawing/2014/main" id="{B803EED4-CB23-D61C-48E2-FBB39114AD3A}"/>
              </a:ext>
            </a:extLst>
          </p:cNvPr>
          <p:cNvSpPr/>
          <p:nvPr/>
        </p:nvSpPr>
        <p:spPr>
          <a:xfrm>
            <a:off x="2670255" y="1738101"/>
            <a:ext cx="2313529" cy="275537"/>
          </a:xfrm>
          <a:prstGeom prst="rect">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5" name="文本框 64">
            <a:extLst>
              <a:ext uri="{FF2B5EF4-FFF2-40B4-BE49-F238E27FC236}">
                <a16:creationId xmlns:a16="http://schemas.microsoft.com/office/drawing/2014/main" id="{FB73BCAE-C090-C2F9-FADA-E510B116E411}"/>
              </a:ext>
            </a:extLst>
          </p:cNvPr>
          <p:cNvSpPr txBox="1"/>
          <p:nvPr/>
        </p:nvSpPr>
        <p:spPr>
          <a:xfrm>
            <a:off x="2713288" y="1746927"/>
            <a:ext cx="1858712" cy="261610"/>
          </a:xfrm>
          <a:prstGeom prst="rect">
            <a:avLst/>
          </a:prstGeom>
          <a:noFill/>
        </p:spPr>
        <p:txBody>
          <a:bodyPr wrap="square" rtlCol="0">
            <a:spAutoFit/>
          </a:bodyPr>
          <a:lstStyle/>
          <a:p>
            <a:r>
              <a:rPr lang="zh-CN" altLang="en-US" sz="1100" b="1" dirty="0">
                <a:solidFill>
                  <a:schemeClr val="bg1">
                    <a:lumMod val="75000"/>
                  </a:schemeClr>
                </a:solidFill>
                <a:latin typeface="微软雅黑" panose="020B0503020204020204" pitchFamily="34" charset="-122"/>
                <a:ea typeface="微软雅黑" panose="020B0503020204020204" pitchFamily="34" charset="-122"/>
              </a:rPr>
              <a:t>请输入数据资源名称</a:t>
            </a:r>
          </a:p>
        </p:txBody>
      </p:sp>
      <p:sp>
        <p:nvSpPr>
          <p:cNvPr id="7" name="矩形: 圆角 6">
            <a:extLst>
              <a:ext uri="{FF2B5EF4-FFF2-40B4-BE49-F238E27FC236}">
                <a16:creationId xmlns:a16="http://schemas.microsoft.com/office/drawing/2014/main" id="{B1A4A5F1-2308-4A39-CD11-C75F3205EEE2}"/>
              </a:ext>
            </a:extLst>
          </p:cNvPr>
          <p:cNvSpPr/>
          <p:nvPr/>
        </p:nvSpPr>
        <p:spPr>
          <a:xfrm>
            <a:off x="6542540" y="2683791"/>
            <a:ext cx="860960" cy="227250"/>
          </a:xfrm>
          <a:prstGeom prst="roundRect">
            <a:avLst>
              <a:gd name="adj" fmla="val 27901"/>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cs typeface="+mn-ea"/>
                <a:sym typeface="+mn-lt"/>
              </a:rPr>
              <a:t>数据预览</a:t>
            </a:r>
          </a:p>
        </p:txBody>
      </p:sp>
      <p:sp>
        <p:nvSpPr>
          <p:cNvPr id="8" name="矩形: 圆角 7">
            <a:extLst>
              <a:ext uri="{FF2B5EF4-FFF2-40B4-BE49-F238E27FC236}">
                <a16:creationId xmlns:a16="http://schemas.microsoft.com/office/drawing/2014/main" id="{58248B2C-5857-3D01-BE02-C5A493BEDC61}"/>
              </a:ext>
            </a:extLst>
          </p:cNvPr>
          <p:cNvSpPr/>
          <p:nvPr/>
        </p:nvSpPr>
        <p:spPr>
          <a:xfrm>
            <a:off x="7565292" y="2688615"/>
            <a:ext cx="860960" cy="222426"/>
          </a:xfrm>
          <a:prstGeom prst="roundRect">
            <a:avLst>
              <a:gd name="adj" fmla="val 27901"/>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cs typeface="+mn-ea"/>
                <a:sym typeface="+mn-lt"/>
              </a:rPr>
              <a:t>资源申请</a:t>
            </a:r>
          </a:p>
        </p:txBody>
      </p:sp>
      <p:cxnSp>
        <p:nvCxnSpPr>
          <p:cNvPr id="20" name="直接连接符 19">
            <a:extLst>
              <a:ext uri="{FF2B5EF4-FFF2-40B4-BE49-F238E27FC236}">
                <a16:creationId xmlns:a16="http://schemas.microsoft.com/office/drawing/2014/main" id="{43915839-3413-D5EE-068B-3C6BBADFC85C}"/>
              </a:ext>
            </a:extLst>
          </p:cNvPr>
          <p:cNvCxnSpPr>
            <a:cxnSpLocks/>
          </p:cNvCxnSpPr>
          <p:nvPr/>
        </p:nvCxnSpPr>
        <p:spPr>
          <a:xfrm>
            <a:off x="2578499" y="3894035"/>
            <a:ext cx="5839872"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文本框 24">
            <a:extLst>
              <a:ext uri="{FF2B5EF4-FFF2-40B4-BE49-F238E27FC236}">
                <a16:creationId xmlns:a16="http://schemas.microsoft.com/office/drawing/2014/main" id="{B4A1C562-E247-9C76-5917-E624C2EB545F}"/>
              </a:ext>
            </a:extLst>
          </p:cNvPr>
          <p:cNvSpPr txBox="1"/>
          <p:nvPr/>
        </p:nvSpPr>
        <p:spPr>
          <a:xfrm>
            <a:off x="2560437" y="3050603"/>
            <a:ext cx="3312368" cy="307777"/>
          </a:xfrm>
          <a:prstGeom prst="rect">
            <a:avLst/>
          </a:prstGeom>
          <a:noFill/>
        </p:spPr>
        <p:txBody>
          <a:bodyPr wrap="square" rtlCol="0">
            <a:spAutoFit/>
          </a:bodyPr>
          <a:lstStyle/>
          <a:p>
            <a:r>
              <a:rPr lang="zh-CN" altLang="en-US" sz="1400" b="1" dirty="0">
                <a:solidFill>
                  <a:schemeClr val="accent1">
                    <a:lumMod val="75000"/>
                  </a:schemeClr>
                </a:solidFill>
                <a:cs typeface="+mn-ea"/>
                <a:sym typeface="+mn-lt"/>
              </a:rPr>
              <a:t>车辆到离站数据</a:t>
            </a:r>
          </a:p>
        </p:txBody>
      </p:sp>
      <p:sp>
        <p:nvSpPr>
          <p:cNvPr id="26" name="文本框 25">
            <a:extLst>
              <a:ext uri="{FF2B5EF4-FFF2-40B4-BE49-F238E27FC236}">
                <a16:creationId xmlns:a16="http://schemas.microsoft.com/office/drawing/2014/main" id="{18C3E125-5B03-DB93-D11E-AF9E3EE11C0F}"/>
              </a:ext>
            </a:extLst>
          </p:cNvPr>
          <p:cNvSpPr txBox="1"/>
          <p:nvPr/>
        </p:nvSpPr>
        <p:spPr>
          <a:xfrm>
            <a:off x="2578499" y="3269075"/>
            <a:ext cx="3312368" cy="316049"/>
          </a:xfrm>
          <a:prstGeom prst="rect">
            <a:avLst/>
          </a:prstGeom>
          <a:noFill/>
        </p:spPr>
        <p:txBody>
          <a:bodyPr wrap="square" rtlCol="0">
            <a:spAutoFit/>
          </a:bodyPr>
          <a:lstStyle/>
          <a:p>
            <a:pPr>
              <a:lnSpc>
                <a:spcPct val="150000"/>
              </a:lnSpc>
            </a:pPr>
            <a:r>
              <a:rPr lang="zh-CN" altLang="en-US" sz="1050" dirty="0">
                <a:solidFill>
                  <a:schemeClr val="bg1">
                    <a:lumMod val="50000"/>
                  </a:schemeClr>
                </a:solidFill>
                <a:cs typeface="+mn-ea"/>
                <a:sym typeface="+mn-lt"/>
              </a:rPr>
              <a:t>数据描述：</a:t>
            </a:r>
            <a:r>
              <a:rPr lang="en-US" altLang="zh-CN" sz="1050" dirty="0">
                <a:solidFill>
                  <a:schemeClr val="bg1">
                    <a:lumMod val="50000"/>
                  </a:schemeClr>
                </a:solidFill>
                <a:cs typeface="+mn-ea"/>
                <a:sym typeface="+mn-lt"/>
              </a:rPr>
              <a:t>XXX</a:t>
            </a:r>
            <a:endParaRPr lang="zh-CN" altLang="en-US" sz="1050" dirty="0">
              <a:solidFill>
                <a:schemeClr val="bg1">
                  <a:lumMod val="50000"/>
                </a:schemeClr>
              </a:solidFill>
              <a:cs typeface="+mn-ea"/>
              <a:sym typeface="+mn-lt"/>
            </a:endParaRPr>
          </a:p>
        </p:txBody>
      </p:sp>
      <p:sp>
        <p:nvSpPr>
          <p:cNvPr id="27" name="文本框 26">
            <a:extLst>
              <a:ext uri="{FF2B5EF4-FFF2-40B4-BE49-F238E27FC236}">
                <a16:creationId xmlns:a16="http://schemas.microsoft.com/office/drawing/2014/main" id="{37C07C1B-0709-53AD-20C7-B83DF4578A3D}"/>
              </a:ext>
            </a:extLst>
          </p:cNvPr>
          <p:cNvSpPr txBox="1"/>
          <p:nvPr/>
        </p:nvSpPr>
        <p:spPr>
          <a:xfrm>
            <a:off x="2578499" y="3511460"/>
            <a:ext cx="5100035" cy="316049"/>
          </a:xfrm>
          <a:prstGeom prst="rect">
            <a:avLst/>
          </a:prstGeom>
          <a:noFill/>
        </p:spPr>
        <p:txBody>
          <a:bodyPr wrap="square" rtlCol="0">
            <a:spAutoFit/>
          </a:bodyPr>
          <a:lstStyle/>
          <a:p>
            <a:pPr>
              <a:lnSpc>
                <a:spcPct val="150000"/>
              </a:lnSpc>
            </a:pPr>
            <a:r>
              <a:rPr lang="zh-CN" altLang="en-US" sz="1050" dirty="0">
                <a:solidFill>
                  <a:schemeClr val="bg1">
                    <a:lumMod val="50000"/>
                  </a:schemeClr>
                </a:solidFill>
                <a:cs typeface="+mn-ea"/>
                <a:sym typeface="+mn-lt"/>
              </a:rPr>
              <a:t>数据提供方：</a:t>
            </a:r>
            <a:r>
              <a:rPr lang="en-US" altLang="zh-CN" sz="1050" dirty="0">
                <a:solidFill>
                  <a:schemeClr val="bg1">
                    <a:lumMod val="50000"/>
                  </a:schemeClr>
                </a:solidFill>
                <a:cs typeface="+mn-ea"/>
                <a:sym typeface="+mn-lt"/>
              </a:rPr>
              <a:t>XXX      </a:t>
            </a:r>
            <a:r>
              <a:rPr lang="zh-CN" altLang="en-US" sz="1050" dirty="0">
                <a:solidFill>
                  <a:schemeClr val="bg1">
                    <a:lumMod val="50000"/>
                  </a:schemeClr>
                </a:solidFill>
                <a:cs typeface="+mn-ea"/>
                <a:sym typeface="+mn-lt"/>
              </a:rPr>
              <a:t>更新时间：</a:t>
            </a:r>
            <a:r>
              <a:rPr lang="en-US" altLang="zh-CN" sz="1050" dirty="0">
                <a:solidFill>
                  <a:schemeClr val="bg1">
                    <a:lumMod val="50000"/>
                  </a:schemeClr>
                </a:solidFill>
                <a:cs typeface="+mn-ea"/>
                <a:sym typeface="+mn-lt"/>
              </a:rPr>
              <a:t>2023-1-23</a:t>
            </a:r>
            <a:endParaRPr lang="zh-CN" altLang="en-US" sz="1050" dirty="0">
              <a:solidFill>
                <a:schemeClr val="bg1">
                  <a:lumMod val="50000"/>
                </a:schemeClr>
              </a:solidFill>
              <a:cs typeface="+mn-ea"/>
              <a:sym typeface="+mn-lt"/>
            </a:endParaRPr>
          </a:p>
        </p:txBody>
      </p:sp>
      <p:sp>
        <p:nvSpPr>
          <p:cNvPr id="28" name="矩形: 圆角 27">
            <a:extLst>
              <a:ext uri="{FF2B5EF4-FFF2-40B4-BE49-F238E27FC236}">
                <a16:creationId xmlns:a16="http://schemas.microsoft.com/office/drawing/2014/main" id="{02D27702-8712-DDE9-D667-98EC13C7F151}"/>
              </a:ext>
            </a:extLst>
          </p:cNvPr>
          <p:cNvSpPr/>
          <p:nvPr/>
        </p:nvSpPr>
        <p:spPr>
          <a:xfrm>
            <a:off x="6539166" y="3572405"/>
            <a:ext cx="860960" cy="227250"/>
          </a:xfrm>
          <a:prstGeom prst="roundRect">
            <a:avLst>
              <a:gd name="adj" fmla="val 27901"/>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cs typeface="+mn-ea"/>
                <a:sym typeface="+mn-lt"/>
              </a:rPr>
              <a:t>数据预览</a:t>
            </a:r>
          </a:p>
        </p:txBody>
      </p:sp>
      <p:sp>
        <p:nvSpPr>
          <p:cNvPr id="29" name="矩形: 圆角 28">
            <a:extLst>
              <a:ext uri="{FF2B5EF4-FFF2-40B4-BE49-F238E27FC236}">
                <a16:creationId xmlns:a16="http://schemas.microsoft.com/office/drawing/2014/main" id="{01B4F7FA-BEBA-6D14-BBD6-504F3B06E822}"/>
              </a:ext>
            </a:extLst>
          </p:cNvPr>
          <p:cNvSpPr/>
          <p:nvPr/>
        </p:nvSpPr>
        <p:spPr>
          <a:xfrm>
            <a:off x="7561918" y="3577229"/>
            <a:ext cx="860960" cy="222426"/>
          </a:xfrm>
          <a:prstGeom prst="roundRect">
            <a:avLst>
              <a:gd name="adj" fmla="val 27901"/>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cs typeface="+mn-ea"/>
                <a:sym typeface="+mn-lt"/>
              </a:rPr>
              <a:t>资源申请</a:t>
            </a:r>
          </a:p>
        </p:txBody>
      </p:sp>
      <p:cxnSp>
        <p:nvCxnSpPr>
          <p:cNvPr id="30" name="直接连接符 29">
            <a:extLst>
              <a:ext uri="{FF2B5EF4-FFF2-40B4-BE49-F238E27FC236}">
                <a16:creationId xmlns:a16="http://schemas.microsoft.com/office/drawing/2014/main" id="{98810FDD-182F-36D6-80EE-F205DA4E6194}"/>
              </a:ext>
            </a:extLst>
          </p:cNvPr>
          <p:cNvCxnSpPr>
            <a:cxnSpLocks/>
          </p:cNvCxnSpPr>
          <p:nvPr/>
        </p:nvCxnSpPr>
        <p:spPr>
          <a:xfrm>
            <a:off x="2599935" y="4786591"/>
            <a:ext cx="5839872" cy="0"/>
          </a:xfrm>
          <a:prstGeom prst="line">
            <a:avLst/>
          </a:prstGeom>
        </p:spPr>
        <p:style>
          <a:lnRef idx="1">
            <a:schemeClr val="accent1"/>
          </a:lnRef>
          <a:fillRef idx="0">
            <a:schemeClr val="accent1"/>
          </a:fillRef>
          <a:effectRef idx="0">
            <a:schemeClr val="accent1"/>
          </a:effectRef>
          <a:fontRef idx="minor">
            <a:schemeClr val="tx1"/>
          </a:fontRef>
        </p:style>
      </p:cxnSp>
      <p:sp>
        <p:nvSpPr>
          <p:cNvPr id="41" name="文本框 40">
            <a:extLst>
              <a:ext uri="{FF2B5EF4-FFF2-40B4-BE49-F238E27FC236}">
                <a16:creationId xmlns:a16="http://schemas.microsoft.com/office/drawing/2014/main" id="{7BB2C8AC-9F75-7CFF-23A2-3D4FED38F9F2}"/>
              </a:ext>
            </a:extLst>
          </p:cNvPr>
          <p:cNvSpPr txBox="1"/>
          <p:nvPr/>
        </p:nvSpPr>
        <p:spPr>
          <a:xfrm>
            <a:off x="2581873" y="3943159"/>
            <a:ext cx="3312368" cy="307777"/>
          </a:xfrm>
          <a:prstGeom prst="rect">
            <a:avLst/>
          </a:prstGeom>
          <a:noFill/>
        </p:spPr>
        <p:txBody>
          <a:bodyPr wrap="square" rtlCol="0">
            <a:spAutoFit/>
          </a:bodyPr>
          <a:lstStyle/>
          <a:p>
            <a:r>
              <a:rPr lang="zh-CN" altLang="en-US" sz="1400" b="1" dirty="0">
                <a:solidFill>
                  <a:schemeClr val="accent1">
                    <a:lumMod val="75000"/>
                  </a:schemeClr>
                </a:solidFill>
                <a:cs typeface="+mn-ea"/>
                <a:sym typeface="+mn-lt"/>
              </a:rPr>
              <a:t>公交线路基础信息数据</a:t>
            </a:r>
          </a:p>
        </p:txBody>
      </p:sp>
      <p:sp>
        <p:nvSpPr>
          <p:cNvPr id="44" name="文本框 43">
            <a:extLst>
              <a:ext uri="{FF2B5EF4-FFF2-40B4-BE49-F238E27FC236}">
                <a16:creationId xmlns:a16="http://schemas.microsoft.com/office/drawing/2014/main" id="{A522A035-FA1C-2AC4-F99C-15F33F09366A}"/>
              </a:ext>
            </a:extLst>
          </p:cNvPr>
          <p:cNvSpPr txBox="1"/>
          <p:nvPr/>
        </p:nvSpPr>
        <p:spPr>
          <a:xfrm>
            <a:off x="2599935" y="4161631"/>
            <a:ext cx="3312368" cy="316049"/>
          </a:xfrm>
          <a:prstGeom prst="rect">
            <a:avLst/>
          </a:prstGeom>
          <a:noFill/>
        </p:spPr>
        <p:txBody>
          <a:bodyPr wrap="square" rtlCol="0">
            <a:spAutoFit/>
          </a:bodyPr>
          <a:lstStyle/>
          <a:p>
            <a:pPr>
              <a:lnSpc>
                <a:spcPct val="150000"/>
              </a:lnSpc>
            </a:pPr>
            <a:r>
              <a:rPr lang="zh-CN" altLang="en-US" sz="1050" dirty="0">
                <a:solidFill>
                  <a:schemeClr val="bg1">
                    <a:lumMod val="50000"/>
                  </a:schemeClr>
                </a:solidFill>
                <a:cs typeface="+mn-ea"/>
                <a:sym typeface="+mn-lt"/>
              </a:rPr>
              <a:t>数据描述：</a:t>
            </a:r>
            <a:r>
              <a:rPr lang="en-US" altLang="zh-CN" sz="1050" dirty="0">
                <a:solidFill>
                  <a:schemeClr val="bg1">
                    <a:lumMod val="50000"/>
                  </a:schemeClr>
                </a:solidFill>
                <a:cs typeface="+mn-ea"/>
                <a:sym typeface="+mn-lt"/>
              </a:rPr>
              <a:t>XXX</a:t>
            </a:r>
            <a:endParaRPr lang="zh-CN" altLang="en-US" sz="1050" dirty="0">
              <a:solidFill>
                <a:schemeClr val="bg1">
                  <a:lumMod val="50000"/>
                </a:schemeClr>
              </a:solidFill>
              <a:cs typeface="+mn-ea"/>
              <a:sym typeface="+mn-lt"/>
            </a:endParaRPr>
          </a:p>
        </p:txBody>
      </p:sp>
      <p:sp>
        <p:nvSpPr>
          <p:cNvPr id="63" name="文本框 62">
            <a:extLst>
              <a:ext uri="{FF2B5EF4-FFF2-40B4-BE49-F238E27FC236}">
                <a16:creationId xmlns:a16="http://schemas.microsoft.com/office/drawing/2014/main" id="{9AF9081A-F293-E1B2-5931-1981B669DA1F}"/>
              </a:ext>
            </a:extLst>
          </p:cNvPr>
          <p:cNvSpPr txBox="1"/>
          <p:nvPr/>
        </p:nvSpPr>
        <p:spPr>
          <a:xfrm>
            <a:off x="2599935" y="4404016"/>
            <a:ext cx="5100035" cy="316049"/>
          </a:xfrm>
          <a:prstGeom prst="rect">
            <a:avLst/>
          </a:prstGeom>
          <a:noFill/>
        </p:spPr>
        <p:txBody>
          <a:bodyPr wrap="square" rtlCol="0">
            <a:spAutoFit/>
          </a:bodyPr>
          <a:lstStyle/>
          <a:p>
            <a:pPr>
              <a:lnSpc>
                <a:spcPct val="150000"/>
              </a:lnSpc>
            </a:pPr>
            <a:r>
              <a:rPr lang="zh-CN" altLang="en-US" sz="1050" dirty="0">
                <a:solidFill>
                  <a:schemeClr val="bg1">
                    <a:lumMod val="50000"/>
                  </a:schemeClr>
                </a:solidFill>
                <a:cs typeface="+mn-ea"/>
                <a:sym typeface="+mn-lt"/>
              </a:rPr>
              <a:t>数据提供方：</a:t>
            </a:r>
            <a:r>
              <a:rPr lang="en-US" altLang="zh-CN" sz="1050" dirty="0">
                <a:solidFill>
                  <a:schemeClr val="bg1">
                    <a:lumMod val="50000"/>
                  </a:schemeClr>
                </a:solidFill>
                <a:cs typeface="+mn-ea"/>
                <a:sym typeface="+mn-lt"/>
              </a:rPr>
              <a:t>XXX      </a:t>
            </a:r>
            <a:r>
              <a:rPr lang="zh-CN" altLang="en-US" sz="1050" dirty="0">
                <a:solidFill>
                  <a:schemeClr val="bg1">
                    <a:lumMod val="50000"/>
                  </a:schemeClr>
                </a:solidFill>
                <a:cs typeface="+mn-ea"/>
                <a:sym typeface="+mn-lt"/>
              </a:rPr>
              <a:t>更新时间：</a:t>
            </a:r>
            <a:r>
              <a:rPr lang="en-US" altLang="zh-CN" sz="1050" dirty="0">
                <a:solidFill>
                  <a:schemeClr val="bg1">
                    <a:lumMod val="50000"/>
                  </a:schemeClr>
                </a:solidFill>
                <a:cs typeface="+mn-ea"/>
                <a:sym typeface="+mn-lt"/>
              </a:rPr>
              <a:t>2023-1-23</a:t>
            </a:r>
            <a:endParaRPr lang="zh-CN" altLang="en-US" sz="1050" dirty="0">
              <a:solidFill>
                <a:schemeClr val="bg1">
                  <a:lumMod val="50000"/>
                </a:schemeClr>
              </a:solidFill>
              <a:cs typeface="+mn-ea"/>
              <a:sym typeface="+mn-lt"/>
            </a:endParaRPr>
          </a:p>
        </p:txBody>
      </p:sp>
      <p:sp>
        <p:nvSpPr>
          <p:cNvPr id="66" name="矩形: 圆角 65">
            <a:extLst>
              <a:ext uri="{FF2B5EF4-FFF2-40B4-BE49-F238E27FC236}">
                <a16:creationId xmlns:a16="http://schemas.microsoft.com/office/drawing/2014/main" id="{6B5E3E1D-CCE7-4D26-28C1-633139B90594}"/>
              </a:ext>
            </a:extLst>
          </p:cNvPr>
          <p:cNvSpPr/>
          <p:nvPr/>
        </p:nvSpPr>
        <p:spPr>
          <a:xfrm>
            <a:off x="6560602" y="4464961"/>
            <a:ext cx="860960" cy="227250"/>
          </a:xfrm>
          <a:prstGeom prst="roundRect">
            <a:avLst>
              <a:gd name="adj" fmla="val 27901"/>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cs typeface="+mn-ea"/>
                <a:sym typeface="+mn-lt"/>
              </a:rPr>
              <a:t>数据预览</a:t>
            </a:r>
          </a:p>
        </p:txBody>
      </p:sp>
      <p:sp>
        <p:nvSpPr>
          <p:cNvPr id="67" name="矩形: 圆角 66">
            <a:extLst>
              <a:ext uri="{FF2B5EF4-FFF2-40B4-BE49-F238E27FC236}">
                <a16:creationId xmlns:a16="http://schemas.microsoft.com/office/drawing/2014/main" id="{EE82B9DF-5BBD-2963-5A01-2A3DE03D7367}"/>
              </a:ext>
            </a:extLst>
          </p:cNvPr>
          <p:cNvSpPr/>
          <p:nvPr/>
        </p:nvSpPr>
        <p:spPr>
          <a:xfrm>
            <a:off x="7583354" y="4469785"/>
            <a:ext cx="860960" cy="222426"/>
          </a:xfrm>
          <a:prstGeom prst="roundRect">
            <a:avLst>
              <a:gd name="adj" fmla="val 27901"/>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cs typeface="+mn-ea"/>
                <a:sym typeface="+mn-lt"/>
              </a:rPr>
              <a:t>资源申请</a:t>
            </a:r>
          </a:p>
        </p:txBody>
      </p:sp>
      <p:sp>
        <p:nvSpPr>
          <p:cNvPr id="68" name="文本框 67">
            <a:extLst>
              <a:ext uri="{FF2B5EF4-FFF2-40B4-BE49-F238E27FC236}">
                <a16:creationId xmlns:a16="http://schemas.microsoft.com/office/drawing/2014/main" id="{26944595-DFEB-14C8-ECEE-8713A2CEC666}"/>
              </a:ext>
            </a:extLst>
          </p:cNvPr>
          <p:cNvSpPr txBox="1"/>
          <p:nvPr/>
        </p:nvSpPr>
        <p:spPr>
          <a:xfrm>
            <a:off x="2581873" y="4845164"/>
            <a:ext cx="3312368" cy="307777"/>
          </a:xfrm>
          <a:prstGeom prst="rect">
            <a:avLst/>
          </a:prstGeom>
          <a:noFill/>
        </p:spPr>
        <p:txBody>
          <a:bodyPr wrap="square" rtlCol="0">
            <a:spAutoFit/>
          </a:bodyPr>
          <a:lstStyle/>
          <a:p>
            <a:r>
              <a:rPr lang="zh-CN" altLang="en-US" sz="1400" b="1" dirty="0">
                <a:solidFill>
                  <a:schemeClr val="accent1">
                    <a:lumMod val="75000"/>
                  </a:schemeClr>
                </a:solidFill>
                <a:cs typeface="+mn-ea"/>
                <a:sym typeface="+mn-lt"/>
              </a:rPr>
              <a:t>公交站点基础信息数据</a:t>
            </a:r>
          </a:p>
        </p:txBody>
      </p:sp>
      <p:sp>
        <p:nvSpPr>
          <p:cNvPr id="69" name="文本框 68">
            <a:extLst>
              <a:ext uri="{FF2B5EF4-FFF2-40B4-BE49-F238E27FC236}">
                <a16:creationId xmlns:a16="http://schemas.microsoft.com/office/drawing/2014/main" id="{A2299F83-67E5-E06D-AFF1-115C62F29D4C}"/>
              </a:ext>
            </a:extLst>
          </p:cNvPr>
          <p:cNvSpPr txBox="1"/>
          <p:nvPr/>
        </p:nvSpPr>
        <p:spPr>
          <a:xfrm>
            <a:off x="2718444" y="1097854"/>
            <a:ext cx="594066"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首页</a:t>
            </a:r>
          </a:p>
        </p:txBody>
      </p:sp>
      <p:sp>
        <p:nvSpPr>
          <p:cNvPr id="70" name="文本框 69">
            <a:extLst>
              <a:ext uri="{FF2B5EF4-FFF2-40B4-BE49-F238E27FC236}">
                <a16:creationId xmlns:a16="http://schemas.microsoft.com/office/drawing/2014/main" id="{6566067B-0D91-8815-0B02-1241F7FAD735}"/>
              </a:ext>
            </a:extLst>
          </p:cNvPr>
          <p:cNvSpPr txBox="1"/>
          <p:nvPr/>
        </p:nvSpPr>
        <p:spPr>
          <a:xfrm>
            <a:off x="449785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数据查询</a:t>
            </a:r>
          </a:p>
        </p:txBody>
      </p:sp>
      <p:sp>
        <p:nvSpPr>
          <p:cNvPr id="71" name="文本框 70">
            <a:extLst>
              <a:ext uri="{FF2B5EF4-FFF2-40B4-BE49-F238E27FC236}">
                <a16:creationId xmlns:a16="http://schemas.microsoft.com/office/drawing/2014/main" id="{24E7D096-092F-F2AB-6DA0-964E36257888}"/>
              </a:ext>
            </a:extLst>
          </p:cNvPr>
          <p:cNvSpPr txBox="1"/>
          <p:nvPr/>
        </p:nvSpPr>
        <p:spPr>
          <a:xfrm>
            <a:off x="552768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接口申请</a:t>
            </a:r>
          </a:p>
        </p:txBody>
      </p:sp>
      <p:sp>
        <p:nvSpPr>
          <p:cNvPr id="72" name="文本框 71">
            <a:extLst>
              <a:ext uri="{FF2B5EF4-FFF2-40B4-BE49-F238E27FC236}">
                <a16:creationId xmlns:a16="http://schemas.microsoft.com/office/drawing/2014/main" id="{23678819-4E3C-605C-FF1F-C47F5A75DC58}"/>
              </a:ext>
            </a:extLst>
          </p:cNvPr>
          <p:cNvSpPr txBox="1"/>
          <p:nvPr/>
        </p:nvSpPr>
        <p:spPr>
          <a:xfrm>
            <a:off x="6557518" y="1097854"/>
            <a:ext cx="1138698"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数据实验室</a:t>
            </a:r>
          </a:p>
        </p:txBody>
      </p:sp>
      <p:sp>
        <p:nvSpPr>
          <p:cNvPr id="74" name="文本框 73">
            <a:extLst>
              <a:ext uri="{FF2B5EF4-FFF2-40B4-BE49-F238E27FC236}">
                <a16:creationId xmlns:a16="http://schemas.microsoft.com/office/drawing/2014/main" id="{CC68AFA5-3435-1C27-0B1C-E4A45B6D4864}"/>
              </a:ext>
            </a:extLst>
          </p:cNvPr>
          <p:cNvSpPr txBox="1"/>
          <p:nvPr/>
        </p:nvSpPr>
        <p:spPr>
          <a:xfrm>
            <a:off x="7807754" y="1100842"/>
            <a:ext cx="923305"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个人中心</a:t>
            </a:r>
          </a:p>
        </p:txBody>
      </p:sp>
      <p:sp>
        <p:nvSpPr>
          <p:cNvPr id="75" name="矩形: 圆角 74">
            <a:extLst>
              <a:ext uri="{FF2B5EF4-FFF2-40B4-BE49-F238E27FC236}">
                <a16:creationId xmlns:a16="http://schemas.microsoft.com/office/drawing/2014/main" id="{AEEF4A55-F5A0-3CE7-7114-FF9EB4F7694E}"/>
              </a:ext>
            </a:extLst>
          </p:cNvPr>
          <p:cNvSpPr/>
          <p:nvPr/>
        </p:nvSpPr>
        <p:spPr>
          <a:xfrm>
            <a:off x="3378179" y="1047935"/>
            <a:ext cx="1054010" cy="398841"/>
          </a:xfrm>
          <a:prstGeom prst="roundRect">
            <a:avLst>
              <a:gd name="adj" fmla="val 1295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73" name="文本框 72">
            <a:extLst>
              <a:ext uri="{FF2B5EF4-FFF2-40B4-BE49-F238E27FC236}">
                <a16:creationId xmlns:a16="http://schemas.microsoft.com/office/drawing/2014/main" id="{30D83421-6361-D487-ACFC-A07949CBB120}"/>
              </a:ext>
            </a:extLst>
          </p:cNvPr>
          <p:cNvSpPr txBox="1"/>
          <p:nvPr/>
        </p:nvSpPr>
        <p:spPr>
          <a:xfrm>
            <a:off x="3424049" y="1097854"/>
            <a:ext cx="962270" cy="300082"/>
          </a:xfrm>
          <a:prstGeom prst="rect">
            <a:avLst/>
          </a:prstGeom>
          <a:noFill/>
        </p:spPr>
        <p:txBody>
          <a:bodyPr wrap="square" rtlCol="0">
            <a:spAutoFit/>
          </a:bodyPr>
          <a:lstStyle/>
          <a:p>
            <a:pPr algn="ctr"/>
            <a:r>
              <a:rPr lang="zh-CN" altLang="en-US" sz="1350" b="1" spc="75" dirty="0">
                <a:solidFill>
                  <a:srgbClr val="376092"/>
                </a:solidFill>
                <a:cs typeface="+mn-ea"/>
                <a:sym typeface="+mn-lt"/>
              </a:rPr>
              <a:t>数据资产</a:t>
            </a:r>
          </a:p>
        </p:txBody>
      </p:sp>
      <p:sp>
        <p:nvSpPr>
          <p:cNvPr id="3" name="文本框 2">
            <a:extLst>
              <a:ext uri="{FF2B5EF4-FFF2-40B4-BE49-F238E27FC236}">
                <a16:creationId xmlns:a16="http://schemas.microsoft.com/office/drawing/2014/main" id="{A2BE4997-86E2-2EA8-D3DB-84C1FBABED4D}"/>
              </a:ext>
            </a:extLst>
          </p:cNvPr>
          <p:cNvSpPr txBox="1"/>
          <p:nvPr/>
        </p:nvSpPr>
        <p:spPr>
          <a:xfrm>
            <a:off x="3006430" y="357130"/>
            <a:ext cx="1363027" cy="369332"/>
          </a:xfrm>
          <a:prstGeom prst="rect">
            <a:avLst/>
          </a:prstGeom>
          <a:noFill/>
        </p:spPr>
        <p:txBody>
          <a:bodyPr wrap="square" rtlCol="0">
            <a:spAutoFit/>
          </a:bodyPr>
          <a:lstStyle/>
          <a:p>
            <a:r>
              <a:rPr lang="zh-CN" altLang="en-US" b="1" dirty="0">
                <a:solidFill>
                  <a:schemeClr val="bg1"/>
                </a:solidFill>
              </a:rPr>
              <a:t>数据资产</a:t>
            </a:r>
          </a:p>
        </p:txBody>
      </p:sp>
    </p:spTree>
    <p:custDataLst>
      <p:tags r:id="rId1"/>
    </p:custDataLst>
    <p:extLst>
      <p:ext uri="{BB962C8B-B14F-4D97-AF65-F5344CB8AC3E}">
        <p14:creationId xmlns:p14="http://schemas.microsoft.com/office/powerpoint/2010/main" val="2846305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2F35FDB-D7A8-4C30-A16B-F6381621BDB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四、页面设计</a:t>
            </a:r>
          </a:p>
        </p:txBody>
      </p:sp>
      <p:sp>
        <p:nvSpPr>
          <p:cNvPr id="89" name="矩形 88">
            <a:extLst>
              <a:ext uri="{FF2B5EF4-FFF2-40B4-BE49-F238E27FC236}">
                <a16:creationId xmlns:a16="http://schemas.microsoft.com/office/drawing/2014/main" id="{26A9F71D-C297-B425-2C22-92E82D50F7CE}"/>
              </a:ext>
            </a:extLst>
          </p:cNvPr>
          <p:cNvSpPr/>
          <p:nvPr/>
        </p:nvSpPr>
        <p:spPr>
          <a:xfrm>
            <a:off x="314558" y="982373"/>
            <a:ext cx="8514883" cy="450402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sp>
        <p:nvSpPr>
          <p:cNvPr id="49" name="矩形 48">
            <a:extLst>
              <a:ext uri="{FF2B5EF4-FFF2-40B4-BE49-F238E27FC236}">
                <a16:creationId xmlns:a16="http://schemas.microsoft.com/office/drawing/2014/main" id="{2D72807A-1244-3ACC-2705-ACC31CE80EBC}"/>
              </a:ext>
            </a:extLst>
          </p:cNvPr>
          <p:cNvSpPr/>
          <p:nvPr/>
        </p:nvSpPr>
        <p:spPr>
          <a:xfrm>
            <a:off x="314559" y="982374"/>
            <a:ext cx="8514882" cy="53381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cs typeface="+mn-ea"/>
                <a:sym typeface="+mn-lt"/>
              </a:rPr>
              <a:t>久事数据服务平台</a:t>
            </a:r>
          </a:p>
        </p:txBody>
      </p:sp>
      <p:pic>
        <p:nvPicPr>
          <p:cNvPr id="50" name="Picture 4">
            <a:extLst>
              <a:ext uri="{FF2B5EF4-FFF2-40B4-BE49-F238E27FC236}">
                <a16:creationId xmlns:a16="http://schemas.microsoft.com/office/drawing/2014/main" id="{BED6A4C8-8B60-BDEB-2378-CA63A2F87756}"/>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567843" y="1108400"/>
            <a:ext cx="387518" cy="300082"/>
          </a:xfrm>
          <a:prstGeom prst="rect">
            <a:avLst/>
          </a:prstGeom>
          <a:noFill/>
          <a:extLst>
            <a:ext uri="{909E8E84-426E-40DD-AFC4-6F175D3DCCD1}">
              <a14:hiddenFill xmlns:a14="http://schemas.microsoft.com/office/drawing/2010/main">
                <a:solidFill>
                  <a:srgbClr val="FFFFFF"/>
                </a:solidFill>
              </a14:hiddenFill>
            </a:ext>
          </a:extLst>
        </p:spPr>
      </p:pic>
      <p:sp>
        <p:nvSpPr>
          <p:cNvPr id="39" name="矩形 38">
            <a:extLst>
              <a:ext uri="{FF2B5EF4-FFF2-40B4-BE49-F238E27FC236}">
                <a16:creationId xmlns:a16="http://schemas.microsoft.com/office/drawing/2014/main" id="{87D3A784-5DE4-084A-1D5A-94B6597494E1}"/>
              </a:ext>
            </a:extLst>
          </p:cNvPr>
          <p:cNvSpPr/>
          <p:nvPr/>
        </p:nvSpPr>
        <p:spPr>
          <a:xfrm>
            <a:off x="504125" y="1631665"/>
            <a:ext cx="8135750" cy="37492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cxnSp>
        <p:nvCxnSpPr>
          <p:cNvPr id="45" name="直接连接符 44">
            <a:extLst>
              <a:ext uri="{FF2B5EF4-FFF2-40B4-BE49-F238E27FC236}">
                <a16:creationId xmlns:a16="http://schemas.microsoft.com/office/drawing/2014/main" id="{657CAB81-0055-547F-14D3-E706B683EB9C}"/>
              </a:ext>
            </a:extLst>
          </p:cNvPr>
          <p:cNvCxnSpPr>
            <a:cxnSpLocks/>
          </p:cNvCxnSpPr>
          <p:nvPr/>
        </p:nvCxnSpPr>
        <p:spPr>
          <a:xfrm>
            <a:off x="569069" y="1987542"/>
            <a:ext cx="8020039" cy="0"/>
          </a:xfrm>
          <a:prstGeom prst="line">
            <a:avLst/>
          </a:prstGeom>
          <a:ln>
            <a:solidFill>
              <a:srgbClr val="5A5657"/>
            </a:solidFill>
          </a:ln>
        </p:spPr>
        <p:style>
          <a:lnRef idx="1">
            <a:schemeClr val="accent1"/>
          </a:lnRef>
          <a:fillRef idx="0">
            <a:schemeClr val="accent1"/>
          </a:fillRef>
          <a:effectRef idx="0">
            <a:schemeClr val="accent1"/>
          </a:effectRef>
          <a:fontRef idx="minor">
            <a:schemeClr val="tx1"/>
          </a:fontRef>
        </p:style>
      </p:cxnSp>
      <p:sp>
        <p:nvSpPr>
          <p:cNvPr id="47" name="文本框 46">
            <a:extLst>
              <a:ext uri="{FF2B5EF4-FFF2-40B4-BE49-F238E27FC236}">
                <a16:creationId xmlns:a16="http://schemas.microsoft.com/office/drawing/2014/main" id="{7EAE31CB-B9AB-3F4B-09A3-D7E56271F32A}"/>
              </a:ext>
            </a:extLst>
          </p:cNvPr>
          <p:cNvSpPr txBox="1"/>
          <p:nvPr/>
        </p:nvSpPr>
        <p:spPr>
          <a:xfrm>
            <a:off x="504125" y="1997659"/>
            <a:ext cx="3312368" cy="307777"/>
          </a:xfrm>
          <a:prstGeom prst="rect">
            <a:avLst/>
          </a:prstGeom>
          <a:noFill/>
        </p:spPr>
        <p:txBody>
          <a:bodyPr wrap="square" rtlCol="0">
            <a:spAutoFit/>
          </a:bodyPr>
          <a:lstStyle/>
          <a:p>
            <a:r>
              <a:rPr lang="zh-CN" altLang="en-US" sz="1400" b="1" dirty="0">
                <a:solidFill>
                  <a:schemeClr val="accent1">
                    <a:lumMod val="75000"/>
                  </a:schemeClr>
                </a:solidFill>
                <a:cs typeface="+mn-ea"/>
                <a:sym typeface="+mn-lt"/>
              </a:rPr>
              <a:t>公交营运电子路单数据</a:t>
            </a:r>
          </a:p>
        </p:txBody>
      </p:sp>
      <p:graphicFrame>
        <p:nvGraphicFramePr>
          <p:cNvPr id="7" name="表格 7">
            <a:extLst>
              <a:ext uri="{FF2B5EF4-FFF2-40B4-BE49-F238E27FC236}">
                <a16:creationId xmlns:a16="http://schemas.microsoft.com/office/drawing/2014/main" id="{6AFDD077-3DB3-7807-7AE4-8F76503DC851}"/>
              </a:ext>
            </a:extLst>
          </p:cNvPr>
          <p:cNvGraphicFramePr>
            <a:graphicFrameLocks noGrp="1"/>
          </p:cNvGraphicFramePr>
          <p:nvPr>
            <p:extLst>
              <p:ext uri="{D42A27DB-BD31-4B8C-83A1-F6EECF244321}">
                <p14:modId xmlns:p14="http://schemas.microsoft.com/office/powerpoint/2010/main" val="2608667975"/>
              </p:ext>
            </p:extLst>
          </p:nvPr>
        </p:nvGraphicFramePr>
        <p:xfrm>
          <a:off x="619538" y="2343420"/>
          <a:ext cx="7919100" cy="2878701"/>
        </p:xfrm>
        <a:graphic>
          <a:graphicData uri="http://schemas.openxmlformats.org/drawingml/2006/table">
            <a:tbl>
              <a:tblPr firstRow="1" bandRow="1">
                <a:tableStyleId>{2D5ABB26-0587-4C30-8999-92F81FD0307C}</a:tableStyleId>
              </a:tblPr>
              <a:tblGrid>
                <a:gridCol w="1017769">
                  <a:extLst>
                    <a:ext uri="{9D8B030D-6E8A-4147-A177-3AD203B41FA5}">
                      <a16:colId xmlns:a16="http://schemas.microsoft.com/office/drawing/2014/main" val="688601937"/>
                    </a:ext>
                  </a:extLst>
                </a:gridCol>
                <a:gridCol w="2941781">
                  <a:extLst>
                    <a:ext uri="{9D8B030D-6E8A-4147-A177-3AD203B41FA5}">
                      <a16:colId xmlns:a16="http://schemas.microsoft.com/office/drawing/2014/main" val="4119657511"/>
                    </a:ext>
                  </a:extLst>
                </a:gridCol>
                <a:gridCol w="1130035">
                  <a:extLst>
                    <a:ext uri="{9D8B030D-6E8A-4147-A177-3AD203B41FA5}">
                      <a16:colId xmlns:a16="http://schemas.microsoft.com/office/drawing/2014/main" val="3767867242"/>
                    </a:ext>
                  </a:extLst>
                </a:gridCol>
                <a:gridCol w="2829515">
                  <a:extLst>
                    <a:ext uri="{9D8B030D-6E8A-4147-A177-3AD203B41FA5}">
                      <a16:colId xmlns:a16="http://schemas.microsoft.com/office/drawing/2014/main" val="664357616"/>
                    </a:ext>
                  </a:extLst>
                </a:gridCol>
              </a:tblGrid>
              <a:tr h="399780">
                <a:tc>
                  <a:txBody>
                    <a:bodyPr/>
                    <a:lstStyle/>
                    <a:p>
                      <a:pPr algn="ctr"/>
                      <a:r>
                        <a:rPr lang="zh-CN" altLang="en-US" sz="1200" dirty="0">
                          <a:solidFill>
                            <a:schemeClr val="tx1"/>
                          </a:solidFill>
                        </a:rPr>
                        <a:t>数据集介绍</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en-US" altLang="zh-CN" sz="1200" dirty="0">
                          <a:solidFill>
                            <a:schemeClr val="tx1"/>
                          </a:solidFill>
                        </a:rPr>
                        <a:t>XXXXXXXX</a:t>
                      </a:r>
                      <a:endParaRPr lang="zh-CN" altLang="en-US" sz="1200" dirty="0">
                        <a:solidFill>
                          <a:schemeClr val="tx1"/>
                        </a:solidFill>
                      </a:endParaRP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dirty="0">
                        <a:solidFill>
                          <a:schemeClr val="accent6">
                            <a:lumMod val="75000"/>
                          </a:schemeClr>
                        </a:solidFill>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dirty="0">
                        <a:solidFill>
                          <a:schemeClr val="accent6">
                            <a:lumMod val="75000"/>
                          </a:schemeClr>
                        </a:solidFill>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0258527"/>
                  </a:ext>
                </a:extLst>
              </a:tr>
              <a:tr h="393394">
                <a:tc>
                  <a:txBody>
                    <a:bodyPr/>
                    <a:lstStyle/>
                    <a:p>
                      <a:pPr algn="ctr"/>
                      <a:r>
                        <a:rPr lang="zh-CN" altLang="en-US" sz="1200" dirty="0">
                          <a:solidFill>
                            <a:schemeClr val="tx1"/>
                          </a:solidFill>
                        </a:rPr>
                        <a:t>标签</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200" dirty="0">
                          <a:solidFill>
                            <a:schemeClr val="tx1"/>
                          </a:solidFill>
                        </a:rPr>
                        <a:t>公交、运营数据</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200" dirty="0">
                          <a:solidFill>
                            <a:schemeClr val="tx1"/>
                          </a:solidFill>
                        </a:rPr>
                        <a:t>更新频次</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200" dirty="0">
                          <a:solidFill>
                            <a:schemeClr val="tx1"/>
                          </a:solidFill>
                        </a:rPr>
                        <a:t>每天</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17878509"/>
                  </a:ext>
                </a:extLst>
              </a:tr>
              <a:tr h="393394">
                <a:tc>
                  <a:txBody>
                    <a:bodyPr/>
                    <a:lstStyle/>
                    <a:p>
                      <a:pPr algn="ctr"/>
                      <a:r>
                        <a:rPr lang="zh-CN" altLang="en-US" sz="1200" dirty="0">
                          <a:solidFill>
                            <a:schemeClr val="tx1"/>
                          </a:solidFill>
                        </a:rPr>
                        <a:t>资源提供方</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200" dirty="0">
                          <a:solidFill>
                            <a:schemeClr val="tx1"/>
                          </a:solidFill>
                        </a:rPr>
                        <a:t>久事公交</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200" dirty="0">
                          <a:solidFill>
                            <a:schemeClr val="tx1"/>
                          </a:solidFill>
                        </a:rPr>
                        <a:t>更新日期</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200" dirty="0">
                          <a:solidFill>
                            <a:schemeClr val="tx1"/>
                          </a:solidFill>
                        </a:rPr>
                        <a:t>2023/2/1</a:t>
                      </a:r>
                      <a:endParaRPr lang="zh-CN" altLang="en-US" sz="1200" dirty="0">
                        <a:solidFill>
                          <a:schemeClr val="tx1"/>
                        </a:solidFill>
                      </a:endParaRP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78390105"/>
                  </a:ext>
                </a:extLst>
              </a:tr>
              <a:tr h="393394">
                <a:tc>
                  <a:txBody>
                    <a:bodyPr/>
                    <a:lstStyle/>
                    <a:p>
                      <a:pPr algn="ctr"/>
                      <a:r>
                        <a:rPr lang="zh-CN" altLang="en-US" sz="1200" dirty="0">
                          <a:solidFill>
                            <a:schemeClr val="tx1"/>
                          </a:solidFill>
                        </a:rPr>
                        <a:t>样例数据</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zh-CN" altLang="en-US" sz="1200" dirty="0">
                        <a:solidFill>
                          <a:schemeClr val="tx1"/>
                        </a:solidFill>
                      </a:endParaRP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1200" dirty="0">
                          <a:solidFill>
                            <a:schemeClr val="tx1"/>
                          </a:solidFill>
                        </a:rPr>
                        <a:t>资源申请</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zh-CN" altLang="en-US" sz="1200" dirty="0">
                        <a:solidFill>
                          <a:schemeClr val="tx1"/>
                        </a:solidFill>
                      </a:endParaRP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91908865"/>
                  </a:ext>
                </a:extLst>
              </a:tr>
              <a:tr h="1298739">
                <a:tc>
                  <a:txBody>
                    <a:bodyPr/>
                    <a:lstStyle/>
                    <a:p>
                      <a:pPr algn="ctr"/>
                      <a:r>
                        <a:rPr lang="zh-CN" altLang="en-US" sz="1200">
                          <a:solidFill>
                            <a:schemeClr val="tx1"/>
                          </a:solidFill>
                        </a:rPr>
                        <a:t>数据项</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endParaRPr lang="zh-CN" altLang="en-US" sz="1200" dirty="0">
                        <a:solidFill>
                          <a:schemeClr val="tx1"/>
                        </a:solidFill>
                      </a:endParaRP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zh-CN" altLang="en-US" sz="1200" dirty="0">
                        <a:solidFill>
                          <a:schemeClr val="tx1"/>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zh-CN" altLang="en-US" sz="1200" dirty="0">
                        <a:solidFill>
                          <a:schemeClr val="tx1"/>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75878959"/>
                  </a:ext>
                </a:extLst>
              </a:tr>
            </a:tbl>
          </a:graphicData>
        </a:graphic>
      </p:graphicFrame>
      <p:sp>
        <p:nvSpPr>
          <p:cNvPr id="65" name="文本框 64">
            <a:extLst>
              <a:ext uri="{FF2B5EF4-FFF2-40B4-BE49-F238E27FC236}">
                <a16:creationId xmlns:a16="http://schemas.microsoft.com/office/drawing/2014/main" id="{FB73BCAE-C090-C2F9-FADA-E510B116E411}"/>
              </a:ext>
            </a:extLst>
          </p:cNvPr>
          <p:cNvSpPr txBox="1"/>
          <p:nvPr/>
        </p:nvSpPr>
        <p:spPr>
          <a:xfrm>
            <a:off x="504125" y="1643457"/>
            <a:ext cx="3841229" cy="27699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首页 </a:t>
            </a:r>
            <a:r>
              <a:rPr lang="en-US" altLang="zh-CN" sz="1200" b="1" dirty="0">
                <a:solidFill>
                  <a:schemeClr val="bg1">
                    <a:lumMod val="50000"/>
                  </a:schemeClr>
                </a:solidFill>
                <a:latin typeface="微软雅黑" panose="020B0503020204020204" pitchFamily="34" charset="-122"/>
                <a:ea typeface="微软雅黑" panose="020B0503020204020204" pitchFamily="34" charset="-122"/>
              </a:rPr>
              <a:t>&gt;&gt; </a:t>
            </a: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数据资产 </a:t>
            </a:r>
            <a:r>
              <a:rPr lang="en-US" altLang="zh-CN" sz="1200" b="1" dirty="0">
                <a:solidFill>
                  <a:schemeClr val="bg1">
                    <a:lumMod val="50000"/>
                  </a:schemeClr>
                </a:solidFill>
                <a:latin typeface="微软雅黑" panose="020B0503020204020204" pitchFamily="34" charset="-122"/>
                <a:ea typeface="微软雅黑" panose="020B0503020204020204" pitchFamily="34" charset="-122"/>
              </a:rPr>
              <a:t>&gt;&gt;</a:t>
            </a: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公交营运电子路单数据</a:t>
            </a:r>
          </a:p>
        </p:txBody>
      </p:sp>
      <p:sp>
        <p:nvSpPr>
          <p:cNvPr id="61" name="矩形: 圆角 60">
            <a:extLst>
              <a:ext uri="{FF2B5EF4-FFF2-40B4-BE49-F238E27FC236}">
                <a16:creationId xmlns:a16="http://schemas.microsoft.com/office/drawing/2014/main" id="{4A6B35DB-3705-D792-B4A6-ED43FF9AF084}"/>
              </a:ext>
            </a:extLst>
          </p:cNvPr>
          <p:cNvSpPr/>
          <p:nvPr/>
        </p:nvSpPr>
        <p:spPr>
          <a:xfrm>
            <a:off x="2354682" y="3600325"/>
            <a:ext cx="1415958" cy="214281"/>
          </a:xfrm>
          <a:prstGeom prst="roundRect">
            <a:avLst>
              <a:gd name="adj" fmla="val 27901"/>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cs typeface="+mn-ea"/>
                <a:sym typeface="+mn-lt"/>
              </a:rPr>
              <a:t>点击下载样例数据</a:t>
            </a:r>
          </a:p>
        </p:txBody>
      </p:sp>
      <p:graphicFrame>
        <p:nvGraphicFramePr>
          <p:cNvPr id="9" name="表格 9">
            <a:extLst>
              <a:ext uri="{FF2B5EF4-FFF2-40B4-BE49-F238E27FC236}">
                <a16:creationId xmlns:a16="http://schemas.microsoft.com/office/drawing/2014/main" id="{CE1A4725-1AA2-AC03-FC81-675692F9B88F}"/>
              </a:ext>
            </a:extLst>
          </p:cNvPr>
          <p:cNvGraphicFramePr>
            <a:graphicFrameLocks noGrp="1"/>
          </p:cNvGraphicFramePr>
          <p:nvPr>
            <p:extLst>
              <p:ext uri="{D42A27DB-BD31-4B8C-83A1-F6EECF244321}">
                <p14:modId xmlns:p14="http://schemas.microsoft.com/office/powerpoint/2010/main" val="424070875"/>
              </p:ext>
            </p:extLst>
          </p:nvPr>
        </p:nvGraphicFramePr>
        <p:xfrm>
          <a:off x="1839294" y="4024229"/>
          <a:ext cx="6491906" cy="1045127"/>
        </p:xfrm>
        <a:graphic>
          <a:graphicData uri="http://schemas.openxmlformats.org/drawingml/2006/table">
            <a:tbl>
              <a:tblPr firstRow="1" bandRow="1">
                <a:tableStyleId>{2D5ABB26-0587-4C30-8999-92F81FD0307C}</a:tableStyleId>
              </a:tblPr>
              <a:tblGrid>
                <a:gridCol w="779502">
                  <a:extLst>
                    <a:ext uri="{9D8B030D-6E8A-4147-A177-3AD203B41FA5}">
                      <a16:colId xmlns:a16="http://schemas.microsoft.com/office/drawing/2014/main" val="786104920"/>
                    </a:ext>
                  </a:extLst>
                </a:gridCol>
                <a:gridCol w="951623">
                  <a:extLst>
                    <a:ext uri="{9D8B030D-6E8A-4147-A177-3AD203B41FA5}">
                      <a16:colId xmlns:a16="http://schemas.microsoft.com/office/drawing/2014/main" val="1083275663"/>
                    </a:ext>
                  </a:extLst>
                </a:gridCol>
                <a:gridCol w="870978">
                  <a:extLst>
                    <a:ext uri="{9D8B030D-6E8A-4147-A177-3AD203B41FA5}">
                      <a16:colId xmlns:a16="http://schemas.microsoft.com/office/drawing/2014/main" val="1875616407"/>
                    </a:ext>
                  </a:extLst>
                </a:gridCol>
                <a:gridCol w="1991957">
                  <a:extLst>
                    <a:ext uri="{9D8B030D-6E8A-4147-A177-3AD203B41FA5}">
                      <a16:colId xmlns:a16="http://schemas.microsoft.com/office/drawing/2014/main" val="1640638963"/>
                    </a:ext>
                  </a:extLst>
                </a:gridCol>
                <a:gridCol w="903235">
                  <a:extLst>
                    <a:ext uri="{9D8B030D-6E8A-4147-A177-3AD203B41FA5}">
                      <a16:colId xmlns:a16="http://schemas.microsoft.com/office/drawing/2014/main" val="3687438176"/>
                    </a:ext>
                  </a:extLst>
                </a:gridCol>
                <a:gridCol w="994611">
                  <a:extLst>
                    <a:ext uri="{9D8B030D-6E8A-4147-A177-3AD203B41FA5}">
                      <a16:colId xmlns:a16="http://schemas.microsoft.com/office/drawing/2014/main" val="2644835712"/>
                    </a:ext>
                  </a:extLst>
                </a:gridCol>
              </a:tblGrid>
              <a:tr h="252647">
                <a:tc>
                  <a:txBody>
                    <a:bodyPr/>
                    <a:lstStyle/>
                    <a:p>
                      <a:pPr algn="ctr"/>
                      <a:r>
                        <a:rPr lang="zh-CN" altLang="en-US" sz="1000" b="1" dirty="0">
                          <a:latin typeface="+mn-ea"/>
                          <a:ea typeface="+mn-ea"/>
                        </a:rPr>
                        <a:t>字段名称</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a:r>
                        <a:rPr lang="zh-CN" altLang="en-US" sz="1000" b="1" dirty="0">
                          <a:latin typeface="+mn-ea"/>
                          <a:ea typeface="+mn-ea"/>
                        </a:rPr>
                        <a:t>英文名称</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a:r>
                        <a:rPr lang="zh-CN" altLang="en-US" sz="1000" b="1" dirty="0">
                          <a:latin typeface="+mn-ea"/>
                          <a:ea typeface="+mn-ea"/>
                        </a:rPr>
                        <a:t>数据元编码</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a:r>
                        <a:rPr lang="zh-CN" altLang="en-US" sz="1000" b="1" dirty="0">
                          <a:latin typeface="+mn-ea"/>
                          <a:ea typeface="+mn-ea"/>
                        </a:rPr>
                        <a:t>定义</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a:r>
                        <a:rPr lang="zh-CN" altLang="en-US" sz="1000" b="1" dirty="0">
                          <a:latin typeface="+mn-ea"/>
                          <a:ea typeface="+mn-ea"/>
                        </a:rPr>
                        <a:t>数据类型</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a:r>
                        <a:rPr lang="zh-CN" altLang="en-US" sz="1000" b="1" dirty="0">
                          <a:latin typeface="+mn-ea"/>
                          <a:ea typeface="+mn-ea"/>
                        </a:rPr>
                        <a:t>数据示例</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3657897179"/>
                  </a:ext>
                </a:extLst>
              </a:tr>
              <a:tr h="252647">
                <a:tc>
                  <a:txBody>
                    <a:bodyPr/>
                    <a:lstStyle/>
                    <a:p>
                      <a:pPr algn="ctr"/>
                      <a:r>
                        <a:rPr lang="zh-CN" altLang="zh-CN" sz="1000" b="0" kern="1200" dirty="0">
                          <a:solidFill>
                            <a:schemeClr val="tx1"/>
                          </a:solidFill>
                          <a:effectLst/>
                          <a:latin typeface="+mn-ea"/>
                          <a:ea typeface="+mn-ea"/>
                          <a:cs typeface="+mn-cs"/>
                        </a:rPr>
                        <a:t>电子路单日期</a:t>
                      </a:r>
                      <a:endParaRPr lang="zh-CN" altLang="en-US" sz="1000" b="0" dirty="0">
                        <a:latin typeface="+mn-ea"/>
                        <a:ea typeface="+mn-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kern="1200" dirty="0" err="1">
                          <a:solidFill>
                            <a:schemeClr val="tx1"/>
                          </a:solidFill>
                          <a:effectLst/>
                          <a:latin typeface="+mn-ea"/>
                          <a:ea typeface="+mn-ea"/>
                          <a:cs typeface="+mn-cs"/>
                        </a:rPr>
                        <a:t>waybilldate</a:t>
                      </a:r>
                      <a:endParaRPr lang="zh-CN" altLang="zh-CN" sz="1000" b="0" kern="1200" dirty="0">
                        <a:solidFill>
                          <a:schemeClr val="tx1"/>
                        </a:solidFill>
                        <a:effectLst/>
                        <a:latin typeface="+mn-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kern="1200" dirty="0">
                          <a:solidFill>
                            <a:schemeClr val="tx1"/>
                          </a:solidFill>
                          <a:effectLst/>
                          <a:latin typeface="+mn-ea"/>
                          <a:ea typeface="+mn-ea"/>
                          <a:cs typeface="+mn-cs"/>
                        </a:rPr>
                        <a:t>010001</a:t>
                      </a:r>
                      <a:endParaRPr lang="zh-CN" altLang="zh-CN" sz="1000" b="0" kern="1200" dirty="0">
                        <a:solidFill>
                          <a:schemeClr val="tx1"/>
                        </a:solidFill>
                        <a:effectLst/>
                        <a:latin typeface="+mn-ea"/>
                        <a:ea typeface="+mn-ea"/>
                        <a:cs typeface="+mn-cs"/>
                      </a:endParaRPr>
                    </a:p>
                    <a:p>
                      <a:pPr algn="ctr"/>
                      <a:endParaRPr lang="zh-CN" altLang="en-US" sz="1000" b="0" dirty="0">
                        <a:latin typeface="+mn-ea"/>
                        <a:ea typeface="+mn-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a:r>
                        <a:rPr lang="zh-CN" altLang="zh-CN" sz="1000" b="0" kern="1200" dirty="0">
                          <a:solidFill>
                            <a:schemeClr val="tx1"/>
                          </a:solidFill>
                          <a:effectLst/>
                          <a:latin typeface="+mn-ea"/>
                          <a:ea typeface="+mn-ea"/>
                          <a:cs typeface="+mn-cs"/>
                        </a:rPr>
                        <a:t>地面公共交通营运车辆为乘客提供乘行服务的排班计划日期。</a:t>
                      </a:r>
                      <a:endParaRPr lang="zh-CN" altLang="en-US" sz="1000" b="0" dirty="0">
                        <a:latin typeface="+mn-ea"/>
                        <a:ea typeface="+mn-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a:r>
                        <a:rPr lang="en-US" altLang="zh-CN" sz="1000" b="0" kern="1200" dirty="0">
                          <a:solidFill>
                            <a:schemeClr val="tx1"/>
                          </a:solidFill>
                          <a:effectLst/>
                          <a:latin typeface="+mn-ea"/>
                          <a:ea typeface="+mn-ea"/>
                          <a:cs typeface="+mn-cs"/>
                        </a:rPr>
                        <a:t>Date</a:t>
                      </a:r>
                      <a:endParaRPr lang="zh-CN" altLang="en-US" sz="1000" b="0" dirty="0">
                        <a:latin typeface="+mn-ea"/>
                        <a:ea typeface="+mn-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kern="1200" dirty="0">
                          <a:solidFill>
                            <a:schemeClr val="tx1"/>
                          </a:solidFill>
                          <a:effectLst/>
                          <a:latin typeface="+mn-ea"/>
                          <a:ea typeface="+mn-ea"/>
                          <a:cs typeface="+mn-cs"/>
                        </a:rPr>
                        <a:t>2022/10/20 </a:t>
                      </a:r>
                      <a:endParaRPr lang="zh-CN" altLang="zh-CN" sz="1000" b="0" kern="1200" dirty="0">
                        <a:solidFill>
                          <a:schemeClr val="tx1"/>
                        </a:solidFill>
                        <a:effectLst/>
                        <a:latin typeface="+mn-ea"/>
                        <a:ea typeface="+mn-ea"/>
                        <a:cs typeface="+mn-cs"/>
                      </a:endParaRPr>
                    </a:p>
                    <a:p>
                      <a:pPr algn="ctr"/>
                      <a:endParaRPr lang="zh-CN" altLang="en-US" sz="1000" b="0" dirty="0">
                        <a:latin typeface="+mn-ea"/>
                        <a:ea typeface="+mn-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593598214"/>
                  </a:ext>
                </a:extLst>
              </a:tr>
              <a:tr h="252647">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zh-CN" sz="1000" b="0" kern="1200" dirty="0">
                          <a:solidFill>
                            <a:schemeClr val="tx1"/>
                          </a:solidFill>
                          <a:effectLst/>
                          <a:latin typeface="+mn-ea"/>
                          <a:ea typeface="+mn-ea"/>
                          <a:cs typeface="+mn-cs"/>
                        </a:rPr>
                        <a:t>公交车辆自编码</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a:r>
                        <a:rPr lang="en-US" altLang="zh-CN" sz="1000" b="0" kern="1200" dirty="0" err="1">
                          <a:solidFill>
                            <a:schemeClr val="tx1"/>
                          </a:solidFill>
                          <a:effectLst/>
                          <a:latin typeface="+mn-ea"/>
                          <a:ea typeface="+mn-ea"/>
                          <a:cs typeface="+mn-cs"/>
                        </a:rPr>
                        <a:t>buscode</a:t>
                      </a:r>
                      <a:endParaRPr lang="zh-CN" altLang="en-US" sz="1000" b="0" dirty="0">
                        <a:latin typeface="+mn-ea"/>
                        <a:ea typeface="+mn-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kern="1200" dirty="0">
                          <a:solidFill>
                            <a:schemeClr val="tx1"/>
                          </a:solidFill>
                          <a:effectLst/>
                          <a:latin typeface="+mn-ea"/>
                          <a:ea typeface="+mn-ea"/>
                          <a:cs typeface="+mn-cs"/>
                        </a:rPr>
                        <a:t>030011</a:t>
                      </a:r>
                      <a:endParaRPr lang="zh-CN" altLang="zh-CN" sz="1000" b="0" kern="1200" dirty="0">
                        <a:solidFill>
                          <a:schemeClr val="tx1"/>
                        </a:solidFill>
                        <a:effectLst/>
                        <a:latin typeface="+mn-ea"/>
                        <a:ea typeface="+mn-ea"/>
                        <a:cs typeface="+mn-cs"/>
                      </a:endParaRPr>
                    </a:p>
                    <a:p>
                      <a:pPr algn="ctr"/>
                      <a:endParaRPr lang="zh-CN" altLang="en-US" sz="1000" b="0" dirty="0">
                        <a:latin typeface="+mn-ea"/>
                        <a:ea typeface="+mn-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a:r>
                        <a:rPr lang="zh-CN" altLang="zh-CN" sz="1000" b="0" kern="1200" dirty="0">
                          <a:solidFill>
                            <a:schemeClr val="tx1"/>
                          </a:solidFill>
                          <a:effectLst/>
                          <a:latin typeface="+mn-ea"/>
                          <a:ea typeface="+mn-ea"/>
                          <a:cs typeface="+mn-cs"/>
                        </a:rPr>
                        <a:t>公交内部对营运车辆的识别唯一编号</a:t>
                      </a:r>
                      <a:r>
                        <a:rPr lang="zh-CN" altLang="en-US" sz="1000" b="0" kern="1200" dirty="0">
                          <a:solidFill>
                            <a:schemeClr val="tx1"/>
                          </a:solidFill>
                          <a:effectLst/>
                          <a:latin typeface="+mn-ea"/>
                          <a:ea typeface="+mn-ea"/>
                          <a:cs typeface="+mn-cs"/>
                        </a:rPr>
                        <a:t>。</a:t>
                      </a:r>
                      <a:endParaRPr lang="zh-CN" altLang="en-US" sz="1000" b="0" dirty="0">
                        <a:latin typeface="+mn-ea"/>
                        <a:ea typeface="+mn-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a:r>
                        <a:rPr lang="en-US" altLang="zh-CN" sz="1000" b="0" kern="1200" dirty="0">
                          <a:solidFill>
                            <a:schemeClr val="tx1"/>
                          </a:solidFill>
                          <a:effectLst/>
                          <a:latin typeface="+mn-ea"/>
                          <a:ea typeface="+mn-ea"/>
                          <a:cs typeface="+mn-cs"/>
                        </a:rPr>
                        <a:t>Varchar(20)</a:t>
                      </a:r>
                      <a:endParaRPr lang="zh-CN" altLang="en-US" sz="1000" b="0" dirty="0">
                        <a:latin typeface="+mn-ea"/>
                        <a:ea typeface="+mn-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kern="1200" dirty="0">
                          <a:solidFill>
                            <a:schemeClr val="tx1"/>
                          </a:solidFill>
                          <a:effectLst/>
                          <a:latin typeface="+mn-ea"/>
                          <a:ea typeface="+mn-ea"/>
                          <a:cs typeface="+mn-cs"/>
                        </a:rPr>
                        <a:t>S2S-0365</a:t>
                      </a:r>
                      <a:endParaRPr lang="zh-CN" altLang="zh-CN" sz="1000" b="0" kern="1200" dirty="0">
                        <a:solidFill>
                          <a:schemeClr val="tx1"/>
                        </a:solidFill>
                        <a:effectLst/>
                        <a:latin typeface="+mn-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3525043198"/>
                  </a:ext>
                </a:extLst>
              </a:tr>
            </a:tbl>
          </a:graphicData>
        </a:graphic>
      </p:graphicFrame>
      <p:sp>
        <p:nvSpPr>
          <p:cNvPr id="4" name="矩形: 圆角 3">
            <a:extLst>
              <a:ext uri="{FF2B5EF4-FFF2-40B4-BE49-F238E27FC236}">
                <a16:creationId xmlns:a16="http://schemas.microsoft.com/office/drawing/2014/main" id="{F954CF4D-C651-D9AE-9B61-9C7014C5A8BC}"/>
              </a:ext>
            </a:extLst>
          </p:cNvPr>
          <p:cNvSpPr/>
          <p:nvPr/>
        </p:nvSpPr>
        <p:spPr>
          <a:xfrm>
            <a:off x="6579547" y="3595463"/>
            <a:ext cx="1134236" cy="211205"/>
          </a:xfrm>
          <a:prstGeom prst="roundRect">
            <a:avLst>
              <a:gd name="adj" fmla="val 27901"/>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cs typeface="+mn-ea"/>
                <a:sym typeface="+mn-lt"/>
              </a:rPr>
              <a:t>点击申请资源</a:t>
            </a:r>
          </a:p>
        </p:txBody>
      </p:sp>
      <p:sp>
        <p:nvSpPr>
          <p:cNvPr id="5" name="文本框 4">
            <a:extLst>
              <a:ext uri="{FF2B5EF4-FFF2-40B4-BE49-F238E27FC236}">
                <a16:creationId xmlns:a16="http://schemas.microsoft.com/office/drawing/2014/main" id="{F5145AD5-E0DF-115C-837A-31396CEF408E}"/>
              </a:ext>
            </a:extLst>
          </p:cNvPr>
          <p:cNvSpPr txBox="1"/>
          <p:nvPr/>
        </p:nvSpPr>
        <p:spPr>
          <a:xfrm>
            <a:off x="2718444" y="1097854"/>
            <a:ext cx="594066"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首页</a:t>
            </a:r>
          </a:p>
        </p:txBody>
      </p:sp>
      <p:sp>
        <p:nvSpPr>
          <p:cNvPr id="6" name="文本框 5">
            <a:extLst>
              <a:ext uri="{FF2B5EF4-FFF2-40B4-BE49-F238E27FC236}">
                <a16:creationId xmlns:a16="http://schemas.microsoft.com/office/drawing/2014/main" id="{916D237B-7EB9-EE58-D420-75A42B577179}"/>
              </a:ext>
            </a:extLst>
          </p:cNvPr>
          <p:cNvSpPr txBox="1"/>
          <p:nvPr/>
        </p:nvSpPr>
        <p:spPr>
          <a:xfrm>
            <a:off x="449785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数据查询</a:t>
            </a:r>
          </a:p>
        </p:txBody>
      </p:sp>
      <p:sp>
        <p:nvSpPr>
          <p:cNvPr id="8" name="文本框 7">
            <a:extLst>
              <a:ext uri="{FF2B5EF4-FFF2-40B4-BE49-F238E27FC236}">
                <a16:creationId xmlns:a16="http://schemas.microsoft.com/office/drawing/2014/main" id="{B9D8BF24-218F-DD69-3003-4F916D767DDF}"/>
              </a:ext>
            </a:extLst>
          </p:cNvPr>
          <p:cNvSpPr txBox="1"/>
          <p:nvPr/>
        </p:nvSpPr>
        <p:spPr>
          <a:xfrm>
            <a:off x="552768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接口申请</a:t>
            </a:r>
          </a:p>
        </p:txBody>
      </p:sp>
      <p:sp>
        <p:nvSpPr>
          <p:cNvPr id="10" name="文本框 9">
            <a:extLst>
              <a:ext uri="{FF2B5EF4-FFF2-40B4-BE49-F238E27FC236}">
                <a16:creationId xmlns:a16="http://schemas.microsoft.com/office/drawing/2014/main" id="{C9757594-8C6C-D29B-E5D2-865AE5E50CD6}"/>
              </a:ext>
            </a:extLst>
          </p:cNvPr>
          <p:cNvSpPr txBox="1"/>
          <p:nvPr/>
        </p:nvSpPr>
        <p:spPr>
          <a:xfrm>
            <a:off x="6557518" y="1097854"/>
            <a:ext cx="1138698"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数据实验室</a:t>
            </a:r>
          </a:p>
        </p:txBody>
      </p:sp>
      <p:sp>
        <p:nvSpPr>
          <p:cNvPr id="11" name="文本框 10">
            <a:extLst>
              <a:ext uri="{FF2B5EF4-FFF2-40B4-BE49-F238E27FC236}">
                <a16:creationId xmlns:a16="http://schemas.microsoft.com/office/drawing/2014/main" id="{0880B0EA-0A17-DD7B-1376-D904B1076954}"/>
              </a:ext>
            </a:extLst>
          </p:cNvPr>
          <p:cNvSpPr txBox="1"/>
          <p:nvPr/>
        </p:nvSpPr>
        <p:spPr>
          <a:xfrm>
            <a:off x="7807754" y="1100842"/>
            <a:ext cx="923305"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个人中心</a:t>
            </a:r>
          </a:p>
        </p:txBody>
      </p:sp>
      <p:sp>
        <p:nvSpPr>
          <p:cNvPr id="12" name="矩形: 圆角 11">
            <a:extLst>
              <a:ext uri="{FF2B5EF4-FFF2-40B4-BE49-F238E27FC236}">
                <a16:creationId xmlns:a16="http://schemas.microsoft.com/office/drawing/2014/main" id="{3A2A7CAE-9582-A4FE-0DD5-7F7708C2E71E}"/>
              </a:ext>
            </a:extLst>
          </p:cNvPr>
          <p:cNvSpPr/>
          <p:nvPr/>
        </p:nvSpPr>
        <p:spPr>
          <a:xfrm>
            <a:off x="3378179" y="1047935"/>
            <a:ext cx="1054010" cy="398841"/>
          </a:xfrm>
          <a:prstGeom prst="roundRect">
            <a:avLst>
              <a:gd name="adj" fmla="val 1295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3" name="文本框 12">
            <a:extLst>
              <a:ext uri="{FF2B5EF4-FFF2-40B4-BE49-F238E27FC236}">
                <a16:creationId xmlns:a16="http://schemas.microsoft.com/office/drawing/2014/main" id="{CB6DD61B-DA77-26B5-6FA9-9C89CF831E30}"/>
              </a:ext>
            </a:extLst>
          </p:cNvPr>
          <p:cNvSpPr txBox="1"/>
          <p:nvPr/>
        </p:nvSpPr>
        <p:spPr>
          <a:xfrm>
            <a:off x="3424049" y="1097854"/>
            <a:ext cx="962270" cy="300082"/>
          </a:xfrm>
          <a:prstGeom prst="rect">
            <a:avLst/>
          </a:prstGeom>
          <a:noFill/>
        </p:spPr>
        <p:txBody>
          <a:bodyPr wrap="square" rtlCol="0">
            <a:spAutoFit/>
          </a:bodyPr>
          <a:lstStyle/>
          <a:p>
            <a:pPr algn="ctr"/>
            <a:r>
              <a:rPr lang="zh-CN" altLang="en-US" sz="1350" b="1" spc="75" dirty="0">
                <a:solidFill>
                  <a:srgbClr val="376092"/>
                </a:solidFill>
                <a:cs typeface="+mn-ea"/>
                <a:sym typeface="+mn-lt"/>
              </a:rPr>
              <a:t>数据资产</a:t>
            </a:r>
          </a:p>
        </p:txBody>
      </p:sp>
      <p:sp>
        <p:nvSpPr>
          <p:cNvPr id="15" name="文本框 14">
            <a:extLst>
              <a:ext uri="{FF2B5EF4-FFF2-40B4-BE49-F238E27FC236}">
                <a16:creationId xmlns:a16="http://schemas.microsoft.com/office/drawing/2014/main" id="{89C09AB1-A212-6A51-745C-B2B6C1B647DC}"/>
              </a:ext>
            </a:extLst>
          </p:cNvPr>
          <p:cNvSpPr txBox="1"/>
          <p:nvPr/>
        </p:nvSpPr>
        <p:spPr>
          <a:xfrm>
            <a:off x="2799391" y="339473"/>
            <a:ext cx="1651013" cy="369332"/>
          </a:xfrm>
          <a:prstGeom prst="rect">
            <a:avLst/>
          </a:prstGeom>
          <a:noFill/>
        </p:spPr>
        <p:txBody>
          <a:bodyPr wrap="square" rtlCol="0">
            <a:spAutoFit/>
          </a:bodyPr>
          <a:lstStyle/>
          <a:p>
            <a:r>
              <a:rPr lang="zh-CN" altLang="en-US" b="1" dirty="0">
                <a:solidFill>
                  <a:schemeClr val="bg1"/>
                </a:solidFill>
              </a:rPr>
              <a:t>数据资产细化</a:t>
            </a:r>
          </a:p>
        </p:txBody>
      </p:sp>
    </p:spTree>
    <p:custDataLst>
      <p:tags r:id="rId1"/>
    </p:custDataLst>
    <p:extLst>
      <p:ext uri="{BB962C8B-B14F-4D97-AF65-F5344CB8AC3E}">
        <p14:creationId xmlns:p14="http://schemas.microsoft.com/office/powerpoint/2010/main" val="3382900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2F35FDB-D7A8-4C30-A16B-F6381621BDB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四、页面设计</a:t>
            </a:r>
          </a:p>
        </p:txBody>
      </p:sp>
      <p:sp>
        <p:nvSpPr>
          <p:cNvPr id="89" name="矩形 88">
            <a:extLst>
              <a:ext uri="{FF2B5EF4-FFF2-40B4-BE49-F238E27FC236}">
                <a16:creationId xmlns:a16="http://schemas.microsoft.com/office/drawing/2014/main" id="{26A9F71D-C297-B425-2C22-92E82D50F7CE}"/>
              </a:ext>
            </a:extLst>
          </p:cNvPr>
          <p:cNvSpPr/>
          <p:nvPr/>
        </p:nvSpPr>
        <p:spPr>
          <a:xfrm>
            <a:off x="314558" y="982373"/>
            <a:ext cx="8514883" cy="450402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sp>
        <p:nvSpPr>
          <p:cNvPr id="49" name="矩形 48">
            <a:extLst>
              <a:ext uri="{FF2B5EF4-FFF2-40B4-BE49-F238E27FC236}">
                <a16:creationId xmlns:a16="http://schemas.microsoft.com/office/drawing/2014/main" id="{2D72807A-1244-3ACC-2705-ACC31CE80EBC}"/>
              </a:ext>
            </a:extLst>
          </p:cNvPr>
          <p:cNvSpPr/>
          <p:nvPr/>
        </p:nvSpPr>
        <p:spPr>
          <a:xfrm>
            <a:off x="314559" y="982374"/>
            <a:ext cx="8514882" cy="53381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cs typeface="+mn-ea"/>
                <a:sym typeface="+mn-lt"/>
              </a:rPr>
              <a:t>久事数据服务平台</a:t>
            </a:r>
          </a:p>
        </p:txBody>
      </p:sp>
      <p:pic>
        <p:nvPicPr>
          <p:cNvPr id="50" name="Picture 4">
            <a:extLst>
              <a:ext uri="{FF2B5EF4-FFF2-40B4-BE49-F238E27FC236}">
                <a16:creationId xmlns:a16="http://schemas.microsoft.com/office/drawing/2014/main" id="{BED6A4C8-8B60-BDEB-2378-CA63A2F87756}"/>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567843" y="1108400"/>
            <a:ext cx="387518" cy="300082"/>
          </a:xfrm>
          <a:prstGeom prst="rect">
            <a:avLst/>
          </a:prstGeom>
          <a:noFill/>
          <a:extLst>
            <a:ext uri="{909E8E84-426E-40DD-AFC4-6F175D3DCCD1}">
              <a14:hiddenFill xmlns:a14="http://schemas.microsoft.com/office/drawing/2010/main">
                <a:solidFill>
                  <a:srgbClr val="FFFFFF"/>
                </a:solidFill>
              </a14:hiddenFill>
            </a:ext>
          </a:extLst>
        </p:spPr>
      </p:pic>
      <p:sp>
        <p:nvSpPr>
          <p:cNvPr id="39" name="矩形 38">
            <a:extLst>
              <a:ext uri="{FF2B5EF4-FFF2-40B4-BE49-F238E27FC236}">
                <a16:creationId xmlns:a16="http://schemas.microsoft.com/office/drawing/2014/main" id="{87D3A784-5DE4-084A-1D5A-94B6597494E1}"/>
              </a:ext>
            </a:extLst>
          </p:cNvPr>
          <p:cNvSpPr/>
          <p:nvPr/>
        </p:nvSpPr>
        <p:spPr>
          <a:xfrm>
            <a:off x="2861675" y="1634756"/>
            <a:ext cx="5778205" cy="37387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5" name="文本框 4">
            <a:extLst>
              <a:ext uri="{FF2B5EF4-FFF2-40B4-BE49-F238E27FC236}">
                <a16:creationId xmlns:a16="http://schemas.microsoft.com/office/drawing/2014/main" id="{F5145AD5-E0DF-115C-837A-31396CEF408E}"/>
              </a:ext>
            </a:extLst>
          </p:cNvPr>
          <p:cNvSpPr txBox="1"/>
          <p:nvPr/>
        </p:nvSpPr>
        <p:spPr>
          <a:xfrm>
            <a:off x="2718444" y="1097854"/>
            <a:ext cx="594066"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首页</a:t>
            </a:r>
          </a:p>
        </p:txBody>
      </p:sp>
      <p:sp>
        <p:nvSpPr>
          <p:cNvPr id="8" name="文本框 7">
            <a:extLst>
              <a:ext uri="{FF2B5EF4-FFF2-40B4-BE49-F238E27FC236}">
                <a16:creationId xmlns:a16="http://schemas.microsoft.com/office/drawing/2014/main" id="{B9D8BF24-218F-DD69-3003-4F916D767DDF}"/>
              </a:ext>
            </a:extLst>
          </p:cNvPr>
          <p:cNvSpPr txBox="1"/>
          <p:nvPr/>
        </p:nvSpPr>
        <p:spPr>
          <a:xfrm>
            <a:off x="552768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接口申请</a:t>
            </a:r>
          </a:p>
        </p:txBody>
      </p:sp>
      <p:sp>
        <p:nvSpPr>
          <p:cNvPr id="10" name="文本框 9">
            <a:extLst>
              <a:ext uri="{FF2B5EF4-FFF2-40B4-BE49-F238E27FC236}">
                <a16:creationId xmlns:a16="http://schemas.microsoft.com/office/drawing/2014/main" id="{C9757594-8C6C-D29B-E5D2-865AE5E50CD6}"/>
              </a:ext>
            </a:extLst>
          </p:cNvPr>
          <p:cNvSpPr txBox="1"/>
          <p:nvPr/>
        </p:nvSpPr>
        <p:spPr>
          <a:xfrm>
            <a:off x="6557518" y="1097854"/>
            <a:ext cx="1138698"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数据实验室</a:t>
            </a:r>
          </a:p>
        </p:txBody>
      </p:sp>
      <p:sp>
        <p:nvSpPr>
          <p:cNvPr id="11" name="文本框 10">
            <a:extLst>
              <a:ext uri="{FF2B5EF4-FFF2-40B4-BE49-F238E27FC236}">
                <a16:creationId xmlns:a16="http://schemas.microsoft.com/office/drawing/2014/main" id="{0880B0EA-0A17-DD7B-1376-D904B1076954}"/>
              </a:ext>
            </a:extLst>
          </p:cNvPr>
          <p:cNvSpPr txBox="1"/>
          <p:nvPr/>
        </p:nvSpPr>
        <p:spPr>
          <a:xfrm>
            <a:off x="7807754" y="1100842"/>
            <a:ext cx="923305"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个人中心</a:t>
            </a:r>
          </a:p>
        </p:txBody>
      </p:sp>
      <p:sp>
        <p:nvSpPr>
          <p:cNvPr id="12" name="矩形: 圆角 11">
            <a:extLst>
              <a:ext uri="{FF2B5EF4-FFF2-40B4-BE49-F238E27FC236}">
                <a16:creationId xmlns:a16="http://schemas.microsoft.com/office/drawing/2014/main" id="{3A2A7CAE-9582-A4FE-0DD5-7F7708C2E71E}"/>
              </a:ext>
            </a:extLst>
          </p:cNvPr>
          <p:cNvSpPr/>
          <p:nvPr/>
        </p:nvSpPr>
        <p:spPr>
          <a:xfrm>
            <a:off x="4429998" y="1048474"/>
            <a:ext cx="1054010" cy="398841"/>
          </a:xfrm>
          <a:prstGeom prst="roundRect">
            <a:avLst>
              <a:gd name="adj" fmla="val 1295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3" name="文本框 12">
            <a:extLst>
              <a:ext uri="{FF2B5EF4-FFF2-40B4-BE49-F238E27FC236}">
                <a16:creationId xmlns:a16="http://schemas.microsoft.com/office/drawing/2014/main" id="{CB6DD61B-DA77-26B5-6FA9-9C89CF831E30}"/>
              </a:ext>
            </a:extLst>
          </p:cNvPr>
          <p:cNvSpPr txBox="1"/>
          <p:nvPr/>
        </p:nvSpPr>
        <p:spPr>
          <a:xfrm>
            <a:off x="3424049" y="1097854"/>
            <a:ext cx="962270"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数据资产</a:t>
            </a:r>
          </a:p>
        </p:txBody>
      </p:sp>
      <p:sp>
        <p:nvSpPr>
          <p:cNvPr id="6" name="文本框 5">
            <a:extLst>
              <a:ext uri="{FF2B5EF4-FFF2-40B4-BE49-F238E27FC236}">
                <a16:creationId xmlns:a16="http://schemas.microsoft.com/office/drawing/2014/main" id="{916D237B-7EB9-EE58-D420-75A42B577179}"/>
              </a:ext>
            </a:extLst>
          </p:cNvPr>
          <p:cNvSpPr txBox="1"/>
          <p:nvPr/>
        </p:nvSpPr>
        <p:spPr>
          <a:xfrm>
            <a:off x="4497858" y="1097854"/>
            <a:ext cx="918291" cy="300082"/>
          </a:xfrm>
          <a:prstGeom prst="rect">
            <a:avLst/>
          </a:prstGeom>
          <a:noFill/>
        </p:spPr>
        <p:txBody>
          <a:bodyPr wrap="square" rtlCol="0">
            <a:spAutoFit/>
          </a:bodyPr>
          <a:lstStyle/>
          <a:p>
            <a:pPr algn="ctr"/>
            <a:r>
              <a:rPr lang="zh-CN" altLang="en-US" sz="1350" b="1" spc="75" dirty="0">
                <a:solidFill>
                  <a:srgbClr val="376092"/>
                </a:solidFill>
                <a:cs typeface="+mn-ea"/>
                <a:sym typeface="+mn-lt"/>
              </a:rPr>
              <a:t>数据查询</a:t>
            </a:r>
          </a:p>
        </p:txBody>
      </p:sp>
      <p:sp>
        <p:nvSpPr>
          <p:cNvPr id="3" name="矩形 2">
            <a:extLst>
              <a:ext uri="{FF2B5EF4-FFF2-40B4-BE49-F238E27FC236}">
                <a16:creationId xmlns:a16="http://schemas.microsoft.com/office/drawing/2014/main" id="{56E0FD4A-F54E-8FA3-18A2-58D475592CC8}"/>
              </a:ext>
            </a:extLst>
          </p:cNvPr>
          <p:cNvSpPr/>
          <p:nvPr/>
        </p:nvSpPr>
        <p:spPr>
          <a:xfrm>
            <a:off x="490879" y="1642213"/>
            <a:ext cx="2227563" cy="37387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14" name="矩形 13">
            <a:extLst>
              <a:ext uri="{FF2B5EF4-FFF2-40B4-BE49-F238E27FC236}">
                <a16:creationId xmlns:a16="http://schemas.microsoft.com/office/drawing/2014/main" id="{FB1A1E98-8140-9FF9-BA79-4A73340B691A}"/>
              </a:ext>
            </a:extLst>
          </p:cNvPr>
          <p:cNvSpPr/>
          <p:nvPr/>
        </p:nvSpPr>
        <p:spPr>
          <a:xfrm>
            <a:off x="490880" y="1642643"/>
            <a:ext cx="2227562" cy="33914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15" name="文本框 14">
            <a:extLst>
              <a:ext uri="{FF2B5EF4-FFF2-40B4-BE49-F238E27FC236}">
                <a16:creationId xmlns:a16="http://schemas.microsoft.com/office/drawing/2014/main" id="{0C27D1DA-5C25-9F36-6515-E419B38ECA89}"/>
              </a:ext>
            </a:extLst>
          </p:cNvPr>
          <p:cNvSpPr txBox="1"/>
          <p:nvPr/>
        </p:nvSpPr>
        <p:spPr>
          <a:xfrm>
            <a:off x="754633" y="2313168"/>
            <a:ext cx="2041963" cy="1901867"/>
          </a:xfrm>
          <a:prstGeom prst="rect">
            <a:avLst/>
          </a:prstGeom>
          <a:noFill/>
        </p:spPr>
        <p:txBody>
          <a:bodyPr wrap="square" rtlCol="0">
            <a:spAutoFit/>
          </a:bodyPr>
          <a:lstStyle/>
          <a:p>
            <a:pPr marL="171450" indent="-171450">
              <a:lnSpc>
                <a:spcPct val="120000"/>
              </a:lnSpc>
              <a:buFont typeface="Arial" panose="020B0604020202020204" pitchFamily="34" charset="0"/>
              <a:buChar char="•"/>
            </a:pPr>
            <a:r>
              <a:rPr lang="zh-CN" altLang="en-US" sz="1050" b="1" dirty="0">
                <a:solidFill>
                  <a:srgbClr val="376092"/>
                </a:solidFill>
                <a:effectLst>
                  <a:outerShdw blurRad="38100" dist="38100" dir="2700000" algn="tl">
                    <a:srgbClr val="000000">
                      <a:alpha val="43137"/>
                    </a:srgbClr>
                  </a:outerShdw>
                </a:effectLst>
              </a:rPr>
              <a:t>公交客流量</a:t>
            </a:r>
            <a:r>
              <a:rPr lang="en-US" altLang="zh-CN" sz="1050" b="1" dirty="0">
                <a:solidFill>
                  <a:srgbClr val="376092"/>
                </a:solidFill>
                <a:effectLst>
                  <a:outerShdw blurRad="38100" dist="38100" dir="2700000" algn="tl">
                    <a:srgbClr val="000000">
                      <a:alpha val="43137"/>
                    </a:srgbClr>
                  </a:outerShdw>
                </a:effectLst>
              </a:rPr>
              <a:t>1-</a:t>
            </a:r>
            <a:r>
              <a:rPr lang="zh-CN" altLang="en-US" sz="1050" b="1" dirty="0">
                <a:solidFill>
                  <a:srgbClr val="376092"/>
                </a:solidFill>
                <a:effectLst>
                  <a:outerShdw blurRad="38100" dist="38100" dir="2700000" algn="tl">
                    <a:srgbClr val="000000">
                      <a:alpha val="43137"/>
                    </a:srgbClr>
                  </a:outerShdw>
                </a:effectLst>
              </a:rPr>
              <a:t>分营运公司</a:t>
            </a:r>
            <a:endParaRPr lang="en-US" altLang="zh-CN" sz="1050" b="1" dirty="0">
              <a:solidFill>
                <a:srgbClr val="376092"/>
              </a:solidFill>
              <a:effectLst>
                <a:outerShdw blurRad="38100" dist="38100" dir="2700000" algn="tl">
                  <a:srgbClr val="000000">
                    <a:alpha val="43137"/>
                  </a:srgbClr>
                </a:outerShdw>
              </a:effectLst>
            </a:endParaRPr>
          </a:p>
          <a:p>
            <a:pPr marL="171450" indent="-171450">
              <a:lnSpc>
                <a:spcPct val="120000"/>
              </a:lnSpc>
              <a:buFont typeface="Arial" panose="020B0604020202020204" pitchFamily="34" charset="0"/>
              <a:buChar char="•"/>
            </a:pPr>
            <a:r>
              <a:rPr lang="zh-CN" altLang="en-US" sz="1050" dirty="0"/>
              <a:t>公交客流量</a:t>
            </a:r>
            <a:r>
              <a:rPr lang="en-US" altLang="zh-CN" sz="1050" dirty="0"/>
              <a:t>2-</a:t>
            </a:r>
            <a:r>
              <a:rPr lang="zh-CN" altLang="en-US" sz="1050" dirty="0"/>
              <a:t>分线路</a:t>
            </a:r>
            <a:endParaRPr lang="en-US" altLang="zh-CN" sz="1050" dirty="0"/>
          </a:p>
          <a:p>
            <a:pPr marL="171450" indent="-171450">
              <a:lnSpc>
                <a:spcPct val="120000"/>
              </a:lnSpc>
              <a:buFont typeface="Arial" panose="020B0604020202020204" pitchFamily="34" charset="0"/>
              <a:buChar char="•"/>
            </a:pPr>
            <a:r>
              <a:rPr lang="zh-CN" altLang="en-US" sz="1050" dirty="0"/>
              <a:t>公交客流量</a:t>
            </a:r>
            <a:r>
              <a:rPr lang="en-US" altLang="zh-CN" sz="1050" dirty="0"/>
              <a:t>3-</a:t>
            </a:r>
            <a:r>
              <a:rPr lang="zh-CN" altLang="en-US" sz="1050" dirty="0"/>
              <a:t>分站点</a:t>
            </a:r>
            <a:endParaRPr lang="en-US" altLang="zh-CN" sz="1050" dirty="0"/>
          </a:p>
          <a:p>
            <a:pPr marL="171450" indent="-171450">
              <a:lnSpc>
                <a:spcPct val="120000"/>
              </a:lnSpc>
              <a:buFont typeface="Arial" panose="020B0604020202020204" pitchFamily="34" charset="0"/>
              <a:buChar char="•"/>
            </a:pPr>
            <a:r>
              <a:rPr lang="zh-CN" altLang="en-US" sz="1050" dirty="0"/>
              <a:t>分时段线路客流量</a:t>
            </a:r>
            <a:endParaRPr lang="en-US" altLang="zh-CN" sz="1050" dirty="0"/>
          </a:p>
          <a:p>
            <a:pPr marL="171450" indent="-171450">
              <a:lnSpc>
                <a:spcPct val="120000"/>
              </a:lnSpc>
              <a:buFont typeface="Arial" panose="020B0604020202020204" pitchFamily="34" charset="0"/>
              <a:buChar char="•"/>
            </a:pPr>
            <a:r>
              <a:rPr lang="zh-CN" altLang="en-US" sz="1050" dirty="0"/>
              <a:t>高客流线路</a:t>
            </a:r>
            <a:endParaRPr lang="en-US" altLang="zh-CN" sz="1050" dirty="0"/>
          </a:p>
          <a:p>
            <a:pPr marL="171450" indent="-171450">
              <a:lnSpc>
                <a:spcPct val="120000"/>
              </a:lnSpc>
              <a:buFont typeface="Arial" panose="020B0604020202020204" pitchFamily="34" charset="0"/>
              <a:buChar char="•"/>
            </a:pPr>
            <a:r>
              <a:rPr lang="zh-CN" altLang="en-US" sz="1050" dirty="0"/>
              <a:t>高客流站点</a:t>
            </a:r>
            <a:endParaRPr lang="en-US" altLang="zh-CN" sz="1050" dirty="0"/>
          </a:p>
          <a:p>
            <a:pPr marL="171450" indent="-171450">
              <a:lnSpc>
                <a:spcPct val="120000"/>
              </a:lnSpc>
              <a:buFont typeface="Arial" panose="020B0604020202020204" pitchFamily="34" charset="0"/>
              <a:buChar char="•"/>
            </a:pPr>
            <a:endParaRPr lang="en-US" altLang="zh-CN" sz="1100" b="1" dirty="0"/>
          </a:p>
          <a:p>
            <a:pPr marL="171450" indent="-171450">
              <a:lnSpc>
                <a:spcPct val="120000"/>
              </a:lnSpc>
              <a:buFont typeface="Arial" panose="020B0604020202020204" pitchFamily="34" charset="0"/>
              <a:buChar char="•"/>
            </a:pPr>
            <a:endParaRPr lang="en-US" altLang="zh-CN" sz="1100" b="1" dirty="0"/>
          </a:p>
          <a:p>
            <a:pPr>
              <a:lnSpc>
                <a:spcPct val="120000"/>
              </a:lnSpc>
            </a:pPr>
            <a:endParaRPr lang="en-US" altLang="zh-CN" sz="1100" b="1" dirty="0"/>
          </a:p>
        </p:txBody>
      </p:sp>
      <p:grpSp>
        <p:nvGrpSpPr>
          <p:cNvPr id="21" name="组合 20">
            <a:extLst>
              <a:ext uri="{FF2B5EF4-FFF2-40B4-BE49-F238E27FC236}">
                <a16:creationId xmlns:a16="http://schemas.microsoft.com/office/drawing/2014/main" id="{F4A1B44E-3EEF-3231-0A43-A271AE85D6FD}"/>
              </a:ext>
            </a:extLst>
          </p:cNvPr>
          <p:cNvGrpSpPr/>
          <p:nvPr/>
        </p:nvGrpSpPr>
        <p:grpSpPr>
          <a:xfrm>
            <a:off x="762034" y="4573580"/>
            <a:ext cx="1343963" cy="503646"/>
            <a:chOff x="683906" y="4141477"/>
            <a:chExt cx="1343963" cy="503646"/>
          </a:xfrm>
        </p:grpSpPr>
        <p:sp>
          <p:nvSpPr>
            <p:cNvPr id="22" name="文本框 21">
              <a:extLst>
                <a:ext uri="{FF2B5EF4-FFF2-40B4-BE49-F238E27FC236}">
                  <a16:creationId xmlns:a16="http://schemas.microsoft.com/office/drawing/2014/main" id="{D51D2E75-4E8F-B890-41E5-34B60EDABA00}"/>
                </a:ext>
              </a:extLst>
            </p:cNvPr>
            <p:cNvSpPr txBox="1"/>
            <p:nvPr/>
          </p:nvSpPr>
          <p:spPr>
            <a:xfrm>
              <a:off x="869231" y="4141477"/>
              <a:ext cx="1158638" cy="261610"/>
            </a:xfrm>
            <a:prstGeom prst="rect">
              <a:avLst/>
            </a:prstGeom>
            <a:noFill/>
          </p:spPr>
          <p:txBody>
            <a:bodyPr wrap="square" rtlCol="0">
              <a:spAutoFit/>
            </a:bodyPr>
            <a:lstStyle/>
            <a:p>
              <a:r>
                <a:rPr lang="zh-CN" altLang="en-US" sz="1100" b="1" dirty="0"/>
                <a:t>实时指标</a:t>
              </a:r>
              <a:endParaRPr lang="en-US" altLang="zh-CN" sz="1100" b="1" dirty="0"/>
            </a:p>
          </p:txBody>
        </p:sp>
        <p:sp>
          <p:nvSpPr>
            <p:cNvPr id="23" name="文本框 22">
              <a:extLst>
                <a:ext uri="{FF2B5EF4-FFF2-40B4-BE49-F238E27FC236}">
                  <a16:creationId xmlns:a16="http://schemas.microsoft.com/office/drawing/2014/main" id="{9362578F-C51F-9B93-958F-1D8BDC21DD8B}"/>
                </a:ext>
              </a:extLst>
            </p:cNvPr>
            <p:cNvSpPr txBox="1"/>
            <p:nvPr/>
          </p:nvSpPr>
          <p:spPr>
            <a:xfrm>
              <a:off x="688196" y="4375562"/>
              <a:ext cx="1158638" cy="269561"/>
            </a:xfrm>
            <a:prstGeom prst="rect">
              <a:avLst/>
            </a:prstGeom>
            <a:noFill/>
          </p:spPr>
          <p:txBody>
            <a:bodyPr wrap="square">
              <a:spAutoFit/>
            </a:bodyPr>
            <a:lstStyle/>
            <a:p>
              <a:pPr marL="171450" indent="-171450">
                <a:lnSpc>
                  <a:spcPct val="120000"/>
                </a:lnSpc>
                <a:buFont typeface="Arial" panose="020B0604020202020204" pitchFamily="34" charset="0"/>
                <a:buChar char="•"/>
              </a:pPr>
              <a:r>
                <a:rPr lang="zh-CN" altLang="en-US" sz="1050" dirty="0"/>
                <a:t>公交到站预报</a:t>
              </a:r>
            </a:p>
          </p:txBody>
        </p:sp>
        <p:sp>
          <p:nvSpPr>
            <p:cNvPr id="24" name="wifi-bus_64674">
              <a:extLst>
                <a:ext uri="{FF2B5EF4-FFF2-40B4-BE49-F238E27FC236}">
                  <a16:creationId xmlns:a16="http://schemas.microsoft.com/office/drawing/2014/main" id="{4356064A-31E3-BAC1-05DD-017ABE48BD19}"/>
                </a:ext>
              </a:extLst>
            </p:cNvPr>
            <p:cNvSpPr/>
            <p:nvPr/>
          </p:nvSpPr>
          <p:spPr>
            <a:xfrm>
              <a:off x="683906" y="4158920"/>
              <a:ext cx="206245" cy="199610"/>
            </a:xfrm>
            <a:custGeom>
              <a:avLst/>
              <a:gdLst>
                <a:gd name="connsiteX0" fmla="*/ 327780 w 561933"/>
                <a:gd name="connsiteY0" fmla="*/ 406780 h 608145"/>
                <a:gd name="connsiteX1" fmla="*/ 285069 w 561933"/>
                <a:gd name="connsiteY1" fmla="*/ 449434 h 608145"/>
                <a:gd name="connsiteX2" fmla="*/ 327780 w 561933"/>
                <a:gd name="connsiteY2" fmla="*/ 492088 h 608145"/>
                <a:gd name="connsiteX3" fmla="*/ 370490 w 561933"/>
                <a:gd name="connsiteY3" fmla="*/ 449434 h 608145"/>
                <a:gd name="connsiteX4" fmla="*/ 327780 w 561933"/>
                <a:gd name="connsiteY4" fmla="*/ 406780 h 608145"/>
                <a:gd name="connsiteX5" fmla="*/ 91381 w 561933"/>
                <a:gd name="connsiteY5" fmla="*/ 406780 h 608145"/>
                <a:gd name="connsiteX6" fmla="*/ 49664 w 561933"/>
                <a:gd name="connsiteY6" fmla="*/ 449434 h 608145"/>
                <a:gd name="connsiteX7" fmla="*/ 91381 w 561933"/>
                <a:gd name="connsiteY7" fmla="*/ 492088 h 608145"/>
                <a:gd name="connsiteX8" fmla="*/ 134092 w 561933"/>
                <a:gd name="connsiteY8" fmla="*/ 449434 h 608145"/>
                <a:gd name="connsiteX9" fmla="*/ 91381 w 561933"/>
                <a:gd name="connsiteY9" fmla="*/ 406780 h 608145"/>
                <a:gd name="connsiteX10" fmla="*/ 130119 w 561933"/>
                <a:gd name="connsiteY10" fmla="*/ 162762 h 608145"/>
                <a:gd name="connsiteX11" fmla="*/ 50657 w 561933"/>
                <a:gd name="connsiteY11" fmla="*/ 243110 h 608145"/>
                <a:gd name="connsiteX12" fmla="*/ 50657 w 561933"/>
                <a:gd name="connsiteY12" fmla="*/ 312546 h 608145"/>
                <a:gd name="connsiteX13" fmla="*/ 78468 w 561933"/>
                <a:gd name="connsiteY13" fmla="*/ 341312 h 608145"/>
                <a:gd name="connsiteX14" fmla="*/ 340692 w 561933"/>
                <a:gd name="connsiteY14" fmla="*/ 341312 h 608145"/>
                <a:gd name="connsiteX15" fmla="*/ 369497 w 561933"/>
                <a:gd name="connsiteY15" fmla="*/ 312546 h 608145"/>
                <a:gd name="connsiteX16" fmla="*/ 369497 w 561933"/>
                <a:gd name="connsiteY16" fmla="*/ 243110 h 608145"/>
                <a:gd name="connsiteX17" fmla="*/ 289042 w 561933"/>
                <a:gd name="connsiteY17" fmla="*/ 162762 h 608145"/>
                <a:gd name="connsiteX18" fmla="*/ 127139 w 561933"/>
                <a:gd name="connsiteY18" fmla="*/ 99278 h 608145"/>
                <a:gd name="connsiteX19" fmla="*/ 293015 w 561933"/>
                <a:gd name="connsiteY19" fmla="*/ 99278 h 608145"/>
                <a:gd name="connsiteX20" fmla="*/ 420154 w 561933"/>
                <a:gd name="connsiteY20" fmla="*/ 226247 h 608145"/>
                <a:gd name="connsiteX21" fmla="*/ 420154 w 561933"/>
                <a:gd name="connsiteY21" fmla="*/ 486136 h 608145"/>
                <a:gd name="connsiteX22" fmla="*/ 382410 w 561933"/>
                <a:gd name="connsiteY22" fmla="*/ 541685 h 608145"/>
                <a:gd name="connsiteX23" fmla="*/ 382410 w 561933"/>
                <a:gd name="connsiteY23" fmla="*/ 561524 h 608145"/>
                <a:gd name="connsiteX24" fmla="*/ 334733 w 561933"/>
                <a:gd name="connsiteY24" fmla="*/ 608145 h 608145"/>
                <a:gd name="connsiteX25" fmla="*/ 326786 w 561933"/>
                <a:gd name="connsiteY25" fmla="*/ 608145 h 608145"/>
                <a:gd name="connsiteX26" fmla="*/ 280103 w 561933"/>
                <a:gd name="connsiteY26" fmla="*/ 561524 h 608145"/>
                <a:gd name="connsiteX27" fmla="*/ 280103 w 561933"/>
                <a:gd name="connsiteY27" fmla="*/ 544661 h 608145"/>
                <a:gd name="connsiteX28" fmla="*/ 140051 w 561933"/>
                <a:gd name="connsiteY28" fmla="*/ 544661 h 608145"/>
                <a:gd name="connsiteX29" fmla="*/ 140051 w 561933"/>
                <a:gd name="connsiteY29" fmla="*/ 561524 h 608145"/>
                <a:gd name="connsiteX30" fmla="*/ 92374 w 561933"/>
                <a:gd name="connsiteY30" fmla="*/ 608145 h 608145"/>
                <a:gd name="connsiteX31" fmla="*/ 84428 w 561933"/>
                <a:gd name="connsiteY31" fmla="*/ 608145 h 608145"/>
                <a:gd name="connsiteX32" fmla="*/ 37744 w 561933"/>
                <a:gd name="connsiteY32" fmla="*/ 561524 h 608145"/>
                <a:gd name="connsiteX33" fmla="*/ 37744 w 561933"/>
                <a:gd name="connsiteY33" fmla="*/ 541685 h 608145"/>
                <a:gd name="connsiteX34" fmla="*/ 0 w 561933"/>
                <a:gd name="connsiteY34" fmla="*/ 486136 h 608145"/>
                <a:gd name="connsiteX35" fmla="*/ 0 w 561933"/>
                <a:gd name="connsiteY35" fmla="*/ 226247 h 608145"/>
                <a:gd name="connsiteX36" fmla="*/ 127139 w 561933"/>
                <a:gd name="connsiteY36" fmla="*/ 99278 h 608145"/>
                <a:gd name="connsiteX37" fmla="*/ 408232 w 561933"/>
                <a:gd name="connsiteY37" fmla="*/ 74504 h 608145"/>
                <a:gd name="connsiteX38" fmla="*/ 424139 w 561933"/>
                <a:gd name="connsiteY38" fmla="*/ 75495 h 608145"/>
                <a:gd name="connsiteX39" fmla="*/ 486772 w 561933"/>
                <a:gd name="connsiteY39" fmla="*/ 185587 h 608145"/>
                <a:gd name="connsiteX40" fmla="*/ 479813 w 561933"/>
                <a:gd name="connsiteY40" fmla="*/ 199473 h 608145"/>
                <a:gd name="connsiteX41" fmla="*/ 464901 w 561933"/>
                <a:gd name="connsiteY41" fmla="*/ 202448 h 608145"/>
                <a:gd name="connsiteX42" fmla="*/ 462912 w 561933"/>
                <a:gd name="connsiteY42" fmla="*/ 201456 h 608145"/>
                <a:gd name="connsiteX43" fmla="*/ 448994 w 561933"/>
                <a:gd name="connsiteY43" fmla="*/ 183604 h 608145"/>
                <a:gd name="connsiteX44" fmla="*/ 406244 w 561933"/>
                <a:gd name="connsiteY44" fmla="*/ 109217 h 608145"/>
                <a:gd name="connsiteX45" fmla="*/ 397296 w 561933"/>
                <a:gd name="connsiteY45" fmla="*/ 89381 h 608145"/>
                <a:gd name="connsiteX46" fmla="*/ 398291 w 561933"/>
                <a:gd name="connsiteY46" fmla="*/ 87397 h 608145"/>
                <a:gd name="connsiteX47" fmla="*/ 408232 w 561933"/>
                <a:gd name="connsiteY47" fmla="*/ 74504 h 608145"/>
                <a:gd name="connsiteX48" fmla="*/ 439969 w 561933"/>
                <a:gd name="connsiteY48" fmla="*/ 1081 h 608145"/>
                <a:gd name="connsiteX49" fmla="*/ 560176 w 561933"/>
                <a:gd name="connsiteY49" fmla="*/ 205408 h 608145"/>
                <a:gd name="connsiteX50" fmla="*/ 552228 w 561933"/>
                <a:gd name="connsiteY50" fmla="*/ 217311 h 608145"/>
                <a:gd name="connsiteX51" fmla="*/ 537326 w 561933"/>
                <a:gd name="connsiteY51" fmla="*/ 220286 h 608145"/>
                <a:gd name="connsiteX52" fmla="*/ 535340 w 561933"/>
                <a:gd name="connsiteY52" fmla="*/ 219294 h 608145"/>
                <a:gd name="connsiteX53" fmla="*/ 522425 w 561933"/>
                <a:gd name="connsiteY53" fmla="*/ 199457 h 608145"/>
                <a:gd name="connsiteX54" fmla="*/ 426061 w 561933"/>
                <a:gd name="connsiteY54" fmla="*/ 36788 h 608145"/>
                <a:gd name="connsiteX55" fmla="*/ 416126 w 561933"/>
                <a:gd name="connsiteY55" fmla="*/ 15959 h 608145"/>
                <a:gd name="connsiteX56" fmla="*/ 416126 w 561933"/>
                <a:gd name="connsiteY56" fmla="*/ 13975 h 608145"/>
                <a:gd name="connsiteX57" fmla="*/ 425067 w 561933"/>
                <a:gd name="connsiteY57" fmla="*/ 2073 h 608145"/>
                <a:gd name="connsiteX58" fmla="*/ 439969 w 561933"/>
                <a:gd name="connsiteY58" fmla="*/ 1081 h 608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61933" h="608145">
                  <a:moveTo>
                    <a:pt x="327780" y="406780"/>
                  </a:moveTo>
                  <a:cubicBezTo>
                    <a:pt x="303941" y="406780"/>
                    <a:pt x="285069" y="425627"/>
                    <a:pt x="285069" y="449434"/>
                  </a:cubicBezTo>
                  <a:cubicBezTo>
                    <a:pt x="285069" y="473241"/>
                    <a:pt x="303941" y="492088"/>
                    <a:pt x="327780" y="492088"/>
                  </a:cubicBezTo>
                  <a:cubicBezTo>
                    <a:pt x="350625" y="492088"/>
                    <a:pt x="370490" y="473241"/>
                    <a:pt x="370490" y="449434"/>
                  </a:cubicBezTo>
                  <a:cubicBezTo>
                    <a:pt x="370490" y="425627"/>
                    <a:pt x="350625" y="406780"/>
                    <a:pt x="327780" y="406780"/>
                  </a:cubicBezTo>
                  <a:close/>
                  <a:moveTo>
                    <a:pt x="91381" y="406780"/>
                  </a:moveTo>
                  <a:cubicBezTo>
                    <a:pt x="68536" y="406780"/>
                    <a:pt x="49664" y="425627"/>
                    <a:pt x="49664" y="449434"/>
                  </a:cubicBezTo>
                  <a:cubicBezTo>
                    <a:pt x="49664" y="473241"/>
                    <a:pt x="68536" y="492088"/>
                    <a:pt x="91381" y="492088"/>
                  </a:cubicBezTo>
                  <a:cubicBezTo>
                    <a:pt x="115220" y="492088"/>
                    <a:pt x="134092" y="473241"/>
                    <a:pt x="134092" y="449434"/>
                  </a:cubicBezTo>
                  <a:cubicBezTo>
                    <a:pt x="134092" y="425627"/>
                    <a:pt x="115220" y="406780"/>
                    <a:pt x="91381" y="406780"/>
                  </a:cubicBezTo>
                  <a:close/>
                  <a:moveTo>
                    <a:pt x="130119" y="162762"/>
                  </a:moveTo>
                  <a:cubicBezTo>
                    <a:pt x="86415" y="162762"/>
                    <a:pt x="50657" y="198472"/>
                    <a:pt x="50657" y="243110"/>
                  </a:cubicBezTo>
                  <a:lnTo>
                    <a:pt x="50657" y="312546"/>
                  </a:lnTo>
                  <a:cubicBezTo>
                    <a:pt x="50657" y="328417"/>
                    <a:pt x="62576" y="341312"/>
                    <a:pt x="78468" y="341312"/>
                  </a:cubicBezTo>
                  <a:lnTo>
                    <a:pt x="340692" y="341312"/>
                  </a:lnTo>
                  <a:cubicBezTo>
                    <a:pt x="356585" y="341312"/>
                    <a:pt x="369497" y="328417"/>
                    <a:pt x="369497" y="312546"/>
                  </a:cubicBezTo>
                  <a:lnTo>
                    <a:pt x="369497" y="243110"/>
                  </a:lnTo>
                  <a:cubicBezTo>
                    <a:pt x="369497" y="198472"/>
                    <a:pt x="332746" y="162762"/>
                    <a:pt x="289042" y="162762"/>
                  </a:cubicBezTo>
                  <a:close/>
                  <a:moveTo>
                    <a:pt x="127139" y="99278"/>
                  </a:moveTo>
                  <a:lnTo>
                    <a:pt x="293015" y="99278"/>
                  </a:lnTo>
                  <a:cubicBezTo>
                    <a:pt x="363538" y="99278"/>
                    <a:pt x="420154" y="155819"/>
                    <a:pt x="420154" y="226247"/>
                  </a:cubicBezTo>
                  <a:lnTo>
                    <a:pt x="420154" y="486136"/>
                  </a:lnTo>
                  <a:cubicBezTo>
                    <a:pt x="420154" y="511926"/>
                    <a:pt x="404262" y="532757"/>
                    <a:pt x="382410" y="541685"/>
                  </a:cubicBezTo>
                  <a:lnTo>
                    <a:pt x="382410" y="561524"/>
                  </a:lnTo>
                  <a:cubicBezTo>
                    <a:pt x="382410" y="587314"/>
                    <a:pt x="360558" y="608145"/>
                    <a:pt x="334733" y="608145"/>
                  </a:cubicBezTo>
                  <a:lnTo>
                    <a:pt x="326786" y="608145"/>
                  </a:lnTo>
                  <a:cubicBezTo>
                    <a:pt x="300961" y="608145"/>
                    <a:pt x="280103" y="587314"/>
                    <a:pt x="280103" y="561524"/>
                  </a:cubicBezTo>
                  <a:lnTo>
                    <a:pt x="280103" y="544661"/>
                  </a:lnTo>
                  <a:lnTo>
                    <a:pt x="140051" y="544661"/>
                  </a:lnTo>
                  <a:lnTo>
                    <a:pt x="140051" y="561524"/>
                  </a:lnTo>
                  <a:cubicBezTo>
                    <a:pt x="140051" y="587314"/>
                    <a:pt x="118199" y="608145"/>
                    <a:pt x="92374" y="608145"/>
                  </a:cubicBezTo>
                  <a:lnTo>
                    <a:pt x="84428" y="608145"/>
                  </a:lnTo>
                  <a:cubicBezTo>
                    <a:pt x="58603" y="608145"/>
                    <a:pt x="37744" y="587314"/>
                    <a:pt x="37744" y="561524"/>
                  </a:cubicBezTo>
                  <a:lnTo>
                    <a:pt x="37744" y="541685"/>
                  </a:lnTo>
                  <a:cubicBezTo>
                    <a:pt x="14899" y="532757"/>
                    <a:pt x="0" y="511926"/>
                    <a:pt x="0" y="486136"/>
                  </a:cubicBezTo>
                  <a:lnTo>
                    <a:pt x="0" y="226247"/>
                  </a:lnTo>
                  <a:cubicBezTo>
                    <a:pt x="0" y="155819"/>
                    <a:pt x="56616" y="99278"/>
                    <a:pt x="127139" y="99278"/>
                  </a:cubicBezTo>
                  <a:close/>
                  <a:moveTo>
                    <a:pt x="408232" y="74504"/>
                  </a:moveTo>
                  <a:cubicBezTo>
                    <a:pt x="413203" y="72520"/>
                    <a:pt x="419168" y="72520"/>
                    <a:pt x="424139" y="75495"/>
                  </a:cubicBezTo>
                  <a:cubicBezTo>
                    <a:pt x="464901" y="96324"/>
                    <a:pt x="489755" y="139964"/>
                    <a:pt x="486772" y="185587"/>
                  </a:cubicBezTo>
                  <a:cubicBezTo>
                    <a:pt x="486772" y="190546"/>
                    <a:pt x="483790" y="195505"/>
                    <a:pt x="479813" y="199473"/>
                  </a:cubicBezTo>
                  <a:cubicBezTo>
                    <a:pt x="475836" y="202448"/>
                    <a:pt x="469871" y="203440"/>
                    <a:pt x="464901" y="202448"/>
                  </a:cubicBezTo>
                  <a:lnTo>
                    <a:pt x="462912" y="201456"/>
                  </a:lnTo>
                  <a:cubicBezTo>
                    <a:pt x="453965" y="199473"/>
                    <a:pt x="448994" y="191538"/>
                    <a:pt x="448994" y="183604"/>
                  </a:cubicBezTo>
                  <a:cubicBezTo>
                    <a:pt x="450982" y="152857"/>
                    <a:pt x="434081" y="123103"/>
                    <a:pt x="406244" y="109217"/>
                  </a:cubicBezTo>
                  <a:cubicBezTo>
                    <a:pt x="399285" y="105250"/>
                    <a:pt x="395308" y="97315"/>
                    <a:pt x="397296" y="89381"/>
                  </a:cubicBezTo>
                  <a:lnTo>
                    <a:pt x="398291" y="87397"/>
                  </a:lnTo>
                  <a:cubicBezTo>
                    <a:pt x="399285" y="81446"/>
                    <a:pt x="403261" y="77479"/>
                    <a:pt x="408232" y="74504"/>
                  </a:cubicBezTo>
                  <a:close/>
                  <a:moveTo>
                    <a:pt x="439969" y="1081"/>
                  </a:moveTo>
                  <a:cubicBezTo>
                    <a:pt x="522425" y="32821"/>
                    <a:pt x="572097" y="118123"/>
                    <a:pt x="560176" y="205408"/>
                  </a:cubicBezTo>
                  <a:cubicBezTo>
                    <a:pt x="559182" y="210367"/>
                    <a:pt x="556202" y="214335"/>
                    <a:pt x="552228" y="217311"/>
                  </a:cubicBezTo>
                  <a:cubicBezTo>
                    <a:pt x="548254" y="220286"/>
                    <a:pt x="542294" y="221278"/>
                    <a:pt x="537326" y="220286"/>
                  </a:cubicBezTo>
                  <a:lnTo>
                    <a:pt x="535340" y="219294"/>
                  </a:lnTo>
                  <a:cubicBezTo>
                    <a:pt x="526399" y="217311"/>
                    <a:pt x="520438" y="208384"/>
                    <a:pt x="522425" y="199457"/>
                  </a:cubicBezTo>
                  <a:cubicBezTo>
                    <a:pt x="531366" y="130025"/>
                    <a:pt x="491628" y="62577"/>
                    <a:pt x="426061" y="36788"/>
                  </a:cubicBezTo>
                  <a:cubicBezTo>
                    <a:pt x="418113" y="33813"/>
                    <a:pt x="413146" y="24886"/>
                    <a:pt x="416126" y="15959"/>
                  </a:cubicBezTo>
                  <a:lnTo>
                    <a:pt x="416126" y="13975"/>
                  </a:lnTo>
                  <a:cubicBezTo>
                    <a:pt x="417120" y="9016"/>
                    <a:pt x="421094" y="4056"/>
                    <a:pt x="425067" y="2073"/>
                  </a:cubicBezTo>
                  <a:cubicBezTo>
                    <a:pt x="430035" y="89"/>
                    <a:pt x="435002" y="-903"/>
                    <a:pt x="439969" y="108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文本框 27">
            <a:extLst>
              <a:ext uri="{FF2B5EF4-FFF2-40B4-BE49-F238E27FC236}">
                <a16:creationId xmlns:a16="http://schemas.microsoft.com/office/drawing/2014/main" id="{4761E151-60A7-F5F7-A570-9D53B95E40E9}"/>
              </a:ext>
            </a:extLst>
          </p:cNvPr>
          <p:cNvSpPr txBox="1"/>
          <p:nvPr/>
        </p:nvSpPr>
        <p:spPr>
          <a:xfrm>
            <a:off x="567843" y="1674060"/>
            <a:ext cx="1039977" cy="276999"/>
          </a:xfrm>
          <a:prstGeom prst="rect">
            <a:avLst/>
          </a:prstGeom>
          <a:noFill/>
        </p:spPr>
        <p:txBody>
          <a:bodyPr wrap="square" rtlCol="0">
            <a:spAutoFit/>
          </a:bodyPr>
          <a:lstStyle/>
          <a:p>
            <a:r>
              <a:rPr lang="zh-CN" altLang="en-US" sz="1200" b="1" dirty="0">
                <a:solidFill>
                  <a:srgbClr val="376092"/>
                </a:solidFill>
              </a:rPr>
              <a:t>客流数据</a:t>
            </a:r>
          </a:p>
        </p:txBody>
      </p:sp>
      <p:sp>
        <p:nvSpPr>
          <p:cNvPr id="29" name="iconfont-11194-5288599">
            <a:extLst>
              <a:ext uri="{FF2B5EF4-FFF2-40B4-BE49-F238E27FC236}">
                <a16:creationId xmlns:a16="http://schemas.microsoft.com/office/drawing/2014/main" id="{804BEDD7-5003-0246-AA0B-48E47DE74469}"/>
              </a:ext>
            </a:extLst>
          </p:cNvPr>
          <p:cNvSpPr/>
          <p:nvPr/>
        </p:nvSpPr>
        <p:spPr>
          <a:xfrm>
            <a:off x="2394857" y="1788079"/>
            <a:ext cx="144000" cy="70723"/>
          </a:xfrm>
          <a:custGeom>
            <a:avLst/>
            <a:gdLst>
              <a:gd name="T0" fmla="*/ 3382 w 5965"/>
              <a:gd name="T1" fmla="*/ 3400 h 3636"/>
              <a:gd name="T2" fmla="*/ 5718 w 5965"/>
              <a:gd name="T3" fmla="*/ 1103 h 3636"/>
              <a:gd name="T4" fmla="*/ 5867 w 5965"/>
              <a:gd name="T5" fmla="*/ 401 h 3636"/>
              <a:gd name="T6" fmla="*/ 5270 w 5965"/>
              <a:gd name="T7" fmla="*/ 2 h 3636"/>
              <a:gd name="T8" fmla="*/ 694 w 5965"/>
              <a:gd name="T9" fmla="*/ 2 h 3636"/>
              <a:gd name="T10" fmla="*/ 101 w 5965"/>
              <a:gd name="T11" fmla="*/ 392 h 3636"/>
              <a:gd name="T12" fmla="*/ 233 w 5965"/>
              <a:gd name="T13" fmla="*/ 1090 h 3636"/>
              <a:gd name="T14" fmla="*/ 2473 w 5965"/>
              <a:gd name="T15" fmla="*/ 3388 h 3636"/>
              <a:gd name="T16" fmla="*/ 3376 w 5965"/>
              <a:gd name="T17" fmla="*/ 3388 h 3636"/>
              <a:gd name="T18" fmla="*/ 3382 w 5965"/>
              <a:gd name="T19" fmla="*/ 3400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65" h="3636">
                <a:moveTo>
                  <a:pt x="3382" y="3400"/>
                </a:moveTo>
                <a:lnTo>
                  <a:pt x="5718" y="1103"/>
                </a:lnTo>
                <a:cubicBezTo>
                  <a:pt x="5906" y="921"/>
                  <a:pt x="5965" y="643"/>
                  <a:pt x="5867" y="401"/>
                </a:cubicBezTo>
                <a:cubicBezTo>
                  <a:pt x="5768" y="158"/>
                  <a:pt x="5532" y="0"/>
                  <a:pt x="5270" y="2"/>
                </a:cubicBezTo>
                <a:lnTo>
                  <a:pt x="694" y="2"/>
                </a:lnTo>
                <a:cubicBezTo>
                  <a:pt x="436" y="0"/>
                  <a:pt x="202" y="154"/>
                  <a:pt x="101" y="392"/>
                </a:cubicBezTo>
                <a:cubicBezTo>
                  <a:pt x="0" y="630"/>
                  <a:pt x="52" y="905"/>
                  <a:pt x="233" y="1090"/>
                </a:cubicBezTo>
                <a:lnTo>
                  <a:pt x="2473" y="3388"/>
                </a:lnTo>
                <a:cubicBezTo>
                  <a:pt x="2723" y="3636"/>
                  <a:pt x="3126" y="3636"/>
                  <a:pt x="3376" y="3388"/>
                </a:cubicBezTo>
                <a:lnTo>
                  <a:pt x="3382" y="3400"/>
                </a:ln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矩形 29">
            <a:extLst>
              <a:ext uri="{FF2B5EF4-FFF2-40B4-BE49-F238E27FC236}">
                <a16:creationId xmlns:a16="http://schemas.microsoft.com/office/drawing/2014/main" id="{1D919E0C-5785-CF7E-6C39-B3F8BC5C385A}"/>
              </a:ext>
            </a:extLst>
          </p:cNvPr>
          <p:cNvSpPr/>
          <p:nvPr/>
        </p:nvSpPr>
        <p:spPr>
          <a:xfrm>
            <a:off x="490878" y="4155512"/>
            <a:ext cx="2230635" cy="33914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31" name="文本框 30">
            <a:extLst>
              <a:ext uri="{FF2B5EF4-FFF2-40B4-BE49-F238E27FC236}">
                <a16:creationId xmlns:a16="http://schemas.microsoft.com/office/drawing/2014/main" id="{472A2ED4-ACB6-74E8-B3C9-10D67CF5B34B}"/>
              </a:ext>
            </a:extLst>
          </p:cNvPr>
          <p:cNvSpPr txBox="1"/>
          <p:nvPr/>
        </p:nvSpPr>
        <p:spPr>
          <a:xfrm>
            <a:off x="567843" y="4188606"/>
            <a:ext cx="1310640" cy="276999"/>
          </a:xfrm>
          <a:prstGeom prst="rect">
            <a:avLst/>
          </a:prstGeom>
          <a:noFill/>
        </p:spPr>
        <p:txBody>
          <a:bodyPr wrap="square" rtlCol="0">
            <a:spAutoFit/>
          </a:bodyPr>
          <a:lstStyle/>
          <a:p>
            <a:r>
              <a:rPr lang="zh-CN" altLang="en-US" sz="1200" b="1" dirty="0">
                <a:solidFill>
                  <a:srgbClr val="376092"/>
                </a:solidFill>
              </a:rPr>
              <a:t>公交运行数据</a:t>
            </a:r>
          </a:p>
        </p:txBody>
      </p:sp>
      <p:sp>
        <p:nvSpPr>
          <p:cNvPr id="32" name="iconfont-11194-5288599">
            <a:extLst>
              <a:ext uri="{FF2B5EF4-FFF2-40B4-BE49-F238E27FC236}">
                <a16:creationId xmlns:a16="http://schemas.microsoft.com/office/drawing/2014/main" id="{7FEC6326-1059-C4B4-8716-9FFA54003168}"/>
              </a:ext>
            </a:extLst>
          </p:cNvPr>
          <p:cNvSpPr/>
          <p:nvPr/>
        </p:nvSpPr>
        <p:spPr>
          <a:xfrm>
            <a:off x="2394853" y="4310440"/>
            <a:ext cx="144000" cy="70723"/>
          </a:xfrm>
          <a:custGeom>
            <a:avLst/>
            <a:gdLst>
              <a:gd name="T0" fmla="*/ 3382 w 5965"/>
              <a:gd name="T1" fmla="*/ 3400 h 3636"/>
              <a:gd name="T2" fmla="*/ 5718 w 5965"/>
              <a:gd name="T3" fmla="*/ 1103 h 3636"/>
              <a:gd name="T4" fmla="*/ 5867 w 5965"/>
              <a:gd name="T5" fmla="*/ 401 h 3636"/>
              <a:gd name="T6" fmla="*/ 5270 w 5965"/>
              <a:gd name="T7" fmla="*/ 2 h 3636"/>
              <a:gd name="T8" fmla="*/ 694 w 5965"/>
              <a:gd name="T9" fmla="*/ 2 h 3636"/>
              <a:gd name="T10" fmla="*/ 101 w 5965"/>
              <a:gd name="T11" fmla="*/ 392 h 3636"/>
              <a:gd name="T12" fmla="*/ 233 w 5965"/>
              <a:gd name="T13" fmla="*/ 1090 h 3636"/>
              <a:gd name="T14" fmla="*/ 2473 w 5965"/>
              <a:gd name="T15" fmla="*/ 3388 h 3636"/>
              <a:gd name="T16" fmla="*/ 3376 w 5965"/>
              <a:gd name="T17" fmla="*/ 3388 h 3636"/>
              <a:gd name="T18" fmla="*/ 3382 w 5965"/>
              <a:gd name="T19" fmla="*/ 3400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65" h="3636">
                <a:moveTo>
                  <a:pt x="3382" y="3400"/>
                </a:moveTo>
                <a:lnTo>
                  <a:pt x="5718" y="1103"/>
                </a:lnTo>
                <a:cubicBezTo>
                  <a:pt x="5906" y="921"/>
                  <a:pt x="5965" y="643"/>
                  <a:pt x="5867" y="401"/>
                </a:cubicBezTo>
                <a:cubicBezTo>
                  <a:pt x="5768" y="158"/>
                  <a:pt x="5532" y="0"/>
                  <a:pt x="5270" y="2"/>
                </a:cubicBezTo>
                <a:lnTo>
                  <a:pt x="694" y="2"/>
                </a:lnTo>
                <a:cubicBezTo>
                  <a:pt x="436" y="0"/>
                  <a:pt x="202" y="154"/>
                  <a:pt x="101" y="392"/>
                </a:cubicBezTo>
                <a:cubicBezTo>
                  <a:pt x="0" y="630"/>
                  <a:pt x="52" y="905"/>
                  <a:pt x="233" y="1090"/>
                </a:cubicBezTo>
                <a:lnTo>
                  <a:pt x="2473" y="3388"/>
                </a:lnTo>
                <a:cubicBezTo>
                  <a:pt x="2723" y="3636"/>
                  <a:pt x="3126" y="3636"/>
                  <a:pt x="3376" y="3388"/>
                </a:cubicBezTo>
                <a:lnTo>
                  <a:pt x="3382" y="3400"/>
                </a:ln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文本框 32">
            <a:extLst>
              <a:ext uri="{FF2B5EF4-FFF2-40B4-BE49-F238E27FC236}">
                <a16:creationId xmlns:a16="http://schemas.microsoft.com/office/drawing/2014/main" id="{370664BB-4174-2ACC-81A4-D156AE4471E9}"/>
              </a:ext>
            </a:extLst>
          </p:cNvPr>
          <p:cNvSpPr txBox="1"/>
          <p:nvPr/>
        </p:nvSpPr>
        <p:spPr>
          <a:xfrm>
            <a:off x="932968" y="2053952"/>
            <a:ext cx="1158638" cy="261610"/>
          </a:xfrm>
          <a:prstGeom prst="rect">
            <a:avLst/>
          </a:prstGeom>
          <a:noFill/>
        </p:spPr>
        <p:txBody>
          <a:bodyPr wrap="square" rtlCol="0">
            <a:spAutoFit/>
          </a:bodyPr>
          <a:lstStyle/>
          <a:p>
            <a:r>
              <a:rPr lang="zh-CN" altLang="en-US" sz="1100" b="1" dirty="0"/>
              <a:t>统计客流指标</a:t>
            </a:r>
            <a:endParaRPr lang="en-US" altLang="zh-CN" sz="1100" b="1" dirty="0"/>
          </a:p>
        </p:txBody>
      </p:sp>
      <p:sp>
        <p:nvSpPr>
          <p:cNvPr id="4" name="wifi-bus_64674">
            <a:extLst>
              <a:ext uri="{FF2B5EF4-FFF2-40B4-BE49-F238E27FC236}">
                <a16:creationId xmlns:a16="http://schemas.microsoft.com/office/drawing/2014/main" id="{1E1479E3-9342-B7FF-7821-5F2F9E3F8B3E}"/>
              </a:ext>
            </a:extLst>
          </p:cNvPr>
          <p:cNvSpPr/>
          <p:nvPr/>
        </p:nvSpPr>
        <p:spPr>
          <a:xfrm>
            <a:off x="752858" y="2097259"/>
            <a:ext cx="180186" cy="179142"/>
          </a:xfrm>
          <a:custGeom>
            <a:avLst/>
            <a:gdLst>
              <a:gd name="T0" fmla="*/ 0 w 2973"/>
              <a:gd name="T1" fmla="*/ 1600 h 2960"/>
              <a:gd name="T2" fmla="*/ 1352 w 2973"/>
              <a:gd name="T3" fmla="*/ 240 h 2960"/>
              <a:gd name="T4" fmla="*/ 1352 w 2973"/>
              <a:gd name="T5" fmla="*/ 1607 h 2960"/>
              <a:gd name="T6" fmla="*/ 2720 w 2973"/>
              <a:gd name="T7" fmla="*/ 1607 h 2960"/>
              <a:gd name="T8" fmla="*/ 1360 w 2973"/>
              <a:gd name="T9" fmla="*/ 2960 h 2960"/>
              <a:gd name="T10" fmla="*/ 0 w 2973"/>
              <a:gd name="T11" fmla="*/ 1600 h 2960"/>
              <a:gd name="T12" fmla="*/ 2973 w 2973"/>
              <a:gd name="T13" fmla="*/ 1367 h 2960"/>
              <a:gd name="T14" fmla="*/ 1606 w 2973"/>
              <a:gd name="T15" fmla="*/ 1367 h 2960"/>
              <a:gd name="T16" fmla="*/ 1606 w 2973"/>
              <a:gd name="T17" fmla="*/ 0 h 2960"/>
              <a:gd name="T18" fmla="*/ 1613 w 2973"/>
              <a:gd name="T19" fmla="*/ 0 h 2960"/>
              <a:gd name="T20" fmla="*/ 2973 w 2973"/>
              <a:gd name="T21" fmla="*/ 1360 h 2960"/>
              <a:gd name="T22" fmla="*/ 2973 w 2973"/>
              <a:gd name="T23" fmla="*/ 1367 h 2960"/>
              <a:gd name="T24" fmla="*/ 2692 w 2973"/>
              <a:gd name="T25" fmla="*/ 1114 h 2960"/>
              <a:gd name="T26" fmla="*/ 1859 w 2973"/>
              <a:gd name="T27" fmla="*/ 280 h 2960"/>
              <a:gd name="T28" fmla="*/ 1859 w 2973"/>
              <a:gd name="T29" fmla="*/ 1114 h 2960"/>
              <a:gd name="T30" fmla="*/ 2692 w 2973"/>
              <a:gd name="T31" fmla="*/ 1114 h 2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73" h="2960">
                <a:moveTo>
                  <a:pt x="0" y="1600"/>
                </a:moveTo>
                <a:cubicBezTo>
                  <a:pt x="0" y="851"/>
                  <a:pt x="605" y="244"/>
                  <a:pt x="1352" y="240"/>
                </a:cubicBezTo>
                <a:lnTo>
                  <a:pt x="1352" y="1607"/>
                </a:lnTo>
                <a:lnTo>
                  <a:pt x="2720" y="1607"/>
                </a:lnTo>
                <a:cubicBezTo>
                  <a:pt x="2716" y="2355"/>
                  <a:pt x="2108" y="2960"/>
                  <a:pt x="1360" y="2960"/>
                </a:cubicBezTo>
                <a:cubicBezTo>
                  <a:pt x="609" y="2960"/>
                  <a:pt x="0" y="2351"/>
                  <a:pt x="0" y="1600"/>
                </a:cubicBezTo>
                <a:close/>
                <a:moveTo>
                  <a:pt x="2973" y="1367"/>
                </a:moveTo>
                <a:lnTo>
                  <a:pt x="1606" y="1367"/>
                </a:lnTo>
                <a:lnTo>
                  <a:pt x="1606" y="0"/>
                </a:lnTo>
                <a:cubicBezTo>
                  <a:pt x="1608" y="0"/>
                  <a:pt x="1611" y="0"/>
                  <a:pt x="1613" y="0"/>
                </a:cubicBezTo>
                <a:cubicBezTo>
                  <a:pt x="2364" y="0"/>
                  <a:pt x="2973" y="609"/>
                  <a:pt x="2973" y="1360"/>
                </a:cubicBezTo>
                <a:cubicBezTo>
                  <a:pt x="2973" y="1362"/>
                  <a:pt x="2973" y="1365"/>
                  <a:pt x="2973" y="1367"/>
                </a:cubicBezTo>
                <a:close/>
                <a:moveTo>
                  <a:pt x="2692" y="1114"/>
                </a:moveTo>
                <a:cubicBezTo>
                  <a:pt x="2598" y="701"/>
                  <a:pt x="2272" y="375"/>
                  <a:pt x="1859" y="280"/>
                </a:cubicBezTo>
                <a:lnTo>
                  <a:pt x="1859" y="1114"/>
                </a:lnTo>
                <a:lnTo>
                  <a:pt x="2692" y="111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nvGrpSpPr>
          <p:cNvPr id="36" name="组合 35">
            <a:extLst>
              <a:ext uri="{FF2B5EF4-FFF2-40B4-BE49-F238E27FC236}">
                <a16:creationId xmlns:a16="http://schemas.microsoft.com/office/drawing/2014/main" id="{23303846-2AF8-3AB4-961D-6C3A39A2E946}"/>
              </a:ext>
            </a:extLst>
          </p:cNvPr>
          <p:cNvGrpSpPr/>
          <p:nvPr/>
        </p:nvGrpSpPr>
        <p:grpSpPr>
          <a:xfrm>
            <a:off x="757702" y="3559247"/>
            <a:ext cx="2041963" cy="519130"/>
            <a:chOff x="757702" y="3559247"/>
            <a:chExt cx="2041963" cy="519130"/>
          </a:xfrm>
        </p:grpSpPr>
        <p:sp>
          <p:nvSpPr>
            <p:cNvPr id="7" name="文本框 6">
              <a:extLst>
                <a:ext uri="{FF2B5EF4-FFF2-40B4-BE49-F238E27FC236}">
                  <a16:creationId xmlns:a16="http://schemas.microsoft.com/office/drawing/2014/main" id="{55D4D06F-73F0-3692-88A3-EBDC2CFBE949}"/>
                </a:ext>
              </a:extLst>
            </p:cNvPr>
            <p:cNvSpPr txBox="1"/>
            <p:nvPr/>
          </p:nvSpPr>
          <p:spPr>
            <a:xfrm>
              <a:off x="757702" y="3808816"/>
              <a:ext cx="2041963" cy="269561"/>
            </a:xfrm>
            <a:prstGeom prst="rect">
              <a:avLst/>
            </a:prstGeom>
            <a:noFill/>
          </p:spPr>
          <p:txBody>
            <a:bodyPr wrap="square" rtlCol="0">
              <a:spAutoFit/>
            </a:bodyPr>
            <a:lstStyle/>
            <a:p>
              <a:pPr marL="171450" indent="-171450">
                <a:lnSpc>
                  <a:spcPct val="120000"/>
                </a:lnSpc>
                <a:buFont typeface="Arial" panose="020B0604020202020204" pitchFamily="34" charset="0"/>
                <a:buChar char="•"/>
              </a:pPr>
              <a:r>
                <a:rPr lang="zh-CN" altLang="en-US" sz="1050" dirty="0"/>
                <a:t>公交</a:t>
              </a:r>
              <a:r>
                <a:rPr lang="en-US" altLang="zh-CN" sz="1050" dirty="0"/>
                <a:t>/</a:t>
              </a:r>
              <a:r>
                <a:rPr lang="zh-CN" altLang="en-US" sz="1050" dirty="0"/>
                <a:t>轮渡实时刷卡量统计</a:t>
              </a:r>
              <a:endParaRPr lang="en-US" altLang="zh-CN" sz="1050" dirty="0"/>
            </a:p>
          </p:txBody>
        </p:sp>
        <p:sp>
          <p:nvSpPr>
            <p:cNvPr id="9" name="文本框 8">
              <a:extLst>
                <a:ext uri="{FF2B5EF4-FFF2-40B4-BE49-F238E27FC236}">
                  <a16:creationId xmlns:a16="http://schemas.microsoft.com/office/drawing/2014/main" id="{1ED10EA2-AA6A-E0CD-B71A-57217E84F09C}"/>
                </a:ext>
              </a:extLst>
            </p:cNvPr>
            <p:cNvSpPr txBox="1"/>
            <p:nvPr/>
          </p:nvSpPr>
          <p:spPr>
            <a:xfrm>
              <a:off x="939731" y="3559247"/>
              <a:ext cx="1158638" cy="261610"/>
            </a:xfrm>
            <a:prstGeom prst="rect">
              <a:avLst/>
            </a:prstGeom>
            <a:noFill/>
          </p:spPr>
          <p:txBody>
            <a:bodyPr wrap="square" rtlCol="0">
              <a:spAutoFit/>
            </a:bodyPr>
            <a:lstStyle/>
            <a:p>
              <a:r>
                <a:rPr lang="zh-CN" altLang="en-US" sz="1100" b="1" dirty="0"/>
                <a:t>实时客流指标</a:t>
              </a:r>
              <a:endParaRPr lang="en-US" altLang="zh-CN" sz="1100" b="1" dirty="0"/>
            </a:p>
          </p:txBody>
        </p:sp>
        <p:sp>
          <p:nvSpPr>
            <p:cNvPr id="35" name="wifi-bus_64674">
              <a:extLst>
                <a:ext uri="{FF2B5EF4-FFF2-40B4-BE49-F238E27FC236}">
                  <a16:creationId xmlns:a16="http://schemas.microsoft.com/office/drawing/2014/main" id="{4F952E21-9CA1-2705-0573-AB4B9C6B5519}"/>
                </a:ext>
              </a:extLst>
            </p:cNvPr>
            <p:cNvSpPr/>
            <p:nvPr/>
          </p:nvSpPr>
          <p:spPr>
            <a:xfrm>
              <a:off x="762288" y="3591488"/>
              <a:ext cx="174636" cy="169526"/>
            </a:xfrm>
            <a:custGeom>
              <a:avLst/>
              <a:gdLst>
                <a:gd name="T0" fmla="*/ 7600 w 10960"/>
                <a:gd name="T1" fmla="*/ 7440 h 10640"/>
                <a:gd name="T2" fmla="*/ 7360 w 10960"/>
                <a:gd name="T3" fmla="*/ 7360 h 10640"/>
                <a:gd name="T4" fmla="*/ 5280 w 10960"/>
                <a:gd name="T5" fmla="*/ 6000 h 10640"/>
                <a:gd name="T6" fmla="*/ 5120 w 10960"/>
                <a:gd name="T7" fmla="*/ 5440 h 10640"/>
                <a:gd name="T8" fmla="*/ 5680 w 10960"/>
                <a:gd name="T9" fmla="*/ 5360 h 10640"/>
                <a:gd name="T10" fmla="*/ 7760 w 10960"/>
                <a:gd name="T11" fmla="*/ 6800 h 10640"/>
                <a:gd name="T12" fmla="*/ 7840 w 10960"/>
                <a:gd name="T13" fmla="*/ 7360 h 10640"/>
                <a:gd name="T14" fmla="*/ 7600 w 10960"/>
                <a:gd name="T15" fmla="*/ 7440 h 10640"/>
                <a:gd name="T16" fmla="*/ 5440 w 10960"/>
                <a:gd name="T17" fmla="*/ 6080 h 10640"/>
                <a:gd name="T18" fmla="*/ 5040 w 10960"/>
                <a:gd name="T19" fmla="*/ 5680 h 10640"/>
                <a:gd name="T20" fmla="*/ 5040 w 10960"/>
                <a:gd name="T21" fmla="*/ 2880 h 10640"/>
                <a:gd name="T22" fmla="*/ 5440 w 10960"/>
                <a:gd name="T23" fmla="*/ 2480 h 10640"/>
                <a:gd name="T24" fmla="*/ 5840 w 10960"/>
                <a:gd name="T25" fmla="*/ 2880 h 10640"/>
                <a:gd name="T26" fmla="*/ 5840 w 10960"/>
                <a:gd name="T27" fmla="*/ 5680 h 10640"/>
                <a:gd name="T28" fmla="*/ 5440 w 10960"/>
                <a:gd name="T29" fmla="*/ 6080 h 10640"/>
                <a:gd name="T30" fmla="*/ 5600 w 10960"/>
                <a:gd name="T31" fmla="*/ 10640 h 10640"/>
                <a:gd name="T32" fmla="*/ 1840 w 10960"/>
                <a:gd name="T33" fmla="*/ 9040 h 10640"/>
                <a:gd name="T34" fmla="*/ 1840 w 10960"/>
                <a:gd name="T35" fmla="*/ 8480 h 10640"/>
                <a:gd name="T36" fmla="*/ 2400 w 10960"/>
                <a:gd name="T37" fmla="*/ 8480 h 10640"/>
                <a:gd name="T38" fmla="*/ 5600 w 10960"/>
                <a:gd name="T39" fmla="*/ 9840 h 10640"/>
                <a:gd name="T40" fmla="*/ 10160 w 10960"/>
                <a:gd name="T41" fmla="*/ 5280 h 10640"/>
                <a:gd name="T42" fmla="*/ 5600 w 10960"/>
                <a:gd name="T43" fmla="*/ 720 h 10640"/>
                <a:gd name="T44" fmla="*/ 1200 w 10960"/>
                <a:gd name="T45" fmla="*/ 4000 h 10640"/>
                <a:gd name="T46" fmla="*/ 800 w 10960"/>
                <a:gd name="T47" fmla="*/ 4320 h 10640"/>
                <a:gd name="T48" fmla="*/ 480 w 10960"/>
                <a:gd name="T49" fmla="*/ 3840 h 10640"/>
                <a:gd name="T50" fmla="*/ 5600 w 10960"/>
                <a:gd name="T51" fmla="*/ 0 h 10640"/>
                <a:gd name="T52" fmla="*/ 10960 w 10960"/>
                <a:gd name="T53" fmla="*/ 5360 h 10640"/>
                <a:gd name="T54" fmla="*/ 5600 w 10960"/>
                <a:gd name="T55" fmla="*/ 10640 h 10640"/>
                <a:gd name="T56" fmla="*/ 720 w 10960"/>
                <a:gd name="T57" fmla="*/ 4720 h 10640"/>
                <a:gd name="T58" fmla="*/ 320 w 10960"/>
                <a:gd name="T59" fmla="*/ 4400 h 10640"/>
                <a:gd name="T60" fmla="*/ 0 w 10960"/>
                <a:gd name="T61" fmla="*/ 2320 h 10640"/>
                <a:gd name="T62" fmla="*/ 320 w 10960"/>
                <a:gd name="T63" fmla="*/ 1840 h 10640"/>
                <a:gd name="T64" fmla="*/ 800 w 10960"/>
                <a:gd name="T65" fmla="*/ 2160 h 10640"/>
                <a:gd name="T66" fmla="*/ 1120 w 10960"/>
                <a:gd name="T67" fmla="*/ 4320 h 10640"/>
                <a:gd name="T68" fmla="*/ 720 w 10960"/>
                <a:gd name="T69" fmla="*/ 4720 h 10640"/>
                <a:gd name="T70" fmla="*/ 720 w 10960"/>
                <a:gd name="T71" fmla="*/ 4720 h 10640"/>
                <a:gd name="T72" fmla="*/ 320 w 10960"/>
                <a:gd name="T73" fmla="*/ 4560 h 10640"/>
                <a:gd name="T74" fmla="*/ 560 w 10960"/>
                <a:gd name="T75" fmla="*/ 4000 h 10640"/>
                <a:gd name="T76" fmla="*/ 2560 w 10960"/>
                <a:gd name="T77" fmla="*/ 2960 h 10640"/>
                <a:gd name="T78" fmla="*/ 3120 w 10960"/>
                <a:gd name="T79" fmla="*/ 3120 h 10640"/>
                <a:gd name="T80" fmla="*/ 2960 w 10960"/>
                <a:gd name="T81" fmla="*/ 3680 h 10640"/>
                <a:gd name="T82" fmla="*/ 880 w 10960"/>
                <a:gd name="T83" fmla="*/ 4720 h 10640"/>
                <a:gd name="T84" fmla="*/ 720 w 10960"/>
                <a:gd name="T85" fmla="*/ 4720 h 10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960" h="10640">
                  <a:moveTo>
                    <a:pt x="7600" y="7440"/>
                  </a:moveTo>
                  <a:cubicBezTo>
                    <a:pt x="7520" y="7440"/>
                    <a:pt x="7440" y="7440"/>
                    <a:pt x="7360" y="7360"/>
                  </a:cubicBezTo>
                  <a:lnTo>
                    <a:pt x="5280" y="6000"/>
                  </a:lnTo>
                  <a:cubicBezTo>
                    <a:pt x="5040" y="5840"/>
                    <a:pt x="5040" y="5600"/>
                    <a:pt x="5120" y="5440"/>
                  </a:cubicBezTo>
                  <a:cubicBezTo>
                    <a:pt x="5280" y="5280"/>
                    <a:pt x="5520" y="5200"/>
                    <a:pt x="5680" y="5360"/>
                  </a:cubicBezTo>
                  <a:lnTo>
                    <a:pt x="7760" y="6800"/>
                  </a:lnTo>
                  <a:cubicBezTo>
                    <a:pt x="7920" y="6960"/>
                    <a:pt x="8000" y="7200"/>
                    <a:pt x="7840" y="7360"/>
                  </a:cubicBezTo>
                  <a:cubicBezTo>
                    <a:pt x="7840" y="7440"/>
                    <a:pt x="7760" y="7440"/>
                    <a:pt x="7600" y="7440"/>
                  </a:cubicBezTo>
                  <a:close/>
                  <a:moveTo>
                    <a:pt x="5440" y="6080"/>
                  </a:moveTo>
                  <a:cubicBezTo>
                    <a:pt x="5200" y="6080"/>
                    <a:pt x="5040" y="5920"/>
                    <a:pt x="5040" y="5680"/>
                  </a:cubicBezTo>
                  <a:lnTo>
                    <a:pt x="5040" y="2880"/>
                  </a:lnTo>
                  <a:cubicBezTo>
                    <a:pt x="5040" y="2640"/>
                    <a:pt x="5200" y="2480"/>
                    <a:pt x="5440" y="2480"/>
                  </a:cubicBezTo>
                  <a:cubicBezTo>
                    <a:pt x="5680" y="2480"/>
                    <a:pt x="5840" y="2640"/>
                    <a:pt x="5840" y="2880"/>
                  </a:cubicBezTo>
                  <a:lnTo>
                    <a:pt x="5840" y="5680"/>
                  </a:lnTo>
                  <a:cubicBezTo>
                    <a:pt x="5840" y="5920"/>
                    <a:pt x="5680" y="6080"/>
                    <a:pt x="5440" y="6080"/>
                  </a:cubicBezTo>
                  <a:close/>
                  <a:moveTo>
                    <a:pt x="5600" y="10640"/>
                  </a:moveTo>
                  <a:cubicBezTo>
                    <a:pt x="4160" y="10640"/>
                    <a:pt x="2800" y="10080"/>
                    <a:pt x="1840" y="9040"/>
                  </a:cubicBezTo>
                  <a:cubicBezTo>
                    <a:pt x="1680" y="8880"/>
                    <a:pt x="1680" y="8640"/>
                    <a:pt x="1840" y="8480"/>
                  </a:cubicBezTo>
                  <a:cubicBezTo>
                    <a:pt x="2000" y="8320"/>
                    <a:pt x="2240" y="8320"/>
                    <a:pt x="2400" y="8480"/>
                  </a:cubicBezTo>
                  <a:cubicBezTo>
                    <a:pt x="3280" y="9360"/>
                    <a:pt x="4400" y="9840"/>
                    <a:pt x="5600" y="9840"/>
                  </a:cubicBezTo>
                  <a:cubicBezTo>
                    <a:pt x="8080" y="9840"/>
                    <a:pt x="10160" y="7840"/>
                    <a:pt x="10160" y="5280"/>
                  </a:cubicBezTo>
                  <a:cubicBezTo>
                    <a:pt x="10160" y="2720"/>
                    <a:pt x="8160" y="720"/>
                    <a:pt x="5600" y="720"/>
                  </a:cubicBezTo>
                  <a:cubicBezTo>
                    <a:pt x="3600" y="720"/>
                    <a:pt x="1760" y="2080"/>
                    <a:pt x="1200" y="4000"/>
                  </a:cubicBezTo>
                  <a:cubicBezTo>
                    <a:pt x="1200" y="4240"/>
                    <a:pt x="960" y="4400"/>
                    <a:pt x="800" y="4320"/>
                  </a:cubicBezTo>
                  <a:cubicBezTo>
                    <a:pt x="560" y="4240"/>
                    <a:pt x="480" y="4000"/>
                    <a:pt x="480" y="3840"/>
                  </a:cubicBezTo>
                  <a:cubicBezTo>
                    <a:pt x="1120" y="1600"/>
                    <a:pt x="3280" y="0"/>
                    <a:pt x="5600" y="0"/>
                  </a:cubicBezTo>
                  <a:cubicBezTo>
                    <a:pt x="8560" y="0"/>
                    <a:pt x="10960" y="2400"/>
                    <a:pt x="10960" y="5360"/>
                  </a:cubicBezTo>
                  <a:cubicBezTo>
                    <a:pt x="10960" y="8240"/>
                    <a:pt x="8560" y="10640"/>
                    <a:pt x="5600" y="10640"/>
                  </a:cubicBezTo>
                  <a:close/>
                  <a:moveTo>
                    <a:pt x="720" y="4720"/>
                  </a:moveTo>
                  <a:cubicBezTo>
                    <a:pt x="480" y="4720"/>
                    <a:pt x="320" y="4640"/>
                    <a:pt x="320" y="4400"/>
                  </a:cubicBezTo>
                  <a:lnTo>
                    <a:pt x="0" y="2320"/>
                  </a:lnTo>
                  <a:cubicBezTo>
                    <a:pt x="0" y="2080"/>
                    <a:pt x="80" y="1920"/>
                    <a:pt x="320" y="1840"/>
                  </a:cubicBezTo>
                  <a:cubicBezTo>
                    <a:pt x="560" y="1840"/>
                    <a:pt x="720" y="1920"/>
                    <a:pt x="800" y="2160"/>
                  </a:cubicBezTo>
                  <a:lnTo>
                    <a:pt x="1120" y="4320"/>
                  </a:lnTo>
                  <a:cubicBezTo>
                    <a:pt x="1120" y="4480"/>
                    <a:pt x="960" y="4720"/>
                    <a:pt x="720" y="4720"/>
                  </a:cubicBezTo>
                  <a:close/>
                  <a:moveTo>
                    <a:pt x="720" y="4720"/>
                  </a:moveTo>
                  <a:cubicBezTo>
                    <a:pt x="560" y="4720"/>
                    <a:pt x="400" y="4640"/>
                    <a:pt x="320" y="4560"/>
                  </a:cubicBezTo>
                  <a:cubicBezTo>
                    <a:pt x="240" y="4320"/>
                    <a:pt x="320" y="4080"/>
                    <a:pt x="560" y="4000"/>
                  </a:cubicBezTo>
                  <a:lnTo>
                    <a:pt x="2560" y="2960"/>
                  </a:lnTo>
                  <a:cubicBezTo>
                    <a:pt x="2720" y="2880"/>
                    <a:pt x="2960" y="2960"/>
                    <a:pt x="3120" y="3120"/>
                  </a:cubicBezTo>
                  <a:cubicBezTo>
                    <a:pt x="3200" y="3280"/>
                    <a:pt x="3120" y="3520"/>
                    <a:pt x="2960" y="3680"/>
                  </a:cubicBezTo>
                  <a:lnTo>
                    <a:pt x="880" y="4720"/>
                  </a:lnTo>
                  <a:lnTo>
                    <a:pt x="720" y="472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graphicFrame>
        <p:nvGraphicFramePr>
          <p:cNvPr id="37" name="表格 9">
            <a:extLst>
              <a:ext uri="{FF2B5EF4-FFF2-40B4-BE49-F238E27FC236}">
                <a16:creationId xmlns:a16="http://schemas.microsoft.com/office/drawing/2014/main" id="{55F38083-3E92-A2D3-D4FF-D2B24CE6EF63}"/>
              </a:ext>
            </a:extLst>
          </p:cNvPr>
          <p:cNvGraphicFramePr>
            <a:graphicFrameLocks noGrp="1"/>
          </p:cNvGraphicFramePr>
          <p:nvPr>
            <p:extLst>
              <p:ext uri="{D42A27DB-BD31-4B8C-83A1-F6EECF244321}">
                <p14:modId xmlns:p14="http://schemas.microsoft.com/office/powerpoint/2010/main" val="3506037365"/>
              </p:ext>
            </p:extLst>
          </p:nvPr>
        </p:nvGraphicFramePr>
        <p:xfrm>
          <a:off x="2860815" y="2114943"/>
          <a:ext cx="5764308" cy="3266004"/>
        </p:xfrm>
        <a:graphic>
          <a:graphicData uri="http://schemas.openxmlformats.org/drawingml/2006/table">
            <a:tbl>
              <a:tblPr firstRow="1" bandRow="1">
                <a:tableStyleId>{2D5ABB26-0587-4C30-8999-92F81FD0307C}</a:tableStyleId>
              </a:tblPr>
              <a:tblGrid>
                <a:gridCol w="960718">
                  <a:extLst>
                    <a:ext uri="{9D8B030D-6E8A-4147-A177-3AD203B41FA5}">
                      <a16:colId xmlns:a16="http://schemas.microsoft.com/office/drawing/2014/main" val="786104920"/>
                    </a:ext>
                  </a:extLst>
                </a:gridCol>
                <a:gridCol w="960718">
                  <a:extLst>
                    <a:ext uri="{9D8B030D-6E8A-4147-A177-3AD203B41FA5}">
                      <a16:colId xmlns:a16="http://schemas.microsoft.com/office/drawing/2014/main" val="1083275663"/>
                    </a:ext>
                  </a:extLst>
                </a:gridCol>
                <a:gridCol w="960718">
                  <a:extLst>
                    <a:ext uri="{9D8B030D-6E8A-4147-A177-3AD203B41FA5}">
                      <a16:colId xmlns:a16="http://schemas.microsoft.com/office/drawing/2014/main" val="1875616407"/>
                    </a:ext>
                  </a:extLst>
                </a:gridCol>
                <a:gridCol w="960718">
                  <a:extLst>
                    <a:ext uri="{9D8B030D-6E8A-4147-A177-3AD203B41FA5}">
                      <a16:colId xmlns:a16="http://schemas.microsoft.com/office/drawing/2014/main" val="1640638963"/>
                    </a:ext>
                  </a:extLst>
                </a:gridCol>
                <a:gridCol w="960718">
                  <a:extLst>
                    <a:ext uri="{9D8B030D-6E8A-4147-A177-3AD203B41FA5}">
                      <a16:colId xmlns:a16="http://schemas.microsoft.com/office/drawing/2014/main" val="3687438176"/>
                    </a:ext>
                  </a:extLst>
                </a:gridCol>
                <a:gridCol w="960718">
                  <a:extLst>
                    <a:ext uri="{9D8B030D-6E8A-4147-A177-3AD203B41FA5}">
                      <a16:colId xmlns:a16="http://schemas.microsoft.com/office/drawing/2014/main" val="2644835712"/>
                    </a:ext>
                  </a:extLst>
                </a:gridCol>
              </a:tblGrid>
              <a:tr h="466572">
                <a:tc>
                  <a:txBody>
                    <a:bodyPr/>
                    <a:lstStyle/>
                    <a:p>
                      <a:pPr algn="ctr"/>
                      <a:r>
                        <a:rPr lang="zh-CN" altLang="en-US" sz="1050" b="1" dirty="0">
                          <a:latin typeface="+mn-ea"/>
                          <a:ea typeface="+mn-ea"/>
                        </a:rPr>
                        <a:t>时间</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巴士一公司</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巴士二公司</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巴士三公司</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巴士四公司</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巴士五公司</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897179"/>
                  </a:ext>
                </a:extLst>
              </a:tr>
              <a:tr h="466572">
                <a:tc>
                  <a:txBody>
                    <a:bodyPr/>
                    <a:lstStyle/>
                    <a:p>
                      <a:pPr algn="ctr"/>
                      <a:r>
                        <a:rPr lang="en-US" altLang="zh-CN" sz="1000" b="1" kern="1200" dirty="0">
                          <a:solidFill>
                            <a:schemeClr val="tx1"/>
                          </a:solidFill>
                          <a:effectLst/>
                          <a:latin typeface="+mn-ea"/>
                          <a:ea typeface="+mn-ea"/>
                          <a:cs typeface="+mn-cs"/>
                        </a:rPr>
                        <a:t>2023/2/2</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fontAlgn="ctr"/>
                      <a:r>
                        <a:rPr lang="en-US" altLang="zh-CN" sz="1000" b="0" i="0" u="none" strike="noStrike" dirty="0">
                          <a:solidFill>
                            <a:srgbClr val="000000"/>
                          </a:solidFill>
                          <a:effectLst/>
                          <a:latin typeface="+mj-lt"/>
                          <a:ea typeface="等线" panose="02010600030101010101" pitchFamily="2" charset="-122"/>
                        </a:rPr>
                        <a:t>182409</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rgbClr val="000000"/>
                          </a:solidFill>
                          <a:effectLst/>
                          <a:latin typeface="+mj-lt"/>
                          <a:ea typeface="等线" panose="02010600030101010101" pitchFamily="2" charset="-122"/>
                        </a:rPr>
                        <a:t>179745</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rgbClr val="000000"/>
                          </a:solidFill>
                          <a:effectLst/>
                          <a:latin typeface="+mj-lt"/>
                          <a:ea typeface="等线" panose="02010600030101010101" pitchFamily="2" charset="-122"/>
                        </a:rPr>
                        <a:t>189038</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rgbClr val="000000"/>
                          </a:solidFill>
                          <a:effectLst/>
                          <a:latin typeface="+mj-lt"/>
                          <a:ea typeface="等线" panose="02010600030101010101" pitchFamily="2" charset="-122"/>
                        </a:rPr>
                        <a:t>138866</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rgbClr val="000000"/>
                          </a:solidFill>
                          <a:effectLst/>
                          <a:latin typeface="+mj-lt"/>
                          <a:ea typeface="等线" panose="02010600030101010101" pitchFamily="2" charset="-122"/>
                        </a:rPr>
                        <a:t>263664</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593598214"/>
                  </a:ext>
                </a:extLst>
              </a:tr>
              <a:tr h="46657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1" kern="1200" dirty="0">
                          <a:solidFill>
                            <a:schemeClr val="tx1"/>
                          </a:solidFill>
                          <a:effectLst/>
                          <a:latin typeface="+mn-ea"/>
                          <a:ea typeface="+mn-ea"/>
                          <a:cs typeface="+mn-cs"/>
                        </a:rPr>
                        <a:t>2023/2/1</a:t>
                      </a:r>
                      <a:endParaRPr lang="zh-CN" altLang="zh-CN" sz="1000" b="1" kern="1200" dirty="0">
                        <a:solidFill>
                          <a:schemeClr val="tx1"/>
                        </a:solidFill>
                        <a:effectLst/>
                        <a:latin typeface="+mn-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fontAlgn="ctr"/>
                      <a:r>
                        <a:rPr lang="en-US" altLang="zh-CN" sz="1000" b="0" i="0" u="none" strike="noStrike" dirty="0">
                          <a:solidFill>
                            <a:srgbClr val="000000"/>
                          </a:solidFill>
                          <a:effectLst/>
                          <a:latin typeface="+mj-lt"/>
                          <a:ea typeface="等线" panose="02010600030101010101" pitchFamily="2" charset="-122"/>
                        </a:rPr>
                        <a:t>166198</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r>
                        <a:rPr lang="en-US" altLang="zh-CN" sz="1000" b="0" i="0" u="none" strike="noStrike" dirty="0">
                          <a:solidFill>
                            <a:srgbClr val="000000"/>
                          </a:solidFill>
                          <a:effectLst/>
                          <a:latin typeface="+mj-lt"/>
                          <a:ea typeface="等线" panose="02010600030101010101" pitchFamily="2" charset="-122"/>
                        </a:rPr>
                        <a:t>160276</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r>
                        <a:rPr lang="en-US" altLang="zh-CN" sz="1000" b="0" i="0" u="none" strike="noStrike">
                          <a:solidFill>
                            <a:srgbClr val="000000"/>
                          </a:solidFill>
                          <a:effectLst/>
                          <a:latin typeface="+mj-lt"/>
                          <a:ea typeface="等线" panose="02010600030101010101" pitchFamily="2" charset="-122"/>
                        </a:rPr>
                        <a:t>166283</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r>
                        <a:rPr lang="en-US" altLang="zh-CN" sz="1000" b="0" i="0" u="none" strike="noStrike">
                          <a:solidFill>
                            <a:srgbClr val="000000"/>
                          </a:solidFill>
                          <a:effectLst/>
                          <a:latin typeface="+mj-lt"/>
                          <a:ea typeface="等线" panose="02010600030101010101" pitchFamily="2" charset="-122"/>
                        </a:rPr>
                        <a:t>126324</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r>
                        <a:rPr lang="en-US" altLang="zh-CN" sz="1000" b="0" i="0" u="none" strike="noStrike">
                          <a:solidFill>
                            <a:srgbClr val="000000"/>
                          </a:solidFill>
                          <a:effectLst/>
                          <a:latin typeface="+mj-lt"/>
                          <a:ea typeface="等线" panose="02010600030101010101" pitchFamily="2" charset="-122"/>
                        </a:rPr>
                        <a:t>233340</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3525043198"/>
                  </a:ext>
                </a:extLst>
              </a:tr>
              <a:tr h="46657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1" kern="1200" dirty="0">
                          <a:solidFill>
                            <a:schemeClr val="tx1"/>
                          </a:solidFill>
                          <a:effectLst/>
                          <a:latin typeface="+mn-ea"/>
                          <a:ea typeface="+mn-ea"/>
                          <a:cs typeface="+mn-cs"/>
                        </a:rPr>
                        <a:t>2023/1/31</a:t>
                      </a:r>
                      <a:endParaRPr lang="zh-CN" altLang="zh-CN" sz="1000" b="1" kern="1200" dirty="0">
                        <a:solidFill>
                          <a:schemeClr val="tx1"/>
                        </a:solidFill>
                        <a:effectLst/>
                        <a:latin typeface="+mn-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fontAlgn="ctr"/>
                      <a:r>
                        <a:rPr lang="en-US" altLang="zh-CN" sz="1000" b="0" i="0" u="none" strike="noStrike">
                          <a:solidFill>
                            <a:srgbClr val="000000"/>
                          </a:solidFill>
                          <a:effectLst/>
                          <a:latin typeface="+mj-lt"/>
                          <a:ea typeface="等线" panose="02010600030101010101" pitchFamily="2" charset="-122"/>
                        </a:rPr>
                        <a:t>156470</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r>
                        <a:rPr lang="en-US" altLang="zh-CN" sz="1000" b="0" i="0" u="none" strike="noStrike">
                          <a:solidFill>
                            <a:srgbClr val="000000"/>
                          </a:solidFill>
                          <a:effectLst/>
                          <a:latin typeface="+mj-lt"/>
                          <a:ea typeface="等线" panose="02010600030101010101" pitchFamily="2" charset="-122"/>
                        </a:rPr>
                        <a:t>150540</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r>
                        <a:rPr lang="en-US" altLang="zh-CN" sz="1000" b="0" i="0" u="none" strike="noStrike" dirty="0">
                          <a:solidFill>
                            <a:srgbClr val="000000"/>
                          </a:solidFill>
                          <a:effectLst/>
                          <a:latin typeface="+mj-lt"/>
                          <a:ea typeface="等线" panose="02010600030101010101" pitchFamily="2" charset="-122"/>
                        </a:rPr>
                        <a:t>157699</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r>
                        <a:rPr lang="en-US" altLang="zh-CN" sz="1000" b="0" i="0" u="none" strike="noStrike" dirty="0">
                          <a:solidFill>
                            <a:srgbClr val="000000"/>
                          </a:solidFill>
                          <a:effectLst/>
                          <a:latin typeface="+mj-lt"/>
                          <a:ea typeface="等线" panose="02010600030101010101" pitchFamily="2" charset="-122"/>
                        </a:rPr>
                        <a:t>117147</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r>
                        <a:rPr lang="en-US" altLang="zh-CN" sz="1000" b="0" i="0" u="none" strike="noStrike">
                          <a:solidFill>
                            <a:srgbClr val="000000"/>
                          </a:solidFill>
                          <a:effectLst/>
                          <a:latin typeface="+mj-lt"/>
                          <a:ea typeface="等线" panose="02010600030101010101" pitchFamily="2" charset="-122"/>
                        </a:rPr>
                        <a:t>217467</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93480522"/>
                  </a:ext>
                </a:extLst>
              </a:tr>
              <a:tr h="46657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1" kern="1200" dirty="0">
                          <a:solidFill>
                            <a:schemeClr val="tx1"/>
                          </a:solidFill>
                          <a:effectLst/>
                          <a:latin typeface="+mn-ea"/>
                          <a:ea typeface="+mn-ea"/>
                          <a:cs typeface="+mn-cs"/>
                        </a:rPr>
                        <a:t>2023/1/30</a:t>
                      </a:r>
                      <a:endParaRPr lang="zh-CN" altLang="zh-CN" sz="1000" b="1" kern="1200" dirty="0">
                        <a:solidFill>
                          <a:schemeClr val="tx1"/>
                        </a:solidFill>
                        <a:effectLst/>
                        <a:latin typeface="+mn-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fontAlgn="ctr"/>
                      <a:r>
                        <a:rPr lang="en-US" altLang="zh-CN" sz="1000" b="0" i="0" u="none" strike="noStrike">
                          <a:solidFill>
                            <a:srgbClr val="000000"/>
                          </a:solidFill>
                          <a:effectLst/>
                          <a:latin typeface="+mj-lt"/>
                          <a:ea typeface="等线" panose="02010600030101010101" pitchFamily="2" charset="-122"/>
                        </a:rPr>
                        <a:t>171476</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r>
                        <a:rPr lang="en-US" altLang="zh-CN" sz="1000" b="0" i="0" u="none" strike="noStrike">
                          <a:solidFill>
                            <a:srgbClr val="000000"/>
                          </a:solidFill>
                          <a:effectLst/>
                          <a:latin typeface="+mj-lt"/>
                          <a:ea typeface="等线" panose="02010600030101010101" pitchFamily="2" charset="-122"/>
                        </a:rPr>
                        <a:t>168246</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r>
                        <a:rPr lang="en-US" altLang="zh-CN" sz="1000" b="0" i="0" u="none" strike="noStrike">
                          <a:solidFill>
                            <a:srgbClr val="000000"/>
                          </a:solidFill>
                          <a:effectLst/>
                          <a:latin typeface="+mj-lt"/>
                          <a:ea typeface="等线" panose="02010600030101010101" pitchFamily="2" charset="-122"/>
                        </a:rPr>
                        <a:t>172909</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r>
                        <a:rPr lang="en-US" altLang="zh-CN" sz="1000" b="0" i="0" u="none" strike="noStrike" dirty="0">
                          <a:solidFill>
                            <a:srgbClr val="000000"/>
                          </a:solidFill>
                          <a:effectLst/>
                          <a:latin typeface="+mj-lt"/>
                          <a:ea typeface="等线" panose="02010600030101010101" pitchFamily="2" charset="-122"/>
                        </a:rPr>
                        <a:t>128448</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r>
                        <a:rPr lang="en-US" altLang="zh-CN" sz="1000" b="0" i="0" u="none" strike="noStrike">
                          <a:solidFill>
                            <a:srgbClr val="000000"/>
                          </a:solidFill>
                          <a:effectLst/>
                          <a:latin typeface="+mj-lt"/>
                          <a:ea typeface="等线" panose="02010600030101010101" pitchFamily="2" charset="-122"/>
                        </a:rPr>
                        <a:t>246586</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67979637"/>
                  </a:ext>
                </a:extLst>
              </a:tr>
              <a:tr h="46657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1" kern="1200" dirty="0">
                          <a:solidFill>
                            <a:schemeClr val="tx1"/>
                          </a:solidFill>
                          <a:effectLst/>
                          <a:latin typeface="+mn-ea"/>
                          <a:ea typeface="+mn-ea"/>
                          <a:cs typeface="+mn-cs"/>
                        </a:rPr>
                        <a:t>2023/1/29</a:t>
                      </a:r>
                      <a:endParaRPr lang="zh-CN" altLang="zh-CN" sz="1000" b="1" kern="1200" dirty="0">
                        <a:solidFill>
                          <a:schemeClr val="tx1"/>
                        </a:solidFill>
                        <a:effectLst/>
                        <a:latin typeface="+mn-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fontAlgn="ctr"/>
                      <a:r>
                        <a:rPr lang="en-US" altLang="zh-CN" sz="1000" b="0" i="0" u="none" strike="noStrike">
                          <a:solidFill>
                            <a:srgbClr val="000000"/>
                          </a:solidFill>
                          <a:effectLst/>
                          <a:latin typeface="+mj-lt"/>
                          <a:ea typeface="等线" panose="02010600030101010101" pitchFamily="2" charset="-122"/>
                        </a:rPr>
                        <a:t>181683</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ctr"/>
                      <a:r>
                        <a:rPr lang="en-US" altLang="zh-CN" sz="1000" b="0" i="0" u="none" strike="noStrike">
                          <a:solidFill>
                            <a:srgbClr val="000000"/>
                          </a:solidFill>
                          <a:effectLst/>
                          <a:latin typeface="+mj-lt"/>
                          <a:ea typeface="等线" panose="02010600030101010101" pitchFamily="2" charset="-122"/>
                        </a:rPr>
                        <a:t>179841</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ctr"/>
                      <a:r>
                        <a:rPr lang="en-US" altLang="zh-CN" sz="1000" b="0" i="0" u="none" strike="noStrike">
                          <a:solidFill>
                            <a:srgbClr val="000000"/>
                          </a:solidFill>
                          <a:effectLst/>
                          <a:latin typeface="+mj-lt"/>
                          <a:ea typeface="等线" panose="02010600030101010101" pitchFamily="2" charset="-122"/>
                        </a:rPr>
                        <a:t>182849</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ctr"/>
                      <a:r>
                        <a:rPr lang="en-US" altLang="zh-CN" sz="1000" b="0" i="0" u="none" strike="noStrike">
                          <a:solidFill>
                            <a:srgbClr val="000000"/>
                          </a:solidFill>
                          <a:effectLst/>
                          <a:latin typeface="+mj-lt"/>
                          <a:ea typeface="等线" panose="02010600030101010101" pitchFamily="2" charset="-122"/>
                        </a:rPr>
                        <a:t>135308</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ctr"/>
                      <a:r>
                        <a:rPr lang="en-US" altLang="zh-CN" sz="1000" b="0" i="0" u="none" strike="noStrike" dirty="0">
                          <a:solidFill>
                            <a:srgbClr val="000000"/>
                          </a:solidFill>
                          <a:effectLst/>
                          <a:latin typeface="+mj-lt"/>
                          <a:ea typeface="等线" panose="02010600030101010101" pitchFamily="2" charset="-122"/>
                        </a:rPr>
                        <a:t>260472</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607050177"/>
                  </a:ext>
                </a:extLst>
              </a:tr>
              <a:tr h="46657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1" kern="1200" dirty="0">
                          <a:solidFill>
                            <a:schemeClr val="tx1"/>
                          </a:solidFill>
                          <a:effectLst/>
                          <a:latin typeface="+mn-ea"/>
                          <a:ea typeface="+mn-ea"/>
                          <a:cs typeface="+mn-cs"/>
                        </a:rPr>
                        <a:t>2023/1/28</a:t>
                      </a:r>
                      <a:endParaRPr lang="zh-CN" altLang="zh-CN" sz="1000" b="1" kern="1200" dirty="0">
                        <a:solidFill>
                          <a:schemeClr val="tx1"/>
                        </a:solidFill>
                        <a:effectLst/>
                        <a:latin typeface="+mn-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fontAlgn="ctr"/>
                      <a:r>
                        <a:rPr lang="en-US" altLang="zh-CN" sz="1000" b="0" i="0" u="none" strike="noStrike" dirty="0">
                          <a:solidFill>
                            <a:srgbClr val="000000"/>
                          </a:solidFill>
                          <a:effectLst/>
                          <a:latin typeface="+mj-lt"/>
                          <a:ea typeface="等线" panose="02010600030101010101" pitchFamily="2" charset="-122"/>
                        </a:rPr>
                        <a:t>108717</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ctr"/>
                      <a:r>
                        <a:rPr lang="en-US" altLang="zh-CN" sz="1000" b="0" i="0" u="none" strike="noStrike">
                          <a:solidFill>
                            <a:srgbClr val="000000"/>
                          </a:solidFill>
                          <a:effectLst/>
                          <a:latin typeface="+mj-lt"/>
                          <a:ea typeface="等线" panose="02010600030101010101" pitchFamily="2" charset="-122"/>
                        </a:rPr>
                        <a:t>102074</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ctr"/>
                      <a:r>
                        <a:rPr lang="en-US" altLang="zh-CN" sz="1000" b="0" i="0" u="none" strike="noStrike">
                          <a:solidFill>
                            <a:srgbClr val="000000"/>
                          </a:solidFill>
                          <a:effectLst/>
                          <a:latin typeface="+mj-lt"/>
                          <a:ea typeface="等线" panose="02010600030101010101" pitchFamily="2" charset="-122"/>
                        </a:rPr>
                        <a:t>101079</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ctr"/>
                      <a:r>
                        <a:rPr lang="en-US" altLang="zh-CN" sz="1000" b="0" i="0" u="none" strike="noStrike">
                          <a:solidFill>
                            <a:srgbClr val="000000"/>
                          </a:solidFill>
                          <a:effectLst/>
                          <a:latin typeface="+mj-lt"/>
                          <a:ea typeface="等线" panose="02010600030101010101" pitchFamily="2" charset="-122"/>
                        </a:rPr>
                        <a:t>84914</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ctr"/>
                      <a:r>
                        <a:rPr lang="en-US" altLang="zh-CN" sz="1000" b="0" i="0" u="none" strike="noStrike" dirty="0">
                          <a:solidFill>
                            <a:srgbClr val="000000"/>
                          </a:solidFill>
                          <a:effectLst/>
                          <a:latin typeface="+mj-lt"/>
                          <a:ea typeface="等线" panose="02010600030101010101" pitchFamily="2" charset="-122"/>
                        </a:rPr>
                        <a:t>166671</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242456292"/>
                  </a:ext>
                </a:extLst>
              </a:tr>
            </a:tbl>
          </a:graphicData>
        </a:graphic>
      </p:graphicFrame>
      <p:sp>
        <p:nvSpPr>
          <p:cNvPr id="38" name="文本框 37">
            <a:extLst>
              <a:ext uri="{FF2B5EF4-FFF2-40B4-BE49-F238E27FC236}">
                <a16:creationId xmlns:a16="http://schemas.microsoft.com/office/drawing/2014/main" id="{DC9317CD-3355-454E-E0EE-BEEF430A9D53}"/>
              </a:ext>
            </a:extLst>
          </p:cNvPr>
          <p:cNvSpPr txBox="1"/>
          <p:nvPr/>
        </p:nvSpPr>
        <p:spPr>
          <a:xfrm>
            <a:off x="2885124" y="1711930"/>
            <a:ext cx="810037" cy="276999"/>
          </a:xfrm>
          <a:prstGeom prst="rect">
            <a:avLst/>
          </a:prstGeom>
          <a:noFill/>
        </p:spPr>
        <p:txBody>
          <a:bodyPr wrap="square" rtlCol="0">
            <a:spAutoFit/>
          </a:bodyPr>
          <a:lstStyle/>
          <a:p>
            <a:r>
              <a:rPr lang="zh-CN" altLang="en-US" sz="1200" b="1" dirty="0">
                <a:solidFill>
                  <a:schemeClr val="bg1">
                    <a:lumMod val="50000"/>
                  </a:schemeClr>
                </a:solidFill>
              </a:rPr>
              <a:t>时间：</a:t>
            </a:r>
          </a:p>
        </p:txBody>
      </p:sp>
      <p:sp>
        <p:nvSpPr>
          <p:cNvPr id="40" name="矩形: 圆角 39">
            <a:extLst>
              <a:ext uri="{FF2B5EF4-FFF2-40B4-BE49-F238E27FC236}">
                <a16:creationId xmlns:a16="http://schemas.microsoft.com/office/drawing/2014/main" id="{C0C37776-B933-D637-6549-6F6E28D82F83}"/>
              </a:ext>
            </a:extLst>
          </p:cNvPr>
          <p:cNvSpPr/>
          <p:nvPr/>
        </p:nvSpPr>
        <p:spPr>
          <a:xfrm>
            <a:off x="3442268" y="1716928"/>
            <a:ext cx="1138957" cy="275537"/>
          </a:xfrm>
          <a:prstGeom prst="roundRect">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1" name="iconfont-11194-5288599">
            <a:extLst>
              <a:ext uri="{FF2B5EF4-FFF2-40B4-BE49-F238E27FC236}">
                <a16:creationId xmlns:a16="http://schemas.microsoft.com/office/drawing/2014/main" id="{A07B2AD8-E3AE-ECE9-C1CC-077331FF23A2}"/>
              </a:ext>
            </a:extLst>
          </p:cNvPr>
          <p:cNvSpPr/>
          <p:nvPr/>
        </p:nvSpPr>
        <p:spPr>
          <a:xfrm>
            <a:off x="4378500" y="1824333"/>
            <a:ext cx="144000" cy="70723"/>
          </a:xfrm>
          <a:custGeom>
            <a:avLst/>
            <a:gdLst>
              <a:gd name="T0" fmla="*/ 3382 w 5965"/>
              <a:gd name="T1" fmla="*/ 3400 h 3636"/>
              <a:gd name="T2" fmla="*/ 5718 w 5965"/>
              <a:gd name="T3" fmla="*/ 1103 h 3636"/>
              <a:gd name="T4" fmla="*/ 5867 w 5965"/>
              <a:gd name="T5" fmla="*/ 401 h 3636"/>
              <a:gd name="T6" fmla="*/ 5270 w 5965"/>
              <a:gd name="T7" fmla="*/ 2 h 3636"/>
              <a:gd name="T8" fmla="*/ 694 w 5965"/>
              <a:gd name="T9" fmla="*/ 2 h 3636"/>
              <a:gd name="T10" fmla="*/ 101 w 5965"/>
              <a:gd name="T11" fmla="*/ 392 h 3636"/>
              <a:gd name="T12" fmla="*/ 233 w 5965"/>
              <a:gd name="T13" fmla="*/ 1090 h 3636"/>
              <a:gd name="T14" fmla="*/ 2473 w 5965"/>
              <a:gd name="T15" fmla="*/ 3388 h 3636"/>
              <a:gd name="T16" fmla="*/ 3376 w 5965"/>
              <a:gd name="T17" fmla="*/ 3388 h 3636"/>
              <a:gd name="T18" fmla="*/ 3382 w 5965"/>
              <a:gd name="T19" fmla="*/ 3400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65" h="3636">
                <a:moveTo>
                  <a:pt x="3382" y="3400"/>
                </a:moveTo>
                <a:lnTo>
                  <a:pt x="5718" y="1103"/>
                </a:lnTo>
                <a:cubicBezTo>
                  <a:pt x="5906" y="921"/>
                  <a:pt x="5965" y="643"/>
                  <a:pt x="5867" y="401"/>
                </a:cubicBezTo>
                <a:cubicBezTo>
                  <a:pt x="5768" y="158"/>
                  <a:pt x="5532" y="0"/>
                  <a:pt x="5270" y="2"/>
                </a:cubicBezTo>
                <a:lnTo>
                  <a:pt x="694" y="2"/>
                </a:lnTo>
                <a:cubicBezTo>
                  <a:pt x="436" y="0"/>
                  <a:pt x="202" y="154"/>
                  <a:pt x="101" y="392"/>
                </a:cubicBezTo>
                <a:cubicBezTo>
                  <a:pt x="0" y="630"/>
                  <a:pt x="52" y="905"/>
                  <a:pt x="233" y="1090"/>
                </a:cubicBezTo>
                <a:lnTo>
                  <a:pt x="2473" y="3388"/>
                </a:lnTo>
                <a:cubicBezTo>
                  <a:pt x="2723" y="3636"/>
                  <a:pt x="3126" y="3636"/>
                  <a:pt x="3376" y="3388"/>
                </a:cubicBezTo>
                <a:lnTo>
                  <a:pt x="3382" y="3400"/>
                </a:ln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文本框 41">
            <a:extLst>
              <a:ext uri="{FF2B5EF4-FFF2-40B4-BE49-F238E27FC236}">
                <a16:creationId xmlns:a16="http://schemas.microsoft.com/office/drawing/2014/main" id="{4BF4A66D-0BA0-6F7E-2D8C-0BDD170E3CFB}"/>
              </a:ext>
            </a:extLst>
          </p:cNvPr>
          <p:cNvSpPr txBox="1"/>
          <p:nvPr/>
        </p:nvSpPr>
        <p:spPr>
          <a:xfrm>
            <a:off x="3485046" y="1730295"/>
            <a:ext cx="949334" cy="261610"/>
          </a:xfrm>
          <a:prstGeom prst="rect">
            <a:avLst/>
          </a:prstGeom>
          <a:noFill/>
        </p:spPr>
        <p:txBody>
          <a:bodyPr wrap="square" rtlCol="0">
            <a:spAutoFit/>
          </a:bodyPr>
          <a:lstStyle/>
          <a:p>
            <a:r>
              <a:rPr lang="zh-CN" altLang="en-US" sz="1100" dirty="0">
                <a:solidFill>
                  <a:schemeClr val="bg1">
                    <a:lumMod val="50000"/>
                  </a:schemeClr>
                </a:solidFill>
              </a:rPr>
              <a:t>按日</a:t>
            </a:r>
          </a:p>
        </p:txBody>
      </p:sp>
      <p:sp>
        <p:nvSpPr>
          <p:cNvPr id="44" name="矩形: 圆角 43">
            <a:extLst>
              <a:ext uri="{FF2B5EF4-FFF2-40B4-BE49-F238E27FC236}">
                <a16:creationId xmlns:a16="http://schemas.microsoft.com/office/drawing/2014/main" id="{0A1B7E0C-DB11-333D-9AB2-47DA418066B3}"/>
              </a:ext>
            </a:extLst>
          </p:cNvPr>
          <p:cNvSpPr/>
          <p:nvPr/>
        </p:nvSpPr>
        <p:spPr>
          <a:xfrm>
            <a:off x="4751277" y="1712671"/>
            <a:ext cx="1892428" cy="275537"/>
          </a:xfrm>
          <a:prstGeom prst="roundRect">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7" name="文本框 46">
            <a:extLst>
              <a:ext uri="{FF2B5EF4-FFF2-40B4-BE49-F238E27FC236}">
                <a16:creationId xmlns:a16="http://schemas.microsoft.com/office/drawing/2014/main" id="{FBF7E165-1F29-184B-4954-BBED9D5103D7}"/>
              </a:ext>
            </a:extLst>
          </p:cNvPr>
          <p:cNvSpPr txBox="1"/>
          <p:nvPr/>
        </p:nvSpPr>
        <p:spPr>
          <a:xfrm>
            <a:off x="4774441" y="1726069"/>
            <a:ext cx="1869264" cy="261610"/>
          </a:xfrm>
          <a:prstGeom prst="rect">
            <a:avLst/>
          </a:prstGeom>
          <a:noFill/>
        </p:spPr>
        <p:txBody>
          <a:bodyPr wrap="square" rtlCol="0">
            <a:spAutoFit/>
          </a:bodyPr>
          <a:lstStyle/>
          <a:p>
            <a:r>
              <a:rPr lang="en-US" altLang="zh-CN" sz="1050" dirty="0">
                <a:solidFill>
                  <a:schemeClr val="bg1">
                    <a:lumMod val="50000"/>
                  </a:schemeClr>
                </a:solidFill>
              </a:rPr>
              <a:t>2023/1/28     </a:t>
            </a:r>
            <a:r>
              <a:rPr lang="zh-CN" altLang="en-US" sz="1050" dirty="0">
                <a:solidFill>
                  <a:schemeClr val="bg1">
                    <a:lumMod val="50000"/>
                  </a:schemeClr>
                </a:solidFill>
              </a:rPr>
              <a:t>至     </a:t>
            </a:r>
            <a:r>
              <a:rPr lang="en-US" altLang="zh-CN" sz="1050" dirty="0">
                <a:solidFill>
                  <a:schemeClr val="bg1">
                    <a:lumMod val="50000"/>
                  </a:schemeClr>
                </a:solidFill>
              </a:rPr>
              <a:t>2023/2/2</a:t>
            </a:r>
            <a:endParaRPr lang="zh-CN" altLang="en-US" sz="1050" dirty="0">
              <a:solidFill>
                <a:schemeClr val="bg1">
                  <a:lumMod val="50000"/>
                </a:schemeClr>
              </a:solidFill>
            </a:endParaRPr>
          </a:p>
        </p:txBody>
      </p:sp>
      <p:sp>
        <p:nvSpPr>
          <p:cNvPr id="48" name="iconfont-11573-5485670">
            <a:extLst>
              <a:ext uri="{FF2B5EF4-FFF2-40B4-BE49-F238E27FC236}">
                <a16:creationId xmlns:a16="http://schemas.microsoft.com/office/drawing/2014/main" id="{94DCA149-FA76-9AEA-3F36-CD9446877954}"/>
              </a:ext>
            </a:extLst>
          </p:cNvPr>
          <p:cNvSpPr/>
          <p:nvPr/>
        </p:nvSpPr>
        <p:spPr>
          <a:xfrm>
            <a:off x="7982496" y="1744397"/>
            <a:ext cx="183645" cy="164183"/>
          </a:xfrm>
          <a:custGeom>
            <a:avLst/>
            <a:gdLst>
              <a:gd name="T0" fmla="*/ 4000 w 8800"/>
              <a:gd name="T1" fmla="*/ 400 h 8800"/>
              <a:gd name="T2" fmla="*/ 4400 w 8800"/>
              <a:gd name="T3" fmla="*/ 0 h 8800"/>
              <a:gd name="T4" fmla="*/ 4800 w 8800"/>
              <a:gd name="T5" fmla="*/ 400 h 8800"/>
              <a:gd name="T6" fmla="*/ 4800 w 8800"/>
              <a:gd name="T7" fmla="*/ 6000 h 8800"/>
              <a:gd name="T8" fmla="*/ 4400 w 8800"/>
              <a:gd name="T9" fmla="*/ 6400 h 8800"/>
              <a:gd name="T10" fmla="*/ 4000 w 8800"/>
              <a:gd name="T11" fmla="*/ 6000 h 8800"/>
              <a:gd name="T12" fmla="*/ 4000 w 8800"/>
              <a:gd name="T13" fmla="*/ 400 h 8800"/>
              <a:gd name="T14" fmla="*/ 8000 w 8800"/>
              <a:gd name="T15" fmla="*/ 8000 h 8800"/>
              <a:gd name="T16" fmla="*/ 8000 w 8800"/>
              <a:gd name="T17" fmla="*/ 6000 h 8800"/>
              <a:gd name="T18" fmla="*/ 8400 w 8800"/>
              <a:gd name="T19" fmla="*/ 5600 h 8800"/>
              <a:gd name="T20" fmla="*/ 8800 w 8800"/>
              <a:gd name="T21" fmla="*/ 6000 h 8800"/>
              <a:gd name="T22" fmla="*/ 8800 w 8800"/>
              <a:gd name="T23" fmla="*/ 8400 h 8800"/>
              <a:gd name="T24" fmla="*/ 8400 w 8800"/>
              <a:gd name="T25" fmla="*/ 8800 h 8800"/>
              <a:gd name="T26" fmla="*/ 400 w 8800"/>
              <a:gd name="T27" fmla="*/ 8800 h 8800"/>
              <a:gd name="T28" fmla="*/ 0 w 8800"/>
              <a:gd name="T29" fmla="*/ 8400 h 8800"/>
              <a:gd name="T30" fmla="*/ 0 w 8800"/>
              <a:gd name="T31" fmla="*/ 6000 h 8800"/>
              <a:gd name="T32" fmla="*/ 400 w 8800"/>
              <a:gd name="T33" fmla="*/ 5600 h 8800"/>
              <a:gd name="T34" fmla="*/ 800 w 8800"/>
              <a:gd name="T35" fmla="*/ 6000 h 8800"/>
              <a:gd name="T36" fmla="*/ 800 w 8800"/>
              <a:gd name="T37" fmla="*/ 8000 h 8800"/>
              <a:gd name="T38" fmla="*/ 8000 w 8800"/>
              <a:gd name="T39" fmla="*/ 8000 h 8800"/>
              <a:gd name="T40" fmla="*/ 6104 w 8800"/>
              <a:gd name="T41" fmla="*/ 4128 h 8800"/>
              <a:gd name="T42" fmla="*/ 6672 w 8800"/>
              <a:gd name="T43" fmla="*/ 4104 h 8800"/>
              <a:gd name="T44" fmla="*/ 6696 w 8800"/>
              <a:gd name="T45" fmla="*/ 4672 h 8800"/>
              <a:gd name="T46" fmla="*/ 4496 w 8800"/>
              <a:gd name="T47" fmla="*/ 7072 h 8800"/>
              <a:gd name="T48" fmla="*/ 3904 w 8800"/>
              <a:gd name="T49" fmla="*/ 7072 h 8800"/>
              <a:gd name="T50" fmla="*/ 1704 w 8800"/>
              <a:gd name="T51" fmla="*/ 4672 h 8800"/>
              <a:gd name="T52" fmla="*/ 1728 w 8800"/>
              <a:gd name="T53" fmla="*/ 4104 h 8800"/>
              <a:gd name="T54" fmla="*/ 2296 w 8800"/>
              <a:gd name="T55" fmla="*/ 4128 h 8800"/>
              <a:gd name="T56" fmla="*/ 4200 w 8800"/>
              <a:gd name="T57" fmla="*/ 6208 h 8800"/>
              <a:gd name="T58" fmla="*/ 6104 w 8800"/>
              <a:gd name="T59" fmla="*/ 4128 h 8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800" h="8800">
                <a:moveTo>
                  <a:pt x="4000" y="400"/>
                </a:moveTo>
                <a:cubicBezTo>
                  <a:pt x="4000" y="179"/>
                  <a:pt x="4179" y="0"/>
                  <a:pt x="4400" y="0"/>
                </a:cubicBezTo>
                <a:cubicBezTo>
                  <a:pt x="4621" y="0"/>
                  <a:pt x="4800" y="179"/>
                  <a:pt x="4800" y="400"/>
                </a:cubicBezTo>
                <a:lnTo>
                  <a:pt x="4800" y="6000"/>
                </a:lnTo>
                <a:cubicBezTo>
                  <a:pt x="4800" y="6221"/>
                  <a:pt x="4621" y="6400"/>
                  <a:pt x="4400" y="6400"/>
                </a:cubicBezTo>
                <a:cubicBezTo>
                  <a:pt x="4179" y="6400"/>
                  <a:pt x="4000" y="6221"/>
                  <a:pt x="4000" y="6000"/>
                </a:cubicBezTo>
                <a:lnTo>
                  <a:pt x="4000" y="400"/>
                </a:lnTo>
                <a:close/>
                <a:moveTo>
                  <a:pt x="8000" y="8000"/>
                </a:moveTo>
                <a:lnTo>
                  <a:pt x="8000" y="6000"/>
                </a:lnTo>
                <a:cubicBezTo>
                  <a:pt x="8000" y="5779"/>
                  <a:pt x="8179" y="5600"/>
                  <a:pt x="8400" y="5600"/>
                </a:cubicBezTo>
                <a:cubicBezTo>
                  <a:pt x="8621" y="5600"/>
                  <a:pt x="8800" y="5779"/>
                  <a:pt x="8800" y="6000"/>
                </a:cubicBezTo>
                <a:lnTo>
                  <a:pt x="8800" y="8400"/>
                </a:lnTo>
                <a:cubicBezTo>
                  <a:pt x="8800" y="8621"/>
                  <a:pt x="8621" y="8800"/>
                  <a:pt x="8400" y="8800"/>
                </a:cubicBezTo>
                <a:lnTo>
                  <a:pt x="400" y="8800"/>
                </a:lnTo>
                <a:cubicBezTo>
                  <a:pt x="179" y="8800"/>
                  <a:pt x="0" y="8621"/>
                  <a:pt x="0" y="8400"/>
                </a:cubicBezTo>
                <a:lnTo>
                  <a:pt x="0" y="6000"/>
                </a:lnTo>
                <a:cubicBezTo>
                  <a:pt x="0" y="5779"/>
                  <a:pt x="179" y="5600"/>
                  <a:pt x="400" y="5600"/>
                </a:cubicBezTo>
                <a:cubicBezTo>
                  <a:pt x="621" y="5600"/>
                  <a:pt x="800" y="5779"/>
                  <a:pt x="800" y="6000"/>
                </a:cubicBezTo>
                <a:lnTo>
                  <a:pt x="800" y="8000"/>
                </a:lnTo>
                <a:lnTo>
                  <a:pt x="8000" y="8000"/>
                </a:lnTo>
                <a:close/>
                <a:moveTo>
                  <a:pt x="6104" y="4128"/>
                </a:moveTo>
                <a:cubicBezTo>
                  <a:pt x="6254" y="3965"/>
                  <a:pt x="6509" y="3954"/>
                  <a:pt x="6672" y="4104"/>
                </a:cubicBezTo>
                <a:cubicBezTo>
                  <a:pt x="6835" y="4254"/>
                  <a:pt x="6846" y="4509"/>
                  <a:pt x="6696" y="4672"/>
                </a:cubicBezTo>
                <a:lnTo>
                  <a:pt x="4496" y="7072"/>
                </a:lnTo>
                <a:cubicBezTo>
                  <a:pt x="4337" y="7247"/>
                  <a:pt x="4063" y="7247"/>
                  <a:pt x="3904" y="7072"/>
                </a:cubicBezTo>
                <a:lnTo>
                  <a:pt x="1704" y="4672"/>
                </a:lnTo>
                <a:cubicBezTo>
                  <a:pt x="1554" y="4509"/>
                  <a:pt x="1565" y="4254"/>
                  <a:pt x="1728" y="4104"/>
                </a:cubicBezTo>
                <a:cubicBezTo>
                  <a:pt x="1891" y="3954"/>
                  <a:pt x="2146" y="3965"/>
                  <a:pt x="2296" y="4128"/>
                </a:cubicBezTo>
                <a:lnTo>
                  <a:pt x="4200" y="6208"/>
                </a:lnTo>
                <a:lnTo>
                  <a:pt x="6104" y="4128"/>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cs typeface="+mn-ea"/>
              <a:sym typeface="+mn-lt"/>
            </a:endParaRPr>
          </a:p>
        </p:txBody>
      </p:sp>
      <p:sp>
        <p:nvSpPr>
          <p:cNvPr id="51" name="iconfont-10774-5766788">
            <a:extLst>
              <a:ext uri="{FF2B5EF4-FFF2-40B4-BE49-F238E27FC236}">
                <a16:creationId xmlns:a16="http://schemas.microsoft.com/office/drawing/2014/main" id="{75C3B6EC-3243-850F-B925-49AC119716AD}"/>
              </a:ext>
            </a:extLst>
          </p:cNvPr>
          <p:cNvSpPr/>
          <p:nvPr/>
        </p:nvSpPr>
        <p:spPr>
          <a:xfrm>
            <a:off x="8293182" y="1741459"/>
            <a:ext cx="183645" cy="181066"/>
          </a:xfrm>
          <a:custGeom>
            <a:avLst/>
            <a:gdLst>
              <a:gd name="T0" fmla="*/ 11813 w 12800"/>
              <a:gd name="T1" fmla="*/ 2533 h 12773"/>
              <a:gd name="T2" fmla="*/ 10400 w 12800"/>
              <a:gd name="T3" fmla="*/ 2533 h 12773"/>
              <a:gd name="T4" fmla="*/ 10400 w 12800"/>
              <a:gd name="T5" fmla="*/ 1067 h 12773"/>
              <a:gd name="T6" fmla="*/ 9333 w 12800"/>
              <a:gd name="T7" fmla="*/ 0 h 12773"/>
              <a:gd name="T8" fmla="*/ 3467 w 12800"/>
              <a:gd name="T9" fmla="*/ 0 h 12773"/>
              <a:gd name="T10" fmla="*/ 2400 w 12800"/>
              <a:gd name="T11" fmla="*/ 1067 h 12773"/>
              <a:gd name="T12" fmla="*/ 2400 w 12800"/>
              <a:gd name="T13" fmla="*/ 2533 h 12773"/>
              <a:gd name="T14" fmla="*/ 987 w 12800"/>
              <a:gd name="T15" fmla="*/ 2533 h 12773"/>
              <a:gd name="T16" fmla="*/ 0 w 12800"/>
              <a:gd name="T17" fmla="*/ 3520 h 12773"/>
              <a:gd name="T18" fmla="*/ 0 w 12800"/>
              <a:gd name="T19" fmla="*/ 7947 h 12773"/>
              <a:gd name="T20" fmla="*/ 987 w 12800"/>
              <a:gd name="T21" fmla="*/ 8933 h 12773"/>
              <a:gd name="T22" fmla="*/ 2453 w 12800"/>
              <a:gd name="T23" fmla="*/ 8933 h 12773"/>
              <a:gd name="T24" fmla="*/ 2453 w 12800"/>
              <a:gd name="T25" fmla="*/ 7360 h 12773"/>
              <a:gd name="T26" fmla="*/ 2453 w 12800"/>
              <a:gd name="T27" fmla="*/ 7360 h 12773"/>
              <a:gd name="T28" fmla="*/ 2453 w 12800"/>
              <a:gd name="T29" fmla="*/ 11547 h 12773"/>
              <a:gd name="T30" fmla="*/ 3680 w 12800"/>
              <a:gd name="T31" fmla="*/ 12773 h 12773"/>
              <a:gd name="T32" fmla="*/ 9200 w 12800"/>
              <a:gd name="T33" fmla="*/ 12773 h 12773"/>
              <a:gd name="T34" fmla="*/ 10427 w 12800"/>
              <a:gd name="T35" fmla="*/ 11547 h 12773"/>
              <a:gd name="T36" fmla="*/ 10427 w 12800"/>
              <a:gd name="T37" fmla="*/ 8907 h 12773"/>
              <a:gd name="T38" fmla="*/ 11787 w 12800"/>
              <a:gd name="T39" fmla="*/ 8907 h 12773"/>
              <a:gd name="T40" fmla="*/ 12773 w 12800"/>
              <a:gd name="T41" fmla="*/ 7920 h 12773"/>
              <a:gd name="T42" fmla="*/ 12773 w 12800"/>
              <a:gd name="T43" fmla="*/ 3520 h 12773"/>
              <a:gd name="T44" fmla="*/ 11813 w 12800"/>
              <a:gd name="T45" fmla="*/ 2533 h 12773"/>
              <a:gd name="T46" fmla="*/ 3467 w 12800"/>
              <a:gd name="T47" fmla="*/ 2533 h 12773"/>
              <a:gd name="T48" fmla="*/ 3467 w 12800"/>
              <a:gd name="T49" fmla="*/ 1067 h 12773"/>
              <a:gd name="T50" fmla="*/ 9333 w 12800"/>
              <a:gd name="T51" fmla="*/ 1067 h 12773"/>
              <a:gd name="T52" fmla="*/ 9333 w 12800"/>
              <a:gd name="T53" fmla="*/ 2533 h 12773"/>
              <a:gd name="T54" fmla="*/ 3467 w 12800"/>
              <a:gd name="T55" fmla="*/ 2533 h 12773"/>
              <a:gd name="T56" fmla="*/ 9387 w 12800"/>
              <a:gd name="T57" fmla="*/ 11573 h 12773"/>
              <a:gd name="T58" fmla="*/ 9227 w 12800"/>
              <a:gd name="T59" fmla="*/ 11733 h 12773"/>
              <a:gd name="T60" fmla="*/ 3680 w 12800"/>
              <a:gd name="T61" fmla="*/ 11733 h 12773"/>
              <a:gd name="T62" fmla="*/ 3520 w 12800"/>
              <a:gd name="T63" fmla="*/ 11573 h 12773"/>
              <a:gd name="T64" fmla="*/ 3520 w 12800"/>
              <a:gd name="T65" fmla="*/ 7360 h 12773"/>
              <a:gd name="T66" fmla="*/ 3680 w 12800"/>
              <a:gd name="T67" fmla="*/ 7200 h 12773"/>
              <a:gd name="T68" fmla="*/ 9200 w 12800"/>
              <a:gd name="T69" fmla="*/ 7200 h 12773"/>
              <a:gd name="T70" fmla="*/ 9360 w 12800"/>
              <a:gd name="T71" fmla="*/ 7360 h 12773"/>
              <a:gd name="T72" fmla="*/ 9360 w 12800"/>
              <a:gd name="T73" fmla="*/ 11573 h 12773"/>
              <a:gd name="T74" fmla="*/ 9387 w 12800"/>
              <a:gd name="T75" fmla="*/ 11573 h 12773"/>
              <a:gd name="T76" fmla="*/ 10453 w 12800"/>
              <a:gd name="T77" fmla="*/ 5333 h 12773"/>
              <a:gd name="T78" fmla="*/ 9920 w 12800"/>
              <a:gd name="T79" fmla="*/ 4800 h 12773"/>
              <a:gd name="T80" fmla="*/ 10453 w 12800"/>
              <a:gd name="T81" fmla="*/ 4267 h 12773"/>
              <a:gd name="T82" fmla="*/ 10987 w 12800"/>
              <a:gd name="T83" fmla="*/ 4800 h 12773"/>
              <a:gd name="T84" fmla="*/ 10453 w 12800"/>
              <a:gd name="T85" fmla="*/ 5333 h 12773"/>
              <a:gd name="T86" fmla="*/ 8187 w 12800"/>
              <a:gd name="T87" fmla="*/ 10000 h 12773"/>
              <a:gd name="T88" fmla="*/ 4720 w 12800"/>
              <a:gd name="T89" fmla="*/ 10000 h 12773"/>
              <a:gd name="T90" fmla="*/ 4320 w 12800"/>
              <a:gd name="T91" fmla="*/ 10400 h 12773"/>
              <a:gd name="T92" fmla="*/ 4720 w 12800"/>
              <a:gd name="T93" fmla="*/ 10800 h 12773"/>
              <a:gd name="T94" fmla="*/ 8187 w 12800"/>
              <a:gd name="T95" fmla="*/ 10800 h 12773"/>
              <a:gd name="T96" fmla="*/ 8587 w 12800"/>
              <a:gd name="T97" fmla="*/ 10400 h 12773"/>
              <a:gd name="T98" fmla="*/ 8187 w 12800"/>
              <a:gd name="T99" fmla="*/ 10000 h 12773"/>
              <a:gd name="T100" fmla="*/ 4667 w 12800"/>
              <a:gd name="T101" fmla="*/ 8933 h 12773"/>
              <a:gd name="T102" fmla="*/ 7173 w 12800"/>
              <a:gd name="T103" fmla="*/ 8933 h 12773"/>
              <a:gd name="T104" fmla="*/ 7520 w 12800"/>
              <a:gd name="T105" fmla="*/ 8587 h 12773"/>
              <a:gd name="T106" fmla="*/ 7520 w 12800"/>
              <a:gd name="T107" fmla="*/ 8480 h 12773"/>
              <a:gd name="T108" fmla="*/ 7173 w 12800"/>
              <a:gd name="T109" fmla="*/ 8133 h 12773"/>
              <a:gd name="T110" fmla="*/ 4667 w 12800"/>
              <a:gd name="T111" fmla="*/ 8133 h 12773"/>
              <a:gd name="T112" fmla="*/ 4320 w 12800"/>
              <a:gd name="T113" fmla="*/ 8480 h 12773"/>
              <a:gd name="T114" fmla="*/ 4320 w 12800"/>
              <a:gd name="T115" fmla="*/ 8587 h 12773"/>
              <a:gd name="T116" fmla="*/ 4667 w 12800"/>
              <a:gd name="T117" fmla="*/ 8933 h 12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00" h="12773">
                <a:moveTo>
                  <a:pt x="11813" y="2533"/>
                </a:moveTo>
                <a:lnTo>
                  <a:pt x="10400" y="2533"/>
                </a:lnTo>
                <a:lnTo>
                  <a:pt x="10400" y="1067"/>
                </a:lnTo>
                <a:cubicBezTo>
                  <a:pt x="10400" y="480"/>
                  <a:pt x="9920" y="0"/>
                  <a:pt x="9333" y="0"/>
                </a:cubicBezTo>
                <a:lnTo>
                  <a:pt x="3467" y="0"/>
                </a:lnTo>
                <a:cubicBezTo>
                  <a:pt x="2880" y="0"/>
                  <a:pt x="2400" y="480"/>
                  <a:pt x="2400" y="1067"/>
                </a:cubicBezTo>
                <a:lnTo>
                  <a:pt x="2400" y="2533"/>
                </a:lnTo>
                <a:lnTo>
                  <a:pt x="987" y="2533"/>
                </a:lnTo>
                <a:cubicBezTo>
                  <a:pt x="453" y="2533"/>
                  <a:pt x="0" y="2987"/>
                  <a:pt x="0" y="3520"/>
                </a:cubicBezTo>
                <a:lnTo>
                  <a:pt x="0" y="7947"/>
                </a:lnTo>
                <a:cubicBezTo>
                  <a:pt x="0" y="8480"/>
                  <a:pt x="453" y="8933"/>
                  <a:pt x="987" y="8933"/>
                </a:cubicBezTo>
                <a:lnTo>
                  <a:pt x="2453" y="8933"/>
                </a:lnTo>
                <a:lnTo>
                  <a:pt x="2453" y="7360"/>
                </a:lnTo>
                <a:lnTo>
                  <a:pt x="2453" y="7360"/>
                </a:lnTo>
                <a:lnTo>
                  <a:pt x="2453" y="11547"/>
                </a:lnTo>
                <a:cubicBezTo>
                  <a:pt x="2453" y="12240"/>
                  <a:pt x="3013" y="12773"/>
                  <a:pt x="3680" y="12773"/>
                </a:cubicBezTo>
                <a:lnTo>
                  <a:pt x="9200" y="12773"/>
                </a:lnTo>
                <a:cubicBezTo>
                  <a:pt x="9893" y="12773"/>
                  <a:pt x="10427" y="12213"/>
                  <a:pt x="10427" y="11547"/>
                </a:cubicBezTo>
                <a:lnTo>
                  <a:pt x="10427" y="8907"/>
                </a:lnTo>
                <a:lnTo>
                  <a:pt x="11787" y="8907"/>
                </a:lnTo>
                <a:cubicBezTo>
                  <a:pt x="12320" y="8907"/>
                  <a:pt x="12773" y="8453"/>
                  <a:pt x="12773" y="7920"/>
                </a:cubicBezTo>
                <a:lnTo>
                  <a:pt x="12773" y="3520"/>
                </a:lnTo>
                <a:cubicBezTo>
                  <a:pt x="12800" y="2987"/>
                  <a:pt x="12347" y="2533"/>
                  <a:pt x="11813" y="2533"/>
                </a:cubicBezTo>
                <a:close/>
                <a:moveTo>
                  <a:pt x="3467" y="2533"/>
                </a:moveTo>
                <a:lnTo>
                  <a:pt x="3467" y="1067"/>
                </a:lnTo>
                <a:lnTo>
                  <a:pt x="9333" y="1067"/>
                </a:lnTo>
                <a:lnTo>
                  <a:pt x="9333" y="2533"/>
                </a:lnTo>
                <a:lnTo>
                  <a:pt x="3467" y="2533"/>
                </a:lnTo>
                <a:close/>
                <a:moveTo>
                  <a:pt x="9387" y="11573"/>
                </a:moveTo>
                <a:cubicBezTo>
                  <a:pt x="9387" y="11653"/>
                  <a:pt x="9307" y="11733"/>
                  <a:pt x="9227" y="11733"/>
                </a:cubicBezTo>
                <a:lnTo>
                  <a:pt x="3680" y="11733"/>
                </a:lnTo>
                <a:cubicBezTo>
                  <a:pt x="3573" y="11733"/>
                  <a:pt x="3520" y="11653"/>
                  <a:pt x="3520" y="11573"/>
                </a:cubicBezTo>
                <a:lnTo>
                  <a:pt x="3520" y="7360"/>
                </a:lnTo>
                <a:cubicBezTo>
                  <a:pt x="3520" y="7280"/>
                  <a:pt x="3600" y="7200"/>
                  <a:pt x="3680" y="7200"/>
                </a:cubicBezTo>
                <a:lnTo>
                  <a:pt x="9200" y="7200"/>
                </a:lnTo>
                <a:cubicBezTo>
                  <a:pt x="9280" y="7200"/>
                  <a:pt x="9360" y="7280"/>
                  <a:pt x="9360" y="7360"/>
                </a:cubicBezTo>
                <a:lnTo>
                  <a:pt x="9360" y="11573"/>
                </a:lnTo>
                <a:lnTo>
                  <a:pt x="9387" y="11573"/>
                </a:lnTo>
                <a:close/>
                <a:moveTo>
                  <a:pt x="10453" y="5333"/>
                </a:moveTo>
                <a:cubicBezTo>
                  <a:pt x="10160" y="5333"/>
                  <a:pt x="9920" y="5093"/>
                  <a:pt x="9920" y="4800"/>
                </a:cubicBezTo>
                <a:cubicBezTo>
                  <a:pt x="9920" y="4507"/>
                  <a:pt x="10160" y="4267"/>
                  <a:pt x="10453" y="4267"/>
                </a:cubicBezTo>
                <a:cubicBezTo>
                  <a:pt x="10747" y="4267"/>
                  <a:pt x="10987" y="4507"/>
                  <a:pt x="10987" y="4800"/>
                </a:cubicBezTo>
                <a:cubicBezTo>
                  <a:pt x="10987" y="5093"/>
                  <a:pt x="10747" y="5333"/>
                  <a:pt x="10453" y="5333"/>
                </a:cubicBezTo>
                <a:close/>
                <a:moveTo>
                  <a:pt x="8187" y="10000"/>
                </a:moveTo>
                <a:lnTo>
                  <a:pt x="4720" y="10000"/>
                </a:lnTo>
                <a:cubicBezTo>
                  <a:pt x="4507" y="10000"/>
                  <a:pt x="4320" y="10187"/>
                  <a:pt x="4320" y="10400"/>
                </a:cubicBezTo>
                <a:cubicBezTo>
                  <a:pt x="4320" y="10613"/>
                  <a:pt x="4507" y="10800"/>
                  <a:pt x="4720" y="10800"/>
                </a:cubicBezTo>
                <a:lnTo>
                  <a:pt x="8187" y="10800"/>
                </a:lnTo>
                <a:cubicBezTo>
                  <a:pt x="8400" y="10800"/>
                  <a:pt x="8587" y="10613"/>
                  <a:pt x="8587" y="10400"/>
                </a:cubicBezTo>
                <a:cubicBezTo>
                  <a:pt x="8587" y="10187"/>
                  <a:pt x="8400" y="10000"/>
                  <a:pt x="8187" y="10000"/>
                </a:cubicBezTo>
                <a:close/>
                <a:moveTo>
                  <a:pt x="4667" y="8933"/>
                </a:moveTo>
                <a:lnTo>
                  <a:pt x="7173" y="8933"/>
                </a:lnTo>
                <a:cubicBezTo>
                  <a:pt x="7360" y="8933"/>
                  <a:pt x="7520" y="8773"/>
                  <a:pt x="7520" y="8587"/>
                </a:cubicBezTo>
                <a:lnTo>
                  <a:pt x="7520" y="8480"/>
                </a:lnTo>
                <a:cubicBezTo>
                  <a:pt x="7520" y="8293"/>
                  <a:pt x="7360" y="8133"/>
                  <a:pt x="7173" y="8133"/>
                </a:cubicBezTo>
                <a:lnTo>
                  <a:pt x="4667" y="8133"/>
                </a:lnTo>
                <a:cubicBezTo>
                  <a:pt x="4480" y="8133"/>
                  <a:pt x="4320" y="8293"/>
                  <a:pt x="4320" y="8480"/>
                </a:cubicBezTo>
                <a:lnTo>
                  <a:pt x="4320" y="8587"/>
                </a:lnTo>
                <a:cubicBezTo>
                  <a:pt x="4320" y="8773"/>
                  <a:pt x="4480" y="8933"/>
                  <a:pt x="4667" y="8933"/>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cs typeface="+mn-ea"/>
              <a:sym typeface="+mn-lt"/>
            </a:endParaRPr>
          </a:p>
        </p:txBody>
      </p:sp>
      <p:sp>
        <p:nvSpPr>
          <p:cNvPr id="52" name="文本框 51">
            <a:extLst>
              <a:ext uri="{FF2B5EF4-FFF2-40B4-BE49-F238E27FC236}">
                <a16:creationId xmlns:a16="http://schemas.microsoft.com/office/drawing/2014/main" id="{F734F454-9D8B-5DC7-9373-C1F4CB7E07CA}"/>
              </a:ext>
            </a:extLst>
          </p:cNvPr>
          <p:cNvSpPr txBox="1"/>
          <p:nvPr/>
        </p:nvSpPr>
        <p:spPr>
          <a:xfrm>
            <a:off x="3006430" y="357130"/>
            <a:ext cx="1363027" cy="369332"/>
          </a:xfrm>
          <a:prstGeom prst="rect">
            <a:avLst/>
          </a:prstGeom>
          <a:noFill/>
        </p:spPr>
        <p:txBody>
          <a:bodyPr wrap="square" rtlCol="0">
            <a:spAutoFit/>
          </a:bodyPr>
          <a:lstStyle/>
          <a:p>
            <a:r>
              <a:rPr lang="zh-CN" altLang="en-US" b="1" dirty="0">
                <a:solidFill>
                  <a:schemeClr val="bg1"/>
                </a:solidFill>
              </a:rPr>
              <a:t>数据查询</a:t>
            </a:r>
          </a:p>
        </p:txBody>
      </p:sp>
    </p:spTree>
    <p:custDataLst>
      <p:tags r:id="rId1"/>
    </p:custDataLst>
    <p:extLst>
      <p:ext uri="{BB962C8B-B14F-4D97-AF65-F5344CB8AC3E}">
        <p14:creationId xmlns:p14="http://schemas.microsoft.com/office/powerpoint/2010/main" val="2657195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2F35FDB-D7A8-4C30-A16B-F6381621BDB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四、页面设计</a:t>
            </a:r>
          </a:p>
        </p:txBody>
      </p:sp>
      <p:sp>
        <p:nvSpPr>
          <p:cNvPr id="89" name="矩形 88">
            <a:extLst>
              <a:ext uri="{FF2B5EF4-FFF2-40B4-BE49-F238E27FC236}">
                <a16:creationId xmlns:a16="http://schemas.microsoft.com/office/drawing/2014/main" id="{26A9F71D-C297-B425-2C22-92E82D50F7CE}"/>
              </a:ext>
            </a:extLst>
          </p:cNvPr>
          <p:cNvSpPr/>
          <p:nvPr/>
        </p:nvSpPr>
        <p:spPr>
          <a:xfrm>
            <a:off x="314558" y="982373"/>
            <a:ext cx="8514883" cy="450402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sp>
        <p:nvSpPr>
          <p:cNvPr id="49" name="矩形 48">
            <a:extLst>
              <a:ext uri="{FF2B5EF4-FFF2-40B4-BE49-F238E27FC236}">
                <a16:creationId xmlns:a16="http://schemas.microsoft.com/office/drawing/2014/main" id="{2D72807A-1244-3ACC-2705-ACC31CE80EBC}"/>
              </a:ext>
            </a:extLst>
          </p:cNvPr>
          <p:cNvSpPr/>
          <p:nvPr/>
        </p:nvSpPr>
        <p:spPr>
          <a:xfrm>
            <a:off x="314559" y="982374"/>
            <a:ext cx="8514882" cy="53381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cs typeface="+mn-ea"/>
                <a:sym typeface="+mn-lt"/>
              </a:rPr>
              <a:t>久事数据服务平台</a:t>
            </a:r>
          </a:p>
        </p:txBody>
      </p:sp>
      <p:pic>
        <p:nvPicPr>
          <p:cNvPr id="50" name="Picture 4">
            <a:extLst>
              <a:ext uri="{FF2B5EF4-FFF2-40B4-BE49-F238E27FC236}">
                <a16:creationId xmlns:a16="http://schemas.microsoft.com/office/drawing/2014/main" id="{BED6A4C8-8B60-BDEB-2378-CA63A2F87756}"/>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567843" y="1108400"/>
            <a:ext cx="387518" cy="300082"/>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F5145AD5-E0DF-115C-837A-31396CEF408E}"/>
              </a:ext>
            </a:extLst>
          </p:cNvPr>
          <p:cNvSpPr txBox="1"/>
          <p:nvPr/>
        </p:nvSpPr>
        <p:spPr>
          <a:xfrm>
            <a:off x="2718444" y="1097854"/>
            <a:ext cx="594066"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首页</a:t>
            </a:r>
          </a:p>
        </p:txBody>
      </p:sp>
      <p:sp>
        <p:nvSpPr>
          <p:cNvPr id="10" name="文本框 9">
            <a:extLst>
              <a:ext uri="{FF2B5EF4-FFF2-40B4-BE49-F238E27FC236}">
                <a16:creationId xmlns:a16="http://schemas.microsoft.com/office/drawing/2014/main" id="{C9757594-8C6C-D29B-E5D2-865AE5E50CD6}"/>
              </a:ext>
            </a:extLst>
          </p:cNvPr>
          <p:cNvSpPr txBox="1"/>
          <p:nvPr/>
        </p:nvSpPr>
        <p:spPr>
          <a:xfrm>
            <a:off x="6557518" y="1097854"/>
            <a:ext cx="1138698"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数据实验室</a:t>
            </a:r>
          </a:p>
        </p:txBody>
      </p:sp>
      <p:sp>
        <p:nvSpPr>
          <p:cNvPr id="11" name="文本框 10">
            <a:extLst>
              <a:ext uri="{FF2B5EF4-FFF2-40B4-BE49-F238E27FC236}">
                <a16:creationId xmlns:a16="http://schemas.microsoft.com/office/drawing/2014/main" id="{0880B0EA-0A17-DD7B-1376-D904B1076954}"/>
              </a:ext>
            </a:extLst>
          </p:cNvPr>
          <p:cNvSpPr txBox="1"/>
          <p:nvPr/>
        </p:nvSpPr>
        <p:spPr>
          <a:xfrm>
            <a:off x="7807754" y="1100842"/>
            <a:ext cx="923305"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个人中心</a:t>
            </a:r>
          </a:p>
        </p:txBody>
      </p:sp>
      <p:sp>
        <p:nvSpPr>
          <p:cNvPr id="12" name="矩形: 圆角 11">
            <a:extLst>
              <a:ext uri="{FF2B5EF4-FFF2-40B4-BE49-F238E27FC236}">
                <a16:creationId xmlns:a16="http://schemas.microsoft.com/office/drawing/2014/main" id="{3A2A7CAE-9582-A4FE-0DD5-7F7708C2E71E}"/>
              </a:ext>
            </a:extLst>
          </p:cNvPr>
          <p:cNvSpPr/>
          <p:nvPr/>
        </p:nvSpPr>
        <p:spPr>
          <a:xfrm>
            <a:off x="5459828" y="1048474"/>
            <a:ext cx="1054010" cy="398841"/>
          </a:xfrm>
          <a:prstGeom prst="roundRect">
            <a:avLst>
              <a:gd name="adj" fmla="val 1295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3" name="文本框 12">
            <a:extLst>
              <a:ext uri="{FF2B5EF4-FFF2-40B4-BE49-F238E27FC236}">
                <a16:creationId xmlns:a16="http://schemas.microsoft.com/office/drawing/2014/main" id="{CB6DD61B-DA77-26B5-6FA9-9C89CF831E30}"/>
              </a:ext>
            </a:extLst>
          </p:cNvPr>
          <p:cNvSpPr txBox="1"/>
          <p:nvPr/>
        </p:nvSpPr>
        <p:spPr>
          <a:xfrm>
            <a:off x="3424049" y="1097854"/>
            <a:ext cx="962270"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数据资产</a:t>
            </a:r>
          </a:p>
        </p:txBody>
      </p:sp>
      <p:sp>
        <p:nvSpPr>
          <p:cNvPr id="6" name="文本框 5">
            <a:extLst>
              <a:ext uri="{FF2B5EF4-FFF2-40B4-BE49-F238E27FC236}">
                <a16:creationId xmlns:a16="http://schemas.microsoft.com/office/drawing/2014/main" id="{916D237B-7EB9-EE58-D420-75A42B577179}"/>
              </a:ext>
            </a:extLst>
          </p:cNvPr>
          <p:cNvSpPr txBox="1"/>
          <p:nvPr/>
        </p:nvSpPr>
        <p:spPr>
          <a:xfrm>
            <a:off x="449785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数据查询</a:t>
            </a:r>
          </a:p>
        </p:txBody>
      </p:sp>
      <p:sp>
        <p:nvSpPr>
          <p:cNvPr id="8" name="文本框 7">
            <a:extLst>
              <a:ext uri="{FF2B5EF4-FFF2-40B4-BE49-F238E27FC236}">
                <a16:creationId xmlns:a16="http://schemas.microsoft.com/office/drawing/2014/main" id="{B9D8BF24-218F-DD69-3003-4F916D767DDF}"/>
              </a:ext>
            </a:extLst>
          </p:cNvPr>
          <p:cNvSpPr txBox="1"/>
          <p:nvPr/>
        </p:nvSpPr>
        <p:spPr>
          <a:xfrm>
            <a:off x="5527688" y="1097854"/>
            <a:ext cx="918291" cy="300082"/>
          </a:xfrm>
          <a:prstGeom prst="rect">
            <a:avLst/>
          </a:prstGeom>
          <a:noFill/>
        </p:spPr>
        <p:txBody>
          <a:bodyPr wrap="square" rtlCol="0">
            <a:spAutoFit/>
          </a:bodyPr>
          <a:lstStyle/>
          <a:p>
            <a:pPr algn="ctr"/>
            <a:r>
              <a:rPr lang="zh-CN" altLang="en-US" sz="1350" b="1" spc="75" dirty="0">
                <a:solidFill>
                  <a:srgbClr val="376092"/>
                </a:solidFill>
                <a:cs typeface="+mn-ea"/>
                <a:sym typeface="+mn-lt"/>
              </a:rPr>
              <a:t>接口申请</a:t>
            </a:r>
          </a:p>
        </p:txBody>
      </p:sp>
      <p:sp>
        <p:nvSpPr>
          <p:cNvPr id="16" name="文本框 15">
            <a:extLst>
              <a:ext uri="{FF2B5EF4-FFF2-40B4-BE49-F238E27FC236}">
                <a16:creationId xmlns:a16="http://schemas.microsoft.com/office/drawing/2014/main" id="{2317E2C4-B7DB-B591-E82F-D3F49150D568}"/>
              </a:ext>
            </a:extLst>
          </p:cNvPr>
          <p:cNvSpPr txBox="1"/>
          <p:nvPr/>
        </p:nvSpPr>
        <p:spPr>
          <a:xfrm>
            <a:off x="3006430" y="357130"/>
            <a:ext cx="1363027" cy="369332"/>
          </a:xfrm>
          <a:prstGeom prst="rect">
            <a:avLst/>
          </a:prstGeom>
          <a:noFill/>
        </p:spPr>
        <p:txBody>
          <a:bodyPr wrap="square" rtlCol="0">
            <a:spAutoFit/>
          </a:bodyPr>
          <a:lstStyle/>
          <a:p>
            <a:r>
              <a:rPr lang="zh-CN" altLang="en-US" b="1" dirty="0">
                <a:solidFill>
                  <a:schemeClr val="bg1"/>
                </a:solidFill>
              </a:rPr>
              <a:t>接口申请</a:t>
            </a:r>
          </a:p>
        </p:txBody>
      </p:sp>
      <p:sp>
        <p:nvSpPr>
          <p:cNvPr id="15" name="矩形 14">
            <a:extLst>
              <a:ext uri="{FF2B5EF4-FFF2-40B4-BE49-F238E27FC236}">
                <a16:creationId xmlns:a16="http://schemas.microsoft.com/office/drawing/2014/main" id="{0E1AF296-0DAE-BD00-10EC-F973DD60DFA4}"/>
              </a:ext>
            </a:extLst>
          </p:cNvPr>
          <p:cNvSpPr/>
          <p:nvPr/>
        </p:nvSpPr>
        <p:spPr>
          <a:xfrm>
            <a:off x="2635566" y="1642643"/>
            <a:ext cx="6046968" cy="37313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t>返回参数</a:t>
            </a:r>
            <a:endParaRPr lang="zh-CN" altLang="en-US" sz="1400" dirty="0">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id="{E1FA165E-9C6F-A7CF-C7F8-5F87AD5D4A15}"/>
              </a:ext>
            </a:extLst>
          </p:cNvPr>
          <p:cNvSpPr txBox="1"/>
          <p:nvPr/>
        </p:nvSpPr>
        <p:spPr>
          <a:xfrm>
            <a:off x="2894987" y="2507066"/>
            <a:ext cx="6037178" cy="261610"/>
          </a:xfrm>
          <a:prstGeom prst="rect">
            <a:avLst/>
          </a:prstGeom>
          <a:noFill/>
        </p:spPr>
        <p:txBody>
          <a:bodyPr wrap="square" rtlCol="0">
            <a:spAutoFit/>
          </a:bodyPr>
          <a:lstStyle/>
          <a:p>
            <a:r>
              <a:rPr lang="zh-CN" altLang="en-US" sz="1050" b="1" dirty="0"/>
              <a:t>调用地址：  </a:t>
            </a:r>
            <a:r>
              <a:rPr lang="en-US" altLang="zh-CN" sz="1050" dirty="0">
                <a:solidFill>
                  <a:schemeClr val="bg1">
                    <a:lumMod val="50000"/>
                  </a:schemeClr>
                </a:solidFill>
                <a:latin typeface="微软雅黑" panose="020B0503020204020204" pitchFamily="34" charset="-122"/>
                <a:ea typeface="微软雅黑" panose="020B0503020204020204" pitchFamily="34" charset="-122"/>
              </a:rPr>
              <a:t>https</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请求方式</a:t>
            </a:r>
            <a:r>
              <a:rPr lang="en-US" altLang="zh-CN" sz="1050" dirty="0">
                <a:solidFill>
                  <a:schemeClr val="bg1">
                    <a:lumMod val="50000"/>
                  </a:schemeClr>
                </a:solidFill>
                <a:latin typeface="微软雅黑" panose="020B0503020204020204" pitchFamily="34" charset="-122"/>
                <a:ea typeface="微软雅黑" panose="020B0503020204020204" pitchFamily="34" charset="-122"/>
              </a:rPr>
              <a:t>: GET https://xxxxx/api/getInfo&amp;appSecret=?</a:t>
            </a:r>
          </a:p>
        </p:txBody>
      </p:sp>
      <p:sp>
        <p:nvSpPr>
          <p:cNvPr id="23" name="文本框 22">
            <a:extLst>
              <a:ext uri="{FF2B5EF4-FFF2-40B4-BE49-F238E27FC236}">
                <a16:creationId xmlns:a16="http://schemas.microsoft.com/office/drawing/2014/main" id="{A2C45180-BB80-5912-38E9-D6B7E5D25679}"/>
              </a:ext>
            </a:extLst>
          </p:cNvPr>
          <p:cNvSpPr txBox="1"/>
          <p:nvPr/>
        </p:nvSpPr>
        <p:spPr>
          <a:xfrm>
            <a:off x="2894763" y="2120824"/>
            <a:ext cx="1935145" cy="253916"/>
          </a:xfrm>
          <a:prstGeom prst="rect">
            <a:avLst/>
          </a:prstGeom>
          <a:noFill/>
        </p:spPr>
        <p:txBody>
          <a:bodyPr wrap="none" rtlCol="0">
            <a:spAutoFit/>
          </a:bodyPr>
          <a:lstStyle/>
          <a:p>
            <a:r>
              <a:rPr lang="zh-CN" altLang="en-US" sz="1050" b="1" dirty="0"/>
              <a:t>摘要：</a:t>
            </a:r>
            <a:r>
              <a:rPr lang="en-US" altLang="zh-CN" sz="1050" dirty="0">
                <a:solidFill>
                  <a:schemeClr val="bg1">
                    <a:lumMod val="50000"/>
                  </a:schemeClr>
                </a:solidFill>
              </a:rPr>
              <a:t>XXXXXXXXXXXXXXX</a:t>
            </a:r>
            <a:endParaRPr lang="zh-CN" altLang="en-US" sz="1050" dirty="0">
              <a:solidFill>
                <a:schemeClr val="bg1">
                  <a:lumMod val="50000"/>
                </a:schemeClr>
              </a:solidFill>
            </a:endParaRPr>
          </a:p>
        </p:txBody>
      </p:sp>
      <p:sp>
        <p:nvSpPr>
          <p:cNvPr id="24" name="文本框 23">
            <a:extLst>
              <a:ext uri="{FF2B5EF4-FFF2-40B4-BE49-F238E27FC236}">
                <a16:creationId xmlns:a16="http://schemas.microsoft.com/office/drawing/2014/main" id="{61AFD9DA-BDD3-E393-C178-1A026D38713F}"/>
              </a:ext>
            </a:extLst>
          </p:cNvPr>
          <p:cNvSpPr txBox="1"/>
          <p:nvPr/>
        </p:nvSpPr>
        <p:spPr>
          <a:xfrm>
            <a:off x="2883876" y="1698241"/>
            <a:ext cx="3376246" cy="307777"/>
          </a:xfrm>
          <a:prstGeom prst="rect">
            <a:avLst/>
          </a:prstGeom>
          <a:noFill/>
        </p:spPr>
        <p:txBody>
          <a:bodyPr wrap="square" rtlCol="0">
            <a:spAutoFit/>
          </a:bodyPr>
          <a:lstStyle/>
          <a:p>
            <a:r>
              <a:rPr lang="zh-CN" altLang="en-US" sz="1400" b="1" dirty="0">
                <a:solidFill>
                  <a:schemeClr val="accent1">
                    <a:lumMod val="75000"/>
                  </a:schemeClr>
                </a:solidFill>
                <a:cs typeface="+mn-ea"/>
              </a:rPr>
              <a:t>线路级公交刷卡量统计信息</a:t>
            </a:r>
          </a:p>
        </p:txBody>
      </p:sp>
      <p:sp>
        <p:nvSpPr>
          <p:cNvPr id="25" name="文本框 24">
            <a:extLst>
              <a:ext uri="{FF2B5EF4-FFF2-40B4-BE49-F238E27FC236}">
                <a16:creationId xmlns:a16="http://schemas.microsoft.com/office/drawing/2014/main" id="{4B1D43C1-9424-362C-4F6B-B5B293E44C9D}"/>
              </a:ext>
            </a:extLst>
          </p:cNvPr>
          <p:cNvSpPr txBox="1"/>
          <p:nvPr/>
        </p:nvSpPr>
        <p:spPr>
          <a:xfrm>
            <a:off x="2895898" y="2948804"/>
            <a:ext cx="857927" cy="253916"/>
          </a:xfrm>
          <a:prstGeom prst="rect">
            <a:avLst/>
          </a:prstGeom>
          <a:noFill/>
        </p:spPr>
        <p:txBody>
          <a:bodyPr wrap="none" rtlCol="0">
            <a:spAutoFit/>
          </a:bodyPr>
          <a:lstStyle/>
          <a:p>
            <a:r>
              <a:rPr lang="zh-CN" altLang="en-US" sz="1050" b="1" dirty="0"/>
              <a:t>请求参数：</a:t>
            </a:r>
            <a:endParaRPr lang="zh-CN" altLang="en-US" sz="1050" dirty="0"/>
          </a:p>
        </p:txBody>
      </p:sp>
      <p:sp>
        <p:nvSpPr>
          <p:cNvPr id="26" name="文本框 25">
            <a:extLst>
              <a:ext uri="{FF2B5EF4-FFF2-40B4-BE49-F238E27FC236}">
                <a16:creationId xmlns:a16="http://schemas.microsoft.com/office/drawing/2014/main" id="{D3C6E113-FF8D-8A79-7E10-3FE983302396}"/>
              </a:ext>
            </a:extLst>
          </p:cNvPr>
          <p:cNvSpPr txBox="1"/>
          <p:nvPr/>
        </p:nvSpPr>
        <p:spPr>
          <a:xfrm>
            <a:off x="2907961" y="4144938"/>
            <a:ext cx="857927" cy="253916"/>
          </a:xfrm>
          <a:prstGeom prst="rect">
            <a:avLst/>
          </a:prstGeom>
          <a:noFill/>
        </p:spPr>
        <p:txBody>
          <a:bodyPr wrap="none" rtlCol="0">
            <a:spAutoFit/>
          </a:bodyPr>
          <a:lstStyle/>
          <a:p>
            <a:r>
              <a:rPr lang="zh-CN" altLang="en-US" sz="1050" b="1" dirty="0"/>
              <a:t>返回参数：</a:t>
            </a:r>
            <a:endParaRPr lang="zh-CN" altLang="en-US" sz="1050" dirty="0"/>
          </a:p>
        </p:txBody>
      </p:sp>
      <p:graphicFrame>
        <p:nvGraphicFramePr>
          <p:cNvPr id="27" name="表格 26">
            <a:extLst>
              <a:ext uri="{FF2B5EF4-FFF2-40B4-BE49-F238E27FC236}">
                <a16:creationId xmlns:a16="http://schemas.microsoft.com/office/drawing/2014/main" id="{585F8BA6-9C4B-2093-BF63-8F04DD293947}"/>
              </a:ext>
            </a:extLst>
          </p:cNvPr>
          <p:cNvGraphicFramePr>
            <a:graphicFrameLocks noGrp="1"/>
          </p:cNvGraphicFramePr>
          <p:nvPr>
            <p:extLst>
              <p:ext uri="{D42A27DB-BD31-4B8C-83A1-F6EECF244321}">
                <p14:modId xmlns:p14="http://schemas.microsoft.com/office/powerpoint/2010/main" val="59625007"/>
              </p:ext>
            </p:extLst>
          </p:nvPr>
        </p:nvGraphicFramePr>
        <p:xfrm>
          <a:off x="3723221" y="3047664"/>
          <a:ext cx="4486030" cy="904398"/>
        </p:xfrm>
        <a:graphic>
          <a:graphicData uri="http://schemas.openxmlformats.org/drawingml/2006/table">
            <a:tbl>
              <a:tblPr/>
              <a:tblGrid>
                <a:gridCol w="1511182">
                  <a:extLst>
                    <a:ext uri="{9D8B030D-6E8A-4147-A177-3AD203B41FA5}">
                      <a16:colId xmlns:a16="http://schemas.microsoft.com/office/drawing/2014/main" val="2464695856"/>
                    </a:ext>
                  </a:extLst>
                </a:gridCol>
                <a:gridCol w="1488504">
                  <a:extLst>
                    <a:ext uri="{9D8B030D-6E8A-4147-A177-3AD203B41FA5}">
                      <a16:colId xmlns:a16="http://schemas.microsoft.com/office/drawing/2014/main" val="1934757116"/>
                    </a:ext>
                  </a:extLst>
                </a:gridCol>
                <a:gridCol w="1486344">
                  <a:extLst>
                    <a:ext uri="{9D8B030D-6E8A-4147-A177-3AD203B41FA5}">
                      <a16:colId xmlns:a16="http://schemas.microsoft.com/office/drawing/2014/main" val="3536683199"/>
                    </a:ext>
                  </a:extLst>
                </a:gridCol>
              </a:tblGrid>
              <a:tr h="251920">
                <a:tc>
                  <a:txBody>
                    <a:bodyPr/>
                    <a:lstStyle/>
                    <a:p>
                      <a:pPr marL="0" algn="ctr" defTabSz="457200" rtl="0" eaLnBrk="1" latinLnBrk="0" hangingPunct="1"/>
                      <a:r>
                        <a:rPr lang="zh-CN" altLang="en-US" sz="900" b="1" kern="1200" dirty="0">
                          <a:solidFill>
                            <a:schemeClr val="tx1"/>
                          </a:solidFill>
                          <a:latin typeface="+mn-ea"/>
                          <a:ea typeface="+mn-ea"/>
                          <a:cs typeface="+mn-cs"/>
                        </a:rPr>
                        <a:t>参数</a:t>
                      </a:r>
                    </a:p>
                  </a:txBody>
                  <a:tcPr marL="78867" marR="164306"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457200" rtl="0" eaLnBrk="1" latinLnBrk="0" hangingPunct="1"/>
                      <a:r>
                        <a:rPr lang="zh-CN" altLang="en-US" sz="900" b="1" kern="1200" dirty="0">
                          <a:solidFill>
                            <a:schemeClr val="tx1"/>
                          </a:solidFill>
                          <a:latin typeface="+mn-ea"/>
                          <a:ea typeface="+mn-ea"/>
                          <a:cs typeface="+mn-cs"/>
                        </a:rPr>
                        <a:t>是否必须</a:t>
                      </a:r>
                    </a:p>
                  </a:txBody>
                  <a:tcPr marL="164306" marR="164306"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457200" rtl="0" eaLnBrk="1" latinLnBrk="0" hangingPunct="1"/>
                      <a:r>
                        <a:rPr lang="zh-CN" altLang="en-US" sz="900" b="1" kern="1200" dirty="0">
                          <a:solidFill>
                            <a:schemeClr val="tx1"/>
                          </a:solidFill>
                          <a:latin typeface="+mn-ea"/>
                          <a:ea typeface="+mn-ea"/>
                          <a:cs typeface="+mn-cs"/>
                        </a:rPr>
                        <a:t>说明</a:t>
                      </a:r>
                    </a:p>
                  </a:txBody>
                  <a:tcPr marL="164306" marR="78867"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84943128"/>
                  </a:ext>
                </a:extLst>
              </a:tr>
              <a:tr h="251920">
                <a:tc>
                  <a:txBody>
                    <a:bodyPr/>
                    <a:lstStyle/>
                    <a:p>
                      <a:pPr marL="0" algn="ctr" defTabSz="457200" rtl="0" eaLnBrk="1" latinLnBrk="0" hangingPunct="1"/>
                      <a:r>
                        <a:rPr lang="en-US" altLang="zh-CN" sz="900" b="0" kern="1200" dirty="0">
                          <a:solidFill>
                            <a:schemeClr val="tx1"/>
                          </a:solidFill>
                          <a:latin typeface="+mn-ea"/>
                          <a:ea typeface="+mn-ea"/>
                          <a:cs typeface="+mn-cs"/>
                        </a:rPr>
                        <a:t>orgCode</a:t>
                      </a:r>
                    </a:p>
                  </a:txBody>
                  <a:tcPr marL="78867" marR="164306"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457200" rtl="0" eaLnBrk="1" latinLnBrk="0" hangingPunct="1"/>
                      <a:r>
                        <a:rPr lang="zh-CN" altLang="en-US" sz="900" b="0" kern="1200" dirty="0">
                          <a:solidFill>
                            <a:schemeClr val="tx1"/>
                          </a:solidFill>
                          <a:latin typeface="+mn-ea"/>
                          <a:ea typeface="+mn-ea"/>
                          <a:cs typeface="+mn-cs"/>
                        </a:rPr>
                        <a:t>是</a:t>
                      </a:r>
                    </a:p>
                  </a:txBody>
                  <a:tcPr marL="164306" marR="164306"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457200" rtl="0" eaLnBrk="1" latinLnBrk="0" hangingPunct="1"/>
                      <a:r>
                        <a:rPr lang="zh-CN" altLang="en-US" sz="900" b="0" kern="1200" dirty="0">
                          <a:solidFill>
                            <a:schemeClr val="tx1"/>
                          </a:solidFill>
                          <a:latin typeface="+mn-ea"/>
                          <a:ea typeface="+mn-ea"/>
                          <a:cs typeface="+mn-cs"/>
                        </a:rPr>
                        <a:t>机构编号</a:t>
                      </a:r>
                    </a:p>
                  </a:txBody>
                  <a:tcPr marL="164306" marR="78867"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77107313"/>
                  </a:ext>
                </a:extLst>
              </a:tr>
              <a:tr h="251920">
                <a:tc>
                  <a:txBody>
                    <a:bodyPr/>
                    <a:lstStyle/>
                    <a:p>
                      <a:pPr marL="0" algn="ctr" defTabSz="457200" rtl="0" eaLnBrk="1" latinLnBrk="0" hangingPunct="1"/>
                      <a:r>
                        <a:rPr lang="en-US" altLang="zh-CN" sz="900" b="0" kern="1200" dirty="0">
                          <a:solidFill>
                            <a:schemeClr val="tx1"/>
                          </a:solidFill>
                          <a:latin typeface="+mn-ea"/>
                          <a:ea typeface="+mn-ea"/>
                          <a:cs typeface="+mn-cs"/>
                        </a:rPr>
                        <a:t>secret</a:t>
                      </a:r>
                      <a:endParaRPr lang="zh-CN" altLang="en-US" sz="900" b="0" kern="1200" dirty="0">
                        <a:solidFill>
                          <a:schemeClr val="tx1"/>
                        </a:solidFill>
                        <a:latin typeface="+mn-ea"/>
                        <a:ea typeface="+mn-ea"/>
                        <a:cs typeface="+mn-cs"/>
                      </a:endParaRPr>
                    </a:p>
                  </a:txBody>
                  <a:tcPr marL="78867" marR="164306"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457200" rtl="0" eaLnBrk="1" latinLnBrk="0" hangingPunct="1"/>
                      <a:r>
                        <a:rPr lang="zh-CN" altLang="en-US" sz="900" b="0" kern="1200" dirty="0">
                          <a:solidFill>
                            <a:schemeClr val="tx1"/>
                          </a:solidFill>
                          <a:latin typeface="+mn-ea"/>
                          <a:ea typeface="+mn-ea"/>
                          <a:cs typeface="+mn-cs"/>
                        </a:rPr>
                        <a:t>是</a:t>
                      </a:r>
                    </a:p>
                  </a:txBody>
                  <a:tcPr marL="164306" marR="164306"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457200" rtl="0" eaLnBrk="1" latinLnBrk="0" hangingPunct="1"/>
                      <a:r>
                        <a:rPr lang="zh-CN" altLang="en-US" sz="900" b="0" kern="1200" dirty="0">
                          <a:solidFill>
                            <a:schemeClr val="tx1"/>
                          </a:solidFill>
                          <a:latin typeface="+mn-ea"/>
                          <a:ea typeface="+mn-ea"/>
                          <a:cs typeface="+mn-cs"/>
                        </a:rPr>
                        <a:t>唯一密钥</a:t>
                      </a:r>
                    </a:p>
                  </a:txBody>
                  <a:tcPr marL="164306" marR="78867"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4873178"/>
                  </a:ext>
                </a:extLst>
              </a:tr>
            </a:tbl>
          </a:graphicData>
        </a:graphic>
      </p:graphicFrame>
      <p:graphicFrame>
        <p:nvGraphicFramePr>
          <p:cNvPr id="28" name="表格 27">
            <a:extLst>
              <a:ext uri="{FF2B5EF4-FFF2-40B4-BE49-F238E27FC236}">
                <a16:creationId xmlns:a16="http://schemas.microsoft.com/office/drawing/2014/main" id="{EB9E51AA-4A09-DE1D-30E1-5E9A20DBF2BF}"/>
              </a:ext>
            </a:extLst>
          </p:cNvPr>
          <p:cNvGraphicFramePr>
            <a:graphicFrameLocks noGrp="1"/>
          </p:cNvGraphicFramePr>
          <p:nvPr>
            <p:extLst>
              <p:ext uri="{D42A27DB-BD31-4B8C-83A1-F6EECF244321}">
                <p14:modId xmlns:p14="http://schemas.microsoft.com/office/powerpoint/2010/main" val="1816106506"/>
              </p:ext>
            </p:extLst>
          </p:nvPr>
        </p:nvGraphicFramePr>
        <p:xfrm>
          <a:off x="3723220" y="4173978"/>
          <a:ext cx="4486031" cy="1205864"/>
        </p:xfrm>
        <a:graphic>
          <a:graphicData uri="http://schemas.openxmlformats.org/drawingml/2006/table">
            <a:tbl>
              <a:tblPr/>
              <a:tblGrid>
                <a:gridCol w="1417253">
                  <a:extLst>
                    <a:ext uri="{9D8B030D-6E8A-4147-A177-3AD203B41FA5}">
                      <a16:colId xmlns:a16="http://schemas.microsoft.com/office/drawing/2014/main" val="2290023957"/>
                    </a:ext>
                  </a:extLst>
                </a:gridCol>
                <a:gridCol w="1534389">
                  <a:extLst>
                    <a:ext uri="{9D8B030D-6E8A-4147-A177-3AD203B41FA5}">
                      <a16:colId xmlns:a16="http://schemas.microsoft.com/office/drawing/2014/main" val="2544994910"/>
                    </a:ext>
                  </a:extLst>
                </a:gridCol>
                <a:gridCol w="1534389">
                  <a:extLst>
                    <a:ext uri="{9D8B030D-6E8A-4147-A177-3AD203B41FA5}">
                      <a16:colId xmlns:a16="http://schemas.microsoft.com/office/drawing/2014/main" val="531084965"/>
                    </a:ext>
                  </a:extLst>
                </a:gridCol>
              </a:tblGrid>
              <a:tr h="0">
                <a:tc>
                  <a:txBody>
                    <a:bodyPr/>
                    <a:lstStyle/>
                    <a:p>
                      <a:pPr marL="0" algn="ctr" defTabSz="457200" rtl="0" eaLnBrk="1" latinLnBrk="0" hangingPunct="1"/>
                      <a:r>
                        <a:rPr lang="zh-CN" altLang="en-US" sz="900" b="1" kern="1200" dirty="0">
                          <a:solidFill>
                            <a:schemeClr val="tx1"/>
                          </a:solidFill>
                          <a:latin typeface="+mn-ea"/>
                          <a:ea typeface="+mn-ea"/>
                          <a:cs typeface="+mn-cs"/>
                        </a:rPr>
                        <a:t>参数</a:t>
                      </a:r>
                    </a:p>
                  </a:txBody>
                  <a:tcPr marL="78867" marR="164306"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marL="0" algn="ctr" defTabSz="457200" rtl="0" eaLnBrk="1" latinLnBrk="0" hangingPunct="1"/>
                      <a:r>
                        <a:rPr lang="zh-CN" altLang="en-US" sz="900" b="1" kern="1200" dirty="0">
                          <a:solidFill>
                            <a:schemeClr val="tx1"/>
                          </a:solidFill>
                          <a:latin typeface="+mn-ea"/>
                          <a:ea typeface="+mn-ea"/>
                          <a:cs typeface="+mn-cs"/>
                        </a:rPr>
                        <a:t>类型</a:t>
                      </a:r>
                    </a:p>
                  </a:txBody>
                  <a:tcPr marL="78867" marR="164306"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marL="0" algn="ctr" defTabSz="457200" rtl="0" eaLnBrk="1" latinLnBrk="0" hangingPunct="1"/>
                      <a:r>
                        <a:rPr lang="zh-CN" altLang="en-US" sz="900" b="1" kern="1200" dirty="0">
                          <a:solidFill>
                            <a:schemeClr val="tx1"/>
                          </a:solidFill>
                          <a:latin typeface="+mn-ea"/>
                          <a:ea typeface="+mn-ea"/>
                          <a:cs typeface="+mn-cs"/>
                        </a:rPr>
                        <a:t>说明</a:t>
                      </a:r>
                    </a:p>
                  </a:txBody>
                  <a:tcPr marL="164306" marR="78867"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95991984"/>
                  </a:ext>
                </a:extLst>
              </a:tr>
              <a:tr h="239800">
                <a:tc>
                  <a:txBody>
                    <a:bodyPr/>
                    <a:lstStyle/>
                    <a:p>
                      <a:pPr marL="0" algn="ctr" defTabSz="457200" rtl="0" eaLnBrk="1" latinLnBrk="0" hangingPunct="1"/>
                      <a:r>
                        <a:rPr lang="en-US" altLang="zh-CN" sz="900" b="0" kern="1200" dirty="0">
                          <a:solidFill>
                            <a:schemeClr val="tx1"/>
                          </a:solidFill>
                          <a:latin typeface="+mn-ea"/>
                          <a:ea typeface="+mn-ea"/>
                          <a:cs typeface="+mn-cs"/>
                        </a:rPr>
                        <a:t>code</a:t>
                      </a:r>
                      <a:endParaRPr lang="zh-CN" altLang="en-US" sz="900" b="0" kern="1200" dirty="0">
                        <a:solidFill>
                          <a:schemeClr val="tx1"/>
                        </a:solidFill>
                        <a:latin typeface="+mn-ea"/>
                        <a:ea typeface="+mn-ea"/>
                        <a:cs typeface="+mn-cs"/>
                      </a:endParaRPr>
                    </a:p>
                  </a:txBody>
                  <a:tcPr marL="78867" marR="164306"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marL="0" algn="ctr" defTabSz="457200" rtl="0" eaLnBrk="1" latinLnBrk="0" hangingPunct="1"/>
                      <a:r>
                        <a:rPr lang="en-US" altLang="zh-CN" sz="900" b="0" kern="1200" dirty="0">
                          <a:solidFill>
                            <a:schemeClr val="tx1"/>
                          </a:solidFill>
                          <a:latin typeface="+mn-ea"/>
                          <a:ea typeface="+mn-ea"/>
                          <a:cs typeface="+mn-cs"/>
                        </a:rPr>
                        <a:t>String</a:t>
                      </a:r>
                      <a:endParaRPr lang="zh-CN" altLang="en-US" sz="900" b="0" kern="1200" dirty="0">
                        <a:solidFill>
                          <a:schemeClr val="tx1"/>
                        </a:solidFill>
                        <a:latin typeface="+mn-ea"/>
                        <a:ea typeface="+mn-ea"/>
                        <a:cs typeface="+mn-cs"/>
                      </a:endParaRPr>
                    </a:p>
                  </a:txBody>
                  <a:tcPr marL="78867" marR="164306"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marL="0" algn="ctr" defTabSz="457200" rtl="0" eaLnBrk="1" latinLnBrk="0" hangingPunct="1"/>
                      <a:r>
                        <a:rPr lang="zh-CN" altLang="en-US" sz="900" b="0" kern="1200" dirty="0">
                          <a:solidFill>
                            <a:schemeClr val="tx1"/>
                          </a:solidFill>
                          <a:latin typeface="+mn-ea"/>
                          <a:ea typeface="+mn-ea"/>
                          <a:cs typeface="+mn-cs"/>
                        </a:rPr>
                        <a:t>返回码</a:t>
                      </a:r>
                    </a:p>
                  </a:txBody>
                  <a:tcPr marL="164306" marR="78867"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261013363"/>
                  </a:ext>
                </a:extLst>
              </a:tr>
              <a:tr h="239800">
                <a:tc>
                  <a:txBody>
                    <a:bodyPr/>
                    <a:lstStyle/>
                    <a:p>
                      <a:pPr marL="0" algn="ctr" defTabSz="457200" rtl="0" eaLnBrk="1" latinLnBrk="0" hangingPunct="1"/>
                      <a:r>
                        <a:rPr lang="en-US" altLang="zh-CN" sz="900" b="0" kern="1200" dirty="0">
                          <a:solidFill>
                            <a:schemeClr val="tx1"/>
                          </a:solidFill>
                          <a:latin typeface="+mn-ea"/>
                          <a:ea typeface="+mn-ea"/>
                          <a:cs typeface="+mn-cs"/>
                        </a:rPr>
                        <a:t>msg</a:t>
                      </a:r>
                      <a:endParaRPr lang="zh-CN" altLang="en-US" sz="900" b="0" kern="1200" dirty="0">
                        <a:solidFill>
                          <a:schemeClr val="tx1"/>
                        </a:solidFill>
                        <a:latin typeface="+mn-ea"/>
                        <a:ea typeface="+mn-ea"/>
                        <a:cs typeface="+mn-cs"/>
                      </a:endParaRPr>
                    </a:p>
                  </a:txBody>
                  <a:tcPr marL="78867" marR="164306"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marL="0" algn="ctr" defTabSz="457200" rtl="0" eaLnBrk="1" latinLnBrk="0" hangingPunct="1"/>
                      <a:r>
                        <a:rPr lang="en-US" altLang="zh-CN" sz="900" b="0" kern="1200" dirty="0">
                          <a:solidFill>
                            <a:schemeClr val="tx1"/>
                          </a:solidFill>
                          <a:latin typeface="+mn-ea"/>
                          <a:ea typeface="+mn-ea"/>
                          <a:cs typeface="+mn-cs"/>
                        </a:rPr>
                        <a:t>String</a:t>
                      </a:r>
                      <a:endParaRPr lang="zh-CN" altLang="en-US" sz="900" b="0" kern="1200" dirty="0">
                        <a:solidFill>
                          <a:schemeClr val="tx1"/>
                        </a:solidFill>
                        <a:latin typeface="+mn-ea"/>
                        <a:ea typeface="+mn-ea"/>
                        <a:cs typeface="+mn-cs"/>
                      </a:endParaRPr>
                    </a:p>
                  </a:txBody>
                  <a:tcPr marL="78867" marR="164306"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marL="0" algn="ctr" defTabSz="457200" rtl="0" eaLnBrk="1" latinLnBrk="0" hangingPunct="1"/>
                      <a:r>
                        <a:rPr lang="zh-CN" altLang="en-US" sz="900" b="0" kern="1200" dirty="0">
                          <a:solidFill>
                            <a:schemeClr val="tx1"/>
                          </a:solidFill>
                          <a:latin typeface="+mn-ea"/>
                          <a:ea typeface="+mn-ea"/>
                          <a:cs typeface="+mn-cs"/>
                        </a:rPr>
                        <a:t>返回说明</a:t>
                      </a:r>
                    </a:p>
                  </a:txBody>
                  <a:tcPr marL="164306" marR="78867"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794002990"/>
                  </a:ext>
                </a:extLst>
              </a:tr>
              <a:tr h="239800">
                <a:tc>
                  <a:txBody>
                    <a:bodyPr/>
                    <a:lstStyle/>
                    <a:p>
                      <a:pPr marL="0" algn="ctr" defTabSz="457200" rtl="0" eaLnBrk="1" latinLnBrk="0" hangingPunct="1"/>
                      <a:r>
                        <a:rPr lang="en-US" altLang="zh-CN" sz="900" b="0" kern="1200" dirty="0">
                          <a:solidFill>
                            <a:schemeClr val="tx1"/>
                          </a:solidFill>
                          <a:latin typeface="+mn-ea"/>
                          <a:ea typeface="+mn-ea"/>
                          <a:cs typeface="+mn-cs"/>
                        </a:rPr>
                        <a:t>data</a:t>
                      </a:r>
                      <a:endParaRPr lang="zh-CN" altLang="en-US" sz="900" b="0" kern="1200" dirty="0">
                        <a:solidFill>
                          <a:schemeClr val="tx1"/>
                        </a:solidFill>
                        <a:latin typeface="+mn-ea"/>
                        <a:ea typeface="+mn-ea"/>
                        <a:cs typeface="+mn-cs"/>
                      </a:endParaRPr>
                    </a:p>
                  </a:txBody>
                  <a:tcPr marL="78867" marR="164306"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marL="0" algn="ctr" defTabSz="457200" rtl="0" eaLnBrk="1" latinLnBrk="0" hangingPunct="1"/>
                      <a:r>
                        <a:rPr lang="en-US" altLang="zh-CN" sz="900" b="0" kern="1200" dirty="0">
                          <a:solidFill>
                            <a:schemeClr val="tx1"/>
                          </a:solidFill>
                          <a:latin typeface="+mn-ea"/>
                          <a:ea typeface="+mn-ea"/>
                          <a:cs typeface="+mn-cs"/>
                        </a:rPr>
                        <a:t>json</a:t>
                      </a:r>
                      <a:endParaRPr lang="zh-CN" altLang="en-US" sz="900" b="0" kern="1200" dirty="0">
                        <a:solidFill>
                          <a:schemeClr val="tx1"/>
                        </a:solidFill>
                        <a:latin typeface="+mn-ea"/>
                        <a:ea typeface="+mn-ea"/>
                        <a:cs typeface="+mn-cs"/>
                      </a:endParaRPr>
                    </a:p>
                  </a:txBody>
                  <a:tcPr marL="78867" marR="164306"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marL="0" algn="ctr" defTabSz="457200" rtl="0" eaLnBrk="1" latinLnBrk="0" hangingPunct="1"/>
                      <a:r>
                        <a:rPr lang="zh-CN" altLang="en-US" sz="900" b="0" kern="1200" dirty="0">
                          <a:solidFill>
                            <a:schemeClr val="tx1"/>
                          </a:solidFill>
                          <a:latin typeface="+mn-ea"/>
                          <a:ea typeface="+mn-ea"/>
                          <a:cs typeface="+mn-cs"/>
                        </a:rPr>
                        <a:t>返回内容</a:t>
                      </a:r>
                    </a:p>
                  </a:txBody>
                  <a:tcPr marL="164306" marR="78867" marT="82153" marB="82153"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299597936"/>
                  </a:ext>
                </a:extLst>
              </a:tr>
            </a:tbl>
          </a:graphicData>
        </a:graphic>
      </p:graphicFrame>
      <p:sp>
        <p:nvSpPr>
          <p:cNvPr id="30" name="矩形 29">
            <a:extLst>
              <a:ext uri="{FF2B5EF4-FFF2-40B4-BE49-F238E27FC236}">
                <a16:creationId xmlns:a16="http://schemas.microsoft.com/office/drawing/2014/main" id="{BFE5A4AC-DB09-9AC9-6B94-8D4FB9F00F54}"/>
              </a:ext>
            </a:extLst>
          </p:cNvPr>
          <p:cNvSpPr/>
          <p:nvPr/>
        </p:nvSpPr>
        <p:spPr>
          <a:xfrm>
            <a:off x="490880" y="1642213"/>
            <a:ext cx="2041964" cy="37387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31" name="矩形 30">
            <a:extLst>
              <a:ext uri="{FF2B5EF4-FFF2-40B4-BE49-F238E27FC236}">
                <a16:creationId xmlns:a16="http://schemas.microsoft.com/office/drawing/2014/main" id="{F19823F3-BC59-A09F-DDB6-7BDA33EEB701}"/>
              </a:ext>
            </a:extLst>
          </p:cNvPr>
          <p:cNvSpPr/>
          <p:nvPr/>
        </p:nvSpPr>
        <p:spPr>
          <a:xfrm>
            <a:off x="490880" y="1642643"/>
            <a:ext cx="2041963" cy="33914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32" name="文本框 31">
            <a:extLst>
              <a:ext uri="{FF2B5EF4-FFF2-40B4-BE49-F238E27FC236}">
                <a16:creationId xmlns:a16="http://schemas.microsoft.com/office/drawing/2014/main" id="{7F639193-CEDD-6247-44FE-23453550DBA3}"/>
              </a:ext>
            </a:extLst>
          </p:cNvPr>
          <p:cNvSpPr txBox="1"/>
          <p:nvPr/>
        </p:nvSpPr>
        <p:spPr>
          <a:xfrm>
            <a:off x="593603" y="2041729"/>
            <a:ext cx="2041963" cy="1239057"/>
          </a:xfrm>
          <a:prstGeom prst="rect">
            <a:avLst/>
          </a:prstGeom>
          <a:noFill/>
        </p:spPr>
        <p:txBody>
          <a:bodyPr wrap="square" rtlCol="0">
            <a:spAutoFit/>
          </a:bodyPr>
          <a:lstStyle/>
          <a:p>
            <a:pPr marL="171450" indent="-171450">
              <a:lnSpc>
                <a:spcPct val="120000"/>
              </a:lnSpc>
              <a:buFont typeface="Arial" panose="020B0604020202020204" pitchFamily="34" charset="0"/>
              <a:buChar char="•"/>
            </a:pPr>
            <a:r>
              <a:rPr lang="zh-CN" altLang="en-US" sz="1050" dirty="0"/>
              <a:t>公交客流量</a:t>
            </a:r>
            <a:r>
              <a:rPr lang="en-US" altLang="zh-CN" sz="1050" dirty="0"/>
              <a:t>1-</a:t>
            </a:r>
            <a:r>
              <a:rPr lang="zh-CN" altLang="en-US" sz="1050" dirty="0"/>
              <a:t>分营运公司</a:t>
            </a:r>
            <a:endParaRPr lang="en-US" altLang="zh-CN" sz="1050" dirty="0"/>
          </a:p>
          <a:p>
            <a:pPr marL="171450" indent="-171450">
              <a:lnSpc>
                <a:spcPct val="120000"/>
              </a:lnSpc>
              <a:buFont typeface="Arial" panose="020B0604020202020204" pitchFamily="34" charset="0"/>
              <a:buChar char="•"/>
            </a:pPr>
            <a:r>
              <a:rPr lang="zh-CN" altLang="en-US" sz="1050" b="1" dirty="0">
                <a:solidFill>
                  <a:srgbClr val="376092"/>
                </a:solidFill>
                <a:effectLst>
                  <a:outerShdw blurRad="38100" dist="38100" dir="2700000" algn="tl">
                    <a:srgbClr val="000000">
                      <a:alpha val="43137"/>
                    </a:srgbClr>
                  </a:outerShdw>
                </a:effectLst>
              </a:rPr>
              <a:t>公交客流量</a:t>
            </a:r>
            <a:r>
              <a:rPr lang="en-US" altLang="zh-CN" sz="1050" b="1" dirty="0">
                <a:solidFill>
                  <a:srgbClr val="376092"/>
                </a:solidFill>
                <a:effectLst>
                  <a:outerShdw blurRad="38100" dist="38100" dir="2700000" algn="tl">
                    <a:srgbClr val="000000">
                      <a:alpha val="43137"/>
                    </a:srgbClr>
                  </a:outerShdw>
                </a:effectLst>
              </a:rPr>
              <a:t>2-</a:t>
            </a:r>
            <a:r>
              <a:rPr lang="zh-CN" altLang="en-US" sz="1050" b="1" dirty="0">
                <a:solidFill>
                  <a:srgbClr val="376092"/>
                </a:solidFill>
                <a:effectLst>
                  <a:outerShdw blurRad="38100" dist="38100" dir="2700000" algn="tl">
                    <a:srgbClr val="000000">
                      <a:alpha val="43137"/>
                    </a:srgbClr>
                  </a:outerShdw>
                </a:effectLst>
              </a:rPr>
              <a:t>分线路</a:t>
            </a:r>
            <a:endParaRPr lang="en-US" altLang="zh-CN" sz="1050" b="1" dirty="0">
              <a:solidFill>
                <a:srgbClr val="376092"/>
              </a:solidFill>
              <a:effectLst>
                <a:outerShdw blurRad="38100" dist="38100" dir="2700000" algn="tl">
                  <a:srgbClr val="000000">
                    <a:alpha val="43137"/>
                  </a:srgbClr>
                </a:outerShdw>
              </a:effectLst>
            </a:endParaRPr>
          </a:p>
          <a:p>
            <a:pPr marL="171450" indent="-171450">
              <a:lnSpc>
                <a:spcPct val="120000"/>
              </a:lnSpc>
              <a:buFont typeface="Arial" panose="020B0604020202020204" pitchFamily="34" charset="0"/>
              <a:buChar char="•"/>
            </a:pPr>
            <a:r>
              <a:rPr lang="zh-CN" altLang="en-US" sz="1050" dirty="0"/>
              <a:t>公交客流量</a:t>
            </a:r>
            <a:r>
              <a:rPr lang="en-US" altLang="zh-CN" sz="1050" dirty="0"/>
              <a:t>3-</a:t>
            </a:r>
            <a:r>
              <a:rPr lang="zh-CN" altLang="en-US" sz="1050" dirty="0"/>
              <a:t>分站点</a:t>
            </a:r>
            <a:endParaRPr lang="en-US" altLang="zh-CN" sz="1050" dirty="0"/>
          </a:p>
          <a:p>
            <a:pPr marL="171450" indent="-171450">
              <a:lnSpc>
                <a:spcPct val="120000"/>
              </a:lnSpc>
              <a:buFont typeface="Arial" panose="020B0604020202020204" pitchFamily="34" charset="0"/>
              <a:buChar char="•"/>
            </a:pPr>
            <a:r>
              <a:rPr lang="zh-CN" altLang="en-US" sz="1050" dirty="0"/>
              <a:t>分时段线路客流量</a:t>
            </a:r>
            <a:endParaRPr lang="en-US" altLang="zh-CN" sz="1050" dirty="0"/>
          </a:p>
          <a:p>
            <a:pPr marL="171450" indent="-171450">
              <a:lnSpc>
                <a:spcPct val="120000"/>
              </a:lnSpc>
              <a:buFont typeface="Arial" panose="020B0604020202020204" pitchFamily="34" charset="0"/>
              <a:buChar char="•"/>
            </a:pPr>
            <a:r>
              <a:rPr lang="zh-CN" altLang="en-US" sz="1050" dirty="0"/>
              <a:t>高客流线路</a:t>
            </a:r>
            <a:endParaRPr lang="en-US" altLang="zh-CN" sz="1050" dirty="0"/>
          </a:p>
          <a:p>
            <a:pPr marL="171450" indent="-171450">
              <a:lnSpc>
                <a:spcPct val="120000"/>
              </a:lnSpc>
              <a:buFont typeface="Arial" panose="020B0604020202020204" pitchFamily="34" charset="0"/>
              <a:buChar char="•"/>
            </a:pPr>
            <a:r>
              <a:rPr lang="zh-CN" altLang="en-US" sz="1050" dirty="0"/>
              <a:t>高客流站点</a:t>
            </a:r>
            <a:endParaRPr lang="en-US" altLang="zh-CN" sz="1050" dirty="0"/>
          </a:p>
        </p:txBody>
      </p:sp>
      <p:sp>
        <p:nvSpPr>
          <p:cNvPr id="37" name="文本框 36">
            <a:extLst>
              <a:ext uri="{FF2B5EF4-FFF2-40B4-BE49-F238E27FC236}">
                <a16:creationId xmlns:a16="http://schemas.microsoft.com/office/drawing/2014/main" id="{492864A6-DB7E-9D55-94EB-AA464799BAA5}"/>
              </a:ext>
            </a:extLst>
          </p:cNvPr>
          <p:cNvSpPr txBox="1"/>
          <p:nvPr/>
        </p:nvSpPr>
        <p:spPr>
          <a:xfrm>
            <a:off x="567843" y="1674060"/>
            <a:ext cx="1039977" cy="276999"/>
          </a:xfrm>
          <a:prstGeom prst="rect">
            <a:avLst/>
          </a:prstGeom>
          <a:noFill/>
        </p:spPr>
        <p:txBody>
          <a:bodyPr wrap="square" rtlCol="0">
            <a:spAutoFit/>
          </a:bodyPr>
          <a:lstStyle/>
          <a:p>
            <a:r>
              <a:rPr lang="zh-CN" altLang="en-US" sz="1200" b="1" dirty="0">
                <a:solidFill>
                  <a:srgbClr val="376092"/>
                </a:solidFill>
              </a:rPr>
              <a:t>交通卡公司</a:t>
            </a:r>
          </a:p>
        </p:txBody>
      </p:sp>
      <p:sp>
        <p:nvSpPr>
          <p:cNvPr id="39" name="矩形 38">
            <a:extLst>
              <a:ext uri="{FF2B5EF4-FFF2-40B4-BE49-F238E27FC236}">
                <a16:creationId xmlns:a16="http://schemas.microsoft.com/office/drawing/2014/main" id="{DFF436A8-3B51-5D32-1169-56594DC1E001}"/>
              </a:ext>
            </a:extLst>
          </p:cNvPr>
          <p:cNvSpPr/>
          <p:nvPr/>
        </p:nvSpPr>
        <p:spPr>
          <a:xfrm>
            <a:off x="490879" y="3338743"/>
            <a:ext cx="2041966" cy="33914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48" name="文本框 47">
            <a:extLst>
              <a:ext uri="{FF2B5EF4-FFF2-40B4-BE49-F238E27FC236}">
                <a16:creationId xmlns:a16="http://schemas.microsoft.com/office/drawing/2014/main" id="{01DC10C9-5FCA-9FB7-BD9C-8DED0AEC39F5}"/>
              </a:ext>
            </a:extLst>
          </p:cNvPr>
          <p:cNvSpPr txBox="1"/>
          <p:nvPr/>
        </p:nvSpPr>
        <p:spPr>
          <a:xfrm>
            <a:off x="564683" y="3393983"/>
            <a:ext cx="1039977" cy="276999"/>
          </a:xfrm>
          <a:prstGeom prst="rect">
            <a:avLst/>
          </a:prstGeom>
          <a:noFill/>
        </p:spPr>
        <p:txBody>
          <a:bodyPr wrap="square" rtlCol="0">
            <a:spAutoFit/>
          </a:bodyPr>
          <a:lstStyle/>
          <a:p>
            <a:r>
              <a:rPr lang="zh-CN" altLang="en-US" sz="1200" b="1" dirty="0">
                <a:solidFill>
                  <a:srgbClr val="376092"/>
                </a:solidFill>
              </a:rPr>
              <a:t>久事公交</a:t>
            </a:r>
          </a:p>
        </p:txBody>
      </p:sp>
      <p:sp>
        <p:nvSpPr>
          <p:cNvPr id="51" name="文本框 50">
            <a:extLst>
              <a:ext uri="{FF2B5EF4-FFF2-40B4-BE49-F238E27FC236}">
                <a16:creationId xmlns:a16="http://schemas.microsoft.com/office/drawing/2014/main" id="{0650E312-3001-665B-CC16-064E6D50B0A0}"/>
              </a:ext>
            </a:extLst>
          </p:cNvPr>
          <p:cNvSpPr txBox="1"/>
          <p:nvPr/>
        </p:nvSpPr>
        <p:spPr>
          <a:xfrm>
            <a:off x="593602" y="3713771"/>
            <a:ext cx="2041963" cy="462306"/>
          </a:xfrm>
          <a:prstGeom prst="rect">
            <a:avLst/>
          </a:prstGeom>
          <a:noFill/>
        </p:spPr>
        <p:txBody>
          <a:bodyPr wrap="square" rtlCol="0">
            <a:spAutoFit/>
          </a:bodyPr>
          <a:lstStyle/>
          <a:p>
            <a:pPr marL="171450" indent="-171450">
              <a:lnSpc>
                <a:spcPct val="120000"/>
              </a:lnSpc>
              <a:buFont typeface="Arial" panose="020B0604020202020204" pitchFamily="34" charset="0"/>
              <a:buChar char="•"/>
            </a:pPr>
            <a:r>
              <a:rPr lang="zh-CN" altLang="en-US" sz="1050" dirty="0"/>
              <a:t>线路基础信息查询</a:t>
            </a:r>
            <a:endParaRPr lang="en-US" altLang="zh-CN" sz="1050" dirty="0"/>
          </a:p>
          <a:p>
            <a:pPr marL="171450" indent="-171450">
              <a:lnSpc>
                <a:spcPct val="120000"/>
              </a:lnSpc>
              <a:buFont typeface="Arial" panose="020B0604020202020204" pitchFamily="34" charset="0"/>
              <a:buChar char="•"/>
            </a:pPr>
            <a:r>
              <a:rPr lang="zh-CN" altLang="en-US" sz="1050" dirty="0"/>
              <a:t>站点基础信息查询</a:t>
            </a:r>
            <a:endParaRPr lang="en-US" altLang="zh-CN" sz="1050" dirty="0"/>
          </a:p>
        </p:txBody>
      </p:sp>
      <p:cxnSp>
        <p:nvCxnSpPr>
          <p:cNvPr id="53" name="直接连接符 52">
            <a:extLst>
              <a:ext uri="{FF2B5EF4-FFF2-40B4-BE49-F238E27FC236}">
                <a16:creationId xmlns:a16="http://schemas.microsoft.com/office/drawing/2014/main" id="{70876A9D-B365-32A4-8E8E-3CC443EA27C3}"/>
              </a:ext>
            </a:extLst>
          </p:cNvPr>
          <p:cNvCxnSpPr>
            <a:cxnSpLocks/>
          </p:cNvCxnSpPr>
          <p:nvPr/>
        </p:nvCxnSpPr>
        <p:spPr>
          <a:xfrm>
            <a:off x="2962883" y="2054644"/>
            <a:ext cx="5540255" cy="0"/>
          </a:xfrm>
          <a:prstGeom prst="line">
            <a:avLst/>
          </a:prstGeom>
          <a:ln>
            <a:solidFill>
              <a:srgbClr val="5A5657"/>
            </a:solidFill>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a16="http://schemas.microsoft.com/office/drawing/2014/main" id="{9B90738D-4EDE-4DDF-650B-F0500C3234F9}"/>
              </a:ext>
            </a:extLst>
          </p:cNvPr>
          <p:cNvCxnSpPr>
            <a:cxnSpLocks/>
          </p:cNvCxnSpPr>
          <p:nvPr/>
        </p:nvCxnSpPr>
        <p:spPr>
          <a:xfrm>
            <a:off x="2989485" y="2444632"/>
            <a:ext cx="5513653" cy="0"/>
          </a:xfrm>
          <a:prstGeom prst="line">
            <a:avLst/>
          </a:prstGeom>
          <a:ln>
            <a:solidFill>
              <a:srgbClr val="5A5657"/>
            </a:solidFill>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id="{D14CB5F6-5A16-5F25-8710-EA59F8DD698E}"/>
              </a:ext>
            </a:extLst>
          </p:cNvPr>
          <p:cNvCxnSpPr>
            <a:cxnSpLocks/>
          </p:cNvCxnSpPr>
          <p:nvPr/>
        </p:nvCxnSpPr>
        <p:spPr>
          <a:xfrm>
            <a:off x="2976183" y="2857500"/>
            <a:ext cx="5513654" cy="0"/>
          </a:xfrm>
          <a:prstGeom prst="line">
            <a:avLst/>
          </a:prstGeom>
          <a:ln>
            <a:solidFill>
              <a:srgbClr val="5A5657"/>
            </a:solidFill>
          </a:ln>
        </p:spPr>
        <p:style>
          <a:lnRef idx="1">
            <a:schemeClr val="accent1"/>
          </a:lnRef>
          <a:fillRef idx="0">
            <a:schemeClr val="accent1"/>
          </a:fillRef>
          <a:effectRef idx="0">
            <a:schemeClr val="accent1"/>
          </a:effectRef>
          <a:fontRef idx="minor">
            <a:schemeClr val="tx1"/>
          </a:fontRef>
        </p:style>
      </p:cxnSp>
      <p:cxnSp>
        <p:nvCxnSpPr>
          <p:cNvPr id="60" name="直接连接符 59">
            <a:extLst>
              <a:ext uri="{FF2B5EF4-FFF2-40B4-BE49-F238E27FC236}">
                <a16:creationId xmlns:a16="http://schemas.microsoft.com/office/drawing/2014/main" id="{90244899-AAF0-E989-ED3E-2CBD6FF4D456}"/>
              </a:ext>
            </a:extLst>
          </p:cNvPr>
          <p:cNvCxnSpPr>
            <a:cxnSpLocks/>
          </p:cNvCxnSpPr>
          <p:nvPr/>
        </p:nvCxnSpPr>
        <p:spPr>
          <a:xfrm>
            <a:off x="2989484" y="4059477"/>
            <a:ext cx="5513654" cy="0"/>
          </a:xfrm>
          <a:prstGeom prst="line">
            <a:avLst/>
          </a:prstGeom>
          <a:ln>
            <a:solidFill>
              <a:srgbClr val="5A5657"/>
            </a:solidFill>
          </a:ln>
        </p:spPr>
        <p:style>
          <a:lnRef idx="1">
            <a:schemeClr val="accent1"/>
          </a:lnRef>
          <a:fillRef idx="0">
            <a:schemeClr val="accent1"/>
          </a:fillRef>
          <a:effectRef idx="0">
            <a:schemeClr val="accent1"/>
          </a:effectRef>
          <a:fontRef idx="minor">
            <a:schemeClr val="tx1"/>
          </a:fontRef>
        </p:style>
      </p:cxnSp>
      <p:sp>
        <p:nvSpPr>
          <p:cNvPr id="3" name="矩形: 圆角 2">
            <a:extLst>
              <a:ext uri="{FF2B5EF4-FFF2-40B4-BE49-F238E27FC236}">
                <a16:creationId xmlns:a16="http://schemas.microsoft.com/office/drawing/2014/main" id="{DA00640B-2CFC-0AEB-8B16-E8D399CD8029}"/>
              </a:ext>
            </a:extLst>
          </p:cNvPr>
          <p:cNvSpPr/>
          <p:nvPr/>
        </p:nvSpPr>
        <p:spPr>
          <a:xfrm>
            <a:off x="7642178" y="1732449"/>
            <a:ext cx="860960" cy="222426"/>
          </a:xfrm>
          <a:prstGeom prst="roundRect">
            <a:avLst>
              <a:gd name="adj" fmla="val 27901"/>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cs typeface="+mn-ea"/>
                <a:sym typeface="+mn-lt"/>
              </a:rPr>
              <a:t>接口申请</a:t>
            </a:r>
          </a:p>
        </p:txBody>
      </p:sp>
    </p:spTree>
    <p:custDataLst>
      <p:tags r:id="rId1"/>
    </p:custDataLst>
    <p:extLst>
      <p:ext uri="{BB962C8B-B14F-4D97-AF65-F5344CB8AC3E}">
        <p14:creationId xmlns:p14="http://schemas.microsoft.com/office/powerpoint/2010/main" val="1868016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2F35FDB-D7A8-4C30-A16B-F6381621BDB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四、页面设计</a:t>
            </a:r>
          </a:p>
        </p:txBody>
      </p:sp>
      <p:sp>
        <p:nvSpPr>
          <p:cNvPr id="89" name="矩形 88">
            <a:extLst>
              <a:ext uri="{FF2B5EF4-FFF2-40B4-BE49-F238E27FC236}">
                <a16:creationId xmlns:a16="http://schemas.microsoft.com/office/drawing/2014/main" id="{26A9F71D-C297-B425-2C22-92E82D50F7CE}"/>
              </a:ext>
            </a:extLst>
          </p:cNvPr>
          <p:cNvSpPr/>
          <p:nvPr/>
        </p:nvSpPr>
        <p:spPr>
          <a:xfrm>
            <a:off x="314558" y="982373"/>
            <a:ext cx="8514883" cy="450402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sp>
        <p:nvSpPr>
          <p:cNvPr id="49" name="矩形 48">
            <a:extLst>
              <a:ext uri="{FF2B5EF4-FFF2-40B4-BE49-F238E27FC236}">
                <a16:creationId xmlns:a16="http://schemas.microsoft.com/office/drawing/2014/main" id="{2D72807A-1244-3ACC-2705-ACC31CE80EBC}"/>
              </a:ext>
            </a:extLst>
          </p:cNvPr>
          <p:cNvSpPr/>
          <p:nvPr/>
        </p:nvSpPr>
        <p:spPr>
          <a:xfrm>
            <a:off x="314559" y="982374"/>
            <a:ext cx="8514882" cy="53381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cs typeface="+mn-ea"/>
                <a:sym typeface="+mn-lt"/>
              </a:rPr>
              <a:t>久事数据服务平台</a:t>
            </a:r>
          </a:p>
        </p:txBody>
      </p:sp>
      <p:pic>
        <p:nvPicPr>
          <p:cNvPr id="50" name="Picture 4">
            <a:extLst>
              <a:ext uri="{FF2B5EF4-FFF2-40B4-BE49-F238E27FC236}">
                <a16:creationId xmlns:a16="http://schemas.microsoft.com/office/drawing/2014/main" id="{BED6A4C8-8B60-BDEB-2378-CA63A2F87756}"/>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567843" y="1108400"/>
            <a:ext cx="387518" cy="300082"/>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F5145AD5-E0DF-115C-837A-31396CEF408E}"/>
              </a:ext>
            </a:extLst>
          </p:cNvPr>
          <p:cNvSpPr txBox="1"/>
          <p:nvPr/>
        </p:nvSpPr>
        <p:spPr>
          <a:xfrm>
            <a:off x="2718444" y="1097854"/>
            <a:ext cx="594066"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首页</a:t>
            </a:r>
          </a:p>
        </p:txBody>
      </p:sp>
      <p:sp>
        <p:nvSpPr>
          <p:cNvPr id="11" name="文本框 10">
            <a:extLst>
              <a:ext uri="{FF2B5EF4-FFF2-40B4-BE49-F238E27FC236}">
                <a16:creationId xmlns:a16="http://schemas.microsoft.com/office/drawing/2014/main" id="{0880B0EA-0A17-DD7B-1376-D904B1076954}"/>
              </a:ext>
            </a:extLst>
          </p:cNvPr>
          <p:cNvSpPr txBox="1"/>
          <p:nvPr/>
        </p:nvSpPr>
        <p:spPr>
          <a:xfrm>
            <a:off x="7807754" y="1100842"/>
            <a:ext cx="923305"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个人中心</a:t>
            </a:r>
          </a:p>
        </p:txBody>
      </p:sp>
      <p:sp>
        <p:nvSpPr>
          <p:cNvPr id="12" name="矩形: 圆角 11">
            <a:extLst>
              <a:ext uri="{FF2B5EF4-FFF2-40B4-BE49-F238E27FC236}">
                <a16:creationId xmlns:a16="http://schemas.microsoft.com/office/drawing/2014/main" id="{3A2A7CAE-9582-A4FE-0DD5-7F7708C2E71E}"/>
              </a:ext>
            </a:extLst>
          </p:cNvPr>
          <p:cNvSpPr/>
          <p:nvPr/>
        </p:nvSpPr>
        <p:spPr>
          <a:xfrm>
            <a:off x="6599862" y="1048474"/>
            <a:ext cx="1054010" cy="398841"/>
          </a:xfrm>
          <a:prstGeom prst="roundRect">
            <a:avLst>
              <a:gd name="adj" fmla="val 1295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3" name="文本框 12">
            <a:extLst>
              <a:ext uri="{FF2B5EF4-FFF2-40B4-BE49-F238E27FC236}">
                <a16:creationId xmlns:a16="http://schemas.microsoft.com/office/drawing/2014/main" id="{CB6DD61B-DA77-26B5-6FA9-9C89CF831E30}"/>
              </a:ext>
            </a:extLst>
          </p:cNvPr>
          <p:cNvSpPr txBox="1"/>
          <p:nvPr/>
        </p:nvSpPr>
        <p:spPr>
          <a:xfrm>
            <a:off x="3424049" y="1097854"/>
            <a:ext cx="962270"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数据资产</a:t>
            </a:r>
          </a:p>
        </p:txBody>
      </p:sp>
      <p:sp>
        <p:nvSpPr>
          <p:cNvPr id="6" name="文本框 5">
            <a:extLst>
              <a:ext uri="{FF2B5EF4-FFF2-40B4-BE49-F238E27FC236}">
                <a16:creationId xmlns:a16="http://schemas.microsoft.com/office/drawing/2014/main" id="{916D237B-7EB9-EE58-D420-75A42B577179}"/>
              </a:ext>
            </a:extLst>
          </p:cNvPr>
          <p:cNvSpPr txBox="1"/>
          <p:nvPr/>
        </p:nvSpPr>
        <p:spPr>
          <a:xfrm>
            <a:off x="449785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数据查询</a:t>
            </a:r>
          </a:p>
        </p:txBody>
      </p:sp>
      <p:sp>
        <p:nvSpPr>
          <p:cNvPr id="8" name="文本框 7">
            <a:extLst>
              <a:ext uri="{FF2B5EF4-FFF2-40B4-BE49-F238E27FC236}">
                <a16:creationId xmlns:a16="http://schemas.microsoft.com/office/drawing/2014/main" id="{B9D8BF24-218F-DD69-3003-4F916D767DDF}"/>
              </a:ext>
            </a:extLst>
          </p:cNvPr>
          <p:cNvSpPr txBox="1"/>
          <p:nvPr/>
        </p:nvSpPr>
        <p:spPr>
          <a:xfrm>
            <a:off x="552768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接口申请</a:t>
            </a:r>
          </a:p>
        </p:txBody>
      </p:sp>
      <p:sp>
        <p:nvSpPr>
          <p:cNvPr id="10" name="文本框 9">
            <a:extLst>
              <a:ext uri="{FF2B5EF4-FFF2-40B4-BE49-F238E27FC236}">
                <a16:creationId xmlns:a16="http://schemas.microsoft.com/office/drawing/2014/main" id="{C9757594-8C6C-D29B-E5D2-865AE5E50CD6}"/>
              </a:ext>
            </a:extLst>
          </p:cNvPr>
          <p:cNvSpPr txBox="1"/>
          <p:nvPr/>
        </p:nvSpPr>
        <p:spPr>
          <a:xfrm>
            <a:off x="6557518" y="1097854"/>
            <a:ext cx="1138698" cy="300082"/>
          </a:xfrm>
          <a:prstGeom prst="rect">
            <a:avLst/>
          </a:prstGeom>
          <a:noFill/>
        </p:spPr>
        <p:txBody>
          <a:bodyPr wrap="square" rtlCol="0">
            <a:spAutoFit/>
          </a:bodyPr>
          <a:lstStyle/>
          <a:p>
            <a:pPr algn="ctr"/>
            <a:r>
              <a:rPr lang="zh-CN" altLang="en-US" sz="1350" b="1" spc="75" dirty="0">
                <a:solidFill>
                  <a:srgbClr val="376092"/>
                </a:solidFill>
                <a:cs typeface="+mn-ea"/>
                <a:sym typeface="+mn-lt"/>
              </a:rPr>
              <a:t>数据实验室</a:t>
            </a:r>
          </a:p>
        </p:txBody>
      </p:sp>
      <p:sp>
        <p:nvSpPr>
          <p:cNvPr id="3" name="矩形 2">
            <a:extLst>
              <a:ext uri="{FF2B5EF4-FFF2-40B4-BE49-F238E27FC236}">
                <a16:creationId xmlns:a16="http://schemas.microsoft.com/office/drawing/2014/main" id="{D0F9624E-1CBE-5337-25CE-A56F4028D8F1}"/>
              </a:ext>
            </a:extLst>
          </p:cNvPr>
          <p:cNvSpPr/>
          <p:nvPr/>
        </p:nvSpPr>
        <p:spPr>
          <a:xfrm>
            <a:off x="490879" y="1642213"/>
            <a:ext cx="2051137" cy="37387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4" name="矩形 3">
            <a:extLst>
              <a:ext uri="{FF2B5EF4-FFF2-40B4-BE49-F238E27FC236}">
                <a16:creationId xmlns:a16="http://schemas.microsoft.com/office/drawing/2014/main" id="{CE4298C3-0D8C-C174-821E-A9FF99C05AAB}"/>
              </a:ext>
            </a:extLst>
          </p:cNvPr>
          <p:cNvSpPr/>
          <p:nvPr/>
        </p:nvSpPr>
        <p:spPr>
          <a:xfrm>
            <a:off x="490880" y="1642643"/>
            <a:ext cx="2051138" cy="339140"/>
          </a:xfrm>
          <a:prstGeom prst="rect">
            <a:avLst/>
          </a:prstGeom>
          <a:solidFill>
            <a:schemeClr val="accent1">
              <a:lumMod val="75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17" name="文本框 16">
            <a:extLst>
              <a:ext uri="{FF2B5EF4-FFF2-40B4-BE49-F238E27FC236}">
                <a16:creationId xmlns:a16="http://schemas.microsoft.com/office/drawing/2014/main" id="{9303C58C-F1C1-8883-590C-0BD0BF26B61E}"/>
              </a:ext>
            </a:extLst>
          </p:cNvPr>
          <p:cNvSpPr txBox="1"/>
          <p:nvPr/>
        </p:nvSpPr>
        <p:spPr>
          <a:xfrm>
            <a:off x="567844" y="1674060"/>
            <a:ext cx="1357550" cy="276999"/>
          </a:xfrm>
          <a:prstGeom prst="rect">
            <a:avLst/>
          </a:prstGeom>
          <a:noFill/>
        </p:spPr>
        <p:txBody>
          <a:bodyPr wrap="square" rtlCol="0">
            <a:spAutoFit/>
          </a:bodyPr>
          <a:lstStyle/>
          <a:p>
            <a:r>
              <a:rPr lang="zh-CN" altLang="en-US" sz="1200" b="1" dirty="0">
                <a:solidFill>
                  <a:schemeClr val="bg1"/>
                </a:solidFill>
              </a:rPr>
              <a:t>数据实验室</a:t>
            </a:r>
          </a:p>
        </p:txBody>
      </p:sp>
      <p:sp>
        <p:nvSpPr>
          <p:cNvPr id="28" name="矩形 27">
            <a:extLst>
              <a:ext uri="{FF2B5EF4-FFF2-40B4-BE49-F238E27FC236}">
                <a16:creationId xmlns:a16="http://schemas.microsoft.com/office/drawing/2014/main" id="{B626231E-7CB3-FC7C-7A09-F8F81C662869}"/>
              </a:ext>
            </a:extLst>
          </p:cNvPr>
          <p:cNvSpPr/>
          <p:nvPr/>
        </p:nvSpPr>
        <p:spPr>
          <a:xfrm>
            <a:off x="490878" y="2004165"/>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29" name="文本框 28">
            <a:extLst>
              <a:ext uri="{FF2B5EF4-FFF2-40B4-BE49-F238E27FC236}">
                <a16:creationId xmlns:a16="http://schemas.microsoft.com/office/drawing/2014/main" id="{3EDDF24D-EA48-06C7-5990-F7A5C72B4B42}"/>
              </a:ext>
            </a:extLst>
          </p:cNvPr>
          <p:cNvSpPr txBox="1"/>
          <p:nvPr/>
        </p:nvSpPr>
        <p:spPr>
          <a:xfrm>
            <a:off x="571003" y="2035582"/>
            <a:ext cx="957610" cy="276999"/>
          </a:xfrm>
          <a:prstGeom prst="rect">
            <a:avLst/>
          </a:prstGeom>
          <a:noFill/>
          <a:ln w="9525">
            <a:noFill/>
          </a:ln>
        </p:spPr>
        <p:txBody>
          <a:bodyPr wrap="square" rtlCol="0">
            <a:spAutoFit/>
          </a:bodyPr>
          <a:lstStyle/>
          <a:p>
            <a:r>
              <a:rPr lang="zh-CN" altLang="en-US" sz="1200" b="1" dirty="0">
                <a:solidFill>
                  <a:srgbClr val="376092"/>
                </a:solidFill>
              </a:rPr>
              <a:t>表权限申请</a:t>
            </a:r>
          </a:p>
        </p:txBody>
      </p:sp>
      <p:sp>
        <p:nvSpPr>
          <p:cNvPr id="31" name="矩形 30">
            <a:extLst>
              <a:ext uri="{FF2B5EF4-FFF2-40B4-BE49-F238E27FC236}">
                <a16:creationId xmlns:a16="http://schemas.microsoft.com/office/drawing/2014/main" id="{46ADA55C-0393-BE1B-95B9-A422A5B4F0A3}"/>
              </a:ext>
            </a:extLst>
          </p:cNvPr>
          <p:cNvSpPr/>
          <p:nvPr/>
        </p:nvSpPr>
        <p:spPr>
          <a:xfrm>
            <a:off x="490878" y="2370589"/>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32" name="文本框 31">
            <a:extLst>
              <a:ext uri="{FF2B5EF4-FFF2-40B4-BE49-F238E27FC236}">
                <a16:creationId xmlns:a16="http://schemas.microsoft.com/office/drawing/2014/main" id="{151874E2-BEF5-3CE2-9687-C4B1FBE1202F}"/>
              </a:ext>
            </a:extLst>
          </p:cNvPr>
          <p:cNvSpPr txBox="1"/>
          <p:nvPr/>
        </p:nvSpPr>
        <p:spPr>
          <a:xfrm>
            <a:off x="571003" y="2402006"/>
            <a:ext cx="957610" cy="276999"/>
          </a:xfrm>
          <a:prstGeom prst="rect">
            <a:avLst/>
          </a:prstGeom>
          <a:noFill/>
          <a:ln w="9525">
            <a:noFill/>
          </a:ln>
        </p:spPr>
        <p:txBody>
          <a:bodyPr wrap="square" rtlCol="0">
            <a:spAutoFit/>
          </a:bodyPr>
          <a:lstStyle/>
          <a:p>
            <a:r>
              <a:rPr lang="zh-CN" altLang="en-US" sz="1200" b="1" dirty="0">
                <a:solidFill>
                  <a:srgbClr val="376092"/>
                </a:solidFill>
              </a:rPr>
              <a:t>数据导入</a:t>
            </a:r>
          </a:p>
        </p:txBody>
      </p:sp>
      <p:sp>
        <p:nvSpPr>
          <p:cNvPr id="34" name="矩形 33">
            <a:extLst>
              <a:ext uri="{FF2B5EF4-FFF2-40B4-BE49-F238E27FC236}">
                <a16:creationId xmlns:a16="http://schemas.microsoft.com/office/drawing/2014/main" id="{D2F4CA44-3BC8-B4CA-DA5F-2E77A6E12D56}"/>
              </a:ext>
            </a:extLst>
          </p:cNvPr>
          <p:cNvSpPr/>
          <p:nvPr/>
        </p:nvSpPr>
        <p:spPr>
          <a:xfrm>
            <a:off x="490878" y="2742682"/>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35" name="文本框 34">
            <a:extLst>
              <a:ext uri="{FF2B5EF4-FFF2-40B4-BE49-F238E27FC236}">
                <a16:creationId xmlns:a16="http://schemas.microsoft.com/office/drawing/2014/main" id="{8A06EE3D-D63B-8127-1F10-3306C84319CD}"/>
              </a:ext>
            </a:extLst>
          </p:cNvPr>
          <p:cNvSpPr txBox="1"/>
          <p:nvPr/>
        </p:nvSpPr>
        <p:spPr>
          <a:xfrm>
            <a:off x="571003" y="2774099"/>
            <a:ext cx="957610" cy="276999"/>
          </a:xfrm>
          <a:prstGeom prst="rect">
            <a:avLst/>
          </a:prstGeom>
          <a:noFill/>
          <a:ln w="9525">
            <a:noFill/>
          </a:ln>
        </p:spPr>
        <p:txBody>
          <a:bodyPr wrap="square" rtlCol="0">
            <a:spAutoFit/>
          </a:bodyPr>
          <a:lstStyle/>
          <a:p>
            <a:r>
              <a:rPr lang="zh-CN" altLang="en-US" sz="1200" b="1" dirty="0">
                <a:solidFill>
                  <a:srgbClr val="376092"/>
                </a:solidFill>
              </a:rPr>
              <a:t>数据导出</a:t>
            </a:r>
          </a:p>
        </p:txBody>
      </p:sp>
      <p:sp>
        <p:nvSpPr>
          <p:cNvPr id="40" name="矩形 39">
            <a:extLst>
              <a:ext uri="{FF2B5EF4-FFF2-40B4-BE49-F238E27FC236}">
                <a16:creationId xmlns:a16="http://schemas.microsoft.com/office/drawing/2014/main" id="{4D32804B-D4D8-2456-25FB-90B4367E11D2}"/>
              </a:ext>
            </a:extLst>
          </p:cNvPr>
          <p:cNvSpPr/>
          <p:nvPr/>
        </p:nvSpPr>
        <p:spPr>
          <a:xfrm>
            <a:off x="2695737" y="1642213"/>
            <a:ext cx="5957383" cy="37387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pic>
        <p:nvPicPr>
          <p:cNvPr id="48" name="图片 47">
            <a:extLst>
              <a:ext uri="{FF2B5EF4-FFF2-40B4-BE49-F238E27FC236}">
                <a16:creationId xmlns:a16="http://schemas.microsoft.com/office/drawing/2014/main" id="{45D2F703-8662-86DB-8B12-B7E94B0B0780}"/>
              </a:ext>
            </a:extLst>
          </p:cNvPr>
          <p:cNvPicPr>
            <a:picLocks noChangeAspect="1"/>
          </p:cNvPicPr>
          <p:nvPr/>
        </p:nvPicPr>
        <p:blipFill>
          <a:blip r:embed="rId5"/>
          <a:stretch>
            <a:fillRect/>
          </a:stretch>
        </p:blipFill>
        <p:spPr>
          <a:xfrm>
            <a:off x="4998023" y="3051098"/>
            <a:ext cx="3464517" cy="2140925"/>
          </a:xfrm>
          <a:prstGeom prst="rect">
            <a:avLst/>
          </a:prstGeom>
        </p:spPr>
      </p:pic>
      <p:sp>
        <p:nvSpPr>
          <p:cNvPr id="42" name="文本框 41">
            <a:extLst>
              <a:ext uri="{FF2B5EF4-FFF2-40B4-BE49-F238E27FC236}">
                <a16:creationId xmlns:a16="http://schemas.microsoft.com/office/drawing/2014/main" id="{380BCADE-E348-33F7-8355-4D9B162F35CC}"/>
              </a:ext>
            </a:extLst>
          </p:cNvPr>
          <p:cNvSpPr txBox="1"/>
          <p:nvPr/>
        </p:nvSpPr>
        <p:spPr>
          <a:xfrm>
            <a:off x="2819400" y="1674060"/>
            <a:ext cx="5554980" cy="1531573"/>
          </a:xfrm>
          <a:prstGeom prst="rect">
            <a:avLst/>
          </a:prstGeom>
          <a:noFill/>
        </p:spPr>
        <p:txBody>
          <a:bodyPr wrap="square">
            <a:spAutoFit/>
          </a:bodyPr>
          <a:lstStyle/>
          <a:p>
            <a:pPr algn="l">
              <a:lnSpc>
                <a:spcPct val="150000"/>
              </a:lnSpc>
            </a:pPr>
            <a:r>
              <a:rPr lang="zh-CN" altLang="en-US" sz="1400" b="1" dirty="0">
                <a:solidFill>
                  <a:srgbClr val="333333"/>
                </a:solidFill>
                <a:latin typeface="+mj-ea"/>
                <a:ea typeface="+mj-ea"/>
              </a:rPr>
              <a:t>数据实验室介绍</a:t>
            </a:r>
            <a:endParaRPr lang="zh-CN" altLang="en-US" sz="1400" b="1" i="0" dirty="0">
              <a:solidFill>
                <a:srgbClr val="333333"/>
              </a:solidFill>
              <a:effectLst/>
              <a:latin typeface="+mj-ea"/>
              <a:ea typeface="+mj-ea"/>
            </a:endParaRPr>
          </a:p>
          <a:p>
            <a:pPr algn="l">
              <a:lnSpc>
                <a:spcPct val="150000"/>
              </a:lnSpc>
            </a:pPr>
            <a:r>
              <a:rPr lang="zh-CN" altLang="en-US" sz="1200" i="0" dirty="0">
                <a:solidFill>
                  <a:srgbClr val="9FA7AD"/>
                </a:solidFill>
                <a:effectLst/>
                <a:latin typeface="+mj-ea"/>
                <a:ea typeface="+mj-ea"/>
              </a:rPr>
              <a:t>数据实验室是久事集团在充分挖掘自身数据资产的基础上，向外部机构提供的低门槛数据分析与研究的环境，在安全合规的前提下，充分发挥公共数据的价值。</a:t>
            </a:r>
            <a:endParaRPr lang="en-US" altLang="zh-CN" sz="1200" i="0" dirty="0">
              <a:solidFill>
                <a:srgbClr val="9FA7AD"/>
              </a:solidFill>
              <a:effectLst/>
              <a:latin typeface="+mj-ea"/>
              <a:ea typeface="+mj-ea"/>
            </a:endParaRPr>
          </a:p>
          <a:p>
            <a:pPr algn="l">
              <a:lnSpc>
                <a:spcPct val="150000"/>
              </a:lnSpc>
            </a:pPr>
            <a:r>
              <a:rPr lang="zh-CN" altLang="en-US" sz="1200" dirty="0">
                <a:solidFill>
                  <a:srgbClr val="9FA7AD"/>
                </a:solidFill>
                <a:latin typeface="+mj-ea"/>
                <a:ea typeface="+mj-ea"/>
              </a:rPr>
              <a:t>现阶段用户通过线下流程可进行“数据实验室”使用权限的申请。</a:t>
            </a:r>
            <a:endParaRPr lang="en-US" altLang="zh-CN" sz="1200" dirty="0">
              <a:solidFill>
                <a:srgbClr val="9FA7AD"/>
              </a:solidFill>
              <a:latin typeface="+mj-ea"/>
              <a:ea typeface="+mj-ea"/>
            </a:endParaRPr>
          </a:p>
          <a:p>
            <a:pPr algn="l">
              <a:lnSpc>
                <a:spcPct val="150000"/>
              </a:lnSpc>
            </a:pPr>
            <a:endParaRPr lang="zh-CN" altLang="en-US" sz="1400" b="1" i="0" dirty="0">
              <a:solidFill>
                <a:srgbClr val="9FA7AD"/>
              </a:solidFill>
              <a:effectLst/>
              <a:latin typeface="+mj-ea"/>
              <a:ea typeface="+mj-ea"/>
            </a:endParaRPr>
          </a:p>
        </p:txBody>
      </p:sp>
      <p:sp>
        <p:nvSpPr>
          <p:cNvPr id="51" name="矩形: 圆角 50">
            <a:extLst>
              <a:ext uri="{FF2B5EF4-FFF2-40B4-BE49-F238E27FC236}">
                <a16:creationId xmlns:a16="http://schemas.microsoft.com/office/drawing/2014/main" id="{7A8E4A20-E9C7-DA7B-B198-89A655FE1864}"/>
              </a:ext>
            </a:extLst>
          </p:cNvPr>
          <p:cNvSpPr/>
          <p:nvPr/>
        </p:nvSpPr>
        <p:spPr>
          <a:xfrm>
            <a:off x="2976350" y="3182358"/>
            <a:ext cx="1159679" cy="298604"/>
          </a:xfrm>
          <a:prstGeom prst="roundRect">
            <a:avLst>
              <a:gd name="adj" fmla="val 27901"/>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cs typeface="+mn-ea"/>
                <a:sym typeface="+mn-lt"/>
              </a:rPr>
              <a:t>下载使用手册</a:t>
            </a:r>
          </a:p>
        </p:txBody>
      </p:sp>
      <p:sp>
        <p:nvSpPr>
          <p:cNvPr id="52" name="矩形: 圆角 51">
            <a:extLst>
              <a:ext uri="{FF2B5EF4-FFF2-40B4-BE49-F238E27FC236}">
                <a16:creationId xmlns:a16="http://schemas.microsoft.com/office/drawing/2014/main" id="{9E88656F-D60B-8CEC-78D0-7194E072A8CC}"/>
              </a:ext>
            </a:extLst>
          </p:cNvPr>
          <p:cNvSpPr/>
          <p:nvPr/>
        </p:nvSpPr>
        <p:spPr>
          <a:xfrm>
            <a:off x="2976349" y="3682360"/>
            <a:ext cx="1159679" cy="298604"/>
          </a:xfrm>
          <a:prstGeom prst="roundRect">
            <a:avLst>
              <a:gd name="adj" fmla="val 27901"/>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cs typeface="+mn-ea"/>
                <a:sym typeface="+mn-lt"/>
              </a:rPr>
              <a:t>点击申请权限</a:t>
            </a:r>
          </a:p>
        </p:txBody>
      </p:sp>
      <p:sp>
        <p:nvSpPr>
          <p:cNvPr id="53" name="文本框 52">
            <a:extLst>
              <a:ext uri="{FF2B5EF4-FFF2-40B4-BE49-F238E27FC236}">
                <a16:creationId xmlns:a16="http://schemas.microsoft.com/office/drawing/2014/main" id="{2F8334B9-7412-882A-F669-43A6BB3D8E25}"/>
              </a:ext>
            </a:extLst>
          </p:cNvPr>
          <p:cNvSpPr txBox="1"/>
          <p:nvPr/>
        </p:nvSpPr>
        <p:spPr>
          <a:xfrm>
            <a:off x="2748981" y="357130"/>
            <a:ext cx="2933262" cy="307777"/>
          </a:xfrm>
          <a:prstGeom prst="rect">
            <a:avLst/>
          </a:prstGeom>
          <a:noFill/>
        </p:spPr>
        <p:txBody>
          <a:bodyPr wrap="square" rtlCol="0">
            <a:spAutoFit/>
          </a:bodyPr>
          <a:lstStyle/>
          <a:p>
            <a:r>
              <a:rPr lang="zh-CN" altLang="en-US" sz="1400" b="1" dirty="0">
                <a:solidFill>
                  <a:schemeClr val="bg1"/>
                </a:solidFill>
              </a:rPr>
              <a:t>数据实验室默认页</a:t>
            </a:r>
          </a:p>
        </p:txBody>
      </p:sp>
    </p:spTree>
    <p:custDataLst>
      <p:tags r:id="rId1"/>
    </p:custDataLst>
    <p:extLst>
      <p:ext uri="{BB962C8B-B14F-4D97-AF65-F5344CB8AC3E}">
        <p14:creationId xmlns:p14="http://schemas.microsoft.com/office/powerpoint/2010/main" val="3534440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2F35FDB-D7A8-4C30-A16B-F6381621BDB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四、页面设计</a:t>
            </a:r>
          </a:p>
        </p:txBody>
      </p:sp>
      <p:sp>
        <p:nvSpPr>
          <p:cNvPr id="89" name="矩形 88">
            <a:extLst>
              <a:ext uri="{FF2B5EF4-FFF2-40B4-BE49-F238E27FC236}">
                <a16:creationId xmlns:a16="http://schemas.microsoft.com/office/drawing/2014/main" id="{26A9F71D-C297-B425-2C22-92E82D50F7CE}"/>
              </a:ext>
            </a:extLst>
          </p:cNvPr>
          <p:cNvSpPr/>
          <p:nvPr/>
        </p:nvSpPr>
        <p:spPr>
          <a:xfrm>
            <a:off x="314558" y="982373"/>
            <a:ext cx="8514883" cy="450402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sp>
        <p:nvSpPr>
          <p:cNvPr id="49" name="矩形 48">
            <a:extLst>
              <a:ext uri="{FF2B5EF4-FFF2-40B4-BE49-F238E27FC236}">
                <a16:creationId xmlns:a16="http://schemas.microsoft.com/office/drawing/2014/main" id="{2D72807A-1244-3ACC-2705-ACC31CE80EBC}"/>
              </a:ext>
            </a:extLst>
          </p:cNvPr>
          <p:cNvSpPr/>
          <p:nvPr/>
        </p:nvSpPr>
        <p:spPr>
          <a:xfrm>
            <a:off x="314559" y="982374"/>
            <a:ext cx="8514882" cy="53381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cs typeface="+mn-ea"/>
                <a:sym typeface="+mn-lt"/>
              </a:rPr>
              <a:t>久事数据服务平台</a:t>
            </a:r>
          </a:p>
        </p:txBody>
      </p:sp>
      <p:pic>
        <p:nvPicPr>
          <p:cNvPr id="50" name="Picture 4">
            <a:extLst>
              <a:ext uri="{FF2B5EF4-FFF2-40B4-BE49-F238E27FC236}">
                <a16:creationId xmlns:a16="http://schemas.microsoft.com/office/drawing/2014/main" id="{BED6A4C8-8B60-BDEB-2378-CA63A2F87756}"/>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567843" y="1108400"/>
            <a:ext cx="387518" cy="300082"/>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F5145AD5-E0DF-115C-837A-31396CEF408E}"/>
              </a:ext>
            </a:extLst>
          </p:cNvPr>
          <p:cNvSpPr txBox="1"/>
          <p:nvPr/>
        </p:nvSpPr>
        <p:spPr>
          <a:xfrm>
            <a:off x="2718444" y="1097854"/>
            <a:ext cx="594066"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首页</a:t>
            </a:r>
          </a:p>
        </p:txBody>
      </p:sp>
      <p:sp>
        <p:nvSpPr>
          <p:cNvPr id="11" name="文本框 10">
            <a:extLst>
              <a:ext uri="{FF2B5EF4-FFF2-40B4-BE49-F238E27FC236}">
                <a16:creationId xmlns:a16="http://schemas.microsoft.com/office/drawing/2014/main" id="{0880B0EA-0A17-DD7B-1376-D904B1076954}"/>
              </a:ext>
            </a:extLst>
          </p:cNvPr>
          <p:cNvSpPr txBox="1"/>
          <p:nvPr/>
        </p:nvSpPr>
        <p:spPr>
          <a:xfrm>
            <a:off x="7807754" y="1100842"/>
            <a:ext cx="923305"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个人中心</a:t>
            </a:r>
          </a:p>
        </p:txBody>
      </p:sp>
      <p:sp>
        <p:nvSpPr>
          <p:cNvPr id="12" name="矩形: 圆角 11">
            <a:extLst>
              <a:ext uri="{FF2B5EF4-FFF2-40B4-BE49-F238E27FC236}">
                <a16:creationId xmlns:a16="http://schemas.microsoft.com/office/drawing/2014/main" id="{3A2A7CAE-9582-A4FE-0DD5-7F7708C2E71E}"/>
              </a:ext>
            </a:extLst>
          </p:cNvPr>
          <p:cNvSpPr/>
          <p:nvPr/>
        </p:nvSpPr>
        <p:spPr>
          <a:xfrm>
            <a:off x="6599862" y="1048474"/>
            <a:ext cx="1054010" cy="398841"/>
          </a:xfrm>
          <a:prstGeom prst="roundRect">
            <a:avLst>
              <a:gd name="adj" fmla="val 1295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3" name="文本框 12">
            <a:extLst>
              <a:ext uri="{FF2B5EF4-FFF2-40B4-BE49-F238E27FC236}">
                <a16:creationId xmlns:a16="http://schemas.microsoft.com/office/drawing/2014/main" id="{CB6DD61B-DA77-26B5-6FA9-9C89CF831E30}"/>
              </a:ext>
            </a:extLst>
          </p:cNvPr>
          <p:cNvSpPr txBox="1"/>
          <p:nvPr/>
        </p:nvSpPr>
        <p:spPr>
          <a:xfrm>
            <a:off x="3424049" y="1097854"/>
            <a:ext cx="962270"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数据资产</a:t>
            </a:r>
          </a:p>
        </p:txBody>
      </p:sp>
      <p:sp>
        <p:nvSpPr>
          <p:cNvPr id="6" name="文本框 5">
            <a:extLst>
              <a:ext uri="{FF2B5EF4-FFF2-40B4-BE49-F238E27FC236}">
                <a16:creationId xmlns:a16="http://schemas.microsoft.com/office/drawing/2014/main" id="{916D237B-7EB9-EE58-D420-75A42B577179}"/>
              </a:ext>
            </a:extLst>
          </p:cNvPr>
          <p:cNvSpPr txBox="1"/>
          <p:nvPr/>
        </p:nvSpPr>
        <p:spPr>
          <a:xfrm>
            <a:off x="449785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数据查询</a:t>
            </a:r>
          </a:p>
        </p:txBody>
      </p:sp>
      <p:sp>
        <p:nvSpPr>
          <p:cNvPr id="8" name="文本框 7">
            <a:extLst>
              <a:ext uri="{FF2B5EF4-FFF2-40B4-BE49-F238E27FC236}">
                <a16:creationId xmlns:a16="http://schemas.microsoft.com/office/drawing/2014/main" id="{B9D8BF24-218F-DD69-3003-4F916D767DDF}"/>
              </a:ext>
            </a:extLst>
          </p:cNvPr>
          <p:cNvSpPr txBox="1"/>
          <p:nvPr/>
        </p:nvSpPr>
        <p:spPr>
          <a:xfrm>
            <a:off x="552768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接口申请</a:t>
            </a:r>
          </a:p>
        </p:txBody>
      </p:sp>
      <p:sp>
        <p:nvSpPr>
          <p:cNvPr id="10" name="文本框 9">
            <a:extLst>
              <a:ext uri="{FF2B5EF4-FFF2-40B4-BE49-F238E27FC236}">
                <a16:creationId xmlns:a16="http://schemas.microsoft.com/office/drawing/2014/main" id="{C9757594-8C6C-D29B-E5D2-865AE5E50CD6}"/>
              </a:ext>
            </a:extLst>
          </p:cNvPr>
          <p:cNvSpPr txBox="1"/>
          <p:nvPr/>
        </p:nvSpPr>
        <p:spPr>
          <a:xfrm>
            <a:off x="6557518" y="1097854"/>
            <a:ext cx="1138698" cy="300082"/>
          </a:xfrm>
          <a:prstGeom prst="rect">
            <a:avLst/>
          </a:prstGeom>
          <a:noFill/>
        </p:spPr>
        <p:txBody>
          <a:bodyPr wrap="square" rtlCol="0">
            <a:spAutoFit/>
          </a:bodyPr>
          <a:lstStyle/>
          <a:p>
            <a:pPr algn="ctr"/>
            <a:r>
              <a:rPr lang="zh-CN" altLang="en-US" sz="1350" b="1" spc="75" dirty="0">
                <a:solidFill>
                  <a:srgbClr val="376092"/>
                </a:solidFill>
                <a:cs typeface="+mn-ea"/>
                <a:sym typeface="+mn-lt"/>
              </a:rPr>
              <a:t>数据实验室</a:t>
            </a:r>
          </a:p>
        </p:txBody>
      </p:sp>
      <p:sp>
        <p:nvSpPr>
          <p:cNvPr id="40" name="矩形 39">
            <a:extLst>
              <a:ext uri="{FF2B5EF4-FFF2-40B4-BE49-F238E27FC236}">
                <a16:creationId xmlns:a16="http://schemas.microsoft.com/office/drawing/2014/main" id="{4D32804B-D4D8-2456-25FB-90B4367E11D2}"/>
              </a:ext>
            </a:extLst>
          </p:cNvPr>
          <p:cNvSpPr/>
          <p:nvPr/>
        </p:nvSpPr>
        <p:spPr>
          <a:xfrm flipH="1">
            <a:off x="457198" y="1642213"/>
            <a:ext cx="2613661" cy="37387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7" name="文本框 6">
            <a:extLst>
              <a:ext uri="{FF2B5EF4-FFF2-40B4-BE49-F238E27FC236}">
                <a16:creationId xmlns:a16="http://schemas.microsoft.com/office/drawing/2014/main" id="{BEE2637C-58D9-4314-ABD3-A0ED45D7C932}"/>
              </a:ext>
            </a:extLst>
          </p:cNvPr>
          <p:cNvSpPr txBox="1"/>
          <p:nvPr/>
        </p:nvSpPr>
        <p:spPr>
          <a:xfrm>
            <a:off x="457201" y="1765059"/>
            <a:ext cx="2514598" cy="3285515"/>
          </a:xfrm>
          <a:prstGeom prst="rect">
            <a:avLst/>
          </a:prstGeom>
          <a:noFill/>
        </p:spPr>
        <p:txBody>
          <a:bodyPr wrap="square" rtlCol="0">
            <a:spAutoFit/>
          </a:bodyPr>
          <a:lstStyle/>
          <a:p>
            <a:pPr>
              <a:lnSpc>
                <a:spcPct val="150000"/>
              </a:lnSpc>
            </a:pPr>
            <a:r>
              <a:rPr lang="zh-CN" altLang="en-US" sz="1400" b="1" dirty="0"/>
              <a:t>初步构想：</a:t>
            </a:r>
            <a:endParaRPr lang="en-US" altLang="zh-CN" sz="1400" b="1" dirty="0"/>
          </a:p>
          <a:p>
            <a:pPr>
              <a:lnSpc>
                <a:spcPct val="150000"/>
              </a:lnSpc>
            </a:pPr>
            <a:r>
              <a:rPr lang="zh-CN" altLang="en-US" sz="1400" dirty="0"/>
              <a:t>用户申请到使用“数据实验室”权限后，将分配</a:t>
            </a:r>
            <a:r>
              <a:rPr lang="en-US" altLang="zh-CN" sz="1400" dirty="0"/>
              <a:t>VPN</a:t>
            </a:r>
            <a:r>
              <a:rPr lang="zh-CN" altLang="en-US" sz="1400" dirty="0"/>
              <a:t>，用户通过登录虚拟机可使用预先安装好的</a:t>
            </a:r>
            <a:r>
              <a:rPr lang="en-US" altLang="zh-CN" sz="1400" dirty="0"/>
              <a:t>docker</a:t>
            </a:r>
            <a:r>
              <a:rPr lang="zh-CN" altLang="en-US" sz="1400" dirty="0"/>
              <a:t>。</a:t>
            </a:r>
            <a:endParaRPr lang="en-US" altLang="zh-CN" sz="1400" dirty="0"/>
          </a:p>
          <a:p>
            <a:pPr>
              <a:lnSpc>
                <a:spcPct val="150000"/>
              </a:lnSpc>
            </a:pPr>
            <a:r>
              <a:rPr lang="zh-CN" altLang="en-US" sz="1400" dirty="0"/>
              <a:t>处理过程中产生的中间表将同步至门户网站的“数据实验室</a:t>
            </a:r>
            <a:r>
              <a:rPr lang="en-US" altLang="zh-CN" sz="1400" dirty="0"/>
              <a:t>-</a:t>
            </a:r>
            <a:r>
              <a:rPr lang="zh-CN" altLang="en-US" sz="1400" dirty="0"/>
              <a:t>数据导出”模块，用户通过“申请导出”功能可实现处理结果的导出。</a:t>
            </a:r>
          </a:p>
        </p:txBody>
      </p:sp>
      <p:pic>
        <p:nvPicPr>
          <p:cNvPr id="14" name="图片 13">
            <a:extLst>
              <a:ext uri="{FF2B5EF4-FFF2-40B4-BE49-F238E27FC236}">
                <a16:creationId xmlns:a16="http://schemas.microsoft.com/office/drawing/2014/main" id="{851E2964-F02B-7F51-1BBF-364C22C3DDE0}"/>
              </a:ext>
            </a:extLst>
          </p:cNvPr>
          <p:cNvPicPr>
            <a:picLocks noChangeAspect="1"/>
          </p:cNvPicPr>
          <p:nvPr/>
        </p:nvPicPr>
        <p:blipFill rotWithShape="1">
          <a:blip r:embed="rId5"/>
          <a:srcRect l="28666" t="1915" r="2082" b="3332"/>
          <a:stretch/>
        </p:blipFill>
        <p:spPr>
          <a:xfrm>
            <a:off x="3144672" y="1631666"/>
            <a:ext cx="5466857" cy="3588034"/>
          </a:xfrm>
          <a:prstGeom prst="rect">
            <a:avLst/>
          </a:prstGeom>
        </p:spPr>
      </p:pic>
      <p:sp>
        <p:nvSpPr>
          <p:cNvPr id="16" name="文本框 15">
            <a:extLst>
              <a:ext uri="{FF2B5EF4-FFF2-40B4-BE49-F238E27FC236}">
                <a16:creationId xmlns:a16="http://schemas.microsoft.com/office/drawing/2014/main" id="{EC21CD8D-E559-2C94-E266-7ACE446A9C67}"/>
              </a:ext>
            </a:extLst>
          </p:cNvPr>
          <p:cNvSpPr txBox="1"/>
          <p:nvPr/>
        </p:nvSpPr>
        <p:spPr>
          <a:xfrm>
            <a:off x="3486750" y="3208781"/>
            <a:ext cx="4453289" cy="377026"/>
          </a:xfrm>
          <a:prstGeom prst="rect">
            <a:avLst/>
          </a:prstGeom>
          <a:noFill/>
        </p:spPr>
        <p:txBody>
          <a:bodyPr wrap="square">
            <a:spAutoFit/>
          </a:bodyPr>
          <a:lstStyle/>
          <a:p>
            <a:pPr>
              <a:lnSpc>
                <a:spcPct val="150000"/>
              </a:lnSpc>
            </a:pPr>
            <a:r>
              <a:rPr lang="zh-CN" altLang="en-US" sz="1400" dirty="0">
                <a:solidFill>
                  <a:schemeClr val="bg1"/>
                </a:solidFill>
              </a:rPr>
              <a:t>预先安装好的</a:t>
            </a:r>
            <a:r>
              <a:rPr lang="en-US" altLang="zh-CN" sz="1400" dirty="0">
                <a:solidFill>
                  <a:schemeClr val="bg1"/>
                </a:solidFill>
              </a:rPr>
              <a:t>docker</a:t>
            </a:r>
            <a:r>
              <a:rPr lang="zh-CN" altLang="en-US" sz="1400" dirty="0">
                <a:solidFill>
                  <a:schemeClr val="bg1"/>
                </a:solidFill>
              </a:rPr>
              <a:t>环境</a:t>
            </a:r>
            <a:endParaRPr lang="en-US" altLang="zh-CN" sz="1400" dirty="0">
              <a:solidFill>
                <a:schemeClr val="bg1"/>
              </a:solidFill>
            </a:endParaRPr>
          </a:p>
        </p:txBody>
      </p:sp>
      <p:sp>
        <p:nvSpPr>
          <p:cNvPr id="19" name="文本框 18">
            <a:extLst>
              <a:ext uri="{FF2B5EF4-FFF2-40B4-BE49-F238E27FC236}">
                <a16:creationId xmlns:a16="http://schemas.microsoft.com/office/drawing/2014/main" id="{1F91C21E-7068-99BF-830D-0C00117F32B5}"/>
              </a:ext>
            </a:extLst>
          </p:cNvPr>
          <p:cNvSpPr txBox="1"/>
          <p:nvPr/>
        </p:nvSpPr>
        <p:spPr>
          <a:xfrm>
            <a:off x="4842720" y="2103296"/>
            <a:ext cx="3022394" cy="700192"/>
          </a:xfrm>
          <a:prstGeom prst="rect">
            <a:avLst/>
          </a:prstGeom>
          <a:noFill/>
        </p:spPr>
        <p:txBody>
          <a:bodyPr wrap="square">
            <a:spAutoFit/>
          </a:bodyPr>
          <a:lstStyle/>
          <a:p>
            <a:pPr>
              <a:lnSpc>
                <a:spcPct val="150000"/>
              </a:lnSpc>
            </a:pPr>
            <a:r>
              <a:rPr lang="zh-CN" altLang="en-US" sz="1400" dirty="0">
                <a:solidFill>
                  <a:schemeClr val="bg1"/>
                </a:solidFill>
              </a:rPr>
              <a:t>用户可以进行数据分析等工作</a:t>
            </a:r>
            <a:endParaRPr lang="en-US" altLang="zh-CN" sz="1400" dirty="0">
              <a:solidFill>
                <a:schemeClr val="bg1"/>
              </a:solidFill>
            </a:endParaRPr>
          </a:p>
          <a:p>
            <a:pPr>
              <a:lnSpc>
                <a:spcPct val="150000"/>
              </a:lnSpc>
            </a:pPr>
            <a:r>
              <a:rPr lang="zh-CN" altLang="en-US" sz="1400" dirty="0">
                <a:solidFill>
                  <a:schemeClr val="bg1"/>
                </a:solidFill>
              </a:rPr>
              <a:t>支持</a:t>
            </a:r>
            <a:r>
              <a:rPr lang="en-US" altLang="zh-CN" sz="1400" dirty="0">
                <a:solidFill>
                  <a:schemeClr val="bg1"/>
                </a:solidFill>
              </a:rPr>
              <a:t>java/python</a:t>
            </a:r>
            <a:r>
              <a:rPr lang="zh-CN" altLang="en-US" sz="1400" dirty="0">
                <a:solidFill>
                  <a:schemeClr val="bg1"/>
                </a:solidFill>
              </a:rPr>
              <a:t>和</a:t>
            </a:r>
            <a:r>
              <a:rPr lang="en-US" altLang="zh-CN" sz="1400" dirty="0">
                <a:solidFill>
                  <a:schemeClr val="bg1"/>
                </a:solidFill>
              </a:rPr>
              <a:t>SQL</a:t>
            </a:r>
            <a:r>
              <a:rPr lang="zh-CN" altLang="en-US" sz="1400" dirty="0">
                <a:solidFill>
                  <a:schemeClr val="bg1"/>
                </a:solidFill>
              </a:rPr>
              <a:t>语言</a:t>
            </a:r>
          </a:p>
        </p:txBody>
      </p:sp>
      <p:sp>
        <p:nvSpPr>
          <p:cNvPr id="20" name="箭头: 上 19">
            <a:extLst>
              <a:ext uri="{FF2B5EF4-FFF2-40B4-BE49-F238E27FC236}">
                <a16:creationId xmlns:a16="http://schemas.microsoft.com/office/drawing/2014/main" id="{A63209FE-361D-E31E-5D07-E8B7AED928A2}"/>
              </a:ext>
            </a:extLst>
          </p:cNvPr>
          <p:cNvSpPr/>
          <p:nvPr/>
        </p:nvSpPr>
        <p:spPr>
          <a:xfrm rot="18761233">
            <a:off x="4427894" y="1944390"/>
            <a:ext cx="345701" cy="455238"/>
          </a:xfrm>
          <a:prstGeom prst="upArrow">
            <a:avLst>
              <a:gd name="adj1" fmla="val 36284"/>
              <a:gd name="adj2" fmla="val 50000"/>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6399388D-1BC9-F697-2117-662A685E9232}"/>
              </a:ext>
            </a:extLst>
          </p:cNvPr>
          <p:cNvSpPr txBox="1"/>
          <p:nvPr/>
        </p:nvSpPr>
        <p:spPr>
          <a:xfrm>
            <a:off x="2748981" y="357130"/>
            <a:ext cx="2933262" cy="307777"/>
          </a:xfrm>
          <a:prstGeom prst="rect">
            <a:avLst/>
          </a:prstGeom>
          <a:noFill/>
        </p:spPr>
        <p:txBody>
          <a:bodyPr wrap="square" rtlCol="0">
            <a:spAutoFit/>
          </a:bodyPr>
          <a:lstStyle/>
          <a:p>
            <a:r>
              <a:rPr lang="zh-CN" altLang="en-US" sz="1400" b="1" dirty="0">
                <a:solidFill>
                  <a:schemeClr val="bg1"/>
                </a:solidFill>
              </a:rPr>
              <a:t>数据实验室使用说明</a:t>
            </a:r>
          </a:p>
        </p:txBody>
      </p:sp>
    </p:spTree>
    <p:custDataLst>
      <p:tags r:id="rId1"/>
    </p:custDataLst>
    <p:extLst>
      <p:ext uri="{BB962C8B-B14F-4D97-AF65-F5344CB8AC3E}">
        <p14:creationId xmlns:p14="http://schemas.microsoft.com/office/powerpoint/2010/main" val="832777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2F35FDB-D7A8-4C30-A16B-F6381621BDB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四、页面设计</a:t>
            </a:r>
          </a:p>
        </p:txBody>
      </p:sp>
      <p:sp>
        <p:nvSpPr>
          <p:cNvPr id="89" name="矩形 88">
            <a:extLst>
              <a:ext uri="{FF2B5EF4-FFF2-40B4-BE49-F238E27FC236}">
                <a16:creationId xmlns:a16="http://schemas.microsoft.com/office/drawing/2014/main" id="{26A9F71D-C297-B425-2C22-92E82D50F7CE}"/>
              </a:ext>
            </a:extLst>
          </p:cNvPr>
          <p:cNvSpPr/>
          <p:nvPr/>
        </p:nvSpPr>
        <p:spPr>
          <a:xfrm>
            <a:off x="314558" y="982373"/>
            <a:ext cx="8514882" cy="4339435"/>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sp>
        <p:nvSpPr>
          <p:cNvPr id="49" name="矩形 48">
            <a:extLst>
              <a:ext uri="{FF2B5EF4-FFF2-40B4-BE49-F238E27FC236}">
                <a16:creationId xmlns:a16="http://schemas.microsoft.com/office/drawing/2014/main" id="{2D72807A-1244-3ACC-2705-ACC31CE80EBC}"/>
              </a:ext>
            </a:extLst>
          </p:cNvPr>
          <p:cNvSpPr/>
          <p:nvPr/>
        </p:nvSpPr>
        <p:spPr>
          <a:xfrm>
            <a:off x="314559" y="982374"/>
            <a:ext cx="8514882" cy="53381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cs typeface="+mn-ea"/>
                <a:sym typeface="+mn-lt"/>
              </a:rPr>
              <a:t>久事数据服务平台</a:t>
            </a:r>
          </a:p>
        </p:txBody>
      </p:sp>
      <p:pic>
        <p:nvPicPr>
          <p:cNvPr id="50" name="Picture 4">
            <a:extLst>
              <a:ext uri="{FF2B5EF4-FFF2-40B4-BE49-F238E27FC236}">
                <a16:creationId xmlns:a16="http://schemas.microsoft.com/office/drawing/2014/main" id="{BED6A4C8-8B60-BDEB-2378-CA63A2F87756}"/>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567843" y="1108400"/>
            <a:ext cx="387518" cy="300082"/>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F5145AD5-E0DF-115C-837A-31396CEF408E}"/>
              </a:ext>
            </a:extLst>
          </p:cNvPr>
          <p:cNvSpPr txBox="1"/>
          <p:nvPr/>
        </p:nvSpPr>
        <p:spPr>
          <a:xfrm>
            <a:off x="2718444" y="1097854"/>
            <a:ext cx="594066"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首页</a:t>
            </a:r>
          </a:p>
        </p:txBody>
      </p:sp>
      <p:sp>
        <p:nvSpPr>
          <p:cNvPr id="11" name="文本框 10">
            <a:extLst>
              <a:ext uri="{FF2B5EF4-FFF2-40B4-BE49-F238E27FC236}">
                <a16:creationId xmlns:a16="http://schemas.microsoft.com/office/drawing/2014/main" id="{0880B0EA-0A17-DD7B-1376-D904B1076954}"/>
              </a:ext>
            </a:extLst>
          </p:cNvPr>
          <p:cNvSpPr txBox="1"/>
          <p:nvPr/>
        </p:nvSpPr>
        <p:spPr>
          <a:xfrm>
            <a:off x="7807754" y="1100842"/>
            <a:ext cx="923305"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个人中心</a:t>
            </a:r>
          </a:p>
        </p:txBody>
      </p:sp>
      <p:sp>
        <p:nvSpPr>
          <p:cNvPr id="12" name="矩形: 圆角 11">
            <a:extLst>
              <a:ext uri="{FF2B5EF4-FFF2-40B4-BE49-F238E27FC236}">
                <a16:creationId xmlns:a16="http://schemas.microsoft.com/office/drawing/2014/main" id="{3A2A7CAE-9582-A4FE-0DD5-7F7708C2E71E}"/>
              </a:ext>
            </a:extLst>
          </p:cNvPr>
          <p:cNvSpPr/>
          <p:nvPr/>
        </p:nvSpPr>
        <p:spPr>
          <a:xfrm>
            <a:off x="6599862" y="1048474"/>
            <a:ext cx="1054010" cy="398841"/>
          </a:xfrm>
          <a:prstGeom prst="roundRect">
            <a:avLst>
              <a:gd name="adj" fmla="val 1295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3" name="文本框 12">
            <a:extLst>
              <a:ext uri="{FF2B5EF4-FFF2-40B4-BE49-F238E27FC236}">
                <a16:creationId xmlns:a16="http://schemas.microsoft.com/office/drawing/2014/main" id="{CB6DD61B-DA77-26B5-6FA9-9C89CF831E30}"/>
              </a:ext>
            </a:extLst>
          </p:cNvPr>
          <p:cNvSpPr txBox="1"/>
          <p:nvPr/>
        </p:nvSpPr>
        <p:spPr>
          <a:xfrm>
            <a:off x="3424049" y="1097854"/>
            <a:ext cx="962270"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数据资产</a:t>
            </a:r>
          </a:p>
        </p:txBody>
      </p:sp>
      <p:sp>
        <p:nvSpPr>
          <p:cNvPr id="6" name="文本框 5">
            <a:extLst>
              <a:ext uri="{FF2B5EF4-FFF2-40B4-BE49-F238E27FC236}">
                <a16:creationId xmlns:a16="http://schemas.microsoft.com/office/drawing/2014/main" id="{916D237B-7EB9-EE58-D420-75A42B577179}"/>
              </a:ext>
            </a:extLst>
          </p:cNvPr>
          <p:cNvSpPr txBox="1"/>
          <p:nvPr/>
        </p:nvSpPr>
        <p:spPr>
          <a:xfrm>
            <a:off x="449785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数据查询</a:t>
            </a:r>
          </a:p>
        </p:txBody>
      </p:sp>
      <p:sp>
        <p:nvSpPr>
          <p:cNvPr id="8" name="文本框 7">
            <a:extLst>
              <a:ext uri="{FF2B5EF4-FFF2-40B4-BE49-F238E27FC236}">
                <a16:creationId xmlns:a16="http://schemas.microsoft.com/office/drawing/2014/main" id="{B9D8BF24-218F-DD69-3003-4F916D767DDF}"/>
              </a:ext>
            </a:extLst>
          </p:cNvPr>
          <p:cNvSpPr txBox="1"/>
          <p:nvPr/>
        </p:nvSpPr>
        <p:spPr>
          <a:xfrm>
            <a:off x="552768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接口申请</a:t>
            </a:r>
          </a:p>
        </p:txBody>
      </p:sp>
      <p:sp>
        <p:nvSpPr>
          <p:cNvPr id="10" name="文本框 9">
            <a:extLst>
              <a:ext uri="{FF2B5EF4-FFF2-40B4-BE49-F238E27FC236}">
                <a16:creationId xmlns:a16="http://schemas.microsoft.com/office/drawing/2014/main" id="{C9757594-8C6C-D29B-E5D2-865AE5E50CD6}"/>
              </a:ext>
            </a:extLst>
          </p:cNvPr>
          <p:cNvSpPr txBox="1"/>
          <p:nvPr/>
        </p:nvSpPr>
        <p:spPr>
          <a:xfrm>
            <a:off x="6557518" y="1097854"/>
            <a:ext cx="1138698" cy="300082"/>
          </a:xfrm>
          <a:prstGeom prst="rect">
            <a:avLst/>
          </a:prstGeom>
          <a:noFill/>
        </p:spPr>
        <p:txBody>
          <a:bodyPr wrap="square" rtlCol="0">
            <a:spAutoFit/>
          </a:bodyPr>
          <a:lstStyle/>
          <a:p>
            <a:pPr algn="ctr"/>
            <a:r>
              <a:rPr lang="zh-CN" altLang="en-US" sz="1350" b="1" spc="75" dirty="0">
                <a:solidFill>
                  <a:srgbClr val="376092"/>
                </a:solidFill>
                <a:cs typeface="+mn-ea"/>
                <a:sym typeface="+mn-lt"/>
              </a:rPr>
              <a:t>数据实验室</a:t>
            </a:r>
          </a:p>
        </p:txBody>
      </p:sp>
      <p:sp>
        <p:nvSpPr>
          <p:cNvPr id="3" name="矩形 2">
            <a:extLst>
              <a:ext uri="{FF2B5EF4-FFF2-40B4-BE49-F238E27FC236}">
                <a16:creationId xmlns:a16="http://schemas.microsoft.com/office/drawing/2014/main" id="{D0F9624E-1CBE-5337-25CE-A56F4028D8F1}"/>
              </a:ext>
            </a:extLst>
          </p:cNvPr>
          <p:cNvSpPr/>
          <p:nvPr/>
        </p:nvSpPr>
        <p:spPr>
          <a:xfrm>
            <a:off x="490879" y="1642213"/>
            <a:ext cx="2051137" cy="3551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4" name="矩形 3">
            <a:extLst>
              <a:ext uri="{FF2B5EF4-FFF2-40B4-BE49-F238E27FC236}">
                <a16:creationId xmlns:a16="http://schemas.microsoft.com/office/drawing/2014/main" id="{CE4298C3-0D8C-C174-821E-A9FF99C05AAB}"/>
              </a:ext>
            </a:extLst>
          </p:cNvPr>
          <p:cNvSpPr/>
          <p:nvPr/>
        </p:nvSpPr>
        <p:spPr>
          <a:xfrm>
            <a:off x="490880" y="1642643"/>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17" name="文本框 16">
            <a:extLst>
              <a:ext uri="{FF2B5EF4-FFF2-40B4-BE49-F238E27FC236}">
                <a16:creationId xmlns:a16="http://schemas.microsoft.com/office/drawing/2014/main" id="{9303C58C-F1C1-8883-590C-0BD0BF26B61E}"/>
              </a:ext>
            </a:extLst>
          </p:cNvPr>
          <p:cNvSpPr txBox="1"/>
          <p:nvPr/>
        </p:nvSpPr>
        <p:spPr>
          <a:xfrm>
            <a:off x="567844" y="1674060"/>
            <a:ext cx="1357550" cy="276999"/>
          </a:xfrm>
          <a:prstGeom prst="rect">
            <a:avLst/>
          </a:prstGeom>
          <a:noFill/>
        </p:spPr>
        <p:txBody>
          <a:bodyPr wrap="square" rtlCol="0">
            <a:spAutoFit/>
          </a:bodyPr>
          <a:lstStyle/>
          <a:p>
            <a:r>
              <a:rPr lang="zh-CN" altLang="en-US" sz="1200" b="1" dirty="0">
                <a:solidFill>
                  <a:srgbClr val="376092"/>
                </a:solidFill>
              </a:rPr>
              <a:t>数据实验室</a:t>
            </a:r>
          </a:p>
        </p:txBody>
      </p:sp>
      <p:sp>
        <p:nvSpPr>
          <p:cNvPr id="28" name="矩形 27">
            <a:extLst>
              <a:ext uri="{FF2B5EF4-FFF2-40B4-BE49-F238E27FC236}">
                <a16:creationId xmlns:a16="http://schemas.microsoft.com/office/drawing/2014/main" id="{B626231E-7CB3-FC7C-7A09-F8F81C662869}"/>
              </a:ext>
            </a:extLst>
          </p:cNvPr>
          <p:cNvSpPr/>
          <p:nvPr/>
        </p:nvSpPr>
        <p:spPr>
          <a:xfrm>
            <a:off x="490878" y="2004165"/>
            <a:ext cx="2051138" cy="339140"/>
          </a:xfrm>
          <a:prstGeom prst="rect">
            <a:avLst/>
          </a:prstGeom>
          <a:solidFill>
            <a:schemeClr val="accent1">
              <a:lumMod val="75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29" name="文本框 28">
            <a:extLst>
              <a:ext uri="{FF2B5EF4-FFF2-40B4-BE49-F238E27FC236}">
                <a16:creationId xmlns:a16="http://schemas.microsoft.com/office/drawing/2014/main" id="{3EDDF24D-EA48-06C7-5990-F7A5C72B4B42}"/>
              </a:ext>
            </a:extLst>
          </p:cNvPr>
          <p:cNvSpPr txBox="1"/>
          <p:nvPr/>
        </p:nvSpPr>
        <p:spPr>
          <a:xfrm>
            <a:off x="571003" y="2035582"/>
            <a:ext cx="957610" cy="276999"/>
          </a:xfrm>
          <a:prstGeom prst="rect">
            <a:avLst/>
          </a:prstGeom>
          <a:noFill/>
          <a:ln w="9525">
            <a:noFill/>
          </a:ln>
        </p:spPr>
        <p:txBody>
          <a:bodyPr wrap="square" rtlCol="0">
            <a:spAutoFit/>
          </a:bodyPr>
          <a:lstStyle/>
          <a:p>
            <a:r>
              <a:rPr lang="zh-CN" altLang="en-US" sz="1200" b="1" dirty="0">
                <a:solidFill>
                  <a:schemeClr val="bg1"/>
                </a:solidFill>
              </a:rPr>
              <a:t>表权限申请</a:t>
            </a:r>
          </a:p>
        </p:txBody>
      </p:sp>
      <p:sp>
        <p:nvSpPr>
          <p:cNvPr id="31" name="矩形 30">
            <a:extLst>
              <a:ext uri="{FF2B5EF4-FFF2-40B4-BE49-F238E27FC236}">
                <a16:creationId xmlns:a16="http://schemas.microsoft.com/office/drawing/2014/main" id="{46ADA55C-0393-BE1B-95B9-A422A5B4F0A3}"/>
              </a:ext>
            </a:extLst>
          </p:cNvPr>
          <p:cNvSpPr/>
          <p:nvPr/>
        </p:nvSpPr>
        <p:spPr>
          <a:xfrm>
            <a:off x="490878" y="2370589"/>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32" name="文本框 31">
            <a:extLst>
              <a:ext uri="{FF2B5EF4-FFF2-40B4-BE49-F238E27FC236}">
                <a16:creationId xmlns:a16="http://schemas.microsoft.com/office/drawing/2014/main" id="{151874E2-BEF5-3CE2-9687-C4B1FBE1202F}"/>
              </a:ext>
            </a:extLst>
          </p:cNvPr>
          <p:cNvSpPr txBox="1"/>
          <p:nvPr/>
        </p:nvSpPr>
        <p:spPr>
          <a:xfrm>
            <a:off x="571003" y="2402006"/>
            <a:ext cx="957610" cy="276999"/>
          </a:xfrm>
          <a:prstGeom prst="rect">
            <a:avLst/>
          </a:prstGeom>
          <a:noFill/>
          <a:ln w="9525">
            <a:noFill/>
          </a:ln>
        </p:spPr>
        <p:txBody>
          <a:bodyPr wrap="square" rtlCol="0">
            <a:spAutoFit/>
          </a:bodyPr>
          <a:lstStyle/>
          <a:p>
            <a:r>
              <a:rPr lang="zh-CN" altLang="en-US" sz="1200" b="1" dirty="0">
                <a:solidFill>
                  <a:srgbClr val="376092"/>
                </a:solidFill>
              </a:rPr>
              <a:t>数据导入</a:t>
            </a:r>
          </a:p>
        </p:txBody>
      </p:sp>
      <p:sp>
        <p:nvSpPr>
          <p:cNvPr id="34" name="矩形 33">
            <a:extLst>
              <a:ext uri="{FF2B5EF4-FFF2-40B4-BE49-F238E27FC236}">
                <a16:creationId xmlns:a16="http://schemas.microsoft.com/office/drawing/2014/main" id="{D2F4CA44-3BC8-B4CA-DA5F-2E77A6E12D56}"/>
              </a:ext>
            </a:extLst>
          </p:cNvPr>
          <p:cNvSpPr/>
          <p:nvPr/>
        </p:nvSpPr>
        <p:spPr>
          <a:xfrm>
            <a:off x="490878" y="2742682"/>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35" name="文本框 34">
            <a:extLst>
              <a:ext uri="{FF2B5EF4-FFF2-40B4-BE49-F238E27FC236}">
                <a16:creationId xmlns:a16="http://schemas.microsoft.com/office/drawing/2014/main" id="{8A06EE3D-D63B-8127-1F10-3306C84319CD}"/>
              </a:ext>
            </a:extLst>
          </p:cNvPr>
          <p:cNvSpPr txBox="1"/>
          <p:nvPr/>
        </p:nvSpPr>
        <p:spPr>
          <a:xfrm>
            <a:off x="571003" y="2774099"/>
            <a:ext cx="957610" cy="276999"/>
          </a:xfrm>
          <a:prstGeom prst="rect">
            <a:avLst/>
          </a:prstGeom>
          <a:noFill/>
          <a:ln w="9525">
            <a:noFill/>
          </a:ln>
        </p:spPr>
        <p:txBody>
          <a:bodyPr wrap="square" rtlCol="0">
            <a:spAutoFit/>
          </a:bodyPr>
          <a:lstStyle/>
          <a:p>
            <a:r>
              <a:rPr lang="zh-CN" altLang="en-US" sz="1200" b="1" dirty="0">
                <a:solidFill>
                  <a:srgbClr val="376092"/>
                </a:solidFill>
              </a:rPr>
              <a:t>数据导出</a:t>
            </a:r>
          </a:p>
        </p:txBody>
      </p:sp>
      <p:sp>
        <p:nvSpPr>
          <p:cNvPr id="40" name="矩形 39">
            <a:extLst>
              <a:ext uri="{FF2B5EF4-FFF2-40B4-BE49-F238E27FC236}">
                <a16:creationId xmlns:a16="http://schemas.microsoft.com/office/drawing/2014/main" id="{4D32804B-D4D8-2456-25FB-90B4367E11D2}"/>
              </a:ext>
            </a:extLst>
          </p:cNvPr>
          <p:cNvSpPr/>
          <p:nvPr/>
        </p:nvSpPr>
        <p:spPr>
          <a:xfrm>
            <a:off x="2718336" y="1642213"/>
            <a:ext cx="5934783" cy="3551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7" name="矩形 6">
            <a:extLst>
              <a:ext uri="{FF2B5EF4-FFF2-40B4-BE49-F238E27FC236}">
                <a16:creationId xmlns:a16="http://schemas.microsoft.com/office/drawing/2014/main" id="{1B315FA7-FCFB-35CE-D7B8-09E81946F0CA}"/>
              </a:ext>
            </a:extLst>
          </p:cNvPr>
          <p:cNvSpPr/>
          <p:nvPr/>
        </p:nvSpPr>
        <p:spPr>
          <a:xfrm>
            <a:off x="3227943" y="2118216"/>
            <a:ext cx="2280067" cy="2445590"/>
          </a:xfrm>
          <a:prstGeom prst="rect">
            <a:avLst/>
          </a:prstGeom>
          <a:solidFill>
            <a:schemeClr val="bg1">
              <a:lumMod val="95000"/>
            </a:schemeClr>
          </a:solidFill>
          <a:ln w="12700">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B1DA55D6-A2DF-8ADE-A246-BCAE43D96ADA}"/>
              </a:ext>
            </a:extLst>
          </p:cNvPr>
          <p:cNvSpPr txBox="1"/>
          <p:nvPr/>
        </p:nvSpPr>
        <p:spPr>
          <a:xfrm>
            <a:off x="3319075" y="2163623"/>
            <a:ext cx="2041963" cy="2312749"/>
          </a:xfrm>
          <a:prstGeom prst="rect">
            <a:avLst/>
          </a:prstGeom>
          <a:noFill/>
        </p:spPr>
        <p:txBody>
          <a:bodyPr wrap="square" rtlCol="0">
            <a:spAutoFit/>
          </a:bodyPr>
          <a:lstStyle/>
          <a:p>
            <a:pPr>
              <a:lnSpc>
                <a:spcPct val="150000"/>
              </a:lnSpc>
              <a:spcAft>
                <a:spcPts val="600"/>
              </a:spcAft>
            </a:pPr>
            <a:r>
              <a:rPr lang="zh-CN" altLang="en-US" sz="1200" b="1" dirty="0"/>
              <a:t>平台数据</a:t>
            </a:r>
            <a:endParaRPr lang="en-US" altLang="zh-CN" sz="1200" b="1" dirty="0"/>
          </a:p>
          <a:p>
            <a:pPr marL="171450" indent="-171450">
              <a:lnSpc>
                <a:spcPct val="150000"/>
              </a:lnSpc>
              <a:buFont typeface="Arial" panose="020B0604020202020204" pitchFamily="34" charset="0"/>
              <a:buChar char="•"/>
            </a:pPr>
            <a:r>
              <a:rPr lang="zh-CN" altLang="en-US" sz="1050" dirty="0"/>
              <a:t>电子路单信息表</a:t>
            </a:r>
            <a:endParaRPr lang="en-US" altLang="zh-CN" sz="1050" dirty="0"/>
          </a:p>
          <a:p>
            <a:pPr marL="171450" indent="-171450">
              <a:lnSpc>
                <a:spcPct val="150000"/>
              </a:lnSpc>
              <a:buFont typeface="Arial" panose="020B0604020202020204" pitchFamily="34" charset="0"/>
              <a:buChar char="•"/>
            </a:pPr>
            <a:r>
              <a:rPr lang="zh-CN" altLang="en-US" sz="1050" dirty="0"/>
              <a:t>车辆到离站信息表</a:t>
            </a:r>
            <a:endParaRPr lang="en-US" altLang="zh-CN" sz="1050" dirty="0"/>
          </a:p>
          <a:p>
            <a:pPr marL="171450" indent="-171450">
              <a:lnSpc>
                <a:spcPct val="150000"/>
              </a:lnSpc>
              <a:buFont typeface="Arial" panose="020B0604020202020204" pitchFamily="34" charset="0"/>
              <a:buChar char="•"/>
            </a:pPr>
            <a:r>
              <a:rPr lang="zh-CN" altLang="en-US" sz="1050" dirty="0"/>
              <a:t>公交线路基础信息表</a:t>
            </a:r>
            <a:endParaRPr lang="en-US" altLang="zh-CN" sz="1050" dirty="0"/>
          </a:p>
          <a:p>
            <a:pPr marL="171450" indent="-171450">
              <a:lnSpc>
                <a:spcPct val="150000"/>
              </a:lnSpc>
              <a:buFont typeface="Arial" panose="020B0604020202020204" pitchFamily="34" charset="0"/>
              <a:buChar char="•"/>
            </a:pPr>
            <a:r>
              <a:rPr lang="zh-CN" altLang="en-US" sz="1050" dirty="0"/>
              <a:t>公交站点基础信息表</a:t>
            </a:r>
            <a:endParaRPr lang="en-US" altLang="zh-CN" sz="1050" dirty="0"/>
          </a:p>
          <a:p>
            <a:pPr marL="171450" indent="-171450">
              <a:lnSpc>
                <a:spcPct val="150000"/>
              </a:lnSpc>
              <a:spcAft>
                <a:spcPts val="1200"/>
              </a:spcAft>
              <a:buFont typeface="Arial" panose="020B0604020202020204" pitchFamily="34" charset="0"/>
              <a:buChar char="•"/>
            </a:pPr>
            <a:r>
              <a:rPr lang="zh-CN" altLang="en-US" sz="1050" dirty="0"/>
              <a:t>交通卡交易信息表</a:t>
            </a:r>
            <a:endParaRPr lang="en-US" altLang="zh-CN" sz="1050" dirty="0"/>
          </a:p>
          <a:p>
            <a:pPr>
              <a:lnSpc>
                <a:spcPct val="150000"/>
              </a:lnSpc>
            </a:pPr>
            <a:r>
              <a:rPr lang="zh-CN" altLang="en-US" sz="1200" b="1" dirty="0"/>
              <a:t>用户导入数据</a:t>
            </a:r>
            <a:r>
              <a:rPr lang="zh-CN" altLang="en-US" sz="800" b="1" u="sng" dirty="0">
                <a:solidFill>
                  <a:schemeClr val="bg1">
                    <a:lumMod val="50000"/>
                  </a:schemeClr>
                </a:solidFill>
              </a:rPr>
              <a:t>点击此处导入数据</a:t>
            </a:r>
            <a:endParaRPr lang="en-US" altLang="zh-CN" sz="1100" b="1" u="sng" dirty="0">
              <a:solidFill>
                <a:schemeClr val="bg1">
                  <a:lumMod val="50000"/>
                </a:schemeClr>
              </a:solidFill>
            </a:endParaRPr>
          </a:p>
          <a:p>
            <a:pPr marL="171450" indent="-171450">
              <a:lnSpc>
                <a:spcPct val="150000"/>
              </a:lnSpc>
              <a:buFont typeface="Arial" panose="020B0604020202020204" pitchFamily="34" charset="0"/>
              <a:buChar char="•"/>
            </a:pPr>
            <a:r>
              <a:rPr lang="en-US" altLang="zh-CN" sz="1100" dirty="0"/>
              <a:t>XXX</a:t>
            </a:r>
            <a:r>
              <a:rPr lang="zh-CN" altLang="en-US" sz="1100" dirty="0"/>
              <a:t>表</a:t>
            </a:r>
            <a:endParaRPr lang="en-US" altLang="zh-CN" sz="1100" dirty="0"/>
          </a:p>
        </p:txBody>
      </p:sp>
      <p:sp>
        <p:nvSpPr>
          <p:cNvPr id="16" name="矩形 15">
            <a:extLst>
              <a:ext uri="{FF2B5EF4-FFF2-40B4-BE49-F238E27FC236}">
                <a16:creationId xmlns:a16="http://schemas.microsoft.com/office/drawing/2014/main" id="{DF2D6E89-A60F-FC5A-9FDB-C95D9E2AE172}"/>
              </a:ext>
            </a:extLst>
          </p:cNvPr>
          <p:cNvSpPr/>
          <p:nvPr/>
        </p:nvSpPr>
        <p:spPr>
          <a:xfrm>
            <a:off x="5224870" y="2628123"/>
            <a:ext cx="95088" cy="95088"/>
          </a:xfrm>
          <a:prstGeom prst="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id="{3121A9A2-E8B1-D3B5-DF96-0E0A524F49BF}"/>
              </a:ext>
            </a:extLst>
          </p:cNvPr>
          <p:cNvSpPr/>
          <p:nvPr/>
        </p:nvSpPr>
        <p:spPr>
          <a:xfrm>
            <a:off x="5224870" y="2874026"/>
            <a:ext cx="95088" cy="95088"/>
          </a:xfrm>
          <a:prstGeom prst="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id="{299C6E11-AB44-99E2-B592-598320F64E60}"/>
              </a:ext>
            </a:extLst>
          </p:cNvPr>
          <p:cNvSpPr/>
          <p:nvPr/>
        </p:nvSpPr>
        <p:spPr>
          <a:xfrm>
            <a:off x="5224870" y="3365832"/>
            <a:ext cx="95088" cy="95088"/>
          </a:xfrm>
          <a:prstGeom prst="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id="{DD1A2EAC-437A-52CF-E308-F7670CC39E0A}"/>
              </a:ext>
            </a:extLst>
          </p:cNvPr>
          <p:cNvSpPr/>
          <p:nvPr/>
        </p:nvSpPr>
        <p:spPr>
          <a:xfrm>
            <a:off x="5224870" y="3611736"/>
            <a:ext cx="95088" cy="95088"/>
          </a:xfrm>
          <a:prstGeom prst="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25" name="组合 24">
            <a:extLst>
              <a:ext uri="{FF2B5EF4-FFF2-40B4-BE49-F238E27FC236}">
                <a16:creationId xmlns:a16="http://schemas.microsoft.com/office/drawing/2014/main" id="{EB3807DE-2DE0-51DA-EC41-72EFB2A67C19}"/>
              </a:ext>
            </a:extLst>
          </p:cNvPr>
          <p:cNvGrpSpPr/>
          <p:nvPr/>
        </p:nvGrpSpPr>
        <p:grpSpPr>
          <a:xfrm>
            <a:off x="6175561" y="2118216"/>
            <a:ext cx="2133095" cy="2435677"/>
            <a:chOff x="3015477" y="1958324"/>
            <a:chExt cx="2133095" cy="2435677"/>
          </a:xfrm>
        </p:grpSpPr>
        <p:sp>
          <p:nvSpPr>
            <p:cNvPr id="26" name="矩形 25">
              <a:extLst>
                <a:ext uri="{FF2B5EF4-FFF2-40B4-BE49-F238E27FC236}">
                  <a16:creationId xmlns:a16="http://schemas.microsoft.com/office/drawing/2014/main" id="{CC09B411-86AD-61E2-19F1-D09DD9518CAC}"/>
                </a:ext>
              </a:extLst>
            </p:cNvPr>
            <p:cNvSpPr/>
            <p:nvPr/>
          </p:nvSpPr>
          <p:spPr>
            <a:xfrm>
              <a:off x="3015477" y="1958324"/>
              <a:ext cx="2133095" cy="2435677"/>
            </a:xfrm>
            <a:prstGeom prst="rect">
              <a:avLst/>
            </a:prstGeom>
            <a:solidFill>
              <a:schemeClr val="bg1">
                <a:lumMod val="95000"/>
              </a:schemeClr>
            </a:solidFill>
            <a:ln w="12700">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7" name="文本框 26">
              <a:extLst>
                <a:ext uri="{FF2B5EF4-FFF2-40B4-BE49-F238E27FC236}">
                  <a16:creationId xmlns:a16="http://schemas.microsoft.com/office/drawing/2014/main" id="{9195B3F6-075C-2FFC-5933-EDAF64710651}"/>
                </a:ext>
              </a:extLst>
            </p:cNvPr>
            <p:cNvSpPr txBox="1"/>
            <p:nvPr/>
          </p:nvSpPr>
          <p:spPr>
            <a:xfrm>
              <a:off x="3106609" y="2099742"/>
              <a:ext cx="2041963" cy="548292"/>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zh-CN" altLang="en-US" sz="1050" dirty="0"/>
                <a:t>公交线路基础信息表</a:t>
              </a:r>
              <a:endParaRPr lang="en-US" altLang="zh-CN" sz="1050" dirty="0"/>
            </a:p>
            <a:p>
              <a:pPr marL="171450" indent="-171450">
                <a:lnSpc>
                  <a:spcPct val="150000"/>
                </a:lnSpc>
                <a:buFont typeface="Arial" panose="020B0604020202020204" pitchFamily="34" charset="0"/>
                <a:buChar char="•"/>
              </a:pPr>
              <a:r>
                <a:rPr lang="en-US" altLang="zh-CN" sz="1050" dirty="0"/>
                <a:t>XXX</a:t>
              </a:r>
              <a:r>
                <a:rPr lang="zh-CN" altLang="en-US" sz="1050" dirty="0"/>
                <a:t>表</a:t>
              </a:r>
              <a:endParaRPr lang="en-US" altLang="zh-CN" sz="1050" dirty="0"/>
            </a:p>
          </p:txBody>
        </p:sp>
      </p:grpSp>
      <p:sp>
        <p:nvSpPr>
          <p:cNvPr id="44" name="文本框 43">
            <a:extLst>
              <a:ext uri="{FF2B5EF4-FFF2-40B4-BE49-F238E27FC236}">
                <a16:creationId xmlns:a16="http://schemas.microsoft.com/office/drawing/2014/main" id="{7BC31B38-3DE2-5543-D70B-5CB4234A58B6}"/>
              </a:ext>
            </a:extLst>
          </p:cNvPr>
          <p:cNvSpPr txBox="1"/>
          <p:nvPr/>
        </p:nvSpPr>
        <p:spPr>
          <a:xfrm>
            <a:off x="3549372" y="1760429"/>
            <a:ext cx="1438111" cy="276999"/>
          </a:xfrm>
          <a:prstGeom prst="rect">
            <a:avLst/>
          </a:prstGeom>
          <a:noFill/>
        </p:spPr>
        <p:txBody>
          <a:bodyPr wrap="square" rtlCol="0">
            <a:spAutoFit/>
          </a:bodyPr>
          <a:lstStyle/>
          <a:p>
            <a:pPr algn="ctr"/>
            <a:r>
              <a:rPr lang="zh-CN" altLang="en-US" sz="1200" b="1" dirty="0">
                <a:ln w="6600">
                  <a:solidFill>
                    <a:schemeClr val="accent2"/>
                  </a:solidFill>
                  <a:prstDash val="solid"/>
                </a:ln>
                <a:solidFill>
                  <a:srgbClr val="FFFFFF"/>
                </a:solidFill>
                <a:effectLst>
                  <a:outerShdw dist="38100" dir="2700000" algn="tl" rotWithShape="0">
                    <a:schemeClr val="accent2"/>
                  </a:outerShdw>
                </a:effectLst>
              </a:rPr>
              <a:t>可用数据列表</a:t>
            </a:r>
          </a:p>
        </p:txBody>
      </p:sp>
      <p:sp>
        <p:nvSpPr>
          <p:cNvPr id="45" name="文本框 44">
            <a:extLst>
              <a:ext uri="{FF2B5EF4-FFF2-40B4-BE49-F238E27FC236}">
                <a16:creationId xmlns:a16="http://schemas.microsoft.com/office/drawing/2014/main" id="{0C83D949-9B41-4888-A37F-8A677F38BEC3}"/>
              </a:ext>
            </a:extLst>
          </p:cNvPr>
          <p:cNvSpPr txBox="1"/>
          <p:nvPr/>
        </p:nvSpPr>
        <p:spPr>
          <a:xfrm>
            <a:off x="6520561" y="1762498"/>
            <a:ext cx="1438111" cy="276999"/>
          </a:xfrm>
          <a:prstGeom prst="rect">
            <a:avLst/>
          </a:prstGeom>
          <a:noFill/>
        </p:spPr>
        <p:txBody>
          <a:bodyPr wrap="square" rtlCol="0">
            <a:spAutoFit/>
          </a:bodyPr>
          <a:lstStyle/>
          <a:p>
            <a:pPr algn="ctr"/>
            <a:r>
              <a:rPr lang="zh-CN" altLang="en-US" sz="1200" b="1" dirty="0">
                <a:ln w="6600">
                  <a:solidFill>
                    <a:schemeClr val="accent2"/>
                  </a:solidFill>
                  <a:prstDash val="solid"/>
                </a:ln>
                <a:solidFill>
                  <a:srgbClr val="FFFFFF"/>
                </a:solidFill>
                <a:effectLst>
                  <a:outerShdw dist="38100" dir="2700000" algn="tl" rotWithShape="0">
                    <a:schemeClr val="accent2"/>
                  </a:outerShdw>
                </a:effectLst>
              </a:rPr>
              <a:t>拟申请表权限</a:t>
            </a:r>
          </a:p>
        </p:txBody>
      </p:sp>
      <p:sp>
        <p:nvSpPr>
          <p:cNvPr id="64" name="two-left-arrows_44887">
            <a:extLst>
              <a:ext uri="{FF2B5EF4-FFF2-40B4-BE49-F238E27FC236}">
                <a16:creationId xmlns:a16="http://schemas.microsoft.com/office/drawing/2014/main" id="{968FA716-41FB-1299-3850-2202077ED4AB}"/>
              </a:ext>
            </a:extLst>
          </p:cNvPr>
          <p:cNvSpPr/>
          <p:nvPr/>
        </p:nvSpPr>
        <p:spPr>
          <a:xfrm>
            <a:off x="5649814" y="2761818"/>
            <a:ext cx="236348" cy="235940"/>
          </a:xfrm>
          <a:custGeom>
            <a:avLst/>
            <a:gdLst>
              <a:gd name="T0" fmla="*/ 186 w 371"/>
              <a:gd name="T1" fmla="*/ 0 h 371"/>
              <a:gd name="T2" fmla="*/ 0 w 371"/>
              <a:gd name="T3" fmla="*/ 186 h 371"/>
              <a:gd name="T4" fmla="*/ 186 w 371"/>
              <a:gd name="T5" fmla="*/ 371 h 371"/>
              <a:gd name="T6" fmla="*/ 371 w 371"/>
              <a:gd name="T7" fmla="*/ 186 h 371"/>
              <a:gd name="T8" fmla="*/ 186 w 371"/>
              <a:gd name="T9" fmla="*/ 0 h 371"/>
              <a:gd name="T10" fmla="*/ 186 w 371"/>
              <a:gd name="T11" fmla="*/ 331 h 371"/>
              <a:gd name="T12" fmla="*/ 40 w 371"/>
              <a:gd name="T13" fmla="*/ 186 h 371"/>
              <a:gd name="T14" fmla="*/ 186 w 371"/>
              <a:gd name="T15" fmla="*/ 40 h 371"/>
              <a:gd name="T16" fmla="*/ 331 w 371"/>
              <a:gd name="T17" fmla="*/ 186 h 371"/>
              <a:gd name="T18" fmla="*/ 186 w 371"/>
              <a:gd name="T19" fmla="*/ 331 h 371"/>
              <a:gd name="T20" fmla="*/ 301 w 371"/>
              <a:gd name="T21" fmla="*/ 186 h 371"/>
              <a:gd name="T22" fmla="*/ 224 w 371"/>
              <a:gd name="T23" fmla="*/ 262 h 371"/>
              <a:gd name="T24" fmla="*/ 224 w 371"/>
              <a:gd name="T25" fmla="*/ 214 h 371"/>
              <a:gd name="T26" fmla="*/ 72 w 371"/>
              <a:gd name="T27" fmla="*/ 214 h 371"/>
              <a:gd name="T28" fmla="*/ 72 w 371"/>
              <a:gd name="T29" fmla="*/ 157 h 371"/>
              <a:gd name="T30" fmla="*/ 224 w 371"/>
              <a:gd name="T31" fmla="*/ 157 h 371"/>
              <a:gd name="T32" fmla="*/ 224 w 371"/>
              <a:gd name="T33" fmla="*/ 109 h 371"/>
              <a:gd name="T34" fmla="*/ 301 w 371"/>
              <a:gd name="T35" fmla="*/ 186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1" h="371">
                <a:moveTo>
                  <a:pt x="186" y="0"/>
                </a:moveTo>
                <a:cubicBezTo>
                  <a:pt x="83" y="0"/>
                  <a:pt x="0" y="83"/>
                  <a:pt x="0" y="186"/>
                </a:cubicBezTo>
                <a:cubicBezTo>
                  <a:pt x="0" y="288"/>
                  <a:pt x="83" y="371"/>
                  <a:pt x="186" y="371"/>
                </a:cubicBezTo>
                <a:cubicBezTo>
                  <a:pt x="288" y="371"/>
                  <a:pt x="371" y="288"/>
                  <a:pt x="371" y="186"/>
                </a:cubicBezTo>
                <a:cubicBezTo>
                  <a:pt x="371" y="83"/>
                  <a:pt x="288" y="0"/>
                  <a:pt x="186" y="0"/>
                </a:cubicBezTo>
                <a:close/>
                <a:moveTo>
                  <a:pt x="186" y="331"/>
                </a:moveTo>
                <a:cubicBezTo>
                  <a:pt x="105" y="331"/>
                  <a:pt x="40" y="266"/>
                  <a:pt x="40" y="186"/>
                </a:cubicBezTo>
                <a:cubicBezTo>
                  <a:pt x="40" y="105"/>
                  <a:pt x="105" y="40"/>
                  <a:pt x="186" y="40"/>
                </a:cubicBezTo>
                <a:cubicBezTo>
                  <a:pt x="266" y="40"/>
                  <a:pt x="331" y="105"/>
                  <a:pt x="331" y="186"/>
                </a:cubicBezTo>
                <a:cubicBezTo>
                  <a:pt x="331" y="266"/>
                  <a:pt x="266" y="331"/>
                  <a:pt x="186" y="331"/>
                </a:cubicBezTo>
                <a:close/>
                <a:moveTo>
                  <a:pt x="301" y="186"/>
                </a:moveTo>
                <a:lnTo>
                  <a:pt x="224" y="262"/>
                </a:lnTo>
                <a:lnTo>
                  <a:pt x="224" y="214"/>
                </a:lnTo>
                <a:lnTo>
                  <a:pt x="72" y="214"/>
                </a:lnTo>
                <a:lnTo>
                  <a:pt x="72" y="157"/>
                </a:lnTo>
                <a:lnTo>
                  <a:pt x="224" y="157"/>
                </a:lnTo>
                <a:lnTo>
                  <a:pt x="224" y="109"/>
                </a:lnTo>
                <a:lnTo>
                  <a:pt x="301" y="18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8" name="iconfont-11899-5650891">
            <a:extLst>
              <a:ext uri="{FF2B5EF4-FFF2-40B4-BE49-F238E27FC236}">
                <a16:creationId xmlns:a16="http://schemas.microsoft.com/office/drawing/2014/main" id="{05F70479-8121-78FC-2E23-B4527C5E1359}"/>
              </a:ext>
            </a:extLst>
          </p:cNvPr>
          <p:cNvSpPr/>
          <p:nvPr/>
        </p:nvSpPr>
        <p:spPr>
          <a:xfrm>
            <a:off x="5190099" y="4255546"/>
            <a:ext cx="161914" cy="143927"/>
          </a:xfrm>
          <a:custGeom>
            <a:avLst/>
            <a:gdLst>
              <a:gd name="T0" fmla="*/ 1205 w 9600"/>
              <a:gd name="T1" fmla="*/ 2491 h 8534"/>
              <a:gd name="T2" fmla="*/ 1067 w 9600"/>
              <a:gd name="T3" fmla="*/ 4267 h 8534"/>
              <a:gd name="T4" fmla="*/ 1205 w 9600"/>
              <a:gd name="T5" fmla="*/ 6043 h 8534"/>
              <a:gd name="T6" fmla="*/ 1651 w 9600"/>
              <a:gd name="T7" fmla="*/ 6903 h 8534"/>
              <a:gd name="T8" fmla="*/ 2689 w 9600"/>
              <a:gd name="T9" fmla="*/ 7330 h 8534"/>
              <a:gd name="T10" fmla="*/ 4800 w 9600"/>
              <a:gd name="T11" fmla="*/ 7467 h 8534"/>
              <a:gd name="T12" fmla="*/ 6911 w 9600"/>
              <a:gd name="T13" fmla="*/ 7330 h 8534"/>
              <a:gd name="T14" fmla="*/ 7949 w 9600"/>
              <a:gd name="T15" fmla="*/ 6903 h 8534"/>
              <a:gd name="T16" fmla="*/ 8395 w 9600"/>
              <a:gd name="T17" fmla="*/ 6043 h 8534"/>
              <a:gd name="T18" fmla="*/ 8533 w 9600"/>
              <a:gd name="T19" fmla="*/ 4267 h 8534"/>
              <a:gd name="T20" fmla="*/ 8395 w 9600"/>
              <a:gd name="T21" fmla="*/ 2491 h 8534"/>
              <a:gd name="T22" fmla="*/ 7949 w 9600"/>
              <a:gd name="T23" fmla="*/ 1631 h 8534"/>
              <a:gd name="T24" fmla="*/ 6911 w 9600"/>
              <a:gd name="T25" fmla="*/ 1204 h 8534"/>
              <a:gd name="T26" fmla="*/ 4800 w 9600"/>
              <a:gd name="T27" fmla="*/ 1067 h 8534"/>
              <a:gd name="T28" fmla="*/ 2689 w 9600"/>
              <a:gd name="T29" fmla="*/ 1204 h 8534"/>
              <a:gd name="T30" fmla="*/ 1651 w 9600"/>
              <a:gd name="T31" fmla="*/ 1631 h 8534"/>
              <a:gd name="T32" fmla="*/ 1205 w 9600"/>
              <a:gd name="T33" fmla="*/ 2491 h 8534"/>
              <a:gd name="T34" fmla="*/ 2492 w 9600"/>
              <a:gd name="T35" fmla="*/ 155 h 8534"/>
              <a:gd name="T36" fmla="*/ 4800 w 9600"/>
              <a:gd name="T37" fmla="*/ 0 h 8534"/>
              <a:gd name="T38" fmla="*/ 7108 w 9600"/>
              <a:gd name="T39" fmla="*/ 155 h 8534"/>
              <a:gd name="T40" fmla="*/ 8660 w 9600"/>
              <a:gd name="T41" fmla="*/ 836 h 8534"/>
              <a:gd name="T42" fmla="*/ 9434 w 9600"/>
              <a:gd name="T43" fmla="*/ 2252 h 8534"/>
              <a:gd name="T44" fmla="*/ 9600 w 9600"/>
              <a:gd name="T45" fmla="*/ 4267 h 8534"/>
              <a:gd name="T46" fmla="*/ 9434 w 9600"/>
              <a:gd name="T47" fmla="*/ 6283 h 8534"/>
              <a:gd name="T48" fmla="*/ 8660 w 9600"/>
              <a:gd name="T49" fmla="*/ 7698 h 8534"/>
              <a:gd name="T50" fmla="*/ 7108 w 9600"/>
              <a:gd name="T51" fmla="*/ 8379 h 8534"/>
              <a:gd name="T52" fmla="*/ 4800 w 9600"/>
              <a:gd name="T53" fmla="*/ 8534 h 8534"/>
              <a:gd name="T54" fmla="*/ 2492 w 9600"/>
              <a:gd name="T55" fmla="*/ 8379 h 8534"/>
              <a:gd name="T56" fmla="*/ 940 w 9600"/>
              <a:gd name="T57" fmla="*/ 7698 h 8534"/>
              <a:gd name="T58" fmla="*/ 166 w 9600"/>
              <a:gd name="T59" fmla="*/ 6282 h 8534"/>
              <a:gd name="T60" fmla="*/ 0 w 9600"/>
              <a:gd name="T61" fmla="*/ 4267 h 8534"/>
              <a:gd name="T62" fmla="*/ 166 w 9600"/>
              <a:gd name="T63" fmla="*/ 2251 h 8534"/>
              <a:gd name="T64" fmla="*/ 940 w 9600"/>
              <a:gd name="T65" fmla="*/ 836 h 8534"/>
              <a:gd name="T66" fmla="*/ 2492 w 9600"/>
              <a:gd name="T67" fmla="*/ 156 h 8534"/>
              <a:gd name="T68" fmla="*/ 2492 w 9600"/>
              <a:gd name="T69" fmla="*/ 155 h 8534"/>
              <a:gd name="T70" fmla="*/ 6777 w 9600"/>
              <a:gd name="T71" fmla="*/ 3090 h 8534"/>
              <a:gd name="T72" fmla="*/ 6777 w 9600"/>
              <a:gd name="T73" fmla="*/ 3844 h 8534"/>
              <a:gd name="T74" fmla="*/ 4833 w 9600"/>
              <a:gd name="T75" fmla="*/ 5789 h 8534"/>
              <a:gd name="T76" fmla="*/ 3701 w 9600"/>
              <a:gd name="T77" fmla="*/ 5789 h 8534"/>
              <a:gd name="T78" fmla="*/ 2823 w 9600"/>
              <a:gd name="T79" fmla="*/ 4911 h 8534"/>
              <a:gd name="T80" fmla="*/ 2829 w 9600"/>
              <a:gd name="T81" fmla="*/ 4163 h 8534"/>
              <a:gd name="T82" fmla="*/ 3577 w 9600"/>
              <a:gd name="T83" fmla="*/ 4157 h 8534"/>
              <a:gd name="T84" fmla="*/ 4267 w 9600"/>
              <a:gd name="T85" fmla="*/ 4846 h 8534"/>
              <a:gd name="T86" fmla="*/ 6023 w 9600"/>
              <a:gd name="T87" fmla="*/ 3090 h 8534"/>
              <a:gd name="T88" fmla="*/ 6777 w 9600"/>
              <a:gd name="T89" fmla="*/ 3090 h 8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600" h="8534">
                <a:moveTo>
                  <a:pt x="1205" y="2491"/>
                </a:moveTo>
                <a:cubicBezTo>
                  <a:pt x="1105" y="2926"/>
                  <a:pt x="1067" y="3498"/>
                  <a:pt x="1067" y="4267"/>
                </a:cubicBezTo>
                <a:cubicBezTo>
                  <a:pt x="1067" y="5036"/>
                  <a:pt x="1105" y="5608"/>
                  <a:pt x="1205" y="6043"/>
                </a:cubicBezTo>
                <a:cubicBezTo>
                  <a:pt x="1303" y="6468"/>
                  <a:pt x="1452" y="6725"/>
                  <a:pt x="1651" y="6903"/>
                </a:cubicBezTo>
                <a:cubicBezTo>
                  <a:pt x="1855" y="7086"/>
                  <a:pt x="2169" y="7233"/>
                  <a:pt x="2689" y="7330"/>
                </a:cubicBezTo>
                <a:cubicBezTo>
                  <a:pt x="3210" y="7428"/>
                  <a:pt x="3894" y="7467"/>
                  <a:pt x="4800" y="7467"/>
                </a:cubicBezTo>
                <a:cubicBezTo>
                  <a:pt x="5706" y="7467"/>
                  <a:pt x="6389" y="7428"/>
                  <a:pt x="6911" y="7330"/>
                </a:cubicBezTo>
                <a:cubicBezTo>
                  <a:pt x="7431" y="7233"/>
                  <a:pt x="7745" y="7086"/>
                  <a:pt x="7949" y="6903"/>
                </a:cubicBezTo>
                <a:cubicBezTo>
                  <a:pt x="8148" y="6725"/>
                  <a:pt x="8297" y="6468"/>
                  <a:pt x="8395" y="6043"/>
                </a:cubicBezTo>
                <a:cubicBezTo>
                  <a:pt x="8495" y="5608"/>
                  <a:pt x="8533" y="5036"/>
                  <a:pt x="8533" y="4267"/>
                </a:cubicBezTo>
                <a:cubicBezTo>
                  <a:pt x="8533" y="3498"/>
                  <a:pt x="8495" y="2926"/>
                  <a:pt x="8395" y="2491"/>
                </a:cubicBezTo>
                <a:cubicBezTo>
                  <a:pt x="8297" y="2066"/>
                  <a:pt x="8148" y="1809"/>
                  <a:pt x="7949" y="1631"/>
                </a:cubicBezTo>
                <a:cubicBezTo>
                  <a:pt x="7745" y="1448"/>
                  <a:pt x="7431" y="1301"/>
                  <a:pt x="6911" y="1204"/>
                </a:cubicBezTo>
                <a:cubicBezTo>
                  <a:pt x="6389" y="1106"/>
                  <a:pt x="5706" y="1067"/>
                  <a:pt x="4800" y="1067"/>
                </a:cubicBezTo>
                <a:cubicBezTo>
                  <a:pt x="3894" y="1067"/>
                  <a:pt x="3211" y="1106"/>
                  <a:pt x="2689" y="1204"/>
                </a:cubicBezTo>
                <a:cubicBezTo>
                  <a:pt x="2169" y="1301"/>
                  <a:pt x="1855" y="1448"/>
                  <a:pt x="1651" y="1631"/>
                </a:cubicBezTo>
                <a:cubicBezTo>
                  <a:pt x="1452" y="1809"/>
                  <a:pt x="1303" y="2066"/>
                  <a:pt x="1205" y="2491"/>
                </a:cubicBezTo>
                <a:close/>
                <a:moveTo>
                  <a:pt x="2492" y="155"/>
                </a:moveTo>
                <a:cubicBezTo>
                  <a:pt x="3114" y="39"/>
                  <a:pt x="3877" y="0"/>
                  <a:pt x="4800" y="0"/>
                </a:cubicBezTo>
                <a:cubicBezTo>
                  <a:pt x="5723" y="0"/>
                  <a:pt x="6486" y="39"/>
                  <a:pt x="7108" y="155"/>
                </a:cubicBezTo>
                <a:cubicBezTo>
                  <a:pt x="7731" y="272"/>
                  <a:pt x="8255" y="475"/>
                  <a:pt x="8660" y="836"/>
                </a:cubicBezTo>
                <a:cubicBezTo>
                  <a:pt x="9070" y="1203"/>
                  <a:pt x="9303" y="1684"/>
                  <a:pt x="9434" y="2252"/>
                </a:cubicBezTo>
                <a:cubicBezTo>
                  <a:pt x="9562" y="2808"/>
                  <a:pt x="9600" y="3480"/>
                  <a:pt x="9600" y="4267"/>
                </a:cubicBezTo>
                <a:cubicBezTo>
                  <a:pt x="9600" y="5054"/>
                  <a:pt x="9563" y="5726"/>
                  <a:pt x="9434" y="6283"/>
                </a:cubicBezTo>
                <a:cubicBezTo>
                  <a:pt x="9303" y="6850"/>
                  <a:pt x="9071" y="7331"/>
                  <a:pt x="8660" y="7698"/>
                </a:cubicBezTo>
                <a:cubicBezTo>
                  <a:pt x="8255" y="8060"/>
                  <a:pt x="7731" y="8262"/>
                  <a:pt x="7108" y="8379"/>
                </a:cubicBezTo>
                <a:cubicBezTo>
                  <a:pt x="6486" y="8495"/>
                  <a:pt x="5723" y="8534"/>
                  <a:pt x="4800" y="8534"/>
                </a:cubicBezTo>
                <a:cubicBezTo>
                  <a:pt x="3877" y="8534"/>
                  <a:pt x="3114" y="8495"/>
                  <a:pt x="2492" y="8379"/>
                </a:cubicBezTo>
                <a:cubicBezTo>
                  <a:pt x="1869" y="8262"/>
                  <a:pt x="1345" y="8059"/>
                  <a:pt x="940" y="7698"/>
                </a:cubicBezTo>
                <a:cubicBezTo>
                  <a:pt x="530" y="7331"/>
                  <a:pt x="297" y="6850"/>
                  <a:pt x="166" y="6282"/>
                </a:cubicBezTo>
                <a:cubicBezTo>
                  <a:pt x="38" y="5726"/>
                  <a:pt x="0" y="5054"/>
                  <a:pt x="0" y="4267"/>
                </a:cubicBezTo>
                <a:cubicBezTo>
                  <a:pt x="0" y="3480"/>
                  <a:pt x="37" y="2808"/>
                  <a:pt x="166" y="2251"/>
                </a:cubicBezTo>
                <a:cubicBezTo>
                  <a:pt x="297" y="1684"/>
                  <a:pt x="529" y="1203"/>
                  <a:pt x="940" y="836"/>
                </a:cubicBezTo>
                <a:cubicBezTo>
                  <a:pt x="1345" y="474"/>
                  <a:pt x="1869" y="272"/>
                  <a:pt x="2492" y="156"/>
                </a:cubicBezTo>
                <a:lnTo>
                  <a:pt x="2492" y="155"/>
                </a:lnTo>
                <a:close/>
                <a:moveTo>
                  <a:pt x="6777" y="3090"/>
                </a:moveTo>
                <a:cubicBezTo>
                  <a:pt x="6985" y="3298"/>
                  <a:pt x="6985" y="3636"/>
                  <a:pt x="6777" y="3844"/>
                </a:cubicBezTo>
                <a:lnTo>
                  <a:pt x="4833" y="5789"/>
                </a:lnTo>
                <a:cubicBezTo>
                  <a:pt x="4520" y="6102"/>
                  <a:pt x="4013" y="6102"/>
                  <a:pt x="3701" y="5789"/>
                </a:cubicBezTo>
                <a:lnTo>
                  <a:pt x="2823" y="4911"/>
                </a:lnTo>
                <a:cubicBezTo>
                  <a:pt x="2621" y="4701"/>
                  <a:pt x="2624" y="4369"/>
                  <a:pt x="2829" y="4163"/>
                </a:cubicBezTo>
                <a:cubicBezTo>
                  <a:pt x="3035" y="3957"/>
                  <a:pt x="3368" y="3954"/>
                  <a:pt x="3577" y="4157"/>
                </a:cubicBezTo>
                <a:lnTo>
                  <a:pt x="4267" y="4846"/>
                </a:lnTo>
                <a:lnTo>
                  <a:pt x="6023" y="3090"/>
                </a:lnTo>
                <a:cubicBezTo>
                  <a:pt x="6231" y="2882"/>
                  <a:pt x="6569" y="2882"/>
                  <a:pt x="6777" y="309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9" name="iconfont-11899-5650891">
            <a:extLst>
              <a:ext uri="{FF2B5EF4-FFF2-40B4-BE49-F238E27FC236}">
                <a16:creationId xmlns:a16="http://schemas.microsoft.com/office/drawing/2014/main" id="{5A4D79B7-2DCE-02CC-CD5A-9F6765F2761A}"/>
              </a:ext>
            </a:extLst>
          </p:cNvPr>
          <p:cNvSpPr/>
          <p:nvPr/>
        </p:nvSpPr>
        <p:spPr>
          <a:xfrm>
            <a:off x="5201003" y="3113274"/>
            <a:ext cx="140106" cy="124542"/>
          </a:xfrm>
          <a:custGeom>
            <a:avLst/>
            <a:gdLst>
              <a:gd name="T0" fmla="*/ 1205 w 9600"/>
              <a:gd name="T1" fmla="*/ 2491 h 8534"/>
              <a:gd name="T2" fmla="*/ 1067 w 9600"/>
              <a:gd name="T3" fmla="*/ 4267 h 8534"/>
              <a:gd name="T4" fmla="*/ 1205 w 9600"/>
              <a:gd name="T5" fmla="*/ 6043 h 8534"/>
              <a:gd name="T6" fmla="*/ 1651 w 9600"/>
              <a:gd name="T7" fmla="*/ 6903 h 8534"/>
              <a:gd name="T8" fmla="*/ 2689 w 9600"/>
              <a:gd name="T9" fmla="*/ 7330 h 8534"/>
              <a:gd name="T10" fmla="*/ 4800 w 9600"/>
              <a:gd name="T11" fmla="*/ 7467 h 8534"/>
              <a:gd name="T12" fmla="*/ 6911 w 9600"/>
              <a:gd name="T13" fmla="*/ 7330 h 8534"/>
              <a:gd name="T14" fmla="*/ 7949 w 9600"/>
              <a:gd name="T15" fmla="*/ 6903 h 8534"/>
              <a:gd name="T16" fmla="*/ 8395 w 9600"/>
              <a:gd name="T17" fmla="*/ 6043 h 8534"/>
              <a:gd name="T18" fmla="*/ 8533 w 9600"/>
              <a:gd name="T19" fmla="*/ 4267 h 8534"/>
              <a:gd name="T20" fmla="*/ 8395 w 9600"/>
              <a:gd name="T21" fmla="*/ 2491 h 8534"/>
              <a:gd name="T22" fmla="*/ 7949 w 9600"/>
              <a:gd name="T23" fmla="*/ 1631 h 8534"/>
              <a:gd name="T24" fmla="*/ 6911 w 9600"/>
              <a:gd name="T25" fmla="*/ 1204 h 8534"/>
              <a:gd name="T26" fmla="*/ 4800 w 9600"/>
              <a:gd name="T27" fmla="*/ 1067 h 8534"/>
              <a:gd name="T28" fmla="*/ 2689 w 9600"/>
              <a:gd name="T29" fmla="*/ 1204 h 8534"/>
              <a:gd name="T30" fmla="*/ 1651 w 9600"/>
              <a:gd name="T31" fmla="*/ 1631 h 8534"/>
              <a:gd name="T32" fmla="*/ 1205 w 9600"/>
              <a:gd name="T33" fmla="*/ 2491 h 8534"/>
              <a:gd name="T34" fmla="*/ 2492 w 9600"/>
              <a:gd name="T35" fmla="*/ 155 h 8534"/>
              <a:gd name="T36" fmla="*/ 4800 w 9600"/>
              <a:gd name="T37" fmla="*/ 0 h 8534"/>
              <a:gd name="T38" fmla="*/ 7108 w 9600"/>
              <a:gd name="T39" fmla="*/ 155 h 8534"/>
              <a:gd name="T40" fmla="*/ 8660 w 9600"/>
              <a:gd name="T41" fmla="*/ 836 h 8534"/>
              <a:gd name="T42" fmla="*/ 9434 w 9600"/>
              <a:gd name="T43" fmla="*/ 2252 h 8534"/>
              <a:gd name="T44" fmla="*/ 9600 w 9600"/>
              <a:gd name="T45" fmla="*/ 4267 h 8534"/>
              <a:gd name="T46" fmla="*/ 9434 w 9600"/>
              <a:gd name="T47" fmla="*/ 6283 h 8534"/>
              <a:gd name="T48" fmla="*/ 8660 w 9600"/>
              <a:gd name="T49" fmla="*/ 7698 h 8534"/>
              <a:gd name="T50" fmla="*/ 7108 w 9600"/>
              <a:gd name="T51" fmla="*/ 8379 h 8534"/>
              <a:gd name="T52" fmla="*/ 4800 w 9600"/>
              <a:gd name="T53" fmla="*/ 8534 h 8534"/>
              <a:gd name="T54" fmla="*/ 2492 w 9600"/>
              <a:gd name="T55" fmla="*/ 8379 h 8534"/>
              <a:gd name="T56" fmla="*/ 940 w 9600"/>
              <a:gd name="T57" fmla="*/ 7698 h 8534"/>
              <a:gd name="T58" fmla="*/ 166 w 9600"/>
              <a:gd name="T59" fmla="*/ 6282 h 8534"/>
              <a:gd name="T60" fmla="*/ 0 w 9600"/>
              <a:gd name="T61" fmla="*/ 4267 h 8534"/>
              <a:gd name="T62" fmla="*/ 166 w 9600"/>
              <a:gd name="T63" fmla="*/ 2251 h 8534"/>
              <a:gd name="T64" fmla="*/ 940 w 9600"/>
              <a:gd name="T65" fmla="*/ 836 h 8534"/>
              <a:gd name="T66" fmla="*/ 2492 w 9600"/>
              <a:gd name="T67" fmla="*/ 156 h 8534"/>
              <a:gd name="T68" fmla="*/ 2492 w 9600"/>
              <a:gd name="T69" fmla="*/ 155 h 8534"/>
              <a:gd name="T70" fmla="*/ 6777 w 9600"/>
              <a:gd name="T71" fmla="*/ 3090 h 8534"/>
              <a:gd name="T72" fmla="*/ 6777 w 9600"/>
              <a:gd name="T73" fmla="*/ 3844 h 8534"/>
              <a:gd name="T74" fmla="*/ 4833 w 9600"/>
              <a:gd name="T75" fmla="*/ 5789 h 8534"/>
              <a:gd name="T76" fmla="*/ 3701 w 9600"/>
              <a:gd name="T77" fmla="*/ 5789 h 8534"/>
              <a:gd name="T78" fmla="*/ 2823 w 9600"/>
              <a:gd name="T79" fmla="*/ 4911 h 8534"/>
              <a:gd name="T80" fmla="*/ 2829 w 9600"/>
              <a:gd name="T81" fmla="*/ 4163 h 8534"/>
              <a:gd name="T82" fmla="*/ 3577 w 9600"/>
              <a:gd name="T83" fmla="*/ 4157 h 8534"/>
              <a:gd name="T84" fmla="*/ 4267 w 9600"/>
              <a:gd name="T85" fmla="*/ 4846 h 8534"/>
              <a:gd name="T86" fmla="*/ 6023 w 9600"/>
              <a:gd name="T87" fmla="*/ 3090 h 8534"/>
              <a:gd name="T88" fmla="*/ 6777 w 9600"/>
              <a:gd name="T89" fmla="*/ 3090 h 8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600" h="8534">
                <a:moveTo>
                  <a:pt x="1205" y="2491"/>
                </a:moveTo>
                <a:cubicBezTo>
                  <a:pt x="1105" y="2926"/>
                  <a:pt x="1067" y="3498"/>
                  <a:pt x="1067" y="4267"/>
                </a:cubicBezTo>
                <a:cubicBezTo>
                  <a:pt x="1067" y="5036"/>
                  <a:pt x="1105" y="5608"/>
                  <a:pt x="1205" y="6043"/>
                </a:cubicBezTo>
                <a:cubicBezTo>
                  <a:pt x="1303" y="6468"/>
                  <a:pt x="1452" y="6725"/>
                  <a:pt x="1651" y="6903"/>
                </a:cubicBezTo>
                <a:cubicBezTo>
                  <a:pt x="1855" y="7086"/>
                  <a:pt x="2169" y="7233"/>
                  <a:pt x="2689" y="7330"/>
                </a:cubicBezTo>
                <a:cubicBezTo>
                  <a:pt x="3210" y="7428"/>
                  <a:pt x="3894" y="7467"/>
                  <a:pt x="4800" y="7467"/>
                </a:cubicBezTo>
                <a:cubicBezTo>
                  <a:pt x="5706" y="7467"/>
                  <a:pt x="6389" y="7428"/>
                  <a:pt x="6911" y="7330"/>
                </a:cubicBezTo>
                <a:cubicBezTo>
                  <a:pt x="7431" y="7233"/>
                  <a:pt x="7745" y="7086"/>
                  <a:pt x="7949" y="6903"/>
                </a:cubicBezTo>
                <a:cubicBezTo>
                  <a:pt x="8148" y="6725"/>
                  <a:pt x="8297" y="6468"/>
                  <a:pt x="8395" y="6043"/>
                </a:cubicBezTo>
                <a:cubicBezTo>
                  <a:pt x="8495" y="5608"/>
                  <a:pt x="8533" y="5036"/>
                  <a:pt x="8533" y="4267"/>
                </a:cubicBezTo>
                <a:cubicBezTo>
                  <a:pt x="8533" y="3498"/>
                  <a:pt x="8495" y="2926"/>
                  <a:pt x="8395" y="2491"/>
                </a:cubicBezTo>
                <a:cubicBezTo>
                  <a:pt x="8297" y="2066"/>
                  <a:pt x="8148" y="1809"/>
                  <a:pt x="7949" y="1631"/>
                </a:cubicBezTo>
                <a:cubicBezTo>
                  <a:pt x="7745" y="1448"/>
                  <a:pt x="7431" y="1301"/>
                  <a:pt x="6911" y="1204"/>
                </a:cubicBezTo>
                <a:cubicBezTo>
                  <a:pt x="6389" y="1106"/>
                  <a:pt x="5706" y="1067"/>
                  <a:pt x="4800" y="1067"/>
                </a:cubicBezTo>
                <a:cubicBezTo>
                  <a:pt x="3894" y="1067"/>
                  <a:pt x="3211" y="1106"/>
                  <a:pt x="2689" y="1204"/>
                </a:cubicBezTo>
                <a:cubicBezTo>
                  <a:pt x="2169" y="1301"/>
                  <a:pt x="1855" y="1448"/>
                  <a:pt x="1651" y="1631"/>
                </a:cubicBezTo>
                <a:cubicBezTo>
                  <a:pt x="1452" y="1809"/>
                  <a:pt x="1303" y="2066"/>
                  <a:pt x="1205" y="2491"/>
                </a:cubicBezTo>
                <a:close/>
                <a:moveTo>
                  <a:pt x="2492" y="155"/>
                </a:moveTo>
                <a:cubicBezTo>
                  <a:pt x="3114" y="39"/>
                  <a:pt x="3877" y="0"/>
                  <a:pt x="4800" y="0"/>
                </a:cubicBezTo>
                <a:cubicBezTo>
                  <a:pt x="5723" y="0"/>
                  <a:pt x="6486" y="39"/>
                  <a:pt x="7108" y="155"/>
                </a:cubicBezTo>
                <a:cubicBezTo>
                  <a:pt x="7731" y="272"/>
                  <a:pt x="8255" y="475"/>
                  <a:pt x="8660" y="836"/>
                </a:cubicBezTo>
                <a:cubicBezTo>
                  <a:pt x="9070" y="1203"/>
                  <a:pt x="9303" y="1684"/>
                  <a:pt x="9434" y="2252"/>
                </a:cubicBezTo>
                <a:cubicBezTo>
                  <a:pt x="9562" y="2808"/>
                  <a:pt x="9600" y="3480"/>
                  <a:pt x="9600" y="4267"/>
                </a:cubicBezTo>
                <a:cubicBezTo>
                  <a:pt x="9600" y="5054"/>
                  <a:pt x="9563" y="5726"/>
                  <a:pt x="9434" y="6283"/>
                </a:cubicBezTo>
                <a:cubicBezTo>
                  <a:pt x="9303" y="6850"/>
                  <a:pt x="9071" y="7331"/>
                  <a:pt x="8660" y="7698"/>
                </a:cubicBezTo>
                <a:cubicBezTo>
                  <a:pt x="8255" y="8060"/>
                  <a:pt x="7731" y="8262"/>
                  <a:pt x="7108" y="8379"/>
                </a:cubicBezTo>
                <a:cubicBezTo>
                  <a:pt x="6486" y="8495"/>
                  <a:pt x="5723" y="8534"/>
                  <a:pt x="4800" y="8534"/>
                </a:cubicBezTo>
                <a:cubicBezTo>
                  <a:pt x="3877" y="8534"/>
                  <a:pt x="3114" y="8495"/>
                  <a:pt x="2492" y="8379"/>
                </a:cubicBezTo>
                <a:cubicBezTo>
                  <a:pt x="1869" y="8262"/>
                  <a:pt x="1345" y="8059"/>
                  <a:pt x="940" y="7698"/>
                </a:cubicBezTo>
                <a:cubicBezTo>
                  <a:pt x="530" y="7331"/>
                  <a:pt x="297" y="6850"/>
                  <a:pt x="166" y="6282"/>
                </a:cubicBezTo>
                <a:cubicBezTo>
                  <a:pt x="38" y="5726"/>
                  <a:pt x="0" y="5054"/>
                  <a:pt x="0" y="4267"/>
                </a:cubicBezTo>
                <a:cubicBezTo>
                  <a:pt x="0" y="3480"/>
                  <a:pt x="37" y="2808"/>
                  <a:pt x="166" y="2251"/>
                </a:cubicBezTo>
                <a:cubicBezTo>
                  <a:pt x="297" y="1684"/>
                  <a:pt x="529" y="1203"/>
                  <a:pt x="940" y="836"/>
                </a:cubicBezTo>
                <a:cubicBezTo>
                  <a:pt x="1345" y="474"/>
                  <a:pt x="1869" y="272"/>
                  <a:pt x="2492" y="156"/>
                </a:cubicBezTo>
                <a:lnTo>
                  <a:pt x="2492" y="155"/>
                </a:lnTo>
                <a:close/>
                <a:moveTo>
                  <a:pt x="6777" y="3090"/>
                </a:moveTo>
                <a:cubicBezTo>
                  <a:pt x="6985" y="3298"/>
                  <a:pt x="6985" y="3636"/>
                  <a:pt x="6777" y="3844"/>
                </a:cubicBezTo>
                <a:lnTo>
                  <a:pt x="4833" y="5789"/>
                </a:lnTo>
                <a:cubicBezTo>
                  <a:pt x="4520" y="6102"/>
                  <a:pt x="4013" y="6102"/>
                  <a:pt x="3701" y="5789"/>
                </a:cubicBezTo>
                <a:lnTo>
                  <a:pt x="2823" y="4911"/>
                </a:lnTo>
                <a:cubicBezTo>
                  <a:pt x="2621" y="4701"/>
                  <a:pt x="2624" y="4369"/>
                  <a:pt x="2829" y="4163"/>
                </a:cubicBezTo>
                <a:cubicBezTo>
                  <a:pt x="3035" y="3957"/>
                  <a:pt x="3368" y="3954"/>
                  <a:pt x="3577" y="4157"/>
                </a:cubicBezTo>
                <a:lnTo>
                  <a:pt x="4267" y="4846"/>
                </a:lnTo>
                <a:lnTo>
                  <a:pt x="6023" y="3090"/>
                </a:lnTo>
                <a:cubicBezTo>
                  <a:pt x="6231" y="2882"/>
                  <a:pt x="6569" y="2882"/>
                  <a:pt x="6777" y="309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6" name="two-left-arrows_44887">
            <a:extLst>
              <a:ext uri="{FF2B5EF4-FFF2-40B4-BE49-F238E27FC236}">
                <a16:creationId xmlns:a16="http://schemas.microsoft.com/office/drawing/2014/main" id="{9522EDBF-9B20-9BAC-E43F-72771DF92228}"/>
              </a:ext>
            </a:extLst>
          </p:cNvPr>
          <p:cNvSpPr/>
          <p:nvPr/>
        </p:nvSpPr>
        <p:spPr>
          <a:xfrm rot="10800000">
            <a:off x="5649814" y="3210145"/>
            <a:ext cx="236348" cy="235940"/>
          </a:xfrm>
          <a:custGeom>
            <a:avLst/>
            <a:gdLst>
              <a:gd name="T0" fmla="*/ 186 w 371"/>
              <a:gd name="T1" fmla="*/ 0 h 371"/>
              <a:gd name="T2" fmla="*/ 0 w 371"/>
              <a:gd name="T3" fmla="*/ 186 h 371"/>
              <a:gd name="T4" fmla="*/ 186 w 371"/>
              <a:gd name="T5" fmla="*/ 371 h 371"/>
              <a:gd name="T6" fmla="*/ 371 w 371"/>
              <a:gd name="T7" fmla="*/ 186 h 371"/>
              <a:gd name="T8" fmla="*/ 186 w 371"/>
              <a:gd name="T9" fmla="*/ 0 h 371"/>
              <a:gd name="T10" fmla="*/ 186 w 371"/>
              <a:gd name="T11" fmla="*/ 331 h 371"/>
              <a:gd name="T12" fmla="*/ 40 w 371"/>
              <a:gd name="T13" fmla="*/ 186 h 371"/>
              <a:gd name="T14" fmla="*/ 186 w 371"/>
              <a:gd name="T15" fmla="*/ 40 h 371"/>
              <a:gd name="T16" fmla="*/ 331 w 371"/>
              <a:gd name="T17" fmla="*/ 186 h 371"/>
              <a:gd name="T18" fmla="*/ 186 w 371"/>
              <a:gd name="T19" fmla="*/ 331 h 371"/>
              <a:gd name="T20" fmla="*/ 301 w 371"/>
              <a:gd name="T21" fmla="*/ 186 h 371"/>
              <a:gd name="T22" fmla="*/ 224 w 371"/>
              <a:gd name="T23" fmla="*/ 262 h 371"/>
              <a:gd name="T24" fmla="*/ 224 w 371"/>
              <a:gd name="T25" fmla="*/ 214 h 371"/>
              <a:gd name="T26" fmla="*/ 72 w 371"/>
              <a:gd name="T27" fmla="*/ 214 h 371"/>
              <a:gd name="T28" fmla="*/ 72 w 371"/>
              <a:gd name="T29" fmla="*/ 157 h 371"/>
              <a:gd name="T30" fmla="*/ 224 w 371"/>
              <a:gd name="T31" fmla="*/ 157 h 371"/>
              <a:gd name="T32" fmla="*/ 224 w 371"/>
              <a:gd name="T33" fmla="*/ 109 h 371"/>
              <a:gd name="T34" fmla="*/ 301 w 371"/>
              <a:gd name="T35" fmla="*/ 186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1" h="371">
                <a:moveTo>
                  <a:pt x="186" y="0"/>
                </a:moveTo>
                <a:cubicBezTo>
                  <a:pt x="83" y="0"/>
                  <a:pt x="0" y="83"/>
                  <a:pt x="0" y="186"/>
                </a:cubicBezTo>
                <a:cubicBezTo>
                  <a:pt x="0" y="288"/>
                  <a:pt x="83" y="371"/>
                  <a:pt x="186" y="371"/>
                </a:cubicBezTo>
                <a:cubicBezTo>
                  <a:pt x="288" y="371"/>
                  <a:pt x="371" y="288"/>
                  <a:pt x="371" y="186"/>
                </a:cubicBezTo>
                <a:cubicBezTo>
                  <a:pt x="371" y="83"/>
                  <a:pt x="288" y="0"/>
                  <a:pt x="186" y="0"/>
                </a:cubicBezTo>
                <a:close/>
                <a:moveTo>
                  <a:pt x="186" y="331"/>
                </a:moveTo>
                <a:cubicBezTo>
                  <a:pt x="105" y="331"/>
                  <a:pt x="40" y="266"/>
                  <a:pt x="40" y="186"/>
                </a:cubicBezTo>
                <a:cubicBezTo>
                  <a:pt x="40" y="105"/>
                  <a:pt x="105" y="40"/>
                  <a:pt x="186" y="40"/>
                </a:cubicBezTo>
                <a:cubicBezTo>
                  <a:pt x="266" y="40"/>
                  <a:pt x="331" y="105"/>
                  <a:pt x="331" y="186"/>
                </a:cubicBezTo>
                <a:cubicBezTo>
                  <a:pt x="331" y="266"/>
                  <a:pt x="266" y="331"/>
                  <a:pt x="186" y="331"/>
                </a:cubicBezTo>
                <a:close/>
                <a:moveTo>
                  <a:pt x="301" y="186"/>
                </a:moveTo>
                <a:lnTo>
                  <a:pt x="224" y="262"/>
                </a:lnTo>
                <a:lnTo>
                  <a:pt x="224" y="214"/>
                </a:lnTo>
                <a:lnTo>
                  <a:pt x="72" y="214"/>
                </a:lnTo>
                <a:lnTo>
                  <a:pt x="72" y="157"/>
                </a:lnTo>
                <a:lnTo>
                  <a:pt x="224" y="157"/>
                </a:lnTo>
                <a:lnTo>
                  <a:pt x="224" y="109"/>
                </a:lnTo>
                <a:lnTo>
                  <a:pt x="301" y="18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7" name="矩形: 圆角 66">
            <a:extLst>
              <a:ext uri="{FF2B5EF4-FFF2-40B4-BE49-F238E27FC236}">
                <a16:creationId xmlns:a16="http://schemas.microsoft.com/office/drawing/2014/main" id="{500B6234-D626-3A7E-1C39-C31D80432B69}"/>
              </a:ext>
            </a:extLst>
          </p:cNvPr>
          <p:cNvSpPr/>
          <p:nvPr/>
        </p:nvSpPr>
        <p:spPr>
          <a:xfrm>
            <a:off x="4601364" y="4732626"/>
            <a:ext cx="772238" cy="285228"/>
          </a:xfrm>
          <a:prstGeom prst="roundRect">
            <a:avLst>
              <a:gd name="adj" fmla="val 27901"/>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cs typeface="+mn-ea"/>
                <a:sym typeface="+mn-lt"/>
              </a:rPr>
              <a:t>确定（</a:t>
            </a:r>
            <a:r>
              <a:rPr lang="en-US" altLang="zh-CN" sz="1050" b="1" dirty="0">
                <a:cs typeface="+mn-ea"/>
                <a:sym typeface="+mn-lt"/>
              </a:rPr>
              <a:t>2</a:t>
            </a:r>
            <a:r>
              <a:rPr lang="zh-CN" altLang="en-US" sz="1050" b="1" dirty="0">
                <a:cs typeface="+mn-ea"/>
                <a:sym typeface="+mn-lt"/>
              </a:rPr>
              <a:t>）</a:t>
            </a:r>
          </a:p>
        </p:txBody>
      </p:sp>
      <p:sp>
        <p:nvSpPr>
          <p:cNvPr id="68" name="矩形: 圆角 67">
            <a:extLst>
              <a:ext uri="{FF2B5EF4-FFF2-40B4-BE49-F238E27FC236}">
                <a16:creationId xmlns:a16="http://schemas.microsoft.com/office/drawing/2014/main" id="{8EDED03E-28F7-A449-2B1D-A57B3E238040}"/>
              </a:ext>
            </a:extLst>
          </p:cNvPr>
          <p:cNvSpPr/>
          <p:nvPr/>
        </p:nvSpPr>
        <p:spPr>
          <a:xfrm>
            <a:off x="6082469" y="4735422"/>
            <a:ext cx="772238" cy="282432"/>
          </a:xfrm>
          <a:prstGeom prst="roundRect">
            <a:avLst>
              <a:gd name="adj" fmla="val 27901"/>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cs typeface="+mn-ea"/>
                <a:sym typeface="+mn-lt"/>
              </a:rPr>
              <a:t>清除</a:t>
            </a:r>
          </a:p>
        </p:txBody>
      </p:sp>
      <p:sp>
        <p:nvSpPr>
          <p:cNvPr id="69" name="文本框 68">
            <a:extLst>
              <a:ext uri="{FF2B5EF4-FFF2-40B4-BE49-F238E27FC236}">
                <a16:creationId xmlns:a16="http://schemas.microsoft.com/office/drawing/2014/main" id="{9C9F8B94-4EDB-B94B-7AFC-ABDEF45F4D24}"/>
              </a:ext>
            </a:extLst>
          </p:cNvPr>
          <p:cNvSpPr txBox="1"/>
          <p:nvPr/>
        </p:nvSpPr>
        <p:spPr>
          <a:xfrm>
            <a:off x="2438553" y="388137"/>
            <a:ext cx="2933262" cy="307777"/>
          </a:xfrm>
          <a:prstGeom prst="rect">
            <a:avLst/>
          </a:prstGeom>
          <a:noFill/>
        </p:spPr>
        <p:txBody>
          <a:bodyPr wrap="square" rtlCol="0">
            <a:spAutoFit/>
          </a:bodyPr>
          <a:lstStyle/>
          <a:p>
            <a:r>
              <a:rPr lang="zh-CN" altLang="en-US" sz="1400" b="1" dirty="0">
                <a:solidFill>
                  <a:schemeClr val="bg1"/>
                </a:solidFill>
              </a:rPr>
              <a:t>数据实验室</a:t>
            </a:r>
            <a:r>
              <a:rPr lang="en-US" altLang="zh-CN" sz="1400" b="1" dirty="0">
                <a:solidFill>
                  <a:schemeClr val="bg1"/>
                </a:solidFill>
              </a:rPr>
              <a:t>-</a:t>
            </a:r>
            <a:r>
              <a:rPr lang="zh-CN" altLang="en-US" sz="1400" b="1" dirty="0">
                <a:solidFill>
                  <a:schemeClr val="bg1"/>
                </a:solidFill>
              </a:rPr>
              <a:t>表权限申请</a:t>
            </a:r>
          </a:p>
        </p:txBody>
      </p:sp>
    </p:spTree>
    <p:custDataLst>
      <p:tags r:id="rId1"/>
    </p:custDataLst>
    <p:extLst>
      <p:ext uri="{BB962C8B-B14F-4D97-AF65-F5344CB8AC3E}">
        <p14:creationId xmlns:p14="http://schemas.microsoft.com/office/powerpoint/2010/main" val="1043633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2F35FDB-D7A8-4C30-A16B-F6381621BDB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四、页面设计</a:t>
            </a:r>
          </a:p>
        </p:txBody>
      </p:sp>
      <p:sp>
        <p:nvSpPr>
          <p:cNvPr id="89" name="矩形 88">
            <a:extLst>
              <a:ext uri="{FF2B5EF4-FFF2-40B4-BE49-F238E27FC236}">
                <a16:creationId xmlns:a16="http://schemas.microsoft.com/office/drawing/2014/main" id="{26A9F71D-C297-B425-2C22-92E82D50F7CE}"/>
              </a:ext>
            </a:extLst>
          </p:cNvPr>
          <p:cNvSpPr/>
          <p:nvPr/>
        </p:nvSpPr>
        <p:spPr>
          <a:xfrm>
            <a:off x="314558" y="982373"/>
            <a:ext cx="8514882" cy="4339435"/>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sp>
        <p:nvSpPr>
          <p:cNvPr id="49" name="矩形 48">
            <a:extLst>
              <a:ext uri="{FF2B5EF4-FFF2-40B4-BE49-F238E27FC236}">
                <a16:creationId xmlns:a16="http://schemas.microsoft.com/office/drawing/2014/main" id="{2D72807A-1244-3ACC-2705-ACC31CE80EBC}"/>
              </a:ext>
            </a:extLst>
          </p:cNvPr>
          <p:cNvSpPr/>
          <p:nvPr/>
        </p:nvSpPr>
        <p:spPr>
          <a:xfrm>
            <a:off x="314559" y="982374"/>
            <a:ext cx="8514882" cy="53381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cs typeface="+mn-ea"/>
                <a:sym typeface="+mn-lt"/>
              </a:rPr>
              <a:t>久事数据服务平台</a:t>
            </a:r>
          </a:p>
        </p:txBody>
      </p:sp>
      <p:pic>
        <p:nvPicPr>
          <p:cNvPr id="50" name="Picture 4">
            <a:extLst>
              <a:ext uri="{FF2B5EF4-FFF2-40B4-BE49-F238E27FC236}">
                <a16:creationId xmlns:a16="http://schemas.microsoft.com/office/drawing/2014/main" id="{BED6A4C8-8B60-BDEB-2378-CA63A2F87756}"/>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567843" y="1108400"/>
            <a:ext cx="387518" cy="300082"/>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F5145AD5-E0DF-115C-837A-31396CEF408E}"/>
              </a:ext>
            </a:extLst>
          </p:cNvPr>
          <p:cNvSpPr txBox="1"/>
          <p:nvPr/>
        </p:nvSpPr>
        <p:spPr>
          <a:xfrm>
            <a:off x="2718444" y="1097854"/>
            <a:ext cx="594066"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首页</a:t>
            </a:r>
          </a:p>
        </p:txBody>
      </p:sp>
      <p:sp>
        <p:nvSpPr>
          <p:cNvPr id="11" name="文本框 10">
            <a:extLst>
              <a:ext uri="{FF2B5EF4-FFF2-40B4-BE49-F238E27FC236}">
                <a16:creationId xmlns:a16="http://schemas.microsoft.com/office/drawing/2014/main" id="{0880B0EA-0A17-DD7B-1376-D904B1076954}"/>
              </a:ext>
            </a:extLst>
          </p:cNvPr>
          <p:cNvSpPr txBox="1"/>
          <p:nvPr/>
        </p:nvSpPr>
        <p:spPr>
          <a:xfrm>
            <a:off x="7807754" y="1100842"/>
            <a:ext cx="923305"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个人中心</a:t>
            </a:r>
          </a:p>
        </p:txBody>
      </p:sp>
      <p:sp>
        <p:nvSpPr>
          <p:cNvPr id="12" name="矩形: 圆角 11">
            <a:extLst>
              <a:ext uri="{FF2B5EF4-FFF2-40B4-BE49-F238E27FC236}">
                <a16:creationId xmlns:a16="http://schemas.microsoft.com/office/drawing/2014/main" id="{3A2A7CAE-9582-A4FE-0DD5-7F7708C2E71E}"/>
              </a:ext>
            </a:extLst>
          </p:cNvPr>
          <p:cNvSpPr/>
          <p:nvPr/>
        </p:nvSpPr>
        <p:spPr>
          <a:xfrm>
            <a:off x="6599862" y="1048474"/>
            <a:ext cx="1054010" cy="398841"/>
          </a:xfrm>
          <a:prstGeom prst="roundRect">
            <a:avLst>
              <a:gd name="adj" fmla="val 1295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3" name="文本框 12">
            <a:extLst>
              <a:ext uri="{FF2B5EF4-FFF2-40B4-BE49-F238E27FC236}">
                <a16:creationId xmlns:a16="http://schemas.microsoft.com/office/drawing/2014/main" id="{CB6DD61B-DA77-26B5-6FA9-9C89CF831E30}"/>
              </a:ext>
            </a:extLst>
          </p:cNvPr>
          <p:cNvSpPr txBox="1"/>
          <p:nvPr/>
        </p:nvSpPr>
        <p:spPr>
          <a:xfrm>
            <a:off x="3424049" y="1097854"/>
            <a:ext cx="962270"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数据资产</a:t>
            </a:r>
          </a:p>
        </p:txBody>
      </p:sp>
      <p:sp>
        <p:nvSpPr>
          <p:cNvPr id="6" name="文本框 5">
            <a:extLst>
              <a:ext uri="{FF2B5EF4-FFF2-40B4-BE49-F238E27FC236}">
                <a16:creationId xmlns:a16="http://schemas.microsoft.com/office/drawing/2014/main" id="{916D237B-7EB9-EE58-D420-75A42B577179}"/>
              </a:ext>
            </a:extLst>
          </p:cNvPr>
          <p:cNvSpPr txBox="1"/>
          <p:nvPr/>
        </p:nvSpPr>
        <p:spPr>
          <a:xfrm>
            <a:off x="449785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数据查询</a:t>
            </a:r>
          </a:p>
        </p:txBody>
      </p:sp>
      <p:sp>
        <p:nvSpPr>
          <p:cNvPr id="8" name="文本框 7">
            <a:extLst>
              <a:ext uri="{FF2B5EF4-FFF2-40B4-BE49-F238E27FC236}">
                <a16:creationId xmlns:a16="http://schemas.microsoft.com/office/drawing/2014/main" id="{B9D8BF24-218F-DD69-3003-4F916D767DDF}"/>
              </a:ext>
            </a:extLst>
          </p:cNvPr>
          <p:cNvSpPr txBox="1"/>
          <p:nvPr/>
        </p:nvSpPr>
        <p:spPr>
          <a:xfrm>
            <a:off x="552768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接口申请</a:t>
            </a:r>
          </a:p>
        </p:txBody>
      </p:sp>
      <p:sp>
        <p:nvSpPr>
          <p:cNvPr id="10" name="文本框 9">
            <a:extLst>
              <a:ext uri="{FF2B5EF4-FFF2-40B4-BE49-F238E27FC236}">
                <a16:creationId xmlns:a16="http://schemas.microsoft.com/office/drawing/2014/main" id="{C9757594-8C6C-D29B-E5D2-865AE5E50CD6}"/>
              </a:ext>
            </a:extLst>
          </p:cNvPr>
          <p:cNvSpPr txBox="1"/>
          <p:nvPr/>
        </p:nvSpPr>
        <p:spPr>
          <a:xfrm>
            <a:off x="6557518" y="1097854"/>
            <a:ext cx="1138698" cy="300082"/>
          </a:xfrm>
          <a:prstGeom prst="rect">
            <a:avLst/>
          </a:prstGeom>
          <a:noFill/>
        </p:spPr>
        <p:txBody>
          <a:bodyPr wrap="square" rtlCol="0">
            <a:spAutoFit/>
          </a:bodyPr>
          <a:lstStyle/>
          <a:p>
            <a:pPr algn="ctr"/>
            <a:r>
              <a:rPr lang="zh-CN" altLang="en-US" sz="1350" b="1" spc="75" dirty="0">
                <a:solidFill>
                  <a:srgbClr val="376092"/>
                </a:solidFill>
                <a:cs typeface="+mn-ea"/>
                <a:sym typeface="+mn-lt"/>
              </a:rPr>
              <a:t>数据实验室</a:t>
            </a:r>
          </a:p>
        </p:txBody>
      </p:sp>
      <p:sp>
        <p:nvSpPr>
          <p:cNvPr id="3" name="矩形 2">
            <a:extLst>
              <a:ext uri="{FF2B5EF4-FFF2-40B4-BE49-F238E27FC236}">
                <a16:creationId xmlns:a16="http://schemas.microsoft.com/office/drawing/2014/main" id="{D0F9624E-1CBE-5337-25CE-A56F4028D8F1}"/>
              </a:ext>
            </a:extLst>
          </p:cNvPr>
          <p:cNvSpPr/>
          <p:nvPr/>
        </p:nvSpPr>
        <p:spPr>
          <a:xfrm>
            <a:off x="490879" y="1642213"/>
            <a:ext cx="2051137" cy="3551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4" name="矩形 3">
            <a:extLst>
              <a:ext uri="{FF2B5EF4-FFF2-40B4-BE49-F238E27FC236}">
                <a16:creationId xmlns:a16="http://schemas.microsoft.com/office/drawing/2014/main" id="{CE4298C3-0D8C-C174-821E-A9FF99C05AAB}"/>
              </a:ext>
            </a:extLst>
          </p:cNvPr>
          <p:cNvSpPr/>
          <p:nvPr/>
        </p:nvSpPr>
        <p:spPr>
          <a:xfrm>
            <a:off x="490880" y="1642643"/>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17" name="文本框 16">
            <a:extLst>
              <a:ext uri="{FF2B5EF4-FFF2-40B4-BE49-F238E27FC236}">
                <a16:creationId xmlns:a16="http://schemas.microsoft.com/office/drawing/2014/main" id="{9303C58C-F1C1-8883-590C-0BD0BF26B61E}"/>
              </a:ext>
            </a:extLst>
          </p:cNvPr>
          <p:cNvSpPr txBox="1"/>
          <p:nvPr/>
        </p:nvSpPr>
        <p:spPr>
          <a:xfrm>
            <a:off x="567844" y="1674060"/>
            <a:ext cx="1357550" cy="276999"/>
          </a:xfrm>
          <a:prstGeom prst="rect">
            <a:avLst/>
          </a:prstGeom>
          <a:noFill/>
        </p:spPr>
        <p:txBody>
          <a:bodyPr wrap="square" rtlCol="0">
            <a:spAutoFit/>
          </a:bodyPr>
          <a:lstStyle/>
          <a:p>
            <a:r>
              <a:rPr lang="zh-CN" altLang="en-US" sz="1200" b="1" dirty="0">
                <a:solidFill>
                  <a:srgbClr val="376092"/>
                </a:solidFill>
              </a:rPr>
              <a:t>数据实验室</a:t>
            </a:r>
          </a:p>
        </p:txBody>
      </p:sp>
      <p:sp>
        <p:nvSpPr>
          <p:cNvPr id="28" name="矩形 27">
            <a:extLst>
              <a:ext uri="{FF2B5EF4-FFF2-40B4-BE49-F238E27FC236}">
                <a16:creationId xmlns:a16="http://schemas.microsoft.com/office/drawing/2014/main" id="{B626231E-7CB3-FC7C-7A09-F8F81C662869}"/>
              </a:ext>
            </a:extLst>
          </p:cNvPr>
          <p:cNvSpPr/>
          <p:nvPr/>
        </p:nvSpPr>
        <p:spPr>
          <a:xfrm>
            <a:off x="490878" y="2004165"/>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29" name="文本框 28">
            <a:extLst>
              <a:ext uri="{FF2B5EF4-FFF2-40B4-BE49-F238E27FC236}">
                <a16:creationId xmlns:a16="http://schemas.microsoft.com/office/drawing/2014/main" id="{3EDDF24D-EA48-06C7-5990-F7A5C72B4B42}"/>
              </a:ext>
            </a:extLst>
          </p:cNvPr>
          <p:cNvSpPr txBox="1"/>
          <p:nvPr/>
        </p:nvSpPr>
        <p:spPr>
          <a:xfrm>
            <a:off x="571003" y="2035582"/>
            <a:ext cx="957610" cy="276999"/>
          </a:xfrm>
          <a:prstGeom prst="rect">
            <a:avLst/>
          </a:prstGeom>
          <a:noFill/>
          <a:ln w="9525">
            <a:noFill/>
          </a:ln>
        </p:spPr>
        <p:txBody>
          <a:bodyPr wrap="square" rtlCol="0">
            <a:spAutoFit/>
          </a:bodyPr>
          <a:lstStyle/>
          <a:p>
            <a:r>
              <a:rPr lang="zh-CN" altLang="en-US" sz="1200" b="1" dirty="0">
                <a:solidFill>
                  <a:srgbClr val="376092"/>
                </a:solidFill>
              </a:rPr>
              <a:t>表权限申请</a:t>
            </a:r>
          </a:p>
        </p:txBody>
      </p:sp>
      <p:sp>
        <p:nvSpPr>
          <p:cNvPr id="31" name="矩形 30">
            <a:extLst>
              <a:ext uri="{FF2B5EF4-FFF2-40B4-BE49-F238E27FC236}">
                <a16:creationId xmlns:a16="http://schemas.microsoft.com/office/drawing/2014/main" id="{46ADA55C-0393-BE1B-95B9-A422A5B4F0A3}"/>
              </a:ext>
            </a:extLst>
          </p:cNvPr>
          <p:cNvSpPr/>
          <p:nvPr/>
        </p:nvSpPr>
        <p:spPr>
          <a:xfrm>
            <a:off x="490878" y="2370589"/>
            <a:ext cx="2051138" cy="339140"/>
          </a:xfrm>
          <a:prstGeom prst="rect">
            <a:avLst/>
          </a:prstGeom>
          <a:solidFill>
            <a:schemeClr val="accent1">
              <a:lumMod val="75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32" name="文本框 31">
            <a:extLst>
              <a:ext uri="{FF2B5EF4-FFF2-40B4-BE49-F238E27FC236}">
                <a16:creationId xmlns:a16="http://schemas.microsoft.com/office/drawing/2014/main" id="{151874E2-BEF5-3CE2-9687-C4B1FBE1202F}"/>
              </a:ext>
            </a:extLst>
          </p:cNvPr>
          <p:cNvSpPr txBox="1"/>
          <p:nvPr/>
        </p:nvSpPr>
        <p:spPr>
          <a:xfrm>
            <a:off x="571003" y="2402006"/>
            <a:ext cx="957610" cy="276999"/>
          </a:xfrm>
          <a:prstGeom prst="rect">
            <a:avLst/>
          </a:prstGeom>
          <a:noFill/>
          <a:ln w="9525">
            <a:noFill/>
          </a:ln>
        </p:spPr>
        <p:txBody>
          <a:bodyPr wrap="square" rtlCol="0">
            <a:spAutoFit/>
          </a:bodyPr>
          <a:lstStyle/>
          <a:p>
            <a:r>
              <a:rPr lang="zh-CN" altLang="en-US" sz="1200" b="1" dirty="0">
                <a:solidFill>
                  <a:schemeClr val="bg1"/>
                </a:solidFill>
              </a:rPr>
              <a:t>数据导入</a:t>
            </a:r>
          </a:p>
        </p:txBody>
      </p:sp>
      <p:sp>
        <p:nvSpPr>
          <p:cNvPr id="34" name="矩形 33">
            <a:extLst>
              <a:ext uri="{FF2B5EF4-FFF2-40B4-BE49-F238E27FC236}">
                <a16:creationId xmlns:a16="http://schemas.microsoft.com/office/drawing/2014/main" id="{D2F4CA44-3BC8-B4CA-DA5F-2E77A6E12D56}"/>
              </a:ext>
            </a:extLst>
          </p:cNvPr>
          <p:cNvSpPr/>
          <p:nvPr/>
        </p:nvSpPr>
        <p:spPr>
          <a:xfrm>
            <a:off x="490878" y="2742682"/>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35" name="文本框 34">
            <a:extLst>
              <a:ext uri="{FF2B5EF4-FFF2-40B4-BE49-F238E27FC236}">
                <a16:creationId xmlns:a16="http://schemas.microsoft.com/office/drawing/2014/main" id="{8A06EE3D-D63B-8127-1F10-3306C84319CD}"/>
              </a:ext>
            </a:extLst>
          </p:cNvPr>
          <p:cNvSpPr txBox="1"/>
          <p:nvPr/>
        </p:nvSpPr>
        <p:spPr>
          <a:xfrm>
            <a:off x="571003" y="2774099"/>
            <a:ext cx="957610" cy="276999"/>
          </a:xfrm>
          <a:prstGeom prst="rect">
            <a:avLst/>
          </a:prstGeom>
          <a:noFill/>
          <a:ln w="9525">
            <a:noFill/>
          </a:ln>
        </p:spPr>
        <p:txBody>
          <a:bodyPr wrap="square" rtlCol="0">
            <a:spAutoFit/>
          </a:bodyPr>
          <a:lstStyle/>
          <a:p>
            <a:r>
              <a:rPr lang="zh-CN" altLang="en-US" sz="1200" b="1" dirty="0">
                <a:solidFill>
                  <a:srgbClr val="376092"/>
                </a:solidFill>
              </a:rPr>
              <a:t>数据导出</a:t>
            </a:r>
          </a:p>
        </p:txBody>
      </p:sp>
      <p:sp>
        <p:nvSpPr>
          <p:cNvPr id="40" name="矩形 39">
            <a:extLst>
              <a:ext uri="{FF2B5EF4-FFF2-40B4-BE49-F238E27FC236}">
                <a16:creationId xmlns:a16="http://schemas.microsoft.com/office/drawing/2014/main" id="{4D32804B-D4D8-2456-25FB-90B4367E11D2}"/>
              </a:ext>
            </a:extLst>
          </p:cNvPr>
          <p:cNvSpPr/>
          <p:nvPr/>
        </p:nvSpPr>
        <p:spPr>
          <a:xfrm>
            <a:off x="2718336" y="1642213"/>
            <a:ext cx="5934783" cy="3551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15" name="文本框 14">
            <a:extLst>
              <a:ext uri="{FF2B5EF4-FFF2-40B4-BE49-F238E27FC236}">
                <a16:creationId xmlns:a16="http://schemas.microsoft.com/office/drawing/2014/main" id="{A5C1360F-BBD4-EA43-B086-5117824C08BD}"/>
              </a:ext>
            </a:extLst>
          </p:cNvPr>
          <p:cNvSpPr txBox="1"/>
          <p:nvPr/>
        </p:nvSpPr>
        <p:spPr>
          <a:xfrm>
            <a:off x="2773680" y="1661918"/>
            <a:ext cx="5676900" cy="338554"/>
          </a:xfrm>
          <a:prstGeom prst="rect">
            <a:avLst/>
          </a:prstGeom>
          <a:noFill/>
          <a:ln>
            <a:noFill/>
          </a:ln>
        </p:spPr>
        <p:txBody>
          <a:bodyPr wrap="square">
            <a:spAutoFit/>
          </a:bodyPr>
          <a:lstStyle/>
          <a:p>
            <a:pPr>
              <a:spcAft>
                <a:spcPts val="600"/>
              </a:spcAft>
            </a:pPr>
            <a:r>
              <a:rPr lang="zh-CN" altLang="en-US" sz="1600" b="1" dirty="0">
                <a:solidFill>
                  <a:srgbClr val="5A5657"/>
                </a:solidFill>
              </a:rPr>
              <a:t>导入数据列表</a:t>
            </a:r>
            <a:endParaRPr lang="en-US" altLang="zh-CN" sz="1600" b="1" dirty="0">
              <a:solidFill>
                <a:srgbClr val="5A5657"/>
              </a:solidFill>
            </a:endParaRPr>
          </a:p>
        </p:txBody>
      </p:sp>
      <p:cxnSp>
        <p:nvCxnSpPr>
          <p:cNvPr id="22" name="直接连接符 21">
            <a:extLst>
              <a:ext uri="{FF2B5EF4-FFF2-40B4-BE49-F238E27FC236}">
                <a16:creationId xmlns:a16="http://schemas.microsoft.com/office/drawing/2014/main" id="{0B24402F-239C-8BA4-70CF-493B360D3AA1}"/>
              </a:ext>
            </a:extLst>
          </p:cNvPr>
          <p:cNvCxnSpPr>
            <a:cxnSpLocks/>
          </p:cNvCxnSpPr>
          <p:nvPr/>
        </p:nvCxnSpPr>
        <p:spPr>
          <a:xfrm>
            <a:off x="2819400" y="2041698"/>
            <a:ext cx="5684520" cy="0"/>
          </a:xfrm>
          <a:prstGeom prst="line">
            <a:avLst/>
          </a:prstGeom>
          <a:ln>
            <a:solidFill>
              <a:schemeClr val="bg1">
                <a:lumMod val="50000"/>
              </a:schemeClr>
            </a:solidFill>
          </a:ln>
        </p:spPr>
        <p:style>
          <a:lnRef idx="1">
            <a:schemeClr val="dk1"/>
          </a:lnRef>
          <a:fillRef idx="0">
            <a:schemeClr val="dk1"/>
          </a:fillRef>
          <a:effectRef idx="0">
            <a:schemeClr val="dk1"/>
          </a:effectRef>
          <a:fontRef idx="minor">
            <a:schemeClr val="tx1"/>
          </a:fontRef>
        </p:style>
      </p:cxnSp>
      <p:graphicFrame>
        <p:nvGraphicFramePr>
          <p:cNvPr id="36" name="表格 9">
            <a:extLst>
              <a:ext uri="{FF2B5EF4-FFF2-40B4-BE49-F238E27FC236}">
                <a16:creationId xmlns:a16="http://schemas.microsoft.com/office/drawing/2014/main" id="{2279F22C-BF6F-D7F0-FC35-22CCC071A69B}"/>
              </a:ext>
            </a:extLst>
          </p:cNvPr>
          <p:cNvGraphicFramePr>
            <a:graphicFrameLocks noGrp="1"/>
          </p:cNvGraphicFramePr>
          <p:nvPr>
            <p:extLst>
              <p:ext uri="{D42A27DB-BD31-4B8C-83A1-F6EECF244321}">
                <p14:modId xmlns:p14="http://schemas.microsoft.com/office/powerpoint/2010/main" val="1140805844"/>
              </p:ext>
            </p:extLst>
          </p:nvPr>
        </p:nvGraphicFramePr>
        <p:xfrm>
          <a:off x="2819400" y="2380787"/>
          <a:ext cx="5631181" cy="1543860"/>
        </p:xfrm>
        <a:graphic>
          <a:graphicData uri="http://schemas.openxmlformats.org/drawingml/2006/table">
            <a:tbl>
              <a:tblPr firstRow="1" bandRow="1">
                <a:tableStyleId>{2D5ABB26-0587-4C30-8999-92F81FD0307C}</a:tableStyleId>
              </a:tblPr>
              <a:tblGrid>
                <a:gridCol w="524501">
                  <a:extLst>
                    <a:ext uri="{9D8B030D-6E8A-4147-A177-3AD203B41FA5}">
                      <a16:colId xmlns:a16="http://schemas.microsoft.com/office/drawing/2014/main" val="786104920"/>
                    </a:ext>
                  </a:extLst>
                </a:gridCol>
                <a:gridCol w="1063976">
                  <a:extLst>
                    <a:ext uri="{9D8B030D-6E8A-4147-A177-3AD203B41FA5}">
                      <a16:colId xmlns:a16="http://schemas.microsoft.com/office/drawing/2014/main" val="1083275663"/>
                    </a:ext>
                  </a:extLst>
                </a:gridCol>
                <a:gridCol w="1299160">
                  <a:extLst>
                    <a:ext uri="{9D8B030D-6E8A-4147-A177-3AD203B41FA5}">
                      <a16:colId xmlns:a16="http://schemas.microsoft.com/office/drawing/2014/main" val="1875616407"/>
                    </a:ext>
                  </a:extLst>
                </a:gridCol>
                <a:gridCol w="1371772">
                  <a:extLst>
                    <a:ext uri="{9D8B030D-6E8A-4147-A177-3AD203B41FA5}">
                      <a16:colId xmlns:a16="http://schemas.microsoft.com/office/drawing/2014/main" val="2420040237"/>
                    </a:ext>
                  </a:extLst>
                </a:gridCol>
                <a:gridCol w="1371772">
                  <a:extLst>
                    <a:ext uri="{9D8B030D-6E8A-4147-A177-3AD203B41FA5}">
                      <a16:colId xmlns:a16="http://schemas.microsoft.com/office/drawing/2014/main" val="1640638963"/>
                    </a:ext>
                  </a:extLst>
                </a:gridCol>
              </a:tblGrid>
              <a:tr h="385965">
                <a:tc>
                  <a:txBody>
                    <a:bodyPr/>
                    <a:lstStyle/>
                    <a:p>
                      <a:pPr algn="ctr"/>
                      <a:r>
                        <a:rPr lang="zh-CN" altLang="en-US" sz="1050" b="1" dirty="0">
                          <a:latin typeface="+mn-ea"/>
                          <a:ea typeface="+mn-ea"/>
                        </a:rPr>
                        <a:t>编号</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文件名称</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路径</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数据容量</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操作</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897179"/>
                  </a:ext>
                </a:extLst>
              </a:tr>
              <a:tr h="385965">
                <a:tc>
                  <a:txBody>
                    <a:bodyPr/>
                    <a:lstStyle/>
                    <a:p>
                      <a:pPr algn="ctr"/>
                      <a:r>
                        <a:rPr lang="en-US" altLang="zh-CN" sz="1000" b="1" kern="1200" dirty="0">
                          <a:solidFill>
                            <a:schemeClr val="tx1"/>
                          </a:solidFill>
                          <a:effectLst/>
                          <a:latin typeface="+mn-ea"/>
                          <a:ea typeface="+mn-ea"/>
                          <a:cs typeface="+mn-cs"/>
                        </a:rPr>
                        <a:t>1</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err="1">
                          <a:solidFill>
                            <a:srgbClr val="000000"/>
                          </a:solidFill>
                          <a:effectLst/>
                          <a:latin typeface="+mj-ea"/>
                          <a:ea typeface="+mj-ea"/>
                        </a:rPr>
                        <a:t>Abc</a:t>
                      </a:r>
                      <a:r>
                        <a:rPr lang="zh-CN" altLang="en-US" sz="1000" b="0" i="0" u="none" strike="noStrike" dirty="0">
                          <a:solidFill>
                            <a:srgbClr val="000000"/>
                          </a:solidFill>
                          <a:effectLst/>
                          <a:latin typeface="+mj-ea"/>
                          <a:ea typeface="+mj-ea"/>
                        </a:rPr>
                        <a:t>表</a:t>
                      </a:r>
                      <a:endParaRPr lang="en-US" altLang="zh-CN" sz="1000" b="0" i="0" u="none" strike="noStrike" dirty="0">
                        <a:solidFill>
                          <a:srgbClr val="000000"/>
                        </a:solidFill>
                        <a:effectLst/>
                        <a:latin typeface="+mj-ea"/>
                        <a:ea typeface="+mj-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rgbClr val="000000"/>
                          </a:solidFill>
                          <a:effectLst/>
                          <a:latin typeface="+mj-ea"/>
                          <a:ea typeface="+mj-ea"/>
                        </a:rPr>
                        <a:t>/home/</a:t>
                      </a:r>
                      <a:r>
                        <a:rPr lang="en-US" altLang="zh-CN" sz="1000" b="0" i="0" u="none" strike="noStrike" dirty="0" err="1">
                          <a:solidFill>
                            <a:srgbClr val="000000"/>
                          </a:solidFill>
                          <a:effectLst/>
                          <a:latin typeface="+mj-ea"/>
                          <a:ea typeface="+mj-ea"/>
                        </a:rPr>
                        <a:t>flink</a:t>
                      </a:r>
                      <a:endParaRPr lang="en-US" altLang="zh-CN" sz="1000" b="0" i="0" u="none" strike="noStrike" dirty="0">
                        <a:solidFill>
                          <a:srgbClr val="000000"/>
                        </a:solidFill>
                        <a:effectLst/>
                        <a:latin typeface="+mj-ea"/>
                        <a:ea typeface="+mj-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rgbClr val="000000"/>
                          </a:solidFill>
                          <a:effectLst/>
                          <a:latin typeface="+mj-ea"/>
                          <a:ea typeface="+mj-ea"/>
                        </a:rPr>
                        <a:t>23KB</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1000" b="0" i="0" u="sng" strike="noStrike" dirty="0">
                          <a:solidFill>
                            <a:srgbClr val="376092"/>
                          </a:solidFill>
                          <a:effectLst/>
                          <a:latin typeface="+mj-ea"/>
                          <a:ea typeface="+mj-ea"/>
                        </a:rPr>
                        <a:t>删除</a:t>
                      </a:r>
                      <a:endParaRPr lang="en-US" altLang="zh-CN" sz="1000" b="0" i="0" u="sng" strike="noStrike" dirty="0">
                        <a:solidFill>
                          <a:srgbClr val="376092"/>
                        </a:solidFill>
                        <a:effectLst/>
                        <a:latin typeface="+mj-ea"/>
                        <a:ea typeface="+mj-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593598214"/>
                  </a:ext>
                </a:extLst>
              </a:tr>
              <a:tr h="38596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1" kern="1200" dirty="0">
                          <a:solidFill>
                            <a:schemeClr val="tx1"/>
                          </a:solidFill>
                          <a:effectLst/>
                          <a:latin typeface="+mn-ea"/>
                          <a:ea typeface="+mn-ea"/>
                          <a:cs typeface="+mn-cs"/>
                        </a:rPr>
                        <a:t>2</a:t>
                      </a:r>
                      <a:endParaRPr lang="zh-CN" altLang="zh-CN" sz="1000" b="1" kern="1200" dirty="0">
                        <a:solidFill>
                          <a:schemeClr val="tx1"/>
                        </a:solidFill>
                        <a:effectLst/>
                        <a:latin typeface="+mn-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err="1">
                          <a:solidFill>
                            <a:srgbClr val="000000"/>
                          </a:solidFill>
                          <a:effectLst/>
                          <a:latin typeface="+mj-ea"/>
                          <a:ea typeface="+mj-ea"/>
                        </a:rPr>
                        <a:t>Edf</a:t>
                      </a:r>
                      <a:r>
                        <a:rPr lang="zh-CN" altLang="en-US" sz="1000" b="0" i="0" u="none" strike="noStrike" dirty="0">
                          <a:solidFill>
                            <a:srgbClr val="000000"/>
                          </a:solidFill>
                          <a:effectLst/>
                          <a:latin typeface="+mj-ea"/>
                          <a:ea typeface="+mj-ea"/>
                        </a:rPr>
                        <a:t>表</a:t>
                      </a:r>
                      <a:endParaRPr lang="en-US" altLang="zh-CN" sz="1000" b="0" i="0" u="none" strike="noStrike" dirty="0">
                        <a:solidFill>
                          <a:srgbClr val="000000"/>
                        </a:solidFill>
                        <a:effectLst/>
                        <a:latin typeface="+mj-ea"/>
                        <a:ea typeface="+mj-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rgbClr val="000000"/>
                          </a:solidFill>
                          <a:effectLst/>
                          <a:latin typeface="+mj-ea"/>
                          <a:ea typeface="+mj-ea"/>
                        </a:rPr>
                        <a:t>/home/</a:t>
                      </a:r>
                      <a:r>
                        <a:rPr lang="en-US" altLang="zh-CN" sz="1000" b="0" i="0" u="none" strike="noStrike" dirty="0" err="1">
                          <a:solidFill>
                            <a:srgbClr val="000000"/>
                          </a:solidFill>
                          <a:effectLst/>
                          <a:latin typeface="+mj-ea"/>
                          <a:ea typeface="+mj-ea"/>
                        </a:rPr>
                        <a:t>flink</a:t>
                      </a:r>
                      <a:endParaRPr lang="en-US" altLang="zh-CN" sz="1000" b="0" i="0" u="none" strike="noStrike" dirty="0">
                        <a:solidFill>
                          <a:srgbClr val="000000"/>
                        </a:solidFill>
                        <a:effectLst/>
                        <a:latin typeface="+mj-ea"/>
                        <a:ea typeface="+mj-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rgbClr val="000000"/>
                          </a:solidFill>
                          <a:effectLst/>
                          <a:latin typeface="+mj-ea"/>
                          <a:ea typeface="+mj-ea"/>
                        </a:rPr>
                        <a:t>33KB</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1000" b="0" i="0" u="sng" strike="noStrike" kern="1200" dirty="0">
                          <a:solidFill>
                            <a:srgbClr val="376092"/>
                          </a:solidFill>
                          <a:effectLst/>
                          <a:latin typeface="+mj-ea"/>
                          <a:ea typeface="+mj-ea"/>
                          <a:cs typeface="+mn-cs"/>
                        </a:rPr>
                        <a:t>删除</a:t>
                      </a:r>
                      <a:endParaRPr lang="en-US" altLang="zh-CN" sz="1000" b="0" i="0" u="sng" strike="noStrike" kern="1200" dirty="0">
                        <a:solidFill>
                          <a:srgbClr val="376092"/>
                        </a:solidFill>
                        <a:effectLst/>
                        <a:latin typeface="+mj-ea"/>
                        <a:ea typeface="+mj-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3525043198"/>
                  </a:ext>
                </a:extLst>
              </a:tr>
              <a:tr h="38596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zh-CN" altLang="zh-CN" sz="1000" b="1" kern="1200" dirty="0">
                        <a:solidFill>
                          <a:schemeClr val="tx1"/>
                        </a:solidFill>
                        <a:effectLst/>
                        <a:latin typeface="+mn-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fontAlgn="ctr"/>
                      <a:endParaRPr lang="en-US" altLang="zh-CN" sz="1000" b="0" i="0" u="none" strike="noStrike" dirty="0">
                        <a:solidFill>
                          <a:srgbClr val="000000"/>
                        </a:solidFill>
                        <a:effectLst/>
                        <a:latin typeface="+mj-lt"/>
                        <a:ea typeface="等线" panose="02010600030101010101" pitchFamily="2" charset="-122"/>
                      </a:endParaRP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endParaRPr lang="en-US" altLang="zh-CN" sz="1000" b="0" i="0" u="none" strike="noStrike">
                        <a:solidFill>
                          <a:srgbClr val="000000"/>
                        </a:solidFill>
                        <a:effectLst/>
                        <a:latin typeface="+mj-lt"/>
                        <a:ea typeface="等线" panose="02010600030101010101" pitchFamily="2" charset="-122"/>
                      </a:endParaRP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endParaRPr lang="en-US" altLang="zh-CN" sz="1000" b="0" i="0" u="none" strike="noStrike" dirty="0">
                        <a:solidFill>
                          <a:srgbClr val="000000"/>
                        </a:solidFill>
                        <a:effectLst/>
                        <a:latin typeface="+mj-lt"/>
                        <a:ea typeface="等线" panose="02010600030101010101" pitchFamily="2" charset="-122"/>
                      </a:endParaRP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endParaRPr lang="en-US" altLang="zh-CN" sz="1000" b="0" i="0" u="none" strike="noStrike" dirty="0">
                        <a:solidFill>
                          <a:srgbClr val="000000"/>
                        </a:solidFill>
                        <a:effectLst/>
                        <a:latin typeface="+mj-lt"/>
                        <a:ea typeface="等线" panose="02010600030101010101" pitchFamily="2" charset="-122"/>
                      </a:endParaRP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93480522"/>
                  </a:ext>
                </a:extLst>
              </a:tr>
            </a:tbl>
          </a:graphicData>
        </a:graphic>
      </p:graphicFrame>
      <p:sp>
        <p:nvSpPr>
          <p:cNvPr id="43" name="文本框 42">
            <a:extLst>
              <a:ext uri="{FF2B5EF4-FFF2-40B4-BE49-F238E27FC236}">
                <a16:creationId xmlns:a16="http://schemas.microsoft.com/office/drawing/2014/main" id="{3B8499A9-8D55-1391-A3B6-5D1684E15528}"/>
              </a:ext>
            </a:extLst>
          </p:cNvPr>
          <p:cNvSpPr txBox="1"/>
          <p:nvPr/>
        </p:nvSpPr>
        <p:spPr>
          <a:xfrm>
            <a:off x="2758437" y="2082925"/>
            <a:ext cx="5894681" cy="253916"/>
          </a:xfrm>
          <a:prstGeom prst="rect">
            <a:avLst/>
          </a:prstGeom>
          <a:noFill/>
        </p:spPr>
        <p:txBody>
          <a:bodyPr wrap="square">
            <a:spAutoFit/>
          </a:bodyPr>
          <a:lstStyle/>
          <a:p>
            <a:r>
              <a:rPr lang="en-US" altLang="zh-CN" sz="1050" dirty="0">
                <a:solidFill>
                  <a:schemeClr val="bg1">
                    <a:lumMod val="50000"/>
                  </a:schemeClr>
                </a:solidFill>
              </a:rPr>
              <a:t>**</a:t>
            </a:r>
            <a:r>
              <a:rPr lang="zh-CN" altLang="en-US" sz="1050" dirty="0">
                <a:solidFill>
                  <a:schemeClr val="bg1">
                    <a:lumMod val="50000"/>
                  </a:schemeClr>
                </a:solidFill>
              </a:rPr>
              <a:t>用户导入数据仅在该用户申请的数据实验室中可用，平台承诺不外泄用户导入数据</a:t>
            </a:r>
            <a:endParaRPr lang="zh-CN" altLang="en-US" sz="1200" dirty="0">
              <a:solidFill>
                <a:schemeClr val="bg1">
                  <a:lumMod val="50000"/>
                </a:schemeClr>
              </a:solidFill>
            </a:endParaRPr>
          </a:p>
        </p:txBody>
      </p:sp>
      <p:sp>
        <p:nvSpPr>
          <p:cNvPr id="46" name="矩形: 圆角 45">
            <a:extLst>
              <a:ext uri="{FF2B5EF4-FFF2-40B4-BE49-F238E27FC236}">
                <a16:creationId xmlns:a16="http://schemas.microsoft.com/office/drawing/2014/main" id="{CF0C6691-E830-8417-BD34-4CCDD7BCBADD}"/>
              </a:ext>
            </a:extLst>
          </p:cNvPr>
          <p:cNvSpPr/>
          <p:nvPr/>
        </p:nvSpPr>
        <p:spPr>
          <a:xfrm>
            <a:off x="7406639" y="4182290"/>
            <a:ext cx="1003857" cy="285228"/>
          </a:xfrm>
          <a:prstGeom prst="roundRect">
            <a:avLst>
              <a:gd name="adj" fmla="val 27901"/>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cs typeface="+mn-ea"/>
                <a:sym typeface="+mn-lt"/>
              </a:rPr>
              <a:t>新增导入</a:t>
            </a:r>
          </a:p>
        </p:txBody>
      </p:sp>
      <p:sp>
        <p:nvSpPr>
          <p:cNvPr id="47" name="文本框 46">
            <a:extLst>
              <a:ext uri="{FF2B5EF4-FFF2-40B4-BE49-F238E27FC236}">
                <a16:creationId xmlns:a16="http://schemas.microsoft.com/office/drawing/2014/main" id="{03BBED1A-BC77-2BBB-3195-A10206AC34CD}"/>
              </a:ext>
            </a:extLst>
          </p:cNvPr>
          <p:cNvSpPr txBox="1"/>
          <p:nvPr/>
        </p:nvSpPr>
        <p:spPr>
          <a:xfrm>
            <a:off x="2664539" y="395608"/>
            <a:ext cx="2933262" cy="307777"/>
          </a:xfrm>
          <a:prstGeom prst="rect">
            <a:avLst/>
          </a:prstGeom>
          <a:noFill/>
        </p:spPr>
        <p:txBody>
          <a:bodyPr wrap="square" rtlCol="0">
            <a:spAutoFit/>
          </a:bodyPr>
          <a:lstStyle/>
          <a:p>
            <a:r>
              <a:rPr lang="zh-CN" altLang="en-US" sz="1400" b="1" dirty="0">
                <a:solidFill>
                  <a:schemeClr val="bg1"/>
                </a:solidFill>
              </a:rPr>
              <a:t>数据实验室</a:t>
            </a:r>
            <a:r>
              <a:rPr lang="en-US" altLang="zh-CN" sz="1400" b="1" dirty="0">
                <a:solidFill>
                  <a:schemeClr val="bg1"/>
                </a:solidFill>
              </a:rPr>
              <a:t>-</a:t>
            </a:r>
            <a:r>
              <a:rPr lang="zh-CN" altLang="en-US" sz="1400" b="1" dirty="0">
                <a:solidFill>
                  <a:schemeClr val="bg1"/>
                </a:solidFill>
              </a:rPr>
              <a:t>数据导入</a:t>
            </a:r>
          </a:p>
        </p:txBody>
      </p:sp>
    </p:spTree>
    <p:custDataLst>
      <p:tags r:id="rId1"/>
    </p:custDataLst>
    <p:extLst>
      <p:ext uri="{BB962C8B-B14F-4D97-AF65-F5344CB8AC3E}">
        <p14:creationId xmlns:p14="http://schemas.microsoft.com/office/powerpoint/2010/main" val="836672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2F35FDB-D7A8-4C30-A16B-F6381621BDB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四、页面设计</a:t>
            </a:r>
          </a:p>
        </p:txBody>
      </p:sp>
      <p:sp>
        <p:nvSpPr>
          <p:cNvPr id="89" name="矩形 88">
            <a:extLst>
              <a:ext uri="{FF2B5EF4-FFF2-40B4-BE49-F238E27FC236}">
                <a16:creationId xmlns:a16="http://schemas.microsoft.com/office/drawing/2014/main" id="{26A9F71D-C297-B425-2C22-92E82D50F7CE}"/>
              </a:ext>
            </a:extLst>
          </p:cNvPr>
          <p:cNvSpPr/>
          <p:nvPr/>
        </p:nvSpPr>
        <p:spPr>
          <a:xfrm>
            <a:off x="314558" y="982373"/>
            <a:ext cx="8514882" cy="4339435"/>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sp>
        <p:nvSpPr>
          <p:cNvPr id="49" name="矩形 48">
            <a:extLst>
              <a:ext uri="{FF2B5EF4-FFF2-40B4-BE49-F238E27FC236}">
                <a16:creationId xmlns:a16="http://schemas.microsoft.com/office/drawing/2014/main" id="{2D72807A-1244-3ACC-2705-ACC31CE80EBC}"/>
              </a:ext>
            </a:extLst>
          </p:cNvPr>
          <p:cNvSpPr/>
          <p:nvPr/>
        </p:nvSpPr>
        <p:spPr>
          <a:xfrm>
            <a:off x="314559" y="982374"/>
            <a:ext cx="8514882" cy="53381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cs typeface="+mn-ea"/>
                <a:sym typeface="+mn-lt"/>
              </a:rPr>
              <a:t>久事数据服务平台</a:t>
            </a:r>
          </a:p>
        </p:txBody>
      </p:sp>
      <p:pic>
        <p:nvPicPr>
          <p:cNvPr id="50" name="Picture 4">
            <a:extLst>
              <a:ext uri="{FF2B5EF4-FFF2-40B4-BE49-F238E27FC236}">
                <a16:creationId xmlns:a16="http://schemas.microsoft.com/office/drawing/2014/main" id="{BED6A4C8-8B60-BDEB-2378-CA63A2F87756}"/>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567843" y="1108400"/>
            <a:ext cx="387518" cy="300082"/>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F5145AD5-E0DF-115C-837A-31396CEF408E}"/>
              </a:ext>
            </a:extLst>
          </p:cNvPr>
          <p:cNvSpPr txBox="1"/>
          <p:nvPr/>
        </p:nvSpPr>
        <p:spPr>
          <a:xfrm>
            <a:off x="2718444" y="1097854"/>
            <a:ext cx="594066"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首页</a:t>
            </a:r>
          </a:p>
        </p:txBody>
      </p:sp>
      <p:sp>
        <p:nvSpPr>
          <p:cNvPr id="11" name="文本框 10">
            <a:extLst>
              <a:ext uri="{FF2B5EF4-FFF2-40B4-BE49-F238E27FC236}">
                <a16:creationId xmlns:a16="http://schemas.microsoft.com/office/drawing/2014/main" id="{0880B0EA-0A17-DD7B-1376-D904B1076954}"/>
              </a:ext>
            </a:extLst>
          </p:cNvPr>
          <p:cNvSpPr txBox="1"/>
          <p:nvPr/>
        </p:nvSpPr>
        <p:spPr>
          <a:xfrm>
            <a:off x="7807754" y="1100842"/>
            <a:ext cx="923305"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个人中心</a:t>
            </a:r>
          </a:p>
        </p:txBody>
      </p:sp>
      <p:sp>
        <p:nvSpPr>
          <p:cNvPr id="12" name="矩形: 圆角 11">
            <a:extLst>
              <a:ext uri="{FF2B5EF4-FFF2-40B4-BE49-F238E27FC236}">
                <a16:creationId xmlns:a16="http://schemas.microsoft.com/office/drawing/2014/main" id="{3A2A7CAE-9582-A4FE-0DD5-7F7708C2E71E}"/>
              </a:ext>
            </a:extLst>
          </p:cNvPr>
          <p:cNvSpPr/>
          <p:nvPr/>
        </p:nvSpPr>
        <p:spPr>
          <a:xfrm>
            <a:off x="6599862" y="1048474"/>
            <a:ext cx="1054010" cy="398841"/>
          </a:xfrm>
          <a:prstGeom prst="roundRect">
            <a:avLst>
              <a:gd name="adj" fmla="val 1295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3" name="文本框 12">
            <a:extLst>
              <a:ext uri="{FF2B5EF4-FFF2-40B4-BE49-F238E27FC236}">
                <a16:creationId xmlns:a16="http://schemas.microsoft.com/office/drawing/2014/main" id="{CB6DD61B-DA77-26B5-6FA9-9C89CF831E30}"/>
              </a:ext>
            </a:extLst>
          </p:cNvPr>
          <p:cNvSpPr txBox="1"/>
          <p:nvPr/>
        </p:nvSpPr>
        <p:spPr>
          <a:xfrm>
            <a:off x="3424049" y="1097854"/>
            <a:ext cx="962270"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数据资产</a:t>
            </a:r>
          </a:p>
        </p:txBody>
      </p:sp>
      <p:sp>
        <p:nvSpPr>
          <p:cNvPr id="6" name="文本框 5">
            <a:extLst>
              <a:ext uri="{FF2B5EF4-FFF2-40B4-BE49-F238E27FC236}">
                <a16:creationId xmlns:a16="http://schemas.microsoft.com/office/drawing/2014/main" id="{916D237B-7EB9-EE58-D420-75A42B577179}"/>
              </a:ext>
            </a:extLst>
          </p:cNvPr>
          <p:cNvSpPr txBox="1"/>
          <p:nvPr/>
        </p:nvSpPr>
        <p:spPr>
          <a:xfrm>
            <a:off x="449785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数据查询</a:t>
            </a:r>
          </a:p>
        </p:txBody>
      </p:sp>
      <p:sp>
        <p:nvSpPr>
          <p:cNvPr id="8" name="文本框 7">
            <a:extLst>
              <a:ext uri="{FF2B5EF4-FFF2-40B4-BE49-F238E27FC236}">
                <a16:creationId xmlns:a16="http://schemas.microsoft.com/office/drawing/2014/main" id="{B9D8BF24-218F-DD69-3003-4F916D767DDF}"/>
              </a:ext>
            </a:extLst>
          </p:cNvPr>
          <p:cNvSpPr txBox="1"/>
          <p:nvPr/>
        </p:nvSpPr>
        <p:spPr>
          <a:xfrm>
            <a:off x="552768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接口申请</a:t>
            </a:r>
          </a:p>
        </p:txBody>
      </p:sp>
      <p:sp>
        <p:nvSpPr>
          <p:cNvPr id="10" name="文本框 9">
            <a:extLst>
              <a:ext uri="{FF2B5EF4-FFF2-40B4-BE49-F238E27FC236}">
                <a16:creationId xmlns:a16="http://schemas.microsoft.com/office/drawing/2014/main" id="{C9757594-8C6C-D29B-E5D2-865AE5E50CD6}"/>
              </a:ext>
            </a:extLst>
          </p:cNvPr>
          <p:cNvSpPr txBox="1"/>
          <p:nvPr/>
        </p:nvSpPr>
        <p:spPr>
          <a:xfrm>
            <a:off x="6557518" y="1097854"/>
            <a:ext cx="1138698" cy="300082"/>
          </a:xfrm>
          <a:prstGeom prst="rect">
            <a:avLst/>
          </a:prstGeom>
          <a:noFill/>
        </p:spPr>
        <p:txBody>
          <a:bodyPr wrap="square" rtlCol="0">
            <a:spAutoFit/>
          </a:bodyPr>
          <a:lstStyle/>
          <a:p>
            <a:pPr algn="ctr"/>
            <a:r>
              <a:rPr lang="zh-CN" altLang="en-US" sz="1350" b="1" spc="75" dirty="0">
                <a:solidFill>
                  <a:srgbClr val="376092"/>
                </a:solidFill>
                <a:cs typeface="+mn-ea"/>
                <a:sym typeface="+mn-lt"/>
              </a:rPr>
              <a:t>数据实验室</a:t>
            </a:r>
          </a:p>
        </p:txBody>
      </p:sp>
      <p:sp>
        <p:nvSpPr>
          <p:cNvPr id="3" name="矩形 2">
            <a:extLst>
              <a:ext uri="{FF2B5EF4-FFF2-40B4-BE49-F238E27FC236}">
                <a16:creationId xmlns:a16="http://schemas.microsoft.com/office/drawing/2014/main" id="{D0F9624E-1CBE-5337-25CE-A56F4028D8F1}"/>
              </a:ext>
            </a:extLst>
          </p:cNvPr>
          <p:cNvSpPr/>
          <p:nvPr/>
        </p:nvSpPr>
        <p:spPr>
          <a:xfrm>
            <a:off x="490879" y="1642213"/>
            <a:ext cx="2051137" cy="3551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4" name="矩形 3">
            <a:extLst>
              <a:ext uri="{FF2B5EF4-FFF2-40B4-BE49-F238E27FC236}">
                <a16:creationId xmlns:a16="http://schemas.microsoft.com/office/drawing/2014/main" id="{CE4298C3-0D8C-C174-821E-A9FF99C05AAB}"/>
              </a:ext>
            </a:extLst>
          </p:cNvPr>
          <p:cNvSpPr/>
          <p:nvPr/>
        </p:nvSpPr>
        <p:spPr>
          <a:xfrm>
            <a:off x="490880" y="1642643"/>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17" name="文本框 16">
            <a:extLst>
              <a:ext uri="{FF2B5EF4-FFF2-40B4-BE49-F238E27FC236}">
                <a16:creationId xmlns:a16="http://schemas.microsoft.com/office/drawing/2014/main" id="{9303C58C-F1C1-8883-590C-0BD0BF26B61E}"/>
              </a:ext>
            </a:extLst>
          </p:cNvPr>
          <p:cNvSpPr txBox="1"/>
          <p:nvPr/>
        </p:nvSpPr>
        <p:spPr>
          <a:xfrm>
            <a:off x="567844" y="1674060"/>
            <a:ext cx="1357550" cy="276999"/>
          </a:xfrm>
          <a:prstGeom prst="rect">
            <a:avLst/>
          </a:prstGeom>
          <a:noFill/>
        </p:spPr>
        <p:txBody>
          <a:bodyPr wrap="square" rtlCol="0">
            <a:spAutoFit/>
          </a:bodyPr>
          <a:lstStyle/>
          <a:p>
            <a:r>
              <a:rPr lang="zh-CN" altLang="en-US" sz="1200" b="1" dirty="0">
                <a:solidFill>
                  <a:srgbClr val="376092"/>
                </a:solidFill>
              </a:rPr>
              <a:t>数据实验室</a:t>
            </a:r>
          </a:p>
        </p:txBody>
      </p:sp>
      <p:sp>
        <p:nvSpPr>
          <p:cNvPr id="28" name="矩形 27">
            <a:extLst>
              <a:ext uri="{FF2B5EF4-FFF2-40B4-BE49-F238E27FC236}">
                <a16:creationId xmlns:a16="http://schemas.microsoft.com/office/drawing/2014/main" id="{B626231E-7CB3-FC7C-7A09-F8F81C662869}"/>
              </a:ext>
            </a:extLst>
          </p:cNvPr>
          <p:cNvSpPr/>
          <p:nvPr/>
        </p:nvSpPr>
        <p:spPr>
          <a:xfrm>
            <a:off x="490878" y="2004165"/>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29" name="文本框 28">
            <a:extLst>
              <a:ext uri="{FF2B5EF4-FFF2-40B4-BE49-F238E27FC236}">
                <a16:creationId xmlns:a16="http://schemas.microsoft.com/office/drawing/2014/main" id="{3EDDF24D-EA48-06C7-5990-F7A5C72B4B42}"/>
              </a:ext>
            </a:extLst>
          </p:cNvPr>
          <p:cNvSpPr txBox="1"/>
          <p:nvPr/>
        </p:nvSpPr>
        <p:spPr>
          <a:xfrm>
            <a:off x="571003" y="2035582"/>
            <a:ext cx="957610" cy="276999"/>
          </a:xfrm>
          <a:prstGeom prst="rect">
            <a:avLst/>
          </a:prstGeom>
          <a:noFill/>
          <a:ln w="9525">
            <a:noFill/>
          </a:ln>
        </p:spPr>
        <p:txBody>
          <a:bodyPr wrap="square" rtlCol="0">
            <a:spAutoFit/>
          </a:bodyPr>
          <a:lstStyle/>
          <a:p>
            <a:r>
              <a:rPr lang="zh-CN" altLang="en-US" sz="1200" b="1" dirty="0">
                <a:solidFill>
                  <a:srgbClr val="376092"/>
                </a:solidFill>
              </a:rPr>
              <a:t>表权限申请</a:t>
            </a:r>
          </a:p>
        </p:txBody>
      </p:sp>
      <p:sp>
        <p:nvSpPr>
          <p:cNvPr id="31" name="矩形 30">
            <a:extLst>
              <a:ext uri="{FF2B5EF4-FFF2-40B4-BE49-F238E27FC236}">
                <a16:creationId xmlns:a16="http://schemas.microsoft.com/office/drawing/2014/main" id="{46ADA55C-0393-BE1B-95B9-A422A5B4F0A3}"/>
              </a:ext>
            </a:extLst>
          </p:cNvPr>
          <p:cNvSpPr/>
          <p:nvPr/>
        </p:nvSpPr>
        <p:spPr>
          <a:xfrm>
            <a:off x="490878" y="2370589"/>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32" name="文本框 31">
            <a:extLst>
              <a:ext uri="{FF2B5EF4-FFF2-40B4-BE49-F238E27FC236}">
                <a16:creationId xmlns:a16="http://schemas.microsoft.com/office/drawing/2014/main" id="{151874E2-BEF5-3CE2-9687-C4B1FBE1202F}"/>
              </a:ext>
            </a:extLst>
          </p:cNvPr>
          <p:cNvSpPr txBox="1"/>
          <p:nvPr/>
        </p:nvSpPr>
        <p:spPr>
          <a:xfrm>
            <a:off x="571003" y="2402006"/>
            <a:ext cx="957610" cy="276999"/>
          </a:xfrm>
          <a:prstGeom prst="rect">
            <a:avLst/>
          </a:prstGeom>
          <a:noFill/>
          <a:ln w="9525">
            <a:noFill/>
          </a:ln>
        </p:spPr>
        <p:txBody>
          <a:bodyPr wrap="square" rtlCol="0">
            <a:spAutoFit/>
          </a:bodyPr>
          <a:lstStyle/>
          <a:p>
            <a:r>
              <a:rPr lang="zh-CN" altLang="en-US" sz="1200" b="1" dirty="0">
                <a:solidFill>
                  <a:srgbClr val="376092"/>
                </a:solidFill>
              </a:rPr>
              <a:t>数据导入</a:t>
            </a:r>
          </a:p>
        </p:txBody>
      </p:sp>
      <p:sp>
        <p:nvSpPr>
          <p:cNvPr id="34" name="矩形 33">
            <a:extLst>
              <a:ext uri="{FF2B5EF4-FFF2-40B4-BE49-F238E27FC236}">
                <a16:creationId xmlns:a16="http://schemas.microsoft.com/office/drawing/2014/main" id="{D2F4CA44-3BC8-B4CA-DA5F-2E77A6E12D56}"/>
              </a:ext>
            </a:extLst>
          </p:cNvPr>
          <p:cNvSpPr/>
          <p:nvPr/>
        </p:nvSpPr>
        <p:spPr>
          <a:xfrm>
            <a:off x="490878" y="2742682"/>
            <a:ext cx="2051138" cy="339140"/>
          </a:xfrm>
          <a:prstGeom prst="rect">
            <a:avLst/>
          </a:prstGeom>
          <a:solidFill>
            <a:schemeClr val="accent1">
              <a:lumMod val="75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35" name="文本框 34">
            <a:extLst>
              <a:ext uri="{FF2B5EF4-FFF2-40B4-BE49-F238E27FC236}">
                <a16:creationId xmlns:a16="http://schemas.microsoft.com/office/drawing/2014/main" id="{8A06EE3D-D63B-8127-1F10-3306C84319CD}"/>
              </a:ext>
            </a:extLst>
          </p:cNvPr>
          <p:cNvSpPr txBox="1"/>
          <p:nvPr/>
        </p:nvSpPr>
        <p:spPr>
          <a:xfrm>
            <a:off x="571003" y="2774099"/>
            <a:ext cx="957610" cy="276999"/>
          </a:xfrm>
          <a:prstGeom prst="rect">
            <a:avLst/>
          </a:prstGeom>
          <a:noFill/>
          <a:ln w="9525">
            <a:noFill/>
          </a:ln>
        </p:spPr>
        <p:txBody>
          <a:bodyPr wrap="square" rtlCol="0">
            <a:spAutoFit/>
          </a:bodyPr>
          <a:lstStyle/>
          <a:p>
            <a:r>
              <a:rPr lang="zh-CN" altLang="en-US" sz="1200" b="1" dirty="0">
                <a:solidFill>
                  <a:schemeClr val="bg1"/>
                </a:solidFill>
              </a:rPr>
              <a:t>数据导出</a:t>
            </a:r>
          </a:p>
        </p:txBody>
      </p:sp>
      <p:sp>
        <p:nvSpPr>
          <p:cNvPr id="40" name="矩形 39">
            <a:extLst>
              <a:ext uri="{FF2B5EF4-FFF2-40B4-BE49-F238E27FC236}">
                <a16:creationId xmlns:a16="http://schemas.microsoft.com/office/drawing/2014/main" id="{4D32804B-D4D8-2456-25FB-90B4367E11D2}"/>
              </a:ext>
            </a:extLst>
          </p:cNvPr>
          <p:cNvSpPr/>
          <p:nvPr/>
        </p:nvSpPr>
        <p:spPr>
          <a:xfrm>
            <a:off x="2718336" y="1642213"/>
            <a:ext cx="5934783" cy="3551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15" name="文本框 14">
            <a:extLst>
              <a:ext uri="{FF2B5EF4-FFF2-40B4-BE49-F238E27FC236}">
                <a16:creationId xmlns:a16="http://schemas.microsoft.com/office/drawing/2014/main" id="{A5C1360F-BBD4-EA43-B086-5117824C08BD}"/>
              </a:ext>
            </a:extLst>
          </p:cNvPr>
          <p:cNvSpPr txBox="1"/>
          <p:nvPr/>
        </p:nvSpPr>
        <p:spPr>
          <a:xfrm>
            <a:off x="2773680" y="1661918"/>
            <a:ext cx="5676900" cy="338554"/>
          </a:xfrm>
          <a:prstGeom prst="rect">
            <a:avLst/>
          </a:prstGeom>
          <a:noFill/>
          <a:ln>
            <a:noFill/>
          </a:ln>
        </p:spPr>
        <p:txBody>
          <a:bodyPr wrap="square">
            <a:spAutoFit/>
          </a:bodyPr>
          <a:lstStyle/>
          <a:p>
            <a:pPr>
              <a:spcAft>
                <a:spcPts val="600"/>
              </a:spcAft>
            </a:pPr>
            <a:r>
              <a:rPr lang="zh-CN" altLang="en-US" sz="1600" b="1" dirty="0">
                <a:solidFill>
                  <a:srgbClr val="5A5657"/>
                </a:solidFill>
              </a:rPr>
              <a:t>导出数据列表</a:t>
            </a:r>
            <a:endParaRPr lang="en-US" altLang="zh-CN" sz="1600" b="1" dirty="0">
              <a:solidFill>
                <a:srgbClr val="5A5657"/>
              </a:solidFill>
            </a:endParaRPr>
          </a:p>
        </p:txBody>
      </p:sp>
      <p:cxnSp>
        <p:nvCxnSpPr>
          <p:cNvPr id="22" name="直接连接符 21">
            <a:extLst>
              <a:ext uri="{FF2B5EF4-FFF2-40B4-BE49-F238E27FC236}">
                <a16:creationId xmlns:a16="http://schemas.microsoft.com/office/drawing/2014/main" id="{0B24402F-239C-8BA4-70CF-493B360D3AA1}"/>
              </a:ext>
            </a:extLst>
          </p:cNvPr>
          <p:cNvCxnSpPr>
            <a:cxnSpLocks/>
          </p:cNvCxnSpPr>
          <p:nvPr/>
        </p:nvCxnSpPr>
        <p:spPr>
          <a:xfrm>
            <a:off x="2819400" y="2041698"/>
            <a:ext cx="5684520" cy="0"/>
          </a:xfrm>
          <a:prstGeom prst="line">
            <a:avLst/>
          </a:prstGeom>
          <a:ln>
            <a:solidFill>
              <a:schemeClr val="bg1">
                <a:lumMod val="50000"/>
              </a:schemeClr>
            </a:solidFill>
          </a:ln>
        </p:spPr>
        <p:style>
          <a:lnRef idx="1">
            <a:schemeClr val="dk1"/>
          </a:lnRef>
          <a:fillRef idx="0">
            <a:schemeClr val="dk1"/>
          </a:fillRef>
          <a:effectRef idx="0">
            <a:schemeClr val="dk1"/>
          </a:effectRef>
          <a:fontRef idx="minor">
            <a:schemeClr val="tx1"/>
          </a:fontRef>
        </p:style>
      </p:cxnSp>
      <p:graphicFrame>
        <p:nvGraphicFramePr>
          <p:cNvPr id="36" name="表格 9">
            <a:extLst>
              <a:ext uri="{FF2B5EF4-FFF2-40B4-BE49-F238E27FC236}">
                <a16:creationId xmlns:a16="http://schemas.microsoft.com/office/drawing/2014/main" id="{2279F22C-BF6F-D7F0-FC35-22CCC071A69B}"/>
              </a:ext>
            </a:extLst>
          </p:cNvPr>
          <p:cNvGraphicFramePr>
            <a:graphicFrameLocks noGrp="1"/>
          </p:cNvGraphicFramePr>
          <p:nvPr>
            <p:extLst>
              <p:ext uri="{D42A27DB-BD31-4B8C-83A1-F6EECF244321}">
                <p14:modId xmlns:p14="http://schemas.microsoft.com/office/powerpoint/2010/main" val="3345503882"/>
              </p:ext>
            </p:extLst>
          </p:nvPr>
        </p:nvGraphicFramePr>
        <p:xfrm>
          <a:off x="2819400" y="2380787"/>
          <a:ext cx="5591097" cy="1543860"/>
        </p:xfrm>
        <a:graphic>
          <a:graphicData uri="http://schemas.openxmlformats.org/drawingml/2006/table">
            <a:tbl>
              <a:tblPr firstRow="1" bandRow="1">
                <a:tableStyleId>{2D5ABB26-0587-4C30-8999-92F81FD0307C}</a:tableStyleId>
              </a:tblPr>
              <a:tblGrid>
                <a:gridCol w="655567">
                  <a:extLst>
                    <a:ext uri="{9D8B030D-6E8A-4147-A177-3AD203B41FA5}">
                      <a16:colId xmlns:a16="http://schemas.microsoft.com/office/drawing/2014/main" val="786104920"/>
                    </a:ext>
                  </a:extLst>
                </a:gridCol>
                <a:gridCol w="1506412">
                  <a:extLst>
                    <a:ext uri="{9D8B030D-6E8A-4147-A177-3AD203B41FA5}">
                      <a16:colId xmlns:a16="http://schemas.microsoft.com/office/drawing/2014/main" val="1083275663"/>
                    </a:ext>
                  </a:extLst>
                </a:gridCol>
                <a:gridCol w="1488001">
                  <a:extLst>
                    <a:ext uri="{9D8B030D-6E8A-4147-A177-3AD203B41FA5}">
                      <a16:colId xmlns:a16="http://schemas.microsoft.com/office/drawing/2014/main" val="2420040237"/>
                    </a:ext>
                  </a:extLst>
                </a:gridCol>
                <a:gridCol w="1941117">
                  <a:extLst>
                    <a:ext uri="{9D8B030D-6E8A-4147-A177-3AD203B41FA5}">
                      <a16:colId xmlns:a16="http://schemas.microsoft.com/office/drawing/2014/main" val="1640638963"/>
                    </a:ext>
                  </a:extLst>
                </a:gridCol>
              </a:tblGrid>
              <a:tr h="385965">
                <a:tc>
                  <a:txBody>
                    <a:bodyPr/>
                    <a:lstStyle/>
                    <a:p>
                      <a:pPr algn="ctr"/>
                      <a:r>
                        <a:rPr lang="zh-CN" altLang="en-US" sz="1050" b="1" dirty="0">
                          <a:latin typeface="+mn-ea"/>
                          <a:ea typeface="+mn-ea"/>
                        </a:rPr>
                        <a:t>编号</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文件名称</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数据容量</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操作</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897179"/>
                  </a:ext>
                </a:extLst>
              </a:tr>
              <a:tr h="385965">
                <a:tc>
                  <a:txBody>
                    <a:bodyPr/>
                    <a:lstStyle/>
                    <a:p>
                      <a:pPr algn="ctr"/>
                      <a:r>
                        <a:rPr lang="en-US" altLang="zh-CN" sz="1000" b="1" kern="1200" dirty="0">
                          <a:solidFill>
                            <a:schemeClr val="tx1"/>
                          </a:solidFill>
                          <a:effectLst/>
                          <a:latin typeface="+mn-ea"/>
                          <a:ea typeface="+mn-ea"/>
                          <a:cs typeface="+mn-cs"/>
                        </a:rPr>
                        <a:t>1</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err="1">
                          <a:solidFill>
                            <a:srgbClr val="000000"/>
                          </a:solidFill>
                          <a:effectLst/>
                          <a:latin typeface="+mj-ea"/>
                          <a:ea typeface="+mj-ea"/>
                        </a:rPr>
                        <a:t>Abc</a:t>
                      </a:r>
                      <a:r>
                        <a:rPr lang="zh-CN" altLang="en-US" sz="1000" b="0" i="0" u="none" strike="noStrike" dirty="0">
                          <a:solidFill>
                            <a:srgbClr val="000000"/>
                          </a:solidFill>
                          <a:effectLst/>
                          <a:latin typeface="+mj-ea"/>
                          <a:ea typeface="+mj-ea"/>
                        </a:rPr>
                        <a:t>表</a:t>
                      </a:r>
                      <a:endParaRPr lang="en-US" altLang="zh-CN" sz="1000" b="0" i="0" u="none" strike="noStrike" dirty="0">
                        <a:solidFill>
                          <a:srgbClr val="000000"/>
                        </a:solidFill>
                        <a:effectLst/>
                        <a:latin typeface="+mj-ea"/>
                        <a:ea typeface="+mj-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rgbClr val="000000"/>
                          </a:solidFill>
                          <a:effectLst/>
                          <a:latin typeface="+mj-ea"/>
                          <a:ea typeface="+mj-ea"/>
                        </a:rPr>
                        <a:t>23KB</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1000" b="0" i="0" u="sng" strike="noStrike" dirty="0">
                          <a:solidFill>
                            <a:srgbClr val="376092"/>
                          </a:solidFill>
                          <a:effectLst/>
                          <a:latin typeface="+mj-ea"/>
                          <a:ea typeface="+mj-ea"/>
                        </a:rPr>
                        <a:t>申请导出</a:t>
                      </a:r>
                      <a:r>
                        <a:rPr lang="zh-CN" altLang="en-US" sz="1000" b="0" i="0" u="none" strike="noStrike" dirty="0">
                          <a:solidFill>
                            <a:srgbClr val="376092"/>
                          </a:solidFill>
                          <a:effectLst/>
                          <a:latin typeface="+mj-ea"/>
                          <a:ea typeface="+mj-ea"/>
                        </a:rPr>
                        <a:t>   </a:t>
                      </a:r>
                      <a:r>
                        <a:rPr lang="zh-CN" altLang="en-US" sz="1000" b="0" i="0" u="sng" strike="noStrike" dirty="0">
                          <a:solidFill>
                            <a:srgbClr val="376092"/>
                          </a:solidFill>
                          <a:effectLst/>
                          <a:latin typeface="+mj-ea"/>
                          <a:ea typeface="+mj-ea"/>
                        </a:rPr>
                        <a:t>删除</a:t>
                      </a:r>
                      <a:endParaRPr lang="en-US" altLang="zh-CN" sz="1000" b="0" i="0" u="sng" strike="noStrike" dirty="0">
                        <a:solidFill>
                          <a:srgbClr val="376092"/>
                        </a:solidFill>
                        <a:effectLst/>
                        <a:latin typeface="+mj-ea"/>
                        <a:ea typeface="+mj-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593598214"/>
                  </a:ext>
                </a:extLst>
              </a:tr>
              <a:tr h="38596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1" kern="1200" dirty="0">
                          <a:solidFill>
                            <a:schemeClr val="tx1"/>
                          </a:solidFill>
                          <a:effectLst/>
                          <a:latin typeface="+mn-ea"/>
                          <a:ea typeface="+mn-ea"/>
                          <a:cs typeface="+mn-cs"/>
                        </a:rPr>
                        <a:t>2</a:t>
                      </a:r>
                      <a:endParaRPr lang="zh-CN" altLang="zh-CN" sz="1000" b="1" kern="1200" dirty="0">
                        <a:solidFill>
                          <a:schemeClr val="tx1"/>
                        </a:solidFill>
                        <a:effectLst/>
                        <a:latin typeface="+mn-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err="1">
                          <a:solidFill>
                            <a:srgbClr val="000000"/>
                          </a:solidFill>
                          <a:effectLst/>
                          <a:latin typeface="+mj-ea"/>
                          <a:ea typeface="+mj-ea"/>
                        </a:rPr>
                        <a:t>Edf</a:t>
                      </a:r>
                      <a:r>
                        <a:rPr lang="zh-CN" altLang="en-US" sz="1000" b="0" i="0" u="none" strike="noStrike" dirty="0">
                          <a:solidFill>
                            <a:srgbClr val="000000"/>
                          </a:solidFill>
                          <a:effectLst/>
                          <a:latin typeface="+mj-ea"/>
                          <a:ea typeface="+mj-ea"/>
                        </a:rPr>
                        <a:t>表</a:t>
                      </a:r>
                      <a:endParaRPr lang="en-US" altLang="zh-CN" sz="1000" b="0" i="0" u="none" strike="noStrike" dirty="0">
                        <a:solidFill>
                          <a:srgbClr val="000000"/>
                        </a:solidFill>
                        <a:effectLst/>
                        <a:latin typeface="+mj-ea"/>
                        <a:ea typeface="+mj-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rgbClr val="000000"/>
                          </a:solidFill>
                          <a:effectLst/>
                          <a:latin typeface="+mj-ea"/>
                          <a:ea typeface="+mj-ea"/>
                        </a:rPr>
                        <a:t>33KB</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1000" b="0" i="0" u="sng" strike="noStrike" kern="1200" dirty="0">
                          <a:solidFill>
                            <a:srgbClr val="376092"/>
                          </a:solidFill>
                          <a:effectLst/>
                          <a:latin typeface="+mj-ea"/>
                          <a:ea typeface="+mn-ea"/>
                          <a:cs typeface="+mn-cs"/>
                        </a:rPr>
                        <a:t>申请导出</a:t>
                      </a:r>
                      <a:r>
                        <a:rPr lang="zh-CN" altLang="en-US" sz="1000" b="0" i="0" u="none" strike="noStrike" kern="1200" dirty="0">
                          <a:solidFill>
                            <a:srgbClr val="376092"/>
                          </a:solidFill>
                          <a:effectLst/>
                          <a:latin typeface="+mj-ea"/>
                          <a:ea typeface="+mn-ea"/>
                          <a:cs typeface="+mn-cs"/>
                        </a:rPr>
                        <a:t>   </a:t>
                      </a:r>
                      <a:r>
                        <a:rPr lang="zh-CN" altLang="en-US" sz="1000" b="0" i="0" u="sng" strike="noStrike" kern="1200" dirty="0">
                          <a:solidFill>
                            <a:srgbClr val="376092"/>
                          </a:solidFill>
                          <a:effectLst/>
                          <a:latin typeface="+mj-ea"/>
                          <a:ea typeface="+mn-ea"/>
                          <a:cs typeface="+mn-cs"/>
                        </a:rPr>
                        <a:t>删除</a:t>
                      </a:r>
                      <a:endParaRPr lang="en-US" altLang="zh-CN" sz="1000" b="0" i="0" u="sng" strike="noStrike" kern="1200" dirty="0">
                        <a:solidFill>
                          <a:srgbClr val="376092"/>
                        </a:solidFill>
                        <a:effectLst/>
                        <a:latin typeface="+mj-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3525043198"/>
                  </a:ext>
                </a:extLst>
              </a:tr>
              <a:tr h="38596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zh-CN" altLang="zh-CN" sz="1000" b="1" kern="1200" dirty="0">
                        <a:solidFill>
                          <a:schemeClr val="tx1"/>
                        </a:solidFill>
                        <a:effectLst/>
                        <a:latin typeface="+mn-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fontAlgn="ctr"/>
                      <a:endParaRPr lang="en-US" altLang="zh-CN" sz="1000" b="0" i="0" u="none" strike="noStrike" dirty="0">
                        <a:solidFill>
                          <a:srgbClr val="000000"/>
                        </a:solidFill>
                        <a:effectLst/>
                        <a:latin typeface="+mj-lt"/>
                        <a:ea typeface="等线" panose="02010600030101010101" pitchFamily="2" charset="-122"/>
                      </a:endParaRP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endParaRPr lang="en-US" altLang="zh-CN" sz="1000" b="0" i="0" u="none" strike="noStrike" dirty="0">
                        <a:solidFill>
                          <a:srgbClr val="000000"/>
                        </a:solidFill>
                        <a:effectLst/>
                        <a:latin typeface="+mj-lt"/>
                        <a:ea typeface="等线" panose="02010600030101010101" pitchFamily="2" charset="-122"/>
                      </a:endParaRP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endParaRPr lang="en-US" altLang="zh-CN" sz="1000" b="0" i="0" u="none" strike="noStrike" dirty="0">
                        <a:solidFill>
                          <a:srgbClr val="000000"/>
                        </a:solidFill>
                        <a:effectLst/>
                        <a:latin typeface="+mj-lt"/>
                        <a:ea typeface="等线" panose="02010600030101010101" pitchFamily="2" charset="-122"/>
                      </a:endParaRP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93480522"/>
                  </a:ext>
                </a:extLst>
              </a:tr>
            </a:tbl>
          </a:graphicData>
        </a:graphic>
      </p:graphicFrame>
      <p:sp>
        <p:nvSpPr>
          <p:cNvPr id="43" name="文本框 42">
            <a:extLst>
              <a:ext uri="{FF2B5EF4-FFF2-40B4-BE49-F238E27FC236}">
                <a16:creationId xmlns:a16="http://schemas.microsoft.com/office/drawing/2014/main" id="{3B8499A9-8D55-1391-A3B6-5D1684E15528}"/>
              </a:ext>
            </a:extLst>
          </p:cNvPr>
          <p:cNvSpPr txBox="1"/>
          <p:nvPr/>
        </p:nvSpPr>
        <p:spPr>
          <a:xfrm>
            <a:off x="2758437" y="2082925"/>
            <a:ext cx="5894681" cy="253916"/>
          </a:xfrm>
          <a:prstGeom prst="rect">
            <a:avLst/>
          </a:prstGeom>
          <a:noFill/>
        </p:spPr>
        <p:txBody>
          <a:bodyPr wrap="square">
            <a:spAutoFit/>
          </a:bodyPr>
          <a:lstStyle/>
          <a:p>
            <a:r>
              <a:rPr lang="en-US" altLang="zh-CN" sz="1050" dirty="0">
                <a:solidFill>
                  <a:schemeClr val="bg1">
                    <a:lumMod val="50000"/>
                  </a:schemeClr>
                </a:solidFill>
              </a:rPr>
              <a:t>**</a:t>
            </a:r>
            <a:r>
              <a:rPr lang="zh-CN" altLang="en-US" sz="1050" dirty="0">
                <a:solidFill>
                  <a:schemeClr val="bg1">
                    <a:lumMod val="50000"/>
                  </a:schemeClr>
                </a:solidFill>
              </a:rPr>
              <a:t>列表中为用户在数据实验室</a:t>
            </a:r>
            <a:r>
              <a:rPr lang="en-US" altLang="zh-CN" sz="1050" dirty="0">
                <a:solidFill>
                  <a:schemeClr val="bg1">
                    <a:lumMod val="50000"/>
                  </a:schemeClr>
                </a:solidFill>
              </a:rPr>
              <a:t>Docker</a:t>
            </a:r>
            <a:r>
              <a:rPr lang="zh-CN" altLang="en-US" sz="1050" dirty="0">
                <a:solidFill>
                  <a:schemeClr val="bg1">
                    <a:lumMod val="50000"/>
                  </a:schemeClr>
                </a:solidFill>
              </a:rPr>
              <a:t>中生成</a:t>
            </a:r>
            <a:endParaRPr lang="zh-CN" altLang="en-US" sz="1200" dirty="0">
              <a:solidFill>
                <a:schemeClr val="bg1">
                  <a:lumMod val="50000"/>
                </a:schemeClr>
              </a:solidFill>
            </a:endParaRPr>
          </a:p>
        </p:txBody>
      </p:sp>
      <p:sp>
        <p:nvSpPr>
          <p:cNvPr id="7" name="文本框 6">
            <a:extLst>
              <a:ext uri="{FF2B5EF4-FFF2-40B4-BE49-F238E27FC236}">
                <a16:creationId xmlns:a16="http://schemas.microsoft.com/office/drawing/2014/main" id="{C4BCCABD-9478-577C-0613-F58E3B62B500}"/>
              </a:ext>
            </a:extLst>
          </p:cNvPr>
          <p:cNvSpPr txBox="1"/>
          <p:nvPr/>
        </p:nvSpPr>
        <p:spPr>
          <a:xfrm>
            <a:off x="2664539" y="395608"/>
            <a:ext cx="2933262" cy="307777"/>
          </a:xfrm>
          <a:prstGeom prst="rect">
            <a:avLst/>
          </a:prstGeom>
          <a:noFill/>
        </p:spPr>
        <p:txBody>
          <a:bodyPr wrap="square" rtlCol="0">
            <a:spAutoFit/>
          </a:bodyPr>
          <a:lstStyle/>
          <a:p>
            <a:r>
              <a:rPr lang="zh-CN" altLang="en-US" sz="1400" b="1" dirty="0">
                <a:solidFill>
                  <a:schemeClr val="bg1"/>
                </a:solidFill>
              </a:rPr>
              <a:t>数据实验室</a:t>
            </a:r>
            <a:r>
              <a:rPr lang="en-US" altLang="zh-CN" sz="1400" b="1" dirty="0">
                <a:solidFill>
                  <a:schemeClr val="bg1"/>
                </a:solidFill>
              </a:rPr>
              <a:t>-</a:t>
            </a:r>
            <a:r>
              <a:rPr lang="zh-CN" altLang="en-US" sz="1400" b="1" dirty="0">
                <a:solidFill>
                  <a:schemeClr val="bg1"/>
                </a:solidFill>
              </a:rPr>
              <a:t>数据导出</a:t>
            </a:r>
          </a:p>
        </p:txBody>
      </p:sp>
    </p:spTree>
    <p:custDataLst>
      <p:tags r:id="rId1"/>
    </p:custDataLst>
    <p:extLst>
      <p:ext uri="{BB962C8B-B14F-4D97-AF65-F5344CB8AC3E}">
        <p14:creationId xmlns:p14="http://schemas.microsoft.com/office/powerpoint/2010/main" val="1904369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2F35FDB-D7A8-4C30-A16B-F6381621BDB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四、页面设计</a:t>
            </a:r>
          </a:p>
        </p:txBody>
      </p:sp>
      <p:sp>
        <p:nvSpPr>
          <p:cNvPr id="89" name="矩形 88">
            <a:extLst>
              <a:ext uri="{FF2B5EF4-FFF2-40B4-BE49-F238E27FC236}">
                <a16:creationId xmlns:a16="http://schemas.microsoft.com/office/drawing/2014/main" id="{26A9F71D-C297-B425-2C22-92E82D50F7CE}"/>
              </a:ext>
            </a:extLst>
          </p:cNvPr>
          <p:cNvSpPr/>
          <p:nvPr/>
        </p:nvSpPr>
        <p:spPr>
          <a:xfrm>
            <a:off x="314558" y="982373"/>
            <a:ext cx="8514882" cy="4339435"/>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sp>
        <p:nvSpPr>
          <p:cNvPr id="49" name="矩形 48">
            <a:extLst>
              <a:ext uri="{FF2B5EF4-FFF2-40B4-BE49-F238E27FC236}">
                <a16:creationId xmlns:a16="http://schemas.microsoft.com/office/drawing/2014/main" id="{2D72807A-1244-3ACC-2705-ACC31CE80EBC}"/>
              </a:ext>
            </a:extLst>
          </p:cNvPr>
          <p:cNvSpPr/>
          <p:nvPr/>
        </p:nvSpPr>
        <p:spPr>
          <a:xfrm>
            <a:off x="314559" y="982374"/>
            <a:ext cx="8514882" cy="53381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cs typeface="+mn-ea"/>
                <a:sym typeface="+mn-lt"/>
              </a:rPr>
              <a:t>久事数据服务平台</a:t>
            </a:r>
          </a:p>
        </p:txBody>
      </p:sp>
      <p:pic>
        <p:nvPicPr>
          <p:cNvPr id="50" name="Picture 4">
            <a:extLst>
              <a:ext uri="{FF2B5EF4-FFF2-40B4-BE49-F238E27FC236}">
                <a16:creationId xmlns:a16="http://schemas.microsoft.com/office/drawing/2014/main" id="{BED6A4C8-8B60-BDEB-2378-CA63A2F87756}"/>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567843" y="1108400"/>
            <a:ext cx="387518" cy="300082"/>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F5145AD5-E0DF-115C-837A-31396CEF408E}"/>
              </a:ext>
            </a:extLst>
          </p:cNvPr>
          <p:cNvSpPr txBox="1"/>
          <p:nvPr/>
        </p:nvSpPr>
        <p:spPr>
          <a:xfrm>
            <a:off x="2718444" y="1097854"/>
            <a:ext cx="594066"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首页</a:t>
            </a:r>
          </a:p>
        </p:txBody>
      </p:sp>
      <p:sp>
        <p:nvSpPr>
          <p:cNvPr id="12" name="矩形: 圆角 11">
            <a:extLst>
              <a:ext uri="{FF2B5EF4-FFF2-40B4-BE49-F238E27FC236}">
                <a16:creationId xmlns:a16="http://schemas.microsoft.com/office/drawing/2014/main" id="{3A2A7CAE-9582-A4FE-0DD5-7F7708C2E71E}"/>
              </a:ext>
            </a:extLst>
          </p:cNvPr>
          <p:cNvSpPr/>
          <p:nvPr/>
        </p:nvSpPr>
        <p:spPr>
          <a:xfrm>
            <a:off x="7728203" y="1042721"/>
            <a:ext cx="1054010" cy="398841"/>
          </a:xfrm>
          <a:prstGeom prst="roundRect">
            <a:avLst>
              <a:gd name="adj" fmla="val 1295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3" name="文本框 12">
            <a:extLst>
              <a:ext uri="{FF2B5EF4-FFF2-40B4-BE49-F238E27FC236}">
                <a16:creationId xmlns:a16="http://schemas.microsoft.com/office/drawing/2014/main" id="{CB6DD61B-DA77-26B5-6FA9-9C89CF831E30}"/>
              </a:ext>
            </a:extLst>
          </p:cNvPr>
          <p:cNvSpPr txBox="1"/>
          <p:nvPr/>
        </p:nvSpPr>
        <p:spPr>
          <a:xfrm>
            <a:off x="3424049" y="1097854"/>
            <a:ext cx="962270"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数据资产</a:t>
            </a:r>
          </a:p>
        </p:txBody>
      </p:sp>
      <p:sp>
        <p:nvSpPr>
          <p:cNvPr id="6" name="文本框 5">
            <a:extLst>
              <a:ext uri="{FF2B5EF4-FFF2-40B4-BE49-F238E27FC236}">
                <a16:creationId xmlns:a16="http://schemas.microsoft.com/office/drawing/2014/main" id="{916D237B-7EB9-EE58-D420-75A42B577179}"/>
              </a:ext>
            </a:extLst>
          </p:cNvPr>
          <p:cNvSpPr txBox="1"/>
          <p:nvPr/>
        </p:nvSpPr>
        <p:spPr>
          <a:xfrm>
            <a:off x="449785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数据查询</a:t>
            </a:r>
          </a:p>
        </p:txBody>
      </p:sp>
      <p:sp>
        <p:nvSpPr>
          <p:cNvPr id="8" name="文本框 7">
            <a:extLst>
              <a:ext uri="{FF2B5EF4-FFF2-40B4-BE49-F238E27FC236}">
                <a16:creationId xmlns:a16="http://schemas.microsoft.com/office/drawing/2014/main" id="{B9D8BF24-218F-DD69-3003-4F916D767DDF}"/>
              </a:ext>
            </a:extLst>
          </p:cNvPr>
          <p:cNvSpPr txBox="1"/>
          <p:nvPr/>
        </p:nvSpPr>
        <p:spPr>
          <a:xfrm>
            <a:off x="552768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接口申请</a:t>
            </a:r>
          </a:p>
        </p:txBody>
      </p:sp>
      <p:sp>
        <p:nvSpPr>
          <p:cNvPr id="10" name="文本框 9">
            <a:extLst>
              <a:ext uri="{FF2B5EF4-FFF2-40B4-BE49-F238E27FC236}">
                <a16:creationId xmlns:a16="http://schemas.microsoft.com/office/drawing/2014/main" id="{C9757594-8C6C-D29B-E5D2-865AE5E50CD6}"/>
              </a:ext>
            </a:extLst>
          </p:cNvPr>
          <p:cNvSpPr txBox="1"/>
          <p:nvPr/>
        </p:nvSpPr>
        <p:spPr>
          <a:xfrm>
            <a:off x="6557518" y="1097854"/>
            <a:ext cx="1138698"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数据实验室</a:t>
            </a:r>
          </a:p>
        </p:txBody>
      </p:sp>
      <p:sp>
        <p:nvSpPr>
          <p:cNvPr id="3" name="矩形 2">
            <a:extLst>
              <a:ext uri="{FF2B5EF4-FFF2-40B4-BE49-F238E27FC236}">
                <a16:creationId xmlns:a16="http://schemas.microsoft.com/office/drawing/2014/main" id="{D0F9624E-1CBE-5337-25CE-A56F4028D8F1}"/>
              </a:ext>
            </a:extLst>
          </p:cNvPr>
          <p:cNvSpPr/>
          <p:nvPr/>
        </p:nvSpPr>
        <p:spPr>
          <a:xfrm>
            <a:off x="490879" y="1642213"/>
            <a:ext cx="2051137" cy="3551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4" name="矩形 3">
            <a:extLst>
              <a:ext uri="{FF2B5EF4-FFF2-40B4-BE49-F238E27FC236}">
                <a16:creationId xmlns:a16="http://schemas.microsoft.com/office/drawing/2014/main" id="{CE4298C3-0D8C-C174-821E-A9FF99C05AAB}"/>
              </a:ext>
            </a:extLst>
          </p:cNvPr>
          <p:cNvSpPr/>
          <p:nvPr/>
        </p:nvSpPr>
        <p:spPr>
          <a:xfrm>
            <a:off x="490880" y="1642643"/>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17" name="文本框 16">
            <a:extLst>
              <a:ext uri="{FF2B5EF4-FFF2-40B4-BE49-F238E27FC236}">
                <a16:creationId xmlns:a16="http://schemas.microsoft.com/office/drawing/2014/main" id="{9303C58C-F1C1-8883-590C-0BD0BF26B61E}"/>
              </a:ext>
            </a:extLst>
          </p:cNvPr>
          <p:cNvSpPr txBox="1"/>
          <p:nvPr/>
        </p:nvSpPr>
        <p:spPr>
          <a:xfrm>
            <a:off x="567844" y="1674060"/>
            <a:ext cx="1357550" cy="276999"/>
          </a:xfrm>
          <a:prstGeom prst="rect">
            <a:avLst/>
          </a:prstGeom>
          <a:noFill/>
        </p:spPr>
        <p:txBody>
          <a:bodyPr wrap="square" rtlCol="0">
            <a:spAutoFit/>
          </a:bodyPr>
          <a:lstStyle/>
          <a:p>
            <a:r>
              <a:rPr lang="zh-CN" altLang="en-US" sz="1200" b="1" dirty="0">
                <a:solidFill>
                  <a:srgbClr val="376092"/>
                </a:solidFill>
              </a:rPr>
              <a:t>基本信息</a:t>
            </a:r>
          </a:p>
        </p:txBody>
      </p:sp>
      <p:sp>
        <p:nvSpPr>
          <p:cNvPr id="28" name="矩形 27">
            <a:extLst>
              <a:ext uri="{FF2B5EF4-FFF2-40B4-BE49-F238E27FC236}">
                <a16:creationId xmlns:a16="http://schemas.microsoft.com/office/drawing/2014/main" id="{B626231E-7CB3-FC7C-7A09-F8F81C662869}"/>
              </a:ext>
            </a:extLst>
          </p:cNvPr>
          <p:cNvSpPr/>
          <p:nvPr/>
        </p:nvSpPr>
        <p:spPr>
          <a:xfrm>
            <a:off x="490878" y="2004165"/>
            <a:ext cx="2051138" cy="339140"/>
          </a:xfrm>
          <a:prstGeom prst="rect">
            <a:avLst/>
          </a:prstGeom>
          <a:solidFill>
            <a:schemeClr val="accent1">
              <a:lumMod val="75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29" name="文本框 28">
            <a:extLst>
              <a:ext uri="{FF2B5EF4-FFF2-40B4-BE49-F238E27FC236}">
                <a16:creationId xmlns:a16="http://schemas.microsoft.com/office/drawing/2014/main" id="{3EDDF24D-EA48-06C7-5990-F7A5C72B4B42}"/>
              </a:ext>
            </a:extLst>
          </p:cNvPr>
          <p:cNvSpPr txBox="1"/>
          <p:nvPr/>
        </p:nvSpPr>
        <p:spPr>
          <a:xfrm>
            <a:off x="571002" y="2035582"/>
            <a:ext cx="1417817" cy="276999"/>
          </a:xfrm>
          <a:prstGeom prst="rect">
            <a:avLst/>
          </a:prstGeom>
          <a:noFill/>
          <a:ln w="9525">
            <a:noFill/>
          </a:ln>
        </p:spPr>
        <p:txBody>
          <a:bodyPr wrap="square" rtlCol="0">
            <a:spAutoFit/>
          </a:bodyPr>
          <a:lstStyle/>
          <a:p>
            <a:r>
              <a:rPr lang="zh-CN" altLang="en-US" sz="1200" b="1" dirty="0">
                <a:solidFill>
                  <a:schemeClr val="bg1"/>
                </a:solidFill>
              </a:rPr>
              <a:t>申请审核</a:t>
            </a:r>
          </a:p>
        </p:txBody>
      </p:sp>
      <p:sp>
        <p:nvSpPr>
          <p:cNvPr id="31" name="矩形 30">
            <a:extLst>
              <a:ext uri="{FF2B5EF4-FFF2-40B4-BE49-F238E27FC236}">
                <a16:creationId xmlns:a16="http://schemas.microsoft.com/office/drawing/2014/main" id="{46ADA55C-0393-BE1B-95B9-A422A5B4F0A3}"/>
              </a:ext>
            </a:extLst>
          </p:cNvPr>
          <p:cNvSpPr/>
          <p:nvPr/>
        </p:nvSpPr>
        <p:spPr>
          <a:xfrm>
            <a:off x="490878" y="2370589"/>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32" name="文本框 31">
            <a:extLst>
              <a:ext uri="{FF2B5EF4-FFF2-40B4-BE49-F238E27FC236}">
                <a16:creationId xmlns:a16="http://schemas.microsoft.com/office/drawing/2014/main" id="{151874E2-BEF5-3CE2-9687-C4B1FBE1202F}"/>
              </a:ext>
            </a:extLst>
          </p:cNvPr>
          <p:cNvSpPr txBox="1"/>
          <p:nvPr/>
        </p:nvSpPr>
        <p:spPr>
          <a:xfrm>
            <a:off x="571002" y="2402006"/>
            <a:ext cx="1524497" cy="276999"/>
          </a:xfrm>
          <a:prstGeom prst="rect">
            <a:avLst/>
          </a:prstGeom>
          <a:noFill/>
          <a:ln w="9525">
            <a:noFill/>
          </a:ln>
        </p:spPr>
        <p:txBody>
          <a:bodyPr wrap="square" rtlCol="0">
            <a:spAutoFit/>
          </a:bodyPr>
          <a:lstStyle/>
          <a:p>
            <a:r>
              <a:rPr lang="zh-CN" altLang="en-US" sz="1200" b="1" dirty="0">
                <a:solidFill>
                  <a:srgbClr val="376092"/>
                </a:solidFill>
              </a:rPr>
              <a:t>接口使用管理</a:t>
            </a:r>
          </a:p>
        </p:txBody>
      </p:sp>
      <p:sp>
        <p:nvSpPr>
          <p:cNvPr id="34" name="矩形 33">
            <a:extLst>
              <a:ext uri="{FF2B5EF4-FFF2-40B4-BE49-F238E27FC236}">
                <a16:creationId xmlns:a16="http://schemas.microsoft.com/office/drawing/2014/main" id="{D2F4CA44-3BC8-B4CA-DA5F-2E77A6E12D56}"/>
              </a:ext>
            </a:extLst>
          </p:cNvPr>
          <p:cNvSpPr/>
          <p:nvPr/>
        </p:nvSpPr>
        <p:spPr>
          <a:xfrm>
            <a:off x="490878" y="2742682"/>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35" name="文本框 34">
            <a:extLst>
              <a:ext uri="{FF2B5EF4-FFF2-40B4-BE49-F238E27FC236}">
                <a16:creationId xmlns:a16="http://schemas.microsoft.com/office/drawing/2014/main" id="{8A06EE3D-D63B-8127-1F10-3306C84319CD}"/>
              </a:ext>
            </a:extLst>
          </p:cNvPr>
          <p:cNvSpPr txBox="1"/>
          <p:nvPr/>
        </p:nvSpPr>
        <p:spPr>
          <a:xfrm>
            <a:off x="571002" y="2774099"/>
            <a:ext cx="1646418" cy="276999"/>
          </a:xfrm>
          <a:prstGeom prst="rect">
            <a:avLst/>
          </a:prstGeom>
          <a:noFill/>
          <a:ln w="9525">
            <a:noFill/>
          </a:ln>
        </p:spPr>
        <p:txBody>
          <a:bodyPr wrap="square" rtlCol="0">
            <a:spAutoFit/>
          </a:bodyPr>
          <a:lstStyle/>
          <a:p>
            <a:r>
              <a:rPr lang="zh-CN" altLang="en-US" sz="1200" b="1" dirty="0">
                <a:solidFill>
                  <a:srgbClr val="376092"/>
                </a:solidFill>
              </a:rPr>
              <a:t>数据实验室使用管理</a:t>
            </a:r>
          </a:p>
        </p:txBody>
      </p:sp>
      <p:sp>
        <p:nvSpPr>
          <p:cNvPr id="40" name="矩形 39">
            <a:extLst>
              <a:ext uri="{FF2B5EF4-FFF2-40B4-BE49-F238E27FC236}">
                <a16:creationId xmlns:a16="http://schemas.microsoft.com/office/drawing/2014/main" id="{4D32804B-D4D8-2456-25FB-90B4367E11D2}"/>
              </a:ext>
            </a:extLst>
          </p:cNvPr>
          <p:cNvSpPr/>
          <p:nvPr/>
        </p:nvSpPr>
        <p:spPr>
          <a:xfrm>
            <a:off x="2718336" y="1642213"/>
            <a:ext cx="5934783" cy="3551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15" name="文本框 14">
            <a:extLst>
              <a:ext uri="{FF2B5EF4-FFF2-40B4-BE49-F238E27FC236}">
                <a16:creationId xmlns:a16="http://schemas.microsoft.com/office/drawing/2014/main" id="{A5C1360F-BBD4-EA43-B086-5117824C08BD}"/>
              </a:ext>
            </a:extLst>
          </p:cNvPr>
          <p:cNvSpPr txBox="1"/>
          <p:nvPr/>
        </p:nvSpPr>
        <p:spPr>
          <a:xfrm>
            <a:off x="2773680" y="1661918"/>
            <a:ext cx="5676900" cy="338554"/>
          </a:xfrm>
          <a:prstGeom prst="rect">
            <a:avLst/>
          </a:prstGeom>
          <a:noFill/>
          <a:ln>
            <a:noFill/>
          </a:ln>
        </p:spPr>
        <p:txBody>
          <a:bodyPr wrap="square">
            <a:spAutoFit/>
          </a:bodyPr>
          <a:lstStyle/>
          <a:p>
            <a:pPr>
              <a:spcAft>
                <a:spcPts val="600"/>
              </a:spcAft>
            </a:pPr>
            <a:r>
              <a:rPr lang="zh-CN" altLang="en-US" sz="1600" b="1" dirty="0">
                <a:solidFill>
                  <a:srgbClr val="5A5657"/>
                </a:solidFill>
              </a:rPr>
              <a:t>申请列表</a:t>
            </a:r>
            <a:endParaRPr lang="en-US" altLang="zh-CN" sz="1600" b="1" dirty="0">
              <a:solidFill>
                <a:srgbClr val="5A5657"/>
              </a:solidFill>
            </a:endParaRPr>
          </a:p>
        </p:txBody>
      </p:sp>
      <p:cxnSp>
        <p:nvCxnSpPr>
          <p:cNvPr id="22" name="直接连接符 21">
            <a:extLst>
              <a:ext uri="{FF2B5EF4-FFF2-40B4-BE49-F238E27FC236}">
                <a16:creationId xmlns:a16="http://schemas.microsoft.com/office/drawing/2014/main" id="{0B24402F-239C-8BA4-70CF-493B360D3AA1}"/>
              </a:ext>
            </a:extLst>
          </p:cNvPr>
          <p:cNvCxnSpPr>
            <a:cxnSpLocks/>
          </p:cNvCxnSpPr>
          <p:nvPr/>
        </p:nvCxnSpPr>
        <p:spPr>
          <a:xfrm>
            <a:off x="2819400" y="2041698"/>
            <a:ext cx="5684520" cy="0"/>
          </a:xfrm>
          <a:prstGeom prst="line">
            <a:avLst/>
          </a:prstGeom>
          <a:ln>
            <a:solidFill>
              <a:schemeClr val="bg1">
                <a:lumMod val="50000"/>
              </a:schemeClr>
            </a:solidFill>
          </a:ln>
        </p:spPr>
        <p:style>
          <a:lnRef idx="1">
            <a:schemeClr val="dk1"/>
          </a:lnRef>
          <a:fillRef idx="0">
            <a:schemeClr val="dk1"/>
          </a:fillRef>
          <a:effectRef idx="0">
            <a:schemeClr val="dk1"/>
          </a:effectRef>
          <a:fontRef idx="minor">
            <a:schemeClr val="tx1"/>
          </a:fontRef>
        </p:style>
      </p:cxnSp>
      <p:graphicFrame>
        <p:nvGraphicFramePr>
          <p:cNvPr id="36" name="表格 9">
            <a:extLst>
              <a:ext uri="{FF2B5EF4-FFF2-40B4-BE49-F238E27FC236}">
                <a16:creationId xmlns:a16="http://schemas.microsoft.com/office/drawing/2014/main" id="{2279F22C-BF6F-D7F0-FC35-22CCC071A69B}"/>
              </a:ext>
            </a:extLst>
          </p:cNvPr>
          <p:cNvGraphicFramePr>
            <a:graphicFrameLocks noGrp="1"/>
          </p:cNvGraphicFramePr>
          <p:nvPr>
            <p:extLst>
              <p:ext uri="{D42A27DB-BD31-4B8C-83A1-F6EECF244321}">
                <p14:modId xmlns:p14="http://schemas.microsoft.com/office/powerpoint/2010/main" val="834782710"/>
              </p:ext>
            </p:extLst>
          </p:nvPr>
        </p:nvGraphicFramePr>
        <p:xfrm>
          <a:off x="2816581" y="2140322"/>
          <a:ext cx="5591098" cy="1564410"/>
        </p:xfrm>
        <a:graphic>
          <a:graphicData uri="http://schemas.openxmlformats.org/drawingml/2006/table">
            <a:tbl>
              <a:tblPr firstRow="1" bandRow="1">
                <a:tableStyleId>{2D5ABB26-0587-4C30-8999-92F81FD0307C}</a:tableStyleId>
              </a:tblPr>
              <a:tblGrid>
                <a:gridCol w="482879">
                  <a:extLst>
                    <a:ext uri="{9D8B030D-6E8A-4147-A177-3AD203B41FA5}">
                      <a16:colId xmlns:a16="http://schemas.microsoft.com/office/drawing/2014/main" val="786104920"/>
                    </a:ext>
                  </a:extLst>
                </a:gridCol>
                <a:gridCol w="1348740">
                  <a:extLst>
                    <a:ext uri="{9D8B030D-6E8A-4147-A177-3AD203B41FA5}">
                      <a16:colId xmlns:a16="http://schemas.microsoft.com/office/drawing/2014/main" val="1083275663"/>
                    </a:ext>
                  </a:extLst>
                </a:gridCol>
                <a:gridCol w="830580">
                  <a:extLst>
                    <a:ext uri="{9D8B030D-6E8A-4147-A177-3AD203B41FA5}">
                      <a16:colId xmlns:a16="http://schemas.microsoft.com/office/drawing/2014/main" val="2420040237"/>
                    </a:ext>
                  </a:extLst>
                </a:gridCol>
                <a:gridCol w="1005840">
                  <a:extLst>
                    <a:ext uri="{9D8B030D-6E8A-4147-A177-3AD203B41FA5}">
                      <a16:colId xmlns:a16="http://schemas.microsoft.com/office/drawing/2014/main" val="3718335595"/>
                    </a:ext>
                  </a:extLst>
                </a:gridCol>
                <a:gridCol w="830580">
                  <a:extLst>
                    <a:ext uri="{9D8B030D-6E8A-4147-A177-3AD203B41FA5}">
                      <a16:colId xmlns:a16="http://schemas.microsoft.com/office/drawing/2014/main" val="1640638963"/>
                    </a:ext>
                  </a:extLst>
                </a:gridCol>
                <a:gridCol w="1092479">
                  <a:extLst>
                    <a:ext uri="{9D8B030D-6E8A-4147-A177-3AD203B41FA5}">
                      <a16:colId xmlns:a16="http://schemas.microsoft.com/office/drawing/2014/main" val="3663648973"/>
                    </a:ext>
                  </a:extLst>
                </a:gridCol>
              </a:tblGrid>
              <a:tr h="385965">
                <a:tc>
                  <a:txBody>
                    <a:bodyPr/>
                    <a:lstStyle/>
                    <a:p>
                      <a:pPr algn="ctr"/>
                      <a:r>
                        <a:rPr lang="zh-CN" altLang="en-US" sz="1050" b="1" dirty="0">
                          <a:latin typeface="+mn-ea"/>
                          <a:ea typeface="+mn-ea"/>
                        </a:rPr>
                        <a:t>编号</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资源名称</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资源类型</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申请时间</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审核状态</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操作</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897179"/>
                  </a:ext>
                </a:extLst>
              </a:tr>
              <a:tr h="385965">
                <a:tc>
                  <a:txBody>
                    <a:bodyPr/>
                    <a:lstStyle/>
                    <a:p>
                      <a:pPr algn="ctr"/>
                      <a:r>
                        <a:rPr lang="en-US" altLang="zh-CN" sz="1000" b="1" kern="1200" dirty="0">
                          <a:solidFill>
                            <a:schemeClr val="tx1"/>
                          </a:solidFill>
                          <a:effectLst/>
                          <a:latin typeface="+mn-ea"/>
                          <a:ea typeface="+mn-ea"/>
                          <a:cs typeface="+mn-cs"/>
                        </a:rPr>
                        <a:t>1</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00" b="0" dirty="0">
                          <a:solidFill>
                            <a:schemeClr val="tx1"/>
                          </a:solidFill>
                          <a:latin typeface="+mj-ea"/>
                          <a:ea typeface="+mj-ea"/>
                          <a:cs typeface="+mn-ea"/>
                          <a:sym typeface="+mn-lt"/>
                        </a:rPr>
                        <a:t>公交营运电子路单数据</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1000" b="0" i="0" u="none" strike="noStrike" dirty="0">
                          <a:solidFill>
                            <a:schemeClr val="tx1"/>
                          </a:solidFill>
                          <a:effectLst/>
                          <a:latin typeface="+mj-ea"/>
                          <a:ea typeface="+mj-ea"/>
                        </a:rPr>
                        <a:t>原始数据集</a:t>
                      </a:r>
                      <a:endParaRPr lang="en-US" altLang="zh-CN" sz="1000" b="0" i="0" u="none" strike="noStrike" dirty="0">
                        <a:solidFill>
                          <a:schemeClr val="tx1"/>
                        </a:solidFill>
                        <a:effectLst/>
                        <a:latin typeface="+mj-ea"/>
                        <a:ea typeface="+mj-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chemeClr val="tx1"/>
                          </a:solidFill>
                          <a:effectLst/>
                          <a:latin typeface="+mj-ea"/>
                          <a:ea typeface="+mj-ea"/>
                        </a:rPr>
                        <a:t>2023/1/2</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1000" b="0" i="0" u="sng" strike="noStrike" dirty="0">
                          <a:solidFill>
                            <a:schemeClr val="tx1"/>
                          </a:solidFill>
                          <a:effectLst/>
                          <a:latin typeface="+mj-ea"/>
                          <a:ea typeface="+mj-ea"/>
                        </a:rPr>
                        <a:t>通过</a:t>
                      </a:r>
                      <a:endParaRPr lang="en-US" altLang="zh-CN" sz="1000" b="0" i="0" u="sng" strike="noStrike" dirty="0">
                        <a:solidFill>
                          <a:schemeClr val="tx1"/>
                        </a:solidFill>
                        <a:effectLst/>
                        <a:latin typeface="+mj-ea"/>
                        <a:ea typeface="+mj-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1000" b="0" i="0" u="sng" strike="noStrike" kern="1200" dirty="0">
                          <a:solidFill>
                            <a:srgbClr val="376092"/>
                          </a:solidFill>
                          <a:effectLst/>
                          <a:latin typeface="+mj-ea"/>
                          <a:ea typeface="+mj-ea"/>
                          <a:cs typeface="+mn-cs"/>
                        </a:rPr>
                        <a:t>数据下载</a:t>
                      </a:r>
                      <a:endParaRPr lang="en-US" altLang="zh-CN" sz="1000" b="0" i="0" u="sng" strike="noStrike" dirty="0">
                        <a:solidFill>
                          <a:srgbClr val="376092"/>
                        </a:solidFill>
                        <a:effectLst/>
                        <a:latin typeface="+mj-ea"/>
                        <a:ea typeface="+mj-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593598214"/>
                  </a:ext>
                </a:extLst>
              </a:tr>
              <a:tr h="38596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1" kern="1200" dirty="0">
                          <a:solidFill>
                            <a:schemeClr val="tx1"/>
                          </a:solidFill>
                          <a:effectLst/>
                          <a:latin typeface="+mn-ea"/>
                          <a:ea typeface="+mn-ea"/>
                          <a:cs typeface="+mn-cs"/>
                        </a:rPr>
                        <a:t>2</a:t>
                      </a:r>
                      <a:endParaRPr lang="zh-CN" altLang="zh-CN" sz="1000" b="1" kern="1200" dirty="0">
                        <a:solidFill>
                          <a:schemeClr val="tx1"/>
                        </a:solidFill>
                        <a:effectLst/>
                        <a:latin typeface="+mn-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chemeClr val="tx1"/>
                          </a:solidFill>
                          <a:effectLst/>
                          <a:latin typeface="+mj-ea"/>
                          <a:ea typeface="+mj-ea"/>
                        </a:rPr>
                        <a:t>15min</a:t>
                      </a:r>
                      <a:r>
                        <a:rPr lang="zh-CN" altLang="en-US" sz="1000" b="0" i="0" u="none" strike="noStrike" dirty="0">
                          <a:solidFill>
                            <a:schemeClr val="tx1"/>
                          </a:solidFill>
                          <a:effectLst/>
                          <a:latin typeface="+mj-ea"/>
                          <a:ea typeface="+mj-ea"/>
                        </a:rPr>
                        <a:t>公交客流统计指标</a:t>
                      </a:r>
                      <a:endParaRPr lang="en-US" altLang="zh-CN" sz="1000" b="0" i="0" u="none" strike="noStrike" dirty="0">
                        <a:solidFill>
                          <a:schemeClr val="tx1"/>
                        </a:solidFill>
                        <a:effectLst/>
                        <a:latin typeface="+mj-ea"/>
                        <a:ea typeface="+mj-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chemeClr val="tx1"/>
                          </a:solidFill>
                          <a:effectLst/>
                          <a:latin typeface="+mj-ea"/>
                          <a:ea typeface="+mj-ea"/>
                        </a:rPr>
                        <a:t>API</a:t>
                      </a:r>
                      <a:r>
                        <a:rPr lang="zh-CN" altLang="en-US" sz="1000" b="0" i="0" u="none" strike="noStrike" dirty="0">
                          <a:solidFill>
                            <a:schemeClr val="tx1"/>
                          </a:solidFill>
                          <a:effectLst/>
                          <a:latin typeface="+mj-ea"/>
                          <a:ea typeface="+mj-ea"/>
                        </a:rPr>
                        <a:t>接口</a:t>
                      </a:r>
                      <a:endParaRPr lang="en-US" altLang="zh-CN" sz="1000" b="0" i="0" u="none" strike="noStrike" dirty="0">
                        <a:solidFill>
                          <a:schemeClr val="tx1"/>
                        </a:solidFill>
                        <a:effectLst/>
                        <a:latin typeface="+mj-ea"/>
                        <a:ea typeface="+mj-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chemeClr val="tx1"/>
                          </a:solidFill>
                          <a:effectLst/>
                          <a:latin typeface="+mj-ea"/>
                          <a:ea typeface="+mj-ea"/>
                        </a:rPr>
                        <a:t>2022/12/22</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1000" b="0" i="0" u="none" strike="noStrike" kern="1200" dirty="0">
                          <a:solidFill>
                            <a:schemeClr val="tx1"/>
                          </a:solidFill>
                          <a:effectLst/>
                          <a:latin typeface="+mj-ea"/>
                          <a:ea typeface="+mj-ea"/>
                          <a:cs typeface="+mn-cs"/>
                        </a:rPr>
                        <a:t>不通过</a:t>
                      </a:r>
                      <a:endParaRPr lang="en-US" altLang="zh-CN" sz="1000" b="0" i="0" u="none" strike="noStrike" kern="1200" dirty="0">
                        <a:solidFill>
                          <a:schemeClr val="tx1"/>
                        </a:solidFill>
                        <a:effectLst/>
                        <a:latin typeface="+mj-ea"/>
                        <a:ea typeface="+mj-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1000" b="0" i="0" u="sng" strike="noStrike" kern="1200" dirty="0">
                          <a:solidFill>
                            <a:srgbClr val="376092"/>
                          </a:solidFill>
                          <a:effectLst/>
                          <a:latin typeface="+mj-ea"/>
                          <a:ea typeface="+mn-ea"/>
                          <a:cs typeface="+mn-cs"/>
                        </a:rPr>
                        <a:t>原因查看</a:t>
                      </a:r>
                      <a:endParaRPr lang="en-US" altLang="zh-CN" sz="1000" b="0" i="0" u="sng" strike="noStrike" kern="1200" dirty="0">
                        <a:solidFill>
                          <a:srgbClr val="376092"/>
                        </a:solidFill>
                        <a:effectLst/>
                        <a:latin typeface="+mj-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3525043198"/>
                  </a:ext>
                </a:extLst>
              </a:tr>
              <a:tr h="38596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1" kern="1200" dirty="0">
                          <a:solidFill>
                            <a:schemeClr val="tx1"/>
                          </a:solidFill>
                          <a:effectLst/>
                          <a:latin typeface="+mn-ea"/>
                          <a:ea typeface="+mn-ea"/>
                          <a:cs typeface="+mn-cs"/>
                        </a:rPr>
                        <a:t>3</a:t>
                      </a:r>
                      <a:endParaRPr lang="zh-CN" altLang="zh-CN" sz="1000" b="1" kern="1200" dirty="0">
                        <a:solidFill>
                          <a:schemeClr val="tx1"/>
                        </a:solidFill>
                        <a:effectLst/>
                        <a:latin typeface="+mn-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fontAlgn="ctr"/>
                      <a:r>
                        <a:rPr lang="zh-CN" altLang="en-US" sz="1000" b="0" i="0" u="none" strike="noStrike" dirty="0">
                          <a:solidFill>
                            <a:schemeClr val="tx1"/>
                          </a:solidFill>
                          <a:effectLst/>
                          <a:latin typeface="+mj-ea"/>
                          <a:ea typeface="+mj-ea"/>
                        </a:rPr>
                        <a:t>数据实验室</a:t>
                      </a:r>
                      <a:endParaRPr lang="en-US" altLang="zh-CN" sz="1000" b="0" i="0" u="none" strike="noStrike" dirty="0">
                        <a:solidFill>
                          <a:schemeClr val="tx1"/>
                        </a:solidFill>
                        <a:effectLst/>
                        <a:latin typeface="+mj-ea"/>
                        <a:ea typeface="+mj-ea"/>
                      </a:endParaRP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r>
                        <a:rPr lang="zh-CN" altLang="en-US" sz="1000" b="0" i="0" u="none" strike="noStrike" dirty="0">
                          <a:solidFill>
                            <a:schemeClr val="tx1"/>
                          </a:solidFill>
                          <a:effectLst/>
                          <a:latin typeface="+mj-ea"/>
                          <a:ea typeface="+mj-ea"/>
                        </a:rPr>
                        <a:t>使用权限</a:t>
                      </a:r>
                      <a:endParaRPr lang="en-US" altLang="zh-CN" sz="1000" b="0" i="0" u="none" strike="noStrike" dirty="0">
                        <a:solidFill>
                          <a:schemeClr val="tx1"/>
                        </a:solidFill>
                        <a:effectLst/>
                        <a:latin typeface="+mj-ea"/>
                        <a:ea typeface="+mj-ea"/>
                      </a:endParaRP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r>
                        <a:rPr lang="en-US" altLang="zh-CN" sz="1000" b="0" i="0" u="none" strike="noStrike" dirty="0">
                          <a:solidFill>
                            <a:schemeClr val="tx1"/>
                          </a:solidFill>
                          <a:effectLst/>
                          <a:latin typeface="+mj-ea"/>
                          <a:ea typeface="+mj-ea"/>
                        </a:rPr>
                        <a:t>2022/11/23</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r>
                        <a:rPr lang="zh-CN" altLang="en-US" sz="1000" b="0" i="0" u="none" strike="noStrike" dirty="0">
                          <a:solidFill>
                            <a:schemeClr val="tx1"/>
                          </a:solidFill>
                          <a:effectLst/>
                          <a:latin typeface="+mj-ea"/>
                          <a:ea typeface="+mj-ea"/>
                        </a:rPr>
                        <a:t>通过</a:t>
                      </a:r>
                      <a:endParaRPr lang="en-US" altLang="zh-CN" sz="1000" b="0" i="0" u="none" strike="noStrike" dirty="0">
                        <a:solidFill>
                          <a:schemeClr val="tx1"/>
                        </a:solidFill>
                        <a:effectLst/>
                        <a:latin typeface="+mj-ea"/>
                        <a:ea typeface="+mj-ea"/>
                      </a:endParaRP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r>
                        <a:rPr lang="zh-CN" altLang="en-US" sz="1000" b="0" i="0" u="sng" strike="noStrike" dirty="0">
                          <a:solidFill>
                            <a:srgbClr val="376092"/>
                          </a:solidFill>
                          <a:effectLst/>
                          <a:latin typeface="+mj-ea"/>
                          <a:ea typeface="+mj-ea"/>
                        </a:rPr>
                        <a:t>环境配置说明书</a:t>
                      </a:r>
                      <a:endParaRPr lang="en-US" altLang="zh-CN" sz="1000" b="0" i="0" u="sng" strike="noStrike" dirty="0">
                        <a:solidFill>
                          <a:srgbClr val="376092"/>
                        </a:solidFill>
                        <a:effectLst/>
                        <a:latin typeface="+mj-ea"/>
                        <a:ea typeface="+mj-ea"/>
                      </a:endParaRP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93480522"/>
                  </a:ext>
                </a:extLst>
              </a:tr>
            </a:tbl>
          </a:graphicData>
        </a:graphic>
      </p:graphicFrame>
      <p:sp>
        <p:nvSpPr>
          <p:cNvPr id="11" name="文本框 10">
            <a:extLst>
              <a:ext uri="{FF2B5EF4-FFF2-40B4-BE49-F238E27FC236}">
                <a16:creationId xmlns:a16="http://schemas.microsoft.com/office/drawing/2014/main" id="{0880B0EA-0A17-DD7B-1376-D904B1076954}"/>
              </a:ext>
            </a:extLst>
          </p:cNvPr>
          <p:cNvSpPr txBox="1"/>
          <p:nvPr/>
        </p:nvSpPr>
        <p:spPr>
          <a:xfrm>
            <a:off x="7807754" y="1100842"/>
            <a:ext cx="923305" cy="300082"/>
          </a:xfrm>
          <a:prstGeom prst="rect">
            <a:avLst/>
          </a:prstGeom>
          <a:noFill/>
        </p:spPr>
        <p:txBody>
          <a:bodyPr wrap="square" rtlCol="0">
            <a:spAutoFit/>
          </a:bodyPr>
          <a:lstStyle/>
          <a:p>
            <a:pPr algn="ctr"/>
            <a:r>
              <a:rPr lang="zh-CN" altLang="en-US" sz="1350" b="1" spc="75" dirty="0">
                <a:solidFill>
                  <a:srgbClr val="376092"/>
                </a:solidFill>
                <a:cs typeface="+mn-ea"/>
                <a:sym typeface="+mn-lt"/>
              </a:rPr>
              <a:t>个人中心</a:t>
            </a:r>
          </a:p>
        </p:txBody>
      </p:sp>
      <p:sp>
        <p:nvSpPr>
          <p:cNvPr id="16" name="文本框 15">
            <a:extLst>
              <a:ext uri="{FF2B5EF4-FFF2-40B4-BE49-F238E27FC236}">
                <a16:creationId xmlns:a16="http://schemas.microsoft.com/office/drawing/2014/main" id="{B68E0B6F-6B8D-12D1-DE4B-FB8EEA1EEE27}"/>
              </a:ext>
            </a:extLst>
          </p:cNvPr>
          <p:cNvSpPr txBox="1"/>
          <p:nvPr/>
        </p:nvSpPr>
        <p:spPr>
          <a:xfrm>
            <a:off x="2719244" y="395608"/>
            <a:ext cx="2933262" cy="307777"/>
          </a:xfrm>
          <a:prstGeom prst="rect">
            <a:avLst/>
          </a:prstGeom>
          <a:noFill/>
        </p:spPr>
        <p:txBody>
          <a:bodyPr wrap="square" rtlCol="0">
            <a:spAutoFit/>
          </a:bodyPr>
          <a:lstStyle/>
          <a:p>
            <a:r>
              <a:rPr lang="zh-CN" altLang="en-US" sz="1400" b="1" dirty="0">
                <a:solidFill>
                  <a:schemeClr val="bg1"/>
                </a:solidFill>
              </a:rPr>
              <a:t>个人中心</a:t>
            </a:r>
            <a:r>
              <a:rPr lang="en-US" altLang="zh-CN" sz="1400" b="1" dirty="0">
                <a:solidFill>
                  <a:schemeClr val="bg1"/>
                </a:solidFill>
              </a:rPr>
              <a:t>-</a:t>
            </a:r>
            <a:r>
              <a:rPr lang="zh-CN" altLang="en-US" sz="1400" b="1" dirty="0">
                <a:solidFill>
                  <a:schemeClr val="bg1"/>
                </a:solidFill>
              </a:rPr>
              <a:t>申请审核</a:t>
            </a:r>
          </a:p>
        </p:txBody>
      </p:sp>
    </p:spTree>
    <p:custDataLst>
      <p:tags r:id="rId1"/>
    </p:custDataLst>
    <p:extLst>
      <p:ext uri="{BB962C8B-B14F-4D97-AF65-F5344CB8AC3E}">
        <p14:creationId xmlns:p14="http://schemas.microsoft.com/office/powerpoint/2010/main" val="2453871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2F35FDB-D7A8-4C30-A16B-F6381621BDB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四、页面设计</a:t>
            </a:r>
          </a:p>
        </p:txBody>
      </p:sp>
      <p:sp>
        <p:nvSpPr>
          <p:cNvPr id="89" name="矩形 88">
            <a:extLst>
              <a:ext uri="{FF2B5EF4-FFF2-40B4-BE49-F238E27FC236}">
                <a16:creationId xmlns:a16="http://schemas.microsoft.com/office/drawing/2014/main" id="{26A9F71D-C297-B425-2C22-92E82D50F7CE}"/>
              </a:ext>
            </a:extLst>
          </p:cNvPr>
          <p:cNvSpPr/>
          <p:nvPr/>
        </p:nvSpPr>
        <p:spPr>
          <a:xfrm>
            <a:off x="314558" y="982373"/>
            <a:ext cx="8514882" cy="4339435"/>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sp>
        <p:nvSpPr>
          <p:cNvPr id="49" name="矩形 48">
            <a:extLst>
              <a:ext uri="{FF2B5EF4-FFF2-40B4-BE49-F238E27FC236}">
                <a16:creationId xmlns:a16="http://schemas.microsoft.com/office/drawing/2014/main" id="{2D72807A-1244-3ACC-2705-ACC31CE80EBC}"/>
              </a:ext>
            </a:extLst>
          </p:cNvPr>
          <p:cNvSpPr/>
          <p:nvPr/>
        </p:nvSpPr>
        <p:spPr>
          <a:xfrm>
            <a:off x="314559" y="982374"/>
            <a:ext cx="8514882" cy="53381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cs typeface="+mn-ea"/>
                <a:sym typeface="+mn-lt"/>
              </a:rPr>
              <a:t>久事数据服务平台</a:t>
            </a:r>
          </a:p>
        </p:txBody>
      </p:sp>
      <p:pic>
        <p:nvPicPr>
          <p:cNvPr id="50" name="Picture 4">
            <a:extLst>
              <a:ext uri="{FF2B5EF4-FFF2-40B4-BE49-F238E27FC236}">
                <a16:creationId xmlns:a16="http://schemas.microsoft.com/office/drawing/2014/main" id="{BED6A4C8-8B60-BDEB-2378-CA63A2F87756}"/>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567843" y="1108400"/>
            <a:ext cx="387518" cy="300082"/>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F5145AD5-E0DF-115C-837A-31396CEF408E}"/>
              </a:ext>
            </a:extLst>
          </p:cNvPr>
          <p:cNvSpPr txBox="1"/>
          <p:nvPr/>
        </p:nvSpPr>
        <p:spPr>
          <a:xfrm>
            <a:off x="2718444" y="1097854"/>
            <a:ext cx="594066"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首页</a:t>
            </a:r>
          </a:p>
        </p:txBody>
      </p:sp>
      <p:sp>
        <p:nvSpPr>
          <p:cNvPr id="12" name="矩形: 圆角 11">
            <a:extLst>
              <a:ext uri="{FF2B5EF4-FFF2-40B4-BE49-F238E27FC236}">
                <a16:creationId xmlns:a16="http://schemas.microsoft.com/office/drawing/2014/main" id="{3A2A7CAE-9582-A4FE-0DD5-7F7708C2E71E}"/>
              </a:ext>
            </a:extLst>
          </p:cNvPr>
          <p:cNvSpPr/>
          <p:nvPr/>
        </p:nvSpPr>
        <p:spPr>
          <a:xfrm>
            <a:off x="7728203" y="1042721"/>
            <a:ext cx="1054010" cy="398841"/>
          </a:xfrm>
          <a:prstGeom prst="roundRect">
            <a:avLst>
              <a:gd name="adj" fmla="val 1295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3" name="文本框 12">
            <a:extLst>
              <a:ext uri="{FF2B5EF4-FFF2-40B4-BE49-F238E27FC236}">
                <a16:creationId xmlns:a16="http://schemas.microsoft.com/office/drawing/2014/main" id="{CB6DD61B-DA77-26B5-6FA9-9C89CF831E30}"/>
              </a:ext>
            </a:extLst>
          </p:cNvPr>
          <p:cNvSpPr txBox="1"/>
          <p:nvPr/>
        </p:nvSpPr>
        <p:spPr>
          <a:xfrm>
            <a:off x="3424049" y="1097854"/>
            <a:ext cx="962270"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数据资产</a:t>
            </a:r>
          </a:p>
        </p:txBody>
      </p:sp>
      <p:sp>
        <p:nvSpPr>
          <p:cNvPr id="6" name="文本框 5">
            <a:extLst>
              <a:ext uri="{FF2B5EF4-FFF2-40B4-BE49-F238E27FC236}">
                <a16:creationId xmlns:a16="http://schemas.microsoft.com/office/drawing/2014/main" id="{916D237B-7EB9-EE58-D420-75A42B577179}"/>
              </a:ext>
            </a:extLst>
          </p:cNvPr>
          <p:cNvSpPr txBox="1"/>
          <p:nvPr/>
        </p:nvSpPr>
        <p:spPr>
          <a:xfrm>
            <a:off x="449785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数据查询</a:t>
            </a:r>
          </a:p>
        </p:txBody>
      </p:sp>
      <p:sp>
        <p:nvSpPr>
          <p:cNvPr id="8" name="文本框 7">
            <a:extLst>
              <a:ext uri="{FF2B5EF4-FFF2-40B4-BE49-F238E27FC236}">
                <a16:creationId xmlns:a16="http://schemas.microsoft.com/office/drawing/2014/main" id="{B9D8BF24-218F-DD69-3003-4F916D767DDF}"/>
              </a:ext>
            </a:extLst>
          </p:cNvPr>
          <p:cNvSpPr txBox="1"/>
          <p:nvPr/>
        </p:nvSpPr>
        <p:spPr>
          <a:xfrm>
            <a:off x="552768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接口申请</a:t>
            </a:r>
          </a:p>
        </p:txBody>
      </p:sp>
      <p:sp>
        <p:nvSpPr>
          <p:cNvPr id="10" name="文本框 9">
            <a:extLst>
              <a:ext uri="{FF2B5EF4-FFF2-40B4-BE49-F238E27FC236}">
                <a16:creationId xmlns:a16="http://schemas.microsoft.com/office/drawing/2014/main" id="{C9757594-8C6C-D29B-E5D2-865AE5E50CD6}"/>
              </a:ext>
            </a:extLst>
          </p:cNvPr>
          <p:cNvSpPr txBox="1"/>
          <p:nvPr/>
        </p:nvSpPr>
        <p:spPr>
          <a:xfrm>
            <a:off x="6557518" y="1097854"/>
            <a:ext cx="1138698"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数据实验室</a:t>
            </a:r>
          </a:p>
        </p:txBody>
      </p:sp>
      <p:sp>
        <p:nvSpPr>
          <p:cNvPr id="3" name="矩形 2">
            <a:extLst>
              <a:ext uri="{FF2B5EF4-FFF2-40B4-BE49-F238E27FC236}">
                <a16:creationId xmlns:a16="http://schemas.microsoft.com/office/drawing/2014/main" id="{D0F9624E-1CBE-5337-25CE-A56F4028D8F1}"/>
              </a:ext>
            </a:extLst>
          </p:cNvPr>
          <p:cNvSpPr/>
          <p:nvPr/>
        </p:nvSpPr>
        <p:spPr>
          <a:xfrm>
            <a:off x="490879" y="1642213"/>
            <a:ext cx="2051137" cy="3551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4" name="矩形 3">
            <a:extLst>
              <a:ext uri="{FF2B5EF4-FFF2-40B4-BE49-F238E27FC236}">
                <a16:creationId xmlns:a16="http://schemas.microsoft.com/office/drawing/2014/main" id="{CE4298C3-0D8C-C174-821E-A9FF99C05AAB}"/>
              </a:ext>
            </a:extLst>
          </p:cNvPr>
          <p:cNvSpPr/>
          <p:nvPr/>
        </p:nvSpPr>
        <p:spPr>
          <a:xfrm>
            <a:off x="490880" y="1642643"/>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17" name="文本框 16">
            <a:extLst>
              <a:ext uri="{FF2B5EF4-FFF2-40B4-BE49-F238E27FC236}">
                <a16:creationId xmlns:a16="http://schemas.microsoft.com/office/drawing/2014/main" id="{9303C58C-F1C1-8883-590C-0BD0BF26B61E}"/>
              </a:ext>
            </a:extLst>
          </p:cNvPr>
          <p:cNvSpPr txBox="1"/>
          <p:nvPr/>
        </p:nvSpPr>
        <p:spPr>
          <a:xfrm>
            <a:off x="567844" y="1674060"/>
            <a:ext cx="1357550" cy="276999"/>
          </a:xfrm>
          <a:prstGeom prst="rect">
            <a:avLst/>
          </a:prstGeom>
          <a:noFill/>
        </p:spPr>
        <p:txBody>
          <a:bodyPr wrap="square" rtlCol="0">
            <a:spAutoFit/>
          </a:bodyPr>
          <a:lstStyle/>
          <a:p>
            <a:r>
              <a:rPr lang="zh-CN" altLang="en-US" sz="1200" b="1" dirty="0">
                <a:solidFill>
                  <a:srgbClr val="376092"/>
                </a:solidFill>
              </a:rPr>
              <a:t>基本信息</a:t>
            </a:r>
          </a:p>
        </p:txBody>
      </p:sp>
      <p:sp>
        <p:nvSpPr>
          <p:cNvPr id="28" name="矩形 27">
            <a:extLst>
              <a:ext uri="{FF2B5EF4-FFF2-40B4-BE49-F238E27FC236}">
                <a16:creationId xmlns:a16="http://schemas.microsoft.com/office/drawing/2014/main" id="{B626231E-7CB3-FC7C-7A09-F8F81C662869}"/>
              </a:ext>
            </a:extLst>
          </p:cNvPr>
          <p:cNvSpPr/>
          <p:nvPr/>
        </p:nvSpPr>
        <p:spPr>
          <a:xfrm>
            <a:off x="490878" y="2004165"/>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29" name="文本框 28">
            <a:extLst>
              <a:ext uri="{FF2B5EF4-FFF2-40B4-BE49-F238E27FC236}">
                <a16:creationId xmlns:a16="http://schemas.microsoft.com/office/drawing/2014/main" id="{3EDDF24D-EA48-06C7-5990-F7A5C72B4B42}"/>
              </a:ext>
            </a:extLst>
          </p:cNvPr>
          <p:cNvSpPr txBox="1"/>
          <p:nvPr/>
        </p:nvSpPr>
        <p:spPr>
          <a:xfrm>
            <a:off x="571002" y="2035582"/>
            <a:ext cx="1417817" cy="276999"/>
          </a:xfrm>
          <a:prstGeom prst="rect">
            <a:avLst/>
          </a:prstGeom>
          <a:noFill/>
          <a:ln w="9525">
            <a:noFill/>
          </a:ln>
        </p:spPr>
        <p:txBody>
          <a:bodyPr wrap="square" rtlCol="0">
            <a:spAutoFit/>
          </a:bodyPr>
          <a:lstStyle/>
          <a:p>
            <a:r>
              <a:rPr lang="zh-CN" altLang="en-US" sz="1200" b="1" dirty="0">
                <a:solidFill>
                  <a:srgbClr val="376092"/>
                </a:solidFill>
              </a:rPr>
              <a:t>申请审核</a:t>
            </a:r>
          </a:p>
        </p:txBody>
      </p:sp>
      <p:sp>
        <p:nvSpPr>
          <p:cNvPr id="31" name="矩形 30">
            <a:extLst>
              <a:ext uri="{FF2B5EF4-FFF2-40B4-BE49-F238E27FC236}">
                <a16:creationId xmlns:a16="http://schemas.microsoft.com/office/drawing/2014/main" id="{46ADA55C-0393-BE1B-95B9-A422A5B4F0A3}"/>
              </a:ext>
            </a:extLst>
          </p:cNvPr>
          <p:cNvSpPr/>
          <p:nvPr/>
        </p:nvSpPr>
        <p:spPr>
          <a:xfrm>
            <a:off x="490878" y="2370589"/>
            <a:ext cx="2051138" cy="339140"/>
          </a:xfrm>
          <a:prstGeom prst="rect">
            <a:avLst/>
          </a:prstGeom>
          <a:solidFill>
            <a:schemeClr val="accent1">
              <a:lumMod val="75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32" name="文本框 31">
            <a:extLst>
              <a:ext uri="{FF2B5EF4-FFF2-40B4-BE49-F238E27FC236}">
                <a16:creationId xmlns:a16="http://schemas.microsoft.com/office/drawing/2014/main" id="{151874E2-BEF5-3CE2-9687-C4B1FBE1202F}"/>
              </a:ext>
            </a:extLst>
          </p:cNvPr>
          <p:cNvSpPr txBox="1"/>
          <p:nvPr/>
        </p:nvSpPr>
        <p:spPr>
          <a:xfrm>
            <a:off x="571002" y="2402006"/>
            <a:ext cx="1524497" cy="276999"/>
          </a:xfrm>
          <a:prstGeom prst="rect">
            <a:avLst/>
          </a:prstGeom>
          <a:noFill/>
          <a:ln w="9525">
            <a:noFill/>
          </a:ln>
        </p:spPr>
        <p:txBody>
          <a:bodyPr wrap="square" rtlCol="0">
            <a:spAutoFit/>
          </a:bodyPr>
          <a:lstStyle/>
          <a:p>
            <a:r>
              <a:rPr lang="zh-CN" altLang="en-US" sz="1200" b="1" dirty="0">
                <a:solidFill>
                  <a:schemeClr val="bg1"/>
                </a:solidFill>
              </a:rPr>
              <a:t>接口使用管理</a:t>
            </a:r>
          </a:p>
        </p:txBody>
      </p:sp>
      <p:sp>
        <p:nvSpPr>
          <p:cNvPr id="34" name="矩形 33">
            <a:extLst>
              <a:ext uri="{FF2B5EF4-FFF2-40B4-BE49-F238E27FC236}">
                <a16:creationId xmlns:a16="http://schemas.microsoft.com/office/drawing/2014/main" id="{D2F4CA44-3BC8-B4CA-DA5F-2E77A6E12D56}"/>
              </a:ext>
            </a:extLst>
          </p:cNvPr>
          <p:cNvSpPr/>
          <p:nvPr/>
        </p:nvSpPr>
        <p:spPr>
          <a:xfrm>
            <a:off x="490878" y="2742682"/>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35" name="文本框 34">
            <a:extLst>
              <a:ext uri="{FF2B5EF4-FFF2-40B4-BE49-F238E27FC236}">
                <a16:creationId xmlns:a16="http://schemas.microsoft.com/office/drawing/2014/main" id="{8A06EE3D-D63B-8127-1F10-3306C84319CD}"/>
              </a:ext>
            </a:extLst>
          </p:cNvPr>
          <p:cNvSpPr txBox="1"/>
          <p:nvPr/>
        </p:nvSpPr>
        <p:spPr>
          <a:xfrm>
            <a:off x="571002" y="2774099"/>
            <a:ext cx="1646418" cy="276999"/>
          </a:xfrm>
          <a:prstGeom prst="rect">
            <a:avLst/>
          </a:prstGeom>
          <a:noFill/>
          <a:ln w="9525">
            <a:noFill/>
          </a:ln>
        </p:spPr>
        <p:txBody>
          <a:bodyPr wrap="square" rtlCol="0">
            <a:spAutoFit/>
          </a:bodyPr>
          <a:lstStyle/>
          <a:p>
            <a:r>
              <a:rPr lang="zh-CN" altLang="en-US" sz="1200" b="1" dirty="0">
                <a:solidFill>
                  <a:srgbClr val="376092"/>
                </a:solidFill>
              </a:rPr>
              <a:t>数据实验室使用管理</a:t>
            </a:r>
          </a:p>
        </p:txBody>
      </p:sp>
      <p:sp>
        <p:nvSpPr>
          <p:cNvPr id="40" name="矩形 39">
            <a:extLst>
              <a:ext uri="{FF2B5EF4-FFF2-40B4-BE49-F238E27FC236}">
                <a16:creationId xmlns:a16="http://schemas.microsoft.com/office/drawing/2014/main" id="{4D32804B-D4D8-2456-25FB-90B4367E11D2}"/>
              </a:ext>
            </a:extLst>
          </p:cNvPr>
          <p:cNvSpPr/>
          <p:nvPr/>
        </p:nvSpPr>
        <p:spPr>
          <a:xfrm>
            <a:off x="2718336" y="1642213"/>
            <a:ext cx="5934783" cy="3551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15" name="文本框 14">
            <a:extLst>
              <a:ext uri="{FF2B5EF4-FFF2-40B4-BE49-F238E27FC236}">
                <a16:creationId xmlns:a16="http://schemas.microsoft.com/office/drawing/2014/main" id="{A5C1360F-BBD4-EA43-B086-5117824C08BD}"/>
              </a:ext>
            </a:extLst>
          </p:cNvPr>
          <p:cNvSpPr txBox="1"/>
          <p:nvPr/>
        </p:nvSpPr>
        <p:spPr>
          <a:xfrm>
            <a:off x="2773680" y="1661918"/>
            <a:ext cx="5676900" cy="338554"/>
          </a:xfrm>
          <a:prstGeom prst="rect">
            <a:avLst/>
          </a:prstGeom>
          <a:noFill/>
          <a:ln>
            <a:noFill/>
          </a:ln>
        </p:spPr>
        <p:txBody>
          <a:bodyPr wrap="square">
            <a:spAutoFit/>
          </a:bodyPr>
          <a:lstStyle/>
          <a:p>
            <a:pPr>
              <a:spcAft>
                <a:spcPts val="600"/>
              </a:spcAft>
            </a:pPr>
            <a:r>
              <a:rPr lang="zh-CN" altLang="en-US" sz="1600" b="1" dirty="0">
                <a:solidFill>
                  <a:srgbClr val="5A5657"/>
                </a:solidFill>
              </a:rPr>
              <a:t>接口使用管理</a:t>
            </a:r>
            <a:endParaRPr lang="en-US" altLang="zh-CN" sz="1600" b="1" dirty="0">
              <a:solidFill>
                <a:srgbClr val="5A5657"/>
              </a:solidFill>
            </a:endParaRPr>
          </a:p>
        </p:txBody>
      </p:sp>
      <p:cxnSp>
        <p:nvCxnSpPr>
          <p:cNvPr id="22" name="直接连接符 21">
            <a:extLst>
              <a:ext uri="{FF2B5EF4-FFF2-40B4-BE49-F238E27FC236}">
                <a16:creationId xmlns:a16="http://schemas.microsoft.com/office/drawing/2014/main" id="{0B24402F-239C-8BA4-70CF-493B360D3AA1}"/>
              </a:ext>
            </a:extLst>
          </p:cNvPr>
          <p:cNvCxnSpPr>
            <a:cxnSpLocks/>
          </p:cNvCxnSpPr>
          <p:nvPr/>
        </p:nvCxnSpPr>
        <p:spPr>
          <a:xfrm>
            <a:off x="2819400" y="2041698"/>
            <a:ext cx="5684520" cy="0"/>
          </a:xfrm>
          <a:prstGeom prst="line">
            <a:avLst/>
          </a:prstGeom>
          <a:ln>
            <a:solidFill>
              <a:schemeClr val="bg1">
                <a:lumMod val="50000"/>
              </a:schemeClr>
            </a:solidFill>
          </a:ln>
        </p:spPr>
        <p:style>
          <a:lnRef idx="1">
            <a:schemeClr val="dk1"/>
          </a:lnRef>
          <a:fillRef idx="0">
            <a:schemeClr val="dk1"/>
          </a:fillRef>
          <a:effectRef idx="0">
            <a:schemeClr val="dk1"/>
          </a:effectRef>
          <a:fontRef idx="minor">
            <a:schemeClr val="tx1"/>
          </a:fontRef>
        </p:style>
      </p:cxnSp>
      <p:graphicFrame>
        <p:nvGraphicFramePr>
          <p:cNvPr id="36" name="表格 9">
            <a:extLst>
              <a:ext uri="{FF2B5EF4-FFF2-40B4-BE49-F238E27FC236}">
                <a16:creationId xmlns:a16="http://schemas.microsoft.com/office/drawing/2014/main" id="{2279F22C-BF6F-D7F0-FC35-22CCC071A69B}"/>
              </a:ext>
            </a:extLst>
          </p:cNvPr>
          <p:cNvGraphicFramePr>
            <a:graphicFrameLocks noGrp="1"/>
          </p:cNvGraphicFramePr>
          <p:nvPr>
            <p:extLst>
              <p:ext uri="{D42A27DB-BD31-4B8C-83A1-F6EECF244321}">
                <p14:modId xmlns:p14="http://schemas.microsoft.com/office/powerpoint/2010/main" val="4198135343"/>
              </p:ext>
            </p:extLst>
          </p:nvPr>
        </p:nvGraphicFramePr>
        <p:xfrm>
          <a:off x="2816580" y="2140322"/>
          <a:ext cx="5634000" cy="1569375"/>
        </p:xfrm>
        <a:graphic>
          <a:graphicData uri="http://schemas.openxmlformats.org/drawingml/2006/table">
            <a:tbl>
              <a:tblPr firstRow="1" bandRow="1">
                <a:tableStyleId>{2D5ABB26-0587-4C30-8999-92F81FD0307C}</a:tableStyleId>
              </a:tblPr>
              <a:tblGrid>
                <a:gridCol w="571479">
                  <a:extLst>
                    <a:ext uri="{9D8B030D-6E8A-4147-A177-3AD203B41FA5}">
                      <a16:colId xmlns:a16="http://schemas.microsoft.com/office/drawing/2014/main" val="786104920"/>
                    </a:ext>
                  </a:extLst>
                </a:gridCol>
                <a:gridCol w="1587800">
                  <a:extLst>
                    <a:ext uri="{9D8B030D-6E8A-4147-A177-3AD203B41FA5}">
                      <a16:colId xmlns:a16="http://schemas.microsoft.com/office/drawing/2014/main" val="1083275663"/>
                    </a:ext>
                  </a:extLst>
                </a:gridCol>
                <a:gridCol w="991392">
                  <a:extLst>
                    <a:ext uri="{9D8B030D-6E8A-4147-A177-3AD203B41FA5}">
                      <a16:colId xmlns:a16="http://schemas.microsoft.com/office/drawing/2014/main" val="2420040237"/>
                    </a:ext>
                  </a:extLst>
                </a:gridCol>
                <a:gridCol w="1652748">
                  <a:extLst>
                    <a:ext uri="{9D8B030D-6E8A-4147-A177-3AD203B41FA5}">
                      <a16:colId xmlns:a16="http://schemas.microsoft.com/office/drawing/2014/main" val="3718335595"/>
                    </a:ext>
                  </a:extLst>
                </a:gridCol>
                <a:gridCol w="830581">
                  <a:extLst>
                    <a:ext uri="{9D8B030D-6E8A-4147-A177-3AD203B41FA5}">
                      <a16:colId xmlns:a16="http://schemas.microsoft.com/office/drawing/2014/main" val="3663648973"/>
                    </a:ext>
                  </a:extLst>
                </a:gridCol>
              </a:tblGrid>
              <a:tr h="385965">
                <a:tc>
                  <a:txBody>
                    <a:bodyPr/>
                    <a:lstStyle/>
                    <a:p>
                      <a:pPr algn="ctr"/>
                      <a:r>
                        <a:rPr lang="zh-CN" altLang="en-US" sz="1050" b="1" dirty="0">
                          <a:latin typeface="+mn-ea"/>
                          <a:ea typeface="+mn-ea"/>
                        </a:rPr>
                        <a:t>编号</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接口名称</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申请时间</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剩余调用次数</a:t>
                      </a:r>
                      <a:r>
                        <a:rPr lang="en-US" altLang="zh-CN" sz="1050" b="1" dirty="0">
                          <a:latin typeface="+mn-ea"/>
                          <a:ea typeface="+mn-ea"/>
                        </a:rPr>
                        <a:t>/</a:t>
                      </a:r>
                      <a:r>
                        <a:rPr lang="zh-CN" altLang="en-US" sz="1050" b="1" dirty="0">
                          <a:latin typeface="+mn-ea"/>
                          <a:ea typeface="+mn-ea"/>
                        </a:rPr>
                        <a:t>可调用次数</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接口说明</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897179"/>
                  </a:ext>
                </a:extLst>
              </a:tr>
              <a:tr h="385965">
                <a:tc>
                  <a:txBody>
                    <a:bodyPr/>
                    <a:lstStyle/>
                    <a:p>
                      <a:pPr algn="ctr"/>
                      <a:r>
                        <a:rPr lang="en-US" altLang="zh-CN" sz="1000" b="1" kern="1200" dirty="0">
                          <a:solidFill>
                            <a:schemeClr val="tx1"/>
                          </a:solidFill>
                          <a:effectLst/>
                          <a:latin typeface="+mn-ea"/>
                          <a:ea typeface="+mn-ea"/>
                          <a:cs typeface="+mn-cs"/>
                        </a:rPr>
                        <a:t>1</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kern="1200" dirty="0">
                          <a:solidFill>
                            <a:schemeClr val="tx1"/>
                          </a:solidFill>
                          <a:effectLst/>
                          <a:latin typeface="+mj-ea"/>
                          <a:ea typeface="+mn-ea"/>
                          <a:cs typeface="+mn-cs"/>
                        </a:rPr>
                        <a:t>15min</a:t>
                      </a:r>
                      <a:r>
                        <a:rPr lang="zh-CN" altLang="en-US" sz="1000" b="0" i="0" u="none" strike="noStrike" kern="1200" dirty="0">
                          <a:solidFill>
                            <a:schemeClr val="tx1"/>
                          </a:solidFill>
                          <a:effectLst/>
                          <a:latin typeface="+mj-ea"/>
                          <a:ea typeface="+mn-ea"/>
                          <a:cs typeface="+mn-cs"/>
                        </a:rPr>
                        <a:t>公交客流统计</a:t>
                      </a:r>
                      <a:endParaRPr lang="en-US" altLang="zh-CN" sz="1000" b="0" i="0" u="none" strike="noStrike" kern="1200" dirty="0">
                        <a:solidFill>
                          <a:schemeClr val="tx1"/>
                        </a:solidFill>
                        <a:effectLst/>
                        <a:latin typeface="+mj-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chemeClr val="tx1"/>
                          </a:solidFill>
                          <a:effectLst/>
                          <a:latin typeface="+mj-ea"/>
                          <a:ea typeface="+mj-ea"/>
                        </a:rPr>
                        <a:t>2023/1/2</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chemeClr val="tx1"/>
                          </a:solidFill>
                          <a:effectLst/>
                          <a:latin typeface="+mj-ea"/>
                          <a:ea typeface="+mj-ea"/>
                        </a:rPr>
                        <a:t>5/10</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rowSpan="3">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1000" b="0" i="0" u="sng" strike="noStrike" kern="1200" dirty="0">
                          <a:solidFill>
                            <a:srgbClr val="376092"/>
                          </a:solidFill>
                          <a:effectLst/>
                          <a:latin typeface="+mj-ea"/>
                          <a:ea typeface="+mj-ea"/>
                          <a:cs typeface="+mn-cs"/>
                        </a:rPr>
                        <a:t>下载接口</a:t>
                      </a:r>
                      <a:endParaRPr lang="en-US" altLang="zh-CN" sz="1000" b="0" i="0" u="sng" strike="noStrike" kern="1200" dirty="0">
                        <a:solidFill>
                          <a:srgbClr val="376092"/>
                        </a:solidFill>
                        <a:effectLst/>
                        <a:latin typeface="+mj-ea"/>
                        <a:ea typeface="+mj-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1000" b="0" i="0" u="sng" strike="noStrike" kern="1200" dirty="0">
                          <a:solidFill>
                            <a:srgbClr val="376092"/>
                          </a:solidFill>
                          <a:effectLst/>
                          <a:latin typeface="+mj-ea"/>
                          <a:ea typeface="+mj-ea"/>
                          <a:cs typeface="+mn-cs"/>
                        </a:rPr>
                        <a:t>文档</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593598214"/>
                  </a:ext>
                </a:extLst>
              </a:tr>
              <a:tr h="38596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1" kern="1200" dirty="0">
                          <a:solidFill>
                            <a:schemeClr val="tx1"/>
                          </a:solidFill>
                          <a:effectLst/>
                          <a:latin typeface="+mn-ea"/>
                          <a:ea typeface="+mn-ea"/>
                          <a:cs typeface="+mn-cs"/>
                        </a:rPr>
                        <a:t>2</a:t>
                      </a:r>
                      <a:endParaRPr lang="zh-CN" altLang="zh-CN" sz="1000" b="1" kern="1200" dirty="0">
                        <a:solidFill>
                          <a:schemeClr val="tx1"/>
                        </a:solidFill>
                        <a:effectLst/>
                        <a:latin typeface="+mn-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1000" b="0" i="0" u="none" strike="noStrike" kern="1200" dirty="0">
                          <a:solidFill>
                            <a:schemeClr val="tx1"/>
                          </a:solidFill>
                          <a:effectLst/>
                          <a:latin typeface="+mj-ea"/>
                          <a:ea typeface="+mn-ea"/>
                          <a:cs typeface="+mn-cs"/>
                        </a:rPr>
                        <a:t>公交客流量</a:t>
                      </a:r>
                      <a:r>
                        <a:rPr lang="en-US" altLang="zh-CN" sz="1000" b="0" i="0" u="none" strike="noStrike" kern="1200" dirty="0">
                          <a:solidFill>
                            <a:schemeClr val="tx1"/>
                          </a:solidFill>
                          <a:effectLst/>
                          <a:latin typeface="+mj-ea"/>
                          <a:ea typeface="+mn-ea"/>
                          <a:cs typeface="+mn-cs"/>
                        </a:rPr>
                        <a:t>1-</a:t>
                      </a:r>
                      <a:r>
                        <a:rPr lang="zh-CN" altLang="en-US" sz="1000" b="0" i="0" u="none" strike="noStrike" kern="1200" dirty="0">
                          <a:solidFill>
                            <a:schemeClr val="tx1"/>
                          </a:solidFill>
                          <a:effectLst/>
                          <a:latin typeface="+mj-ea"/>
                          <a:ea typeface="+mn-ea"/>
                          <a:cs typeface="+mn-cs"/>
                        </a:rPr>
                        <a:t>分营运公司</a:t>
                      </a:r>
                      <a:endParaRPr lang="en-US" altLang="zh-CN" sz="1000" b="0" i="0" u="none" strike="noStrike" kern="1200" dirty="0">
                        <a:solidFill>
                          <a:schemeClr val="tx1"/>
                        </a:solidFill>
                        <a:effectLst/>
                        <a:latin typeface="+mj-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chemeClr val="tx1"/>
                          </a:solidFill>
                          <a:effectLst/>
                          <a:latin typeface="+mj-ea"/>
                          <a:ea typeface="+mj-ea"/>
                        </a:rPr>
                        <a:t>2022/12/22</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chemeClr val="tx1"/>
                          </a:solidFill>
                          <a:effectLst/>
                          <a:latin typeface="+mj-ea"/>
                          <a:ea typeface="+mj-ea"/>
                        </a:rPr>
                        <a:t>2/10</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v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000" b="0" i="0" u="sng" strike="noStrike" kern="1200" cap="none" spc="0" normalizeH="0" baseline="0" noProof="0" dirty="0">
                          <a:ln>
                            <a:noFill/>
                          </a:ln>
                          <a:solidFill>
                            <a:srgbClr val="376092"/>
                          </a:solidFill>
                          <a:effectLst/>
                          <a:uLnTx/>
                          <a:uFillTx/>
                          <a:latin typeface="微软雅黑"/>
                          <a:ea typeface="微软雅黑"/>
                          <a:cs typeface="+mn-cs"/>
                        </a:rPr>
                        <a:t>下载文档</a:t>
                      </a:r>
                      <a:endParaRPr kumimoji="0" lang="en-US" altLang="zh-CN" sz="1000" b="0" i="0" u="sng" strike="noStrike" kern="1200" cap="none" spc="0" normalizeH="0" baseline="0" noProof="0" dirty="0">
                        <a:ln>
                          <a:noFill/>
                        </a:ln>
                        <a:solidFill>
                          <a:srgbClr val="376092"/>
                        </a:solidFill>
                        <a:effectLst/>
                        <a:uLnTx/>
                        <a:uFillTx/>
                        <a:latin typeface="微软雅黑"/>
                        <a:ea typeface="微软雅黑"/>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3525043198"/>
                  </a:ext>
                </a:extLst>
              </a:tr>
              <a:tr h="38596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1" kern="1200" dirty="0">
                          <a:solidFill>
                            <a:schemeClr val="tx1"/>
                          </a:solidFill>
                          <a:effectLst/>
                          <a:latin typeface="+mn-ea"/>
                          <a:ea typeface="+mn-ea"/>
                          <a:cs typeface="+mn-cs"/>
                        </a:rPr>
                        <a:t>3</a:t>
                      </a:r>
                      <a:endParaRPr lang="zh-CN" altLang="zh-CN" sz="1000" b="1" kern="1200" dirty="0">
                        <a:solidFill>
                          <a:schemeClr val="tx1"/>
                        </a:solidFill>
                        <a:effectLst/>
                        <a:latin typeface="+mn-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fontAlgn="ctr"/>
                      <a:r>
                        <a:rPr lang="zh-CN" altLang="en-US" sz="1000" b="0" i="0" u="none" strike="noStrike" dirty="0">
                          <a:solidFill>
                            <a:schemeClr val="tx1"/>
                          </a:solidFill>
                          <a:effectLst/>
                          <a:latin typeface="+mj-ea"/>
                          <a:ea typeface="+mj-ea"/>
                        </a:rPr>
                        <a:t>轮渡实时刷卡量统计</a:t>
                      </a:r>
                      <a:endParaRPr lang="en-US" altLang="zh-CN" sz="1000" b="0" i="0" u="none" strike="noStrike" dirty="0">
                        <a:solidFill>
                          <a:schemeClr val="tx1"/>
                        </a:solidFill>
                        <a:effectLst/>
                        <a:latin typeface="+mj-ea"/>
                        <a:ea typeface="+mj-ea"/>
                      </a:endParaRP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r>
                        <a:rPr lang="en-US" altLang="zh-CN" sz="1000" b="0" i="0" u="none" strike="noStrike" dirty="0">
                          <a:solidFill>
                            <a:schemeClr val="tx1"/>
                          </a:solidFill>
                          <a:effectLst/>
                          <a:latin typeface="+mj-ea"/>
                          <a:ea typeface="+mj-ea"/>
                        </a:rPr>
                        <a:t>2022/11/23</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r>
                        <a:rPr lang="en-US" altLang="zh-CN" sz="1000" b="0" i="0" u="none" strike="noStrike" dirty="0">
                          <a:solidFill>
                            <a:schemeClr val="tx1"/>
                          </a:solidFill>
                          <a:effectLst/>
                          <a:latin typeface="+mj-ea"/>
                          <a:ea typeface="+mj-ea"/>
                        </a:rPr>
                        <a:t>0/10</a:t>
                      </a: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v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000" b="0" i="0" u="sng" strike="noStrike" kern="1200" cap="none" spc="0" normalizeH="0" baseline="0" noProof="0" dirty="0">
                          <a:ln>
                            <a:noFill/>
                          </a:ln>
                          <a:solidFill>
                            <a:srgbClr val="376092"/>
                          </a:solidFill>
                          <a:effectLst/>
                          <a:uLnTx/>
                          <a:uFillTx/>
                          <a:latin typeface="微软雅黑"/>
                          <a:ea typeface="微软雅黑"/>
                          <a:cs typeface="+mn-cs"/>
                        </a:rPr>
                        <a:t>下载文档</a:t>
                      </a:r>
                      <a:endParaRPr kumimoji="0" lang="en-US" altLang="zh-CN" sz="1000" b="0" i="0" u="sng" strike="noStrike" kern="1200" cap="none" spc="0" normalizeH="0" baseline="0" noProof="0" dirty="0">
                        <a:ln>
                          <a:noFill/>
                        </a:ln>
                        <a:solidFill>
                          <a:srgbClr val="376092"/>
                        </a:solidFill>
                        <a:effectLst/>
                        <a:uLnTx/>
                        <a:uFillTx/>
                        <a:latin typeface="微软雅黑"/>
                        <a:ea typeface="微软雅黑"/>
                        <a:cs typeface="+mn-cs"/>
                      </a:endParaRP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93480522"/>
                  </a:ext>
                </a:extLst>
              </a:tr>
            </a:tbl>
          </a:graphicData>
        </a:graphic>
      </p:graphicFrame>
      <p:sp>
        <p:nvSpPr>
          <p:cNvPr id="11" name="文本框 10">
            <a:extLst>
              <a:ext uri="{FF2B5EF4-FFF2-40B4-BE49-F238E27FC236}">
                <a16:creationId xmlns:a16="http://schemas.microsoft.com/office/drawing/2014/main" id="{0880B0EA-0A17-DD7B-1376-D904B1076954}"/>
              </a:ext>
            </a:extLst>
          </p:cNvPr>
          <p:cNvSpPr txBox="1"/>
          <p:nvPr/>
        </p:nvSpPr>
        <p:spPr>
          <a:xfrm>
            <a:off x="7807754" y="1100842"/>
            <a:ext cx="923305" cy="300082"/>
          </a:xfrm>
          <a:prstGeom prst="rect">
            <a:avLst/>
          </a:prstGeom>
          <a:noFill/>
        </p:spPr>
        <p:txBody>
          <a:bodyPr wrap="square" rtlCol="0">
            <a:spAutoFit/>
          </a:bodyPr>
          <a:lstStyle/>
          <a:p>
            <a:pPr algn="ctr"/>
            <a:r>
              <a:rPr lang="zh-CN" altLang="en-US" sz="1350" b="1" spc="75" dirty="0">
                <a:solidFill>
                  <a:srgbClr val="376092"/>
                </a:solidFill>
                <a:cs typeface="+mn-ea"/>
                <a:sym typeface="+mn-lt"/>
              </a:rPr>
              <a:t>个人中心</a:t>
            </a:r>
          </a:p>
        </p:txBody>
      </p:sp>
      <p:sp>
        <p:nvSpPr>
          <p:cNvPr id="9" name="文本框 8">
            <a:extLst>
              <a:ext uri="{FF2B5EF4-FFF2-40B4-BE49-F238E27FC236}">
                <a16:creationId xmlns:a16="http://schemas.microsoft.com/office/drawing/2014/main" id="{0A3A9FB5-BAE2-3A31-035F-0073A93A75F4}"/>
              </a:ext>
            </a:extLst>
          </p:cNvPr>
          <p:cNvSpPr txBox="1"/>
          <p:nvPr/>
        </p:nvSpPr>
        <p:spPr>
          <a:xfrm>
            <a:off x="2719244" y="395608"/>
            <a:ext cx="2933262" cy="307777"/>
          </a:xfrm>
          <a:prstGeom prst="rect">
            <a:avLst/>
          </a:prstGeom>
          <a:noFill/>
        </p:spPr>
        <p:txBody>
          <a:bodyPr wrap="square" rtlCol="0">
            <a:spAutoFit/>
          </a:bodyPr>
          <a:lstStyle/>
          <a:p>
            <a:r>
              <a:rPr lang="zh-CN" altLang="en-US" sz="1400" b="1" dirty="0">
                <a:solidFill>
                  <a:schemeClr val="bg1"/>
                </a:solidFill>
              </a:rPr>
              <a:t>个人中心</a:t>
            </a:r>
            <a:r>
              <a:rPr lang="en-US" altLang="zh-CN" sz="1400" b="1" dirty="0">
                <a:solidFill>
                  <a:schemeClr val="bg1"/>
                </a:solidFill>
              </a:rPr>
              <a:t>-</a:t>
            </a:r>
            <a:r>
              <a:rPr lang="zh-CN" altLang="en-US" sz="1400" b="1" dirty="0">
                <a:solidFill>
                  <a:schemeClr val="bg1"/>
                </a:solidFill>
              </a:rPr>
              <a:t>接口使用</a:t>
            </a:r>
          </a:p>
        </p:txBody>
      </p:sp>
      <p:sp>
        <p:nvSpPr>
          <p:cNvPr id="7" name="文本框 6">
            <a:extLst>
              <a:ext uri="{FF2B5EF4-FFF2-40B4-BE49-F238E27FC236}">
                <a16:creationId xmlns:a16="http://schemas.microsoft.com/office/drawing/2014/main" id="{2C1B39F3-BCA1-2B46-B99D-8EC909D714C9}"/>
              </a:ext>
            </a:extLst>
          </p:cNvPr>
          <p:cNvSpPr txBox="1"/>
          <p:nvPr/>
        </p:nvSpPr>
        <p:spPr>
          <a:xfrm>
            <a:off x="4153888" y="1717075"/>
            <a:ext cx="3542328" cy="261610"/>
          </a:xfrm>
          <a:prstGeom prst="rect">
            <a:avLst/>
          </a:prstGeom>
          <a:noFill/>
        </p:spPr>
        <p:txBody>
          <a:bodyPr wrap="square" rtlCol="0">
            <a:spAutoFit/>
          </a:bodyPr>
          <a:lstStyle/>
          <a:p>
            <a:r>
              <a:rPr lang="zh-CN" altLang="en-US" sz="1100" b="1" dirty="0">
                <a:solidFill>
                  <a:schemeClr val="bg1">
                    <a:lumMod val="50000"/>
                  </a:schemeClr>
                </a:solidFill>
              </a:rPr>
              <a:t>个人密钥：</a:t>
            </a:r>
            <a:r>
              <a:rPr lang="en-US" altLang="zh-CN" sz="1100" b="1" dirty="0">
                <a:solidFill>
                  <a:schemeClr val="bg1">
                    <a:lumMod val="50000"/>
                  </a:schemeClr>
                </a:solidFill>
              </a:rPr>
              <a:t>0bba8cf38465db90ec</a:t>
            </a:r>
            <a:endParaRPr lang="zh-CN" altLang="en-US" sz="1100" b="1" dirty="0">
              <a:solidFill>
                <a:schemeClr val="bg1">
                  <a:lumMod val="50000"/>
                </a:schemeClr>
              </a:solidFill>
            </a:endParaRPr>
          </a:p>
        </p:txBody>
      </p:sp>
    </p:spTree>
    <p:custDataLst>
      <p:tags r:id="rId1"/>
    </p:custDataLst>
    <p:extLst>
      <p:ext uri="{BB962C8B-B14F-4D97-AF65-F5344CB8AC3E}">
        <p14:creationId xmlns:p14="http://schemas.microsoft.com/office/powerpoint/2010/main" val="4006428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2F35FDB-D7A8-4C30-A16B-F6381621BDB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四、页面设计</a:t>
            </a:r>
          </a:p>
        </p:txBody>
      </p:sp>
      <p:sp>
        <p:nvSpPr>
          <p:cNvPr id="89" name="矩形 88">
            <a:extLst>
              <a:ext uri="{FF2B5EF4-FFF2-40B4-BE49-F238E27FC236}">
                <a16:creationId xmlns:a16="http://schemas.microsoft.com/office/drawing/2014/main" id="{26A9F71D-C297-B425-2C22-92E82D50F7CE}"/>
              </a:ext>
            </a:extLst>
          </p:cNvPr>
          <p:cNvSpPr/>
          <p:nvPr/>
        </p:nvSpPr>
        <p:spPr>
          <a:xfrm>
            <a:off x="314558" y="982373"/>
            <a:ext cx="8514882" cy="4339435"/>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sp>
        <p:nvSpPr>
          <p:cNvPr id="49" name="矩形 48">
            <a:extLst>
              <a:ext uri="{FF2B5EF4-FFF2-40B4-BE49-F238E27FC236}">
                <a16:creationId xmlns:a16="http://schemas.microsoft.com/office/drawing/2014/main" id="{2D72807A-1244-3ACC-2705-ACC31CE80EBC}"/>
              </a:ext>
            </a:extLst>
          </p:cNvPr>
          <p:cNvSpPr/>
          <p:nvPr/>
        </p:nvSpPr>
        <p:spPr>
          <a:xfrm>
            <a:off x="314559" y="982374"/>
            <a:ext cx="8514882" cy="53381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cs typeface="+mn-ea"/>
                <a:sym typeface="+mn-lt"/>
              </a:rPr>
              <a:t>久事数据服务平台</a:t>
            </a:r>
          </a:p>
        </p:txBody>
      </p:sp>
      <p:pic>
        <p:nvPicPr>
          <p:cNvPr id="50" name="Picture 4">
            <a:extLst>
              <a:ext uri="{FF2B5EF4-FFF2-40B4-BE49-F238E27FC236}">
                <a16:creationId xmlns:a16="http://schemas.microsoft.com/office/drawing/2014/main" id="{BED6A4C8-8B60-BDEB-2378-CA63A2F87756}"/>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567843" y="1108400"/>
            <a:ext cx="387518" cy="300082"/>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F5145AD5-E0DF-115C-837A-31396CEF408E}"/>
              </a:ext>
            </a:extLst>
          </p:cNvPr>
          <p:cNvSpPr txBox="1"/>
          <p:nvPr/>
        </p:nvSpPr>
        <p:spPr>
          <a:xfrm>
            <a:off x="2718444" y="1097854"/>
            <a:ext cx="594066"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首页</a:t>
            </a:r>
          </a:p>
        </p:txBody>
      </p:sp>
      <p:sp>
        <p:nvSpPr>
          <p:cNvPr id="12" name="矩形: 圆角 11">
            <a:extLst>
              <a:ext uri="{FF2B5EF4-FFF2-40B4-BE49-F238E27FC236}">
                <a16:creationId xmlns:a16="http://schemas.microsoft.com/office/drawing/2014/main" id="{3A2A7CAE-9582-A4FE-0DD5-7F7708C2E71E}"/>
              </a:ext>
            </a:extLst>
          </p:cNvPr>
          <p:cNvSpPr/>
          <p:nvPr/>
        </p:nvSpPr>
        <p:spPr>
          <a:xfrm>
            <a:off x="7728203" y="1042721"/>
            <a:ext cx="1054010" cy="398841"/>
          </a:xfrm>
          <a:prstGeom prst="roundRect">
            <a:avLst>
              <a:gd name="adj" fmla="val 1295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3" name="文本框 12">
            <a:extLst>
              <a:ext uri="{FF2B5EF4-FFF2-40B4-BE49-F238E27FC236}">
                <a16:creationId xmlns:a16="http://schemas.microsoft.com/office/drawing/2014/main" id="{CB6DD61B-DA77-26B5-6FA9-9C89CF831E30}"/>
              </a:ext>
            </a:extLst>
          </p:cNvPr>
          <p:cNvSpPr txBox="1"/>
          <p:nvPr/>
        </p:nvSpPr>
        <p:spPr>
          <a:xfrm>
            <a:off x="3424049" y="1097854"/>
            <a:ext cx="962270"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数据资产</a:t>
            </a:r>
          </a:p>
        </p:txBody>
      </p:sp>
      <p:sp>
        <p:nvSpPr>
          <p:cNvPr id="6" name="文本框 5">
            <a:extLst>
              <a:ext uri="{FF2B5EF4-FFF2-40B4-BE49-F238E27FC236}">
                <a16:creationId xmlns:a16="http://schemas.microsoft.com/office/drawing/2014/main" id="{916D237B-7EB9-EE58-D420-75A42B577179}"/>
              </a:ext>
            </a:extLst>
          </p:cNvPr>
          <p:cNvSpPr txBox="1"/>
          <p:nvPr/>
        </p:nvSpPr>
        <p:spPr>
          <a:xfrm>
            <a:off x="449785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数据查询</a:t>
            </a:r>
          </a:p>
        </p:txBody>
      </p:sp>
      <p:sp>
        <p:nvSpPr>
          <p:cNvPr id="8" name="文本框 7">
            <a:extLst>
              <a:ext uri="{FF2B5EF4-FFF2-40B4-BE49-F238E27FC236}">
                <a16:creationId xmlns:a16="http://schemas.microsoft.com/office/drawing/2014/main" id="{B9D8BF24-218F-DD69-3003-4F916D767DDF}"/>
              </a:ext>
            </a:extLst>
          </p:cNvPr>
          <p:cNvSpPr txBox="1"/>
          <p:nvPr/>
        </p:nvSpPr>
        <p:spPr>
          <a:xfrm>
            <a:off x="552768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接口申请</a:t>
            </a:r>
          </a:p>
        </p:txBody>
      </p:sp>
      <p:sp>
        <p:nvSpPr>
          <p:cNvPr id="10" name="文本框 9">
            <a:extLst>
              <a:ext uri="{FF2B5EF4-FFF2-40B4-BE49-F238E27FC236}">
                <a16:creationId xmlns:a16="http://schemas.microsoft.com/office/drawing/2014/main" id="{C9757594-8C6C-D29B-E5D2-865AE5E50CD6}"/>
              </a:ext>
            </a:extLst>
          </p:cNvPr>
          <p:cNvSpPr txBox="1"/>
          <p:nvPr/>
        </p:nvSpPr>
        <p:spPr>
          <a:xfrm>
            <a:off x="6557518" y="1097854"/>
            <a:ext cx="1138698"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数据实验室</a:t>
            </a:r>
          </a:p>
        </p:txBody>
      </p:sp>
      <p:sp>
        <p:nvSpPr>
          <p:cNvPr id="3" name="矩形 2">
            <a:extLst>
              <a:ext uri="{FF2B5EF4-FFF2-40B4-BE49-F238E27FC236}">
                <a16:creationId xmlns:a16="http://schemas.microsoft.com/office/drawing/2014/main" id="{D0F9624E-1CBE-5337-25CE-A56F4028D8F1}"/>
              </a:ext>
            </a:extLst>
          </p:cNvPr>
          <p:cNvSpPr/>
          <p:nvPr/>
        </p:nvSpPr>
        <p:spPr>
          <a:xfrm>
            <a:off x="490879" y="1642213"/>
            <a:ext cx="2051137" cy="3551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4" name="矩形 3">
            <a:extLst>
              <a:ext uri="{FF2B5EF4-FFF2-40B4-BE49-F238E27FC236}">
                <a16:creationId xmlns:a16="http://schemas.microsoft.com/office/drawing/2014/main" id="{CE4298C3-0D8C-C174-821E-A9FF99C05AAB}"/>
              </a:ext>
            </a:extLst>
          </p:cNvPr>
          <p:cNvSpPr/>
          <p:nvPr/>
        </p:nvSpPr>
        <p:spPr>
          <a:xfrm>
            <a:off x="490880" y="1642643"/>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17" name="文本框 16">
            <a:extLst>
              <a:ext uri="{FF2B5EF4-FFF2-40B4-BE49-F238E27FC236}">
                <a16:creationId xmlns:a16="http://schemas.microsoft.com/office/drawing/2014/main" id="{9303C58C-F1C1-8883-590C-0BD0BF26B61E}"/>
              </a:ext>
            </a:extLst>
          </p:cNvPr>
          <p:cNvSpPr txBox="1"/>
          <p:nvPr/>
        </p:nvSpPr>
        <p:spPr>
          <a:xfrm>
            <a:off x="567844" y="1674060"/>
            <a:ext cx="1357550" cy="276999"/>
          </a:xfrm>
          <a:prstGeom prst="rect">
            <a:avLst/>
          </a:prstGeom>
          <a:noFill/>
        </p:spPr>
        <p:txBody>
          <a:bodyPr wrap="square" rtlCol="0">
            <a:spAutoFit/>
          </a:bodyPr>
          <a:lstStyle/>
          <a:p>
            <a:r>
              <a:rPr lang="zh-CN" altLang="en-US" sz="1200" b="1" dirty="0">
                <a:solidFill>
                  <a:srgbClr val="376092"/>
                </a:solidFill>
              </a:rPr>
              <a:t>基本信息</a:t>
            </a:r>
          </a:p>
        </p:txBody>
      </p:sp>
      <p:sp>
        <p:nvSpPr>
          <p:cNvPr id="28" name="矩形 27">
            <a:extLst>
              <a:ext uri="{FF2B5EF4-FFF2-40B4-BE49-F238E27FC236}">
                <a16:creationId xmlns:a16="http://schemas.microsoft.com/office/drawing/2014/main" id="{B626231E-7CB3-FC7C-7A09-F8F81C662869}"/>
              </a:ext>
            </a:extLst>
          </p:cNvPr>
          <p:cNvSpPr/>
          <p:nvPr/>
        </p:nvSpPr>
        <p:spPr>
          <a:xfrm>
            <a:off x="490878" y="2004165"/>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29" name="文本框 28">
            <a:extLst>
              <a:ext uri="{FF2B5EF4-FFF2-40B4-BE49-F238E27FC236}">
                <a16:creationId xmlns:a16="http://schemas.microsoft.com/office/drawing/2014/main" id="{3EDDF24D-EA48-06C7-5990-F7A5C72B4B42}"/>
              </a:ext>
            </a:extLst>
          </p:cNvPr>
          <p:cNvSpPr txBox="1"/>
          <p:nvPr/>
        </p:nvSpPr>
        <p:spPr>
          <a:xfrm>
            <a:off x="571002" y="2035582"/>
            <a:ext cx="1417817" cy="276999"/>
          </a:xfrm>
          <a:prstGeom prst="rect">
            <a:avLst/>
          </a:prstGeom>
          <a:noFill/>
          <a:ln w="9525">
            <a:noFill/>
          </a:ln>
        </p:spPr>
        <p:txBody>
          <a:bodyPr wrap="square" rtlCol="0">
            <a:spAutoFit/>
          </a:bodyPr>
          <a:lstStyle/>
          <a:p>
            <a:r>
              <a:rPr lang="zh-CN" altLang="en-US" sz="1200" b="1" dirty="0">
                <a:solidFill>
                  <a:srgbClr val="376092"/>
                </a:solidFill>
              </a:rPr>
              <a:t>申请审核</a:t>
            </a:r>
          </a:p>
        </p:txBody>
      </p:sp>
      <p:sp>
        <p:nvSpPr>
          <p:cNvPr id="31" name="矩形 30">
            <a:extLst>
              <a:ext uri="{FF2B5EF4-FFF2-40B4-BE49-F238E27FC236}">
                <a16:creationId xmlns:a16="http://schemas.microsoft.com/office/drawing/2014/main" id="{46ADA55C-0393-BE1B-95B9-A422A5B4F0A3}"/>
              </a:ext>
            </a:extLst>
          </p:cNvPr>
          <p:cNvSpPr/>
          <p:nvPr/>
        </p:nvSpPr>
        <p:spPr>
          <a:xfrm>
            <a:off x="490878" y="2370589"/>
            <a:ext cx="2051138" cy="339140"/>
          </a:xfrm>
          <a:prstGeom prst="rect">
            <a:avLst/>
          </a:prstGeom>
          <a:solidFill>
            <a:schemeClr val="tx2">
              <a:lumMod val="20000"/>
              <a:lumOff val="80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32" name="文本框 31">
            <a:extLst>
              <a:ext uri="{FF2B5EF4-FFF2-40B4-BE49-F238E27FC236}">
                <a16:creationId xmlns:a16="http://schemas.microsoft.com/office/drawing/2014/main" id="{151874E2-BEF5-3CE2-9687-C4B1FBE1202F}"/>
              </a:ext>
            </a:extLst>
          </p:cNvPr>
          <p:cNvSpPr txBox="1"/>
          <p:nvPr/>
        </p:nvSpPr>
        <p:spPr>
          <a:xfrm>
            <a:off x="571002" y="2402006"/>
            <a:ext cx="1524497" cy="276999"/>
          </a:xfrm>
          <a:prstGeom prst="rect">
            <a:avLst/>
          </a:prstGeom>
          <a:noFill/>
          <a:ln w="9525">
            <a:noFill/>
          </a:ln>
        </p:spPr>
        <p:txBody>
          <a:bodyPr wrap="square" rtlCol="0">
            <a:spAutoFit/>
          </a:bodyPr>
          <a:lstStyle/>
          <a:p>
            <a:r>
              <a:rPr lang="zh-CN" altLang="en-US" sz="1200" b="1" dirty="0">
                <a:solidFill>
                  <a:srgbClr val="376092"/>
                </a:solidFill>
              </a:rPr>
              <a:t>接口使用管理</a:t>
            </a:r>
          </a:p>
        </p:txBody>
      </p:sp>
      <p:sp>
        <p:nvSpPr>
          <p:cNvPr id="34" name="矩形 33">
            <a:extLst>
              <a:ext uri="{FF2B5EF4-FFF2-40B4-BE49-F238E27FC236}">
                <a16:creationId xmlns:a16="http://schemas.microsoft.com/office/drawing/2014/main" id="{D2F4CA44-3BC8-B4CA-DA5F-2E77A6E12D56}"/>
              </a:ext>
            </a:extLst>
          </p:cNvPr>
          <p:cNvSpPr/>
          <p:nvPr/>
        </p:nvSpPr>
        <p:spPr>
          <a:xfrm>
            <a:off x="490878" y="2742682"/>
            <a:ext cx="2051138" cy="339140"/>
          </a:xfrm>
          <a:prstGeom prst="rect">
            <a:avLst/>
          </a:prstGeom>
          <a:solidFill>
            <a:schemeClr val="accent1">
              <a:lumMod val="75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35" name="文本框 34">
            <a:extLst>
              <a:ext uri="{FF2B5EF4-FFF2-40B4-BE49-F238E27FC236}">
                <a16:creationId xmlns:a16="http://schemas.microsoft.com/office/drawing/2014/main" id="{8A06EE3D-D63B-8127-1F10-3306C84319CD}"/>
              </a:ext>
            </a:extLst>
          </p:cNvPr>
          <p:cNvSpPr txBox="1"/>
          <p:nvPr/>
        </p:nvSpPr>
        <p:spPr>
          <a:xfrm>
            <a:off x="571002" y="2774099"/>
            <a:ext cx="1646418" cy="276999"/>
          </a:xfrm>
          <a:prstGeom prst="rect">
            <a:avLst/>
          </a:prstGeom>
          <a:noFill/>
          <a:ln w="9525">
            <a:noFill/>
          </a:ln>
        </p:spPr>
        <p:txBody>
          <a:bodyPr wrap="square" rtlCol="0">
            <a:spAutoFit/>
          </a:bodyPr>
          <a:lstStyle/>
          <a:p>
            <a:r>
              <a:rPr lang="zh-CN" altLang="en-US" sz="1200" b="1" dirty="0">
                <a:solidFill>
                  <a:schemeClr val="bg1"/>
                </a:solidFill>
              </a:rPr>
              <a:t>数据实验室使用管理</a:t>
            </a:r>
          </a:p>
        </p:txBody>
      </p:sp>
      <p:sp>
        <p:nvSpPr>
          <p:cNvPr id="40" name="矩形 39">
            <a:extLst>
              <a:ext uri="{FF2B5EF4-FFF2-40B4-BE49-F238E27FC236}">
                <a16:creationId xmlns:a16="http://schemas.microsoft.com/office/drawing/2014/main" id="{4D32804B-D4D8-2456-25FB-90B4367E11D2}"/>
              </a:ext>
            </a:extLst>
          </p:cNvPr>
          <p:cNvSpPr/>
          <p:nvPr/>
        </p:nvSpPr>
        <p:spPr>
          <a:xfrm>
            <a:off x="2718336" y="1642213"/>
            <a:ext cx="5934783" cy="3551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15" name="文本框 14">
            <a:extLst>
              <a:ext uri="{FF2B5EF4-FFF2-40B4-BE49-F238E27FC236}">
                <a16:creationId xmlns:a16="http://schemas.microsoft.com/office/drawing/2014/main" id="{A5C1360F-BBD4-EA43-B086-5117824C08BD}"/>
              </a:ext>
            </a:extLst>
          </p:cNvPr>
          <p:cNvSpPr txBox="1"/>
          <p:nvPr/>
        </p:nvSpPr>
        <p:spPr>
          <a:xfrm>
            <a:off x="2773680" y="1661918"/>
            <a:ext cx="5676900" cy="338554"/>
          </a:xfrm>
          <a:prstGeom prst="rect">
            <a:avLst/>
          </a:prstGeom>
          <a:noFill/>
          <a:ln>
            <a:noFill/>
          </a:ln>
        </p:spPr>
        <p:txBody>
          <a:bodyPr wrap="square">
            <a:spAutoFit/>
          </a:bodyPr>
          <a:lstStyle/>
          <a:p>
            <a:pPr>
              <a:spcAft>
                <a:spcPts val="600"/>
              </a:spcAft>
            </a:pPr>
            <a:r>
              <a:rPr lang="zh-CN" altLang="en-US" sz="1600" b="1" dirty="0">
                <a:solidFill>
                  <a:srgbClr val="5A5657"/>
                </a:solidFill>
              </a:rPr>
              <a:t>数据实验室使用管理</a:t>
            </a:r>
          </a:p>
        </p:txBody>
      </p:sp>
      <p:cxnSp>
        <p:nvCxnSpPr>
          <p:cNvPr id="22" name="直接连接符 21">
            <a:extLst>
              <a:ext uri="{FF2B5EF4-FFF2-40B4-BE49-F238E27FC236}">
                <a16:creationId xmlns:a16="http://schemas.microsoft.com/office/drawing/2014/main" id="{0B24402F-239C-8BA4-70CF-493B360D3AA1}"/>
              </a:ext>
            </a:extLst>
          </p:cNvPr>
          <p:cNvCxnSpPr>
            <a:cxnSpLocks/>
          </p:cNvCxnSpPr>
          <p:nvPr/>
        </p:nvCxnSpPr>
        <p:spPr>
          <a:xfrm>
            <a:off x="2819400" y="2041698"/>
            <a:ext cx="5684520" cy="0"/>
          </a:xfrm>
          <a:prstGeom prst="line">
            <a:avLst/>
          </a:prstGeom>
          <a:ln>
            <a:solidFill>
              <a:schemeClr val="bg1">
                <a:lumMod val="50000"/>
              </a:schemeClr>
            </a:solidFill>
          </a:ln>
        </p:spPr>
        <p:style>
          <a:lnRef idx="1">
            <a:schemeClr val="dk1"/>
          </a:lnRef>
          <a:fillRef idx="0">
            <a:schemeClr val="dk1"/>
          </a:fillRef>
          <a:effectRef idx="0">
            <a:schemeClr val="dk1"/>
          </a:effectRef>
          <a:fontRef idx="minor">
            <a:schemeClr val="tx1"/>
          </a:fontRef>
        </p:style>
      </p:cxnSp>
      <p:graphicFrame>
        <p:nvGraphicFramePr>
          <p:cNvPr id="36" name="表格 9">
            <a:extLst>
              <a:ext uri="{FF2B5EF4-FFF2-40B4-BE49-F238E27FC236}">
                <a16:creationId xmlns:a16="http://schemas.microsoft.com/office/drawing/2014/main" id="{2279F22C-BF6F-D7F0-FC35-22CCC071A69B}"/>
              </a:ext>
            </a:extLst>
          </p:cNvPr>
          <p:cNvGraphicFramePr>
            <a:graphicFrameLocks noGrp="1"/>
          </p:cNvGraphicFramePr>
          <p:nvPr>
            <p:extLst>
              <p:ext uri="{D42A27DB-BD31-4B8C-83A1-F6EECF244321}">
                <p14:modId xmlns:p14="http://schemas.microsoft.com/office/powerpoint/2010/main" val="3292421563"/>
              </p:ext>
            </p:extLst>
          </p:nvPr>
        </p:nvGraphicFramePr>
        <p:xfrm>
          <a:off x="2816580" y="2140322"/>
          <a:ext cx="5634000" cy="1589925"/>
        </p:xfrm>
        <a:graphic>
          <a:graphicData uri="http://schemas.openxmlformats.org/drawingml/2006/table">
            <a:tbl>
              <a:tblPr firstRow="1" bandRow="1">
                <a:tableStyleId>{2D5ABB26-0587-4C30-8999-92F81FD0307C}</a:tableStyleId>
              </a:tblPr>
              <a:tblGrid>
                <a:gridCol w="431519">
                  <a:extLst>
                    <a:ext uri="{9D8B030D-6E8A-4147-A177-3AD203B41FA5}">
                      <a16:colId xmlns:a16="http://schemas.microsoft.com/office/drawing/2014/main" val="786104920"/>
                    </a:ext>
                  </a:extLst>
                </a:gridCol>
                <a:gridCol w="823716">
                  <a:extLst>
                    <a:ext uri="{9D8B030D-6E8A-4147-A177-3AD203B41FA5}">
                      <a16:colId xmlns:a16="http://schemas.microsoft.com/office/drawing/2014/main" val="1083275663"/>
                    </a:ext>
                  </a:extLst>
                </a:gridCol>
                <a:gridCol w="1000370">
                  <a:extLst>
                    <a:ext uri="{9D8B030D-6E8A-4147-A177-3AD203B41FA5}">
                      <a16:colId xmlns:a16="http://schemas.microsoft.com/office/drawing/2014/main" val="2420040237"/>
                    </a:ext>
                  </a:extLst>
                </a:gridCol>
                <a:gridCol w="1000369">
                  <a:extLst>
                    <a:ext uri="{9D8B030D-6E8A-4147-A177-3AD203B41FA5}">
                      <a16:colId xmlns:a16="http://schemas.microsoft.com/office/drawing/2014/main" val="3718335595"/>
                    </a:ext>
                  </a:extLst>
                </a:gridCol>
                <a:gridCol w="998203">
                  <a:extLst>
                    <a:ext uri="{9D8B030D-6E8A-4147-A177-3AD203B41FA5}">
                      <a16:colId xmlns:a16="http://schemas.microsoft.com/office/drawing/2014/main" val="807169967"/>
                    </a:ext>
                  </a:extLst>
                </a:gridCol>
                <a:gridCol w="752660">
                  <a:extLst>
                    <a:ext uri="{9D8B030D-6E8A-4147-A177-3AD203B41FA5}">
                      <a16:colId xmlns:a16="http://schemas.microsoft.com/office/drawing/2014/main" val="305075036"/>
                    </a:ext>
                  </a:extLst>
                </a:gridCol>
                <a:gridCol w="627163">
                  <a:extLst>
                    <a:ext uri="{9D8B030D-6E8A-4147-A177-3AD203B41FA5}">
                      <a16:colId xmlns:a16="http://schemas.microsoft.com/office/drawing/2014/main" val="3663648973"/>
                    </a:ext>
                  </a:extLst>
                </a:gridCol>
              </a:tblGrid>
              <a:tr h="385965">
                <a:tc>
                  <a:txBody>
                    <a:bodyPr/>
                    <a:lstStyle/>
                    <a:p>
                      <a:pPr algn="ctr"/>
                      <a:r>
                        <a:rPr lang="zh-CN" altLang="en-US" sz="1050" b="1" dirty="0">
                          <a:latin typeface="+mn-ea"/>
                          <a:ea typeface="+mn-ea"/>
                        </a:rPr>
                        <a:t>编号</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申请时间</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有效期</a:t>
                      </a:r>
                      <a:r>
                        <a:rPr lang="en-US" altLang="zh-CN" sz="1050" b="1" dirty="0">
                          <a:latin typeface="+mn-ea"/>
                          <a:ea typeface="+mn-ea"/>
                        </a:rPr>
                        <a:t>-</a:t>
                      </a:r>
                      <a:r>
                        <a:rPr lang="zh-CN" altLang="en-US" sz="1050" b="1" dirty="0">
                          <a:latin typeface="+mn-ea"/>
                          <a:ea typeface="+mn-ea"/>
                        </a:rPr>
                        <a:t>起始</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有效期</a:t>
                      </a:r>
                      <a:r>
                        <a:rPr lang="en-US" altLang="zh-CN" sz="1050" b="1" dirty="0">
                          <a:latin typeface="+mn-ea"/>
                          <a:ea typeface="+mn-ea"/>
                        </a:rPr>
                        <a:t>-</a:t>
                      </a:r>
                      <a:r>
                        <a:rPr lang="zh-CN" altLang="en-US" sz="1050" b="1" dirty="0">
                          <a:latin typeface="+mn-ea"/>
                          <a:ea typeface="+mn-ea"/>
                        </a:rPr>
                        <a:t>截止</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en-US" altLang="zh-CN" sz="1050" b="1" dirty="0">
                          <a:latin typeface="+mn-ea"/>
                          <a:ea typeface="+mn-ea"/>
                        </a:rPr>
                        <a:t>docker</a:t>
                      </a:r>
                      <a:r>
                        <a:rPr lang="zh-CN" altLang="en-US" sz="1050" b="1" dirty="0">
                          <a:latin typeface="+mn-ea"/>
                          <a:ea typeface="+mn-ea"/>
                        </a:rPr>
                        <a:t>容量</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状态</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a:r>
                        <a:rPr lang="zh-CN" altLang="en-US" sz="1050" b="1" dirty="0">
                          <a:latin typeface="+mn-ea"/>
                          <a:ea typeface="+mn-ea"/>
                        </a:rPr>
                        <a:t>接口说明</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897179"/>
                  </a:ext>
                </a:extLst>
              </a:tr>
              <a:tr h="385965">
                <a:tc>
                  <a:txBody>
                    <a:bodyPr/>
                    <a:lstStyle/>
                    <a:p>
                      <a:pPr algn="ctr"/>
                      <a:r>
                        <a:rPr lang="en-US" altLang="zh-CN" sz="1000" b="1" kern="1200" dirty="0">
                          <a:solidFill>
                            <a:schemeClr val="tx1"/>
                          </a:solidFill>
                          <a:effectLst/>
                          <a:latin typeface="+mn-ea"/>
                          <a:ea typeface="+mn-ea"/>
                          <a:cs typeface="+mn-cs"/>
                        </a:rPr>
                        <a:t>1</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chemeClr val="tx1"/>
                          </a:solidFill>
                          <a:effectLst/>
                          <a:latin typeface="+mj-ea"/>
                          <a:ea typeface="+mj-ea"/>
                        </a:rPr>
                        <a:t>2023/2/6</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chemeClr val="tx1"/>
                          </a:solidFill>
                          <a:effectLst/>
                          <a:latin typeface="+mj-ea"/>
                          <a:ea typeface="+mj-ea"/>
                        </a:rPr>
                        <a:t>2023/2/7</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chemeClr val="tx1"/>
                          </a:solidFill>
                          <a:effectLst/>
                          <a:latin typeface="+mj-ea"/>
                          <a:ea typeface="+mj-ea"/>
                        </a:rPr>
                        <a:t>2023/2/13</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chemeClr val="tx1"/>
                          </a:solidFill>
                          <a:effectLst/>
                          <a:latin typeface="+mj-ea"/>
                          <a:ea typeface="+mj-ea"/>
                        </a:rPr>
                        <a:t>4C/8G/20GB</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1000" b="0" i="0" u="none" strike="noStrike" dirty="0">
                          <a:solidFill>
                            <a:schemeClr val="tx1"/>
                          </a:solidFill>
                          <a:effectLst/>
                          <a:latin typeface="+mj-ea"/>
                          <a:ea typeface="+mj-ea"/>
                        </a:rPr>
                        <a:t>可用</a:t>
                      </a:r>
                      <a:endParaRPr lang="en-US" altLang="zh-CN" sz="1000" b="0" i="0" u="none" strike="noStrike" dirty="0">
                        <a:solidFill>
                          <a:schemeClr val="tx1"/>
                        </a:solidFill>
                        <a:effectLst/>
                        <a:latin typeface="+mj-ea"/>
                        <a:ea typeface="+mj-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1000" b="0" i="0" u="sng" strike="noStrike" kern="1200" dirty="0">
                          <a:solidFill>
                            <a:srgbClr val="376092"/>
                          </a:solidFill>
                          <a:effectLst/>
                          <a:latin typeface="+mj-ea"/>
                          <a:ea typeface="+mj-ea"/>
                          <a:cs typeface="+mn-cs"/>
                        </a:rPr>
                        <a:t>下载文档</a:t>
                      </a:r>
                      <a:endParaRPr lang="en-US" altLang="zh-CN" sz="1000" b="0" i="0" u="sng" strike="noStrike" dirty="0">
                        <a:solidFill>
                          <a:srgbClr val="376092"/>
                        </a:solidFill>
                        <a:effectLst/>
                        <a:latin typeface="+mj-ea"/>
                        <a:ea typeface="+mj-ea"/>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593598214"/>
                  </a:ext>
                </a:extLst>
              </a:tr>
              <a:tr h="38596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1" kern="1200" dirty="0">
                          <a:solidFill>
                            <a:schemeClr val="tx1"/>
                          </a:solidFill>
                          <a:effectLst/>
                          <a:latin typeface="+mn-ea"/>
                          <a:ea typeface="+mn-ea"/>
                          <a:cs typeface="+mn-cs"/>
                        </a:rPr>
                        <a:t>2</a:t>
                      </a:r>
                      <a:endParaRPr lang="zh-CN" altLang="zh-CN" sz="1000" b="1" kern="1200" dirty="0">
                        <a:solidFill>
                          <a:schemeClr val="tx1"/>
                        </a:solidFill>
                        <a:effectLst/>
                        <a:latin typeface="+mn-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chemeClr val="tx1"/>
                          </a:solidFill>
                          <a:effectLst/>
                          <a:latin typeface="+mj-ea"/>
                          <a:ea typeface="+mj-ea"/>
                        </a:rPr>
                        <a:t>2023/1/2</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chemeClr val="tx1"/>
                          </a:solidFill>
                          <a:effectLst/>
                          <a:latin typeface="+mj-ea"/>
                          <a:ea typeface="+mj-ea"/>
                        </a:rPr>
                        <a:t>2023/1/3</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dirty="0">
                          <a:solidFill>
                            <a:schemeClr val="tx1"/>
                          </a:solidFill>
                          <a:effectLst/>
                          <a:latin typeface="+mj-ea"/>
                          <a:ea typeface="+mj-ea"/>
                        </a:rPr>
                        <a:t>2023/1/9</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0" i="0" u="none" strike="noStrike" kern="1200" dirty="0">
                          <a:solidFill>
                            <a:schemeClr val="tx1"/>
                          </a:solidFill>
                          <a:effectLst/>
                          <a:latin typeface="+mj-ea"/>
                          <a:ea typeface="+mn-ea"/>
                          <a:cs typeface="+mn-cs"/>
                        </a:rPr>
                        <a:t>4C/8G/20GB</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chemeClr val="tx1"/>
                          </a:solidFill>
                          <a:effectLst/>
                          <a:uLnTx/>
                          <a:uFillTx/>
                          <a:latin typeface="微软雅黑"/>
                          <a:ea typeface="微软雅黑"/>
                          <a:cs typeface="+mn-cs"/>
                        </a:rPr>
                        <a:t>申请已过期</a:t>
                      </a:r>
                      <a:endParaRPr kumimoji="0" lang="en-US" altLang="zh-CN" sz="1000" b="0" i="0" u="none" strike="noStrike" kern="1200" cap="none" spc="0" normalizeH="0" baseline="0" noProof="0" dirty="0">
                        <a:ln>
                          <a:noFill/>
                        </a:ln>
                        <a:solidFill>
                          <a:schemeClr val="tx1"/>
                        </a:solidFill>
                        <a:effectLst/>
                        <a:uLnTx/>
                        <a:uFillTx/>
                        <a:latin typeface="微软雅黑"/>
                        <a:ea typeface="微软雅黑"/>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chemeClr val="tx1"/>
                          </a:solidFill>
                          <a:effectLst/>
                          <a:uLnTx/>
                          <a:uFillTx/>
                          <a:latin typeface="微软雅黑"/>
                          <a:ea typeface="微软雅黑"/>
                          <a:cs typeface="+mn-cs"/>
                        </a:rPr>
                        <a:t>/</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3525043198"/>
                  </a:ext>
                </a:extLst>
              </a:tr>
              <a:tr h="38596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1000" b="1" kern="1200" dirty="0">
                          <a:solidFill>
                            <a:schemeClr val="tx1"/>
                          </a:solidFill>
                          <a:effectLst/>
                          <a:latin typeface="+mn-ea"/>
                          <a:ea typeface="+mn-ea"/>
                          <a:cs typeface="+mn-cs"/>
                        </a:rPr>
                        <a:t>3</a:t>
                      </a:r>
                      <a:endParaRPr lang="zh-CN" altLang="zh-CN" sz="1000" b="1" kern="1200" dirty="0">
                        <a:solidFill>
                          <a:schemeClr val="tx1"/>
                        </a:solidFill>
                        <a:effectLst/>
                        <a:latin typeface="+mn-ea"/>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tc>
                  <a:txBody>
                    <a:bodyPr/>
                    <a:lstStyle/>
                    <a:p>
                      <a:pPr algn="ctr" fontAlgn="b"/>
                      <a:endParaRPr lang="en-US" altLang="zh-CN" sz="1000" b="0" i="0" u="none" strike="noStrike" dirty="0">
                        <a:solidFill>
                          <a:schemeClr val="tx1"/>
                        </a:solidFill>
                        <a:effectLst/>
                        <a:latin typeface="+mj-ea"/>
                        <a:ea typeface="+mj-ea"/>
                      </a:endParaRP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endParaRPr lang="en-US" altLang="zh-CN" sz="1000" b="0" i="0" u="none" strike="noStrike" dirty="0">
                        <a:solidFill>
                          <a:schemeClr val="tx1"/>
                        </a:solidFill>
                        <a:effectLst/>
                        <a:latin typeface="+mj-ea"/>
                        <a:ea typeface="+mj-ea"/>
                      </a:endParaRP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algn="ctr" fontAlgn="b"/>
                      <a:endParaRPr lang="en-US" altLang="zh-CN" sz="1000" b="0" i="0" u="none" strike="noStrike" dirty="0">
                        <a:solidFill>
                          <a:schemeClr val="tx1"/>
                        </a:solidFill>
                        <a:effectLst/>
                        <a:latin typeface="+mj-ea"/>
                        <a:ea typeface="+mj-ea"/>
                      </a:endParaRP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zh-CN" sz="1000" b="0" i="0" u="sng" strike="noStrike" kern="1200" cap="none" spc="0" normalizeH="0" baseline="0" noProof="0" dirty="0">
                        <a:ln>
                          <a:noFill/>
                        </a:ln>
                        <a:solidFill>
                          <a:srgbClr val="376092"/>
                        </a:solidFill>
                        <a:effectLst/>
                        <a:uLnTx/>
                        <a:uFillTx/>
                        <a:latin typeface="微软雅黑"/>
                        <a:ea typeface="微软雅黑"/>
                        <a:cs typeface="+mn-cs"/>
                      </a:endParaRP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zh-CN" sz="1000" b="0" i="0" u="sng" strike="noStrike" kern="1200" cap="none" spc="0" normalizeH="0" baseline="0" noProof="0" dirty="0">
                        <a:ln>
                          <a:noFill/>
                        </a:ln>
                        <a:solidFill>
                          <a:srgbClr val="376092"/>
                        </a:solidFill>
                        <a:effectLst/>
                        <a:uLnTx/>
                        <a:uFillTx/>
                        <a:latin typeface="微软雅黑"/>
                        <a:ea typeface="微软雅黑"/>
                        <a:cs typeface="+mn-cs"/>
                      </a:endParaRP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zh-CN" sz="1000" b="0" i="0" u="sng" strike="noStrike" kern="1200" cap="none" spc="0" normalizeH="0" baseline="0" noProof="0" dirty="0">
                        <a:ln>
                          <a:noFill/>
                        </a:ln>
                        <a:solidFill>
                          <a:srgbClr val="376092"/>
                        </a:solidFill>
                        <a:effectLst/>
                        <a:uLnTx/>
                        <a:uFillTx/>
                        <a:latin typeface="微软雅黑"/>
                        <a:ea typeface="微软雅黑"/>
                        <a:cs typeface="+mn-cs"/>
                      </a:endParaRPr>
                    </a:p>
                  </a:txBody>
                  <a:tcPr marL="7620" marR="7620" marT="7620" marB="0"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93480522"/>
                  </a:ext>
                </a:extLst>
              </a:tr>
            </a:tbl>
          </a:graphicData>
        </a:graphic>
      </p:graphicFrame>
      <p:sp>
        <p:nvSpPr>
          <p:cNvPr id="11" name="文本框 10">
            <a:extLst>
              <a:ext uri="{FF2B5EF4-FFF2-40B4-BE49-F238E27FC236}">
                <a16:creationId xmlns:a16="http://schemas.microsoft.com/office/drawing/2014/main" id="{0880B0EA-0A17-DD7B-1376-D904B1076954}"/>
              </a:ext>
            </a:extLst>
          </p:cNvPr>
          <p:cNvSpPr txBox="1"/>
          <p:nvPr/>
        </p:nvSpPr>
        <p:spPr>
          <a:xfrm>
            <a:off x="7807754" y="1100842"/>
            <a:ext cx="923305" cy="300082"/>
          </a:xfrm>
          <a:prstGeom prst="rect">
            <a:avLst/>
          </a:prstGeom>
          <a:noFill/>
        </p:spPr>
        <p:txBody>
          <a:bodyPr wrap="square" rtlCol="0">
            <a:spAutoFit/>
          </a:bodyPr>
          <a:lstStyle/>
          <a:p>
            <a:pPr algn="ctr"/>
            <a:r>
              <a:rPr lang="zh-CN" altLang="en-US" sz="1350" b="1" spc="75" dirty="0">
                <a:solidFill>
                  <a:srgbClr val="376092"/>
                </a:solidFill>
                <a:cs typeface="+mn-ea"/>
                <a:sym typeface="+mn-lt"/>
              </a:rPr>
              <a:t>个人中心</a:t>
            </a:r>
          </a:p>
        </p:txBody>
      </p:sp>
      <p:sp>
        <p:nvSpPr>
          <p:cNvPr id="7" name="文本框 6">
            <a:extLst>
              <a:ext uri="{FF2B5EF4-FFF2-40B4-BE49-F238E27FC236}">
                <a16:creationId xmlns:a16="http://schemas.microsoft.com/office/drawing/2014/main" id="{13D789DB-807B-5521-0E4F-8418C7BF4C90}"/>
              </a:ext>
            </a:extLst>
          </p:cNvPr>
          <p:cNvSpPr txBox="1"/>
          <p:nvPr/>
        </p:nvSpPr>
        <p:spPr>
          <a:xfrm>
            <a:off x="2250325" y="395608"/>
            <a:ext cx="2933262" cy="307777"/>
          </a:xfrm>
          <a:prstGeom prst="rect">
            <a:avLst/>
          </a:prstGeom>
          <a:noFill/>
        </p:spPr>
        <p:txBody>
          <a:bodyPr wrap="square" rtlCol="0">
            <a:spAutoFit/>
          </a:bodyPr>
          <a:lstStyle/>
          <a:p>
            <a:r>
              <a:rPr lang="zh-CN" altLang="en-US" sz="1400" b="1" dirty="0">
                <a:solidFill>
                  <a:schemeClr val="bg1"/>
                </a:solidFill>
              </a:rPr>
              <a:t>个人中心</a:t>
            </a:r>
            <a:r>
              <a:rPr lang="en-US" altLang="zh-CN" sz="1400" b="1" dirty="0">
                <a:solidFill>
                  <a:schemeClr val="bg1"/>
                </a:solidFill>
              </a:rPr>
              <a:t>-</a:t>
            </a:r>
            <a:r>
              <a:rPr lang="zh-CN" altLang="en-US" sz="1400" b="1" dirty="0">
                <a:solidFill>
                  <a:schemeClr val="bg1"/>
                </a:solidFill>
              </a:rPr>
              <a:t>实验室使用管理</a:t>
            </a:r>
          </a:p>
        </p:txBody>
      </p:sp>
    </p:spTree>
    <p:custDataLst>
      <p:tags r:id="rId1"/>
    </p:custDataLst>
    <p:extLst>
      <p:ext uri="{BB962C8B-B14F-4D97-AF65-F5344CB8AC3E}">
        <p14:creationId xmlns:p14="http://schemas.microsoft.com/office/powerpoint/2010/main" val="2171538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DBBAD7D1-3438-CB9F-9D50-7A9A39E08C1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五、数据交互关系</a:t>
            </a:r>
          </a:p>
        </p:txBody>
      </p:sp>
      <p:pic>
        <p:nvPicPr>
          <p:cNvPr id="2" name="图片 1">
            <a:extLst>
              <a:ext uri="{FF2B5EF4-FFF2-40B4-BE49-F238E27FC236}">
                <a16:creationId xmlns:a16="http://schemas.microsoft.com/office/drawing/2014/main" id="{8911D85B-540D-E620-9A2E-706C311E5F5E}"/>
              </a:ext>
            </a:extLst>
          </p:cNvPr>
          <p:cNvPicPr>
            <a:picLocks noChangeAspect="1"/>
          </p:cNvPicPr>
          <p:nvPr/>
        </p:nvPicPr>
        <p:blipFill>
          <a:blip r:embed="rId2"/>
          <a:stretch>
            <a:fillRect/>
          </a:stretch>
        </p:blipFill>
        <p:spPr>
          <a:xfrm>
            <a:off x="532227" y="990817"/>
            <a:ext cx="7910733" cy="3733366"/>
          </a:xfrm>
          <a:prstGeom prst="rect">
            <a:avLst/>
          </a:prstGeom>
        </p:spPr>
      </p:pic>
    </p:spTree>
    <p:extLst>
      <p:ext uri="{BB962C8B-B14F-4D97-AF65-F5344CB8AC3E}">
        <p14:creationId xmlns:p14="http://schemas.microsoft.com/office/powerpoint/2010/main" val="3082725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2F35FDB-D7A8-4C30-A16B-F6381621BDB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三、平台逻辑架构图</a:t>
            </a:r>
          </a:p>
        </p:txBody>
      </p:sp>
      <p:pic>
        <p:nvPicPr>
          <p:cNvPr id="3" name="图片 2">
            <a:extLst>
              <a:ext uri="{FF2B5EF4-FFF2-40B4-BE49-F238E27FC236}">
                <a16:creationId xmlns:a16="http://schemas.microsoft.com/office/drawing/2014/main" id="{6ED8D6F5-EED2-69FC-8D8E-CAD95CF003CA}"/>
              </a:ext>
            </a:extLst>
          </p:cNvPr>
          <p:cNvPicPr>
            <a:picLocks noChangeAspect="1"/>
          </p:cNvPicPr>
          <p:nvPr/>
        </p:nvPicPr>
        <p:blipFill>
          <a:blip r:embed="rId3"/>
          <a:stretch>
            <a:fillRect/>
          </a:stretch>
        </p:blipFill>
        <p:spPr>
          <a:xfrm>
            <a:off x="640861" y="828984"/>
            <a:ext cx="7862277" cy="4551963"/>
          </a:xfrm>
          <a:prstGeom prst="rect">
            <a:avLst/>
          </a:prstGeom>
        </p:spPr>
      </p:pic>
    </p:spTree>
    <p:extLst>
      <p:ext uri="{BB962C8B-B14F-4D97-AF65-F5344CB8AC3E}">
        <p14:creationId xmlns:p14="http://schemas.microsoft.com/office/powerpoint/2010/main" val="3387311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矩形 142">
            <a:extLst>
              <a:ext uri="{FF2B5EF4-FFF2-40B4-BE49-F238E27FC236}">
                <a16:creationId xmlns:a16="http://schemas.microsoft.com/office/drawing/2014/main" id="{EC1BD2C1-DB6F-4566-8C1F-52C079354F90}"/>
              </a:ext>
            </a:extLst>
          </p:cNvPr>
          <p:cNvSpPr/>
          <p:nvPr/>
        </p:nvSpPr>
        <p:spPr>
          <a:xfrm>
            <a:off x="106566" y="867487"/>
            <a:ext cx="8961234" cy="464055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2" name="组合 1">
            <a:extLst>
              <a:ext uri="{FF2B5EF4-FFF2-40B4-BE49-F238E27FC236}">
                <a16:creationId xmlns:a16="http://schemas.microsoft.com/office/drawing/2014/main" id="{5FEAC86F-DA9F-43D0-B6E3-86EA251ED434}"/>
              </a:ext>
            </a:extLst>
          </p:cNvPr>
          <p:cNvGrpSpPr/>
          <p:nvPr/>
        </p:nvGrpSpPr>
        <p:grpSpPr>
          <a:xfrm>
            <a:off x="2583742" y="1378345"/>
            <a:ext cx="3429000" cy="3179762"/>
            <a:chOff x="4406900" y="2401888"/>
            <a:chExt cx="3429000" cy="3179762"/>
          </a:xfrm>
        </p:grpSpPr>
        <p:sp>
          <p:nvSpPr>
            <p:cNvPr id="103" name="任意多边形 16">
              <a:extLst>
                <a:ext uri="{FF2B5EF4-FFF2-40B4-BE49-F238E27FC236}">
                  <a16:creationId xmlns:a16="http://schemas.microsoft.com/office/drawing/2014/main" id="{4C87752D-5BC9-4E48-9F2A-976C4B71ACE1}"/>
                </a:ext>
              </a:extLst>
            </p:cNvPr>
            <p:cNvSpPr>
              <a:spLocks noChangeArrowheads="1"/>
            </p:cNvSpPr>
            <p:nvPr/>
          </p:nvSpPr>
          <p:spPr bwMode="auto">
            <a:xfrm rot="2796417">
              <a:off x="5012532" y="2251869"/>
              <a:ext cx="1143000" cy="1443037"/>
            </a:xfrm>
            <a:custGeom>
              <a:avLst/>
              <a:gdLst>
                <a:gd name="T0" fmla="*/ 85965 w 1997680"/>
                <a:gd name="T1" fmla="*/ 471208 h 2524712"/>
                <a:gd name="T2" fmla="*/ 531923 w 1997680"/>
                <a:gd name="T3" fmla="*/ 0 h 2524712"/>
                <a:gd name="T4" fmla="*/ 732573 w 1997680"/>
                <a:gd name="T5" fmla="*/ 189500 h 2524712"/>
                <a:gd name="T6" fmla="*/ 947302 w 1997680"/>
                <a:gd name="T7" fmla="*/ 392298 h 2524712"/>
                <a:gd name="T8" fmla="*/ 1143000 w 1997680"/>
                <a:gd name="T9" fmla="*/ 577122 h 2524712"/>
                <a:gd name="T10" fmla="*/ 966969 w 1997680"/>
                <a:gd name="T11" fmla="*/ 763120 h 2524712"/>
                <a:gd name="T12" fmla="*/ 967995 w 1997680"/>
                <a:gd name="T13" fmla="*/ 764089 h 2524712"/>
                <a:gd name="T14" fmla="*/ 953499 w 1997680"/>
                <a:gd name="T15" fmla="*/ 782868 h 2524712"/>
                <a:gd name="T16" fmla="*/ 933465 w 1997680"/>
                <a:gd name="T17" fmla="*/ 934834 h 2524712"/>
                <a:gd name="T18" fmla="*/ 934391 w 1997680"/>
                <a:gd name="T19" fmla="*/ 937169 h 2524712"/>
                <a:gd name="T20" fmla="*/ 933999 w 1997680"/>
                <a:gd name="T21" fmla="*/ 937289 h 2524712"/>
                <a:gd name="T22" fmla="*/ 1013097 w 1997680"/>
                <a:gd name="T23" fmla="*/ 1196770 h 2524712"/>
                <a:gd name="T24" fmla="*/ 203517 w 1997680"/>
                <a:gd name="T25" fmla="*/ 1443037 h 2524712"/>
                <a:gd name="T26" fmla="*/ 17510 w 1997680"/>
                <a:gd name="T27" fmla="*/ 832834 h 2524712"/>
                <a:gd name="T28" fmla="*/ 18324 w 1997680"/>
                <a:gd name="T29" fmla="*/ 832586 h 2524712"/>
                <a:gd name="T30" fmla="*/ 16402 w 1997680"/>
                <a:gd name="T31" fmla="*/ 827736 h 2524712"/>
                <a:gd name="T32" fmla="*/ 57997 w 1997680"/>
                <a:gd name="T33" fmla="*/ 512210 h 2524712"/>
                <a:gd name="T34" fmla="*/ 88095 w 1997680"/>
                <a:gd name="T35" fmla="*/ 473220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97680"/>
                <a:gd name="T55" fmla="*/ 0 h 2524712"/>
                <a:gd name="T56" fmla="*/ 1997680 w 1997680"/>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97680" h="2524712">
                  <a:moveTo>
                    <a:pt x="150246" y="824418"/>
                  </a:moveTo>
                  <a:lnTo>
                    <a:pt x="929670" y="0"/>
                  </a:lnTo>
                  <a:lnTo>
                    <a:pt x="1280355" y="331546"/>
                  </a:lnTo>
                  <a:lnTo>
                    <a:pt x="1655649" y="686358"/>
                  </a:lnTo>
                  <a:lnTo>
                    <a:pt x="1997680" y="1009723"/>
                  </a:lnTo>
                  <a:lnTo>
                    <a:pt x="1690021" y="1335142"/>
                  </a:lnTo>
                  <a:lnTo>
                    <a:pt x="1691814" y="1336837"/>
                  </a:lnTo>
                  <a:lnTo>
                    <a:pt x="1666479" y="1369692"/>
                  </a:lnTo>
                  <a:cubicBezTo>
                    <a:pt x="1616466" y="1450265"/>
                    <a:pt x="1605036" y="1547518"/>
                    <a:pt x="1631465" y="1635569"/>
                  </a:cubicBezTo>
                  <a:lnTo>
                    <a:pt x="1633083" y="1639655"/>
                  </a:lnTo>
                  <a:lnTo>
                    <a:pt x="1632398" y="1639864"/>
                  </a:lnTo>
                  <a:lnTo>
                    <a:pt x="1770641" y="2093848"/>
                  </a:lnTo>
                  <a:lnTo>
                    <a:pt x="355698" y="2524712"/>
                  </a:lnTo>
                  <a:lnTo>
                    <a:pt x="30604" y="1457111"/>
                  </a:lnTo>
                  <a:lnTo>
                    <a:pt x="32026" y="1456678"/>
                  </a:lnTo>
                  <a:lnTo>
                    <a:pt x="28667" y="1448193"/>
                  </a:lnTo>
                  <a:cubicBezTo>
                    <a:pt x="-26207" y="1265374"/>
                    <a:pt x="-2477" y="1063448"/>
                    <a:pt x="101365" y="896153"/>
                  </a:cubicBezTo>
                  <a:lnTo>
                    <a:pt x="153968" y="827937"/>
                  </a:lnTo>
                  <a:lnTo>
                    <a:pt x="150246" y="824418"/>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4" name="任意多边形 17">
              <a:extLst>
                <a:ext uri="{FF2B5EF4-FFF2-40B4-BE49-F238E27FC236}">
                  <a16:creationId xmlns:a16="http://schemas.microsoft.com/office/drawing/2014/main" id="{107159FF-6D73-4E70-AE0B-786EB6680C3F}"/>
                </a:ext>
              </a:extLst>
            </p:cNvPr>
            <p:cNvSpPr>
              <a:spLocks noChangeArrowheads="1"/>
            </p:cNvSpPr>
            <p:nvPr/>
          </p:nvSpPr>
          <p:spPr bwMode="auto">
            <a:xfrm rot="18803583" flipH="1">
              <a:off x="6077744" y="2258219"/>
              <a:ext cx="1133475" cy="1443037"/>
            </a:xfrm>
            <a:custGeom>
              <a:avLst/>
              <a:gdLst>
                <a:gd name="T0" fmla="*/ 531440 w 1982833"/>
                <a:gd name="T1" fmla="*/ 0 h 2524712"/>
                <a:gd name="T2" fmla="*/ 85887 w 1982833"/>
                <a:gd name="T3" fmla="*/ 471208 h 2524712"/>
                <a:gd name="T4" fmla="*/ 88015 w 1982833"/>
                <a:gd name="T5" fmla="*/ 473220 h 2524712"/>
                <a:gd name="T6" fmla="*/ 57945 w 1982833"/>
                <a:gd name="T7" fmla="*/ 512210 h 2524712"/>
                <a:gd name="T8" fmla="*/ 16387 w 1982833"/>
                <a:gd name="T9" fmla="*/ 827736 h 2524712"/>
                <a:gd name="T10" fmla="*/ 18307 w 1982833"/>
                <a:gd name="T11" fmla="*/ 832586 h 2524712"/>
                <a:gd name="T12" fmla="*/ 17495 w 1982833"/>
                <a:gd name="T13" fmla="*/ 832834 h 2524712"/>
                <a:gd name="T14" fmla="*/ 203333 w 1982833"/>
                <a:gd name="T15" fmla="*/ 1443037 h 2524712"/>
                <a:gd name="T16" fmla="*/ 971612 w 1982833"/>
                <a:gd name="T17" fmla="*/ 1209121 h 2524712"/>
                <a:gd name="T18" fmla="*/ 895708 w 1982833"/>
                <a:gd name="T19" fmla="*/ 959889 h 2524712"/>
                <a:gd name="T20" fmla="*/ 896099 w 1982833"/>
                <a:gd name="T21" fmla="*/ 959769 h 2524712"/>
                <a:gd name="T22" fmla="*/ 895174 w 1982833"/>
                <a:gd name="T23" fmla="*/ 957433 h 2524712"/>
                <a:gd name="T24" fmla="*/ 915189 w 1982833"/>
                <a:gd name="T25" fmla="*/ 805468 h 2524712"/>
                <a:gd name="T26" fmla="*/ 929672 w 1982833"/>
                <a:gd name="T27" fmla="*/ 786689 h 2524712"/>
                <a:gd name="T28" fmla="*/ 928647 w 1982833"/>
                <a:gd name="T29" fmla="*/ 785720 h 2524712"/>
                <a:gd name="T30" fmla="*/ 1133475 w 1982833"/>
                <a:gd name="T31" fmla="*/ 569099 h 2524712"/>
                <a:gd name="T32" fmla="*/ 946442 w 1982833"/>
                <a:gd name="T33" fmla="*/ 392298 h 2524712"/>
                <a:gd name="T34" fmla="*/ 731908 w 1982833"/>
                <a:gd name="T35" fmla="*/ 189500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82833"/>
                <a:gd name="T55" fmla="*/ 0 h 2524712"/>
                <a:gd name="T56" fmla="*/ 1982833 w 1982833"/>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82833" h="2524712">
                  <a:moveTo>
                    <a:pt x="929670" y="0"/>
                  </a:moveTo>
                  <a:lnTo>
                    <a:pt x="150246" y="824418"/>
                  </a:lnTo>
                  <a:lnTo>
                    <a:pt x="153968" y="827937"/>
                  </a:lnTo>
                  <a:lnTo>
                    <a:pt x="101365" y="896153"/>
                  </a:lnTo>
                  <a:cubicBezTo>
                    <a:pt x="-2477" y="1063448"/>
                    <a:pt x="-26207" y="1265374"/>
                    <a:pt x="28667" y="1448193"/>
                  </a:cubicBezTo>
                  <a:lnTo>
                    <a:pt x="32026" y="1456678"/>
                  </a:lnTo>
                  <a:lnTo>
                    <a:pt x="30604" y="1457111"/>
                  </a:lnTo>
                  <a:lnTo>
                    <a:pt x="355698" y="2524712"/>
                  </a:lnTo>
                  <a:lnTo>
                    <a:pt x="1699679" y="2115457"/>
                  </a:lnTo>
                  <a:lnTo>
                    <a:pt x="1566897" y="1679404"/>
                  </a:lnTo>
                  <a:lnTo>
                    <a:pt x="1567582" y="1679195"/>
                  </a:lnTo>
                  <a:lnTo>
                    <a:pt x="1565964" y="1675108"/>
                  </a:lnTo>
                  <a:cubicBezTo>
                    <a:pt x="1539535" y="1587058"/>
                    <a:pt x="1550964" y="1489806"/>
                    <a:pt x="1600977" y="1409232"/>
                  </a:cubicBezTo>
                  <a:lnTo>
                    <a:pt x="1626313" y="1376377"/>
                  </a:lnTo>
                  <a:lnTo>
                    <a:pt x="1624520" y="1374682"/>
                  </a:lnTo>
                  <a:lnTo>
                    <a:pt x="1982833" y="995685"/>
                  </a:lnTo>
                  <a:lnTo>
                    <a:pt x="1655649" y="686358"/>
                  </a:lnTo>
                  <a:lnTo>
                    <a:pt x="1280355" y="331546"/>
                  </a:lnTo>
                  <a:lnTo>
                    <a:pt x="929670" y="0"/>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5" name="任意多边形 18">
              <a:extLst>
                <a:ext uri="{FF2B5EF4-FFF2-40B4-BE49-F238E27FC236}">
                  <a16:creationId xmlns:a16="http://schemas.microsoft.com/office/drawing/2014/main" id="{A3AE498A-0757-49B2-97F4-2CEAE79FA39B}"/>
                </a:ext>
              </a:extLst>
            </p:cNvPr>
            <p:cNvSpPr>
              <a:spLocks noChangeArrowheads="1"/>
            </p:cNvSpPr>
            <p:nvPr/>
          </p:nvSpPr>
          <p:spPr bwMode="auto">
            <a:xfrm rot="-811666" flipH="1" flipV="1">
              <a:off x="6707188" y="3327400"/>
              <a:ext cx="1128712" cy="1443038"/>
            </a:xfrm>
            <a:custGeom>
              <a:avLst/>
              <a:gdLst>
                <a:gd name="T0" fmla="*/ 203331 w 1974521"/>
                <a:gd name="T1" fmla="*/ 1443038 h 2524712"/>
                <a:gd name="T2" fmla="*/ 17494 w 1974521"/>
                <a:gd name="T3" fmla="*/ 832834 h 2524712"/>
                <a:gd name="T4" fmla="*/ 18307 w 1974521"/>
                <a:gd name="T5" fmla="*/ 832587 h 2524712"/>
                <a:gd name="T6" fmla="*/ 16387 w 1974521"/>
                <a:gd name="T7" fmla="*/ 827737 h 2524712"/>
                <a:gd name="T8" fmla="*/ 57944 w 1974521"/>
                <a:gd name="T9" fmla="*/ 512210 h 2524712"/>
                <a:gd name="T10" fmla="*/ 88014 w 1974521"/>
                <a:gd name="T11" fmla="*/ 473220 h 2524712"/>
                <a:gd name="T12" fmla="*/ 85886 w 1974521"/>
                <a:gd name="T13" fmla="*/ 471209 h 2524712"/>
                <a:gd name="T14" fmla="*/ 531435 w 1974521"/>
                <a:gd name="T15" fmla="*/ 0 h 2524712"/>
                <a:gd name="T16" fmla="*/ 731900 w 1974521"/>
                <a:gd name="T17" fmla="*/ 189500 h 2524712"/>
                <a:gd name="T18" fmla="*/ 946433 w 1974521"/>
                <a:gd name="T19" fmla="*/ 392298 h 2524712"/>
                <a:gd name="T20" fmla="*/ 1128712 w 1974521"/>
                <a:gd name="T21" fmla="*/ 564608 h 2524712"/>
                <a:gd name="T22" fmla="*/ 931863 w 1974521"/>
                <a:gd name="T23" fmla="*/ 772794 h 2524712"/>
                <a:gd name="T24" fmla="*/ 932888 w 1974521"/>
                <a:gd name="T25" fmla="*/ 773762 h 2524712"/>
                <a:gd name="T26" fmla="*/ 918405 w 1974521"/>
                <a:gd name="T27" fmla="*/ 792541 h 2524712"/>
                <a:gd name="T28" fmla="*/ 898390 w 1974521"/>
                <a:gd name="T29" fmla="*/ 944507 h 2524712"/>
                <a:gd name="T30" fmla="*/ 899315 w 1974521"/>
                <a:gd name="T31" fmla="*/ 946843 h 2524712"/>
                <a:gd name="T32" fmla="*/ 898923 w 1974521"/>
                <a:gd name="T33" fmla="*/ 946962 h 2524712"/>
                <a:gd name="T34" fmla="*/ 978156 w 1974521"/>
                <a:gd name="T35" fmla="*/ 1207126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4521"/>
                <a:gd name="T55" fmla="*/ 0 h 2524712"/>
                <a:gd name="T56" fmla="*/ 1974521 w 1974521"/>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4521" h="2524712">
                  <a:moveTo>
                    <a:pt x="355698" y="2524712"/>
                  </a:moveTo>
                  <a:lnTo>
                    <a:pt x="30604" y="1457111"/>
                  </a:lnTo>
                  <a:lnTo>
                    <a:pt x="32026" y="1456678"/>
                  </a:lnTo>
                  <a:lnTo>
                    <a:pt x="28667" y="1448193"/>
                  </a:lnTo>
                  <a:cubicBezTo>
                    <a:pt x="-26207" y="1265374"/>
                    <a:pt x="-2477" y="1063448"/>
                    <a:pt x="101365" y="896153"/>
                  </a:cubicBezTo>
                  <a:lnTo>
                    <a:pt x="153968" y="827937"/>
                  </a:lnTo>
                  <a:lnTo>
                    <a:pt x="150246" y="824418"/>
                  </a:lnTo>
                  <a:lnTo>
                    <a:pt x="929670" y="0"/>
                  </a:lnTo>
                  <a:lnTo>
                    <a:pt x="1280355" y="331546"/>
                  </a:lnTo>
                  <a:lnTo>
                    <a:pt x="1655649" y="686358"/>
                  </a:lnTo>
                  <a:lnTo>
                    <a:pt x="1974521" y="987827"/>
                  </a:lnTo>
                  <a:lnTo>
                    <a:pt x="1630161" y="1352065"/>
                  </a:lnTo>
                  <a:lnTo>
                    <a:pt x="1631954" y="1353760"/>
                  </a:lnTo>
                  <a:lnTo>
                    <a:pt x="1606619" y="1386615"/>
                  </a:lnTo>
                  <a:cubicBezTo>
                    <a:pt x="1556606" y="1467188"/>
                    <a:pt x="1545177" y="1564441"/>
                    <a:pt x="1571605" y="1652492"/>
                  </a:cubicBezTo>
                  <a:lnTo>
                    <a:pt x="1573223" y="1656578"/>
                  </a:lnTo>
                  <a:lnTo>
                    <a:pt x="1572538" y="1656786"/>
                  </a:lnTo>
                  <a:lnTo>
                    <a:pt x="1711144" y="2111965"/>
                  </a:lnTo>
                  <a:lnTo>
                    <a:pt x="355698" y="2524712"/>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6" name="任意多边形 19">
              <a:extLst>
                <a:ext uri="{FF2B5EF4-FFF2-40B4-BE49-F238E27FC236}">
                  <a16:creationId xmlns:a16="http://schemas.microsoft.com/office/drawing/2014/main" id="{35A32E7F-CC69-4FE1-9DCA-AD5D3DA846DB}"/>
                </a:ext>
              </a:extLst>
            </p:cNvPr>
            <p:cNvSpPr>
              <a:spLocks noChangeArrowheads="1"/>
            </p:cNvSpPr>
            <p:nvPr/>
          </p:nvSpPr>
          <p:spPr bwMode="auto">
            <a:xfrm rot="811666" flipV="1">
              <a:off x="4406900" y="3328988"/>
              <a:ext cx="1144588" cy="1443037"/>
            </a:xfrm>
            <a:custGeom>
              <a:avLst/>
              <a:gdLst>
                <a:gd name="T0" fmla="*/ 203178 w 2003794"/>
                <a:gd name="T1" fmla="*/ 1443037 h 2524712"/>
                <a:gd name="T2" fmla="*/ 999303 w 2003794"/>
                <a:gd name="T3" fmla="*/ 1200459 h 2524712"/>
                <a:gd name="T4" fmla="*/ 924048 w 2003794"/>
                <a:gd name="T5" fmla="*/ 953173 h 2524712"/>
                <a:gd name="T6" fmla="*/ 924440 w 2003794"/>
                <a:gd name="T7" fmla="*/ 953053 h 2524712"/>
                <a:gd name="T8" fmla="*/ 923515 w 2003794"/>
                <a:gd name="T9" fmla="*/ 950718 h 2524712"/>
                <a:gd name="T10" fmla="*/ 943515 w 2003794"/>
                <a:gd name="T11" fmla="*/ 798752 h 2524712"/>
                <a:gd name="T12" fmla="*/ 957987 w 2003794"/>
                <a:gd name="T13" fmla="*/ 779974 h 2524712"/>
                <a:gd name="T14" fmla="*/ 956963 w 2003794"/>
                <a:gd name="T15" fmla="*/ 779004 h 2524712"/>
                <a:gd name="T16" fmla="*/ 1144588 w 2003794"/>
                <a:gd name="T17" fmla="*/ 580425 h 2524712"/>
                <a:gd name="T18" fmla="*/ 945724 w 2003794"/>
                <a:gd name="T19" fmla="*/ 392298 h 2524712"/>
                <a:gd name="T20" fmla="*/ 731352 w 2003794"/>
                <a:gd name="T21" fmla="*/ 189500 h 2524712"/>
                <a:gd name="T22" fmla="*/ 531037 w 2003794"/>
                <a:gd name="T23" fmla="*/ 0 h 2524712"/>
                <a:gd name="T24" fmla="*/ 85822 w 2003794"/>
                <a:gd name="T25" fmla="*/ 471208 h 2524712"/>
                <a:gd name="T26" fmla="*/ 87948 w 2003794"/>
                <a:gd name="T27" fmla="*/ 473220 h 2524712"/>
                <a:gd name="T28" fmla="*/ 57901 w 2003794"/>
                <a:gd name="T29" fmla="*/ 512210 h 2524712"/>
                <a:gd name="T30" fmla="*/ 16375 w 2003794"/>
                <a:gd name="T31" fmla="*/ 827736 h 2524712"/>
                <a:gd name="T32" fmla="*/ 18294 w 2003794"/>
                <a:gd name="T33" fmla="*/ 832586 h 2524712"/>
                <a:gd name="T34" fmla="*/ 17481 w 2003794"/>
                <a:gd name="T35" fmla="*/ 832834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03794"/>
                <a:gd name="T55" fmla="*/ 0 h 2524712"/>
                <a:gd name="T56" fmla="*/ 2003794 w 2003794"/>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03794" h="2524712">
                  <a:moveTo>
                    <a:pt x="355698" y="2524712"/>
                  </a:moveTo>
                  <a:lnTo>
                    <a:pt x="1749448" y="2100302"/>
                  </a:lnTo>
                  <a:lnTo>
                    <a:pt x="1617702" y="1667654"/>
                  </a:lnTo>
                  <a:lnTo>
                    <a:pt x="1618387" y="1667445"/>
                  </a:lnTo>
                  <a:lnTo>
                    <a:pt x="1616769" y="1663359"/>
                  </a:lnTo>
                  <a:cubicBezTo>
                    <a:pt x="1590341" y="1575308"/>
                    <a:pt x="1601770" y="1478056"/>
                    <a:pt x="1651782" y="1397482"/>
                  </a:cubicBezTo>
                  <a:lnTo>
                    <a:pt x="1677117" y="1364628"/>
                  </a:lnTo>
                  <a:lnTo>
                    <a:pt x="1675325" y="1362932"/>
                  </a:lnTo>
                  <a:lnTo>
                    <a:pt x="2003794" y="1015502"/>
                  </a:lnTo>
                  <a:lnTo>
                    <a:pt x="1655649" y="686358"/>
                  </a:lnTo>
                  <a:lnTo>
                    <a:pt x="1280355" y="331546"/>
                  </a:lnTo>
                  <a:lnTo>
                    <a:pt x="929670" y="0"/>
                  </a:lnTo>
                  <a:lnTo>
                    <a:pt x="150246" y="824418"/>
                  </a:lnTo>
                  <a:lnTo>
                    <a:pt x="153968" y="827937"/>
                  </a:lnTo>
                  <a:lnTo>
                    <a:pt x="101365" y="896153"/>
                  </a:lnTo>
                  <a:cubicBezTo>
                    <a:pt x="-2477" y="1063448"/>
                    <a:pt x="-26207" y="1265374"/>
                    <a:pt x="28667" y="1448193"/>
                  </a:cubicBezTo>
                  <a:lnTo>
                    <a:pt x="32026" y="1456678"/>
                  </a:lnTo>
                  <a:lnTo>
                    <a:pt x="30604" y="1457111"/>
                  </a:lnTo>
                  <a:lnTo>
                    <a:pt x="355698" y="2524712"/>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7" name="任意多边形 20">
              <a:extLst>
                <a:ext uri="{FF2B5EF4-FFF2-40B4-BE49-F238E27FC236}">
                  <a16:creationId xmlns:a16="http://schemas.microsoft.com/office/drawing/2014/main" id="{A52F0014-70D8-4792-ABB5-A62923A5947A}"/>
                </a:ext>
              </a:extLst>
            </p:cNvPr>
            <p:cNvSpPr>
              <a:spLocks noChangeArrowheads="1"/>
            </p:cNvSpPr>
            <p:nvPr/>
          </p:nvSpPr>
          <p:spPr bwMode="auto">
            <a:xfrm rot="18755030" flipV="1">
              <a:off x="5018882" y="4296568"/>
              <a:ext cx="1130300" cy="1439863"/>
            </a:xfrm>
            <a:custGeom>
              <a:avLst/>
              <a:gdLst>
                <a:gd name="T0" fmla="*/ 1007332 w 1424028"/>
                <a:gd name="T1" fmla="*/ 1195122 h 1814500"/>
                <a:gd name="T2" fmla="*/ 923615 w 1424028"/>
                <a:gd name="T3" fmla="*/ 920264 h 1814500"/>
                <a:gd name="T4" fmla="*/ 924006 w 1424028"/>
                <a:gd name="T5" fmla="*/ 920146 h 1814500"/>
                <a:gd name="T6" fmla="*/ 923081 w 1424028"/>
                <a:gd name="T7" fmla="*/ 917809 h 1814500"/>
                <a:gd name="T8" fmla="*/ 943103 w 1424028"/>
                <a:gd name="T9" fmla="*/ 765808 h 1814500"/>
                <a:gd name="T10" fmla="*/ 957591 w 1424028"/>
                <a:gd name="T11" fmla="*/ 747024 h 1814500"/>
                <a:gd name="T12" fmla="*/ 956566 w 1424028"/>
                <a:gd name="T13" fmla="*/ 746055 h 1814500"/>
                <a:gd name="T14" fmla="*/ 1130300 w 1424028"/>
                <a:gd name="T15" fmla="*/ 562339 h 1814500"/>
                <a:gd name="T16" fmla="*/ 946776 w 1424028"/>
                <a:gd name="T17" fmla="*/ 388876 h 1814500"/>
                <a:gd name="T18" fmla="*/ 780439 w 1424028"/>
                <a:gd name="T19" fmla="*/ 231657 h 1814500"/>
                <a:gd name="T20" fmla="*/ 528306 w 1424028"/>
                <a:gd name="T21" fmla="*/ 0 h 1814500"/>
                <a:gd name="T22" fmla="*/ 85918 w 1424028"/>
                <a:gd name="T23" fmla="*/ 467806 h 1814500"/>
                <a:gd name="T24" fmla="*/ 88046 w 1424028"/>
                <a:gd name="T25" fmla="*/ 469817 h 1814500"/>
                <a:gd name="T26" fmla="*/ 57965 w 1424028"/>
                <a:gd name="T27" fmla="*/ 508816 h 1814500"/>
                <a:gd name="T28" fmla="*/ 16393 w 1424028"/>
                <a:gd name="T29" fmla="*/ 824417 h 1814500"/>
                <a:gd name="T30" fmla="*/ 18314 w 1424028"/>
                <a:gd name="T31" fmla="*/ 829268 h 1814500"/>
                <a:gd name="T32" fmla="*/ 17501 w 1424028"/>
                <a:gd name="T33" fmla="*/ 829516 h 1814500"/>
                <a:gd name="T34" fmla="*/ 203405 w 1424028"/>
                <a:gd name="T35" fmla="*/ 1439863 h 18145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4028"/>
                <a:gd name="T55" fmla="*/ 0 h 1814500"/>
                <a:gd name="T56" fmla="*/ 1424028 w 1424028"/>
                <a:gd name="T57" fmla="*/ 1814500 h 181450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4028" h="1814500">
                  <a:moveTo>
                    <a:pt x="1269105" y="1506080"/>
                  </a:moveTo>
                  <a:lnTo>
                    <a:pt x="1163632" y="1159707"/>
                  </a:lnTo>
                  <a:lnTo>
                    <a:pt x="1164125" y="1159558"/>
                  </a:lnTo>
                  <a:lnTo>
                    <a:pt x="1162960" y="1156613"/>
                  </a:lnTo>
                  <a:cubicBezTo>
                    <a:pt x="1143919" y="1093177"/>
                    <a:pt x="1152153" y="1023111"/>
                    <a:pt x="1188185" y="965063"/>
                  </a:cubicBezTo>
                  <a:lnTo>
                    <a:pt x="1206437" y="941392"/>
                  </a:lnTo>
                  <a:lnTo>
                    <a:pt x="1205146" y="940171"/>
                  </a:lnTo>
                  <a:lnTo>
                    <a:pt x="1424028" y="708654"/>
                  </a:lnTo>
                  <a:lnTo>
                    <a:pt x="1192812" y="490058"/>
                  </a:lnTo>
                  <a:lnTo>
                    <a:pt x="983249" y="291932"/>
                  </a:lnTo>
                  <a:lnTo>
                    <a:pt x="665595" y="0"/>
                  </a:lnTo>
                  <a:lnTo>
                    <a:pt x="108245" y="589524"/>
                  </a:lnTo>
                  <a:lnTo>
                    <a:pt x="110926" y="592059"/>
                  </a:lnTo>
                  <a:lnTo>
                    <a:pt x="73028" y="641205"/>
                  </a:lnTo>
                  <a:cubicBezTo>
                    <a:pt x="-1785" y="761733"/>
                    <a:pt x="-18881" y="907210"/>
                    <a:pt x="20653" y="1038922"/>
                  </a:cubicBezTo>
                  <a:lnTo>
                    <a:pt x="23073" y="1045035"/>
                  </a:lnTo>
                  <a:lnTo>
                    <a:pt x="22049" y="1045347"/>
                  </a:lnTo>
                  <a:lnTo>
                    <a:pt x="256263" y="1814500"/>
                  </a:lnTo>
                  <a:lnTo>
                    <a:pt x="1269105" y="1506080"/>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8" name="任意多边形 21">
              <a:extLst>
                <a:ext uri="{FF2B5EF4-FFF2-40B4-BE49-F238E27FC236}">
                  <a16:creationId xmlns:a16="http://schemas.microsoft.com/office/drawing/2014/main" id="{C106628F-FF90-477F-B597-373D26EFDD4A}"/>
                </a:ext>
              </a:extLst>
            </p:cNvPr>
            <p:cNvSpPr>
              <a:spLocks noChangeArrowheads="1"/>
            </p:cNvSpPr>
            <p:nvPr/>
          </p:nvSpPr>
          <p:spPr bwMode="auto">
            <a:xfrm rot="2844970" flipH="1" flipV="1">
              <a:off x="6092032" y="4294981"/>
              <a:ext cx="1130300" cy="1443037"/>
            </a:xfrm>
            <a:custGeom>
              <a:avLst/>
              <a:gdLst>
                <a:gd name="T0" fmla="*/ 984607 w 1424033"/>
                <a:gd name="T1" fmla="*/ 1205269 h 1818928"/>
                <a:gd name="T2" fmla="*/ 203404 w 1424033"/>
                <a:gd name="T3" fmla="*/ 1443037 h 1818928"/>
                <a:gd name="T4" fmla="*/ 17501 w 1424033"/>
                <a:gd name="T5" fmla="*/ 832833 h 1818928"/>
                <a:gd name="T6" fmla="*/ 18314 w 1424033"/>
                <a:gd name="T7" fmla="*/ 832587 h 1818928"/>
                <a:gd name="T8" fmla="*/ 16393 w 1424033"/>
                <a:gd name="T9" fmla="*/ 827736 h 1818928"/>
                <a:gd name="T10" fmla="*/ 57965 w 1424033"/>
                <a:gd name="T11" fmla="*/ 512210 h 1818928"/>
                <a:gd name="T12" fmla="*/ 88045 w 1424033"/>
                <a:gd name="T13" fmla="*/ 473220 h 1818928"/>
                <a:gd name="T14" fmla="*/ 85917 w 1424033"/>
                <a:gd name="T15" fmla="*/ 471209 h 1818928"/>
                <a:gd name="T16" fmla="*/ 531626 w 1424033"/>
                <a:gd name="T17" fmla="*/ 0 h 1818928"/>
                <a:gd name="T18" fmla="*/ 732163 w 1424033"/>
                <a:gd name="T19" fmla="*/ 189500 h 1818928"/>
                <a:gd name="T20" fmla="*/ 946773 w 1424033"/>
                <a:gd name="T21" fmla="*/ 392298 h 1818928"/>
                <a:gd name="T22" fmla="*/ 1130300 w 1424033"/>
                <a:gd name="T23" fmla="*/ 565725 h 1818928"/>
                <a:gd name="T24" fmla="*/ 937784 w 1424033"/>
                <a:gd name="T25" fmla="*/ 769255 h 1818928"/>
                <a:gd name="T26" fmla="*/ 938809 w 1424033"/>
                <a:gd name="T27" fmla="*/ 770224 h 1818928"/>
                <a:gd name="T28" fmla="*/ 924322 w 1424033"/>
                <a:gd name="T29" fmla="*/ 789003 h 1818928"/>
                <a:gd name="T30" fmla="*/ 904299 w 1424033"/>
                <a:gd name="T31" fmla="*/ 940969 h 1818928"/>
                <a:gd name="T32" fmla="*/ 905224 w 1424033"/>
                <a:gd name="T33" fmla="*/ 943304 h 1818928"/>
                <a:gd name="T34" fmla="*/ 904833 w 1424033"/>
                <a:gd name="T35" fmla="*/ 943423 h 18189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4033"/>
                <a:gd name="T55" fmla="*/ 0 h 1818928"/>
                <a:gd name="T56" fmla="*/ 1424033 w 1424033"/>
                <a:gd name="T57" fmla="*/ 1818928 h 18189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4033" h="1818928">
                  <a:moveTo>
                    <a:pt x="1240478" y="1519225"/>
                  </a:moveTo>
                  <a:lnTo>
                    <a:pt x="256263" y="1818928"/>
                  </a:lnTo>
                  <a:lnTo>
                    <a:pt x="22049" y="1049775"/>
                  </a:lnTo>
                  <a:lnTo>
                    <a:pt x="23073" y="1049464"/>
                  </a:lnTo>
                  <a:lnTo>
                    <a:pt x="20653" y="1043350"/>
                  </a:lnTo>
                  <a:cubicBezTo>
                    <a:pt x="-18881" y="911639"/>
                    <a:pt x="-1785" y="766161"/>
                    <a:pt x="73029" y="645633"/>
                  </a:cubicBezTo>
                  <a:lnTo>
                    <a:pt x="110926" y="596487"/>
                  </a:lnTo>
                  <a:lnTo>
                    <a:pt x="108245" y="593952"/>
                  </a:lnTo>
                  <a:lnTo>
                    <a:pt x="669780" y="0"/>
                  </a:lnTo>
                  <a:lnTo>
                    <a:pt x="922431" y="238862"/>
                  </a:lnTo>
                  <a:lnTo>
                    <a:pt x="1192812" y="494486"/>
                  </a:lnTo>
                  <a:lnTo>
                    <a:pt x="1424033" y="713088"/>
                  </a:lnTo>
                  <a:lnTo>
                    <a:pt x="1181487" y="969635"/>
                  </a:lnTo>
                  <a:lnTo>
                    <a:pt x="1182779" y="970857"/>
                  </a:lnTo>
                  <a:lnTo>
                    <a:pt x="1164527" y="994527"/>
                  </a:lnTo>
                  <a:cubicBezTo>
                    <a:pt x="1128494" y="1052576"/>
                    <a:pt x="1120260" y="1122642"/>
                    <a:pt x="1139301" y="1186078"/>
                  </a:cubicBezTo>
                  <a:lnTo>
                    <a:pt x="1140466" y="1189021"/>
                  </a:lnTo>
                  <a:lnTo>
                    <a:pt x="1139973" y="1189172"/>
                  </a:lnTo>
                  <a:lnTo>
                    <a:pt x="1240478" y="1519225"/>
                  </a:lnTo>
                  <a:close/>
                </a:path>
              </a:pathLst>
            </a:custGeom>
            <a:solidFill>
              <a:schemeClr val="accent5">
                <a:lumMod val="50000"/>
                <a:alpha val="5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109" name="组合 69">
              <a:extLst>
                <a:ext uri="{FF2B5EF4-FFF2-40B4-BE49-F238E27FC236}">
                  <a16:creationId xmlns:a16="http://schemas.microsoft.com/office/drawing/2014/main" id="{95E2AE16-5E35-4295-953F-9D2B4B8121D8}"/>
                </a:ext>
              </a:extLst>
            </p:cNvPr>
            <p:cNvGrpSpPr/>
            <p:nvPr/>
          </p:nvGrpSpPr>
          <p:grpSpPr bwMode="auto">
            <a:xfrm>
              <a:off x="5330825" y="2720975"/>
              <a:ext cx="395288" cy="381000"/>
              <a:chOff x="0" y="0"/>
              <a:chExt cx="645684" cy="620945"/>
            </a:xfrm>
            <a:solidFill>
              <a:schemeClr val="bg1"/>
            </a:solidFill>
          </p:grpSpPr>
          <p:sp>
            <p:nvSpPr>
              <p:cNvPr id="127" name="Oval 131">
                <a:extLst>
                  <a:ext uri="{FF2B5EF4-FFF2-40B4-BE49-F238E27FC236}">
                    <a16:creationId xmlns:a16="http://schemas.microsoft.com/office/drawing/2014/main" id="{45052D48-8C37-4F68-ADC8-E76F9E88B729}"/>
                  </a:ext>
                </a:extLst>
              </p:cNvPr>
              <p:cNvSpPr>
                <a:spLocks noChangeArrowheads="1"/>
              </p:cNvSpPr>
              <p:nvPr/>
            </p:nvSpPr>
            <p:spPr bwMode="auto">
              <a:xfrm>
                <a:off x="177563" y="0"/>
                <a:ext cx="290558" cy="294275"/>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8" name="Freeform 134">
                <a:extLst>
                  <a:ext uri="{FF2B5EF4-FFF2-40B4-BE49-F238E27FC236}">
                    <a16:creationId xmlns:a16="http://schemas.microsoft.com/office/drawing/2014/main" id="{8123BBFB-2990-42DE-B631-FCE20521993E}"/>
                  </a:ext>
                </a:extLst>
              </p:cNvPr>
              <p:cNvSpPr>
                <a:spLocks noChangeArrowheads="1"/>
              </p:cNvSpPr>
              <p:nvPr/>
            </p:nvSpPr>
            <p:spPr bwMode="auto">
              <a:xfrm>
                <a:off x="0" y="340170"/>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0"/>
                  <a:gd name="T67" fmla="*/ 0 h 87"/>
                  <a:gd name="T68" fmla="*/ 200 w 200"/>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10" name="组合 72">
              <a:extLst>
                <a:ext uri="{FF2B5EF4-FFF2-40B4-BE49-F238E27FC236}">
                  <a16:creationId xmlns:a16="http://schemas.microsoft.com/office/drawing/2014/main" id="{D56CD446-B8A9-48C0-B420-56FB618CD982}"/>
                </a:ext>
              </a:extLst>
            </p:cNvPr>
            <p:cNvGrpSpPr/>
            <p:nvPr/>
          </p:nvGrpSpPr>
          <p:grpSpPr bwMode="auto">
            <a:xfrm>
              <a:off x="4657725" y="3832225"/>
              <a:ext cx="533400" cy="404813"/>
              <a:chOff x="0" y="0"/>
              <a:chExt cx="509646" cy="387231"/>
            </a:xfrm>
            <a:solidFill>
              <a:schemeClr val="bg1"/>
            </a:solidFill>
          </p:grpSpPr>
          <p:sp>
            <p:nvSpPr>
              <p:cNvPr id="125" name="Freeform 20">
                <a:extLst>
                  <a:ext uri="{FF2B5EF4-FFF2-40B4-BE49-F238E27FC236}">
                    <a16:creationId xmlns:a16="http://schemas.microsoft.com/office/drawing/2014/main" id="{800BAF83-144F-4E74-AE0C-15856E78C48C}"/>
                  </a:ext>
                </a:extLst>
              </p:cNvPr>
              <p:cNvSpPr>
                <a:spLocks noEditPoints="1" noChangeArrowheads="1"/>
              </p:cNvSpPr>
              <p:nvPr/>
            </p:nvSpPr>
            <p:spPr bwMode="auto">
              <a:xfrm>
                <a:off x="0" y="51839"/>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6" name="Freeform 21">
                <a:extLst>
                  <a:ext uri="{FF2B5EF4-FFF2-40B4-BE49-F238E27FC236}">
                    <a16:creationId xmlns:a16="http://schemas.microsoft.com/office/drawing/2014/main" id="{100F7309-B407-4D30-BB39-54ACEB00ED43}"/>
                  </a:ext>
                </a:extLst>
              </p:cNvPr>
              <p:cNvSpPr>
                <a:spLocks noEditPoints="1" noChangeArrowheads="1"/>
              </p:cNvSpPr>
              <p:nvPr/>
            </p:nvSpPr>
            <p:spPr bwMode="auto">
              <a:xfrm>
                <a:off x="309785" y="0"/>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11" name="组合 75">
              <a:extLst>
                <a:ext uri="{FF2B5EF4-FFF2-40B4-BE49-F238E27FC236}">
                  <a16:creationId xmlns:a16="http://schemas.microsoft.com/office/drawing/2014/main" id="{48CA472F-D21B-4761-B7C4-B5BBE03F6E0D}"/>
                </a:ext>
              </a:extLst>
            </p:cNvPr>
            <p:cNvGrpSpPr/>
            <p:nvPr/>
          </p:nvGrpSpPr>
          <p:grpSpPr bwMode="auto">
            <a:xfrm>
              <a:off x="5365750" y="4833938"/>
              <a:ext cx="301625" cy="387350"/>
              <a:chOff x="0" y="0"/>
              <a:chExt cx="563562" cy="720725"/>
            </a:xfrm>
            <a:solidFill>
              <a:schemeClr val="bg1"/>
            </a:solidFill>
          </p:grpSpPr>
          <p:sp>
            <p:nvSpPr>
              <p:cNvPr id="122" name="Freeform 32">
                <a:extLst>
                  <a:ext uri="{FF2B5EF4-FFF2-40B4-BE49-F238E27FC236}">
                    <a16:creationId xmlns:a16="http://schemas.microsoft.com/office/drawing/2014/main" id="{5029AD7C-24E3-40D7-8E38-DB6287E32A2A}"/>
                  </a:ext>
                </a:extLst>
              </p:cNvPr>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3" name="Freeform 33">
                <a:extLst>
                  <a:ext uri="{FF2B5EF4-FFF2-40B4-BE49-F238E27FC236}">
                    <a16:creationId xmlns:a16="http://schemas.microsoft.com/office/drawing/2014/main" id="{A29D652D-C6A6-4433-B4A0-5DBF57B22524}"/>
                  </a:ext>
                </a:extLst>
              </p:cNvPr>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4" name="Freeform 34">
                <a:extLst>
                  <a:ext uri="{FF2B5EF4-FFF2-40B4-BE49-F238E27FC236}">
                    <a16:creationId xmlns:a16="http://schemas.microsoft.com/office/drawing/2014/main" id="{438CE4EE-89D1-43FA-A745-9000B2606C83}"/>
                  </a:ext>
                </a:extLst>
              </p:cNvPr>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12" name="组合 79">
              <a:extLst>
                <a:ext uri="{FF2B5EF4-FFF2-40B4-BE49-F238E27FC236}">
                  <a16:creationId xmlns:a16="http://schemas.microsoft.com/office/drawing/2014/main" id="{59B157E1-7D09-489B-A893-D22ADF8FEC91}"/>
                </a:ext>
              </a:extLst>
            </p:cNvPr>
            <p:cNvGrpSpPr/>
            <p:nvPr/>
          </p:nvGrpSpPr>
          <p:grpSpPr bwMode="auto">
            <a:xfrm>
              <a:off x="6588125" y="2790825"/>
              <a:ext cx="346075" cy="342900"/>
              <a:chOff x="0" y="0"/>
              <a:chExt cx="453105" cy="448433"/>
            </a:xfrm>
            <a:solidFill>
              <a:schemeClr val="bg1"/>
            </a:solidFill>
          </p:grpSpPr>
          <p:sp>
            <p:nvSpPr>
              <p:cNvPr id="120" name="Freeform 136">
                <a:extLst>
                  <a:ext uri="{FF2B5EF4-FFF2-40B4-BE49-F238E27FC236}">
                    <a16:creationId xmlns:a16="http://schemas.microsoft.com/office/drawing/2014/main" id="{6604A2C7-BF37-4B15-B9BE-057BFFE5D417}"/>
                  </a:ext>
                </a:extLst>
              </p:cNvPr>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1" name="Freeform 137">
                <a:extLst>
                  <a:ext uri="{FF2B5EF4-FFF2-40B4-BE49-F238E27FC236}">
                    <a16:creationId xmlns:a16="http://schemas.microsoft.com/office/drawing/2014/main" id="{8B841C03-1547-4D66-98DA-BA18532ADAC3}"/>
                  </a:ext>
                </a:extLst>
              </p:cNvPr>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13" name="组合 82">
              <a:extLst>
                <a:ext uri="{FF2B5EF4-FFF2-40B4-BE49-F238E27FC236}">
                  <a16:creationId xmlns:a16="http://schemas.microsoft.com/office/drawing/2014/main" id="{DE417D5D-B737-4F68-83B6-AEFC70211352}"/>
                </a:ext>
              </a:extLst>
            </p:cNvPr>
            <p:cNvGrpSpPr/>
            <p:nvPr/>
          </p:nvGrpSpPr>
          <p:grpSpPr bwMode="auto">
            <a:xfrm>
              <a:off x="7189788" y="3895725"/>
              <a:ext cx="357187" cy="341313"/>
              <a:chOff x="0" y="0"/>
              <a:chExt cx="2438400" cy="2332038"/>
            </a:xfrm>
            <a:solidFill>
              <a:schemeClr val="bg1"/>
            </a:solidFill>
          </p:grpSpPr>
          <p:sp>
            <p:nvSpPr>
              <p:cNvPr id="118" name="Freeform 25">
                <a:extLst>
                  <a:ext uri="{FF2B5EF4-FFF2-40B4-BE49-F238E27FC236}">
                    <a16:creationId xmlns:a16="http://schemas.microsoft.com/office/drawing/2014/main" id="{A45A9AF1-B3D1-4F7E-AD3C-29FF85C2FEFC}"/>
                  </a:ext>
                </a:extLst>
              </p:cNvPr>
              <p:cNvSpPr>
                <a:spLocks noChangeArrowheads="1"/>
              </p:cNvSpPr>
              <p:nvPr/>
            </p:nvSpPr>
            <p:spPr bwMode="auto">
              <a:xfrm>
                <a:off x="893763" y="1676400"/>
                <a:ext cx="655638" cy="655638"/>
              </a:xfrm>
              <a:custGeom>
                <a:avLst/>
                <a:gdLst>
                  <a:gd name="T0" fmla="*/ 206 w 413"/>
                  <a:gd name="T1" fmla="*/ 413 h 413"/>
                  <a:gd name="T2" fmla="*/ 0 w 413"/>
                  <a:gd name="T3" fmla="*/ 0 h 413"/>
                  <a:gd name="T4" fmla="*/ 413 w 413"/>
                  <a:gd name="T5" fmla="*/ 0 h 413"/>
                  <a:gd name="T6" fmla="*/ 206 w 413"/>
                  <a:gd name="T7" fmla="*/ 413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9" name="任意多边形 84">
                <a:extLst>
                  <a:ext uri="{FF2B5EF4-FFF2-40B4-BE49-F238E27FC236}">
                    <a16:creationId xmlns:a16="http://schemas.microsoft.com/office/drawing/2014/main" id="{2D6654BB-0F1F-4B95-AE9E-F45E03DAE666}"/>
                  </a:ext>
                </a:extLst>
              </p:cNvPr>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14" name="组合 85">
              <a:extLst>
                <a:ext uri="{FF2B5EF4-FFF2-40B4-BE49-F238E27FC236}">
                  <a16:creationId xmlns:a16="http://schemas.microsoft.com/office/drawing/2014/main" id="{DAA356DE-ACEF-40F4-AEF9-B6441967AE56}"/>
                </a:ext>
              </a:extLst>
            </p:cNvPr>
            <p:cNvGrpSpPr/>
            <p:nvPr/>
          </p:nvGrpSpPr>
          <p:grpSpPr bwMode="auto">
            <a:xfrm>
              <a:off x="6556375" y="4833938"/>
              <a:ext cx="387350" cy="438150"/>
              <a:chOff x="0" y="0"/>
              <a:chExt cx="406393" cy="459645"/>
            </a:xfrm>
            <a:solidFill>
              <a:schemeClr val="bg1"/>
            </a:solidFill>
          </p:grpSpPr>
          <p:sp>
            <p:nvSpPr>
              <p:cNvPr id="115" name="Freeform 148">
                <a:extLst>
                  <a:ext uri="{FF2B5EF4-FFF2-40B4-BE49-F238E27FC236}">
                    <a16:creationId xmlns:a16="http://schemas.microsoft.com/office/drawing/2014/main" id="{292A6FCF-AA7C-407A-8B4B-4CCE4210FA9F}"/>
                  </a:ext>
                </a:extLst>
              </p:cNvPr>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6" name="Freeform 149">
                <a:extLst>
                  <a:ext uri="{FF2B5EF4-FFF2-40B4-BE49-F238E27FC236}">
                    <a16:creationId xmlns:a16="http://schemas.microsoft.com/office/drawing/2014/main" id="{D385175E-2AE1-461E-A2D1-CA61CA4D447B}"/>
                  </a:ext>
                </a:extLst>
              </p:cNvPr>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7" name="Oval 150">
                <a:extLst>
                  <a:ext uri="{FF2B5EF4-FFF2-40B4-BE49-F238E27FC236}">
                    <a16:creationId xmlns:a16="http://schemas.microsoft.com/office/drawing/2014/main" id="{F74B1C70-5570-4DCD-A787-EFF013631D3A}"/>
                  </a:ext>
                </a:extLst>
              </p:cNvPr>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pPr>
                  <a:defRPr/>
                </a:pPr>
                <a:endParaRPr lang="zh-CN" altLang="zh-CN">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129" name="文本框 128">
            <a:extLst>
              <a:ext uri="{FF2B5EF4-FFF2-40B4-BE49-F238E27FC236}">
                <a16:creationId xmlns:a16="http://schemas.microsoft.com/office/drawing/2014/main" id="{205E76D7-57E9-4167-9B36-DF8BAB35B3C0}"/>
              </a:ext>
            </a:extLst>
          </p:cNvPr>
          <p:cNvSpPr txBox="1"/>
          <p:nvPr/>
        </p:nvSpPr>
        <p:spPr>
          <a:xfrm>
            <a:off x="5593642" y="867487"/>
            <a:ext cx="2239645" cy="368300"/>
          </a:xfrm>
          <a:prstGeom prst="rect">
            <a:avLst/>
          </a:prstGeom>
          <a:noFill/>
        </p:spPr>
        <p:txBody>
          <a:bodyPr wrap="square" rtlCol="0">
            <a:spAutoFit/>
          </a:bodyPr>
          <a:lstStyle/>
          <a:p>
            <a:pPr algn="l"/>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数据平台</a:t>
            </a:r>
          </a:p>
        </p:txBody>
      </p:sp>
      <p:sp>
        <p:nvSpPr>
          <p:cNvPr id="130" name="矩形 129">
            <a:extLst>
              <a:ext uri="{FF2B5EF4-FFF2-40B4-BE49-F238E27FC236}">
                <a16:creationId xmlns:a16="http://schemas.microsoft.com/office/drawing/2014/main" id="{07497DC8-2A9E-46A9-B95A-1C7CA5912AD5}"/>
              </a:ext>
            </a:extLst>
          </p:cNvPr>
          <p:cNvSpPr/>
          <p:nvPr/>
        </p:nvSpPr>
        <p:spPr>
          <a:xfrm>
            <a:off x="5593642" y="1233247"/>
            <a:ext cx="2913380" cy="787523"/>
          </a:xfrm>
          <a:prstGeom prst="rect">
            <a:avLst/>
          </a:prstGeom>
          <a:solidFill>
            <a:schemeClr val="bg1">
              <a:lumMod val="95000"/>
            </a:schemeClr>
          </a:solidFill>
        </p:spPr>
        <p:txBody>
          <a:bodyPr wrap="square">
            <a:spAutoFit/>
          </a:bodyPr>
          <a:lstStyle/>
          <a:p>
            <a:pPr algn="l">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采集数据、计算数据、存储数据，处理数据的核心组件</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1" name="文本框 130">
            <a:extLst>
              <a:ext uri="{FF2B5EF4-FFF2-40B4-BE49-F238E27FC236}">
                <a16:creationId xmlns:a16="http://schemas.microsoft.com/office/drawing/2014/main" id="{AEF57507-0310-4F07-9085-DDC5505C28EC}"/>
              </a:ext>
            </a:extLst>
          </p:cNvPr>
          <p:cNvSpPr txBox="1"/>
          <p:nvPr/>
        </p:nvSpPr>
        <p:spPr>
          <a:xfrm>
            <a:off x="6277682" y="2530505"/>
            <a:ext cx="2913380" cy="369332"/>
          </a:xfrm>
          <a:prstGeom prst="rect">
            <a:avLst/>
          </a:prstGeom>
          <a:noFill/>
        </p:spPr>
        <p:txBody>
          <a:bodyPr wrap="square" rtlCol="0">
            <a:spAutoFit/>
          </a:bodyPr>
          <a:lstStyle/>
          <a:p>
            <a:pPr algn="l"/>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调度平台</a:t>
            </a:r>
          </a:p>
        </p:txBody>
      </p:sp>
      <p:sp>
        <p:nvSpPr>
          <p:cNvPr id="132" name="矩形 131">
            <a:extLst>
              <a:ext uri="{FF2B5EF4-FFF2-40B4-BE49-F238E27FC236}">
                <a16:creationId xmlns:a16="http://schemas.microsoft.com/office/drawing/2014/main" id="{1271BB7C-1E88-4B69-8275-1A8860937D2A}"/>
              </a:ext>
            </a:extLst>
          </p:cNvPr>
          <p:cNvSpPr/>
          <p:nvPr/>
        </p:nvSpPr>
        <p:spPr>
          <a:xfrm>
            <a:off x="6267377" y="2869642"/>
            <a:ext cx="2800423" cy="787523"/>
          </a:xfrm>
          <a:prstGeom prst="rect">
            <a:avLst/>
          </a:prstGeom>
          <a:solidFill>
            <a:schemeClr val="bg1">
              <a:lumMod val="95000"/>
            </a:schemeClr>
          </a:solidFill>
        </p:spPr>
        <p:txBody>
          <a:bodyPr wrap="square">
            <a:spAutoFit/>
          </a:bodyPr>
          <a:lstStyle/>
          <a:p>
            <a:pPr algn="l">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数据研发、任务调度，任务监控的调度系统</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3" name="文本框 132">
            <a:extLst>
              <a:ext uri="{FF2B5EF4-FFF2-40B4-BE49-F238E27FC236}">
                <a16:creationId xmlns:a16="http://schemas.microsoft.com/office/drawing/2014/main" id="{5B250EC3-E210-4BBD-89DA-D5E1F03BFB69}"/>
              </a:ext>
            </a:extLst>
          </p:cNvPr>
          <p:cNvSpPr txBox="1"/>
          <p:nvPr/>
        </p:nvSpPr>
        <p:spPr>
          <a:xfrm>
            <a:off x="5593642" y="4031057"/>
            <a:ext cx="2913380" cy="369332"/>
          </a:xfrm>
          <a:prstGeom prst="rect">
            <a:avLst/>
          </a:prstGeom>
          <a:noFill/>
        </p:spPr>
        <p:txBody>
          <a:bodyPr wrap="square" rtlCol="0">
            <a:spAutoFit/>
          </a:bodyPr>
          <a:lstStyle/>
          <a:p>
            <a:pPr algn="l"/>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监控平台</a:t>
            </a:r>
          </a:p>
        </p:txBody>
      </p:sp>
      <p:sp>
        <p:nvSpPr>
          <p:cNvPr id="134" name="矩形 133">
            <a:extLst>
              <a:ext uri="{FF2B5EF4-FFF2-40B4-BE49-F238E27FC236}">
                <a16:creationId xmlns:a16="http://schemas.microsoft.com/office/drawing/2014/main" id="{986F1A94-129E-4193-800E-C64CA97E25B8}"/>
              </a:ext>
            </a:extLst>
          </p:cNvPr>
          <p:cNvSpPr/>
          <p:nvPr/>
        </p:nvSpPr>
        <p:spPr>
          <a:xfrm>
            <a:off x="5593641" y="4425673"/>
            <a:ext cx="3008491" cy="787523"/>
          </a:xfrm>
          <a:prstGeom prst="rect">
            <a:avLst/>
          </a:prstGeom>
          <a:solidFill>
            <a:schemeClr val="bg1">
              <a:lumMod val="95000"/>
            </a:schemeClr>
          </a:solidFill>
        </p:spPr>
        <p:txBody>
          <a:bodyPr wrap="square">
            <a:spAutoFit/>
          </a:bodyPr>
          <a:lstStyle/>
          <a:p>
            <a:pPr algn="l">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用来监控服务运行情况，服务性能以及</a:t>
            </a:r>
            <a:r>
              <a:rPr lang="en-US" altLang="zh-CN" sz="1600" dirty="0" err="1">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cpu</a:t>
            </a: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、磁盘等使用情况</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5" name="文本框 134">
            <a:extLst>
              <a:ext uri="{FF2B5EF4-FFF2-40B4-BE49-F238E27FC236}">
                <a16:creationId xmlns:a16="http://schemas.microsoft.com/office/drawing/2014/main" id="{90B7E022-2051-4CDE-8B68-FBD80CF0EB05}"/>
              </a:ext>
            </a:extLst>
          </p:cNvPr>
          <p:cNvSpPr txBox="1"/>
          <p:nvPr/>
        </p:nvSpPr>
        <p:spPr>
          <a:xfrm>
            <a:off x="744147" y="867487"/>
            <a:ext cx="2239645" cy="368300"/>
          </a:xfrm>
          <a:prstGeom prst="rect">
            <a:avLst/>
          </a:prstGeom>
          <a:noFill/>
        </p:spPr>
        <p:txBody>
          <a:bodyPr wrap="square" rtlCol="0">
            <a:spAutoFit/>
          </a:bodyPr>
          <a:lstStyle/>
          <a:p>
            <a:pPr algn="r"/>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门户网站</a:t>
            </a:r>
          </a:p>
        </p:txBody>
      </p:sp>
      <p:sp>
        <p:nvSpPr>
          <p:cNvPr id="136" name="矩形 135">
            <a:extLst>
              <a:ext uri="{FF2B5EF4-FFF2-40B4-BE49-F238E27FC236}">
                <a16:creationId xmlns:a16="http://schemas.microsoft.com/office/drawing/2014/main" id="{14E56442-45C0-49F5-94E3-BAAA09AC01C6}"/>
              </a:ext>
            </a:extLst>
          </p:cNvPr>
          <p:cNvSpPr/>
          <p:nvPr/>
        </p:nvSpPr>
        <p:spPr>
          <a:xfrm>
            <a:off x="70412" y="1233247"/>
            <a:ext cx="2913380" cy="787523"/>
          </a:xfrm>
          <a:prstGeom prst="rect">
            <a:avLst/>
          </a:prstGeom>
          <a:solidFill>
            <a:schemeClr val="bg1">
              <a:lumMod val="95000"/>
            </a:schemeClr>
          </a:solidFill>
        </p:spPr>
        <p:txBody>
          <a:bodyPr wrap="square">
            <a:spAutoFit/>
          </a:bodyPr>
          <a:lstStyle/>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负责数据集、数据产品展示、接口和数据实验室的管理</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7" name="文本框 136">
            <a:extLst>
              <a:ext uri="{FF2B5EF4-FFF2-40B4-BE49-F238E27FC236}">
                <a16:creationId xmlns:a16="http://schemas.microsoft.com/office/drawing/2014/main" id="{EAF32094-EA19-478E-8CDA-894052D43EA2}"/>
              </a:ext>
            </a:extLst>
          </p:cNvPr>
          <p:cNvSpPr txBox="1"/>
          <p:nvPr/>
        </p:nvSpPr>
        <p:spPr>
          <a:xfrm>
            <a:off x="86267" y="2304798"/>
            <a:ext cx="2239645" cy="368300"/>
          </a:xfrm>
          <a:prstGeom prst="rect">
            <a:avLst/>
          </a:prstGeom>
          <a:noFill/>
        </p:spPr>
        <p:txBody>
          <a:bodyPr wrap="square" rtlCol="0">
            <a:spAutoFit/>
          </a:bodyPr>
          <a:lstStyle/>
          <a:p>
            <a:pPr algn="r"/>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数据实验室</a:t>
            </a:r>
          </a:p>
        </p:txBody>
      </p:sp>
      <p:sp>
        <p:nvSpPr>
          <p:cNvPr id="138" name="文本框 137">
            <a:extLst>
              <a:ext uri="{FF2B5EF4-FFF2-40B4-BE49-F238E27FC236}">
                <a16:creationId xmlns:a16="http://schemas.microsoft.com/office/drawing/2014/main" id="{5C2B4CDD-258B-41F0-9402-96BCC11F119A}"/>
              </a:ext>
            </a:extLst>
          </p:cNvPr>
          <p:cNvSpPr txBox="1"/>
          <p:nvPr/>
        </p:nvSpPr>
        <p:spPr>
          <a:xfrm>
            <a:off x="608925" y="3976549"/>
            <a:ext cx="2239645" cy="368300"/>
          </a:xfrm>
          <a:prstGeom prst="rect">
            <a:avLst/>
          </a:prstGeom>
          <a:noFill/>
        </p:spPr>
        <p:txBody>
          <a:bodyPr wrap="square" rtlCol="0">
            <a:spAutoFit/>
          </a:bodyPr>
          <a:lstStyle/>
          <a:p>
            <a:pPr algn="r"/>
            <a:r>
              <a:rPr lang="zh-CN" altLang="en-US" b="1"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综合管理平台</a:t>
            </a:r>
          </a:p>
        </p:txBody>
      </p:sp>
      <p:sp>
        <p:nvSpPr>
          <p:cNvPr id="139" name="矩形 138">
            <a:extLst>
              <a:ext uri="{FF2B5EF4-FFF2-40B4-BE49-F238E27FC236}">
                <a16:creationId xmlns:a16="http://schemas.microsoft.com/office/drawing/2014/main" id="{740091E3-140A-4B05-B3F3-A17818F1018C}"/>
              </a:ext>
            </a:extLst>
          </p:cNvPr>
          <p:cNvSpPr/>
          <p:nvPr/>
        </p:nvSpPr>
        <p:spPr>
          <a:xfrm>
            <a:off x="106566" y="4351188"/>
            <a:ext cx="2755048" cy="1156855"/>
          </a:xfrm>
          <a:prstGeom prst="rect">
            <a:avLst/>
          </a:prstGeom>
          <a:solidFill>
            <a:schemeClr val="bg1">
              <a:lumMod val="95000"/>
            </a:schemeClr>
          </a:solidFill>
        </p:spPr>
        <p:txBody>
          <a:bodyPr wrap="square">
            <a:spAutoFit/>
          </a:bodyPr>
          <a:lstStyle/>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主要负责用户管理、</a:t>
            </a:r>
            <a:endParaRPr lang="en-US" alt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审核管理、门户管理等，他是一个运营平台</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41" name="文本框 140">
            <a:extLst>
              <a:ext uri="{FF2B5EF4-FFF2-40B4-BE49-F238E27FC236}">
                <a16:creationId xmlns:a16="http://schemas.microsoft.com/office/drawing/2014/main" id="{7C6022EE-2AF7-4E87-8F1E-F5DB99047D42}"/>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二 核心组件介绍</a:t>
            </a:r>
          </a:p>
        </p:txBody>
      </p:sp>
      <p:sp>
        <p:nvSpPr>
          <p:cNvPr id="142" name="矩形 141">
            <a:extLst>
              <a:ext uri="{FF2B5EF4-FFF2-40B4-BE49-F238E27FC236}">
                <a16:creationId xmlns:a16="http://schemas.microsoft.com/office/drawing/2014/main" id="{D224864E-AAD0-45B7-A6A7-5F4BF1EC9FBA}"/>
              </a:ext>
            </a:extLst>
          </p:cNvPr>
          <p:cNvSpPr/>
          <p:nvPr/>
        </p:nvSpPr>
        <p:spPr>
          <a:xfrm>
            <a:off x="141839" y="2673868"/>
            <a:ext cx="2392636" cy="1156855"/>
          </a:xfrm>
          <a:prstGeom prst="rect">
            <a:avLst/>
          </a:prstGeom>
          <a:solidFill>
            <a:schemeClr val="bg1">
              <a:lumMod val="95000"/>
            </a:schemeClr>
          </a:solidFill>
        </p:spPr>
        <p:txBody>
          <a:bodyPr wrap="square">
            <a:spAutoFit/>
          </a:bodyPr>
          <a:lstStyle/>
          <a:p>
            <a:pPr algn="r">
              <a:lnSpc>
                <a:spcPct val="150000"/>
              </a:lnSpc>
            </a:pPr>
            <a:r>
              <a:rPr lang="zh-CN" altLang="en-US"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当前数据产品不满足时，可以结合自身数据对原始数据进行二次加工</a:t>
            </a:r>
            <a:endParaRPr lang="zh-CN" sz="1600" dirty="0">
              <a:solidFill>
                <a:srgbClr val="83B4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val="2586726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p:cTn id="7" dur="500" fill="hold"/>
                                        <p:tgtEl>
                                          <p:spTgt spid="102"/>
                                        </p:tgtEl>
                                        <p:attrNameLst>
                                          <p:attrName>ppt_w</p:attrName>
                                        </p:attrNameLst>
                                      </p:cBhvr>
                                      <p:tavLst>
                                        <p:tav tm="0">
                                          <p:val>
                                            <p:fltVal val="0"/>
                                          </p:val>
                                        </p:tav>
                                        <p:tav tm="100000">
                                          <p:val>
                                            <p:strVal val="#ppt_w"/>
                                          </p:val>
                                        </p:tav>
                                      </p:tavLst>
                                    </p:anim>
                                    <p:anim calcmode="lin" valueType="num">
                                      <p:cBhvr>
                                        <p:cTn id="8" dur="500" fill="hold"/>
                                        <p:tgtEl>
                                          <p:spTgt spid="102"/>
                                        </p:tgtEl>
                                        <p:attrNameLst>
                                          <p:attrName>ppt_h</p:attrName>
                                        </p:attrNameLst>
                                      </p:cBhvr>
                                      <p:tavLst>
                                        <p:tav tm="0">
                                          <p:val>
                                            <p:fltVal val="0"/>
                                          </p:val>
                                        </p:tav>
                                        <p:tav tm="100000">
                                          <p:val>
                                            <p:strVal val="#ppt_h"/>
                                          </p:val>
                                        </p:tav>
                                      </p:tavLst>
                                    </p:anim>
                                    <p:animEffect transition="in" filter="fade">
                                      <p:cBhvr>
                                        <p:cTn id="9" dur="500"/>
                                        <p:tgtEl>
                                          <p:spTgt spid="102"/>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135"/>
                                        </p:tgtEl>
                                        <p:attrNameLst>
                                          <p:attrName>style.visibility</p:attrName>
                                        </p:attrNameLst>
                                      </p:cBhvr>
                                      <p:to>
                                        <p:strVal val="visible"/>
                                      </p:to>
                                    </p:set>
                                    <p:animEffect transition="in" filter="wipe(right)">
                                      <p:cBhvr>
                                        <p:cTn id="13" dur="500"/>
                                        <p:tgtEl>
                                          <p:spTgt spid="135"/>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36"/>
                                        </p:tgtEl>
                                        <p:attrNameLst>
                                          <p:attrName>style.visibility</p:attrName>
                                        </p:attrNameLst>
                                      </p:cBhvr>
                                      <p:to>
                                        <p:strVal val="visible"/>
                                      </p:to>
                                    </p:set>
                                    <p:animEffect transition="in" filter="wipe(right)">
                                      <p:cBhvr>
                                        <p:cTn id="16" dur="500"/>
                                        <p:tgtEl>
                                          <p:spTgt spid="136"/>
                                        </p:tgtEl>
                                      </p:cBhvr>
                                    </p:animEffect>
                                  </p:childTnLst>
                                </p:cTn>
                              </p:par>
                            </p:childTnLst>
                          </p:cTn>
                        </p:par>
                        <p:par>
                          <p:cTn id="17" fill="hold">
                            <p:stCondLst>
                              <p:cond delay="1000"/>
                            </p:stCondLst>
                            <p:childTnLst>
                              <p:par>
                                <p:cTn id="18" presetID="22" presetClass="entr" presetSubtype="2" fill="hold" grpId="0" nodeType="afterEffect">
                                  <p:stCondLst>
                                    <p:cond delay="0"/>
                                  </p:stCondLst>
                                  <p:childTnLst>
                                    <p:set>
                                      <p:cBhvr>
                                        <p:cTn id="19" dur="1" fill="hold">
                                          <p:stCondLst>
                                            <p:cond delay="0"/>
                                          </p:stCondLst>
                                        </p:cTn>
                                        <p:tgtEl>
                                          <p:spTgt spid="137"/>
                                        </p:tgtEl>
                                        <p:attrNameLst>
                                          <p:attrName>style.visibility</p:attrName>
                                        </p:attrNameLst>
                                      </p:cBhvr>
                                      <p:to>
                                        <p:strVal val="visible"/>
                                      </p:to>
                                    </p:set>
                                    <p:animEffect transition="in" filter="wipe(right)">
                                      <p:cBhvr>
                                        <p:cTn id="20" dur="500"/>
                                        <p:tgtEl>
                                          <p:spTgt spid="137"/>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138"/>
                                        </p:tgtEl>
                                        <p:attrNameLst>
                                          <p:attrName>style.visibility</p:attrName>
                                        </p:attrNameLst>
                                      </p:cBhvr>
                                      <p:to>
                                        <p:strVal val="visible"/>
                                      </p:to>
                                    </p:set>
                                    <p:animEffect transition="in" filter="wipe(right)">
                                      <p:cBhvr>
                                        <p:cTn id="24" dur="500"/>
                                        <p:tgtEl>
                                          <p:spTgt spid="138"/>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39"/>
                                        </p:tgtEl>
                                        <p:attrNameLst>
                                          <p:attrName>style.visibility</p:attrName>
                                        </p:attrNameLst>
                                      </p:cBhvr>
                                      <p:to>
                                        <p:strVal val="visible"/>
                                      </p:to>
                                    </p:set>
                                    <p:animEffect transition="in" filter="wipe(right)">
                                      <p:cBhvr>
                                        <p:cTn id="27" dur="500"/>
                                        <p:tgtEl>
                                          <p:spTgt spid="139"/>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129"/>
                                        </p:tgtEl>
                                        <p:attrNameLst>
                                          <p:attrName>style.visibility</p:attrName>
                                        </p:attrNameLst>
                                      </p:cBhvr>
                                      <p:to>
                                        <p:strVal val="visible"/>
                                      </p:to>
                                    </p:set>
                                    <p:animEffect transition="in" filter="wipe(left)">
                                      <p:cBhvr>
                                        <p:cTn id="31" dur="500"/>
                                        <p:tgtEl>
                                          <p:spTgt spid="12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30"/>
                                        </p:tgtEl>
                                        <p:attrNameLst>
                                          <p:attrName>style.visibility</p:attrName>
                                        </p:attrNameLst>
                                      </p:cBhvr>
                                      <p:to>
                                        <p:strVal val="visible"/>
                                      </p:to>
                                    </p:set>
                                    <p:animEffect transition="in" filter="wipe(left)">
                                      <p:cBhvr>
                                        <p:cTn id="34" dur="500"/>
                                        <p:tgtEl>
                                          <p:spTgt spid="130"/>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131"/>
                                        </p:tgtEl>
                                        <p:attrNameLst>
                                          <p:attrName>style.visibility</p:attrName>
                                        </p:attrNameLst>
                                      </p:cBhvr>
                                      <p:to>
                                        <p:strVal val="visible"/>
                                      </p:to>
                                    </p:set>
                                    <p:animEffect transition="in" filter="wipe(left)">
                                      <p:cBhvr>
                                        <p:cTn id="38" dur="500"/>
                                        <p:tgtEl>
                                          <p:spTgt spid="13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32"/>
                                        </p:tgtEl>
                                        <p:attrNameLst>
                                          <p:attrName>style.visibility</p:attrName>
                                        </p:attrNameLst>
                                      </p:cBhvr>
                                      <p:to>
                                        <p:strVal val="visible"/>
                                      </p:to>
                                    </p:set>
                                    <p:animEffect transition="in" filter="wipe(left)">
                                      <p:cBhvr>
                                        <p:cTn id="41" dur="500"/>
                                        <p:tgtEl>
                                          <p:spTgt spid="132"/>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133"/>
                                        </p:tgtEl>
                                        <p:attrNameLst>
                                          <p:attrName>style.visibility</p:attrName>
                                        </p:attrNameLst>
                                      </p:cBhvr>
                                      <p:to>
                                        <p:strVal val="visible"/>
                                      </p:to>
                                    </p:set>
                                    <p:animEffect transition="in" filter="wipe(left)">
                                      <p:cBhvr>
                                        <p:cTn id="45" dur="500"/>
                                        <p:tgtEl>
                                          <p:spTgt spid="13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34"/>
                                        </p:tgtEl>
                                        <p:attrNameLst>
                                          <p:attrName>style.visibility</p:attrName>
                                        </p:attrNameLst>
                                      </p:cBhvr>
                                      <p:to>
                                        <p:strVal val="visible"/>
                                      </p:to>
                                    </p:set>
                                    <p:animEffect transition="in" filter="wipe(left)">
                                      <p:cBhvr>
                                        <p:cTn id="48" dur="500"/>
                                        <p:tgtEl>
                                          <p:spTgt spid="134"/>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142"/>
                                        </p:tgtEl>
                                        <p:attrNameLst>
                                          <p:attrName>style.visibility</p:attrName>
                                        </p:attrNameLst>
                                      </p:cBhvr>
                                      <p:to>
                                        <p:strVal val="visible"/>
                                      </p:to>
                                    </p:set>
                                    <p:animEffect transition="in" filter="wipe(right)">
                                      <p:cBhvr>
                                        <p:cTn id="51"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130" grpId="0" animBg="1"/>
      <p:bldP spid="131" grpId="0"/>
      <p:bldP spid="132" grpId="0" animBg="1"/>
      <p:bldP spid="133" grpId="0"/>
      <p:bldP spid="134" grpId="0" animBg="1"/>
      <p:bldP spid="135" grpId="0"/>
      <p:bldP spid="136" grpId="0" animBg="1"/>
      <p:bldP spid="137" grpId="0"/>
      <p:bldP spid="138" grpId="0"/>
      <p:bldP spid="139" grpId="0" animBg="1"/>
      <p:bldP spid="14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DBBAD7D1-3438-CB9F-9D50-7A9A39E08C1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六、组织架构设想</a:t>
            </a:r>
          </a:p>
        </p:txBody>
      </p:sp>
      <p:sp>
        <p:nvSpPr>
          <p:cNvPr id="4" name="文本框 3">
            <a:extLst>
              <a:ext uri="{FF2B5EF4-FFF2-40B4-BE49-F238E27FC236}">
                <a16:creationId xmlns:a16="http://schemas.microsoft.com/office/drawing/2014/main" id="{DA7DC297-3DD4-3047-55B9-9FBF1C0A95E5}"/>
              </a:ext>
            </a:extLst>
          </p:cNvPr>
          <p:cNvSpPr txBox="1"/>
          <p:nvPr/>
        </p:nvSpPr>
        <p:spPr>
          <a:xfrm>
            <a:off x="486507" y="1219883"/>
            <a:ext cx="8170985" cy="300306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z="1600" b="1" dirty="0">
                <a:cs typeface="+mn-ea"/>
                <a:sym typeface="+mn-lt"/>
              </a:rPr>
              <a:t>组织架构支持：</a:t>
            </a:r>
            <a:r>
              <a:rPr lang="zh-CN" altLang="en-US" sz="1600" dirty="0">
                <a:cs typeface="+mn-ea"/>
                <a:sym typeface="+mn-lt"/>
              </a:rPr>
              <a:t>由集团牵头，初期交通卡公司和公交公司形成工作组，共同建设久事数据服务平台，后续随着平台的深入开发，将纳入其他下属公司（久事体育、久事置业、强生）完善平台共建。</a:t>
            </a:r>
            <a:r>
              <a:rPr lang="en-US" altLang="zh-CN" sz="1600" dirty="0">
                <a:solidFill>
                  <a:srgbClr val="FF0000"/>
                </a:solidFill>
                <a:cs typeface="+mn-ea"/>
                <a:sym typeface="+mn-lt"/>
              </a:rPr>
              <a:t>【</a:t>
            </a:r>
            <a:r>
              <a:rPr lang="zh-CN" altLang="en-US" sz="1600" dirty="0">
                <a:solidFill>
                  <a:srgbClr val="FF0000"/>
                </a:solidFill>
                <a:cs typeface="+mn-ea"/>
                <a:sym typeface="+mn-lt"/>
              </a:rPr>
              <a:t>只讲今年我们和公交得组织架构设想 集团牵头，领导组，工作组等等</a:t>
            </a:r>
            <a:r>
              <a:rPr lang="en-US" altLang="zh-CN" sz="1600" dirty="0">
                <a:solidFill>
                  <a:srgbClr val="FF0000"/>
                </a:solidFill>
                <a:cs typeface="+mn-ea"/>
                <a:sym typeface="+mn-lt"/>
              </a:rPr>
              <a:t>】</a:t>
            </a:r>
          </a:p>
          <a:p>
            <a:pPr marL="285750" indent="-285750">
              <a:lnSpc>
                <a:spcPct val="150000"/>
              </a:lnSpc>
              <a:buFont typeface="Arial" panose="020B0604020202020204" pitchFamily="34" charset="0"/>
              <a:buChar char="•"/>
            </a:pPr>
            <a:r>
              <a:rPr lang="zh-CN" altLang="en-US" sz="1600" b="1" dirty="0">
                <a:cs typeface="+mn-ea"/>
                <a:sym typeface="+mn-lt"/>
              </a:rPr>
              <a:t>体制机制支持：</a:t>
            </a:r>
            <a:r>
              <a:rPr lang="zh-CN" altLang="en-US" sz="1600" dirty="0">
                <a:cs typeface="+mn-ea"/>
                <a:sym typeface="+mn-lt"/>
              </a:rPr>
              <a:t>数据资源在经过治理、分析后才能沉淀成为数据资产，因此需要建立完善的数据治理、数据上送机制，保证数据服务平台的常态化运营。</a:t>
            </a:r>
            <a:endParaRPr lang="en-US" altLang="zh-CN" sz="1600" dirty="0">
              <a:cs typeface="+mn-ea"/>
              <a:sym typeface="+mn-lt"/>
            </a:endParaRPr>
          </a:p>
          <a:p>
            <a:pPr marL="285750" indent="-285750">
              <a:lnSpc>
                <a:spcPct val="150000"/>
              </a:lnSpc>
              <a:buFont typeface="Arial" panose="020B0604020202020204" pitchFamily="34" charset="0"/>
              <a:buChar char="•"/>
            </a:pPr>
            <a:r>
              <a:rPr lang="zh-CN" altLang="en-US" sz="1600" b="1" dirty="0">
                <a:cs typeface="+mn-ea"/>
                <a:sym typeface="+mn-lt"/>
              </a:rPr>
              <a:t>数据支持：</a:t>
            </a:r>
            <a:r>
              <a:rPr lang="zh-CN" altLang="en-US" sz="1600" dirty="0">
                <a:cs typeface="+mn-ea"/>
                <a:sym typeface="+mn-lt"/>
              </a:rPr>
              <a:t>为丰富平台数据资产的丰富度，拟接入交通卡、久事公交现有的多样化的数据产品，如：客流宝、公交到站预报，需要各数据提供方的的协作。</a:t>
            </a:r>
          </a:p>
        </p:txBody>
      </p:sp>
    </p:spTree>
    <p:extLst>
      <p:ext uri="{BB962C8B-B14F-4D97-AF65-F5344CB8AC3E}">
        <p14:creationId xmlns:p14="http://schemas.microsoft.com/office/powerpoint/2010/main" val="1877214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3">
            <a:extLst>
              <a:ext uri="{FF2B5EF4-FFF2-40B4-BE49-F238E27FC236}">
                <a16:creationId xmlns:a16="http://schemas.microsoft.com/office/drawing/2014/main" id="{9746C427-0947-48DD-8ECE-D5818669E258}"/>
              </a:ext>
            </a:extLst>
          </p:cNvPr>
          <p:cNvSpPr txBox="1"/>
          <p:nvPr/>
        </p:nvSpPr>
        <p:spPr>
          <a:xfrm>
            <a:off x="421936" y="3233075"/>
            <a:ext cx="7827659" cy="1008380"/>
          </a:xfrm>
          <a:prstGeom prst="rect">
            <a:avLst/>
          </a:prstGeom>
          <a:noFill/>
        </p:spPr>
        <p:txBody>
          <a:bodyPr wrap="square" rtlCol="0">
            <a:spAutoFit/>
          </a:bodyPr>
          <a:lstStyle>
            <a:defPPr>
              <a:defRPr lang="zh-CN"/>
            </a:defPPr>
            <a:lvl1pPr>
              <a:defRPr sz="6000" b="1">
                <a:solidFill>
                  <a:schemeClr val="accent1"/>
                </a:solidFill>
                <a:latin typeface="+mj-ea"/>
                <a:ea typeface="+mj-ea"/>
              </a:defRPr>
            </a:lvl1pPr>
          </a:lstStyle>
          <a:p>
            <a:pPr algn="ctr"/>
            <a:r>
              <a:rPr lang="zh-CN" altLang="en-US" sz="5960" dirty="0">
                <a:solidFill>
                  <a:schemeClr val="tx1"/>
                </a:solidFill>
                <a:cs typeface="+mn-ea"/>
                <a:sym typeface="+mn-lt"/>
              </a:rPr>
              <a:t>任务分工</a:t>
            </a:r>
            <a:endParaRPr lang="zh-CN" altLang="en-US" sz="5960" dirty="0">
              <a:solidFill>
                <a:schemeClr val="tx1"/>
              </a:solidFill>
              <a:latin typeface="+mn-lt"/>
              <a:ea typeface="+mn-ea"/>
              <a:cs typeface="+mn-ea"/>
              <a:sym typeface="+mn-lt"/>
            </a:endParaRPr>
          </a:p>
        </p:txBody>
      </p:sp>
      <p:sp>
        <p:nvSpPr>
          <p:cNvPr id="17" name="TextBox 16">
            <a:extLst>
              <a:ext uri="{FF2B5EF4-FFF2-40B4-BE49-F238E27FC236}">
                <a16:creationId xmlns:a16="http://schemas.microsoft.com/office/drawing/2014/main" id="{0FCC7C75-9FE9-478F-89E2-A44ED0A787E7}"/>
              </a:ext>
            </a:extLst>
          </p:cNvPr>
          <p:cNvSpPr txBox="1"/>
          <p:nvPr/>
        </p:nvSpPr>
        <p:spPr>
          <a:xfrm>
            <a:off x="1095788" y="4242110"/>
            <a:ext cx="6479954" cy="307777"/>
          </a:xfrm>
          <a:prstGeom prst="rect">
            <a:avLst/>
          </a:prstGeom>
          <a:noFill/>
        </p:spPr>
        <p:txBody>
          <a:bodyPr wrap="square">
            <a:spAutoFit/>
          </a:bodyPr>
          <a:lstStyle/>
          <a:p>
            <a:pPr algn="ctr">
              <a:defRPr/>
            </a:pPr>
            <a:r>
              <a:rPr lang="zh-CN" altLang="en-US" sz="1400" dirty="0">
                <a:cs typeface="+mn-ea"/>
                <a:sym typeface="+mn-lt"/>
              </a:rPr>
              <a:t>明确各部门任务分工，推进项目的进行</a:t>
            </a:r>
            <a:endParaRPr sz="1400" dirty="0">
              <a:cs typeface="+mn-ea"/>
              <a:sym typeface="+mn-lt"/>
            </a:endParaRPr>
          </a:p>
        </p:txBody>
      </p:sp>
      <p:sp>
        <p:nvSpPr>
          <p:cNvPr id="18" name="Oval 5">
            <a:extLst>
              <a:ext uri="{FF2B5EF4-FFF2-40B4-BE49-F238E27FC236}">
                <a16:creationId xmlns:a16="http://schemas.microsoft.com/office/drawing/2014/main" id="{8D5F4411-F807-401B-A75B-24EA831FD64E}"/>
              </a:ext>
            </a:extLst>
          </p:cNvPr>
          <p:cNvSpPr>
            <a:spLocks noChangeArrowheads="1"/>
          </p:cNvSpPr>
          <p:nvPr/>
        </p:nvSpPr>
        <p:spPr bwMode="auto">
          <a:xfrm>
            <a:off x="3374306" y="1003618"/>
            <a:ext cx="1973685" cy="1982018"/>
          </a:xfrm>
          <a:prstGeom prst="ellipse">
            <a:avLst/>
          </a:prstGeom>
          <a:solidFill>
            <a:srgbClr val="0499DE"/>
          </a:solidFill>
          <a:ln w="9525" cap="flat" cmpd="sng" algn="ctr">
            <a:noFill/>
            <a:prstDash val="solid"/>
            <a:round/>
            <a:headEnd type="none" w="med" len="med"/>
            <a:tailEnd type="none" w="med" len="med"/>
          </a:ln>
          <a:effectLst/>
        </p:spPr>
        <p:txBody>
          <a:bodyPr vert="horz" wrap="square" lIns="90843" tIns="45422" rIns="90843" bIns="45422" numCol="1" rtlCol="0" anchor="t" anchorCtr="0" compatLnSpc="1"/>
          <a:lstStyle/>
          <a:p>
            <a:endParaRPr lang="zh-CN" altLang="en-US" sz="1280" dirty="0">
              <a:solidFill>
                <a:schemeClr val="bg1"/>
              </a:solidFill>
              <a:cs typeface="+mn-ea"/>
              <a:sym typeface="+mn-lt"/>
            </a:endParaRPr>
          </a:p>
        </p:txBody>
      </p:sp>
      <p:sp>
        <p:nvSpPr>
          <p:cNvPr id="19" name="Freeform 8">
            <a:extLst>
              <a:ext uri="{FF2B5EF4-FFF2-40B4-BE49-F238E27FC236}">
                <a16:creationId xmlns:a16="http://schemas.microsoft.com/office/drawing/2014/main" id="{A08E15DB-AE15-460D-9985-7BCE5EFF37D9}"/>
              </a:ext>
            </a:extLst>
          </p:cNvPr>
          <p:cNvSpPr/>
          <p:nvPr/>
        </p:nvSpPr>
        <p:spPr bwMode="auto">
          <a:xfrm>
            <a:off x="3277081" y="2015865"/>
            <a:ext cx="2168135" cy="1097262"/>
          </a:xfrm>
          <a:custGeom>
            <a:avLst/>
            <a:gdLst>
              <a:gd name="T0" fmla="*/ 3963 w 3963"/>
              <a:gd name="T1" fmla="*/ 0 h 1997"/>
              <a:gd name="T2" fmla="*/ 3963 w 3963"/>
              <a:gd name="T3" fmla="*/ 16 h 1997"/>
              <a:gd name="T4" fmla="*/ 1982 w 3963"/>
              <a:gd name="T5" fmla="*/ 1997 h 1997"/>
              <a:gd name="T6" fmla="*/ 0 w 3963"/>
              <a:gd name="T7" fmla="*/ 16 h 1997"/>
            </a:gdLst>
            <a:ahLst/>
            <a:cxnLst>
              <a:cxn ang="0">
                <a:pos x="T0" y="T1"/>
              </a:cxn>
              <a:cxn ang="0">
                <a:pos x="T2" y="T3"/>
              </a:cxn>
              <a:cxn ang="0">
                <a:pos x="T4" y="T5"/>
              </a:cxn>
              <a:cxn ang="0">
                <a:pos x="T6" y="T7"/>
              </a:cxn>
            </a:cxnLst>
            <a:rect l="0" t="0" r="r" b="b"/>
            <a:pathLst>
              <a:path w="3963" h="1997">
                <a:moveTo>
                  <a:pt x="3963" y="0"/>
                </a:moveTo>
                <a:cubicBezTo>
                  <a:pt x="3963" y="5"/>
                  <a:pt x="3963" y="11"/>
                  <a:pt x="3963" y="16"/>
                </a:cubicBezTo>
                <a:cubicBezTo>
                  <a:pt x="3963" y="1110"/>
                  <a:pt x="3076" y="1997"/>
                  <a:pt x="1982" y="1997"/>
                </a:cubicBezTo>
                <a:cubicBezTo>
                  <a:pt x="888" y="1997"/>
                  <a:pt x="0" y="1110"/>
                  <a:pt x="0" y="16"/>
                </a:cubicBezTo>
              </a:path>
            </a:pathLst>
          </a:custGeom>
          <a:noFill/>
          <a:ln w="8" cap="flat" cmpd="sng">
            <a:solidFill>
              <a:srgbClr val="4E4B49"/>
            </a:solidFill>
            <a:prstDash val="dash"/>
            <a:round/>
          </a:ln>
          <a:extLst>
            <a:ext uri="{909E8E84-426E-40DD-AFC4-6F175D3DCCD1}">
              <a14:hiddenFill xmlns:a14="http://schemas.microsoft.com/office/drawing/2010/main">
                <a:solidFill>
                  <a:srgbClr val="15F2FA"/>
                </a:solidFill>
              </a14:hiddenFill>
            </a:ext>
          </a:extLst>
        </p:spPr>
        <p:txBody>
          <a:bodyPr/>
          <a:lstStyle/>
          <a:p>
            <a:endParaRPr lang="zh-CN" altLang="en-US" sz="1280" dirty="0">
              <a:solidFill>
                <a:schemeClr val="bg1"/>
              </a:solidFill>
              <a:cs typeface="+mn-ea"/>
              <a:sym typeface="+mn-lt"/>
            </a:endParaRPr>
          </a:p>
        </p:txBody>
      </p:sp>
      <p:sp>
        <p:nvSpPr>
          <p:cNvPr id="20" name="Oval 9">
            <a:extLst>
              <a:ext uri="{FF2B5EF4-FFF2-40B4-BE49-F238E27FC236}">
                <a16:creationId xmlns:a16="http://schemas.microsoft.com/office/drawing/2014/main" id="{95646D4C-1C2F-4A4F-B6E5-7ACDC9E664AD}"/>
              </a:ext>
            </a:extLst>
          </p:cNvPr>
          <p:cNvSpPr>
            <a:spLocks noChangeArrowheads="1"/>
          </p:cNvSpPr>
          <p:nvPr/>
        </p:nvSpPr>
        <p:spPr bwMode="auto">
          <a:xfrm>
            <a:off x="5383054" y="1979206"/>
            <a:ext cx="122227" cy="122227"/>
          </a:xfrm>
          <a:prstGeom prst="ellipse">
            <a:avLst/>
          </a:prstGeom>
          <a:solidFill>
            <a:schemeClr val="bg2"/>
          </a:solidFill>
          <a:ln>
            <a:noFill/>
          </a:ln>
        </p:spPr>
        <p:txBody>
          <a:bodyPr/>
          <a:lstStyle/>
          <a:p>
            <a:endParaRPr lang="zh-CN" altLang="en-US" sz="1280" dirty="0">
              <a:solidFill>
                <a:schemeClr val="bg1"/>
              </a:solidFill>
              <a:cs typeface="+mn-ea"/>
              <a:sym typeface="+mn-lt"/>
            </a:endParaRPr>
          </a:p>
        </p:txBody>
      </p:sp>
      <p:sp>
        <p:nvSpPr>
          <p:cNvPr id="21" name="Oval 10">
            <a:extLst>
              <a:ext uri="{FF2B5EF4-FFF2-40B4-BE49-F238E27FC236}">
                <a16:creationId xmlns:a16="http://schemas.microsoft.com/office/drawing/2014/main" id="{BCAF28BC-5F40-4DE2-99C0-66E7DA52E716}"/>
              </a:ext>
            </a:extLst>
          </p:cNvPr>
          <p:cNvSpPr>
            <a:spLocks noChangeArrowheads="1"/>
          </p:cNvSpPr>
          <p:nvPr/>
        </p:nvSpPr>
        <p:spPr bwMode="auto">
          <a:xfrm>
            <a:off x="3222526" y="1979206"/>
            <a:ext cx="120840" cy="122227"/>
          </a:xfrm>
          <a:prstGeom prst="ellipse">
            <a:avLst/>
          </a:prstGeom>
          <a:solidFill>
            <a:schemeClr val="bg2"/>
          </a:solidFill>
          <a:ln>
            <a:noFill/>
          </a:ln>
        </p:spPr>
        <p:txBody>
          <a:bodyPr/>
          <a:lstStyle/>
          <a:p>
            <a:endParaRPr lang="zh-CN" altLang="en-US" sz="1280" dirty="0">
              <a:solidFill>
                <a:schemeClr val="bg1"/>
              </a:solidFill>
              <a:cs typeface="+mn-ea"/>
              <a:sym typeface="+mn-lt"/>
            </a:endParaRPr>
          </a:p>
        </p:txBody>
      </p:sp>
      <p:sp>
        <p:nvSpPr>
          <p:cNvPr id="22" name="TextBox 13">
            <a:extLst>
              <a:ext uri="{FF2B5EF4-FFF2-40B4-BE49-F238E27FC236}">
                <a16:creationId xmlns:a16="http://schemas.microsoft.com/office/drawing/2014/main" id="{304AE149-0C46-4D8F-B68D-8B91A5F08BE2}"/>
              </a:ext>
            </a:extLst>
          </p:cNvPr>
          <p:cNvSpPr txBox="1">
            <a:spLocks noChangeArrowheads="1"/>
          </p:cNvSpPr>
          <p:nvPr/>
        </p:nvSpPr>
        <p:spPr bwMode="auto">
          <a:xfrm>
            <a:off x="3518336" y="1301559"/>
            <a:ext cx="1685011" cy="1476375"/>
          </a:xfrm>
          <a:prstGeom prst="rect">
            <a:avLst/>
          </a:prstGeom>
          <a:noFill/>
          <a:ln>
            <a:noFill/>
          </a:ln>
          <a:extLst>
            <a:ext uri="{909E8E84-426E-40DD-AFC4-6F175D3DCCD1}">
              <a14:hiddenFill xmlns:a14="http://schemas.microsoft.com/office/drawing/2010/main">
                <a:solidFill>
                  <a:srgbClr val="15F2FA"/>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en-US" sz="9000" b="1" dirty="0">
                <a:solidFill>
                  <a:schemeClr val="bg1"/>
                </a:solidFill>
                <a:latin typeface="+mn-lt"/>
                <a:ea typeface="+mn-ea"/>
                <a:cs typeface="+mn-ea"/>
                <a:sym typeface="+mn-lt"/>
              </a:rPr>
              <a:t>4</a:t>
            </a:r>
          </a:p>
        </p:txBody>
      </p:sp>
    </p:spTree>
    <p:extLst>
      <p:ext uri="{BB962C8B-B14F-4D97-AF65-F5344CB8AC3E}">
        <p14:creationId xmlns:p14="http://schemas.microsoft.com/office/powerpoint/2010/main" val="1796381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1000"/>
                                        <p:tgtEl>
                                          <p:spTgt spid="18"/>
                                        </p:tgtEl>
                                      </p:cBhvr>
                                    </p:animEffect>
                                  </p:childTnLst>
                                </p:cTn>
                              </p:par>
                            </p:childTnLst>
                          </p:cTn>
                        </p:par>
                        <p:par>
                          <p:cTn id="8" fill="hold">
                            <p:stCondLst>
                              <p:cond delay="1000"/>
                            </p:stCondLst>
                            <p:childTnLst>
                              <p:par>
                                <p:cTn id="9" presetID="31"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300" fill="hold"/>
                                        <p:tgtEl>
                                          <p:spTgt spid="22"/>
                                        </p:tgtEl>
                                        <p:attrNameLst>
                                          <p:attrName>ppt_w</p:attrName>
                                        </p:attrNameLst>
                                      </p:cBhvr>
                                      <p:tavLst>
                                        <p:tav tm="0">
                                          <p:val>
                                            <p:fltVal val="0"/>
                                          </p:val>
                                        </p:tav>
                                        <p:tav tm="100000">
                                          <p:val>
                                            <p:strVal val="#ppt_w"/>
                                          </p:val>
                                        </p:tav>
                                      </p:tavLst>
                                    </p:anim>
                                    <p:anim calcmode="lin" valueType="num">
                                      <p:cBhvr>
                                        <p:cTn id="12" dur="300" fill="hold"/>
                                        <p:tgtEl>
                                          <p:spTgt spid="22"/>
                                        </p:tgtEl>
                                        <p:attrNameLst>
                                          <p:attrName>ppt_h</p:attrName>
                                        </p:attrNameLst>
                                      </p:cBhvr>
                                      <p:tavLst>
                                        <p:tav tm="0">
                                          <p:val>
                                            <p:fltVal val="0"/>
                                          </p:val>
                                        </p:tav>
                                        <p:tav tm="100000">
                                          <p:val>
                                            <p:strVal val="#ppt_h"/>
                                          </p:val>
                                        </p:tav>
                                      </p:tavLst>
                                    </p:anim>
                                    <p:anim calcmode="lin" valueType="num">
                                      <p:cBhvr>
                                        <p:cTn id="13" dur="300" fill="hold"/>
                                        <p:tgtEl>
                                          <p:spTgt spid="22"/>
                                        </p:tgtEl>
                                        <p:attrNameLst>
                                          <p:attrName>style.rotation</p:attrName>
                                        </p:attrNameLst>
                                      </p:cBhvr>
                                      <p:tavLst>
                                        <p:tav tm="0">
                                          <p:val>
                                            <p:fltVal val="90"/>
                                          </p:val>
                                        </p:tav>
                                        <p:tav tm="100000">
                                          <p:val>
                                            <p:fltVal val="0"/>
                                          </p:val>
                                        </p:tav>
                                      </p:tavLst>
                                    </p:anim>
                                    <p:animEffect transition="in" filter="fade">
                                      <p:cBhvr>
                                        <p:cTn id="14" dur="300"/>
                                        <p:tgtEl>
                                          <p:spTgt spid="22"/>
                                        </p:tgtEl>
                                      </p:cBhvr>
                                    </p:animEffect>
                                  </p:childTnLst>
                                </p:cTn>
                              </p:par>
                            </p:childTnLst>
                          </p:cTn>
                        </p:par>
                        <p:par>
                          <p:cTn id="15" fill="hold">
                            <p:stCondLst>
                              <p:cond delay="1300"/>
                            </p:stCondLst>
                            <p:childTnLst>
                              <p:par>
                                <p:cTn id="16" presetID="1" presetClass="entr" presetSubtype="0"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childTnLst>
                                </p:cTn>
                              </p:par>
                            </p:childTnLst>
                          </p:cTn>
                        </p:par>
                        <p:par>
                          <p:cTn id="18" fill="hold">
                            <p:stCondLst>
                              <p:cond delay="1300"/>
                            </p:stCondLst>
                            <p:childTnLst>
                              <p:par>
                                <p:cTn id="19" presetID="1"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par>
                          <p:cTn id="21" fill="hold">
                            <p:stCondLst>
                              <p:cond delay="1300"/>
                            </p:stCondLst>
                            <p:childTnLst>
                              <p:par>
                                <p:cTn id="22" presetID="37" presetClass="path" presetSubtype="0" accel="50000" decel="50000" fill="hold" grpId="1" nodeType="afterEffect">
                                  <p:stCondLst>
                                    <p:cond delay="0"/>
                                  </p:stCondLst>
                                  <p:childTnLst>
                                    <p:animMotion origin="layout" path="M -2.5E-6 -4.44444E-6 L -0.00312 0.04334 L -0.01614 0.09306 C -0.0243 0.10917 -0.03767 0.13 -0.05 0.14084 C -0.06198 0.15195 -0.07378 0.16028 -0.08767 0.15945 C -0.10746 0.15945 -0.1217 0.14806 -0.1335 0.13778 C -0.14548 0.12723 -0.15295 0.11195 -0.15972 0.09667 L -0.17465 0.04639 L -0.17951 -4.44444E-6 " pathEditMode="relative" rAng="0" ptsTypes="AAAAAAAAA">
                                      <p:cBhvr>
                                        <p:cTn id="23" dur="1000" spd="-99900" fill="hold"/>
                                        <p:tgtEl>
                                          <p:spTgt spid="20"/>
                                        </p:tgtEl>
                                        <p:attrNameLst>
                                          <p:attrName>ppt_x</p:attrName>
                                          <p:attrName>ppt_y</p:attrName>
                                        </p:attrNameLst>
                                      </p:cBhvr>
                                      <p:rCtr x="-8976" y="7972"/>
                                    </p:animMotion>
                                  </p:childTnLst>
                                </p:cTn>
                              </p:par>
                            </p:childTnLst>
                          </p:cTn>
                        </p:par>
                        <p:par>
                          <p:cTn id="24" fill="hold">
                            <p:stCondLst>
                              <p:cond delay="2300"/>
                            </p:stCondLst>
                            <p:childTnLst>
                              <p:par>
                                <p:cTn id="25" presetID="2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1000"/>
                                        <p:tgtEl>
                                          <p:spTgt spid="19"/>
                                        </p:tgtEl>
                                      </p:cBhvr>
                                    </p:animEffect>
                                  </p:childTnLst>
                                </p:cTn>
                              </p:par>
                            </p:childTnLst>
                          </p:cTn>
                        </p:par>
                        <p:par>
                          <p:cTn id="28" fill="hold">
                            <p:stCondLst>
                              <p:cond delay="33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600"/>
                                        <p:tgtEl>
                                          <p:spTgt spid="16"/>
                                        </p:tgtEl>
                                      </p:cBhvr>
                                    </p:animEffect>
                                  </p:childTnLst>
                                </p:cTn>
                              </p:par>
                            </p:childTnLst>
                          </p:cTn>
                        </p:par>
                        <p:par>
                          <p:cTn id="32" fill="hold">
                            <p:stCondLst>
                              <p:cond delay="3900"/>
                            </p:stCondLst>
                            <p:childTnLst>
                              <p:par>
                                <p:cTn id="33" presetID="22" presetClass="entr" presetSubtype="1"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up)">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bldLvl="0" animBg="1" autoUpdateAnimBg="0"/>
      <p:bldP spid="19" grpId="0" bldLvl="0" animBg="1"/>
      <p:bldP spid="20" grpId="0" bldLvl="0" animBg="1" autoUpdateAnimBg="0"/>
      <p:bldP spid="20" grpId="1" bldLvl="0" animBg="1" autoUpdateAnimBg="0"/>
      <p:bldP spid="21" grpId="0" bldLvl="0" animBg="1" autoUpdateAnimBg="0"/>
      <p:bldP spid="22"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5AB98E79-9ABA-4F0D-AA84-743AE36FC06C}"/>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四、主要表关系</a:t>
            </a:r>
          </a:p>
        </p:txBody>
      </p:sp>
      <p:sp>
        <p:nvSpPr>
          <p:cNvPr id="16" name="Oval 4">
            <a:extLst>
              <a:ext uri="{FF2B5EF4-FFF2-40B4-BE49-F238E27FC236}">
                <a16:creationId xmlns:a16="http://schemas.microsoft.com/office/drawing/2014/main" id="{24ADBB89-EFC6-4601-B565-8F40EFD26639}"/>
              </a:ext>
            </a:extLst>
          </p:cNvPr>
          <p:cNvSpPr/>
          <p:nvPr/>
        </p:nvSpPr>
        <p:spPr>
          <a:xfrm>
            <a:off x="3386137" y="1605555"/>
            <a:ext cx="2371725" cy="2373312"/>
          </a:xfrm>
          <a:prstGeom prst="ellipse">
            <a:avLst/>
          </a:prstGeom>
          <a:gradFill>
            <a:gsLst>
              <a:gs pos="13000">
                <a:srgbClr val="3F6FB7"/>
              </a:gs>
              <a:gs pos="100000">
                <a:srgbClr val="02E1C2">
                  <a:alpha val="10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gn="ctr" eaLnBrk="1" hangingPunct="1"/>
            <a:endParaRPr lang="en-US" altLang="zh-CN" dirty="0">
              <a:solidFill>
                <a:srgbClr val="FFFFFF"/>
              </a:solidFill>
              <a:latin typeface="inpin heiti" charset="-122"/>
              <a:ea typeface="inpin heiti" charset="-122"/>
            </a:endParaRPr>
          </a:p>
        </p:txBody>
      </p:sp>
      <p:sp>
        <p:nvSpPr>
          <p:cNvPr id="22" name="Rectangle 11">
            <a:extLst>
              <a:ext uri="{FF2B5EF4-FFF2-40B4-BE49-F238E27FC236}">
                <a16:creationId xmlns:a16="http://schemas.microsoft.com/office/drawing/2014/main" id="{28AF92F6-9046-4FF7-8053-B97EC4546372}"/>
              </a:ext>
            </a:extLst>
          </p:cNvPr>
          <p:cNvSpPr/>
          <p:nvPr/>
        </p:nvSpPr>
        <p:spPr>
          <a:xfrm>
            <a:off x="3746079" y="2263395"/>
            <a:ext cx="1676400" cy="973472"/>
          </a:xfrm>
          <a:prstGeom prst="rect">
            <a:avLst/>
          </a:prstGeom>
        </p:spPr>
        <p:txBody>
          <a:bodyPr wrap="square">
            <a:spAutoFit/>
          </a:bodyPr>
          <a:lstStyle/>
          <a:p>
            <a:pPr algn="ctr">
              <a:lnSpc>
                <a:spcPct val="125000"/>
              </a:lnSpc>
            </a:pPr>
            <a:r>
              <a:rPr lang="zh-CN" altLang="en-US" sz="2400" dirty="0">
                <a:solidFill>
                  <a:schemeClr val="bg1"/>
                </a:solidFill>
                <a:latin typeface="inpin heiti" charset="-122"/>
                <a:ea typeface="inpin heiti" charset="-122"/>
                <a:cs typeface="inpin heiti" charset="-122"/>
              </a:rPr>
              <a:t>久事大数据平台</a:t>
            </a:r>
          </a:p>
        </p:txBody>
      </p:sp>
      <p:sp>
        <p:nvSpPr>
          <p:cNvPr id="25" name="Rectangle 11">
            <a:extLst>
              <a:ext uri="{FF2B5EF4-FFF2-40B4-BE49-F238E27FC236}">
                <a16:creationId xmlns:a16="http://schemas.microsoft.com/office/drawing/2014/main" id="{3D8DEADD-1BDB-4BB7-B03E-93622FE36E2F}"/>
              </a:ext>
            </a:extLst>
          </p:cNvPr>
          <p:cNvSpPr/>
          <p:nvPr/>
        </p:nvSpPr>
        <p:spPr>
          <a:xfrm>
            <a:off x="7815636" y="4608555"/>
            <a:ext cx="1349581" cy="372025"/>
          </a:xfrm>
          <a:prstGeom prst="rect">
            <a:avLst/>
          </a:prstGeom>
        </p:spPr>
        <p:txBody>
          <a:bodyPr wrap="square">
            <a:spAutoFit/>
          </a:bodyPr>
          <a:lstStyle/>
          <a:p>
            <a:pPr algn="ctr">
              <a:lnSpc>
                <a:spcPct val="125000"/>
              </a:lnSpc>
            </a:pPr>
            <a:r>
              <a:rPr lang="en-US" altLang="zh-CN" sz="1600" dirty="0">
                <a:solidFill>
                  <a:schemeClr val="bg1"/>
                </a:solidFill>
                <a:latin typeface="inpin heiti" charset="-122"/>
                <a:ea typeface="inpin heiti" charset="-122"/>
                <a:cs typeface="inpin heiti" charset="-122"/>
              </a:rPr>
              <a:t>KEYWORD</a:t>
            </a:r>
            <a:endParaRPr lang="zh-CN" altLang="en-US" sz="1600" dirty="0">
              <a:solidFill>
                <a:schemeClr val="bg1"/>
              </a:solidFill>
              <a:latin typeface="inpin heiti" charset="-122"/>
              <a:ea typeface="inpin heiti" charset="-122"/>
              <a:cs typeface="inpin heiti" charset="-122"/>
            </a:endParaRPr>
          </a:p>
        </p:txBody>
      </p:sp>
      <p:sp>
        <p:nvSpPr>
          <p:cNvPr id="26" name="Rectangle 11">
            <a:extLst>
              <a:ext uri="{FF2B5EF4-FFF2-40B4-BE49-F238E27FC236}">
                <a16:creationId xmlns:a16="http://schemas.microsoft.com/office/drawing/2014/main" id="{ECD3E97F-A37C-4590-8B15-4BC1F7E9B768}"/>
              </a:ext>
            </a:extLst>
          </p:cNvPr>
          <p:cNvSpPr/>
          <p:nvPr/>
        </p:nvSpPr>
        <p:spPr>
          <a:xfrm>
            <a:off x="6672277" y="2564119"/>
            <a:ext cx="1349581" cy="372025"/>
          </a:xfrm>
          <a:prstGeom prst="rect">
            <a:avLst/>
          </a:prstGeom>
        </p:spPr>
        <p:txBody>
          <a:bodyPr wrap="square">
            <a:spAutoFit/>
          </a:bodyPr>
          <a:lstStyle/>
          <a:p>
            <a:pPr algn="ctr">
              <a:lnSpc>
                <a:spcPct val="125000"/>
              </a:lnSpc>
            </a:pPr>
            <a:r>
              <a:rPr lang="en-US" altLang="zh-CN" sz="1600" dirty="0">
                <a:solidFill>
                  <a:schemeClr val="bg1"/>
                </a:solidFill>
                <a:latin typeface="inpin heiti" charset="-122"/>
                <a:ea typeface="inpin heiti" charset="-122"/>
                <a:cs typeface="inpin heiti" charset="-122"/>
              </a:rPr>
              <a:t>KEYWORD</a:t>
            </a:r>
            <a:endParaRPr lang="zh-CN" altLang="en-US" sz="1600" dirty="0">
              <a:solidFill>
                <a:schemeClr val="bg1"/>
              </a:solidFill>
              <a:latin typeface="inpin heiti" charset="-122"/>
              <a:ea typeface="inpin heiti" charset="-122"/>
              <a:cs typeface="inpin heiti" charset="-122"/>
            </a:endParaRPr>
          </a:p>
        </p:txBody>
      </p:sp>
      <p:sp>
        <p:nvSpPr>
          <p:cNvPr id="27" name="Rectangle 11">
            <a:extLst>
              <a:ext uri="{FF2B5EF4-FFF2-40B4-BE49-F238E27FC236}">
                <a16:creationId xmlns:a16="http://schemas.microsoft.com/office/drawing/2014/main" id="{B6B7B0AB-D61F-4CC5-99F2-02E0BFD665F9}"/>
              </a:ext>
            </a:extLst>
          </p:cNvPr>
          <p:cNvSpPr/>
          <p:nvPr/>
        </p:nvSpPr>
        <p:spPr>
          <a:xfrm>
            <a:off x="5422479" y="5110998"/>
            <a:ext cx="1349581" cy="372025"/>
          </a:xfrm>
          <a:prstGeom prst="rect">
            <a:avLst/>
          </a:prstGeom>
        </p:spPr>
        <p:txBody>
          <a:bodyPr wrap="square">
            <a:spAutoFit/>
          </a:bodyPr>
          <a:lstStyle/>
          <a:p>
            <a:pPr algn="ctr">
              <a:lnSpc>
                <a:spcPct val="125000"/>
              </a:lnSpc>
            </a:pPr>
            <a:r>
              <a:rPr lang="en-US" altLang="zh-CN" sz="1600" dirty="0">
                <a:solidFill>
                  <a:schemeClr val="bg1"/>
                </a:solidFill>
                <a:latin typeface="inpin heiti" charset="-122"/>
                <a:ea typeface="inpin heiti" charset="-122"/>
                <a:cs typeface="inpin heiti" charset="-122"/>
              </a:rPr>
              <a:t>KEYWORD</a:t>
            </a:r>
            <a:endParaRPr lang="zh-CN" altLang="en-US" sz="1600" dirty="0">
              <a:solidFill>
                <a:schemeClr val="bg1"/>
              </a:solidFill>
              <a:latin typeface="inpin heiti" charset="-122"/>
              <a:ea typeface="inpin heiti" charset="-122"/>
              <a:cs typeface="inpin heiti" charset="-122"/>
            </a:endParaRPr>
          </a:p>
        </p:txBody>
      </p:sp>
      <p:grpSp>
        <p:nvGrpSpPr>
          <p:cNvPr id="30" name="组合 29">
            <a:extLst>
              <a:ext uri="{FF2B5EF4-FFF2-40B4-BE49-F238E27FC236}">
                <a16:creationId xmlns:a16="http://schemas.microsoft.com/office/drawing/2014/main" id="{2D97B66D-82CC-4BDD-8C00-77840BE064B3}"/>
              </a:ext>
            </a:extLst>
          </p:cNvPr>
          <p:cNvGrpSpPr/>
          <p:nvPr/>
        </p:nvGrpSpPr>
        <p:grpSpPr>
          <a:xfrm>
            <a:off x="118534" y="1230293"/>
            <a:ext cx="2483788" cy="1172081"/>
            <a:chOff x="4898066" y="734419"/>
            <a:chExt cx="2264733" cy="1122393"/>
          </a:xfrm>
        </p:grpSpPr>
        <p:sp>
          <p:nvSpPr>
            <p:cNvPr id="28" name="矩形 27">
              <a:extLst>
                <a:ext uri="{FF2B5EF4-FFF2-40B4-BE49-F238E27FC236}">
                  <a16:creationId xmlns:a16="http://schemas.microsoft.com/office/drawing/2014/main" id="{527FE515-726B-471B-AE49-9CDB97CB944F}"/>
                </a:ext>
              </a:extLst>
            </p:cNvPr>
            <p:cNvSpPr/>
            <p:nvPr/>
          </p:nvSpPr>
          <p:spPr>
            <a:xfrm>
              <a:off x="5063066" y="734419"/>
              <a:ext cx="2099733" cy="1122393"/>
            </a:xfrm>
            <a:prstGeom prst="rect">
              <a:avLst/>
            </a:prstGeom>
            <a:gradFill flip="none" rotWithShape="1">
              <a:gsLst>
                <a:gs pos="13000">
                  <a:srgbClr val="083177"/>
                </a:gs>
                <a:gs pos="100000">
                  <a:srgbClr val="02E1C2">
                    <a:alpha val="84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Rectangle 11">
              <a:extLst>
                <a:ext uri="{FF2B5EF4-FFF2-40B4-BE49-F238E27FC236}">
                  <a16:creationId xmlns:a16="http://schemas.microsoft.com/office/drawing/2014/main" id="{1D7854AE-DC4E-4087-A2F0-BEFABED0C507}"/>
                </a:ext>
              </a:extLst>
            </p:cNvPr>
            <p:cNvSpPr/>
            <p:nvPr/>
          </p:nvSpPr>
          <p:spPr>
            <a:xfrm>
              <a:off x="4898066" y="857529"/>
              <a:ext cx="2197001" cy="844205"/>
            </a:xfrm>
            <a:prstGeom prst="rect">
              <a:avLst/>
            </a:prstGeom>
          </p:spPr>
          <p:txBody>
            <a:bodyPr wrap="square">
              <a:spAutoFit/>
            </a:bodyPr>
            <a:lstStyle/>
            <a:p>
              <a:pPr algn="r">
                <a:lnSpc>
                  <a:spcPct val="125000"/>
                </a:lnSpc>
              </a:pPr>
              <a:r>
                <a:rPr lang="zh-CN" altLang="en-US" sz="1000" dirty="0">
                  <a:solidFill>
                    <a:schemeClr val="bg1"/>
                  </a:solidFill>
                  <a:latin typeface="inpin heiti" charset="-122"/>
                  <a:ea typeface="inpin heiti" charset="-122"/>
                  <a:cs typeface="inpin heiti" charset="-122"/>
                </a:rPr>
                <a:t>久事公交</a:t>
              </a:r>
              <a:r>
                <a:rPr lang="en-US" altLang="zh-CN" sz="1000" dirty="0">
                  <a:solidFill>
                    <a:schemeClr val="bg1"/>
                  </a:solidFill>
                  <a:latin typeface="inpin heiti" charset="-122"/>
                  <a:ea typeface="inpin heiti" charset="-122"/>
                  <a:cs typeface="inpin heiti" charset="-122"/>
                </a:rPr>
                <a:t>POS</a:t>
              </a:r>
              <a:r>
                <a:rPr lang="zh-CN" altLang="en-US" sz="1000" dirty="0">
                  <a:solidFill>
                    <a:schemeClr val="bg1"/>
                  </a:solidFill>
                  <a:latin typeface="inpin heiti" charset="-122"/>
                  <a:ea typeface="inpin heiti" charset="-122"/>
                  <a:cs typeface="inpin heiti" charset="-122"/>
                </a:rPr>
                <a:t>与车辆对应关系表</a:t>
              </a:r>
              <a:endParaRPr lang="en-US" altLang="zh-CN" sz="1000" dirty="0">
                <a:solidFill>
                  <a:schemeClr val="bg1"/>
                </a:solidFill>
                <a:latin typeface="inpin heiti" charset="-122"/>
                <a:ea typeface="inpin heiti" charset="-122"/>
                <a:cs typeface="inpin heiti" charset="-122"/>
              </a:endParaRPr>
            </a:p>
            <a:p>
              <a:pPr algn="r">
                <a:lnSpc>
                  <a:spcPct val="125000"/>
                </a:lnSpc>
              </a:pPr>
              <a:r>
                <a:rPr lang="zh-CN" altLang="en-US" sz="1000" dirty="0">
                  <a:solidFill>
                    <a:schemeClr val="bg1"/>
                  </a:solidFill>
                  <a:latin typeface="inpin heiti" charset="-122"/>
                  <a:ea typeface="inpin heiti" charset="-122"/>
                  <a:cs typeface="inpin heiti" charset="-122"/>
                </a:rPr>
                <a:t>公交与交通卡线路编码对应关系表</a:t>
              </a:r>
              <a:endParaRPr lang="en-US" altLang="zh-CN" sz="1000" dirty="0">
                <a:solidFill>
                  <a:schemeClr val="bg1"/>
                </a:solidFill>
                <a:latin typeface="inpin heiti" charset="-122"/>
                <a:ea typeface="inpin heiti" charset="-122"/>
                <a:cs typeface="inpin heiti" charset="-122"/>
              </a:endParaRPr>
            </a:p>
            <a:p>
              <a:pPr algn="r">
                <a:lnSpc>
                  <a:spcPct val="125000"/>
                </a:lnSpc>
              </a:pPr>
              <a:r>
                <a:rPr lang="zh-CN" altLang="en-US" sz="1000" dirty="0">
                  <a:solidFill>
                    <a:schemeClr val="bg1"/>
                  </a:solidFill>
                  <a:latin typeface="inpin heiti" charset="-122"/>
                  <a:ea typeface="inpin heiti" charset="-122"/>
                  <a:cs typeface="inpin heiti" charset="-122"/>
                </a:rPr>
                <a:t>交通卡交易信息表</a:t>
              </a:r>
              <a:endParaRPr lang="en-US" altLang="zh-CN" sz="1000" dirty="0">
                <a:solidFill>
                  <a:schemeClr val="bg1"/>
                </a:solidFill>
                <a:latin typeface="inpin heiti" charset="-122"/>
                <a:ea typeface="inpin heiti" charset="-122"/>
                <a:cs typeface="inpin heiti" charset="-122"/>
              </a:endParaRPr>
            </a:p>
            <a:p>
              <a:pPr algn="r">
                <a:lnSpc>
                  <a:spcPct val="125000"/>
                </a:lnSpc>
              </a:pPr>
              <a:r>
                <a:rPr lang="zh-CN" altLang="en-US" sz="1000" dirty="0">
                  <a:solidFill>
                    <a:srgbClr val="FF0000"/>
                  </a:solidFill>
                  <a:latin typeface="inpin heiti" charset="-122"/>
                  <a:ea typeface="inpin heiti" charset="-122"/>
                  <a:cs typeface="inpin heiti" charset="-122"/>
                </a:rPr>
                <a:t>异地上海刷卡表</a:t>
              </a:r>
            </a:p>
          </p:txBody>
        </p:sp>
      </p:grpSp>
      <p:sp>
        <p:nvSpPr>
          <p:cNvPr id="31" name="文本框 30">
            <a:extLst>
              <a:ext uri="{FF2B5EF4-FFF2-40B4-BE49-F238E27FC236}">
                <a16:creationId xmlns:a16="http://schemas.microsoft.com/office/drawing/2014/main" id="{AEB87404-B786-4212-949D-916F912F163E}"/>
              </a:ext>
            </a:extLst>
          </p:cNvPr>
          <p:cNvSpPr txBox="1"/>
          <p:nvPr/>
        </p:nvSpPr>
        <p:spPr>
          <a:xfrm>
            <a:off x="211014" y="1202045"/>
            <a:ext cx="326834" cy="1200329"/>
          </a:xfrm>
          <a:prstGeom prst="rect">
            <a:avLst/>
          </a:prstGeom>
          <a:noFill/>
        </p:spPr>
        <p:txBody>
          <a:bodyPr wrap="square" rtlCol="0">
            <a:spAutoFit/>
          </a:bodyPr>
          <a:lstStyle/>
          <a:p>
            <a:r>
              <a:rPr lang="zh-CN" altLang="en-US" b="1" dirty="0"/>
              <a:t>久事交通</a:t>
            </a:r>
          </a:p>
        </p:txBody>
      </p:sp>
      <p:grpSp>
        <p:nvGrpSpPr>
          <p:cNvPr id="32" name="组合 31">
            <a:extLst>
              <a:ext uri="{FF2B5EF4-FFF2-40B4-BE49-F238E27FC236}">
                <a16:creationId xmlns:a16="http://schemas.microsoft.com/office/drawing/2014/main" id="{BA99357D-7FC3-420A-A3BD-72411FF529CA}"/>
              </a:ext>
            </a:extLst>
          </p:cNvPr>
          <p:cNvGrpSpPr/>
          <p:nvPr/>
        </p:nvGrpSpPr>
        <p:grpSpPr>
          <a:xfrm>
            <a:off x="118534" y="2895899"/>
            <a:ext cx="2483787" cy="1311286"/>
            <a:chOff x="4898066" y="734419"/>
            <a:chExt cx="2264733" cy="1159676"/>
          </a:xfrm>
        </p:grpSpPr>
        <p:sp>
          <p:nvSpPr>
            <p:cNvPr id="33" name="矩形 32">
              <a:extLst>
                <a:ext uri="{FF2B5EF4-FFF2-40B4-BE49-F238E27FC236}">
                  <a16:creationId xmlns:a16="http://schemas.microsoft.com/office/drawing/2014/main" id="{1EB5B10C-688A-43D4-8B3A-B3ABAF73AC2E}"/>
                </a:ext>
              </a:extLst>
            </p:cNvPr>
            <p:cNvSpPr/>
            <p:nvPr/>
          </p:nvSpPr>
          <p:spPr>
            <a:xfrm>
              <a:off x="5063066" y="734419"/>
              <a:ext cx="2099733" cy="1122393"/>
            </a:xfrm>
            <a:prstGeom prst="rect">
              <a:avLst/>
            </a:prstGeom>
            <a:gradFill flip="none" rotWithShape="1">
              <a:gsLst>
                <a:gs pos="13000">
                  <a:srgbClr val="083177"/>
                </a:gs>
                <a:gs pos="100000">
                  <a:srgbClr val="02E1C2">
                    <a:alpha val="84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Rectangle 11">
              <a:extLst>
                <a:ext uri="{FF2B5EF4-FFF2-40B4-BE49-F238E27FC236}">
                  <a16:creationId xmlns:a16="http://schemas.microsoft.com/office/drawing/2014/main" id="{28D2F7B0-6853-44C2-BB4D-7AEE95318615}"/>
                </a:ext>
              </a:extLst>
            </p:cNvPr>
            <p:cNvSpPr/>
            <p:nvPr/>
          </p:nvSpPr>
          <p:spPr>
            <a:xfrm>
              <a:off x="4898066" y="857529"/>
              <a:ext cx="2197001" cy="1036566"/>
            </a:xfrm>
            <a:prstGeom prst="rect">
              <a:avLst/>
            </a:prstGeom>
          </p:spPr>
          <p:txBody>
            <a:bodyPr wrap="square">
              <a:spAutoFit/>
            </a:bodyPr>
            <a:lstStyle/>
            <a:p>
              <a:pPr algn="r">
                <a:lnSpc>
                  <a:spcPct val="125000"/>
                </a:lnSpc>
              </a:pPr>
              <a:r>
                <a:rPr lang="zh-CN" altLang="en-US" sz="1000" dirty="0">
                  <a:solidFill>
                    <a:schemeClr val="bg1"/>
                  </a:solidFill>
                  <a:latin typeface="inpin heiti" charset="-122"/>
                  <a:ea typeface="inpin heiti" charset="-122"/>
                  <a:cs typeface="inpin heiti" charset="-122"/>
                </a:rPr>
                <a:t>电子营运路单信息表</a:t>
              </a:r>
              <a:endParaRPr lang="en-US" altLang="zh-CN" sz="1000" dirty="0">
                <a:solidFill>
                  <a:schemeClr val="bg1"/>
                </a:solidFill>
                <a:latin typeface="inpin heiti" charset="-122"/>
                <a:ea typeface="inpin heiti" charset="-122"/>
                <a:cs typeface="inpin heiti" charset="-122"/>
              </a:endParaRPr>
            </a:p>
            <a:p>
              <a:pPr algn="r">
                <a:lnSpc>
                  <a:spcPct val="125000"/>
                </a:lnSpc>
              </a:pPr>
              <a:r>
                <a:rPr lang="zh-CN" altLang="en-US" sz="1000" dirty="0">
                  <a:solidFill>
                    <a:schemeClr val="bg1"/>
                  </a:solidFill>
                  <a:latin typeface="inpin heiti" charset="-122"/>
                  <a:ea typeface="inpin heiti" charset="-122"/>
                  <a:cs typeface="inpin heiti" charset="-122"/>
                </a:rPr>
                <a:t>车辆到离站信息表</a:t>
              </a:r>
              <a:endParaRPr lang="en-US" altLang="zh-CN" sz="1000" dirty="0">
                <a:solidFill>
                  <a:schemeClr val="bg1"/>
                </a:solidFill>
                <a:latin typeface="inpin heiti" charset="-122"/>
                <a:ea typeface="inpin heiti" charset="-122"/>
                <a:cs typeface="inpin heiti" charset="-122"/>
              </a:endParaRPr>
            </a:p>
            <a:p>
              <a:pPr algn="r">
                <a:lnSpc>
                  <a:spcPct val="125000"/>
                </a:lnSpc>
              </a:pPr>
              <a:r>
                <a:rPr lang="zh-CN" altLang="en-US" sz="1000" dirty="0">
                  <a:solidFill>
                    <a:schemeClr val="bg1"/>
                  </a:solidFill>
                  <a:latin typeface="inpin heiti" charset="-122"/>
                  <a:ea typeface="inpin heiti" charset="-122"/>
                  <a:cs typeface="inpin heiti" charset="-122"/>
                </a:rPr>
                <a:t>久事公交员工卡与司售关系表</a:t>
              </a:r>
              <a:endParaRPr lang="en-US" altLang="zh-CN" sz="1000" dirty="0">
                <a:solidFill>
                  <a:schemeClr val="bg1"/>
                </a:solidFill>
                <a:latin typeface="inpin heiti" charset="-122"/>
                <a:ea typeface="inpin heiti" charset="-122"/>
                <a:cs typeface="inpin heiti" charset="-122"/>
              </a:endParaRPr>
            </a:p>
            <a:p>
              <a:pPr algn="r">
                <a:lnSpc>
                  <a:spcPct val="125000"/>
                </a:lnSpc>
              </a:pPr>
              <a:r>
                <a:rPr lang="zh-CN" altLang="en-US" sz="1000" dirty="0">
                  <a:solidFill>
                    <a:schemeClr val="bg1"/>
                  </a:solidFill>
                  <a:latin typeface="inpin heiti" charset="-122"/>
                  <a:ea typeface="inpin heiti" charset="-122"/>
                  <a:cs typeface="inpin heiti" charset="-122"/>
                </a:rPr>
                <a:t>公交线路基础信息表</a:t>
              </a:r>
              <a:endParaRPr lang="en-US" altLang="zh-CN" sz="1000" dirty="0">
                <a:solidFill>
                  <a:schemeClr val="bg1"/>
                </a:solidFill>
                <a:latin typeface="inpin heiti" charset="-122"/>
                <a:ea typeface="inpin heiti" charset="-122"/>
                <a:cs typeface="inpin heiti" charset="-122"/>
              </a:endParaRPr>
            </a:p>
            <a:p>
              <a:pPr algn="r">
                <a:lnSpc>
                  <a:spcPct val="125000"/>
                </a:lnSpc>
              </a:pPr>
              <a:r>
                <a:rPr lang="zh-CN" altLang="en-US" sz="1000" dirty="0">
                  <a:solidFill>
                    <a:schemeClr val="bg1"/>
                  </a:solidFill>
                  <a:latin typeface="inpin heiti" charset="-122"/>
                  <a:ea typeface="inpin heiti" charset="-122"/>
                  <a:cs typeface="inpin heiti" charset="-122"/>
                </a:rPr>
                <a:t>公交站点基础信息表</a:t>
              </a:r>
              <a:endParaRPr lang="en-US" altLang="zh-CN" sz="1000" dirty="0">
                <a:solidFill>
                  <a:schemeClr val="bg1"/>
                </a:solidFill>
                <a:latin typeface="inpin heiti" charset="-122"/>
                <a:ea typeface="inpin heiti" charset="-122"/>
                <a:cs typeface="inpin heiti" charset="-122"/>
              </a:endParaRPr>
            </a:p>
          </p:txBody>
        </p:sp>
      </p:grpSp>
      <p:sp>
        <p:nvSpPr>
          <p:cNvPr id="35" name="文本框 34">
            <a:extLst>
              <a:ext uri="{FF2B5EF4-FFF2-40B4-BE49-F238E27FC236}">
                <a16:creationId xmlns:a16="http://schemas.microsoft.com/office/drawing/2014/main" id="{EC145294-ED8A-4325-969C-25F72060B87D}"/>
              </a:ext>
            </a:extLst>
          </p:cNvPr>
          <p:cNvSpPr txBox="1"/>
          <p:nvPr/>
        </p:nvSpPr>
        <p:spPr>
          <a:xfrm>
            <a:off x="327379" y="2912287"/>
            <a:ext cx="335301" cy="1200329"/>
          </a:xfrm>
          <a:prstGeom prst="rect">
            <a:avLst/>
          </a:prstGeom>
          <a:noFill/>
        </p:spPr>
        <p:txBody>
          <a:bodyPr wrap="square" rtlCol="0">
            <a:spAutoFit/>
          </a:bodyPr>
          <a:lstStyle/>
          <a:p>
            <a:r>
              <a:rPr lang="zh-CN" altLang="en-US" b="1" dirty="0"/>
              <a:t>久事公交</a:t>
            </a:r>
          </a:p>
        </p:txBody>
      </p:sp>
      <p:cxnSp>
        <p:nvCxnSpPr>
          <p:cNvPr id="39" name="直接箭头连接符 38">
            <a:extLst>
              <a:ext uri="{FF2B5EF4-FFF2-40B4-BE49-F238E27FC236}">
                <a16:creationId xmlns:a16="http://schemas.microsoft.com/office/drawing/2014/main" id="{DA3CBEB3-256F-4D21-8F19-A3D2602D8D63}"/>
              </a:ext>
            </a:extLst>
          </p:cNvPr>
          <p:cNvCxnSpPr>
            <a:stCxn id="28" idx="3"/>
            <a:endCxn id="16" idx="2"/>
          </p:cNvCxnSpPr>
          <p:nvPr/>
        </p:nvCxnSpPr>
        <p:spPr>
          <a:xfrm>
            <a:off x="2602322" y="1816334"/>
            <a:ext cx="783815" cy="9758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0">
            <a:extLst>
              <a:ext uri="{FF2B5EF4-FFF2-40B4-BE49-F238E27FC236}">
                <a16:creationId xmlns:a16="http://schemas.microsoft.com/office/drawing/2014/main" id="{C70DE550-06EA-4097-8AE2-AA2E99F7488F}"/>
              </a:ext>
            </a:extLst>
          </p:cNvPr>
          <p:cNvCxnSpPr>
            <a:stCxn id="33" idx="3"/>
            <a:endCxn id="16" idx="2"/>
          </p:cNvCxnSpPr>
          <p:nvPr/>
        </p:nvCxnSpPr>
        <p:spPr>
          <a:xfrm flipV="1">
            <a:off x="2602321" y="2792211"/>
            <a:ext cx="783816" cy="7382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矩形 42">
            <a:extLst>
              <a:ext uri="{FF2B5EF4-FFF2-40B4-BE49-F238E27FC236}">
                <a16:creationId xmlns:a16="http://schemas.microsoft.com/office/drawing/2014/main" id="{1009F5A9-CA0B-4B35-8065-62F9DFEF862D}"/>
              </a:ext>
            </a:extLst>
          </p:cNvPr>
          <p:cNvSpPr/>
          <p:nvPr/>
        </p:nvSpPr>
        <p:spPr>
          <a:xfrm>
            <a:off x="6194442" y="1914592"/>
            <a:ext cx="2371725" cy="1755238"/>
          </a:xfrm>
          <a:prstGeom prst="rect">
            <a:avLst/>
          </a:prstGeom>
          <a:gradFill flip="none" rotWithShape="1">
            <a:gsLst>
              <a:gs pos="13000">
                <a:srgbClr val="083177"/>
              </a:gs>
              <a:gs pos="100000">
                <a:srgbClr val="02E1C2">
                  <a:alpha val="84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p>
        </p:txBody>
      </p:sp>
      <p:sp>
        <p:nvSpPr>
          <p:cNvPr id="44" name="Rectangle 11">
            <a:extLst>
              <a:ext uri="{FF2B5EF4-FFF2-40B4-BE49-F238E27FC236}">
                <a16:creationId xmlns:a16="http://schemas.microsoft.com/office/drawing/2014/main" id="{588CDF33-C2BC-435A-B4E8-FA0DAE0F6944}"/>
              </a:ext>
            </a:extLst>
          </p:cNvPr>
          <p:cNvSpPr/>
          <p:nvPr/>
        </p:nvSpPr>
        <p:spPr>
          <a:xfrm>
            <a:off x="6248566" y="2113011"/>
            <a:ext cx="2197001" cy="1613647"/>
          </a:xfrm>
          <a:prstGeom prst="rect">
            <a:avLst/>
          </a:prstGeom>
        </p:spPr>
        <p:txBody>
          <a:bodyPr wrap="square">
            <a:spAutoFit/>
          </a:bodyPr>
          <a:lstStyle/>
          <a:p>
            <a:pPr>
              <a:lnSpc>
                <a:spcPct val="125000"/>
              </a:lnSpc>
            </a:pPr>
            <a:r>
              <a:rPr lang="zh-CN" altLang="en-US" sz="1000" dirty="0">
                <a:solidFill>
                  <a:schemeClr val="bg1"/>
                </a:solidFill>
                <a:latin typeface="inpin heiti" charset="-122"/>
                <a:ea typeface="inpin heiti" charset="-122"/>
                <a:cs typeface="inpin heiti" charset="-122"/>
              </a:rPr>
              <a:t>站点流量指标</a:t>
            </a:r>
            <a:endParaRPr lang="en-US" altLang="zh-CN" sz="1000" dirty="0">
              <a:solidFill>
                <a:schemeClr val="bg1"/>
              </a:solidFill>
              <a:latin typeface="inpin heiti" charset="-122"/>
              <a:ea typeface="inpin heiti" charset="-122"/>
              <a:cs typeface="inpin heiti" charset="-122"/>
            </a:endParaRPr>
          </a:p>
          <a:p>
            <a:pPr>
              <a:lnSpc>
                <a:spcPct val="125000"/>
              </a:lnSpc>
            </a:pPr>
            <a:r>
              <a:rPr lang="zh-CN" altLang="en-US" sz="1000" dirty="0">
                <a:solidFill>
                  <a:schemeClr val="bg1"/>
                </a:solidFill>
                <a:latin typeface="inpin heiti" charset="-122"/>
                <a:ea typeface="inpin heiti" charset="-122"/>
                <a:cs typeface="inpin heiti" charset="-122"/>
              </a:rPr>
              <a:t>线路流量指标</a:t>
            </a:r>
            <a:endParaRPr lang="en-US" altLang="zh-CN" sz="1000" dirty="0">
              <a:solidFill>
                <a:schemeClr val="bg1"/>
              </a:solidFill>
              <a:latin typeface="inpin heiti" charset="-122"/>
              <a:ea typeface="inpin heiti" charset="-122"/>
              <a:cs typeface="inpin heiti" charset="-122"/>
            </a:endParaRPr>
          </a:p>
          <a:p>
            <a:pPr>
              <a:lnSpc>
                <a:spcPct val="125000"/>
              </a:lnSpc>
            </a:pPr>
            <a:r>
              <a:rPr lang="zh-CN" altLang="en-US" sz="1000" dirty="0">
                <a:solidFill>
                  <a:schemeClr val="bg1"/>
                </a:solidFill>
                <a:latin typeface="inpin heiti" charset="-122"/>
                <a:ea typeface="inpin heiti" charset="-122"/>
                <a:cs typeface="inpin heiti" charset="-122"/>
              </a:rPr>
              <a:t>运营公司指标</a:t>
            </a:r>
            <a:endParaRPr lang="en-US" altLang="zh-CN" sz="1000" dirty="0">
              <a:solidFill>
                <a:schemeClr val="bg1"/>
              </a:solidFill>
              <a:latin typeface="inpin heiti" charset="-122"/>
              <a:ea typeface="inpin heiti" charset="-122"/>
              <a:cs typeface="inpin heiti" charset="-122"/>
            </a:endParaRPr>
          </a:p>
          <a:p>
            <a:pPr>
              <a:lnSpc>
                <a:spcPct val="125000"/>
              </a:lnSpc>
            </a:pPr>
            <a:r>
              <a:rPr lang="zh-CN" altLang="en-US" sz="1000" dirty="0">
                <a:solidFill>
                  <a:schemeClr val="bg1"/>
                </a:solidFill>
                <a:latin typeface="inpin heiti" charset="-122"/>
                <a:ea typeface="inpin heiti" charset="-122"/>
                <a:cs typeface="inpin heiti" charset="-122"/>
              </a:rPr>
              <a:t>刷卡分布指标</a:t>
            </a:r>
            <a:endParaRPr lang="en-US" altLang="zh-CN" sz="1000" dirty="0">
              <a:solidFill>
                <a:schemeClr val="bg1"/>
              </a:solidFill>
              <a:latin typeface="inpin heiti" charset="-122"/>
              <a:ea typeface="inpin heiti" charset="-122"/>
              <a:cs typeface="inpin heiti" charset="-122"/>
            </a:endParaRPr>
          </a:p>
          <a:p>
            <a:pPr>
              <a:lnSpc>
                <a:spcPct val="125000"/>
              </a:lnSpc>
            </a:pPr>
            <a:r>
              <a:rPr lang="zh-CN" altLang="en-US" sz="1000" dirty="0">
                <a:solidFill>
                  <a:schemeClr val="bg1"/>
                </a:solidFill>
                <a:latin typeface="inpin heiti" charset="-122"/>
                <a:ea typeface="inpin heiti" charset="-122"/>
                <a:cs typeface="inpin heiti" charset="-122"/>
              </a:rPr>
              <a:t>地铁进出站指标</a:t>
            </a:r>
            <a:endParaRPr lang="en-US" altLang="zh-CN" sz="1000" dirty="0">
              <a:solidFill>
                <a:schemeClr val="bg1"/>
              </a:solidFill>
              <a:latin typeface="inpin heiti" charset="-122"/>
              <a:ea typeface="inpin heiti" charset="-122"/>
              <a:cs typeface="inpin heiti" charset="-122"/>
            </a:endParaRPr>
          </a:p>
          <a:p>
            <a:pPr>
              <a:lnSpc>
                <a:spcPct val="125000"/>
              </a:lnSpc>
            </a:pPr>
            <a:r>
              <a:rPr lang="zh-CN" altLang="en-US" sz="1000" dirty="0">
                <a:solidFill>
                  <a:schemeClr val="bg1"/>
                </a:solidFill>
                <a:latin typeface="inpin heiti" charset="-122"/>
                <a:ea typeface="inpin heiti" charset="-122"/>
                <a:cs typeface="inpin heiti" charset="-122"/>
              </a:rPr>
              <a:t>异地消费指标</a:t>
            </a:r>
            <a:endParaRPr lang="en-US" altLang="zh-CN" sz="1000" dirty="0">
              <a:solidFill>
                <a:schemeClr val="bg1"/>
              </a:solidFill>
              <a:latin typeface="inpin heiti" charset="-122"/>
              <a:ea typeface="inpin heiti" charset="-122"/>
              <a:cs typeface="inpin heiti" charset="-122"/>
            </a:endParaRPr>
          </a:p>
          <a:p>
            <a:pPr>
              <a:lnSpc>
                <a:spcPct val="125000"/>
              </a:lnSpc>
            </a:pPr>
            <a:r>
              <a:rPr lang="zh-CN" altLang="en-US" sz="1000" dirty="0">
                <a:solidFill>
                  <a:schemeClr val="bg1"/>
                </a:solidFill>
                <a:latin typeface="inpin heiti" charset="-122"/>
                <a:ea typeface="inpin heiti" charset="-122"/>
                <a:cs typeface="inpin heiti" charset="-122"/>
              </a:rPr>
              <a:t>用户指标</a:t>
            </a:r>
            <a:endParaRPr lang="en-US" altLang="zh-CN" sz="1000" dirty="0">
              <a:solidFill>
                <a:schemeClr val="bg1"/>
              </a:solidFill>
              <a:latin typeface="inpin heiti" charset="-122"/>
              <a:ea typeface="inpin heiti" charset="-122"/>
              <a:cs typeface="inpin heiti" charset="-122"/>
            </a:endParaRPr>
          </a:p>
          <a:p>
            <a:pPr>
              <a:lnSpc>
                <a:spcPct val="125000"/>
              </a:lnSpc>
            </a:pPr>
            <a:r>
              <a:rPr lang="en-US" altLang="zh-CN" sz="1000" dirty="0">
                <a:solidFill>
                  <a:schemeClr val="bg1"/>
                </a:solidFill>
                <a:latin typeface="inpin heiti" charset="-122"/>
                <a:ea typeface="inpin heiti" charset="-122"/>
                <a:cs typeface="inpin heiti" charset="-122"/>
              </a:rPr>
              <a:t>….</a:t>
            </a:r>
            <a:endParaRPr lang="zh-CN" altLang="en-US" sz="1000" dirty="0">
              <a:solidFill>
                <a:schemeClr val="bg1"/>
              </a:solidFill>
              <a:latin typeface="inpin heiti" charset="-122"/>
              <a:ea typeface="inpin heiti" charset="-122"/>
              <a:cs typeface="inpin heiti" charset="-122"/>
            </a:endParaRPr>
          </a:p>
        </p:txBody>
      </p:sp>
      <p:cxnSp>
        <p:nvCxnSpPr>
          <p:cNvPr id="46" name="直接箭头连接符 45">
            <a:extLst>
              <a:ext uri="{FF2B5EF4-FFF2-40B4-BE49-F238E27FC236}">
                <a16:creationId xmlns:a16="http://schemas.microsoft.com/office/drawing/2014/main" id="{63394278-F5C3-4E51-A765-BDFE227CD70E}"/>
              </a:ext>
            </a:extLst>
          </p:cNvPr>
          <p:cNvCxnSpPr>
            <a:cxnSpLocks/>
            <a:stCxn id="16" idx="6"/>
            <a:endCxn id="43" idx="1"/>
          </p:cNvCxnSpPr>
          <p:nvPr/>
        </p:nvCxnSpPr>
        <p:spPr>
          <a:xfrm>
            <a:off x="5757862" y="2792211"/>
            <a:ext cx="43658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文本框 46">
            <a:extLst>
              <a:ext uri="{FF2B5EF4-FFF2-40B4-BE49-F238E27FC236}">
                <a16:creationId xmlns:a16="http://schemas.microsoft.com/office/drawing/2014/main" id="{15E97D0D-7C52-4496-8600-B1ECF65128B7}"/>
              </a:ext>
            </a:extLst>
          </p:cNvPr>
          <p:cNvSpPr txBox="1"/>
          <p:nvPr/>
        </p:nvSpPr>
        <p:spPr>
          <a:xfrm>
            <a:off x="8114381" y="1959709"/>
            <a:ext cx="362027" cy="1754326"/>
          </a:xfrm>
          <a:prstGeom prst="rect">
            <a:avLst/>
          </a:prstGeom>
          <a:noFill/>
        </p:spPr>
        <p:txBody>
          <a:bodyPr wrap="square" rtlCol="0">
            <a:spAutoFit/>
          </a:bodyPr>
          <a:lstStyle/>
          <a:p>
            <a:r>
              <a:rPr lang="zh-CN" altLang="en-US" dirty="0"/>
              <a:t>数据服务平台</a:t>
            </a:r>
          </a:p>
        </p:txBody>
      </p:sp>
      <p:cxnSp>
        <p:nvCxnSpPr>
          <p:cNvPr id="66" name="直接箭头连接符 65">
            <a:extLst>
              <a:ext uri="{FF2B5EF4-FFF2-40B4-BE49-F238E27FC236}">
                <a16:creationId xmlns:a16="http://schemas.microsoft.com/office/drawing/2014/main" id="{8622F353-20E1-4FEC-AF68-7169314E10F1}"/>
              </a:ext>
            </a:extLst>
          </p:cNvPr>
          <p:cNvCxnSpPr/>
          <p:nvPr/>
        </p:nvCxnSpPr>
        <p:spPr>
          <a:xfrm flipH="1">
            <a:off x="5757862" y="2936144"/>
            <a:ext cx="43658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7" name="文本框 66">
            <a:extLst>
              <a:ext uri="{FF2B5EF4-FFF2-40B4-BE49-F238E27FC236}">
                <a16:creationId xmlns:a16="http://schemas.microsoft.com/office/drawing/2014/main" id="{5805C35D-F591-430C-9739-D576613C26BD}"/>
              </a:ext>
            </a:extLst>
          </p:cNvPr>
          <p:cNvSpPr txBox="1"/>
          <p:nvPr/>
        </p:nvSpPr>
        <p:spPr>
          <a:xfrm>
            <a:off x="419919" y="4394037"/>
            <a:ext cx="8367029" cy="1015663"/>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wrap="square" rtlCol="0">
            <a:spAutoFit/>
          </a:bodyPr>
          <a:lstStyle/>
          <a:p>
            <a:r>
              <a:rPr lang="zh-CN" altLang="en-US" sz="1200" b="1" dirty="0">
                <a:solidFill>
                  <a:srgbClr val="FF0000"/>
                </a:solidFill>
              </a:rPr>
              <a:t>备注：</a:t>
            </a:r>
            <a:endParaRPr lang="en-US" altLang="zh-CN" sz="1200" b="1" dirty="0">
              <a:solidFill>
                <a:srgbClr val="FF0000"/>
              </a:solidFill>
            </a:endParaRPr>
          </a:p>
          <a:p>
            <a:pPr marL="171450" indent="-171450">
              <a:buFont typeface="Arial" panose="020B0604020202020204" pitchFamily="34" charset="0"/>
              <a:buChar char="•"/>
            </a:pPr>
            <a:r>
              <a:rPr lang="zh-CN" altLang="en-US" sz="1200" dirty="0"/>
              <a:t>数据服务平台确认所需数据以及推送大数据平台数据的表和字段，久事公交和久事交通确认数据和上传频次和规则</a:t>
            </a:r>
            <a:endParaRPr lang="en-US" altLang="zh-CN" sz="1200" dirty="0"/>
          </a:p>
          <a:p>
            <a:pPr marL="171450" indent="-171450">
              <a:buFont typeface="Arial" panose="020B0604020202020204" pitchFamily="34" charset="0"/>
              <a:buChar char="•"/>
            </a:pPr>
            <a:r>
              <a:rPr lang="zh-CN" altLang="en-US" sz="1200" dirty="0"/>
              <a:t>大数据平台需要相应的存储数据的建表语句，包括原始数据和推送数据。</a:t>
            </a:r>
            <a:endParaRPr lang="en-US" altLang="zh-CN" sz="1200" dirty="0"/>
          </a:p>
          <a:p>
            <a:pPr marL="171450" indent="-171450">
              <a:buFont typeface="Arial" panose="020B0604020202020204" pitchFamily="34" charset="0"/>
              <a:buChar char="•"/>
            </a:pPr>
            <a:r>
              <a:rPr lang="zh-CN" altLang="en-US" sz="1200" dirty="0"/>
              <a:t>确认大数据平台是否允许外部直接写入到</a:t>
            </a:r>
            <a:r>
              <a:rPr lang="en-US" altLang="zh-CN" sz="1200" dirty="0"/>
              <a:t>Hive</a:t>
            </a:r>
            <a:r>
              <a:rPr lang="zh-CN" altLang="en-US" sz="1200" dirty="0"/>
              <a:t>库中。</a:t>
            </a:r>
            <a:endParaRPr lang="en-US" altLang="zh-CN" sz="1200" dirty="0"/>
          </a:p>
          <a:p>
            <a:pPr marL="171450" indent="-171450">
              <a:buFont typeface="Arial" panose="020B0604020202020204" pitchFamily="34" charset="0"/>
              <a:buChar char="•"/>
            </a:pPr>
            <a:endParaRPr lang="zh-CN" altLang="en-US" sz="1200" dirty="0"/>
          </a:p>
        </p:txBody>
      </p:sp>
    </p:spTree>
    <p:extLst>
      <p:ext uri="{BB962C8B-B14F-4D97-AF65-F5344CB8AC3E}">
        <p14:creationId xmlns:p14="http://schemas.microsoft.com/office/powerpoint/2010/main" val="2198717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2000"/>
                                        <p:tgtEl>
                                          <p:spTgt spid="1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heel(1)">
                                      <p:cBhvr>
                                        <p:cTn id="10" dur="2000"/>
                                        <p:tgtEl>
                                          <p:spTgt spid="22"/>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heel(1)">
                                      <p:cBhvr>
                                        <p:cTn id="13" dur="2000"/>
                                        <p:tgtEl>
                                          <p:spTgt spid="25"/>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heel(1)">
                                      <p:cBhvr>
                                        <p:cTn id="16" dur="2000"/>
                                        <p:tgtEl>
                                          <p:spTgt spid="26"/>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heel(1)">
                                      <p:cBhvr>
                                        <p:cTn id="19"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22" grpId="0"/>
      <p:bldP spid="25" grpId="0"/>
      <p:bldP spid="26"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a:extLst>
              <a:ext uri="{FF2B5EF4-FFF2-40B4-BE49-F238E27FC236}">
                <a16:creationId xmlns:a16="http://schemas.microsoft.com/office/drawing/2014/main" id="{A64CFAF1-7A6C-4243-81CA-0CA462DE18D7}"/>
              </a:ext>
            </a:extLst>
          </p:cNvPr>
          <p:cNvSpPr/>
          <p:nvPr/>
        </p:nvSpPr>
        <p:spPr>
          <a:xfrm>
            <a:off x="952339" y="2467196"/>
            <a:ext cx="1134000" cy="1134000"/>
          </a:xfrm>
          <a:prstGeom prst="ellipse">
            <a:avLst/>
          </a:prstGeom>
          <a:solidFill>
            <a:srgbClr val="5C7AAB"/>
          </a:solidFill>
          <a:ln w="190500">
            <a:solidFill>
              <a:srgbClr val="3EC9D7">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久事大数据平台</a:t>
            </a:r>
            <a:endParaRPr lang="en-US" altLang="zh-CN"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 name="椭圆 6">
            <a:extLst>
              <a:ext uri="{FF2B5EF4-FFF2-40B4-BE49-F238E27FC236}">
                <a16:creationId xmlns:a16="http://schemas.microsoft.com/office/drawing/2014/main" id="{1C93DE7D-7AB5-4D72-992A-629C05D48C67}"/>
              </a:ext>
            </a:extLst>
          </p:cNvPr>
          <p:cNvSpPr/>
          <p:nvPr/>
        </p:nvSpPr>
        <p:spPr>
          <a:xfrm>
            <a:off x="956804" y="991957"/>
            <a:ext cx="1134000" cy="1134000"/>
          </a:xfrm>
          <a:prstGeom prst="ellipse">
            <a:avLst/>
          </a:prstGeom>
          <a:solidFill>
            <a:srgbClr val="5C7AAB"/>
          </a:solidFill>
          <a:ln w="190500">
            <a:solidFill>
              <a:srgbClr val="3EC9D7">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数据服务平台</a:t>
            </a:r>
            <a:endParaRPr lang="en-US" altLang="zh-CN"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8" name="椭圆 7">
            <a:extLst>
              <a:ext uri="{FF2B5EF4-FFF2-40B4-BE49-F238E27FC236}">
                <a16:creationId xmlns:a16="http://schemas.microsoft.com/office/drawing/2014/main" id="{211E0116-D26A-41A0-B1B2-3A22CA30C3F1}"/>
              </a:ext>
            </a:extLst>
          </p:cNvPr>
          <p:cNvSpPr/>
          <p:nvPr/>
        </p:nvSpPr>
        <p:spPr>
          <a:xfrm>
            <a:off x="952339" y="4047770"/>
            <a:ext cx="1134000" cy="1134000"/>
          </a:xfrm>
          <a:prstGeom prst="ellipse">
            <a:avLst/>
          </a:prstGeom>
          <a:solidFill>
            <a:srgbClr val="5C7AAB"/>
          </a:solidFill>
          <a:ln w="190500">
            <a:solidFill>
              <a:srgbClr val="3EC9D7">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公交</a:t>
            </a:r>
            <a:endParaRPr lang="en-US" altLang="zh-CN"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gn="ctr"/>
            <a:r>
              <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交通卡</a:t>
            </a:r>
            <a:endParaRPr lang="en-US" altLang="zh-CN"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9" name="文本框 8">
            <a:extLst>
              <a:ext uri="{FF2B5EF4-FFF2-40B4-BE49-F238E27FC236}">
                <a16:creationId xmlns:a16="http://schemas.microsoft.com/office/drawing/2014/main" id="{5AB98E79-9ABA-4F0D-AA84-743AE36FC06C}"/>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四、任务分工</a:t>
            </a:r>
          </a:p>
        </p:txBody>
      </p:sp>
      <p:sp>
        <p:nvSpPr>
          <p:cNvPr id="2" name="文本框 1">
            <a:extLst>
              <a:ext uri="{FF2B5EF4-FFF2-40B4-BE49-F238E27FC236}">
                <a16:creationId xmlns:a16="http://schemas.microsoft.com/office/drawing/2014/main" id="{37E5A0E0-DBF1-42F1-9539-3D12671C261F}"/>
              </a:ext>
            </a:extLst>
          </p:cNvPr>
          <p:cNvSpPr txBox="1"/>
          <p:nvPr/>
        </p:nvSpPr>
        <p:spPr>
          <a:xfrm>
            <a:off x="2599266" y="1097292"/>
            <a:ext cx="5427127" cy="923330"/>
          </a:xfrm>
          <a:prstGeom prst="rect">
            <a:avLst/>
          </a:prstGeom>
          <a:solidFill>
            <a:schemeClr val="accent2">
              <a:lumMod val="20000"/>
              <a:lumOff val="80000"/>
            </a:schemeClr>
          </a:solidFill>
        </p:spPr>
        <p:txBody>
          <a:bodyPr wrap="square" rtlCol="0">
            <a:spAutoFit/>
          </a:bodyPr>
          <a:lstStyle/>
          <a:p>
            <a:r>
              <a:rPr lang="en-US" altLang="zh-CN" dirty="0"/>
              <a:t>1.</a:t>
            </a:r>
            <a:r>
              <a:rPr lang="zh-CN" altLang="en-US" dirty="0"/>
              <a:t>确认所需数据的表和字段</a:t>
            </a:r>
            <a:endParaRPr lang="en-US" altLang="zh-CN" dirty="0"/>
          </a:p>
          <a:p>
            <a:r>
              <a:rPr lang="en-US" altLang="zh-CN" dirty="0"/>
              <a:t>2.</a:t>
            </a:r>
            <a:r>
              <a:rPr lang="zh-CN" altLang="en-US" dirty="0"/>
              <a:t>确认上送规则</a:t>
            </a:r>
            <a:endParaRPr lang="en-US" altLang="zh-CN" dirty="0"/>
          </a:p>
          <a:p>
            <a:r>
              <a:rPr lang="en-US" altLang="zh-CN" dirty="0"/>
              <a:t>3.</a:t>
            </a:r>
            <a:r>
              <a:rPr lang="zh-CN" altLang="en-US" dirty="0"/>
              <a:t>确认结果推送数据的表的字段</a:t>
            </a:r>
          </a:p>
        </p:txBody>
      </p:sp>
      <p:sp>
        <p:nvSpPr>
          <p:cNvPr id="5" name="文本框 4">
            <a:extLst>
              <a:ext uri="{FF2B5EF4-FFF2-40B4-BE49-F238E27FC236}">
                <a16:creationId xmlns:a16="http://schemas.microsoft.com/office/drawing/2014/main" id="{A7E4D0F6-7A5C-40EA-8797-09889B433B96}"/>
              </a:ext>
            </a:extLst>
          </p:cNvPr>
          <p:cNvSpPr txBox="1"/>
          <p:nvPr/>
        </p:nvSpPr>
        <p:spPr>
          <a:xfrm>
            <a:off x="2599267" y="2572531"/>
            <a:ext cx="5427127" cy="923330"/>
          </a:xfrm>
          <a:prstGeom prst="rect">
            <a:avLst/>
          </a:prstGeom>
          <a:solidFill>
            <a:schemeClr val="accent2">
              <a:lumMod val="20000"/>
              <a:lumOff val="80000"/>
            </a:schemeClr>
          </a:solidFill>
        </p:spPr>
        <p:txBody>
          <a:bodyPr wrap="square" rtlCol="0">
            <a:spAutoFit/>
          </a:bodyPr>
          <a:lstStyle/>
          <a:p>
            <a:r>
              <a:rPr lang="en-US" altLang="zh-CN" dirty="0"/>
              <a:t>1.</a:t>
            </a:r>
            <a:r>
              <a:rPr lang="zh-CN" altLang="en-US" dirty="0"/>
              <a:t>创建相应数据存储的表</a:t>
            </a:r>
            <a:endParaRPr lang="en-US" altLang="zh-CN" dirty="0"/>
          </a:p>
          <a:p>
            <a:r>
              <a:rPr lang="en-US" altLang="zh-CN" dirty="0"/>
              <a:t>2.</a:t>
            </a:r>
            <a:r>
              <a:rPr lang="zh-CN" altLang="en-US" dirty="0"/>
              <a:t>数据采集</a:t>
            </a:r>
            <a:endParaRPr lang="en-US" altLang="zh-CN" dirty="0"/>
          </a:p>
          <a:p>
            <a:r>
              <a:rPr lang="en-US" altLang="zh-CN" dirty="0"/>
              <a:t>3.</a:t>
            </a:r>
            <a:r>
              <a:rPr lang="zh-CN" altLang="en-US" dirty="0"/>
              <a:t>开放</a:t>
            </a:r>
            <a:r>
              <a:rPr lang="en-US" altLang="zh-CN" dirty="0"/>
              <a:t>Hive</a:t>
            </a:r>
            <a:r>
              <a:rPr lang="zh-CN" altLang="en-US" dirty="0"/>
              <a:t>库数据读和写权限</a:t>
            </a:r>
          </a:p>
        </p:txBody>
      </p:sp>
      <p:sp>
        <p:nvSpPr>
          <p:cNvPr id="10" name="文本框 9">
            <a:extLst>
              <a:ext uri="{FF2B5EF4-FFF2-40B4-BE49-F238E27FC236}">
                <a16:creationId xmlns:a16="http://schemas.microsoft.com/office/drawing/2014/main" id="{4BABC650-0EFB-4B23-9E16-AF702D30446A}"/>
              </a:ext>
            </a:extLst>
          </p:cNvPr>
          <p:cNvSpPr txBox="1"/>
          <p:nvPr/>
        </p:nvSpPr>
        <p:spPr>
          <a:xfrm>
            <a:off x="2654068" y="4153104"/>
            <a:ext cx="5372326" cy="923330"/>
          </a:xfrm>
          <a:prstGeom prst="rect">
            <a:avLst/>
          </a:prstGeom>
          <a:solidFill>
            <a:schemeClr val="accent2">
              <a:lumMod val="20000"/>
              <a:lumOff val="80000"/>
            </a:schemeClr>
          </a:solidFill>
        </p:spPr>
        <p:txBody>
          <a:bodyPr wrap="square" rtlCol="0">
            <a:spAutoFit/>
          </a:bodyPr>
          <a:lstStyle/>
          <a:p>
            <a:r>
              <a:rPr lang="en-US" altLang="zh-CN" dirty="0"/>
              <a:t>1.</a:t>
            </a:r>
            <a:r>
              <a:rPr lang="zh-CN" altLang="en-US" dirty="0"/>
              <a:t>确认数据服务平台所需数据</a:t>
            </a:r>
            <a:endParaRPr lang="en-US" altLang="zh-CN" dirty="0"/>
          </a:p>
          <a:p>
            <a:r>
              <a:rPr lang="en-US" altLang="zh-CN" dirty="0"/>
              <a:t>2.</a:t>
            </a:r>
            <a:r>
              <a:rPr lang="zh-CN" altLang="en-US" dirty="0"/>
              <a:t>数据上送给大数据平台</a:t>
            </a:r>
            <a:endParaRPr lang="en-US" altLang="zh-CN" dirty="0"/>
          </a:p>
          <a:p>
            <a:r>
              <a:rPr lang="en-US" altLang="zh-CN" dirty="0"/>
              <a:t>3.</a:t>
            </a:r>
            <a:r>
              <a:rPr lang="zh-CN" altLang="en-US" dirty="0"/>
              <a:t>提供测试数据给将数据服务平台</a:t>
            </a:r>
          </a:p>
        </p:txBody>
      </p:sp>
      <p:cxnSp>
        <p:nvCxnSpPr>
          <p:cNvPr id="16" name="直接连接符 15">
            <a:extLst>
              <a:ext uri="{FF2B5EF4-FFF2-40B4-BE49-F238E27FC236}">
                <a16:creationId xmlns:a16="http://schemas.microsoft.com/office/drawing/2014/main" id="{C47F8D58-40ED-43F5-94C3-70A7A551F701}"/>
              </a:ext>
            </a:extLst>
          </p:cNvPr>
          <p:cNvCxnSpPr>
            <a:cxnSpLocks/>
          </p:cNvCxnSpPr>
          <p:nvPr/>
        </p:nvCxnSpPr>
        <p:spPr>
          <a:xfrm>
            <a:off x="389467" y="2269067"/>
            <a:ext cx="763692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034D7280-C28B-4BE4-AF32-497A5A0D7B31}"/>
              </a:ext>
            </a:extLst>
          </p:cNvPr>
          <p:cNvCxnSpPr>
            <a:cxnSpLocks/>
          </p:cNvCxnSpPr>
          <p:nvPr/>
        </p:nvCxnSpPr>
        <p:spPr>
          <a:xfrm>
            <a:off x="350712" y="3818467"/>
            <a:ext cx="76756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FA82D7B3-11B8-4A40-9AE2-AE5EEAFA8B7C}"/>
              </a:ext>
            </a:extLst>
          </p:cNvPr>
          <p:cNvCxnSpPr/>
          <p:nvPr/>
        </p:nvCxnSpPr>
        <p:spPr>
          <a:xfrm>
            <a:off x="2353733" y="872067"/>
            <a:ext cx="0" cy="46482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2735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DBBAD7D1-3438-CB9F-9D50-7A9A39E08C1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七、分工设想</a:t>
            </a:r>
          </a:p>
        </p:txBody>
      </p:sp>
      <p:sp>
        <p:nvSpPr>
          <p:cNvPr id="4" name="文本框 3">
            <a:extLst>
              <a:ext uri="{FF2B5EF4-FFF2-40B4-BE49-F238E27FC236}">
                <a16:creationId xmlns:a16="http://schemas.microsoft.com/office/drawing/2014/main" id="{DA7DC297-3DD4-3047-55B9-9FBF1C0A95E5}"/>
              </a:ext>
            </a:extLst>
          </p:cNvPr>
          <p:cNvSpPr txBox="1"/>
          <p:nvPr/>
        </p:nvSpPr>
        <p:spPr>
          <a:xfrm>
            <a:off x="486507" y="1219883"/>
            <a:ext cx="8170985" cy="189333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z="1600" b="1" dirty="0">
                <a:cs typeface="+mn-ea"/>
                <a:sym typeface="+mn-lt"/>
              </a:rPr>
              <a:t>交通卡：</a:t>
            </a:r>
            <a:endParaRPr lang="en-US" altLang="zh-CN" sz="1600" b="1" dirty="0">
              <a:cs typeface="+mn-ea"/>
              <a:sym typeface="+mn-lt"/>
            </a:endParaRPr>
          </a:p>
          <a:p>
            <a:pPr marL="285750" indent="-285750">
              <a:lnSpc>
                <a:spcPct val="150000"/>
              </a:lnSpc>
              <a:buFont typeface="Arial" panose="020B0604020202020204" pitchFamily="34" charset="0"/>
              <a:buChar char="•"/>
            </a:pPr>
            <a:endParaRPr lang="en-US" altLang="zh-CN" sz="1600" b="1" dirty="0">
              <a:cs typeface="+mn-ea"/>
              <a:sym typeface="+mn-lt"/>
            </a:endParaRPr>
          </a:p>
          <a:p>
            <a:pPr marL="285750" indent="-285750">
              <a:lnSpc>
                <a:spcPct val="150000"/>
              </a:lnSpc>
              <a:buFont typeface="Arial" panose="020B0604020202020204" pitchFamily="34" charset="0"/>
              <a:buChar char="•"/>
            </a:pPr>
            <a:r>
              <a:rPr lang="zh-CN" altLang="en-US" sz="1600" b="1" dirty="0">
                <a:cs typeface="+mn-ea"/>
                <a:sym typeface="+mn-lt"/>
              </a:rPr>
              <a:t>久事公交：</a:t>
            </a:r>
            <a:endParaRPr lang="en-US" altLang="zh-CN" sz="1600" b="1" dirty="0">
              <a:cs typeface="+mn-ea"/>
              <a:sym typeface="+mn-lt"/>
            </a:endParaRPr>
          </a:p>
          <a:p>
            <a:pPr marL="285750" indent="-285750">
              <a:lnSpc>
                <a:spcPct val="150000"/>
              </a:lnSpc>
              <a:buFont typeface="Arial" panose="020B0604020202020204" pitchFamily="34" charset="0"/>
              <a:buChar char="•"/>
            </a:pPr>
            <a:endParaRPr lang="en-US" altLang="zh-CN" sz="1600" b="1" dirty="0">
              <a:cs typeface="+mn-ea"/>
              <a:sym typeface="+mn-lt"/>
            </a:endParaRPr>
          </a:p>
          <a:p>
            <a:pPr marL="285750" indent="-285750">
              <a:lnSpc>
                <a:spcPct val="150000"/>
              </a:lnSpc>
              <a:buFont typeface="Arial" panose="020B0604020202020204" pitchFamily="34" charset="0"/>
              <a:buChar char="•"/>
            </a:pPr>
            <a:endParaRPr lang="en-US" altLang="zh-CN" sz="1600" b="1" dirty="0">
              <a:cs typeface="+mn-ea"/>
              <a:sym typeface="+mn-lt"/>
            </a:endParaRPr>
          </a:p>
        </p:txBody>
      </p:sp>
    </p:spTree>
    <p:extLst>
      <p:ext uri="{BB962C8B-B14F-4D97-AF65-F5344CB8AC3E}">
        <p14:creationId xmlns:p14="http://schemas.microsoft.com/office/powerpoint/2010/main" val="30137457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DBBAD7D1-3438-CB9F-9D50-7A9A39E08C1D}"/>
              </a:ext>
            </a:extLst>
          </p:cNvPr>
          <p:cNvSpPr txBox="1"/>
          <p:nvPr/>
        </p:nvSpPr>
        <p:spPr>
          <a:xfrm>
            <a:off x="211014" y="334053"/>
            <a:ext cx="3345176" cy="369332"/>
          </a:xfrm>
          <a:prstGeom prst="rect">
            <a:avLst/>
          </a:prstGeom>
          <a:noFill/>
        </p:spPr>
        <p:txBody>
          <a:bodyPr wrap="square" rtlCol="0">
            <a:spAutoFit/>
          </a:bodyPr>
          <a:lstStyle/>
          <a:p>
            <a:r>
              <a:rPr lang="zh-CN" altLang="en-US" b="1" dirty="0">
                <a:solidFill>
                  <a:schemeClr val="bg1"/>
                </a:solidFill>
                <a:cs typeface="+mn-ea"/>
                <a:sym typeface="+mn-lt"/>
              </a:rPr>
              <a:t>八、工作进度计划设想</a:t>
            </a:r>
          </a:p>
        </p:txBody>
      </p:sp>
      <p:sp>
        <p:nvSpPr>
          <p:cNvPr id="4" name="文本框 3">
            <a:extLst>
              <a:ext uri="{FF2B5EF4-FFF2-40B4-BE49-F238E27FC236}">
                <a16:creationId xmlns:a16="http://schemas.microsoft.com/office/drawing/2014/main" id="{DA7DC297-3DD4-3047-55B9-9FBF1C0A95E5}"/>
              </a:ext>
            </a:extLst>
          </p:cNvPr>
          <p:cNvSpPr txBox="1"/>
          <p:nvPr/>
        </p:nvSpPr>
        <p:spPr>
          <a:xfrm>
            <a:off x="486507" y="1219883"/>
            <a:ext cx="8170985" cy="115467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1600" dirty="0">
                <a:cs typeface="+mn-ea"/>
                <a:sym typeface="+mn-lt"/>
              </a:rPr>
              <a:t>2</a:t>
            </a:r>
            <a:r>
              <a:rPr lang="zh-CN" altLang="en-US" sz="1600" dirty="0">
                <a:cs typeface="+mn-ea"/>
                <a:sym typeface="+mn-lt"/>
              </a:rPr>
              <a:t>月份：</a:t>
            </a:r>
            <a:endParaRPr lang="en-US" altLang="zh-CN" sz="1600" dirty="0">
              <a:cs typeface="+mn-ea"/>
              <a:sym typeface="+mn-lt"/>
            </a:endParaRPr>
          </a:p>
          <a:p>
            <a:pPr marL="285750" indent="-285750">
              <a:lnSpc>
                <a:spcPct val="150000"/>
              </a:lnSpc>
              <a:buFont typeface="Arial" panose="020B0604020202020204" pitchFamily="34" charset="0"/>
              <a:buChar char="•"/>
            </a:pPr>
            <a:r>
              <a:rPr lang="zh-CN" altLang="en-US" sz="1600" dirty="0">
                <a:cs typeface="+mn-ea"/>
                <a:sym typeface="+mn-lt"/>
              </a:rPr>
              <a:t>争取</a:t>
            </a:r>
            <a:r>
              <a:rPr lang="en-US" altLang="zh-CN" sz="1600" dirty="0">
                <a:cs typeface="+mn-ea"/>
                <a:sym typeface="+mn-lt"/>
              </a:rPr>
              <a:t>3</a:t>
            </a:r>
            <a:r>
              <a:rPr lang="zh-CN" altLang="en-US" sz="1600" dirty="0">
                <a:cs typeface="+mn-ea"/>
                <a:sym typeface="+mn-lt"/>
              </a:rPr>
              <a:t>月立项开发做。。。。。</a:t>
            </a:r>
            <a:endParaRPr lang="en-US" altLang="zh-CN" sz="1600" dirty="0">
              <a:cs typeface="+mn-ea"/>
              <a:sym typeface="+mn-lt"/>
            </a:endParaRPr>
          </a:p>
          <a:p>
            <a:pPr marL="285750" indent="-285750">
              <a:lnSpc>
                <a:spcPct val="150000"/>
              </a:lnSpc>
              <a:buFont typeface="Arial" panose="020B0604020202020204" pitchFamily="34" charset="0"/>
              <a:buChar char="•"/>
            </a:pPr>
            <a:r>
              <a:rPr lang="zh-CN" altLang="en-US" sz="1600" dirty="0">
                <a:cs typeface="+mn-ea"/>
                <a:sym typeface="+mn-lt"/>
              </a:rPr>
              <a:t>年底见成果</a:t>
            </a:r>
          </a:p>
        </p:txBody>
      </p:sp>
    </p:spTree>
    <p:extLst>
      <p:ext uri="{BB962C8B-B14F-4D97-AF65-F5344CB8AC3E}">
        <p14:creationId xmlns:p14="http://schemas.microsoft.com/office/powerpoint/2010/main" val="21415096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ICON" val="#380164;#76194;"/>
</p:tagLst>
</file>

<file path=ppt/tags/tag2.xml><?xml version="1.0" encoding="utf-8"?>
<p:tagLst xmlns:a="http://schemas.openxmlformats.org/drawingml/2006/main" xmlns:r="http://schemas.openxmlformats.org/officeDocument/2006/relationships" xmlns:p="http://schemas.openxmlformats.org/presentationml/2006/main">
  <p:tag name="ISLIDE.ICON" val="#380164;#76194;#391225;#176876;#40877;"/>
</p:tagLst>
</file>

<file path=ppt/tags/tag3.xml><?xml version="1.0" encoding="utf-8"?>
<p:tagLst xmlns:a="http://schemas.openxmlformats.org/drawingml/2006/main" xmlns:r="http://schemas.openxmlformats.org/officeDocument/2006/relationships" xmlns:p="http://schemas.openxmlformats.org/presentationml/2006/main">
  <p:tag name="ISLIDE.ICON" val="#380164;#76194;#391225;#176876;#40877;"/>
</p:tagLst>
</file>

<file path=ppt/tags/tag4.xml><?xml version="1.0" encoding="utf-8"?>
<p:tagLst xmlns:a="http://schemas.openxmlformats.org/drawingml/2006/main" xmlns:r="http://schemas.openxmlformats.org/officeDocument/2006/relationships" xmlns:p="http://schemas.openxmlformats.org/presentationml/2006/main">
  <p:tag name="ISLIDE.ICON" val="#380164;#76194;#391225;#176876;#40877;#90394;#370672;"/>
</p:tagLst>
</file>

<file path=ppt/tags/tag5.xml><?xml version="1.0" encoding="utf-8"?>
<p:tagLst xmlns:a="http://schemas.openxmlformats.org/drawingml/2006/main" xmlns:r="http://schemas.openxmlformats.org/officeDocument/2006/relationships" xmlns:p="http://schemas.openxmlformats.org/presentationml/2006/main">
  <p:tag name="ISLIDE.ICON" val="#380164;#76194;#391225;#176876;#40877;#90394;#370672;"/>
</p:tagLst>
</file>

<file path=ppt/tags/tag6.xml><?xml version="1.0" encoding="utf-8"?>
<p:tagLst xmlns:a="http://schemas.openxmlformats.org/drawingml/2006/main" xmlns:r="http://schemas.openxmlformats.org/officeDocument/2006/relationships" xmlns:p="http://schemas.openxmlformats.org/presentationml/2006/main">
  <p:tag name="ISLIDE.ICON" val="#380164;#76194;#391225;#176876;#40877;#90394;#370672;"/>
</p:tagLst>
</file>

<file path=ppt/tags/tag7.xml><?xml version="1.0" encoding="utf-8"?>
<p:tagLst xmlns:a="http://schemas.openxmlformats.org/drawingml/2006/main" xmlns:r="http://schemas.openxmlformats.org/officeDocument/2006/relationships" xmlns:p="http://schemas.openxmlformats.org/presentationml/2006/main">
  <p:tag name="ISLIDE.ICON" val="#380164;#76194;#391225;#176876;#40877;#90394;#370672;"/>
</p:tagLst>
</file>

<file path=ppt/tags/tag8.xml><?xml version="1.0" encoding="utf-8"?>
<p:tagLst xmlns:a="http://schemas.openxmlformats.org/drawingml/2006/main" xmlns:r="http://schemas.openxmlformats.org/officeDocument/2006/relationships" xmlns:p="http://schemas.openxmlformats.org/presentationml/2006/main">
  <p:tag name="ISLIDE.ICON" val="#380164;#76194;#391225;#176876;#40877;#90394;#370672;#150514;#407005;#407005;#407005;#373523;#373023;#94584;"/>
</p:tagLst>
</file>

<file path=ppt/tags/tag9.xml><?xml version="1.0" encoding="utf-8"?>
<p:tagLst xmlns:a="http://schemas.openxmlformats.org/drawingml/2006/main" xmlns:r="http://schemas.openxmlformats.org/officeDocument/2006/relationships" xmlns:p="http://schemas.openxmlformats.org/presentationml/2006/main">
  <p:tag name="ISLIDE.ICON" val="#380164;#76194;#391225;#176876;#40877;#90394;#370672;#150514;#407005;#407005;#407005;#373523;#373023;#94584;"/>
</p:tagLst>
</file>

<file path=ppt/tags/tag10.xml><?xml version="1.0" encoding="utf-8"?>
<p:tagLst xmlns:a="http://schemas.openxmlformats.org/drawingml/2006/main" xmlns:r="http://schemas.openxmlformats.org/officeDocument/2006/relationships" xmlns:p="http://schemas.openxmlformats.org/presentationml/2006/main">
  <p:tag name="ISLIDE.ICON" val="#380164;#76194;#391225;#176876;#40877;#90394;#370672;#150514;#407005;#407005;#407005;#373523;#373023;#94584;"/>
</p:tagLst>
</file>

<file path=ppt/tags/tag11.xml><?xml version="1.0" encoding="utf-8"?>
<p:tagLst xmlns:a="http://schemas.openxmlformats.org/drawingml/2006/main" xmlns:r="http://schemas.openxmlformats.org/officeDocument/2006/relationships" xmlns:p="http://schemas.openxmlformats.org/presentationml/2006/main">
  <p:tag name="ISLIDE.ICON" val="#380164;#76194;#391225;#176876;#40877;#90394;#370672;#150514;#407005;#407005;#407005;#373523;#373023;#94584;"/>
</p:tagLst>
</file>

<file path=ppt/tags/tag12.xml><?xml version="1.0" encoding="utf-8"?>
<p:tagLst xmlns:a="http://schemas.openxmlformats.org/drawingml/2006/main" xmlns:r="http://schemas.openxmlformats.org/officeDocument/2006/relationships" xmlns:p="http://schemas.openxmlformats.org/presentationml/2006/main">
  <p:tag name="ISLIDE.ICON" val="#380164;#76194;#391225;#176876;#40877;#90394;#370672;#150514;#407005;#407005;#407005;#373523;#373023;#94584;"/>
</p:tagLst>
</file>

<file path=ppt/tags/tag13.xml><?xml version="1.0" encoding="utf-8"?>
<p:tagLst xmlns:a="http://schemas.openxmlformats.org/drawingml/2006/main" xmlns:r="http://schemas.openxmlformats.org/officeDocument/2006/relationships" xmlns:p="http://schemas.openxmlformats.org/presentationml/2006/main">
  <p:tag name="ISLIDE.ICON" val="#380164;#76194;#391225;#176876;#40877;#90394;#370672;#150514;#407005;#407005;#407005;#373523;#373023;#9458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1975</TotalTime>
  <Words>2168</Words>
  <Application>Microsoft Office PowerPoint</Application>
  <PresentationFormat>全屏显示(16:10)</PresentationFormat>
  <Paragraphs>596</Paragraphs>
  <Slides>26</Slides>
  <Notes>6</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26</vt:i4>
      </vt:variant>
    </vt:vector>
  </HeadingPairs>
  <TitlesOfParts>
    <vt:vector size="35" baseType="lpstr">
      <vt:lpstr>inpin heiti</vt:lpstr>
      <vt:lpstr>等线</vt:lpstr>
      <vt:lpstr>等线 Light</vt:lpstr>
      <vt:lpstr>宋体</vt:lpstr>
      <vt:lpstr>微软雅黑</vt:lpstr>
      <vt:lpstr>字魂59号-创粗黑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sheng shen</dc:creator>
  <cp:lastModifiedBy>shu_kai@jiuyv.com</cp:lastModifiedBy>
  <cp:revision>61</cp:revision>
  <dcterms:created xsi:type="dcterms:W3CDTF">2021-03-08T03:30:00Z</dcterms:created>
  <dcterms:modified xsi:type="dcterms:W3CDTF">2023-02-08T09:43:44Z</dcterms:modified>
</cp:coreProperties>
</file>