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4099" r:id="rId3"/>
    <p:sldId id="4129" r:id="rId4"/>
    <p:sldId id="4127" r:id="rId5"/>
    <p:sldId id="4108" r:id="rId6"/>
    <p:sldId id="4110" r:id="rId7"/>
    <p:sldId id="4125" r:id="rId8"/>
    <p:sldId id="4114" r:id="rId9"/>
    <p:sldId id="4112" r:id="rId10"/>
    <p:sldId id="4118" r:id="rId11"/>
    <p:sldId id="4128" r:id="rId12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2" pos="13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33B"/>
    <a:srgbClr val="0000CC"/>
    <a:srgbClr val="376092"/>
    <a:srgbClr val="36819A"/>
    <a:srgbClr val="E70011"/>
    <a:srgbClr val="E9EDF4"/>
    <a:srgbClr val="5A5657"/>
    <a:srgbClr val="FFFFFF"/>
    <a:srgbClr val="66CC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17" d="100"/>
          <a:sy n="117" d="100"/>
        </p:scale>
        <p:origin x="798" y="108"/>
      </p:cViewPr>
      <p:guideLst>
        <p:guide orient="horz" pos="76"/>
        <p:guide pos="136"/>
        <p:guide orient="horz" pos="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zh-CN" altLang="en-US" dirty="0"/>
              <a:t>参考： </a:t>
            </a:r>
            <a:r>
              <a:rPr lang="en-US" altLang="zh-CN" dirty="0"/>
              <a:t>http://dsj.qingdao.gov.cn/dataservice/demandRoom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备注： </a:t>
            </a:r>
            <a:endParaRPr lang="en-US" altLang="zh-CN" dirty="0"/>
          </a:p>
          <a:p>
            <a:r>
              <a:rPr lang="zh-CN" altLang="en-US" dirty="0"/>
              <a:t>参考： </a:t>
            </a:r>
            <a:r>
              <a:rPr lang="en-US" altLang="zh-CN" dirty="0"/>
              <a:t> </a:t>
            </a:r>
            <a:r>
              <a:rPr lang="zh-CN" altLang="en-US" dirty="0"/>
              <a:t>久事集团 公众号、悠游苏州河 </a:t>
            </a:r>
            <a:r>
              <a:rPr lang="en-US" altLang="zh-CN" dirty="0"/>
              <a:t>app</a:t>
            </a:r>
          </a:p>
          <a:p>
            <a:endParaRPr lang="en-US" altLang="zh-CN" dirty="0"/>
          </a:p>
          <a:p>
            <a:r>
              <a:rPr lang="zh-CN" altLang="en-US" dirty="0"/>
              <a:t>一讲一河：年度进展、工程进度。</a:t>
            </a:r>
            <a:endParaRPr lang="en-US" altLang="zh-CN" dirty="0"/>
          </a:p>
          <a:p>
            <a:r>
              <a:rPr lang="zh-CN" altLang="en-US" dirty="0"/>
              <a:t>智慧场馆： 场馆地址，具体指标。</a:t>
            </a:r>
            <a:endParaRPr lang="en-US" altLang="zh-CN" dirty="0"/>
          </a:p>
          <a:p>
            <a:r>
              <a:rPr lang="zh-CN" altLang="en-US" dirty="0"/>
              <a:t>数字物流： 物流中心，指标展示。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	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66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备注： </a:t>
            </a:r>
            <a:endParaRPr lang="en-US" altLang="zh-CN" dirty="0"/>
          </a:p>
          <a:p>
            <a:r>
              <a:rPr lang="zh-CN" altLang="en-US" dirty="0"/>
              <a:t>参考： </a:t>
            </a:r>
            <a:r>
              <a:rPr lang="en-US" altLang="zh-CN" dirty="0"/>
              <a:t> </a:t>
            </a:r>
            <a:r>
              <a:rPr lang="zh-CN" altLang="en-US" dirty="0"/>
              <a:t>久事集团 公众号、悠游苏州河 </a:t>
            </a:r>
            <a:r>
              <a:rPr lang="en-US" altLang="zh-CN" dirty="0"/>
              <a:t>app</a:t>
            </a:r>
          </a:p>
          <a:p>
            <a:endParaRPr lang="en-US" altLang="zh-CN" dirty="0"/>
          </a:p>
          <a:p>
            <a:r>
              <a:rPr lang="zh-CN" altLang="en-US" dirty="0"/>
              <a:t>一讲一河：年度进展、工程进度。</a:t>
            </a:r>
            <a:endParaRPr lang="en-US" altLang="zh-CN" dirty="0"/>
          </a:p>
          <a:p>
            <a:r>
              <a:rPr lang="zh-CN" altLang="en-US" dirty="0"/>
              <a:t>智慧场馆： 场馆地址，具体指标。</a:t>
            </a:r>
            <a:endParaRPr lang="en-US" altLang="zh-CN" dirty="0"/>
          </a:p>
          <a:p>
            <a:r>
              <a:rPr lang="zh-CN" altLang="en-US" dirty="0"/>
              <a:t>数字物流： 物流中心，指标展示。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	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74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43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45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2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/>
              <a:t>背景：</a:t>
            </a:r>
            <a:endParaRPr lang="en-US" altLang="zh-CN" sz="1200" dirty="0"/>
          </a:p>
          <a:p>
            <a:r>
              <a:rPr lang="zh-CN" altLang="en-US" sz="1200" dirty="0"/>
              <a:t>当前，公共数据开放面临如下问题：</a:t>
            </a:r>
          </a:p>
          <a:p>
            <a:r>
              <a:rPr lang="zh-CN" altLang="en-US" sz="1200" dirty="0"/>
              <a:t>一、不能满足社会各界需要</a:t>
            </a:r>
          </a:p>
          <a:p>
            <a:r>
              <a:rPr lang="zh-CN" altLang="en-US" sz="1200" dirty="0"/>
              <a:t>原始数据“不出门、不落地、不可见”，开放较少。 </a:t>
            </a:r>
          </a:p>
          <a:p>
            <a:r>
              <a:rPr lang="zh-CN" altLang="en-US" sz="1200" dirty="0"/>
              <a:t>二、数据融合风险加剧</a:t>
            </a:r>
          </a:p>
          <a:p>
            <a:r>
              <a:rPr lang="zh-CN" altLang="en-US" sz="1200" dirty="0"/>
              <a:t>多个数据集相互关联、挖掘和分析。可能导致已脱敏脱敏匿名化的数据，造成数据泄露。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5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久事大数据门户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demo</a:t>
            </a: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63A6C8A9-3362-2B89-64FF-47BDB17D03A3}"/>
              </a:ext>
            </a:extLst>
          </p:cNvPr>
          <p:cNvSpPr txBox="1"/>
          <p:nvPr/>
        </p:nvSpPr>
        <p:spPr>
          <a:xfrm>
            <a:off x="4840543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1BB1098-DD03-D376-4042-2F3BB8413C0C}"/>
              </a:ext>
            </a:extLst>
          </p:cNvPr>
          <p:cNvSpPr txBox="1"/>
          <p:nvPr/>
        </p:nvSpPr>
        <p:spPr>
          <a:xfrm>
            <a:off x="6223059" y="1091553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EFD659-D0A8-EC84-3303-988FCD6BE008}"/>
              </a:ext>
            </a:extLst>
          </p:cNvPr>
          <p:cNvSpPr txBox="1"/>
          <p:nvPr/>
        </p:nvSpPr>
        <p:spPr>
          <a:xfrm>
            <a:off x="3535588" y="1112609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2CD9E10-9CEF-477A-FEEA-5EA5D2B07770}"/>
              </a:ext>
            </a:extLst>
          </p:cNvPr>
          <p:cNvSpPr/>
          <p:nvPr/>
        </p:nvSpPr>
        <p:spPr>
          <a:xfrm>
            <a:off x="314558" y="1504674"/>
            <a:ext cx="8514883" cy="3974576"/>
          </a:xfrm>
          <a:prstGeom prst="rect">
            <a:avLst/>
          </a:prstGeom>
          <a:solidFill>
            <a:srgbClr val="0B233B"/>
          </a:solidFill>
          <a:ln>
            <a:solidFill>
              <a:srgbClr val="1928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AC3306-0C9C-D569-CA04-3BCA9F9E3183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门户首页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3F63266-DD14-41DE-92FA-6D62B9E38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60" y="1519392"/>
            <a:ext cx="8514882" cy="3969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48BE626A-3AB5-40B0-8E46-19980DD9A154}"/>
              </a:ext>
            </a:extLst>
          </p:cNvPr>
          <p:cNvSpPr/>
          <p:nvPr/>
        </p:nvSpPr>
        <p:spPr>
          <a:xfrm>
            <a:off x="2677930" y="5149013"/>
            <a:ext cx="1211005" cy="352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一江一河</a:t>
            </a:r>
          </a:p>
        </p:txBody>
      </p:sp>
      <p:sp>
        <p:nvSpPr>
          <p:cNvPr id="85" name="矩形: 圆角 84">
            <a:extLst>
              <a:ext uri="{FF2B5EF4-FFF2-40B4-BE49-F238E27FC236}">
                <a16:creationId xmlns:a16="http://schemas.microsoft.com/office/drawing/2014/main" id="{5D343AA7-D944-4C06-858E-AEDBE0F50482}"/>
              </a:ext>
            </a:extLst>
          </p:cNvPr>
          <p:cNvSpPr/>
          <p:nvPr/>
        </p:nvSpPr>
        <p:spPr>
          <a:xfrm>
            <a:off x="3965288" y="5158969"/>
            <a:ext cx="1211005" cy="3521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智慧场馆</a:t>
            </a:r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7FF175A6-23FD-4F3A-940E-25F635072551}"/>
              </a:ext>
            </a:extLst>
          </p:cNvPr>
          <p:cNvSpPr/>
          <p:nvPr/>
        </p:nvSpPr>
        <p:spPr>
          <a:xfrm>
            <a:off x="5284211" y="5158969"/>
            <a:ext cx="1211005" cy="3521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数字物流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7D3CD02D-963C-4520-AD13-B5B025BDBC0F}"/>
              </a:ext>
            </a:extLst>
          </p:cNvPr>
          <p:cNvSpPr txBox="1"/>
          <p:nvPr/>
        </p:nvSpPr>
        <p:spPr>
          <a:xfrm>
            <a:off x="3447585" y="1971292"/>
            <a:ext cx="3012363" cy="12234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</a:rPr>
              <a:t>中间放底图，切换场景，应用场景数据随之变更</a:t>
            </a:r>
            <a:endParaRPr lang="en-US" altLang="zh-CN" sz="1050" dirty="0"/>
          </a:p>
          <a:p>
            <a:r>
              <a:rPr lang="zh-CN" altLang="en-US" sz="1050" dirty="0">
                <a:solidFill>
                  <a:srgbClr val="0000CC"/>
                </a:solidFill>
              </a:rPr>
              <a:t>航线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地图点亮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码头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地图标记 ： 外滩码头，四行仓库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en-US" altLang="zh-CN" sz="1050" dirty="0">
                <a:solidFill>
                  <a:srgbClr val="0000CC"/>
                </a:solidFill>
              </a:rPr>
              <a:t>	</a:t>
            </a:r>
            <a:r>
              <a:rPr lang="zh-CN" altLang="en-US" sz="1050" dirty="0">
                <a:solidFill>
                  <a:srgbClr val="0000CC"/>
                </a:solidFill>
              </a:rPr>
              <a:t>码头，昌化路码头，长风公园码头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主要景点： 地图上标识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游船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统计：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客流量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1C62AFB-FE5A-47E4-9ADE-9D74B8CDAD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111" y="1088734"/>
            <a:ext cx="314325" cy="276225"/>
          </a:xfrm>
          <a:prstGeom prst="rect">
            <a:avLst/>
          </a:prstGeom>
        </p:spPr>
      </p:pic>
      <p:sp>
        <p:nvSpPr>
          <p:cNvPr id="135" name="文本框 134">
            <a:extLst>
              <a:ext uri="{FF2B5EF4-FFF2-40B4-BE49-F238E27FC236}">
                <a16:creationId xmlns:a16="http://schemas.microsoft.com/office/drawing/2014/main" id="{D4AD25C8-9D9C-4795-9A9C-DBC198DC233D}"/>
              </a:ext>
            </a:extLst>
          </p:cNvPr>
          <p:cNvSpPr txBox="1"/>
          <p:nvPr/>
        </p:nvSpPr>
        <p:spPr>
          <a:xfrm>
            <a:off x="2593920" y="1115815"/>
            <a:ext cx="962270" cy="3000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场景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D9DEC9-B8AC-49AC-9B70-B8E1F85C06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824" y="1553315"/>
            <a:ext cx="2363373" cy="13493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BD6A274-D552-4B8E-9B25-433FEACD7EE6}"/>
              </a:ext>
            </a:extLst>
          </p:cNvPr>
          <p:cNvSpPr txBox="1"/>
          <p:nvPr/>
        </p:nvSpPr>
        <p:spPr>
          <a:xfrm>
            <a:off x="505091" y="1640886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0000CC"/>
                </a:solidFill>
              </a:rPr>
              <a:t>公司数据占比</a:t>
            </a:r>
            <a:endParaRPr lang="en-US" altLang="zh-CN" sz="1200" b="1" dirty="0">
              <a:solidFill>
                <a:srgbClr val="0000CC"/>
              </a:solidFill>
            </a:endParaRPr>
          </a:p>
          <a:p>
            <a:r>
              <a:rPr lang="en-US" altLang="zh-CN" sz="1200" b="1" dirty="0">
                <a:solidFill>
                  <a:srgbClr val="0000CC"/>
                </a:solidFill>
              </a:rPr>
              <a:t>   </a:t>
            </a:r>
            <a:r>
              <a:rPr lang="en-US" altLang="zh-CN" sz="1200" dirty="0">
                <a:solidFill>
                  <a:srgbClr val="0000CC"/>
                </a:solidFill>
              </a:rPr>
              <a:t>- </a:t>
            </a:r>
            <a:r>
              <a:rPr lang="zh-CN" altLang="en-US" sz="1200" dirty="0">
                <a:solidFill>
                  <a:srgbClr val="0000CC"/>
                </a:solidFill>
              </a:rPr>
              <a:t>各公司数据量占比，按表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A34EA37-888C-4E11-B381-72E4AD98CF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947" y="3009411"/>
            <a:ext cx="2381250" cy="122369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4E4E029-E284-42DA-B2CF-DE0A202D1021}"/>
              </a:ext>
            </a:extLst>
          </p:cNvPr>
          <p:cNvSpPr txBox="1"/>
          <p:nvPr/>
        </p:nvSpPr>
        <p:spPr>
          <a:xfrm>
            <a:off x="427956" y="3045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</a:rPr>
              <a:t>数据类目</a:t>
            </a:r>
            <a:r>
              <a:rPr lang="en-US" altLang="zh-CN" sz="1200" dirty="0">
                <a:solidFill>
                  <a:srgbClr val="FF0000"/>
                </a:solidFill>
              </a:rPr>
              <a:t>-</a:t>
            </a:r>
            <a:r>
              <a:rPr lang="zh-CN" altLang="en-US" sz="1200" dirty="0">
                <a:solidFill>
                  <a:srgbClr val="FF0000"/>
                </a:solidFill>
              </a:rPr>
              <a:t>折线图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   - x: </a:t>
            </a:r>
            <a:r>
              <a:rPr lang="zh-CN" altLang="en-US" sz="1200" dirty="0">
                <a:solidFill>
                  <a:srgbClr val="FF0000"/>
                </a:solidFill>
              </a:rPr>
              <a:t>类目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   - y: </a:t>
            </a:r>
            <a:r>
              <a:rPr lang="zh-CN" altLang="en-US" sz="1200" dirty="0">
                <a:solidFill>
                  <a:srgbClr val="FF0000"/>
                </a:solidFill>
              </a:rPr>
              <a:t>类目的数据量</a:t>
            </a:r>
            <a:endParaRPr lang="en-US" altLang="zh-CN" sz="1200" dirty="0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D583F74-3363-4CAB-885B-D70314D98C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704" y="4329501"/>
            <a:ext cx="2400300" cy="112157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C604EA7-3F79-4BAD-B10D-A32453A41C78}"/>
              </a:ext>
            </a:extLst>
          </p:cNvPr>
          <p:cNvSpPr txBox="1"/>
          <p:nvPr/>
        </p:nvSpPr>
        <p:spPr>
          <a:xfrm>
            <a:off x="343704" y="4332061"/>
            <a:ext cx="1563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数据上送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- x:</a:t>
            </a:r>
            <a:r>
              <a:rPr lang="zh-CN" altLang="en-US" sz="1200" dirty="0">
                <a:solidFill>
                  <a:srgbClr val="FF0000"/>
                </a:solidFill>
              </a:rPr>
              <a:t>日期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- y: </a:t>
            </a:r>
            <a:r>
              <a:rPr lang="zh-CN" altLang="en-US" sz="1200" dirty="0">
                <a:solidFill>
                  <a:srgbClr val="FF0000"/>
                </a:solidFill>
              </a:rPr>
              <a:t>每天上送数据量</a:t>
            </a:r>
          </a:p>
        </p:txBody>
      </p:sp>
      <p:sp>
        <p:nvSpPr>
          <p:cNvPr id="16" name="流程图: 过程 15">
            <a:extLst>
              <a:ext uri="{FF2B5EF4-FFF2-40B4-BE49-F238E27FC236}">
                <a16:creationId xmlns:a16="http://schemas.microsoft.com/office/drawing/2014/main" id="{6EC2E245-8180-4709-B564-D1AE95B78D3E}"/>
              </a:ext>
            </a:extLst>
          </p:cNvPr>
          <p:cNvSpPr/>
          <p:nvPr/>
        </p:nvSpPr>
        <p:spPr>
          <a:xfrm>
            <a:off x="6964136" y="1604962"/>
            <a:ext cx="1591188" cy="913585"/>
          </a:xfrm>
          <a:prstGeom prst="flowChartProcess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26" name="Picture 2" descr="https://opendata.sz.gov.cn/static/opendata1.0/images/dataAll.png">
            <a:extLst>
              <a:ext uri="{FF2B5EF4-FFF2-40B4-BE49-F238E27FC236}">
                <a16:creationId xmlns:a16="http://schemas.microsoft.com/office/drawing/2014/main" id="{2EBD019D-69C9-46DB-A2BF-02F5A2EA3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486" y="177805"/>
            <a:ext cx="185819" cy="18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C306A8D-C7D3-45AD-8AE9-D3031549A0BC}"/>
              </a:ext>
            </a:extLst>
          </p:cNvPr>
          <p:cNvSpPr txBox="1"/>
          <p:nvPr/>
        </p:nvSpPr>
        <p:spPr>
          <a:xfrm>
            <a:off x="6948352" y="1971292"/>
            <a:ext cx="1665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数据总量</a:t>
            </a:r>
            <a:endParaRPr lang="en-US" altLang="zh-CN" sz="1200" dirty="0"/>
          </a:p>
          <a:p>
            <a:pPr algn="ctr"/>
            <a:r>
              <a:rPr lang="en-US" altLang="zh-CN" sz="1200" dirty="0"/>
              <a:t>382173918912</a:t>
            </a:r>
            <a:r>
              <a:rPr lang="zh-CN" altLang="en-US" sz="1200" dirty="0"/>
              <a:t>（条）</a:t>
            </a:r>
          </a:p>
        </p:txBody>
      </p:sp>
      <p:sp>
        <p:nvSpPr>
          <p:cNvPr id="55" name="流程图: 过程 54">
            <a:extLst>
              <a:ext uri="{FF2B5EF4-FFF2-40B4-BE49-F238E27FC236}">
                <a16:creationId xmlns:a16="http://schemas.microsoft.com/office/drawing/2014/main" id="{25186A56-A574-423E-A7DB-F5B4095A91B8}"/>
              </a:ext>
            </a:extLst>
          </p:cNvPr>
          <p:cNvSpPr/>
          <p:nvPr/>
        </p:nvSpPr>
        <p:spPr>
          <a:xfrm>
            <a:off x="6964136" y="2572672"/>
            <a:ext cx="1591188" cy="913585"/>
          </a:xfrm>
          <a:prstGeom prst="flowChartProcess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C53645D-340B-4014-8242-DF4CCF5999D6}"/>
              </a:ext>
            </a:extLst>
          </p:cNvPr>
          <p:cNvSpPr txBox="1"/>
          <p:nvPr/>
        </p:nvSpPr>
        <p:spPr>
          <a:xfrm>
            <a:off x="7381162" y="2939002"/>
            <a:ext cx="800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/>
              <a:t>数据产品</a:t>
            </a:r>
            <a:endParaRPr lang="en-US" altLang="zh-CN" sz="1200" dirty="0"/>
          </a:p>
          <a:p>
            <a:pPr algn="ctr"/>
            <a:r>
              <a:rPr lang="en-US" altLang="zh-CN" sz="1200" dirty="0"/>
              <a:t>3</a:t>
            </a:r>
            <a:r>
              <a:rPr lang="zh-CN" altLang="en-US" sz="1200" dirty="0"/>
              <a:t>（个）</a:t>
            </a:r>
          </a:p>
        </p:txBody>
      </p:sp>
      <p:sp>
        <p:nvSpPr>
          <p:cNvPr id="57" name="流程图: 过程 56">
            <a:extLst>
              <a:ext uri="{FF2B5EF4-FFF2-40B4-BE49-F238E27FC236}">
                <a16:creationId xmlns:a16="http://schemas.microsoft.com/office/drawing/2014/main" id="{A292D060-246B-4300-8843-55B894A7BC72}"/>
              </a:ext>
            </a:extLst>
          </p:cNvPr>
          <p:cNvSpPr/>
          <p:nvPr/>
        </p:nvSpPr>
        <p:spPr>
          <a:xfrm>
            <a:off x="6976383" y="3552572"/>
            <a:ext cx="1591188" cy="913585"/>
          </a:xfrm>
          <a:prstGeom prst="flowChartProcess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0192773B-D22A-46A6-BF52-A7D1C5D8B268}"/>
              </a:ext>
            </a:extLst>
          </p:cNvPr>
          <p:cNvSpPr txBox="1"/>
          <p:nvPr/>
        </p:nvSpPr>
        <p:spPr>
          <a:xfrm>
            <a:off x="7393410" y="391890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应用场景</a:t>
            </a:r>
            <a:endParaRPr lang="en-US" altLang="zh-CN" sz="1200" dirty="0"/>
          </a:p>
          <a:p>
            <a:pPr algn="ctr"/>
            <a:r>
              <a:rPr lang="en-US" altLang="zh-CN" sz="1200" dirty="0"/>
              <a:t>2</a:t>
            </a:r>
            <a:r>
              <a:rPr lang="zh-CN" altLang="en-US" sz="1200" dirty="0"/>
              <a:t>（个）</a:t>
            </a:r>
          </a:p>
        </p:txBody>
      </p:sp>
      <p:sp>
        <p:nvSpPr>
          <p:cNvPr id="59" name="流程图: 过程 58">
            <a:extLst>
              <a:ext uri="{FF2B5EF4-FFF2-40B4-BE49-F238E27FC236}">
                <a16:creationId xmlns:a16="http://schemas.microsoft.com/office/drawing/2014/main" id="{6EC2E245-8180-4709-B564-D1AE95B78D3E}"/>
              </a:ext>
            </a:extLst>
          </p:cNvPr>
          <p:cNvSpPr/>
          <p:nvPr/>
        </p:nvSpPr>
        <p:spPr>
          <a:xfrm>
            <a:off x="7015125" y="4546383"/>
            <a:ext cx="1591188" cy="913585"/>
          </a:xfrm>
          <a:prstGeom prst="flowChartProcess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60" name="文本框 18">
            <a:extLst>
              <a:ext uri="{FF2B5EF4-FFF2-40B4-BE49-F238E27FC236}">
                <a16:creationId xmlns:a16="http://schemas.microsoft.com/office/drawing/2014/main" id="{DC306A8D-C7D3-45AD-8AE9-D3031549A0BC}"/>
              </a:ext>
            </a:extLst>
          </p:cNvPr>
          <p:cNvSpPr txBox="1"/>
          <p:nvPr/>
        </p:nvSpPr>
        <p:spPr>
          <a:xfrm>
            <a:off x="7339179" y="4912713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/>
              <a:t>用户数</a:t>
            </a:r>
            <a:endParaRPr lang="en-US" altLang="zh-CN" sz="1200" dirty="0"/>
          </a:p>
          <a:p>
            <a:pPr algn="ctr"/>
            <a:r>
              <a:rPr lang="en-US" altLang="zh-CN" sz="1200" dirty="0"/>
              <a:t>3230</a:t>
            </a:r>
            <a:r>
              <a:rPr lang="zh-CN" altLang="en-US" sz="1200" dirty="0"/>
              <a:t>（个）</a:t>
            </a:r>
          </a:p>
        </p:txBody>
      </p:sp>
      <p:pic>
        <p:nvPicPr>
          <p:cNvPr id="1034" name="Picture 10" descr="http://dsj.qingdao.gov.cn/dataservice/img/data-service.cd22b8fc.png">
            <a:extLst>
              <a:ext uri="{FF2B5EF4-FFF2-40B4-BE49-F238E27FC236}">
                <a16:creationId xmlns:a16="http://schemas.microsoft.com/office/drawing/2014/main" id="{4B00B545-072D-4F83-9E4C-699371142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070" y="2330818"/>
            <a:ext cx="631629" cy="68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data.sh.gov.cn/assets/images/develop-center/zhzc.png">
            <a:extLst>
              <a:ext uri="{FF2B5EF4-FFF2-40B4-BE49-F238E27FC236}">
                <a16:creationId xmlns:a16="http://schemas.microsoft.com/office/drawing/2014/main" id="{ADFDAD74-50A6-47B6-B189-03A31F4E7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111" y="4556819"/>
            <a:ext cx="375812" cy="37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data.sh.gov.cn/assets/images/develop-center/yyzc.png">
            <a:extLst>
              <a:ext uri="{FF2B5EF4-FFF2-40B4-BE49-F238E27FC236}">
                <a16:creationId xmlns:a16="http://schemas.microsoft.com/office/drawing/2014/main" id="{AD79EBA2-4BD3-4E50-B555-DCD25FCB0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969" y="3575034"/>
            <a:ext cx="395500" cy="3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data.sh.gov.cn/assets/images/develop-center/sjcc.png">
            <a:extLst>
              <a:ext uri="{FF2B5EF4-FFF2-40B4-BE49-F238E27FC236}">
                <a16:creationId xmlns:a16="http://schemas.microsoft.com/office/drawing/2014/main" id="{32EC62EC-6373-4D8F-9117-78168979D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643" y="1622546"/>
            <a:ext cx="426152" cy="40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124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63A6C8A9-3362-2B89-64FF-47BDB17D03A3}"/>
              </a:ext>
            </a:extLst>
          </p:cNvPr>
          <p:cNvSpPr txBox="1"/>
          <p:nvPr/>
        </p:nvSpPr>
        <p:spPr>
          <a:xfrm>
            <a:off x="4840543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1BB1098-DD03-D376-4042-2F3BB8413C0C}"/>
              </a:ext>
            </a:extLst>
          </p:cNvPr>
          <p:cNvSpPr txBox="1"/>
          <p:nvPr/>
        </p:nvSpPr>
        <p:spPr>
          <a:xfrm>
            <a:off x="6223059" y="1091553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EFD659-D0A8-EC84-3303-988FCD6BE008}"/>
              </a:ext>
            </a:extLst>
          </p:cNvPr>
          <p:cNvSpPr txBox="1"/>
          <p:nvPr/>
        </p:nvSpPr>
        <p:spPr>
          <a:xfrm>
            <a:off x="3535588" y="1112609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2CD9E10-9CEF-477A-FEEA-5EA5D2B07770}"/>
              </a:ext>
            </a:extLst>
          </p:cNvPr>
          <p:cNvSpPr/>
          <p:nvPr/>
        </p:nvSpPr>
        <p:spPr>
          <a:xfrm>
            <a:off x="314558" y="1504674"/>
            <a:ext cx="8514883" cy="3974576"/>
          </a:xfrm>
          <a:prstGeom prst="rect">
            <a:avLst/>
          </a:prstGeom>
          <a:solidFill>
            <a:srgbClr val="0B233B"/>
          </a:solidFill>
          <a:ln>
            <a:solidFill>
              <a:srgbClr val="1928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AC3306-0C9C-D569-CA04-3BCA9F9E3183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门户首页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3F63266-DD14-41DE-92FA-6D62B9E38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60" y="1519392"/>
            <a:ext cx="8514882" cy="3969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48BE626A-3AB5-40B0-8E46-19980DD9A154}"/>
              </a:ext>
            </a:extLst>
          </p:cNvPr>
          <p:cNvSpPr/>
          <p:nvPr/>
        </p:nvSpPr>
        <p:spPr>
          <a:xfrm>
            <a:off x="2677930" y="5149013"/>
            <a:ext cx="1211005" cy="352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一江一河</a:t>
            </a:r>
          </a:p>
        </p:txBody>
      </p:sp>
      <p:sp>
        <p:nvSpPr>
          <p:cNvPr id="85" name="矩形: 圆角 84">
            <a:extLst>
              <a:ext uri="{FF2B5EF4-FFF2-40B4-BE49-F238E27FC236}">
                <a16:creationId xmlns:a16="http://schemas.microsoft.com/office/drawing/2014/main" id="{5D343AA7-D944-4C06-858E-AEDBE0F50482}"/>
              </a:ext>
            </a:extLst>
          </p:cNvPr>
          <p:cNvSpPr/>
          <p:nvPr/>
        </p:nvSpPr>
        <p:spPr>
          <a:xfrm>
            <a:off x="3965288" y="5158969"/>
            <a:ext cx="1211005" cy="3521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智慧场馆</a:t>
            </a:r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7FF175A6-23FD-4F3A-940E-25F635072551}"/>
              </a:ext>
            </a:extLst>
          </p:cNvPr>
          <p:cNvSpPr/>
          <p:nvPr/>
        </p:nvSpPr>
        <p:spPr>
          <a:xfrm>
            <a:off x="5284211" y="5158969"/>
            <a:ext cx="1211005" cy="3521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数字物流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7D3CD02D-963C-4520-AD13-B5B025BDBC0F}"/>
              </a:ext>
            </a:extLst>
          </p:cNvPr>
          <p:cNvSpPr txBox="1"/>
          <p:nvPr/>
        </p:nvSpPr>
        <p:spPr>
          <a:xfrm>
            <a:off x="3164801" y="1896741"/>
            <a:ext cx="2666114" cy="138499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</a:rPr>
              <a:t>切换场景，随之切换标题和数据</a:t>
            </a:r>
            <a:endParaRPr lang="en-US" altLang="zh-CN" sz="1050" dirty="0"/>
          </a:p>
          <a:p>
            <a:r>
              <a:rPr lang="zh-CN" altLang="en-US" sz="1050" dirty="0">
                <a:solidFill>
                  <a:srgbClr val="0000CC"/>
                </a:solidFill>
              </a:rPr>
              <a:t>航线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地图点亮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码头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地图标记 ： 外滩码头，四行仓库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en-US" altLang="zh-CN" sz="1050" dirty="0">
                <a:solidFill>
                  <a:srgbClr val="0000CC"/>
                </a:solidFill>
              </a:rPr>
              <a:t>	</a:t>
            </a:r>
            <a:r>
              <a:rPr lang="zh-CN" altLang="en-US" sz="1050" dirty="0">
                <a:solidFill>
                  <a:srgbClr val="0000CC"/>
                </a:solidFill>
              </a:rPr>
              <a:t>码头，昌化路码头，长风公园码头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主要景点： 地图上标识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游船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统计：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景点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统计：</a:t>
            </a:r>
            <a:endParaRPr lang="en-US" altLang="zh-CN" sz="1050" dirty="0">
              <a:solidFill>
                <a:srgbClr val="0000CC"/>
              </a:solidFill>
            </a:endParaRPr>
          </a:p>
          <a:p>
            <a:r>
              <a:rPr lang="zh-CN" altLang="en-US" sz="1050" dirty="0">
                <a:solidFill>
                  <a:srgbClr val="0000CC"/>
                </a:solidFill>
              </a:rPr>
              <a:t>客流量 </a:t>
            </a:r>
            <a:r>
              <a:rPr lang="en-US" altLang="zh-CN" sz="1050" dirty="0">
                <a:solidFill>
                  <a:srgbClr val="0000CC"/>
                </a:solidFill>
              </a:rPr>
              <a:t>– </a:t>
            </a:r>
            <a:r>
              <a:rPr lang="zh-CN" altLang="en-US" sz="1050" dirty="0">
                <a:solidFill>
                  <a:srgbClr val="0000CC"/>
                </a:solidFill>
              </a:rPr>
              <a:t>统计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1C62AFB-FE5A-47E4-9ADE-9D74B8CDAD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111" y="1088734"/>
            <a:ext cx="314325" cy="276225"/>
          </a:xfrm>
          <a:prstGeom prst="rect">
            <a:avLst/>
          </a:prstGeom>
        </p:spPr>
      </p:pic>
      <p:sp>
        <p:nvSpPr>
          <p:cNvPr id="135" name="文本框 134">
            <a:extLst>
              <a:ext uri="{FF2B5EF4-FFF2-40B4-BE49-F238E27FC236}">
                <a16:creationId xmlns:a16="http://schemas.microsoft.com/office/drawing/2014/main" id="{D4AD25C8-9D9C-4795-9A9C-DBC198DC233D}"/>
              </a:ext>
            </a:extLst>
          </p:cNvPr>
          <p:cNvSpPr txBox="1"/>
          <p:nvPr/>
        </p:nvSpPr>
        <p:spPr>
          <a:xfrm>
            <a:off x="2593920" y="1115815"/>
            <a:ext cx="962270" cy="3000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场景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D9DEC9-B8AC-49AC-9B70-B8E1F85C06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872" y="2933667"/>
            <a:ext cx="2363373" cy="13493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BD6A274-D552-4B8E-9B25-433FEACD7EE6}"/>
              </a:ext>
            </a:extLst>
          </p:cNvPr>
          <p:cNvSpPr txBox="1"/>
          <p:nvPr/>
        </p:nvSpPr>
        <p:spPr>
          <a:xfrm>
            <a:off x="452139" y="3021238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0000CC"/>
                </a:solidFill>
              </a:rPr>
              <a:t>公司数据占比</a:t>
            </a:r>
            <a:endParaRPr lang="en-US" altLang="zh-CN" sz="1200" b="1" dirty="0">
              <a:solidFill>
                <a:srgbClr val="0000CC"/>
              </a:solidFill>
            </a:endParaRPr>
          </a:p>
          <a:p>
            <a:r>
              <a:rPr lang="en-US" altLang="zh-CN" sz="1200" b="1" dirty="0">
                <a:solidFill>
                  <a:srgbClr val="0000CC"/>
                </a:solidFill>
              </a:rPr>
              <a:t>   </a:t>
            </a:r>
            <a:r>
              <a:rPr lang="en-US" altLang="zh-CN" sz="1200" dirty="0">
                <a:solidFill>
                  <a:srgbClr val="0000CC"/>
                </a:solidFill>
              </a:rPr>
              <a:t>- </a:t>
            </a:r>
            <a:r>
              <a:rPr lang="zh-CN" altLang="en-US" sz="1200" dirty="0">
                <a:solidFill>
                  <a:srgbClr val="0000CC"/>
                </a:solidFill>
              </a:rPr>
              <a:t>各公司数据量占比，按表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A34EA37-888C-4E11-B381-72E4AD98CF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9998" y="4236587"/>
            <a:ext cx="2381250" cy="122369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4E4E029-E284-42DA-B2CF-DE0A202D1021}"/>
              </a:ext>
            </a:extLst>
          </p:cNvPr>
          <p:cNvSpPr txBox="1"/>
          <p:nvPr/>
        </p:nvSpPr>
        <p:spPr>
          <a:xfrm>
            <a:off x="6436007" y="4273053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</a:rPr>
              <a:t>数据类目</a:t>
            </a:r>
            <a:r>
              <a:rPr lang="en-US" altLang="zh-CN" sz="1200" dirty="0">
                <a:solidFill>
                  <a:srgbClr val="FF0000"/>
                </a:solidFill>
              </a:rPr>
              <a:t>-</a:t>
            </a:r>
            <a:r>
              <a:rPr lang="zh-CN" altLang="en-US" sz="1200" dirty="0">
                <a:solidFill>
                  <a:srgbClr val="FF0000"/>
                </a:solidFill>
              </a:rPr>
              <a:t>折线图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   - x: </a:t>
            </a:r>
            <a:r>
              <a:rPr lang="zh-CN" altLang="en-US" sz="1200" dirty="0">
                <a:solidFill>
                  <a:srgbClr val="FF0000"/>
                </a:solidFill>
              </a:rPr>
              <a:t>类目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   - y: </a:t>
            </a:r>
            <a:r>
              <a:rPr lang="zh-CN" altLang="en-US" sz="1200" dirty="0">
                <a:solidFill>
                  <a:srgbClr val="FF0000"/>
                </a:solidFill>
              </a:rPr>
              <a:t>类目的数据量</a:t>
            </a:r>
            <a:endParaRPr lang="en-US" altLang="zh-CN" sz="1200" dirty="0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D583F74-3363-4CAB-885B-D70314D98C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704" y="4329501"/>
            <a:ext cx="2400300" cy="112157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C604EA7-3F79-4BAD-B10D-A32453A41C78}"/>
              </a:ext>
            </a:extLst>
          </p:cNvPr>
          <p:cNvSpPr txBox="1"/>
          <p:nvPr/>
        </p:nvSpPr>
        <p:spPr>
          <a:xfrm>
            <a:off x="343704" y="4332061"/>
            <a:ext cx="1563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数据上送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- x:</a:t>
            </a:r>
            <a:r>
              <a:rPr lang="zh-CN" altLang="en-US" sz="1200" dirty="0">
                <a:solidFill>
                  <a:srgbClr val="FF0000"/>
                </a:solidFill>
              </a:rPr>
              <a:t>日期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en-US" altLang="zh-CN" sz="1200" dirty="0">
                <a:solidFill>
                  <a:srgbClr val="FF0000"/>
                </a:solidFill>
              </a:rPr>
              <a:t> - y: </a:t>
            </a:r>
            <a:r>
              <a:rPr lang="zh-CN" altLang="en-US" sz="1200" dirty="0">
                <a:solidFill>
                  <a:srgbClr val="FF0000"/>
                </a:solidFill>
              </a:rPr>
              <a:t>每天上送数据量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CC0B42C-7872-442E-8367-48D4AB1ABE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9050" y="2809315"/>
            <a:ext cx="2390932" cy="138216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6FDDB1C7-FFD5-4753-8F7B-A96028199925}"/>
              </a:ext>
            </a:extLst>
          </p:cNvPr>
          <p:cNvSpPr txBox="1"/>
          <p:nvPr/>
        </p:nvSpPr>
        <p:spPr>
          <a:xfrm>
            <a:off x="7076395" y="2803961"/>
            <a:ext cx="1991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0B233B"/>
                </a:solidFill>
              </a:rPr>
              <a:t>数据产品</a:t>
            </a:r>
            <a:endParaRPr lang="en-US" altLang="zh-CN" sz="1200" b="1" dirty="0">
              <a:solidFill>
                <a:srgbClr val="0B233B"/>
              </a:solidFill>
            </a:endParaRPr>
          </a:p>
          <a:p>
            <a:r>
              <a:rPr lang="en-US" altLang="zh-CN" sz="1200" b="1" dirty="0">
                <a:solidFill>
                  <a:srgbClr val="0B233B"/>
                </a:solidFill>
              </a:rPr>
              <a:t>   </a:t>
            </a:r>
            <a:r>
              <a:rPr lang="en-US" altLang="zh-CN" sz="1200" dirty="0">
                <a:solidFill>
                  <a:srgbClr val="0B233B"/>
                </a:solidFill>
              </a:rPr>
              <a:t>- </a:t>
            </a:r>
            <a:r>
              <a:rPr lang="zh-CN" altLang="en-US" sz="1200" dirty="0">
                <a:solidFill>
                  <a:srgbClr val="0B233B"/>
                </a:solidFill>
              </a:rPr>
              <a:t>内层 ： 实时、离线</a:t>
            </a:r>
            <a:endParaRPr lang="en-US" altLang="zh-CN" sz="1200" dirty="0">
              <a:solidFill>
                <a:srgbClr val="0B233B"/>
              </a:solidFill>
            </a:endParaRPr>
          </a:p>
          <a:p>
            <a:r>
              <a:rPr lang="en-US" altLang="zh-CN" sz="1200" dirty="0">
                <a:solidFill>
                  <a:srgbClr val="0B233B"/>
                </a:solidFill>
              </a:rPr>
              <a:t>   - </a:t>
            </a:r>
            <a:r>
              <a:rPr lang="zh-CN" altLang="en-US" sz="1200" dirty="0">
                <a:solidFill>
                  <a:srgbClr val="0B233B"/>
                </a:solidFill>
              </a:rPr>
              <a:t>外层 ：各产品具体数量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7F812D-C2FC-438F-8D4C-A5E9E0C45363}"/>
              </a:ext>
            </a:extLst>
          </p:cNvPr>
          <p:cNvSpPr txBox="1"/>
          <p:nvPr/>
        </p:nvSpPr>
        <p:spPr>
          <a:xfrm>
            <a:off x="6389050" y="1496835"/>
            <a:ext cx="2354924" cy="129266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	 </a:t>
            </a:r>
            <a:r>
              <a:rPr lang="zh-CN" altLang="en-US" dirty="0">
                <a:solidFill>
                  <a:srgbClr val="0070C0"/>
                </a:solidFill>
              </a:rPr>
              <a:t>使用统计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用户数            </a:t>
            </a:r>
            <a:r>
              <a:rPr lang="en-US" altLang="zh-CN" sz="1400" dirty="0"/>
              <a:t>	 </a:t>
            </a:r>
            <a:r>
              <a:rPr lang="zh-CN" altLang="en-US" sz="1400" dirty="0"/>
              <a:t>访问量</a:t>
            </a:r>
            <a:endParaRPr lang="en-US" altLang="zh-CN" sz="1400" dirty="0"/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0070C0"/>
                </a:solidFill>
              </a:rPr>
              <a:t>3939</a:t>
            </a:r>
            <a:r>
              <a:rPr lang="zh-CN" altLang="en-US" sz="1400" dirty="0">
                <a:solidFill>
                  <a:srgbClr val="0070C0"/>
                </a:solidFill>
              </a:rPr>
              <a:t>个</a:t>
            </a:r>
            <a:r>
              <a:rPr lang="en-US" altLang="zh-CN" sz="1400" dirty="0"/>
              <a:t>		</a:t>
            </a:r>
            <a:r>
              <a:rPr lang="en-US" altLang="zh-CN" sz="1400" dirty="0">
                <a:solidFill>
                  <a:srgbClr val="0070C0"/>
                </a:solidFill>
              </a:rPr>
              <a:t>72829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endParaRPr lang="en-US" altLang="zh-CN" sz="1400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接口访问量 </a:t>
            </a:r>
            <a:r>
              <a:rPr lang="en-US" altLang="zh-CN" sz="1400" dirty="0"/>
              <a:t>	</a:t>
            </a:r>
            <a:r>
              <a:rPr lang="zh-CN" altLang="en-US" sz="1400" dirty="0"/>
              <a:t>接入机构   </a:t>
            </a:r>
            <a:r>
              <a:rPr lang="en-US" altLang="zh-CN" sz="1400" dirty="0">
                <a:solidFill>
                  <a:srgbClr val="0070C0"/>
                </a:solidFill>
              </a:rPr>
              <a:t>33883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rgbClr val="0070C0"/>
                </a:solidFill>
              </a:rPr>
              <a:t>   3</a:t>
            </a:r>
            <a:r>
              <a:rPr lang="zh-CN" altLang="en-US" dirty="0">
                <a:solidFill>
                  <a:srgbClr val="0070C0"/>
                </a:solidFill>
              </a:rPr>
              <a:t>个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D9BA742-4E29-47C2-A3CF-7BAF314A8958}"/>
              </a:ext>
            </a:extLst>
          </p:cNvPr>
          <p:cNvSpPr txBox="1"/>
          <p:nvPr/>
        </p:nvSpPr>
        <p:spPr>
          <a:xfrm>
            <a:off x="366392" y="1581663"/>
            <a:ext cx="2354924" cy="129266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	</a:t>
            </a:r>
            <a:r>
              <a:rPr lang="zh-CN" altLang="en-US" dirty="0">
                <a:solidFill>
                  <a:srgbClr val="0070C0"/>
                </a:solidFill>
              </a:rPr>
              <a:t>数据资产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数据总量           </a:t>
            </a:r>
            <a:r>
              <a:rPr lang="en-US" altLang="zh-CN" sz="1400" dirty="0"/>
              <a:t>	</a:t>
            </a:r>
            <a:r>
              <a:rPr lang="zh-CN" altLang="en-US" sz="1400" dirty="0"/>
              <a:t>数据集</a:t>
            </a:r>
            <a:endParaRPr lang="en-US" altLang="zh-CN" sz="1400" dirty="0"/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0070C0"/>
                </a:solidFill>
              </a:rPr>
              <a:t>3939</a:t>
            </a:r>
            <a:r>
              <a:rPr lang="zh-CN" altLang="en-US" sz="1400" dirty="0">
                <a:solidFill>
                  <a:srgbClr val="0070C0"/>
                </a:solidFill>
              </a:rPr>
              <a:t>个</a:t>
            </a:r>
            <a:r>
              <a:rPr lang="en-US" altLang="zh-CN" sz="1400" dirty="0"/>
              <a:t>		</a:t>
            </a:r>
            <a:r>
              <a:rPr lang="en-US" altLang="zh-CN" sz="1400" dirty="0">
                <a:solidFill>
                  <a:srgbClr val="0070C0"/>
                </a:solidFill>
              </a:rPr>
              <a:t>72829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endParaRPr lang="en-US" altLang="zh-CN" sz="1400" dirty="0">
              <a:solidFill>
                <a:srgbClr val="0070C0"/>
              </a:solidFill>
            </a:endParaRPr>
          </a:p>
          <a:p>
            <a:r>
              <a:rPr lang="zh-CN" altLang="en-US" sz="1400" dirty="0"/>
              <a:t>数据主题 </a:t>
            </a:r>
            <a:r>
              <a:rPr lang="en-US" altLang="zh-CN" sz="1400" dirty="0"/>
              <a:t>		</a:t>
            </a:r>
            <a:r>
              <a:rPr lang="zh-CN" altLang="en-US" sz="1400" dirty="0"/>
              <a:t>数据产品   </a:t>
            </a:r>
            <a:r>
              <a:rPr lang="en-US" altLang="zh-CN" sz="1400" dirty="0">
                <a:solidFill>
                  <a:srgbClr val="0070C0"/>
                </a:solidFill>
              </a:rPr>
              <a:t>33883</a:t>
            </a:r>
            <a:r>
              <a:rPr lang="zh-CN" altLang="en-US" sz="1400" dirty="0">
                <a:solidFill>
                  <a:srgbClr val="0070C0"/>
                </a:solidFill>
              </a:rPr>
              <a:t>次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rgbClr val="0070C0"/>
                </a:solidFill>
              </a:rPr>
              <a:t>   3</a:t>
            </a:r>
            <a:r>
              <a:rPr lang="zh-CN" altLang="en-US" dirty="0">
                <a:solidFill>
                  <a:srgbClr val="0070C0"/>
                </a:solidFill>
              </a:rPr>
              <a:t>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017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353106" y="1795174"/>
            <a:ext cx="8300013" cy="3585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2299F83-67E5-E06D-AFF1-115C62F29D4C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4E7D096-092F-F2AB-6DA0-964E36257888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3678819-4E3C-605C-FF1F-C47F5A75DC58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AEEF4A55-F5A0-3CE7-7114-FF9EB4F7694E}"/>
              </a:ext>
            </a:extLst>
          </p:cNvPr>
          <p:cNvSpPr/>
          <p:nvPr/>
        </p:nvSpPr>
        <p:spPr>
          <a:xfrm>
            <a:off x="3690599" y="105848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0D83421-6361-D487-ACFC-A07949CBB120}"/>
              </a:ext>
            </a:extLst>
          </p:cNvPr>
          <p:cNvSpPr txBox="1"/>
          <p:nvPr/>
        </p:nvSpPr>
        <p:spPr>
          <a:xfrm>
            <a:off x="3736469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数据地图二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DAD72EE-803E-46CB-B6EC-7BB180E4B038}"/>
              </a:ext>
            </a:extLst>
          </p:cNvPr>
          <p:cNvSpPr txBox="1"/>
          <p:nvPr/>
        </p:nvSpPr>
        <p:spPr>
          <a:xfrm>
            <a:off x="504647" y="1576515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数据地图</a:t>
            </a:r>
          </a:p>
        </p:txBody>
      </p:sp>
      <p:pic>
        <p:nvPicPr>
          <p:cNvPr id="60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1CF40E2E-A4F7-4689-A9E5-D0FC864F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06" y="1563946"/>
            <a:ext cx="171996" cy="2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5BFB1EA-B0A3-4B0F-AF5B-E52738B65108}"/>
              </a:ext>
            </a:extLst>
          </p:cNvPr>
          <p:cNvSpPr txBox="1"/>
          <p:nvPr/>
        </p:nvSpPr>
        <p:spPr>
          <a:xfrm>
            <a:off x="6281379" y="4501793"/>
            <a:ext cx="1822076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E70011"/>
                </a:solidFill>
              </a:rPr>
              <a:t>点击相应模块可跳转到数据资产，展示详情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50126EAE-0D10-4E5D-8009-CF488DCAAB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4D8ACDF-98C7-44B5-9110-165F9C037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66" y="1787540"/>
            <a:ext cx="8330928" cy="369886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1B10CF8-A70E-4C22-8C23-779CC7EF89B1}"/>
              </a:ext>
            </a:extLst>
          </p:cNvPr>
          <p:cNvSpPr txBox="1"/>
          <p:nvPr/>
        </p:nvSpPr>
        <p:spPr>
          <a:xfrm>
            <a:off x="6532026" y="2071311"/>
            <a:ext cx="2236510" cy="116955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1000" dirty="0"/>
              <a:t>放在圆圈高亮显示相连关系，按层级</a:t>
            </a:r>
            <a:endParaRPr lang="en-US" altLang="zh-CN" sz="1000" dirty="0"/>
          </a:p>
          <a:p>
            <a:r>
              <a:rPr lang="zh-CN" altLang="en-US" sz="1000" dirty="0"/>
              <a:t>分大小，按颜色分类目</a:t>
            </a:r>
            <a:endParaRPr lang="en-US" altLang="zh-CN" sz="1000" dirty="0"/>
          </a:p>
          <a:p>
            <a:r>
              <a:rPr lang="zh-CN" altLang="en-US" sz="1000" dirty="0"/>
              <a:t>建议使用元数据类目作为数据地图</a:t>
            </a:r>
            <a:endParaRPr lang="en-US" altLang="zh-CN" sz="1000" dirty="0"/>
          </a:p>
          <a:p>
            <a:endParaRPr lang="en-US" altLang="zh-CN" sz="1000" dirty="0"/>
          </a:p>
          <a:p>
            <a:r>
              <a:rPr lang="en-US" altLang="zh-CN" sz="1000" dirty="0"/>
              <a:t>1.</a:t>
            </a:r>
            <a:r>
              <a:rPr lang="zh-CN" altLang="en-US" sz="1000" dirty="0"/>
              <a:t>一级分类 ：来源公司</a:t>
            </a:r>
            <a:endParaRPr lang="en-US" altLang="zh-CN" sz="1000" dirty="0"/>
          </a:p>
          <a:p>
            <a:r>
              <a:rPr lang="en-US" altLang="zh-CN" sz="1000" dirty="0"/>
              <a:t>2.</a:t>
            </a:r>
            <a:r>
              <a:rPr lang="zh-CN" altLang="en-US" sz="1000" dirty="0"/>
              <a:t>二级分类 ：字段表示的含义分类</a:t>
            </a:r>
            <a:endParaRPr lang="en-US" altLang="zh-CN" sz="1000" dirty="0"/>
          </a:p>
          <a:p>
            <a:r>
              <a:rPr lang="en-US" altLang="zh-CN" sz="1000" dirty="0"/>
              <a:t>3.</a:t>
            </a:r>
            <a:r>
              <a:rPr lang="zh-CN" altLang="en-US" sz="1000" dirty="0"/>
              <a:t>三级分类： 元数据本身</a:t>
            </a:r>
            <a:endParaRPr lang="en-US" altLang="zh-CN" sz="1000" dirty="0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61261BD8-C714-4686-AEEB-082971257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1724"/>
              </p:ext>
            </p:extLst>
          </p:nvPr>
        </p:nvGraphicFramePr>
        <p:xfrm>
          <a:off x="5952453" y="4563991"/>
          <a:ext cx="2700666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2">
                  <a:extLst>
                    <a:ext uri="{9D8B030D-6E8A-4147-A177-3AD203B41FA5}">
                      <a16:colId xmlns:a16="http://schemas.microsoft.com/office/drawing/2014/main" val="3039525644"/>
                    </a:ext>
                  </a:extLst>
                </a:gridCol>
                <a:gridCol w="900222">
                  <a:extLst>
                    <a:ext uri="{9D8B030D-6E8A-4147-A177-3AD203B41FA5}">
                      <a16:colId xmlns:a16="http://schemas.microsoft.com/office/drawing/2014/main" val="2476437791"/>
                    </a:ext>
                  </a:extLst>
                </a:gridCol>
                <a:gridCol w="900222">
                  <a:extLst>
                    <a:ext uri="{9D8B030D-6E8A-4147-A177-3AD203B41FA5}">
                      <a16:colId xmlns:a16="http://schemas.microsoft.com/office/drawing/2014/main" val="2181454989"/>
                    </a:ext>
                  </a:extLst>
                </a:gridCol>
              </a:tblGrid>
              <a:tr h="183632"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一级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二级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三级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84861"/>
                  </a:ext>
                </a:extLst>
              </a:tr>
              <a:tr h="199421">
                <a:tc>
                  <a:txBody>
                    <a:bodyPr/>
                    <a:lstStyle/>
                    <a:p>
                      <a:r>
                        <a:rPr lang="zh-CN" altLang="en-US" sz="700" dirty="0"/>
                        <a:t>久事交通卡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时间类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电子路单日期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27053"/>
                  </a:ext>
                </a:extLst>
              </a:tr>
              <a:tr h="199421">
                <a:tc>
                  <a:txBody>
                    <a:bodyPr/>
                    <a:lstStyle/>
                    <a:p>
                      <a:r>
                        <a:rPr lang="zh-CN" altLang="en-US" sz="700" dirty="0"/>
                        <a:t>久事公交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营运类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/>
                        <a:t>线路日流量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85615"/>
                  </a:ext>
                </a:extLst>
              </a:tr>
            </a:tbl>
          </a:graphicData>
        </a:graphic>
      </p:graphicFrame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F66B9DF-D949-4CC6-975D-F729A396C44C}"/>
              </a:ext>
            </a:extLst>
          </p:cNvPr>
          <p:cNvCxnSpPr/>
          <p:nvPr/>
        </p:nvCxnSpPr>
        <p:spPr>
          <a:xfrm flipH="1">
            <a:off x="7592572" y="3137338"/>
            <a:ext cx="764017" cy="1360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4967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F0920F-AC82-291A-33D7-AAE504E1DF44}"/>
              </a:ext>
            </a:extLst>
          </p:cNvPr>
          <p:cNvSpPr/>
          <p:nvPr/>
        </p:nvSpPr>
        <p:spPr>
          <a:xfrm>
            <a:off x="406953" y="1935737"/>
            <a:ext cx="1871320" cy="3395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98B663-44A2-A36F-8ACC-D9A002DFE0ED}"/>
              </a:ext>
            </a:extLst>
          </p:cNvPr>
          <p:cNvSpPr txBox="1"/>
          <p:nvPr/>
        </p:nvSpPr>
        <p:spPr>
          <a:xfrm>
            <a:off x="861768" y="2380967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久事公交</a:t>
            </a:r>
            <a:endParaRPr lang="en-US" altLang="zh-CN" sz="11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AACFA7-9C70-CCE9-57FD-DCB96F98564E}"/>
              </a:ext>
            </a:extLst>
          </p:cNvPr>
          <p:cNvSpPr txBox="1"/>
          <p:nvPr/>
        </p:nvSpPr>
        <p:spPr>
          <a:xfrm>
            <a:off x="680732" y="2599422"/>
            <a:ext cx="1158638" cy="46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公交运营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人员管理</a:t>
            </a:r>
          </a:p>
        </p:txBody>
      </p:sp>
      <p:sp>
        <p:nvSpPr>
          <p:cNvPr id="21" name="wifi-bus_64674">
            <a:extLst>
              <a:ext uri="{FF2B5EF4-FFF2-40B4-BE49-F238E27FC236}">
                <a16:creationId xmlns:a16="http://schemas.microsoft.com/office/drawing/2014/main" id="{A67C4C77-C47A-07DF-256D-9D5A0FEDD9B4}"/>
              </a:ext>
            </a:extLst>
          </p:cNvPr>
          <p:cNvSpPr/>
          <p:nvPr/>
        </p:nvSpPr>
        <p:spPr>
          <a:xfrm>
            <a:off x="637368" y="2398410"/>
            <a:ext cx="206245" cy="193071"/>
          </a:xfrm>
          <a:custGeom>
            <a:avLst/>
            <a:gdLst>
              <a:gd name="connsiteX0" fmla="*/ 327780 w 561933"/>
              <a:gd name="connsiteY0" fmla="*/ 406780 h 608145"/>
              <a:gd name="connsiteX1" fmla="*/ 285069 w 561933"/>
              <a:gd name="connsiteY1" fmla="*/ 449434 h 608145"/>
              <a:gd name="connsiteX2" fmla="*/ 327780 w 561933"/>
              <a:gd name="connsiteY2" fmla="*/ 492088 h 608145"/>
              <a:gd name="connsiteX3" fmla="*/ 370490 w 561933"/>
              <a:gd name="connsiteY3" fmla="*/ 449434 h 608145"/>
              <a:gd name="connsiteX4" fmla="*/ 327780 w 561933"/>
              <a:gd name="connsiteY4" fmla="*/ 406780 h 608145"/>
              <a:gd name="connsiteX5" fmla="*/ 91381 w 561933"/>
              <a:gd name="connsiteY5" fmla="*/ 406780 h 608145"/>
              <a:gd name="connsiteX6" fmla="*/ 49664 w 561933"/>
              <a:gd name="connsiteY6" fmla="*/ 449434 h 608145"/>
              <a:gd name="connsiteX7" fmla="*/ 91381 w 561933"/>
              <a:gd name="connsiteY7" fmla="*/ 492088 h 608145"/>
              <a:gd name="connsiteX8" fmla="*/ 134092 w 561933"/>
              <a:gd name="connsiteY8" fmla="*/ 449434 h 608145"/>
              <a:gd name="connsiteX9" fmla="*/ 91381 w 561933"/>
              <a:gd name="connsiteY9" fmla="*/ 406780 h 608145"/>
              <a:gd name="connsiteX10" fmla="*/ 130119 w 561933"/>
              <a:gd name="connsiteY10" fmla="*/ 162762 h 608145"/>
              <a:gd name="connsiteX11" fmla="*/ 50657 w 561933"/>
              <a:gd name="connsiteY11" fmla="*/ 243110 h 608145"/>
              <a:gd name="connsiteX12" fmla="*/ 50657 w 561933"/>
              <a:gd name="connsiteY12" fmla="*/ 312546 h 608145"/>
              <a:gd name="connsiteX13" fmla="*/ 78468 w 561933"/>
              <a:gd name="connsiteY13" fmla="*/ 341312 h 608145"/>
              <a:gd name="connsiteX14" fmla="*/ 340692 w 561933"/>
              <a:gd name="connsiteY14" fmla="*/ 341312 h 608145"/>
              <a:gd name="connsiteX15" fmla="*/ 369497 w 561933"/>
              <a:gd name="connsiteY15" fmla="*/ 312546 h 608145"/>
              <a:gd name="connsiteX16" fmla="*/ 369497 w 561933"/>
              <a:gd name="connsiteY16" fmla="*/ 243110 h 608145"/>
              <a:gd name="connsiteX17" fmla="*/ 289042 w 561933"/>
              <a:gd name="connsiteY17" fmla="*/ 162762 h 608145"/>
              <a:gd name="connsiteX18" fmla="*/ 127139 w 561933"/>
              <a:gd name="connsiteY18" fmla="*/ 99278 h 608145"/>
              <a:gd name="connsiteX19" fmla="*/ 293015 w 561933"/>
              <a:gd name="connsiteY19" fmla="*/ 99278 h 608145"/>
              <a:gd name="connsiteX20" fmla="*/ 420154 w 561933"/>
              <a:gd name="connsiteY20" fmla="*/ 226247 h 608145"/>
              <a:gd name="connsiteX21" fmla="*/ 420154 w 561933"/>
              <a:gd name="connsiteY21" fmla="*/ 486136 h 608145"/>
              <a:gd name="connsiteX22" fmla="*/ 382410 w 561933"/>
              <a:gd name="connsiteY22" fmla="*/ 541685 h 608145"/>
              <a:gd name="connsiteX23" fmla="*/ 382410 w 561933"/>
              <a:gd name="connsiteY23" fmla="*/ 561524 h 608145"/>
              <a:gd name="connsiteX24" fmla="*/ 334733 w 561933"/>
              <a:gd name="connsiteY24" fmla="*/ 608145 h 608145"/>
              <a:gd name="connsiteX25" fmla="*/ 326786 w 561933"/>
              <a:gd name="connsiteY25" fmla="*/ 608145 h 608145"/>
              <a:gd name="connsiteX26" fmla="*/ 280103 w 561933"/>
              <a:gd name="connsiteY26" fmla="*/ 561524 h 608145"/>
              <a:gd name="connsiteX27" fmla="*/ 280103 w 561933"/>
              <a:gd name="connsiteY27" fmla="*/ 544661 h 608145"/>
              <a:gd name="connsiteX28" fmla="*/ 140051 w 561933"/>
              <a:gd name="connsiteY28" fmla="*/ 544661 h 608145"/>
              <a:gd name="connsiteX29" fmla="*/ 140051 w 561933"/>
              <a:gd name="connsiteY29" fmla="*/ 561524 h 608145"/>
              <a:gd name="connsiteX30" fmla="*/ 92374 w 561933"/>
              <a:gd name="connsiteY30" fmla="*/ 608145 h 608145"/>
              <a:gd name="connsiteX31" fmla="*/ 84428 w 561933"/>
              <a:gd name="connsiteY31" fmla="*/ 608145 h 608145"/>
              <a:gd name="connsiteX32" fmla="*/ 37744 w 561933"/>
              <a:gd name="connsiteY32" fmla="*/ 561524 h 608145"/>
              <a:gd name="connsiteX33" fmla="*/ 37744 w 561933"/>
              <a:gd name="connsiteY33" fmla="*/ 541685 h 608145"/>
              <a:gd name="connsiteX34" fmla="*/ 0 w 561933"/>
              <a:gd name="connsiteY34" fmla="*/ 486136 h 608145"/>
              <a:gd name="connsiteX35" fmla="*/ 0 w 561933"/>
              <a:gd name="connsiteY35" fmla="*/ 226247 h 608145"/>
              <a:gd name="connsiteX36" fmla="*/ 127139 w 561933"/>
              <a:gd name="connsiteY36" fmla="*/ 99278 h 608145"/>
              <a:gd name="connsiteX37" fmla="*/ 408232 w 561933"/>
              <a:gd name="connsiteY37" fmla="*/ 74504 h 608145"/>
              <a:gd name="connsiteX38" fmla="*/ 424139 w 561933"/>
              <a:gd name="connsiteY38" fmla="*/ 75495 h 608145"/>
              <a:gd name="connsiteX39" fmla="*/ 486772 w 561933"/>
              <a:gd name="connsiteY39" fmla="*/ 185587 h 608145"/>
              <a:gd name="connsiteX40" fmla="*/ 479813 w 561933"/>
              <a:gd name="connsiteY40" fmla="*/ 199473 h 608145"/>
              <a:gd name="connsiteX41" fmla="*/ 464901 w 561933"/>
              <a:gd name="connsiteY41" fmla="*/ 202448 h 608145"/>
              <a:gd name="connsiteX42" fmla="*/ 462912 w 561933"/>
              <a:gd name="connsiteY42" fmla="*/ 201456 h 608145"/>
              <a:gd name="connsiteX43" fmla="*/ 448994 w 561933"/>
              <a:gd name="connsiteY43" fmla="*/ 183604 h 608145"/>
              <a:gd name="connsiteX44" fmla="*/ 406244 w 561933"/>
              <a:gd name="connsiteY44" fmla="*/ 109217 h 608145"/>
              <a:gd name="connsiteX45" fmla="*/ 397296 w 561933"/>
              <a:gd name="connsiteY45" fmla="*/ 89381 h 608145"/>
              <a:gd name="connsiteX46" fmla="*/ 398291 w 561933"/>
              <a:gd name="connsiteY46" fmla="*/ 87397 h 608145"/>
              <a:gd name="connsiteX47" fmla="*/ 408232 w 561933"/>
              <a:gd name="connsiteY47" fmla="*/ 74504 h 608145"/>
              <a:gd name="connsiteX48" fmla="*/ 439969 w 561933"/>
              <a:gd name="connsiteY48" fmla="*/ 1081 h 608145"/>
              <a:gd name="connsiteX49" fmla="*/ 560176 w 561933"/>
              <a:gd name="connsiteY49" fmla="*/ 205408 h 608145"/>
              <a:gd name="connsiteX50" fmla="*/ 552228 w 561933"/>
              <a:gd name="connsiteY50" fmla="*/ 217311 h 608145"/>
              <a:gd name="connsiteX51" fmla="*/ 537326 w 561933"/>
              <a:gd name="connsiteY51" fmla="*/ 220286 h 608145"/>
              <a:gd name="connsiteX52" fmla="*/ 535340 w 561933"/>
              <a:gd name="connsiteY52" fmla="*/ 219294 h 608145"/>
              <a:gd name="connsiteX53" fmla="*/ 522425 w 561933"/>
              <a:gd name="connsiteY53" fmla="*/ 199457 h 608145"/>
              <a:gd name="connsiteX54" fmla="*/ 426061 w 561933"/>
              <a:gd name="connsiteY54" fmla="*/ 36788 h 608145"/>
              <a:gd name="connsiteX55" fmla="*/ 416126 w 561933"/>
              <a:gd name="connsiteY55" fmla="*/ 15959 h 608145"/>
              <a:gd name="connsiteX56" fmla="*/ 416126 w 561933"/>
              <a:gd name="connsiteY56" fmla="*/ 13975 h 608145"/>
              <a:gd name="connsiteX57" fmla="*/ 425067 w 561933"/>
              <a:gd name="connsiteY57" fmla="*/ 2073 h 608145"/>
              <a:gd name="connsiteX58" fmla="*/ 439969 w 561933"/>
              <a:gd name="connsiteY58" fmla="*/ 1081 h 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61933" h="608145">
                <a:moveTo>
                  <a:pt x="327780" y="406780"/>
                </a:moveTo>
                <a:cubicBezTo>
                  <a:pt x="303941" y="406780"/>
                  <a:pt x="285069" y="425627"/>
                  <a:pt x="285069" y="449434"/>
                </a:cubicBezTo>
                <a:cubicBezTo>
                  <a:pt x="285069" y="473241"/>
                  <a:pt x="303941" y="492088"/>
                  <a:pt x="327780" y="492088"/>
                </a:cubicBezTo>
                <a:cubicBezTo>
                  <a:pt x="350625" y="492088"/>
                  <a:pt x="370490" y="473241"/>
                  <a:pt x="370490" y="449434"/>
                </a:cubicBezTo>
                <a:cubicBezTo>
                  <a:pt x="370490" y="425627"/>
                  <a:pt x="350625" y="406780"/>
                  <a:pt x="327780" y="406780"/>
                </a:cubicBezTo>
                <a:close/>
                <a:moveTo>
                  <a:pt x="91381" y="406780"/>
                </a:moveTo>
                <a:cubicBezTo>
                  <a:pt x="68536" y="406780"/>
                  <a:pt x="49664" y="425627"/>
                  <a:pt x="49664" y="449434"/>
                </a:cubicBezTo>
                <a:cubicBezTo>
                  <a:pt x="49664" y="473241"/>
                  <a:pt x="68536" y="492088"/>
                  <a:pt x="91381" y="492088"/>
                </a:cubicBezTo>
                <a:cubicBezTo>
                  <a:pt x="115220" y="492088"/>
                  <a:pt x="134092" y="473241"/>
                  <a:pt x="134092" y="449434"/>
                </a:cubicBezTo>
                <a:cubicBezTo>
                  <a:pt x="134092" y="425627"/>
                  <a:pt x="115220" y="406780"/>
                  <a:pt x="91381" y="406780"/>
                </a:cubicBezTo>
                <a:close/>
                <a:moveTo>
                  <a:pt x="130119" y="162762"/>
                </a:moveTo>
                <a:cubicBezTo>
                  <a:pt x="86415" y="162762"/>
                  <a:pt x="50657" y="198472"/>
                  <a:pt x="50657" y="243110"/>
                </a:cubicBezTo>
                <a:lnTo>
                  <a:pt x="50657" y="312546"/>
                </a:lnTo>
                <a:cubicBezTo>
                  <a:pt x="50657" y="328417"/>
                  <a:pt x="62576" y="341312"/>
                  <a:pt x="78468" y="341312"/>
                </a:cubicBezTo>
                <a:lnTo>
                  <a:pt x="340692" y="341312"/>
                </a:lnTo>
                <a:cubicBezTo>
                  <a:pt x="356585" y="341312"/>
                  <a:pt x="369497" y="328417"/>
                  <a:pt x="369497" y="312546"/>
                </a:cubicBezTo>
                <a:lnTo>
                  <a:pt x="369497" y="243110"/>
                </a:lnTo>
                <a:cubicBezTo>
                  <a:pt x="369497" y="198472"/>
                  <a:pt x="332746" y="162762"/>
                  <a:pt x="289042" y="162762"/>
                </a:cubicBezTo>
                <a:close/>
                <a:moveTo>
                  <a:pt x="127139" y="99278"/>
                </a:moveTo>
                <a:lnTo>
                  <a:pt x="293015" y="99278"/>
                </a:lnTo>
                <a:cubicBezTo>
                  <a:pt x="363538" y="99278"/>
                  <a:pt x="420154" y="155819"/>
                  <a:pt x="420154" y="226247"/>
                </a:cubicBezTo>
                <a:lnTo>
                  <a:pt x="420154" y="486136"/>
                </a:lnTo>
                <a:cubicBezTo>
                  <a:pt x="420154" y="511926"/>
                  <a:pt x="404262" y="532757"/>
                  <a:pt x="382410" y="541685"/>
                </a:cubicBezTo>
                <a:lnTo>
                  <a:pt x="382410" y="561524"/>
                </a:lnTo>
                <a:cubicBezTo>
                  <a:pt x="382410" y="587314"/>
                  <a:pt x="360558" y="608145"/>
                  <a:pt x="334733" y="608145"/>
                </a:cubicBezTo>
                <a:lnTo>
                  <a:pt x="326786" y="608145"/>
                </a:lnTo>
                <a:cubicBezTo>
                  <a:pt x="300961" y="608145"/>
                  <a:pt x="280103" y="587314"/>
                  <a:pt x="280103" y="561524"/>
                </a:cubicBezTo>
                <a:lnTo>
                  <a:pt x="280103" y="544661"/>
                </a:lnTo>
                <a:lnTo>
                  <a:pt x="140051" y="544661"/>
                </a:lnTo>
                <a:lnTo>
                  <a:pt x="140051" y="561524"/>
                </a:lnTo>
                <a:cubicBezTo>
                  <a:pt x="140051" y="587314"/>
                  <a:pt x="118199" y="608145"/>
                  <a:pt x="92374" y="608145"/>
                </a:cubicBezTo>
                <a:lnTo>
                  <a:pt x="84428" y="608145"/>
                </a:lnTo>
                <a:cubicBezTo>
                  <a:pt x="58603" y="608145"/>
                  <a:pt x="37744" y="587314"/>
                  <a:pt x="37744" y="561524"/>
                </a:cubicBezTo>
                <a:lnTo>
                  <a:pt x="37744" y="541685"/>
                </a:lnTo>
                <a:cubicBezTo>
                  <a:pt x="14899" y="532757"/>
                  <a:pt x="0" y="511926"/>
                  <a:pt x="0" y="486136"/>
                </a:cubicBezTo>
                <a:lnTo>
                  <a:pt x="0" y="226247"/>
                </a:lnTo>
                <a:cubicBezTo>
                  <a:pt x="0" y="155819"/>
                  <a:pt x="56616" y="99278"/>
                  <a:pt x="127139" y="99278"/>
                </a:cubicBezTo>
                <a:close/>
                <a:moveTo>
                  <a:pt x="408232" y="74504"/>
                </a:moveTo>
                <a:cubicBezTo>
                  <a:pt x="413203" y="72520"/>
                  <a:pt x="419168" y="72520"/>
                  <a:pt x="424139" y="75495"/>
                </a:cubicBezTo>
                <a:cubicBezTo>
                  <a:pt x="464901" y="96324"/>
                  <a:pt x="489755" y="139964"/>
                  <a:pt x="486772" y="185587"/>
                </a:cubicBezTo>
                <a:cubicBezTo>
                  <a:pt x="486772" y="190546"/>
                  <a:pt x="483790" y="195505"/>
                  <a:pt x="479813" y="199473"/>
                </a:cubicBezTo>
                <a:cubicBezTo>
                  <a:pt x="475836" y="202448"/>
                  <a:pt x="469871" y="203440"/>
                  <a:pt x="464901" y="202448"/>
                </a:cubicBezTo>
                <a:lnTo>
                  <a:pt x="462912" y="201456"/>
                </a:lnTo>
                <a:cubicBezTo>
                  <a:pt x="453965" y="199473"/>
                  <a:pt x="448994" y="191538"/>
                  <a:pt x="448994" y="183604"/>
                </a:cubicBezTo>
                <a:cubicBezTo>
                  <a:pt x="450982" y="152857"/>
                  <a:pt x="434081" y="123103"/>
                  <a:pt x="406244" y="109217"/>
                </a:cubicBezTo>
                <a:cubicBezTo>
                  <a:pt x="399285" y="105250"/>
                  <a:pt x="395308" y="97315"/>
                  <a:pt x="397296" y="89381"/>
                </a:cubicBezTo>
                <a:lnTo>
                  <a:pt x="398291" y="87397"/>
                </a:lnTo>
                <a:cubicBezTo>
                  <a:pt x="399285" y="81446"/>
                  <a:pt x="403261" y="77479"/>
                  <a:pt x="408232" y="74504"/>
                </a:cubicBezTo>
                <a:close/>
                <a:moveTo>
                  <a:pt x="439969" y="1081"/>
                </a:moveTo>
                <a:cubicBezTo>
                  <a:pt x="522425" y="32821"/>
                  <a:pt x="572097" y="118123"/>
                  <a:pt x="560176" y="205408"/>
                </a:cubicBezTo>
                <a:cubicBezTo>
                  <a:pt x="559182" y="210367"/>
                  <a:pt x="556202" y="214335"/>
                  <a:pt x="552228" y="217311"/>
                </a:cubicBezTo>
                <a:cubicBezTo>
                  <a:pt x="548254" y="220286"/>
                  <a:pt x="542294" y="221278"/>
                  <a:pt x="537326" y="220286"/>
                </a:cubicBezTo>
                <a:lnTo>
                  <a:pt x="535340" y="219294"/>
                </a:lnTo>
                <a:cubicBezTo>
                  <a:pt x="526399" y="217311"/>
                  <a:pt x="520438" y="208384"/>
                  <a:pt x="522425" y="199457"/>
                </a:cubicBezTo>
                <a:cubicBezTo>
                  <a:pt x="531366" y="130025"/>
                  <a:pt x="491628" y="62577"/>
                  <a:pt x="426061" y="36788"/>
                </a:cubicBezTo>
                <a:cubicBezTo>
                  <a:pt x="418113" y="33813"/>
                  <a:pt x="413146" y="24886"/>
                  <a:pt x="416126" y="15959"/>
                </a:cubicBezTo>
                <a:lnTo>
                  <a:pt x="416126" y="13975"/>
                </a:lnTo>
                <a:cubicBezTo>
                  <a:pt x="417120" y="9016"/>
                  <a:pt x="421094" y="4056"/>
                  <a:pt x="425067" y="2073"/>
                </a:cubicBezTo>
                <a:cubicBezTo>
                  <a:pt x="430035" y="89"/>
                  <a:pt x="435002" y="-903"/>
                  <a:pt x="439969" y="10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lculator-and-credit-card_57428">
            <a:extLst>
              <a:ext uri="{FF2B5EF4-FFF2-40B4-BE49-F238E27FC236}">
                <a16:creationId xmlns:a16="http://schemas.microsoft.com/office/drawing/2014/main" id="{6EF49033-0979-5C7D-572C-40ABBFC01190}"/>
              </a:ext>
            </a:extLst>
          </p:cNvPr>
          <p:cNvSpPr/>
          <p:nvPr/>
        </p:nvSpPr>
        <p:spPr>
          <a:xfrm>
            <a:off x="658593" y="3093591"/>
            <a:ext cx="163793" cy="163335"/>
          </a:xfrm>
          <a:custGeom>
            <a:avLst/>
            <a:gdLst>
              <a:gd name="connsiteX0" fmla="*/ 254656 w 607611"/>
              <a:gd name="connsiteY0" fmla="*/ 469414 h 567487"/>
              <a:gd name="connsiteX1" fmla="*/ 242309 w 607611"/>
              <a:gd name="connsiteY1" fmla="*/ 481836 h 567487"/>
              <a:gd name="connsiteX2" fmla="*/ 242309 w 607611"/>
              <a:gd name="connsiteY2" fmla="*/ 514187 h 567487"/>
              <a:gd name="connsiteX3" fmla="*/ 254656 w 607611"/>
              <a:gd name="connsiteY3" fmla="*/ 526515 h 567487"/>
              <a:gd name="connsiteX4" fmla="*/ 297733 w 607611"/>
              <a:gd name="connsiteY4" fmla="*/ 526515 h 567487"/>
              <a:gd name="connsiteX5" fmla="*/ 310174 w 607611"/>
              <a:gd name="connsiteY5" fmla="*/ 514187 h 567487"/>
              <a:gd name="connsiteX6" fmla="*/ 310174 w 607611"/>
              <a:gd name="connsiteY6" fmla="*/ 481836 h 567487"/>
              <a:gd name="connsiteX7" fmla="*/ 297733 w 607611"/>
              <a:gd name="connsiteY7" fmla="*/ 469414 h 567487"/>
              <a:gd name="connsiteX8" fmla="*/ 157733 w 607611"/>
              <a:gd name="connsiteY8" fmla="*/ 469414 h 567487"/>
              <a:gd name="connsiteX9" fmla="*/ 145385 w 607611"/>
              <a:gd name="connsiteY9" fmla="*/ 481836 h 567487"/>
              <a:gd name="connsiteX10" fmla="*/ 145385 w 607611"/>
              <a:gd name="connsiteY10" fmla="*/ 514187 h 567487"/>
              <a:gd name="connsiteX11" fmla="*/ 157733 w 607611"/>
              <a:gd name="connsiteY11" fmla="*/ 526515 h 567487"/>
              <a:gd name="connsiteX12" fmla="*/ 200810 w 607611"/>
              <a:gd name="connsiteY12" fmla="*/ 526515 h 567487"/>
              <a:gd name="connsiteX13" fmla="*/ 213250 w 607611"/>
              <a:gd name="connsiteY13" fmla="*/ 514187 h 567487"/>
              <a:gd name="connsiteX14" fmla="*/ 213250 w 607611"/>
              <a:gd name="connsiteY14" fmla="*/ 481836 h 567487"/>
              <a:gd name="connsiteX15" fmla="*/ 200810 w 607611"/>
              <a:gd name="connsiteY15" fmla="*/ 469414 h 567487"/>
              <a:gd name="connsiteX16" fmla="*/ 60809 w 607611"/>
              <a:gd name="connsiteY16" fmla="*/ 469414 h 567487"/>
              <a:gd name="connsiteX17" fmla="*/ 48462 w 607611"/>
              <a:gd name="connsiteY17" fmla="*/ 481836 h 567487"/>
              <a:gd name="connsiteX18" fmla="*/ 48462 w 607611"/>
              <a:gd name="connsiteY18" fmla="*/ 514187 h 567487"/>
              <a:gd name="connsiteX19" fmla="*/ 60809 w 607611"/>
              <a:gd name="connsiteY19" fmla="*/ 526515 h 567487"/>
              <a:gd name="connsiteX20" fmla="*/ 103886 w 607611"/>
              <a:gd name="connsiteY20" fmla="*/ 526515 h 567487"/>
              <a:gd name="connsiteX21" fmla="*/ 116234 w 607611"/>
              <a:gd name="connsiteY21" fmla="*/ 514187 h 567487"/>
              <a:gd name="connsiteX22" fmla="*/ 116234 w 607611"/>
              <a:gd name="connsiteY22" fmla="*/ 481836 h 567487"/>
              <a:gd name="connsiteX23" fmla="*/ 103886 w 607611"/>
              <a:gd name="connsiteY23" fmla="*/ 469414 h 567487"/>
              <a:gd name="connsiteX24" fmla="*/ 254656 w 607611"/>
              <a:gd name="connsiteY24" fmla="*/ 387842 h 567487"/>
              <a:gd name="connsiteX25" fmla="*/ 242309 w 607611"/>
              <a:gd name="connsiteY25" fmla="*/ 400263 h 567487"/>
              <a:gd name="connsiteX26" fmla="*/ 242309 w 607611"/>
              <a:gd name="connsiteY26" fmla="*/ 432614 h 567487"/>
              <a:gd name="connsiteX27" fmla="*/ 254656 w 607611"/>
              <a:gd name="connsiteY27" fmla="*/ 444942 h 567487"/>
              <a:gd name="connsiteX28" fmla="*/ 297733 w 607611"/>
              <a:gd name="connsiteY28" fmla="*/ 444942 h 567487"/>
              <a:gd name="connsiteX29" fmla="*/ 310174 w 607611"/>
              <a:gd name="connsiteY29" fmla="*/ 432614 h 567487"/>
              <a:gd name="connsiteX30" fmla="*/ 310174 w 607611"/>
              <a:gd name="connsiteY30" fmla="*/ 400263 h 567487"/>
              <a:gd name="connsiteX31" fmla="*/ 297733 w 607611"/>
              <a:gd name="connsiteY31" fmla="*/ 387842 h 567487"/>
              <a:gd name="connsiteX32" fmla="*/ 157733 w 607611"/>
              <a:gd name="connsiteY32" fmla="*/ 387842 h 567487"/>
              <a:gd name="connsiteX33" fmla="*/ 145385 w 607611"/>
              <a:gd name="connsiteY33" fmla="*/ 400263 h 567487"/>
              <a:gd name="connsiteX34" fmla="*/ 145385 w 607611"/>
              <a:gd name="connsiteY34" fmla="*/ 432614 h 567487"/>
              <a:gd name="connsiteX35" fmla="*/ 157733 w 607611"/>
              <a:gd name="connsiteY35" fmla="*/ 444942 h 567487"/>
              <a:gd name="connsiteX36" fmla="*/ 200810 w 607611"/>
              <a:gd name="connsiteY36" fmla="*/ 444942 h 567487"/>
              <a:gd name="connsiteX37" fmla="*/ 213250 w 607611"/>
              <a:gd name="connsiteY37" fmla="*/ 432614 h 567487"/>
              <a:gd name="connsiteX38" fmla="*/ 213250 w 607611"/>
              <a:gd name="connsiteY38" fmla="*/ 400263 h 567487"/>
              <a:gd name="connsiteX39" fmla="*/ 200810 w 607611"/>
              <a:gd name="connsiteY39" fmla="*/ 387842 h 567487"/>
              <a:gd name="connsiteX40" fmla="*/ 60809 w 607611"/>
              <a:gd name="connsiteY40" fmla="*/ 387842 h 567487"/>
              <a:gd name="connsiteX41" fmla="*/ 48462 w 607611"/>
              <a:gd name="connsiteY41" fmla="*/ 400263 h 567487"/>
              <a:gd name="connsiteX42" fmla="*/ 48462 w 607611"/>
              <a:gd name="connsiteY42" fmla="*/ 432614 h 567487"/>
              <a:gd name="connsiteX43" fmla="*/ 60809 w 607611"/>
              <a:gd name="connsiteY43" fmla="*/ 444942 h 567487"/>
              <a:gd name="connsiteX44" fmla="*/ 103886 w 607611"/>
              <a:gd name="connsiteY44" fmla="*/ 444942 h 567487"/>
              <a:gd name="connsiteX45" fmla="*/ 116234 w 607611"/>
              <a:gd name="connsiteY45" fmla="*/ 432614 h 567487"/>
              <a:gd name="connsiteX46" fmla="*/ 116234 w 607611"/>
              <a:gd name="connsiteY46" fmla="*/ 400263 h 567487"/>
              <a:gd name="connsiteX47" fmla="*/ 103886 w 607611"/>
              <a:gd name="connsiteY47" fmla="*/ 387842 h 567487"/>
              <a:gd name="connsiteX48" fmla="*/ 254656 w 607611"/>
              <a:gd name="connsiteY48" fmla="*/ 306269 h 567487"/>
              <a:gd name="connsiteX49" fmla="*/ 242309 w 607611"/>
              <a:gd name="connsiteY49" fmla="*/ 318690 h 567487"/>
              <a:gd name="connsiteX50" fmla="*/ 242309 w 607611"/>
              <a:gd name="connsiteY50" fmla="*/ 351041 h 567487"/>
              <a:gd name="connsiteX51" fmla="*/ 254656 w 607611"/>
              <a:gd name="connsiteY51" fmla="*/ 363370 h 567487"/>
              <a:gd name="connsiteX52" fmla="*/ 297733 w 607611"/>
              <a:gd name="connsiteY52" fmla="*/ 363370 h 567487"/>
              <a:gd name="connsiteX53" fmla="*/ 310174 w 607611"/>
              <a:gd name="connsiteY53" fmla="*/ 351041 h 567487"/>
              <a:gd name="connsiteX54" fmla="*/ 310174 w 607611"/>
              <a:gd name="connsiteY54" fmla="*/ 318690 h 567487"/>
              <a:gd name="connsiteX55" fmla="*/ 297733 w 607611"/>
              <a:gd name="connsiteY55" fmla="*/ 306269 h 567487"/>
              <a:gd name="connsiteX56" fmla="*/ 157733 w 607611"/>
              <a:gd name="connsiteY56" fmla="*/ 306269 h 567487"/>
              <a:gd name="connsiteX57" fmla="*/ 145385 w 607611"/>
              <a:gd name="connsiteY57" fmla="*/ 318690 h 567487"/>
              <a:gd name="connsiteX58" fmla="*/ 145385 w 607611"/>
              <a:gd name="connsiteY58" fmla="*/ 351041 h 567487"/>
              <a:gd name="connsiteX59" fmla="*/ 157733 w 607611"/>
              <a:gd name="connsiteY59" fmla="*/ 363370 h 567487"/>
              <a:gd name="connsiteX60" fmla="*/ 200810 w 607611"/>
              <a:gd name="connsiteY60" fmla="*/ 363370 h 567487"/>
              <a:gd name="connsiteX61" fmla="*/ 213250 w 607611"/>
              <a:gd name="connsiteY61" fmla="*/ 351041 h 567487"/>
              <a:gd name="connsiteX62" fmla="*/ 213250 w 607611"/>
              <a:gd name="connsiteY62" fmla="*/ 318690 h 567487"/>
              <a:gd name="connsiteX63" fmla="*/ 200810 w 607611"/>
              <a:gd name="connsiteY63" fmla="*/ 306269 h 567487"/>
              <a:gd name="connsiteX64" fmla="*/ 60809 w 607611"/>
              <a:gd name="connsiteY64" fmla="*/ 306269 h 567487"/>
              <a:gd name="connsiteX65" fmla="*/ 48462 w 607611"/>
              <a:gd name="connsiteY65" fmla="*/ 318690 h 567487"/>
              <a:gd name="connsiteX66" fmla="*/ 48462 w 607611"/>
              <a:gd name="connsiteY66" fmla="*/ 351041 h 567487"/>
              <a:gd name="connsiteX67" fmla="*/ 60809 w 607611"/>
              <a:gd name="connsiteY67" fmla="*/ 363370 h 567487"/>
              <a:gd name="connsiteX68" fmla="*/ 103886 w 607611"/>
              <a:gd name="connsiteY68" fmla="*/ 363370 h 567487"/>
              <a:gd name="connsiteX69" fmla="*/ 116234 w 607611"/>
              <a:gd name="connsiteY69" fmla="*/ 351041 h 567487"/>
              <a:gd name="connsiteX70" fmla="*/ 116234 w 607611"/>
              <a:gd name="connsiteY70" fmla="*/ 318690 h 567487"/>
              <a:gd name="connsiteX71" fmla="*/ 103886 w 607611"/>
              <a:gd name="connsiteY71" fmla="*/ 306269 h 567487"/>
              <a:gd name="connsiteX72" fmla="*/ 48462 w 607611"/>
              <a:gd name="connsiteY72" fmla="*/ 39396 h 567487"/>
              <a:gd name="connsiteX73" fmla="*/ 48462 w 607611"/>
              <a:gd name="connsiteY73" fmla="*/ 268819 h 567487"/>
              <a:gd name="connsiteX74" fmla="*/ 310174 w 607611"/>
              <a:gd name="connsiteY74" fmla="*/ 268819 h 567487"/>
              <a:gd name="connsiteX75" fmla="*/ 310174 w 607611"/>
              <a:gd name="connsiteY75" fmla="*/ 39396 h 567487"/>
              <a:gd name="connsiteX76" fmla="*/ 405179 w 607611"/>
              <a:gd name="connsiteY76" fmla="*/ 15338 h 567487"/>
              <a:gd name="connsiteX77" fmla="*/ 415577 w 607611"/>
              <a:gd name="connsiteY77" fmla="*/ 19649 h 567487"/>
              <a:gd name="connsiteX78" fmla="*/ 603294 w 607611"/>
              <a:gd name="connsiteY78" fmla="*/ 207100 h 567487"/>
              <a:gd name="connsiteX79" fmla="*/ 603294 w 607611"/>
              <a:gd name="connsiteY79" fmla="*/ 227866 h 567487"/>
              <a:gd name="connsiteX80" fmla="*/ 374914 w 607611"/>
              <a:gd name="connsiteY80" fmla="*/ 455923 h 567487"/>
              <a:gd name="connsiteX81" fmla="*/ 374914 w 607611"/>
              <a:gd name="connsiteY81" fmla="*/ 414298 h 567487"/>
              <a:gd name="connsiteX82" fmla="*/ 572008 w 607611"/>
              <a:gd name="connsiteY82" fmla="*/ 217483 h 567487"/>
              <a:gd name="connsiteX83" fmla="*/ 502937 w 607611"/>
              <a:gd name="connsiteY83" fmla="*/ 148603 h 567487"/>
              <a:gd name="connsiteX84" fmla="*/ 374914 w 607611"/>
              <a:gd name="connsiteY84" fmla="*/ 276444 h 567487"/>
              <a:gd name="connsiteX85" fmla="*/ 374914 w 607611"/>
              <a:gd name="connsiteY85" fmla="*/ 151384 h 567487"/>
              <a:gd name="connsiteX86" fmla="*/ 440365 w 607611"/>
              <a:gd name="connsiteY86" fmla="*/ 86026 h 567487"/>
              <a:gd name="connsiteX87" fmla="*/ 405179 w 607611"/>
              <a:gd name="connsiteY87" fmla="*/ 50891 h 567487"/>
              <a:gd name="connsiteX88" fmla="*/ 374914 w 607611"/>
              <a:gd name="connsiteY88" fmla="*/ 81113 h 567487"/>
              <a:gd name="connsiteX89" fmla="*/ 374914 w 607611"/>
              <a:gd name="connsiteY89" fmla="*/ 39488 h 567487"/>
              <a:gd name="connsiteX90" fmla="*/ 394781 w 607611"/>
              <a:gd name="connsiteY90" fmla="*/ 19649 h 567487"/>
              <a:gd name="connsiteX91" fmla="*/ 405179 w 607611"/>
              <a:gd name="connsiteY91" fmla="*/ 15338 h 567487"/>
              <a:gd name="connsiteX92" fmla="*/ 14111 w 607611"/>
              <a:gd name="connsiteY92" fmla="*/ 0 h 567487"/>
              <a:gd name="connsiteX93" fmla="*/ 344431 w 607611"/>
              <a:gd name="connsiteY93" fmla="*/ 0 h 567487"/>
              <a:gd name="connsiteX94" fmla="*/ 358543 w 607611"/>
              <a:gd name="connsiteY94" fmla="*/ 14183 h 567487"/>
              <a:gd name="connsiteX95" fmla="*/ 358543 w 607611"/>
              <a:gd name="connsiteY95" fmla="*/ 553397 h 567487"/>
              <a:gd name="connsiteX96" fmla="*/ 344431 w 607611"/>
              <a:gd name="connsiteY96" fmla="*/ 567487 h 567487"/>
              <a:gd name="connsiteX97" fmla="*/ 14111 w 607611"/>
              <a:gd name="connsiteY97" fmla="*/ 567487 h 567487"/>
              <a:gd name="connsiteX98" fmla="*/ 0 w 607611"/>
              <a:gd name="connsiteY98" fmla="*/ 553397 h 567487"/>
              <a:gd name="connsiteX99" fmla="*/ 0 w 607611"/>
              <a:gd name="connsiteY99" fmla="*/ 14183 h 567487"/>
              <a:gd name="connsiteX100" fmla="*/ 14111 w 607611"/>
              <a:gd name="connsiteY100" fmla="*/ 0 h 56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607611" h="567487">
                <a:moveTo>
                  <a:pt x="254656" y="469414"/>
                </a:moveTo>
                <a:cubicBezTo>
                  <a:pt x="247879" y="469414"/>
                  <a:pt x="242309" y="474976"/>
                  <a:pt x="242309" y="481836"/>
                </a:cubicBezTo>
                <a:lnTo>
                  <a:pt x="242309" y="514187"/>
                </a:lnTo>
                <a:cubicBezTo>
                  <a:pt x="242309" y="521046"/>
                  <a:pt x="247879" y="526515"/>
                  <a:pt x="254656" y="526515"/>
                </a:cubicBezTo>
                <a:lnTo>
                  <a:pt x="297733" y="526515"/>
                </a:lnTo>
                <a:cubicBezTo>
                  <a:pt x="304603" y="526515"/>
                  <a:pt x="310174" y="521046"/>
                  <a:pt x="310174" y="514187"/>
                </a:cubicBezTo>
                <a:lnTo>
                  <a:pt x="310174" y="481836"/>
                </a:lnTo>
                <a:cubicBezTo>
                  <a:pt x="310174" y="474976"/>
                  <a:pt x="304603" y="469414"/>
                  <a:pt x="297733" y="469414"/>
                </a:cubicBezTo>
                <a:close/>
                <a:moveTo>
                  <a:pt x="157733" y="469414"/>
                </a:moveTo>
                <a:cubicBezTo>
                  <a:pt x="150863" y="469414"/>
                  <a:pt x="145385" y="474976"/>
                  <a:pt x="145385" y="481836"/>
                </a:cubicBezTo>
                <a:lnTo>
                  <a:pt x="145385" y="514187"/>
                </a:lnTo>
                <a:cubicBezTo>
                  <a:pt x="145385" y="521046"/>
                  <a:pt x="150863" y="526515"/>
                  <a:pt x="157733" y="526515"/>
                </a:cubicBezTo>
                <a:lnTo>
                  <a:pt x="200810" y="526515"/>
                </a:lnTo>
                <a:cubicBezTo>
                  <a:pt x="207680" y="526515"/>
                  <a:pt x="213250" y="521046"/>
                  <a:pt x="213250" y="514187"/>
                </a:cubicBezTo>
                <a:lnTo>
                  <a:pt x="213250" y="481836"/>
                </a:lnTo>
                <a:cubicBezTo>
                  <a:pt x="213250" y="474976"/>
                  <a:pt x="207680" y="469414"/>
                  <a:pt x="200810" y="469414"/>
                </a:cubicBezTo>
                <a:close/>
                <a:moveTo>
                  <a:pt x="60809" y="469414"/>
                </a:moveTo>
                <a:cubicBezTo>
                  <a:pt x="53939" y="469414"/>
                  <a:pt x="48462" y="474976"/>
                  <a:pt x="48462" y="481836"/>
                </a:cubicBezTo>
                <a:lnTo>
                  <a:pt x="48462" y="514187"/>
                </a:lnTo>
                <a:cubicBezTo>
                  <a:pt x="48462" y="521046"/>
                  <a:pt x="53939" y="526515"/>
                  <a:pt x="60809" y="526515"/>
                </a:cubicBezTo>
                <a:lnTo>
                  <a:pt x="103886" y="526515"/>
                </a:lnTo>
                <a:cubicBezTo>
                  <a:pt x="110756" y="526515"/>
                  <a:pt x="116234" y="521046"/>
                  <a:pt x="116234" y="514187"/>
                </a:cubicBezTo>
                <a:lnTo>
                  <a:pt x="116234" y="481836"/>
                </a:lnTo>
                <a:cubicBezTo>
                  <a:pt x="116234" y="474976"/>
                  <a:pt x="110756" y="469414"/>
                  <a:pt x="103886" y="469414"/>
                </a:cubicBezTo>
                <a:close/>
                <a:moveTo>
                  <a:pt x="254656" y="387842"/>
                </a:moveTo>
                <a:cubicBezTo>
                  <a:pt x="247879" y="387842"/>
                  <a:pt x="242309" y="393403"/>
                  <a:pt x="242309" y="400263"/>
                </a:cubicBezTo>
                <a:lnTo>
                  <a:pt x="242309" y="432614"/>
                </a:lnTo>
                <a:cubicBezTo>
                  <a:pt x="242309" y="439473"/>
                  <a:pt x="247879" y="444942"/>
                  <a:pt x="254656" y="444942"/>
                </a:cubicBezTo>
                <a:lnTo>
                  <a:pt x="297733" y="444942"/>
                </a:lnTo>
                <a:cubicBezTo>
                  <a:pt x="304603" y="444942"/>
                  <a:pt x="310174" y="439473"/>
                  <a:pt x="310174" y="432614"/>
                </a:cubicBezTo>
                <a:lnTo>
                  <a:pt x="310174" y="400263"/>
                </a:lnTo>
                <a:cubicBezTo>
                  <a:pt x="310174" y="393403"/>
                  <a:pt x="304603" y="387842"/>
                  <a:pt x="297733" y="387842"/>
                </a:cubicBezTo>
                <a:close/>
                <a:moveTo>
                  <a:pt x="157733" y="387842"/>
                </a:moveTo>
                <a:cubicBezTo>
                  <a:pt x="150863" y="387842"/>
                  <a:pt x="145385" y="393403"/>
                  <a:pt x="145385" y="400263"/>
                </a:cubicBezTo>
                <a:lnTo>
                  <a:pt x="145385" y="432614"/>
                </a:lnTo>
                <a:cubicBezTo>
                  <a:pt x="145385" y="439473"/>
                  <a:pt x="150863" y="444942"/>
                  <a:pt x="157733" y="444942"/>
                </a:cubicBezTo>
                <a:lnTo>
                  <a:pt x="200810" y="444942"/>
                </a:lnTo>
                <a:cubicBezTo>
                  <a:pt x="207680" y="444942"/>
                  <a:pt x="213250" y="439473"/>
                  <a:pt x="213250" y="432614"/>
                </a:cubicBezTo>
                <a:lnTo>
                  <a:pt x="213250" y="400263"/>
                </a:lnTo>
                <a:cubicBezTo>
                  <a:pt x="213250" y="393403"/>
                  <a:pt x="207680" y="387842"/>
                  <a:pt x="200810" y="387842"/>
                </a:cubicBezTo>
                <a:close/>
                <a:moveTo>
                  <a:pt x="60809" y="387842"/>
                </a:moveTo>
                <a:cubicBezTo>
                  <a:pt x="53939" y="387842"/>
                  <a:pt x="48462" y="393403"/>
                  <a:pt x="48462" y="400263"/>
                </a:cubicBezTo>
                <a:lnTo>
                  <a:pt x="48462" y="432614"/>
                </a:lnTo>
                <a:cubicBezTo>
                  <a:pt x="48462" y="439473"/>
                  <a:pt x="53939" y="444942"/>
                  <a:pt x="60809" y="444942"/>
                </a:cubicBezTo>
                <a:lnTo>
                  <a:pt x="103886" y="444942"/>
                </a:lnTo>
                <a:cubicBezTo>
                  <a:pt x="110756" y="444942"/>
                  <a:pt x="116234" y="439473"/>
                  <a:pt x="116234" y="432614"/>
                </a:cubicBezTo>
                <a:lnTo>
                  <a:pt x="116234" y="400263"/>
                </a:lnTo>
                <a:cubicBezTo>
                  <a:pt x="116234" y="393403"/>
                  <a:pt x="110756" y="387842"/>
                  <a:pt x="103886" y="387842"/>
                </a:cubicBezTo>
                <a:close/>
                <a:moveTo>
                  <a:pt x="254656" y="306269"/>
                </a:moveTo>
                <a:cubicBezTo>
                  <a:pt x="247879" y="306269"/>
                  <a:pt x="242309" y="311830"/>
                  <a:pt x="242309" y="318690"/>
                </a:cubicBezTo>
                <a:lnTo>
                  <a:pt x="242309" y="351041"/>
                </a:lnTo>
                <a:cubicBezTo>
                  <a:pt x="242309" y="357901"/>
                  <a:pt x="247879" y="363370"/>
                  <a:pt x="254656" y="363370"/>
                </a:cubicBezTo>
                <a:lnTo>
                  <a:pt x="297733" y="363370"/>
                </a:lnTo>
                <a:cubicBezTo>
                  <a:pt x="304603" y="363370"/>
                  <a:pt x="310174" y="357901"/>
                  <a:pt x="310174" y="351041"/>
                </a:cubicBezTo>
                <a:lnTo>
                  <a:pt x="310174" y="318690"/>
                </a:lnTo>
                <a:cubicBezTo>
                  <a:pt x="310174" y="311830"/>
                  <a:pt x="304603" y="306269"/>
                  <a:pt x="297733" y="306269"/>
                </a:cubicBezTo>
                <a:close/>
                <a:moveTo>
                  <a:pt x="157733" y="306269"/>
                </a:moveTo>
                <a:cubicBezTo>
                  <a:pt x="150863" y="306269"/>
                  <a:pt x="145385" y="311830"/>
                  <a:pt x="145385" y="318690"/>
                </a:cubicBezTo>
                <a:lnTo>
                  <a:pt x="145385" y="351041"/>
                </a:lnTo>
                <a:cubicBezTo>
                  <a:pt x="145385" y="357901"/>
                  <a:pt x="150863" y="363370"/>
                  <a:pt x="157733" y="363370"/>
                </a:cubicBezTo>
                <a:lnTo>
                  <a:pt x="200810" y="363370"/>
                </a:lnTo>
                <a:cubicBezTo>
                  <a:pt x="207680" y="363370"/>
                  <a:pt x="213250" y="357901"/>
                  <a:pt x="213250" y="351041"/>
                </a:cubicBezTo>
                <a:lnTo>
                  <a:pt x="213250" y="318690"/>
                </a:lnTo>
                <a:cubicBezTo>
                  <a:pt x="213250" y="311830"/>
                  <a:pt x="207680" y="306269"/>
                  <a:pt x="200810" y="306269"/>
                </a:cubicBezTo>
                <a:close/>
                <a:moveTo>
                  <a:pt x="60809" y="306269"/>
                </a:moveTo>
                <a:cubicBezTo>
                  <a:pt x="53939" y="306269"/>
                  <a:pt x="48462" y="311830"/>
                  <a:pt x="48462" y="318690"/>
                </a:cubicBezTo>
                <a:lnTo>
                  <a:pt x="48462" y="351041"/>
                </a:lnTo>
                <a:cubicBezTo>
                  <a:pt x="48462" y="357901"/>
                  <a:pt x="53939" y="363370"/>
                  <a:pt x="60809" y="363370"/>
                </a:cubicBezTo>
                <a:lnTo>
                  <a:pt x="103886" y="363370"/>
                </a:lnTo>
                <a:cubicBezTo>
                  <a:pt x="110756" y="363370"/>
                  <a:pt x="116234" y="357901"/>
                  <a:pt x="116234" y="351041"/>
                </a:cubicBezTo>
                <a:lnTo>
                  <a:pt x="116234" y="318690"/>
                </a:lnTo>
                <a:cubicBezTo>
                  <a:pt x="116234" y="311830"/>
                  <a:pt x="110756" y="306269"/>
                  <a:pt x="103886" y="306269"/>
                </a:cubicBezTo>
                <a:close/>
                <a:moveTo>
                  <a:pt x="48462" y="39396"/>
                </a:moveTo>
                <a:lnTo>
                  <a:pt x="48462" y="268819"/>
                </a:lnTo>
                <a:lnTo>
                  <a:pt x="310174" y="268819"/>
                </a:lnTo>
                <a:lnTo>
                  <a:pt x="310174" y="39396"/>
                </a:lnTo>
                <a:close/>
                <a:moveTo>
                  <a:pt x="405179" y="15338"/>
                </a:moveTo>
                <a:cubicBezTo>
                  <a:pt x="408939" y="15338"/>
                  <a:pt x="412699" y="16775"/>
                  <a:pt x="415577" y="19649"/>
                </a:cubicBezTo>
                <a:lnTo>
                  <a:pt x="603294" y="207100"/>
                </a:lnTo>
                <a:cubicBezTo>
                  <a:pt x="609050" y="212848"/>
                  <a:pt x="609050" y="222119"/>
                  <a:pt x="603294" y="227866"/>
                </a:cubicBezTo>
                <a:lnTo>
                  <a:pt x="374914" y="455923"/>
                </a:lnTo>
                <a:lnTo>
                  <a:pt x="374914" y="414298"/>
                </a:lnTo>
                <a:lnTo>
                  <a:pt x="572008" y="217483"/>
                </a:lnTo>
                <a:lnTo>
                  <a:pt x="502937" y="148603"/>
                </a:lnTo>
                <a:lnTo>
                  <a:pt x="374914" y="276444"/>
                </a:lnTo>
                <a:lnTo>
                  <a:pt x="374914" y="151384"/>
                </a:lnTo>
                <a:lnTo>
                  <a:pt x="440365" y="86026"/>
                </a:lnTo>
                <a:lnTo>
                  <a:pt x="405179" y="50891"/>
                </a:lnTo>
                <a:lnTo>
                  <a:pt x="374914" y="81113"/>
                </a:lnTo>
                <a:lnTo>
                  <a:pt x="374914" y="39488"/>
                </a:lnTo>
                <a:lnTo>
                  <a:pt x="394781" y="19649"/>
                </a:lnTo>
                <a:cubicBezTo>
                  <a:pt x="397659" y="16775"/>
                  <a:pt x="401419" y="15338"/>
                  <a:pt x="405179" y="15338"/>
                </a:cubicBezTo>
                <a:close/>
                <a:moveTo>
                  <a:pt x="14111" y="0"/>
                </a:moveTo>
                <a:lnTo>
                  <a:pt x="344431" y="0"/>
                </a:lnTo>
                <a:cubicBezTo>
                  <a:pt x="352230" y="0"/>
                  <a:pt x="358543" y="6303"/>
                  <a:pt x="358543" y="14183"/>
                </a:cubicBezTo>
                <a:lnTo>
                  <a:pt x="358543" y="553397"/>
                </a:lnTo>
                <a:cubicBezTo>
                  <a:pt x="358543" y="561184"/>
                  <a:pt x="352230" y="567487"/>
                  <a:pt x="344431" y="567487"/>
                </a:cubicBezTo>
                <a:lnTo>
                  <a:pt x="14111" y="567487"/>
                </a:lnTo>
                <a:cubicBezTo>
                  <a:pt x="6313" y="567487"/>
                  <a:pt x="0" y="561184"/>
                  <a:pt x="0" y="553397"/>
                </a:cubicBezTo>
                <a:lnTo>
                  <a:pt x="0" y="14183"/>
                </a:lnTo>
                <a:cubicBezTo>
                  <a:pt x="0" y="6303"/>
                  <a:pt x="6313" y="0"/>
                  <a:pt x="141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AA3F3D5-1D26-DF67-D164-5D35D0406DB2}"/>
              </a:ext>
            </a:extLst>
          </p:cNvPr>
          <p:cNvSpPr txBox="1"/>
          <p:nvPr/>
        </p:nvSpPr>
        <p:spPr>
          <a:xfrm>
            <a:off x="861768" y="3054534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交通卡公司</a:t>
            </a:r>
            <a:endParaRPr lang="en-US" altLang="zh-CN" sz="11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D1D258E-0871-2B57-7F89-0464F4F3E633}"/>
              </a:ext>
            </a:extLst>
          </p:cNvPr>
          <p:cNvSpPr txBox="1"/>
          <p:nvPr/>
        </p:nvSpPr>
        <p:spPr>
          <a:xfrm>
            <a:off x="678121" y="3267038"/>
            <a:ext cx="1069809" cy="6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运营数据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用户数据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出行数据</a:t>
            </a:r>
            <a:endParaRPr lang="en-US" altLang="zh-CN" sz="105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429816" y="1642643"/>
            <a:ext cx="6223303" cy="3738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2581873" y="2105444"/>
            <a:ext cx="5866558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3C463D-C655-DCA7-A8DE-D8F1B891CC4A}"/>
              </a:ext>
            </a:extLst>
          </p:cNvPr>
          <p:cNvCxnSpPr>
            <a:cxnSpLocks/>
          </p:cNvCxnSpPr>
          <p:nvPr/>
        </p:nvCxnSpPr>
        <p:spPr>
          <a:xfrm>
            <a:off x="2581873" y="300542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2549441" y="216198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23B4AE-8C1B-D519-D123-E5BEAD0CAD1A}"/>
              </a:ext>
            </a:extLst>
          </p:cNvPr>
          <p:cNvSpPr txBox="1"/>
          <p:nvPr/>
        </p:nvSpPr>
        <p:spPr>
          <a:xfrm>
            <a:off x="2581873" y="238046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185E494-D537-5B22-9A3B-6ADE4C87C9D4}"/>
              </a:ext>
            </a:extLst>
          </p:cNvPr>
          <p:cNvSpPr txBox="1"/>
          <p:nvPr/>
        </p:nvSpPr>
        <p:spPr>
          <a:xfrm>
            <a:off x="2581873" y="262284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5F223865-9B85-FF1C-FDCE-6CC359E6EF69}"/>
              </a:ext>
            </a:extLst>
          </p:cNvPr>
          <p:cNvSpPr/>
          <p:nvPr/>
        </p:nvSpPr>
        <p:spPr>
          <a:xfrm>
            <a:off x="7297070" y="1734012"/>
            <a:ext cx="1124675" cy="275537"/>
          </a:xfrm>
          <a:prstGeom prst="roundRect">
            <a:avLst>
              <a:gd name="adj" fmla="val 30145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cs typeface="+mn-ea"/>
                <a:sym typeface="+mn-lt"/>
              </a:rPr>
              <a:t>下载数据目录</a:t>
            </a: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7F723C33-78FD-5628-5F98-107A03D15745}"/>
              </a:ext>
            </a:extLst>
          </p:cNvPr>
          <p:cNvSpPr/>
          <p:nvPr/>
        </p:nvSpPr>
        <p:spPr>
          <a:xfrm>
            <a:off x="4983541" y="1736697"/>
            <a:ext cx="513116" cy="275538"/>
          </a:xfrm>
          <a:custGeom>
            <a:avLst/>
            <a:gdLst>
              <a:gd name="connsiteX0" fmla="*/ 0 w 2087412"/>
              <a:gd name="connsiteY0" fmla="*/ 0 h 469651"/>
              <a:gd name="connsiteX1" fmla="*/ 2009137 w 2087412"/>
              <a:gd name="connsiteY1" fmla="*/ 0 h 469651"/>
              <a:gd name="connsiteX2" fmla="*/ 2087412 w 2087412"/>
              <a:gd name="connsiteY2" fmla="*/ 78275 h 469651"/>
              <a:gd name="connsiteX3" fmla="*/ 2087412 w 2087412"/>
              <a:gd name="connsiteY3" fmla="*/ 391376 h 469651"/>
              <a:gd name="connsiteX4" fmla="*/ 2009137 w 2087412"/>
              <a:gd name="connsiteY4" fmla="*/ 469651 h 469651"/>
              <a:gd name="connsiteX5" fmla="*/ 0 w 2087412"/>
              <a:gd name="connsiteY5" fmla="*/ 469651 h 469651"/>
              <a:gd name="connsiteX6" fmla="*/ 0 w 2087412"/>
              <a:gd name="connsiteY6" fmla="*/ 0 h 46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412" h="469651">
                <a:moveTo>
                  <a:pt x="0" y="0"/>
                </a:moveTo>
                <a:lnTo>
                  <a:pt x="2009137" y="0"/>
                </a:lnTo>
                <a:cubicBezTo>
                  <a:pt x="2052367" y="0"/>
                  <a:pt x="2087412" y="35045"/>
                  <a:pt x="2087412" y="78275"/>
                </a:cubicBezTo>
                <a:lnTo>
                  <a:pt x="2087412" y="391376"/>
                </a:lnTo>
                <a:cubicBezTo>
                  <a:pt x="2087412" y="434606"/>
                  <a:pt x="2052367" y="469651"/>
                  <a:pt x="2009137" y="469651"/>
                </a:cubicBezTo>
                <a:lnTo>
                  <a:pt x="0" y="46965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76092">
                  <a:tint val="66000"/>
                  <a:satMod val="160000"/>
                </a:srgbClr>
              </a:gs>
              <a:gs pos="50000">
                <a:srgbClr val="376092">
                  <a:tint val="44500"/>
                  <a:satMod val="160000"/>
                </a:srgbClr>
              </a:gs>
              <a:gs pos="100000">
                <a:srgbClr val="376092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5A5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搜索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803EED4-CB23-D61C-48E2-FBB39114AD3A}"/>
              </a:ext>
            </a:extLst>
          </p:cNvPr>
          <p:cNvSpPr/>
          <p:nvPr/>
        </p:nvSpPr>
        <p:spPr>
          <a:xfrm>
            <a:off x="2670255" y="1738101"/>
            <a:ext cx="2313529" cy="27553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2713288" y="1746927"/>
            <a:ext cx="185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请输入数据资源名称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1A4A5F1-2308-4A39-CD11-C75F3205EEE2}"/>
              </a:ext>
            </a:extLst>
          </p:cNvPr>
          <p:cNvSpPr/>
          <p:nvPr/>
        </p:nvSpPr>
        <p:spPr>
          <a:xfrm>
            <a:off x="6542540" y="268379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8248B2C-5857-3D01-BE02-C5A493BEDC61}"/>
              </a:ext>
            </a:extLst>
          </p:cNvPr>
          <p:cNvSpPr/>
          <p:nvPr/>
        </p:nvSpPr>
        <p:spPr>
          <a:xfrm>
            <a:off x="7565292" y="268861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3915839-3413-D5EE-068B-3C6BBADFC85C}"/>
              </a:ext>
            </a:extLst>
          </p:cNvPr>
          <p:cNvCxnSpPr>
            <a:cxnSpLocks/>
          </p:cNvCxnSpPr>
          <p:nvPr/>
        </p:nvCxnSpPr>
        <p:spPr>
          <a:xfrm>
            <a:off x="2578499" y="3894035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4A1C562-E247-9C76-5917-E624C2EB545F}"/>
              </a:ext>
            </a:extLst>
          </p:cNvPr>
          <p:cNvSpPr txBox="1"/>
          <p:nvPr/>
        </p:nvSpPr>
        <p:spPr>
          <a:xfrm>
            <a:off x="2549441" y="300148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车辆到离站数据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8C3E125-5B03-DB93-D11E-AF9E3EE11C0F}"/>
              </a:ext>
            </a:extLst>
          </p:cNvPr>
          <p:cNvSpPr txBox="1"/>
          <p:nvPr/>
        </p:nvSpPr>
        <p:spPr>
          <a:xfrm>
            <a:off x="2578499" y="3269075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7C07C1B-0709-53AD-20C7-B83DF4578A3D}"/>
              </a:ext>
            </a:extLst>
          </p:cNvPr>
          <p:cNvSpPr txBox="1"/>
          <p:nvPr/>
        </p:nvSpPr>
        <p:spPr>
          <a:xfrm>
            <a:off x="2578499" y="3511460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2D27702-8712-DDE9-D667-98EC13C7F151}"/>
              </a:ext>
            </a:extLst>
          </p:cNvPr>
          <p:cNvSpPr/>
          <p:nvPr/>
        </p:nvSpPr>
        <p:spPr>
          <a:xfrm>
            <a:off x="6539166" y="3572405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1B4F7FA-BEBA-6D14-BBD6-504F3B06E822}"/>
              </a:ext>
            </a:extLst>
          </p:cNvPr>
          <p:cNvSpPr/>
          <p:nvPr/>
        </p:nvSpPr>
        <p:spPr>
          <a:xfrm>
            <a:off x="7561918" y="357722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8810FDD-182F-36D6-80EE-F205DA4E6194}"/>
              </a:ext>
            </a:extLst>
          </p:cNvPr>
          <p:cNvCxnSpPr>
            <a:cxnSpLocks/>
          </p:cNvCxnSpPr>
          <p:nvPr/>
        </p:nvCxnSpPr>
        <p:spPr>
          <a:xfrm>
            <a:off x="2599935" y="478659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BB2C8AC-9F75-7CFF-23A2-3D4FED38F9F2}"/>
              </a:ext>
            </a:extLst>
          </p:cNvPr>
          <p:cNvSpPr txBox="1"/>
          <p:nvPr/>
        </p:nvSpPr>
        <p:spPr>
          <a:xfrm>
            <a:off x="2549441" y="39431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公交线路基础信息数据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22A035-FA1C-2AC4-F99C-15F33F09366A}"/>
              </a:ext>
            </a:extLst>
          </p:cNvPr>
          <p:cNvSpPr txBox="1"/>
          <p:nvPr/>
        </p:nvSpPr>
        <p:spPr>
          <a:xfrm>
            <a:off x="2599935" y="416163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AF9081A-F293-E1B2-5931-1981B669DA1F}"/>
              </a:ext>
            </a:extLst>
          </p:cNvPr>
          <p:cNvSpPr txBox="1"/>
          <p:nvPr/>
        </p:nvSpPr>
        <p:spPr>
          <a:xfrm>
            <a:off x="2599935" y="440401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6B5E3E1D-CCE7-4D26-28C1-633139B90594}"/>
              </a:ext>
            </a:extLst>
          </p:cNvPr>
          <p:cNvSpPr/>
          <p:nvPr/>
        </p:nvSpPr>
        <p:spPr>
          <a:xfrm>
            <a:off x="6560602" y="446496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EE82B9DF-5BBD-2963-5A01-2A3DE03D7367}"/>
              </a:ext>
            </a:extLst>
          </p:cNvPr>
          <p:cNvSpPr/>
          <p:nvPr/>
        </p:nvSpPr>
        <p:spPr>
          <a:xfrm>
            <a:off x="7583354" y="446978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6944595-DFEB-14C8-ECEE-8713A2CEC666}"/>
              </a:ext>
            </a:extLst>
          </p:cNvPr>
          <p:cNvSpPr txBox="1"/>
          <p:nvPr/>
        </p:nvSpPr>
        <p:spPr>
          <a:xfrm>
            <a:off x="2549441" y="4845164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公交站点基础信息数据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DAD72EE-803E-46CB-B6EC-7BB180E4B038}"/>
              </a:ext>
            </a:extLst>
          </p:cNvPr>
          <p:cNvSpPr txBox="1"/>
          <p:nvPr/>
        </p:nvSpPr>
        <p:spPr>
          <a:xfrm>
            <a:off x="528561" y="1592796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数据资产</a:t>
            </a:r>
          </a:p>
        </p:txBody>
      </p:sp>
      <p:pic>
        <p:nvPicPr>
          <p:cNvPr id="60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1CF40E2E-A4F7-4689-A9E5-D0FC864F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0" y="1608432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3A221B5-4230-445C-8C86-4EA07E986851}"/>
              </a:ext>
            </a:extLst>
          </p:cNvPr>
          <p:cNvSpPr/>
          <p:nvPr/>
        </p:nvSpPr>
        <p:spPr>
          <a:xfrm>
            <a:off x="416155" y="1954187"/>
            <a:ext cx="1862118" cy="3183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AE643A-02F4-4D7B-8B40-BDFB0E4B237C}"/>
              </a:ext>
            </a:extLst>
          </p:cNvPr>
          <p:cNvSpPr txBox="1"/>
          <p:nvPr/>
        </p:nvSpPr>
        <p:spPr>
          <a:xfrm>
            <a:off x="442972" y="1988363"/>
            <a:ext cx="652702" cy="215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原始数据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A7E036D1-E804-45DC-9BA5-078373A2DC14}"/>
              </a:ext>
            </a:extLst>
          </p:cNvPr>
          <p:cNvSpPr txBox="1"/>
          <p:nvPr/>
        </p:nvSpPr>
        <p:spPr>
          <a:xfrm>
            <a:off x="1166795" y="1997722"/>
            <a:ext cx="389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主题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A6180A9-E26B-47B0-B6DB-701BBB75936A}"/>
              </a:ext>
            </a:extLst>
          </p:cNvPr>
          <p:cNvSpPr txBox="1"/>
          <p:nvPr/>
        </p:nvSpPr>
        <p:spPr>
          <a:xfrm>
            <a:off x="1734889" y="198268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产品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1BE53424-F55B-4E3E-8F02-AF85013CBFFB}"/>
              </a:ext>
            </a:extLst>
          </p:cNvPr>
          <p:cNvSpPr/>
          <p:nvPr/>
        </p:nvSpPr>
        <p:spPr>
          <a:xfrm>
            <a:off x="409118" y="4244838"/>
            <a:ext cx="1862118" cy="3183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6083FD98-6EEB-446D-9E70-3802E980143D}"/>
              </a:ext>
            </a:extLst>
          </p:cNvPr>
          <p:cNvSpPr txBox="1"/>
          <p:nvPr/>
        </p:nvSpPr>
        <p:spPr>
          <a:xfrm>
            <a:off x="435935" y="4279014"/>
            <a:ext cx="652702" cy="215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/>
                </a:solidFill>
              </a:rPr>
              <a:t>典型场景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79E29E2-A0F9-4915-BC11-7F536FE0976D}"/>
              </a:ext>
            </a:extLst>
          </p:cNvPr>
          <p:cNvSpPr txBox="1"/>
          <p:nvPr/>
        </p:nvSpPr>
        <p:spPr>
          <a:xfrm>
            <a:off x="623716" y="4677753"/>
            <a:ext cx="1158638" cy="656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一江一河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安心送学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浦江游览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7CB2B1-30E9-47F4-B010-22F5A9BE1641}"/>
              </a:ext>
            </a:extLst>
          </p:cNvPr>
          <p:cNvSpPr txBox="1"/>
          <p:nvPr/>
        </p:nvSpPr>
        <p:spPr>
          <a:xfrm>
            <a:off x="1005567" y="423705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>
                <a:solidFill>
                  <a:srgbClr val="FF0000"/>
                </a:solidFill>
              </a:rPr>
              <a:t>备注：是否加一个模块，</a:t>
            </a:r>
            <a:endParaRPr lang="en-US" altLang="zh-CN" sz="800" dirty="0">
              <a:solidFill>
                <a:srgbClr val="FF0000"/>
              </a:solidFill>
            </a:endParaRPr>
          </a:p>
          <a:p>
            <a:r>
              <a:rPr lang="zh-CN" altLang="en-US" sz="800" dirty="0">
                <a:solidFill>
                  <a:srgbClr val="FF0000"/>
                </a:solidFill>
              </a:rPr>
              <a:t>应用场景，而不是放在这里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E11B4FD9-B799-4738-80D8-D6AD3EDE2483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84" name="Picture 4">
            <a:extLst>
              <a:ext uri="{FF2B5EF4-FFF2-40B4-BE49-F238E27FC236}">
                <a16:creationId xmlns:a16="http://schemas.microsoft.com/office/drawing/2014/main" id="{7C1B9E4F-14BD-4F53-B009-CD17ED93D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文本框 84">
            <a:extLst>
              <a:ext uri="{FF2B5EF4-FFF2-40B4-BE49-F238E27FC236}">
                <a16:creationId xmlns:a16="http://schemas.microsoft.com/office/drawing/2014/main" id="{BC88BCD2-ECC1-427E-AFB3-E03822071069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EA6B47C7-2263-4737-8C5C-9457ED3E5E5E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3B996718-543E-405C-97FE-C3EE4C1B9431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88" name="矩形: 圆角 87">
            <a:extLst>
              <a:ext uri="{FF2B5EF4-FFF2-40B4-BE49-F238E27FC236}">
                <a16:creationId xmlns:a16="http://schemas.microsoft.com/office/drawing/2014/main" id="{A9A8579C-E67E-4298-B82E-85776BD86113}"/>
              </a:ext>
            </a:extLst>
          </p:cNvPr>
          <p:cNvSpPr/>
          <p:nvPr/>
        </p:nvSpPr>
        <p:spPr>
          <a:xfrm>
            <a:off x="3690599" y="105848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51569841-B193-4BC3-8132-72356E1AD744}"/>
              </a:ext>
            </a:extLst>
          </p:cNvPr>
          <p:cNvSpPr txBox="1"/>
          <p:nvPr/>
        </p:nvSpPr>
        <p:spPr>
          <a:xfrm>
            <a:off x="3736469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</a:t>
            </a:r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4893DA11-AB2A-4B42-AD84-C0C7A2AAB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305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861675" y="1634756"/>
            <a:ext cx="5778205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E0FD4A-F54E-8FA3-18A2-58D475592CC8}"/>
              </a:ext>
            </a:extLst>
          </p:cNvPr>
          <p:cNvSpPr/>
          <p:nvPr/>
        </p:nvSpPr>
        <p:spPr>
          <a:xfrm>
            <a:off x="409813" y="1857602"/>
            <a:ext cx="2227563" cy="3564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1A1E98-8140-9FF9-BA79-4A73340B691A}"/>
              </a:ext>
            </a:extLst>
          </p:cNvPr>
          <p:cNvSpPr/>
          <p:nvPr/>
        </p:nvSpPr>
        <p:spPr>
          <a:xfrm>
            <a:off x="409814" y="1858032"/>
            <a:ext cx="2227562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27D1DA-5C25-9F36-6515-E419B38ECA89}"/>
              </a:ext>
            </a:extLst>
          </p:cNvPr>
          <p:cNvSpPr txBox="1"/>
          <p:nvPr/>
        </p:nvSpPr>
        <p:spPr>
          <a:xfrm>
            <a:off x="673567" y="2528557"/>
            <a:ext cx="2041963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分营运公司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2-</a:t>
            </a:r>
            <a:r>
              <a:rPr lang="zh-CN" altLang="en-US" sz="1050" dirty="0"/>
              <a:t>分线路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4A1B44E-3EEF-3231-0A43-A271AE85D6FD}"/>
              </a:ext>
            </a:extLst>
          </p:cNvPr>
          <p:cNvGrpSpPr/>
          <p:nvPr/>
        </p:nvGrpSpPr>
        <p:grpSpPr>
          <a:xfrm>
            <a:off x="680968" y="4788969"/>
            <a:ext cx="1529288" cy="697545"/>
            <a:chOff x="683906" y="4141477"/>
            <a:chExt cx="1529288" cy="69754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1D2E75-4E8F-B890-41E5-34B60EDABA00}"/>
                </a:ext>
              </a:extLst>
            </p:cNvPr>
            <p:cNvSpPr txBox="1"/>
            <p:nvPr/>
          </p:nvSpPr>
          <p:spPr>
            <a:xfrm>
              <a:off x="86923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实时指标</a:t>
              </a:r>
              <a:endParaRPr lang="en-US" altLang="zh-CN" sz="11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362578F-C51F-9B93-958F-1D8BDC21DD8B}"/>
                </a:ext>
              </a:extLst>
            </p:cNvPr>
            <p:cNvSpPr txBox="1"/>
            <p:nvPr/>
          </p:nvSpPr>
          <p:spPr>
            <a:xfrm>
              <a:off x="688196" y="4375562"/>
              <a:ext cx="152499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公交舒适度指标</a:t>
              </a:r>
            </a:p>
          </p:txBody>
        </p:sp>
        <p:sp>
          <p:nvSpPr>
            <p:cNvPr id="24" name="wifi-bus_64674">
              <a:extLst>
                <a:ext uri="{FF2B5EF4-FFF2-40B4-BE49-F238E27FC236}">
                  <a16:creationId xmlns:a16="http://schemas.microsoft.com/office/drawing/2014/main" id="{4356064A-31E3-BAC1-05DD-017ABE48BD19}"/>
                </a:ext>
              </a:extLst>
            </p:cNvPr>
            <p:cNvSpPr/>
            <p:nvPr/>
          </p:nvSpPr>
          <p:spPr>
            <a:xfrm>
              <a:off x="683906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761E151-60A7-F5F7-A570-9D53B95E40E9}"/>
              </a:ext>
            </a:extLst>
          </p:cNvPr>
          <p:cNvSpPr txBox="1"/>
          <p:nvPr/>
        </p:nvSpPr>
        <p:spPr>
          <a:xfrm>
            <a:off x="486777" y="1889449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客流数据</a:t>
            </a:r>
          </a:p>
        </p:txBody>
      </p:sp>
      <p:sp>
        <p:nvSpPr>
          <p:cNvPr id="29" name="iconfont-11194-5288599">
            <a:extLst>
              <a:ext uri="{FF2B5EF4-FFF2-40B4-BE49-F238E27FC236}">
                <a16:creationId xmlns:a16="http://schemas.microsoft.com/office/drawing/2014/main" id="{804BEDD7-5003-0246-AA0B-48E47DE74469}"/>
              </a:ext>
            </a:extLst>
          </p:cNvPr>
          <p:cNvSpPr/>
          <p:nvPr/>
        </p:nvSpPr>
        <p:spPr>
          <a:xfrm>
            <a:off x="2313791" y="2003468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D919E0C-5785-CF7E-6C39-B3F8BC5C385A}"/>
              </a:ext>
            </a:extLst>
          </p:cNvPr>
          <p:cNvSpPr/>
          <p:nvPr/>
        </p:nvSpPr>
        <p:spPr>
          <a:xfrm>
            <a:off x="409812" y="4370901"/>
            <a:ext cx="2230635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72A2ED4-ACB6-74E8-B3C9-10D67CF5B34B}"/>
              </a:ext>
            </a:extLst>
          </p:cNvPr>
          <p:cNvSpPr txBox="1"/>
          <p:nvPr/>
        </p:nvSpPr>
        <p:spPr>
          <a:xfrm>
            <a:off x="486777" y="4403995"/>
            <a:ext cx="131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公交运行数据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7FEC6326-1059-C4B4-8716-9FFA54003168}"/>
              </a:ext>
            </a:extLst>
          </p:cNvPr>
          <p:cNvSpPr/>
          <p:nvPr/>
        </p:nvSpPr>
        <p:spPr>
          <a:xfrm>
            <a:off x="2313787" y="452582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0664BB-4174-2ACC-81A4-D156AE4471E9}"/>
              </a:ext>
            </a:extLst>
          </p:cNvPr>
          <p:cNvSpPr txBox="1"/>
          <p:nvPr/>
        </p:nvSpPr>
        <p:spPr>
          <a:xfrm>
            <a:off x="851902" y="2269341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统计客流指标</a:t>
            </a:r>
            <a:endParaRPr lang="en-US" altLang="zh-CN" sz="1100" b="1" dirty="0"/>
          </a:p>
        </p:txBody>
      </p:sp>
      <p:sp>
        <p:nvSpPr>
          <p:cNvPr id="4" name="wifi-bus_64674">
            <a:extLst>
              <a:ext uri="{FF2B5EF4-FFF2-40B4-BE49-F238E27FC236}">
                <a16:creationId xmlns:a16="http://schemas.microsoft.com/office/drawing/2014/main" id="{1E1479E3-9342-B7FF-7821-5F2F9E3F8B3E}"/>
              </a:ext>
            </a:extLst>
          </p:cNvPr>
          <p:cNvSpPr/>
          <p:nvPr/>
        </p:nvSpPr>
        <p:spPr>
          <a:xfrm>
            <a:off x="671792" y="2312648"/>
            <a:ext cx="180186" cy="179142"/>
          </a:xfrm>
          <a:custGeom>
            <a:avLst/>
            <a:gdLst>
              <a:gd name="T0" fmla="*/ 0 w 2973"/>
              <a:gd name="T1" fmla="*/ 1600 h 2960"/>
              <a:gd name="T2" fmla="*/ 1352 w 2973"/>
              <a:gd name="T3" fmla="*/ 240 h 2960"/>
              <a:gd name="T4" fmla="*/ 1352 w 2973"/>
              <a:gd name="T5" fmla="*/ 1607 h 2960"/>
              <a:gd name="T6" fmla="*/ 2720 w 2973"/>
              <a:gd name="T7" fmla="*/ 1607 h 2960"/>
              <a:gd name="T8" fmla="*/ 1360 w 2973"/>
              <a:gd name="T9" fmla="*/ 2960 h 2960"/>
              <a:gd name="T10" fmla="*/ 0 w 2973"/>
              <a:gd name="T11" fmla="*/ 1600 h 2960"/>
              <a:gd name="T12" fmla="*/ 2973 w 2973"/>
              <a:gd name="T13" fmla="*/ 1367 h 2960"/>
              <a:gd name="T14" fmla="*/ 1606 w 2973"/>
              <a:gd name="T15" fmla="*/ 1367 h 2960"/>
              <a:gd name="T16" fmla="*/ 1606 w 2973"/>
              <a:gd name="T17" fmla="*/ 0 h 2960"/>
              <a:gd name="T18" fmla="*/ 1613 w 2973"/>
              <a:gd name="T19" fmla="*/ 0 h 2960"/>
              <a:gd name="T20" fmla="*/ 2973 w 2973"/>
              <a:gd name="T21" fmla="*/ 1360 h 2960"/>
              <a:gd name="T22" fmla="*/ 2973 w 2973"/>
              <a:gd name="T23" fmla="*/ 1367 h 2960"/>
              <a:gd name="T24" fmla="*/ 2692 w 2973"/>
              <a:gd name="T25" fmla="*/ 1114 h 2960"/>
              <a:gd name="T26" fmla="*/ 1859 w 2973"/>
              <a:gd name="T27" fmla="*/ 280 h 2960"/>
              <a:gd name="T28" fmla="*/ 1859 w 2973"/>
              <a:gd name="T29" fmla="*/ 1114 h 2960"/>
              <a:gd name="T30" fmla="*/ 2692 w 2973"/>
              <a:gd name="T31" fmla="*/ 1114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73" h="2960">
                <a:moveTo>
                  <a:pt x="0" y="1600"/>
                </a:moveTo>
                <a:cubicBezTo>
                  <a:pt x="0" y="851"/>
                  <a:pt x="605" y="244"/>
                  <a:pt x="1352" y="240"/>
                </a:cubicBezTo>
                <a:lnTo>
                  <a:pt x="1352" y="1607"/>
                </a:lnTo>
                <a:lnTo>
                  <a:pt x="2720" y="1607"/>
                </a:lnTo>
                <a:cubicBezTo>
                  <a:pt x="2716" y="2355"/>
                  <a:pt x="2108" y="2960"/>
                  <a:pt x="1360" y="2960"/>
                </a:cubicBezTo>
                <a:cubicBezTo>
                  <a:pt x="609" y="2960"/>
                  <a:pt x="0" y="2351"/>
                  <a:pt x="0" y="1600"/>
                </a:cubicBezTo>
                <a:close/>
                <a:moveTo>
                  <a:pt x="2973" y="1367"/>
                </a:moveTo>
                <a:lnTo>
                  <a:pt x="1606" y="1367"/>
                </a:lnTo>
                <a:lnTo>
                  <a:pt x="1606" y="0"/>
                </a:lnTo>
                <a:cubicBezTo>
                  <a:pt x="1608" y="0"/>
                  <a:pt x="1611" y="0"/>
                  <a:pt x="1613" y="0"/>
                </a:cubicBezTo>
                <a:cubicBezTo>
                  <a:pt x="2364" y="0"/>
                  <a:pt x="2973" y="609"/>
                  <a:pt x="2973" y="1360"/>
                </a:cubicBezTo>
                <a:cubicBezTo>
                  <a:pt x="2973" y="1362"/>
                  <a:pt x="2973" y="1365"/>
                  <a:pt x="2973" y="1367"/>
                </a:cubicBezTo>
                <a:close/>
                <a:moveTo>
                  <a:pt x="2692" y="1114"/>
                </a:moveTo>
                <a:cubicBezTo>
                  <a:pt x="2598" y="701"/>
                  <a:pt x="2272" y="375"/>
                  <a:pt x="1859" y="280"/>
                </a:cubicBezTo>
                <a:lnTo>
                  <a:pt x="1859" y="1114"/>
                </a:lnTo>
                <a:lnTo>
                  <a:pt x="2692" y="11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303846-2AF8-3AB4-961D-6C3A39A2E946}"/>
              </a:ext>
            </a:extLst>
          </p:cNvPr>
          <p:cNvGrpSpPr/>
          <p:nvPr/>
        </p:nvGrpSpPr>
        <p:grpSpPr>
          <a:xfrm>
            <a:off x="676636" y="3774636"/>
            <a:ext cx="2041963" cy="519130"/>
            <a:chOff x="757702" y="3559247"/>
            <a:chExt cx="2041963" cy="51913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5D4D06F-73F0-3692-88A3-EBDC2CFBE949}"/>
                </a:ext>
              </a:extLst>
            </p:cNvPr>
            <p:cNvSpPr txBox="1"/>
            <p:nvPr/>
          </p:nvSpPr>
          <p:spPr>
            <a:xfrm>
              <a:off x="757702" y="3808816"/>
              <a:ext cx="2041963" cy="269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</a:t>
              </a:r>
              <a:r>
                <a:rPr lang="en-US" altLang="zh-CN" sz="1050" dirty="0"/>
                <a:t>/</a:t>
              </a:r>
              <a:r>
                <a:rPr lang="zh-CN" altLang="en-US" sz="1050" dirty="0"/>
                <a:t>轮渡实时刷卡量统计</a:t>
              </a:r>
              <a:endParaRPr lang="en-US" altLang="zh-CN" sz="105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ED10EA2-AA6A-E0CD-B71A-57217E84F09C}"/>
                </a:ext>
              </a:extLst>
            </p:cNvPr>
            <p:cNvSpPr txBox="1"/>
            <p:nvPr/>
          </p:nvSpPr>
          <p:spPr>
            <a:xfrm>
              <a:off x="939731" y="355924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实时客流指标</a:t>
              </a:r>
              <a:endParaRPr lang="en-US" altLang="zh-CN" sz="1100" b="1" dirty="0"/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F952E21-9CA1-2705-0573-AB4B9C6B5519}"/>
                </a:ext>
              </a:extLst>
            </p:cNvPr>
            <p:cNvSpPr/>
            <p:nvPr/>
          </p:nvSpPr>
          <p:spPr>
            <a:xfrm>
              <a:off x="762288" y="3591488"/>
              <a:ext cx="174636" cy="169526"/>
            </a:xfrm>
            <a:custGeom>
              <a:avLst/>
              <a:gdLst>
                <a:gd name="T0" fmla="*/ 7600 w 10960"/>
                <a:gd name="T1" fmla="*/ 7440 h 10640"/>
                <a:gd name="T2" fmla="*/ 7360 w 10960"/>
                <a:gd name="T3" fmla="*/ 7360 h 10640"/>
                <a:gd name="T4" fmla="*/ 5280 w 10960"/>
                <a:gd name="T5" fmla="*/ 6000 h 10640"/>
                <a:gd name="T6" fmla="*/ 5120 w 10960"/>
                <a:gd name="T7" fmla="*/ 5440 h 10640"/>
                <a:gd name="T8" fmla="*/ 5680 w 10960"/>
                <a:gd name="T9" fmla="*/ 5360 h 10640"/>
                <a:gd name="T10" fmla="*/ 7760 w 10960"/>
                <a:gd name="T11" fmla="*/ 6800 h 10640"/>
                <a:gd name="T12" fmla="*/ 7840 w 10960"/>
                <a:gd name="T13" fmla="*/ 7360 h 10640"/>
                <a:gd name="T14" fmla="*/ 7600 w 10960"/>
                <a:gd name="T15" fmla="*/ 7440 h 10640"/>
                <a:gd name="T16" fmla="*/ 5440 w 10960"/>
                <a:gd name="T17" fmla="*/ 6080 h 10640"/>
                <a:gd name="T18" fmla="*/ 5040 w 10960"/>
                <a:gd name="T19" fmla="*/ 5680 h 10640"/>
                <a:gd name="T20" fmla="*/ 5040 w 10960"/>
                <a:gd name="T21" fmla="*/ 2880 h 10640"/>
                <a:gd name="T22" fmla="*/ 5440 w 10960"/>
                <a:gd name="T23" fmla="*/ 2480 h 10640"/>
                <a:gd name="T24" fmla="*/ 5840 w 10960"/>
                <a:gd name="T25" fmla="*/ 2880 h 10640"/>
                <a:gd name="T26" fmla="*/ 5840 w 10960"/>
                <a:gd name="T27" fmla="*/ 5680 h 10640"/>
                <a:gd name="T28" fmla="*/ 5440 w 10960"/>
                <a:gd name="T29" fmla="*/ 6080 h 10640"/>
                <a:gd name="T30" fmla="*/ 5600 w 10960"/>
                <a:gd name="T31" fmla="*/ 10640 h 10640"/>
                <a:gd name="T32" fmla="*/ 1840 w 10960"/>
                <a:gd name="T33" fmla="*/ 9040 h 10640"/>
                <a:gd name="T34" fmla="*/ 1840 w 10960"/>
                <a:gd name="T35" fmla="*/ 8480 h 10640"/>
                <a:gd name="T36" fmla="*/ 2400 w 10960"/>
                <a:gd name="T37" fmla="*/ 8480 h 10640"/>
                <a:gd name="T38" fmla="*/ 5600 w 10960"/>
                <a:gd name="T39" fmla="*/ 9840 h 10640"/>
                <a:gd name="T40" fmla="*/ 10160 w 10960"/>
                <a:gd name="T41" fmla="*/ 5280 h 10640"/>
                <a:gd name="T42" fmla="*/ 5600 w 10960"/>
                <a:gd name="T43" fmla="*/ 720 h 10640"/>
                <a:gd name="T44" fmla="*/ 1200 w 10960"/>
                <a:gd name="T45" fmla="*/ 4000 h 10640"/>
                <a:gd name="T46" fmla="*/ 800 w 10960"/>
                <a:gd name="T47" fmla="*/ 4320 h 10640"/>
                <a:gd name="T48" fmla="*/ 480 w 10960"/>
                <a:gd name="T49" fmla="*/ 3840 h 10640"/>
                <a:gd name="T50" fmla="*/ 5600 w 10960"/>
                <a:gd name="T51" fmla="*/ 0 h 10640"/>
                <a:gd name="T52" fmla="*/ 10960 w 10960"/>
                <a:gd name="T53" fmla="*/ 5360 h 10640"/>
                <a:gd name="T54" fmla="*/ 5600 w 10960"/>
                <a:gd name="T55" fmla="*/ 10640 h 10640"/>
                <a:gd name="T56" fmla="*/ 720 w 10960"/>
                <a:gd name="T57" fmla="*/ 4720 h 10640"/>
                <a:gd name="T58" fmla="*/ 320 w 10960"/>
                <a:gd name="T59" fmla="*/ 4400 h 10640"/>
                <a:gd name="T60" fmla="*/ 0 w 10960"/>
                <a:gd name="T61" fmla="*/ 2320 h 10640"/>
                <a:gd name="T62" fmla="*/ 320 w 10960"/>
                <a:gd name="T63" fmla="*/ 1840 h 10640"/>
                <a:gd name="T64" fmla="*/ 800 w 10960"/>
                <a:gd name="T65" fmla="*/ 2160 h 10640"/>
                <a:gd name="T66" fmla="*/ 1120 w 10960"/>
                <a:gd name="T67" fmla="*/ 4320 h 10640"/>
                <a:gd name="T68" fmla="*/ 720 w 10960"/>
                <a:gd name="T69" fmla="*/ 4720 h 10640"/>
                <a:gd name="T70" fmla="*/ 720 w 10960"/>
                <a:gd name="T71" fmla="*/ 4720 h 10640"/>
                <a:gd name="T72" fmla="*/ 320 w 10960"/>
                <a:gd name="T73" fmla="*/ 4560 h 10640"/>
                <a:gd name="T74" fmla="*/ 560 w 10960"/>
                <a:gd name="T75" fmla="*/ 4000 h 10640"/>
                <a:gd name="T76" fmla="*/ 2560 w 10960"/>
                <a:gd name="T77" fmla="*/ 2960 h 10640"/>
                <a:gd name="T78" fmla="*/ 3120 w 10960"/>
                <a:gd name="T79" fmla="*/ 3120 h 10640"/>
                <a:gd name="T80" fmla="*/ 2960 w 10960"/>
                <a:gd name="T81" fmla="*/ 3680 h 10640"/>
                <a:gd name="T82" fmla="*/ 880 w 10960"/>
                <a:gd name="T83" fmla="*/ 4720 h 10640"/>
                <a:gd name="T84" fmla="*/ 720 w 10960"/>
                <a:gd name="T85" fmla="*/ 4720 h 10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60" h="10640">
                  <a:moveTo>
                    <a:pt x="7600" y="7440"/>
                  </a:moveTo>
                  <a:cubicBezTo>
                    <a:pt x="7520" y="7440"/>
                    <a:pt x="7440" y="7440"/>
                    <a:pt x="7360" y="7360"/>
                  </a:cubicBezTo>
                  <a:lnTo>
                    <a:pt x="5280" y="6000"/>
                  </a:lnTo>
                  <a:cubicBezTo>
                    <a:pt x="5040" y="5840"/>
                    <a:pt x="5040" y="5600"/>
                    <a:pt x="5120" y="5440"/>
                  </a:cubicBezTo>
                  <a:cubicBezTo>
                    <a:pt x="5280" y="5280"/>
                    <a:pt x="5520" y="5200"/>
                    <a:pt x="5680" y="5360"/>
                  </a:cubicBezTo>
                  <a:lnTo>
                    <a:pt x="7760" y="6800"/>
                  </a:lnTo>
                  <a:cubicBezTo>
                    <a:pt x="7920" y="6960"/>
                    <a:pt x="8000" y="7200"/>
                    <a:pt x="7840" y="7360"/>
                  </a:cubicBezTo>
                  <a:cubicBezTo>
                    <a:pt x="7840" y="7440"/>
                    <a:pt x="7760" y="7440"/>
                    <a:pt x="7600" y="7440"/>
                  </a:cubicBezTo>
                  <a:close/>
                  <a:moveTo>
                    <a:pt x="5440" y="6080"/>
                  </a:moveTo>
                  <a:cubicBezTo>
                    <a:pt x="5200" y="6080"/>
                    <a:pt x="5040" y="5920"/>
                    <a:pt x="5040" y="5680"/>
                  </a:cubicBezTo>
                  <a:lnTo>
                    <a:pt x="5040" y="2880"/>
                  </a:lnTo>
                  <a:cubicBezTo>
                    <a:pt x="5040" y="2640"/>
                    <a:pt x="5200" y="2480"/>
                    <a:pt x="5440" y="2480"/>
                  </a:cubicBezTo>
                  <a:cubicBezTo>
                    <a:pt x="5680" y="2480"/>
                    <a:pt x="5840" y="2640"/>
                    <a:pt x="5840" y="2880"/>
                  </a:cubicBezTo>
                  <a:lnTo>
                    <a:pt x="5840" y="5680"/>
                  </a:lnTo>
                  <a:cubicBezTo>
                    <a:pt x="5840" y="5920"/>
                    <a:pt x="5680" y="6080"/>
                    <a:pt x="5440" y="6080"/>
                  </a:cubicBezTo>
                  <a:close/>
                  <a:moveTo>
                    <a:pt x="5600" y="10640"/>
                  </a:moveTo>
                  <a:cubicBezTo>
                    <a:pt x="4160" y="10640"/>
                    <a:pt x="2800" y="10080"/>
                    <a:pt x="1840" y="9040"/>
                  </a:cubicBezTo>
                  <a:cubicBezTo>
                    <a:pt x="1680" y="8880"/>
                    <a:pt x="1680" y="8640"/>
                    <a:pt x="1840" y="8480"/>
                  </a:cubicBezTo>
                  <a:cubicBezTo>
                    <a:pt x="2000" y="8320"/>
                    <a:pt x="2240" y="8320"/>
                    <a:pt x="2400" y="8480"/>
                  </a:cubicBezTo>
                  <a:cubicBezTo>
                    <a:pt x="3280" y="9360"/>
                    <a:pt x="4400" y="9840"/>
                    <a:pt x="5600" y="9840"/>
                  </a:cubicBezTo>
                  <a:cubicBezTo>
                    <a:pt x="8080" y="9840"/>
                    <a:pt x="10160" y="7840"/>
                    <a:pt x="10160" y="5280"/>
                  </a:cubicBezTo>
                  <a:cubicBezTo>
                    <a:pt x="10160" y="2720"/>
                    <a:pt x="8160" y="720"/>
                    <a:pt x="5600" y="720"/>
                  </a:cubicBezTo>
                  <a:cubicBezTo>
                    <a:pt x="3600" y="720"/>
                    <a:pt x="1760" y="2080"/>
                    <a:pt x="1200" y="4000"/>
                  </a:cubicBezTo>
                  <a:cubicBezTo>
                    <a:pt x="1200" y="4240"/>
                    <a:pt x="960" y="4400"/>
                    <a:pt x="800" y="4320"/>
                  </a:cubicBezTo>
                  <a:cubicBezTo>
                    <a:pt x="560" y="4240"/>
                    <a:pt x="480" y="4000"/>
                    <a:pt x="480" y="3840"/>
                  </a:cubicBezTo>
                  <a:cubicBezTo>
                    <a:pt x="1120" y="1600"/>
                    <a:pt x="3280" y="0"/>
                    <a:pt x="5600" y="0"/>
                  </a:cubicBezTo>
                  <a:cubicBezTo>
                    <a:pt x="8560" y="0"/>
                    <a:pt x="10960" y="2400"/>
                    <a:pt x="10960" y="5360"/>
                  </a:cubicBezTo>
                  <a:cubicBezTo>
                    <a:pt x="10960" y="8240"/>
                    <a:pt x="8560" y="10640"/>
                    <a:pt x="5600" y="10640"/>
                  </a:cubicBezTo>
                  <a:close/>
                  <a:moveTo>
                    <a:pt x="720" y="4720"/>
                  </a:moveTo>
                  <a:cubicBezTo>
                    <a:pt x="480" y="4720"/>
                    <a:pt x="320" y="4640"/>
                    <a:pt x="320" y="4400"/>
                  </a:cubicBezTo>
                  <a:lnTo>
                    <a:pt x="0" y="2320"/>
                  </a:lnTo>
                  <a:cubicBezTo>
                    <a:pt x="0" y="2080"/>
                    <a:pt x="80" y="1920"/>
                    <a:pt x="320" y="1840"/>
                  </a:cubicBezTo>
                  <a:cubicBezTo>
                    <a:pt x="560" y="1840"/>
                    <a:pt x="720" y="1920"/>
                    <a:pt x="800" y="2160"/>
                  </a:cubicBezTo>
                  <a:lnTo>
                    <a:pt x="1120" y="4320"/>
                  </a:lnTo>
                  <a:cubicBezTo>
                    <a:pt x="1120" y="4480"/>
                    <a:pt x="960" y="4720"/>
                    <a:pt x="720" y="4720"/>
                  </a:cubicBezTo>
                  <a:close/>
                  <a:moveTo>
                    <a:pt x="720" y="4720"/>
                  </a:moveTo>
                  <a:cubicBezTo>
                    <a:pt x="560" y="4720"/>
                    <a:pt x="400" y="4640"/>
                    <a:pt x="320" y="4560"/>
                  </a:cubicBezTo>
                  <a:cubicBezTo>
                    <a:pt x="240" y="4320"/>
                    <a:pt x="320" y="4080"/>
                    <a:pt x="560" y="4000"/>
                  </a:cubicBezTo>
                  <a:lnTo>
                    <a:pt x="2560" y="2960"/>
                  </a:lnTo>
                  <a:cubicBezTo>
                    <a:pt x="2720" y="2880"/>
                    <a:pt x="2960" y="2960"/>
                    <a:pt x="3120" y="3120"/>
                  </a:cubicBezTo>
                  <a:cubicBezTo>
                    <a:pt x="3200" y="3280"/>
                    <a:pt x="3120" y="3520"/>
                    <a:pt x="2960" y="3680"/>
                  </a:cubicBezTo>
                  <a:lnTo>
                    <a:pt x="880" y="4720"/>
                  </a:lnTo>
                  <a:lnTo>
                    <a:pt x="720" y="47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37" name="表格 9">
            <a:extLst>
              <a:ext uri="{FF2B5EF4-FFF2-40B4-BE49-F238E27FC236}">
                <a16:creationId xmlns:a16="http://schemas.microsoft.com/office/drawing/2014/main" id="{55F38083-3E92-A2D3-D4FF-D2B24CE6E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7365"/>
              </p:ext>
            </p:extLst>
          </p:nvPr>
        </p:nvGraphicFramePr>
        <p:xfrm>
          <a:off x="2860815" y="2114943"/>
          <a:ext cx="5764308" cy="3266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18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巴士一公司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巴士二公司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巴士三公司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巴士四公司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巴士五公司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182409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179745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189038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138866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263664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166198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160276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166283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126324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233340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156470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150540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157699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117147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217467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2023/1/30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171476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168246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172909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128448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246586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97963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2023/1/29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181683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179841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182849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135308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260472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05017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2023/1/28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108717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102074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101079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84914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166671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456292"/>
                  </a:ext>
                </a:extLst>
              </a:tr>
            </a:tbl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DC9317CD-3355-454E-E0EE-BEEF430A9D53}"/>
              </a:ext>
            </a:extLst>
          </p:cNvPr>
          <p:cNvSpPr txBox="1"/>
          <p:nvPr/>
        </p:nvSpPr>
        <p:spPr>
          <a:xfrm>
            <a:off x="2885124" y="1711930"/>
            <a:ext cx="81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时间：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C0C37776-B933-D637-6549-6F6E28D82F83}"/>
              </a:ext>
            </a:extLst>
          </p:cNvPr>
          <p:cNvSpPr/>
          <p:nvPr/>
        </p:nvSpPr>
        <p:spPr>
          <a:xfrm>
            <a:off x="3442268" y="1716928"/>
            <a:ext cx="1138957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iconfont-11194-5288599">
            <a:extLst>
              <a:ext uri="{FF2B5EF4-FFF2-40B4-BE49-F238E27FC236}">
                <a16:creationId xmlns:a16="http://schemas.microsoft.com/office/drawing/2014/main" id="{A07B2AD8-E3AE-ECE9-C1CC-077331FF23A2}"/>
              </a:ext>
            </a:extLst>
          </p:cNvPr>
          <p:cNvSpPr/>
          <p:nvPr/>
        </p:nvSpPr>
        <p:spPr>
          <a:xfrm>
            <a:off x="4378500" y="182433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F4A66D-0BA0-6F7E-2D8C-0BDD170E3CFB}"/>
              </a:ext>
            </a:extLst>
          </p:cNvPr>
          <p:cNvSpPr txBox="1"/>
          <p:nvPr/>
        </p:nvSpPr>
        <p:spPr>
          <a:xfrm>
            <a:off x="3485046" y="1730295"/>
            <a:ext cx="949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按日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A1B7E0C-DB11-333D-9AB2-47DA418066B3}"/>
              </a:ext>
            </a:extLst>
          </p:cNvPr>
          <p:cNvSpPr/>
          <p:nvPr/>
        </p:nvSpPr>
        <p:spPr>
          <a:xfrm>
            <a:off x="4751277" y="1712671"/>
            <a:ext cx="1892428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BF7E165-1F29-184B-4954-BBED9D5103D7}"/>
              </a:ext>
            </a:extLst>
          </p:cNvPr>
          <p:cNvSpPr txBox="1"/>
          <p:nvPr/>
        </p:nvSpPr>
        <p:spPr>
          <a:xfrm>
            <a:off x="4774441" y="1726069"/>
            <a:ext cx="1869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2023/1/28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至   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2023/2/2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iconfont-11573-5485670">
            <a:extLst>
              <a:ext uri="{FF2B5EF4-FFF2-40B4-BE49-F238E27FC236}">
                <a16:creationId xmlns:a16="http://schemas.microsoft.com/office/drawing/2014/main" id="{94DCA149-FA76-9AEA-3F36-CD9446877954}"/>
              </a:ext>
            </a:extLst>
          </p:cNvPr>
          <p:cNvSpPr/>
          <p:nvPr/>
        </p:nvSpPr>
        <p:spPr>
          <a:xfrm>
            <a:off x="7982496" y="1744397"/>
            <a:ext cx="183645" cy="164183"/>
          </a:xfrm>
          <a:custGeom>
            <a:avLst/>
            <a:gdLst>
              <a:gd name="T0" fmla="*/ 4000 w 8800"/>
              <a:gd name="T1" fmla="*/ 400 h 8800"/>
              <a:gd name="T2" fmla="*/ 4400 w 8800"/>
              <a:gd name="T3" fmla="*/ 0 h 8800"/>
              <a:gd name="T4" fmla="*/ 4800 w 8800"/>
              <a:gd name="T5" fmla="*/ 400 h 8800"/>
              <a:gd name="T6" fmla="*/ 4800 w 8800"/>
              <a:gd name="T7" fmla="*/ 6000 h 8800"/>
              <a:gd name="T8" fmla="*/ 4400 w 8800"/>
              <a:gd name="T9" fmla="*/ 6400 h 8800"/>
              <a:gd name="T10" fmla="*/ 4000 w 8800"/>
              <a:gd name="T11" fmla="*/ 6000 h 8800"/>
              <a:gd name="T12" fmla="*/ 4000 w 8800"/>
              <a:gd name="T13" fmla="*/ 400 h 8800"/>
              <a:gd name="T14" fmla="*/ 8000 w 8800"/>
              <a:gd name="T15" fmla="*/ 8000 h 8800"/>
              <a:gd name="T16" fmla="*/ 8000 w 8800"/>
              <a:gd name="T17" fmla="*/ 6000 h 8800"/>
              <a:gd name="T18" fmla="*/ 8400 w 8800"/>
              <a:gd name="T19" fmla="*/ 5600 h 8800"/>
              <a:gd name="T20" fmla="*/ 8800 w 8800"/>
              <a:gd name="T21" fmla="*/ 6000 h 8800"/>
              <a:gd name="T22" fmla="*/ 8800 w 8800"/>
              <a:gd name="T23" fmla="*/ 8400 h 8800"/>
              <a:gd name="T24" fmla="*/ 8400 w 8800"/>
              <a:gd name="T25" fmla="*/ 8800 h 8800"/>
              <a:gd name="T26" fmla="*/ 400 w 8800"/>
              <a:gd name="T27" fmla="*/ 8800 h 8800"/>
              <a:gd name="T28" fmla="*/ 0 w 8800"/>
              <a:gd name="T29" fmla="*/ 8400 h 8800"/>
              <a:gd name="T30" fmla="*/ 0 w 8800"/>
              <a:gd name="T31" fmla="*/ 6000 h 8800"/>
              <a:gd name="T32" fmla="*/ 400 w 8800"/>
              <a:gd name="T33" fmla="*/ 5600 h 8800"/>
              <a:gd name="T34" fmla="*/ 800 w 8800"/>
              <a:gd name="T35" fmla="*/ 6000 h 8800"/>
              <a:gd name="T36" fmla="*/ 800 w 8800"/>
              <a:gd name="T37" fmla="*/ 8000 h 8800"/>
              <a:gd name="T38" fmla="*/ 8000 w 8800"/>
              <a:gd name="T39" fmla="*/ 8000 h 8800"/>
              <a:gd name="T40" fmla="*/ 6104 w 8800"/>
              <a:gd name="T41" fmla="*/ 4128 h 8800"/>
              <a:gd name="T42" fmla="*/ 6672 w 8800"/>
              <a:gd name="T43" fmla="*/ 4104 h 8800"/>
              <a:gd name="T44" fmla="*/ 6696 w 8800"/>
              <a:gd name="T45" fmla="*/ 4672 h 8800"/>
              <a:gd name="T46" fmla="*/ 4496 w 8800"/>
              <a:gd name="T47" fmla="*/ 7072 h 8800"/>
              <a:gd name="T48" fmla="*/ 3904 w 8800"/>
              <a:gd name="T49" fmla="*/ 7072 h 8800"/>
              <a:gd name="T50" fmla="*/ 1704 w 8800"/>
              <a:gd name="T51" fmla="*/ 4672 h 8800"/>
              <a:gd name="T52" fmla="*/ 1728 w 8800"/>
              <a:gd name="T53" fmla="*/ 4104 h 8800"/>
              <a:gd name="T54" fmla="*/ 2296 w 8800"/>
              <a:gd name="T55" fmla="*/ 4128 h 8800"/>
              <a:gd name="T56" fmla="*/ 4200 w 8800"/>
              <a:gd name="T57" fmla="*/ 6208 h 8800"/>
              <a:gd name="T58" fmla="*/ 6104 w 8800"/>
              <a:gd name="T59" fmla="*/ 4128 h 8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00" h="8800">
                <a:moveTo>
                  <a:pt x="4000" y="400"/>
                </a:moveTo>
                <a:cubicBezTo>
                  <a:pt x="4000" y="179"/>
                  <a:pt x="4179" y="0"/>
                  <a:pt x="4400" y="0"/>
                </a:cubicBezTo>
                <a:cubicBezTo>
                  <a:pt x="4621" y="0"/>
                  <a:pt x="4800" y="179"/>
                  <a:pt x="4800" y="400"/>
                </a:cubicBezTo>
                <a:lnTo>
                  <a:pt x="4800" y="6000"/>
                </a:lnTo>
                <a:cubicBezTo>
                  <a:pt x="4800" y="6221"/>
                  <a:pt x="4621" y="6400"/>
                  <a:pt x="4400" y="6400"/>
                </a:cubicBezTo>
                <a:cubicBezTo>
                  <a:pt x="4179" y="6400"/>
                  <a:pt x="4000" y="6221"/>
                  <a:pt x="4000" y="6000"/>
                </a:cubicBezTo>
                <a:lnTo>
                  <a:pt x="4000" y="400"/>
                </a:lnTo>
                <a:close/>
                <a:moveTo>
                  <a:pt x="8000" y="8000"/>
                </a:moveTo>
                <a:lnTo>
                  <a:pt x="8000" y="6000"/>
                </a:lnTo>
                <a:cubicBezTo>
                  <a:pt x="8000" y="5779"/>
                  <a:pt x="8179" y="5600"/>
                  <a:pt x="8400" y="5600"/>
                </a:cubicBezTo>
                <a:cubicBezTo>
                  <a:pt x="8621" y="5600"/>
                  <a:pt x="8800" y="5779"/>
                  <a:pt x="8800" y="6000"/>
                </a:cubicBezTo>
                <a:lnTo>
                  <a:pt x="8800" y="8400"/>
                </a:lnTo>
                <a:cubicBezTo>
                  <a:pt x="8800" y="8621"/>
                  <a:pt x="8621" y="8800"/>
                  <a:pt x="8400" y="8800"/>
                </a:cubicBezTo>
                <a:lnTo>
                  <a:pt x="400" y="8800"/>
                </a:lnTo>
                <a:cubicBezTo>
                  <a:pt x="179" y="8800"/>
                  <a:pt x="0" y="8621"/>
                  <a:pt x="0" y="8400"/>
                </a:cubicBezTo>
                <a:lnTo>
                  <a:pt x="0" y="6000"/>
                </a:lnTo>
                <a:cubicBezTo>
                  <a:pt x="0" y="5779"/>
                  <a:pt x="179" y="5600"/>
                  <a:pt x="400" y="5600"/>
                </a:cubicBezTo>
                <a:cubicBezTo>
                  <a:pt x="621" y="5600"/>
                  <a:pt x="800" y="5779"/>
                  <a:pt x="800" y="6000"/>
                </a:cubicBezTo>
                <a:lnTo>
                  <a:pt x="800" y="8000"/>
                </a:lnTo>
                <a:lnTo>
                  <a:pt x="8000" y="8000"/>
                </a:lnTo>
                <a:close/>
                <a:moveTo>
                  <a:pt x="6104" y="4128"/>
                </a:moveTo>
                <a:cubicBezTo>
                  <a:pt x="6254" y="3965"/>
                  <a:pt x="6509" y="3954"/>
                  <a:pt x="6672" y="4104"/>
                </a:cubicBezTo>
                <a:cubicBezTo>
                  <a:pt x="6835" y="4254"/>
                  <a:pt x="6846" y="4509"/>
                  <a:pt x="6696" y="4672"/>
                </a:cubicBezTo>
                <a:lnTo>
                  <a:pt x="4496" y="7072"/>
                </a:lnTo>
                <a:cubicBezTo>
                  <a:pt x="4337" y="7247"/>
                  <a:pt x="4063" y="7247"/>
                  <a:pt x="3904" y="7072"/>
                </a:cubicBezTo>
                <a:lnTo>
                  <a:pt x="1704" y="4672"/>
                </a:lnTo>
                <a:cubicBezTo>
                  <a:pt x="1554" y="4509"/>
                  <a:pt x="1565" y="4254"/>
                  <a:pt x="1728" y="4104"/>
                </a:cubicBezTo>
                <a:cubicBezTo>
                  <a:pt x="1891" y="3954"/>
                  <a:pt x="2146" y="3965"/>
                  <a:pt x="2296" y="4128"/>
                </a:cubicBezTo>
                <a:lnTo>
                  <a:pt x="4200" y="6208"/>
                </a:lnTo>
                <a:lnTo>
                  <a:pt x="6104" y="4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1" name="iconfont-10774-5766788">
            <a:extLst>
              <a:ext uri="{FF2B5EF4-FFF2-40B4-BE49-F238E27FC236}">
                <a16:creationId xmlns:a16="http://schemas.microsoft.com/office/drawing/2014/main" id="{75C3B6EC-3243-850F-B925-49AC119716AD}"/>
              </a:ext>
            </a:extLst>
          </p:cNvPr>
          <p:cNvSpPr/>
          <p:nvPr/>
        </p:nvSpPr>
        <p:spPr>
          <a:xfrm>
            <a:off x="8293182" y="1741459"/>
            <a:ext cx="183645" cy="181066"/>
          </a:xfrm>
          <a:custGeom>
            <a:avLst/>
            <a:gdLst>
              <a:gd name="T0" fmla="*/ 11813 w 12800"/>
              <a:gd name="T1" fmla="*/ 2533 h 12773"/>
              <a:gd name="T2" fmla="*/ 10400 w 12800"/>
              <a:gd name="T3" fmla="*/ 2533 h 12773"/>
              <a:gd name="T4" fmla="*/ 10400 w 12800"/>
              <a:gd name="T5" fmla="*/ 1067 h 12773"/>
              <a:gd name="T6" fmla="*/ 9333 w 12800"/>
              <a:gd name="T7" fmla="*/ 0 h 12773"/>
              <a:gd name="T8" fmla="*/ 3467 w 12800"/>
              <a:gd name="T9" fmla="*/ 0 h 12773"/>
              <a:gd name="T10" fmla="*/ 2400 w 12800"/>
              <a:gd name="T11" fmla="*/ 1067 h 12773"/>
              <a:gd name="T12" fmla="*/ 2400 w 12800"/>
              <a:gd name="T13" fmla="*/ 2533 h 12773"/>
              <a:gd name="T14" fmla="*/ 987 w 12800"/>
              <a:gd name="T15" fmla="*/ 2533 h 12773"/>
              <a:gd name="T16" fmla="*/ 0 w 12800"/>
              <a:gd name="T17" fmla="*/ 3520 h 12773"/>
              <a:gd name="T18" fmla="*/ 0 w 12800"/>
              <a:gd name="T19" fmla="*/ 7947 h 12773"/>
              <a:gd name="T20" fmla="*/ 987 w 12800"/>
              <a:gd name="T21" fmla="*/ 8933 h 12773"/>
              <a:gd name="T22" fmla="*/ 2453 w 12800"/>
              <a:gd name="T23" fmla="*/ 8933 h 12773"/>
              <a:gd name="T24" fmla="*/ 2453 w 12800"/>
              <a:gd name="T25" fmla="*/ 7360 h 12773"/>
              <a:gd name="T26" fmla="*/ 2453 w 12800"/>
              <a:gd name="T27" fmla="*/ 7360 h 12773"/>
              <a:gd name="T28" fmla="*/ 2453 w 12800"/>
              <a:gd name="T29" fmla="*/ 11547 h 12773"/>
              <a:gd name="T30" fmla="*/ 3680 w 12800"/>
              <a:gd name="T31" fmla="*/ 12773 h 12773"/>
              <a:gd name="T32" fmla="*/ 9200 w 12800"/>
              <a:gd name="T33" fmla="*/ 12773 h 12773"/>
              <a:gd name="T34" fmla="*/ 10427 w 12800"/>
              <a:gd name="T35" fmla="*/ 11547 h 12773"/>
              <a:gd name="T36" fmla="*/ 10427 w 12800"/>
              <a:gd name="T37" fmla="*/ 8907 h 12773"/>
              <a:gd name="T38" fmla="*/ 11787 w 12800"/>
              <a:gd name="T39" fmla="*/ 8907 h 12773"/>
              <a:gd name="T40" fmla="*/ 12773 w 12800"/>
              <a:gd name="T41" fmla="*/ 7920 h 12773"/>
              <a:gd name="T42" fmla="*/ 12773 w 12800"/>
              <a:gd name="T43" fmla="*/ 3520 h 12773"/>
              <a:gd name="T44" fmla="*/ 11813 w 12800"/>
              <a:gd name="T45" fmla="*/ 2533 h 12773"/>
              <a:gd name="T46" fmla="*/ 3467 w 12800"/>
              <a:gd name="T47" fmla="*/ 2533 h 12773"/>
              <a:gd name="T48" fmla="*/ 3467 w 12800"/>
              <a:gd name="T49" fmla="*/ 1067 h 12773"/>
              <a:gd name="T50" fmla="*/ 9333 w 12800"/>
              <a:gd name="T51" fmla="*/ 1067 h 12773"/>
              <a:gd name="T52" fmla="*/ 9333 w 12800"/>
              <a:gd name="T53" fmla="*/ 2533 h 12773"/>
              <a:gd name="T54" fmla="*/ 3467 w 12800"/>
              <a:gd name="T55" fmla="*/ 2533 h 12773"/>
              <a:gd name="T56" fmla="*/ 9387 w 12800"/>
              <a:gd name="T57" fmla="*/ 11573 h 12773"/>
              <a:gd name="T58" fmla="*/ 9227 w 12800"/>
              <a:gd name="T59" fmla="*/ 11733 h 12773"/>
              <a:gd name="T60" fmla="*/ 3680 w 12800"/>
              <a:gd name="T61" fmla="*/ 11733 h 12773"/>
              <a:gd name="T62" fmla="*/ 3520 w 12800"/>
              <a:gd name="T63" fmla="*/ 11573 h 12773"/>
              <a:gd name="T64" fmla="*/ 3520 w 12800"/>
              <a:gd name="T65" fmla="*/ 7360 h 12773"/>
              <a:gd name="T66" fmla="*/ 3680 w 12800"/>
              <a:gd name="T67" fmla="*/ 7200 h 12773"/>
              <a:gd name="T68" fmla="*/ 9200 w 12800"/>
              <a:gd name="T69" fmla="*/ 7200 h 12773"/>
              <a:gd name="T70" fmla="*/ 9360 w 12800"/>
              <a:gd name="T71" fmla="*/ 7360 h 12773"/>
              <a:gd name="T72" fmla="*/ 9360 w 12800"/>
              <a:gd name="T73" fmla="*/ 11573 h 12773"/>
              <a:gd name="T74" fmla="*/ 9387 w 12800"/>
              <a:gd name="T75" fmla="*/ 11573 h 12773"/>
              <a:gd name="T76" fmla="*/ 10453 w 12800"/>
              <a:gd name="T77" fmla="*/ 5333 h 12773"/>
              <a:gd name="T78" fmla="*/ 9920 w 12800"/>
              <a:gd name="T79" fmla="*/ 4800 h 12773"/>
              <a:gd name="T80" fmla="*/ 10453 w 12800"/>
              <a:gd name="T81" fmla="*/ 4267 h 12773"/>
              <a:gd name="T82" fmla="*/ 10987 w 12800"/>
              <a:gd name="T83" fmla="*/ 4800 h 12773"/>
              <a:gd name="T84" fmla="*/ 10453 w 12800"/>
              <a:gd name="T85" fmla="*/ 5333 h 12773"/>
              <a:gd name="T86" fmla="*/ 8187 w 12800"/>
              <a:gd name="T87" fmla="*/ 10000 h 12773"/>
              <a:gd name="T88" fmla="*/ 4720 w 12800"/>
              <a:gd name="T89" fmla="*/ 10000 h 12773"/>
              <a:gd name="T90" fmla="*/ 4320 w 12800"/>
              <a:gd name="T91" fmla="*/ 10400 h 12773"/>
              <a:gd name="T92" fmla="*/ 4720 w 12800"/>
              <a:gd name="T93" fmla="*/ 10800 h 12773"/>
              <a:gd name="T94" fmla="*/ 8187 w 12800"/>
              <a:gd name="T95" fmla="*/ 10800 h 12773"/>
              <a:gd name="T96" fmla="*/ 8587 w 12800"/>
              <a:gd name="T97" fmla="*/ 10400 h 12773"/>
              <a:gd name="T98" fmla="*/ 8187 w 12800"/>
              <a:gd name="T99" fmla="*/ 10000 h 12773"/>
              <a:gd name="T100" fmla="*/ 4667 w 12800"/>
              <a:gd name="T101" fmla="*/ 8933 h 12773"/>
              <a:gd name="T102" fmla="*/ 7173 w 12800"/>
              <a:gd name="T103" fmla="*/ 8933 h 12773"/>
              <a:gd name="T104" fmla="*/ 7520 w 12800"/>
              <a:gd name="T105" fmla="*/ 8587 h 12773"/>
              <a:gd name="T106" fmla="*/ 7520 w 12800"/>
              <a:gd name="T107" fmla="*/ 8480 h 12773"/>
              <a:gd name="T108" fmla="*/ 7173 w 12800"/>
              <a:gd name="T109" fmla="*/ 8133 h 12773"/>
              <a:gd name="T110" fmla="*/ 4667 w 12800"/>
              <a:gd name="T111" fmla="*/ 8133 h 12773"/>
              <a:gd name="T112" fmla="*/ 4320 w 12800"/>
              <a:gd name="T113" fmla="*/ 8480 h 12773"/>
              <a:gd name="T114" fmla="*/ 4320 w 12800"/>
              <a:gd name="T115" fmla="*/ 8587 h 12773"/>
              <a:gd name="T116" fmla="*/ 4667 w 12800"/>
              <a:gd name="T117" fmla="*/ 8933 h 12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00" h="12773">
                <a:moveTo>
                  <a:pt x="11813" y="2533"/>
                </a:moveTo>
                <a:lnTo>
                  <a:pt x="10400" y="2533"/>
                </a:lnTo>
                <a:lnTo>
                  <a:pt x="10400" y="1067"/>
                </a:lnTo>
                <a:cubicBezTo>
                  <a:pt x="10400" y="480"/>
                  <a:pt x="9920" y="0"/>
                  <a:pt x="9333" y="0"/>
                </a:cubicBezTo>
                <a:lnTo>
                  <a:pt x="3467" y="0"/>
                </a:lnTo>
                <a:cubicBezTo>
                  <a:pt x="2880" y="0"/>
                  <a:pt x="2400" y="480"/>
                  <a:pt x="2400" y="1067"/>
                </a:cubicBezTo>
                <a:lnTo>
                  <a:pt x="2400" y="2533"/>
                </a:lnTo>
                <a:lnTo>
                  <a:pt x="987" y="2533"/>
                </a:lnTo>
                <a:cubicBezTo>
                  <a:pt x="453" y="2533"/>
                  <a:pt x="0" y="2987"/>
                  <a:pt x="0" y="3520"/>
                </a:cubicBezTo>
                <a:lnTo>
                  <a:pt x="0" y="7947"/>
                </a:lnTo>
                <a:cubicBezTo>
                  <a:pt x="0" y="8480"/>
                  <a:pt x="453" y="8933"/>
                  <a:pt x="987" y="8933"/>
                </a:cubicBezTo>
                <a:lnTo>
                  <a:pt x="2453" y="8933"/>
                </a:lnTo>
                <a:lnTo>
                  <a:pt x="2453" y="7360"/>
                </a:lnTo>
                <a:lnTo>
                  <a:pt x="2453" y="7360"/>
                </a:lnTo>
                <a:lnTo>
                  <a:pt x="2453" y="11547"/>
                </a:lnTo>
                <a:cubicBezTo>
                  <a:pt x="2453" y="12240"/>
                  <a:pt x="3013" y="12773"/>
                  <a:pt x="3680" y="12773"/>
                </a:cubicBezTo>
                <a:lnTo>
                  <a:pt x="9200" y="12773"/>
                </a:lnTo>
                <a:cubicBezTo>
                  <a:pt x="9893" y="12773"/>
                  <a:pt x="10427" y="12213"/>
                  <a:pt x="10427" y="11547"/>
                </a:cubicBezTo>
                <a:lnTo>
                  <a:pt x="10427" y="8907"/>
                </a:lnTo>
                <a:lnTo>
                  <a:pt x="11787" y="8907"/>
                </a:lnTo>
                <a:cubicBezTo>
                  <a:pt x="12320" y="8907"/>
                  <a:pt x="12773" y="8453"/>
                  <a:pt x="12773" y="7920"/>
                </a:cubicBezTo>
                <a:lnTo>
                  <a:pt x="12773" y="3520"/>
                </a:lnTo>
                <a:cubicBezTo>
                  <a:pt x="12800" y="2987"/>
                  <a:pt x="12347" y="2533"/>
                  <a:pt x="11813" y="2533"/>
                </a:cubicBezTo>
                <a:close/>
                <a:moveTo>
                  <a:pt x="3467" y="2533"/>
                </a:moveTo>
                <a:lnTo>
                  <a:pt x="3467" y="1067"/>
                </a:lnTo>
                <a:lnTo>
                  <a:pt x="9333" y="1067"/>
                </a:lnTo>
                <a:lnTo>
                  <a:pt x="9333" y="2533"/>
                </a:lnTo>
                <a:lnTo>
                  <a:pt x="3467" y="2533"/>
                </a:lnTo>
                <a:close/>
                <a:moveTo>
                  <a:pt x="9387" y="11573"/>
                </a:moveTo>
                <a:cubicBezTo>
                  <a:pt x="9387" y="11653"/>
                  <a:pt x="9307" y="11733"/>
                  <a:pt x="9227" y="11733"/>
                </a:cubicBezTo>
                <a:lnTo>
                  <a:pt x="3680" y="11733"/>
                </a:lnTo>
                <a:cubicBezTo>
                  <a:pt x="3573" y="11733"/>
                  <a:pt x="3520" y="11653"/>
                  <a:pt x="3520" y="11573"/>
                </a:cubicBezTo>
                <a:lnTo>
                  <a:pt x="3520" y="7360"/>
                </a:lnTo>
                <a:cubicBezTo>
                  <a:pt x="3520" y="7280"/>
                  <a:pt x="3600" y="7200"/>
                  <a:pt x="3680" y="7200"/>
                </a:cubicBezTo>
                <a:lnTo>
                  <a:pt x="9200" y="7200"/>
                </a:lnTo>
                <a:cubicBezTo>
                  <a:pt x="9280" y="7200"/>
                  <a:pt x="9360" y="7280"/>
                  <a:pt x="9360" y="7360"/>
                </a:cubicBezTo>
                <a:lnTo>
                  <a:pt x="9360" y="11573"/>
                </a:lnTo>
                <a:lnTo>
                  <a:pt x="9387" y="11573"/>
                </a:lnTo>
                <a:close/>
                <a:moveTo>
                  <a:pt x="10453" y="5333"/>
                </a:moveTo>
                <a:cubicBezTo>
                  <a:pt x="10160" y="5333"/>
                  <a:pt x="9920" y="5093"/>
                  <a:pt x="9920" y="4800"/>
                </a:cubicBezTo>
                <a:cubicBezTo>
                  <a:pt x="9920" y="4507"/>
                  <a:pt x="10160" y="4267"/>
                  <a:pt x="10453" y="4267"/>
                </a:cubicBezTo>
                <a:cubicBezTo>
                  <a:pt x="10747" y="4267"/>
                  <a:pt x="10987" y="4507"/>
                  <a:pt x="10987" y="4800"/>
                </a:cubicBezTo>
                <a:cubicBezTo>
                  <a:pt x="10987" y="5093"/>
                  <a:pt x="10747" y="5333"/>
                  <a:pt x="10453" y="5333"/>
                </a:cubicBezTo>
                <a:close/>
                <a:moveTo>
                  <a:pt x="8187" y="10000"/>
                </a:moveTo>
                <a:lnTo>
                  <a:pt x="4720" y="10000"/>
                </a:lnTo>
                <a:cubicBezTo>
                  <a:pt x="4507" y="10000"/>
                  <a:pt x="4320" y="10187"/>
                  <a:pt x="4320" y="10400"/>
                </a:cubicBezTo>
                <a:cubicBezTo>
                  <a:pt x="4320" y="10613"/>
                  <a:pt x="4507" y="10800"/>
                  <a:pt x="4720" y="10800"/>
                </a:cubicBezTo>
                <a:lnTo>
                  <a:pt x="8187" y="10800"/>
                </a:lnTo>
                <a:cubicBezTo>
                  <a:pt x="8400" y="10800"/>
                  <a:pt x="8587" y="10613"/>
                  <a:pt x="8587" y="10400"/>
                </a:cubicBezTo>
                <a:cubicBezTo>
                  <a:pt x="8587" y="10187"/>
                  <a:pt x="8400" y="10000"/>
                  <a:pt x="8187" y="10000"/>
                </a:cubicBezTo>
                <a:close/>
                <a:moveTo>
                  <a:pt x="4667" y="8933"/>
                </a:moveTo>
                <a:lnTo>
                  <a:pt x="7173" y="8933"/>
                </a:lnTo>
                <a:cubicBezTo>
                  <a:pt x="7360" y="8933"/>
                  <a:pt x="7520" y="8773"/>
                  <a:pt x="7520" y="8587"/>
                </a:cubicBezTo>
                <a:lnTo>
                  <a:pt x="7520" y="8480"/>
                </a:lnTo>
                <a:cubicBezTo>
                  <a:pt x="7520" y="8293"/>
                  <a:pt x="7360" y="8133"/>
                  <a:pt x="7173" y="8133"/>
                </a:cubicBezTo>
                <a:lnTo>
                  <a:pt x="4667" y="8133"/>
                </a:lnTo>
                <a:cubicBezTo>
                  <a:pt x="4480" y="8133"/>
                  <a:pt x="4320" y="8293"/>
                  <a:pt x="4320" y="8480"/>
                </a:cubicBezTo>
                <a:lnTo>
                  <a:pt x="4320" y="8587"/>
                </a:lnTo>
                <a:cubicBezTo>
                  <a:pt x="4320" y="8773"/>
                  <a:pt x="4480" y="8933"/>
                  <a:pt x="4667" y="89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734F454-9D8B-5DC7-9373-C1F4CB7E07CA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数据产品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4001F2A-0703-433F-B808-BAF268B37D07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45" name="Picture 4">
            <a:extLst>
              <a:ext uri="{FF2B5EF4-FFF2-40B4-BE49-F238E27FC236}">
                <a16:creationId xmlns:a16="http://schemas.microsoft.com/office/drawing/2014/main" id="{13D87284-E6DB-4219-94D5-1A1A6F3A1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98E1358-DC9A-4053-98C3-77AC5F413710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6B381125-6434-4696-B915-93A7537E0320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A08782F-3429-4CCF-8A2A-7EF19A91CB50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2209895-C8A8-4C8A-BCE3-4A037A727CF6}"/>
              </a:ext>
            </a:extLst>
          </p:cNvPr>
          <p:cNvSpPr txBox="1"/>
          <p:nvPr/>
        </p:nvSpPr>
        <p:spPr>
          <a:xfrm>
            <a:off x="3736469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C68AADCF-4CAF-453C-9FC2-CCC580655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875F8641-F879-46FC-AD2E-10777407658D}"/>
              </a:ext>
            </a:extLst>
          </p:cNvPr>
          <p:cNvSpPr/>
          <p:nvPr/>
        </p:nvSpPr>
        <p:spPr>
          <a:xfrm>
            <a:off x="5215964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rgbClr val="376092"/>
              </a:solidFill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F77F1C9-2943-4F55-8287-E97E08853584}"/>
              </a:ext>
            </a:extLst>
          </p:cNvPr>
          <p:cNvSpPr txBox="1"/>
          <p:nvPr/>
        </p:nvSpPr>
        <p:spPr>
          <a:xfrm>
            <a:off x="5246351" y="1100229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4DAE208D-4B1B-4221-A641-234F40C347A9}"/>
              </a:ext>
            </a:extLst>
          </p:cNvPr>
          <p:cNvSpPr txBox="1"/>
          <p:nvPr/>
        </p:nvSpPr>
        <p:spPr>
          <a:xfrm>
            <a:off x="504647" y="1576515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数据服务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数据产品</a:t>
            </a:r>
          </a:p>
        </p:txBody>
      </p:sp>
      <p:pic>
        <p:nvPicPr>
          <p:cNvPr id="62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ED4B2837-CB25-4900-BD7E-836779F2F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0" y="1608432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7195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17E2C4-B7DB-B591-E82F-D3F49150D568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接口文档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E1AF296-0DAE-BD00-10EC-F973DD60DFA4}"/>
              </a:ext>
            </a:extLst>
          </p:cNvPr>
          <p:cNvSpPr/>
          <p:nvPr/>
        </p:nvSpPr>
        <p:spPr>
          <a:xfrm>
            <a:off x="2635566" y="1642643"/>
            <a:ext cx="6046968" cy="373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返回参数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FA165E-9C6F-A7CF-C7F8-5F87AD5D4A15}"/>
              </a:ext>
            </a:extLst>
          </p:cNvPr>
          <p:cNvSpPr txBox="1"/>
          <p:nvPr/>
        </p:nvSpPr>
        <p:spPr>
          <a:xfrm>
            <a:off x="2894987" y="2507066"/>
            <a:ext cx="60371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/>
              <a:t>调用地址：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请求方式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GET https://xxxxx/api/getInfo&amp;appSecret=?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2C45180-BB80-5912-38E9-D6B7E5D25679}"/>
              </a:ext>
            </a:extLst>
          </p:cNvPr>
          <p:cNvSpPr txBox="1"/>
          <p:nvPr/>
        </p:nvSpPr>
        <p:spPr>
          <a:xfrm>
            <a:off x="2894763" y="2120824"/>
            <a:ext cx="19351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摘要：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XXXXXXXXXXXXXXX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1AFD9DA-BDD3-E393-C178-1A026D38713F}"/>
              </a:ext>
            </a:extLst>
          </p:cNvPr>
          <p:cNvSpPr txBox="1"/>
          <p:nvPr/>
        </p:nvSpPr>
        <p:spPr>
          <a:xfrm>
            <a:off x="2883876" y="1698241"/>
            <a:ext cx="337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</a:rPr>
              <a:t>线路级公交刷卡量统计信息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B1D43C1-9424-362C-4F6B-B5B293E44C9D}"/>
              </a:ext>
            </a:extLst>
          </p:cNvPr>
          <p:cNvSpPr txBox="1"/>
          <p:nvPr/>
        </p:nvSpPr>
        <p:spPr>
          <a:xfrm>
            <a:off x="2895898" y="2948804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请求参数：</a:t>
            </a:r>
            <a:endParaRPr lang="zh-CN" altLang="en-US" sz="105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3C6E113-FF8D-8A79-7E10-3FE983302396}"/>
              </a:ext>
            </a:extLst>
          </p:cNvPr>
          <p:cNvSpPr txBox="1"/>
          <p:nvPr/>
        </p:nvSpPr>
        <p:spPr>
          <a:xfrm>
            <a:off x="2907961" y="4144938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返回参数：</a:t>
            </a:r>
            <a:endParaRPr lang="zh-CN" altLang="en-US" sz="1050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585F8BA6-9C4B-2093-BF63-8F04DD293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25007"/>
              </p:ext>
            </p:extLst>
          </p:nvPr>
        </p:nvGraphicFramePr>
        <p:xfrm>
          <a:off x="3723221" y="3047664"/>
          <a:ext cx="4486030" cy="904398"/>
        </p:xfrm>
        <a:graphic>
          <a:graphicData uri="http://schemas.openxmlformats.org/drawingml/2006/table">
            <a:tbl>
              <a:tblPr/>
              <a:tblGrid>
                <a:gridCol w="1511182">
                  <a:extLst>
                    <a:ext uri="{9D8B030D-6E8A-4147-A177-3AD203B41FA5}">
                      <a16:colId xmlns:a16="http://schemas.microsoft.com/office/drawing/2014/main" val="2464695856"/>
                    </a:ext>
                  </a:extLst>
                </a:gridCol>
                <a:gridCol w="1488504">
                  <a:extLst>
                    <a:ext uri="{9D8B030D-6E8A-4147-A177-3AD203B41FA5}">
                      <a16:colId xmlns:a16="http://schemas.microsoft.com/office/drawing/2014/main" val="1934757116"/>
                    </a:ext>
                  </a:extLst>
                </a:gridCol>
                <a:gridCol w="1486344">
                  <a:extLst>
                    <a:ext uri="{9D8B030D-6E8A-4147-A177-3AD203B41FA5}">
                      <a16:colId xmlns:a16="http://schemas.microsoft.com/office/drawing/2014/main" val="3536683199"/>
                    </a:ext>
                  </a:extLst>
                </a:gridCol>
              </a:tblGrid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是否必须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4943128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orgCode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机构编号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7107313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secret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唯一密钥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873178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EB9E51AA-4A09-DE1D-30E1-5E9A20DBF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06506"/>
              </p:ext>
            </p:extLst>
          </p:nvPr>
        </p:nvGraphicFramePr>
        <p:xfrm>
          <a:off x="3723220" y="4173978"/>
          <a:ext cx="4486031" cy="1205864"/>
        </p:xfrm>
        <a:graphic>
          <a:graphicData uri="http://schemas.openxmlformats.org/drawingml/2006/table">
            <a:tbl>
              <a:tblPr/>
              <a:tblGrid>
                <a:gridCol w="1417253">
                  <a:extLst>
                    <a:ext uri="{9D8B030D-6E8A-4147-A177-3AD203B41FA5}">
                      <a16:colId xmlns:a16="http://schemas.microsoft.com/office/drawing/2014/main" val="2290023957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2544994910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5310849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类型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91984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code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返回码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3363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msg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002990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data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json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返回内容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97936"/>
                  </a:ext>
                </a:extLst>
              </a:tr>
            </a:tbl>
          </a:graphicData>
        </a:graphic>
      </p:graphicFrame>
      <p:sp>
        <p:nvSpPr>
          <p:cNvPr id="30" name="矩形 29">
            <a:extLst>
              <a:ext uri="{FF2B5EF4-FFF2-40B4-BE49-F238E27FC236}">
                <a16:creationId xmlns:a16="http://schemas.microsoft.com/office/drawing/2014/main" id="{BFE5A4AC-DB09-9AC9-6B94-8D4FB9F00F54}"/>
              </a:ext>
            </a:extLst>
          </p:cNvPr>
          <p:cNvSpPr/>
          <p:nvPr/>
        </p:nvSpPr>
        <p:spPr>
          <a:xfrm>
            <a:off x="446696" y="1884644"/>
            <a:ext cx="2041964" cy="348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19823F3-BC59-A09F-DDB6-7BDA33EEB701}"/>
              </a:ext>
            </a:extLst>
          </p:cNvPr>
          <p:cNvSpPr/>
          <p:nvPr/>
        </p:nvSpPr>
        <p:spPr>
          <a:xfrm>
            <a:off x="446696" y="1885074"/>
            <a:ext cx="2041963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F639193-CEDD-6247-44FE-23453550DBA3}"/>
              </a:ext>
            </a:extLst>
          </p:cNvPr>
          <p:cNvSpPr txBox="1"/>
          <p:nvPr/>
        </p:nvSpPr>
        <p:spPr>
          <a:xfrm>
            <a:off x="549419" y="2284160"/>
            <a:ext cx="2041963" cy="123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1-</a:t>
            </a:r>
            <a:r>
              <a:rPr lang="zh-CN" altLang="en-US" sz="1050" dirty="0"/>
              <a:t>分营运公司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分线路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92864A6-DB7E-9D55-94EB-AA464799BAA5}"/>
              </a:ext>
            </a:extLst>
          </p:cNvPr>
          <p:cNvSpPr txBox="1"/>
          <p:nvPr/>
        </p:nvSpPr>
        <p:spPr>
          <a:xfrm>
            <a:off x="523659" y="1916491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交通卡公司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FF436A8-3B51-5D32-1169-56594DC1E001}"/>
              </a:ext>
            </a:extLst>
          </p:cNvPr>
          <p:cNvSpPr/>
          <p:nvPr/>
        </p:nvSpPr>
        <p:spPr>
          <a:xfrm>
            <a:off x="446695" y="3581174"/>
            <a:ext cx="2041966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DC10C9-5FCA-9FB7-BD9C-8DED0AEC39F5}"/>
              </a:ext>
            </a:extLst>
          </p:cNvPr>
          <p:cNvSpPr txBox="1"/>
          <p:nvPr/>
        </p:nvSpPr>
        <p:spPr>
          <a:xfrm>
            <a:off x="520499" y="3636414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久事公交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650E312-3001-665B-CC16-064E6D50B0A0}"/>
              </a:ext>
            </a:extLst>
          </p:cNvPr>
          <p:cNvSpPr txBox="1"/>
          <p:nvPr/>
        </p:nvSpPr>
        <p:spPr>
          <a:xfrm>
            <a:off x="549418" y="3956202"/>
            <a:ext cx="2041963" cy="65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线路基础信息查询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站点基础信息查询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公交舒适度查询</a:t>
            </a:r>
            <a:endParaRPr lang="en-US" altLang="zh-CN" sz="1050" dirty="0"/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0876A9D-B365-32A4-8E8E-3CC443EA27C3}"/>
              </a:ext>
            </a:extLst>
          </p:cNvPr>
          <p:cNvCxnSpPr>
            <a:cxnSpLocks/>
          </p:cNvCxnSpPr>
          <p:nvPr/>
        </p:nvCxnSpPr>
        <p:spPr>
          <a:xfrm>
            <a:off x="2962883" y="2054644"/>
            <a:ext cx="5540255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B90738D-4EDE-4DDF-650B-F0500C3234F9}"/>
              </a:ext>
            </a:extLst>
          </p:cNvPr>
          <p:cNvCxnSpPr>
            <a:cxnSpLocks/>
          </p:cNvCxnSpPr>
          <p:nvPr/>
        </p:nvCxnSpPr>
        <p:spPr>
          <a:xfrm>
            <a:off x="2989485" y="2444632"/>
            <a:ext cx="5513653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D14CB5F6-5A16-5F25-8710-EA59F8DD698E}"/>
              </a:ext>
            </a:extLst>
          </p:cNvPr>
          <p:cNvCxnSpPr>
            <a:cxnSpLocks/>
          </p:cNvCxnSpPr>
          <p:nvPr/>
        </p:nvCxnSpPr>
        <p:spPr>
          <a:xfrm>
            <a:off x="2976183" y="2857500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90244899-AAF0-E989-ED3E-2CBD6FF4D456}"/>
              </a:ext>
            </a:extLst>
          </p:cNvPr>
          <p:cNvCxnSpPr>
            <a:cxnSpLocks/>
          </p:cNvCxnSpPr>
          <p:nvPr/>
        </p:nvCxnSpPr>
        <p:spPr>
          <a:xfrm>
            <a:off x="2989484" y="4059477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438F272-0BFE-4354-BF17-0BD9EF99D375}"/>
              </a:ext>
            </a:extLst>
          </p:cNvPr>
          <p:cNvSpPr txBox="1"/>
          <p:nvPr/>
        </p:nvSpPr>
        <p:spPr>
          <a:xfrm>
            <a:off x="490879" y="1626023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数据服务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接口文档</a:t>
            </a:r>
          </a:p>
        </p:txBody>
      </p:sp>
      <p:pic>
        <p:nvPicPr>
          <p:cNvPr id="35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FAFCF826-B031-4338-AD0C-2826A5079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2" y="1657940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9DC81854-9C77-42C0-A2A0-FBDA7A631596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167461F0-C107-474F-9BE4-3114A3483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3DED3B13-41A3-427A-9B18-BDD7796F04C3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B76C341-1306-471C-AC72-75CD6B0990C3}"/>
              </a:ext>
            </a:extLst>
          </p:cNvPr>
          <p:cNvSpPr txBox="1"/>
          <p:nvPr/>
        </p:nvSpPr>
        <p:spPr>
          <a:xfrm>
            <a:off x="5357890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460C0D1-0BAD-4ECC-83A6-90BF18734568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C1BEB88-055F-4B9A-85AB-EFB5FDA6A961}"/>
              </a:ext>
            </a:extLst>
          </p:cNvPr>
          <p:cNvSpPr txBox="1"/>
          <p:nvPr/>
        </p:nvSpPr>
        <p:spPr>
          <a:xfrm>
            <a:off x="3736469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2C42AE21-11CB-42DB-82CB-000289E025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4FF60F13-C303-4BE3-A646-2D730B170675}"/>
              </a:ext>
            </a:extLst>
          </p:cNvPr>
          <p:cNvSpPr/>
          <p:nvPr/>
        </p:nvSpPr>
        <p:spPr>
          <a:xfrm>
            <a:off x="5215964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rgbClr val="376092"/>
              </a:solidFill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F1FBCF9-B054-4A22-81C2-C55E20750C3A}"/>
              </a:ext>
            </a:extLst>
          </p:cNvPr>
          <p:cNvSpPr txBox="1"/>
          <p:nvPr/>
        </p:nvSpPr>
        <p:spPr>
          <a:xfrm>
            <a:off x="5246351" y="1100229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数据服务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8016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393879" y="1806410"/>
            <a:ext cx="8294149" cy="3398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5D55B40-B31C-4657-BD6E-C5EFFD883C7F}"/>
              </a:ext>
            </a:extLst>
          </p:cNvPr>
          <p:cNvSpPr/>
          <p:nvPr/>
        </p:nvSpPr>
        <p:spPr>
          <a:xfrm>
            <a:off x="4625800" y="1858055"/>
            <a:ext cx="3962262" cy="30020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C9F8B94-4EDB-B94B-7AFC-ABDEF45F4D24}"/>
              </a:ext>
            </a:extLst>
          </p:cNvPr>
          <p:cNvSpPr txBox="1"/>
          <p:nvPr/>
        </p:nvSpPr>
        <p:spPr>
          <a:xfrm>
            <a:off x="2438553" y="388137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表权限申请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7A27F7-6230-4CC5-A2F6-48BE5EC9263A}"/>
              </a:ext>
            </a:extLst>
          </p:cNvPr>
          <p:cNvSpPr txBox="1"/>
          <p:nvPr/>
        </p:nvSpPr>
        <p:spPr>
          <a:xfrm>
            <a:off x="580009" y="1858055"/>
            <a:ext cx="3962262" cy="5078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900" b="1" dirty="0"/>
              <a:t>1 </a:t>
            </a:r>
            <a:r>
              <a:rPr lang="zh-CN" altLang="en-US" sz="900" b="1" dirty="0"/>
              <a:t>面临的问题</a:t>
            </a:r>
            <a:endParaRPr lang="en-US" altLang="zh-CN" sz="900" b="1" dirty="0"/>
          </a:p>
          <a:p>
            <a:r>
              <a:rPr lang="en-US" altLang="zh-CN" sz="900" dirty="0"/>
              <a:t>       </a:t>
            </a:r>
            <a:r>
              <a:rPr lang="zh-CN" altLang="en-US" sz="900" dirty="0"/>
              <a:t>社会各界需求比较多，而能提供的接口服务有限，受限于行业法律</a:t>
            </a:r>
            <a:endParaRPr lang="en-US" altLang="zh-CN" sz="900" dirty="0"/>
          </a:p>
          <a:p>
            <a:r>
              <a:rPr lang="zh-CN" altLang="en-US" sz="900" dirty="0"/>
              <a:t>或制度规范，原始数据“不出门、不落地、不可见”，开放较少。</a:t>
            </a:r>
            <a:endParaRPr lang="en-US" altLang="zh-CN" sz="900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401E386-3029-4539-A749-F4C9A27B5009}"/>
              </a:ext>
            </a:extLst>
          </p:cNvPr>
          <p:cNvSpPr txBox="1"/>
          <p:nvPr/>
        </p:nvSpPr>
        <p:spPr>
          <a:xfrm>
            <a:off x="574671" y="2676713"/>
            <a:ext cx="3962262" cy="7848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900" b="1" dirty="0"/>
              <a:t>2 </a:t>
            </a:r>
            <a:r>
              <a:rPr lang="zh-CN" altLang="en-US" sz="900" b="1" dirty="0"/>
              <a:t>介绍</a:t>
            </a:r>
            <a:endParaRPr lang="en-US" altLang="zh-CN" sz="900" b="1" dirty="0"/>
          </a:p>
          <a:p>
            <a:r>
              <a:rPr lang="zh-CN" altLang="en-US" sz="900" dirty="0"/>
              <a:t>为了解决以上问题，设立了线上“数字实验室”</a:t>
            </a:r>
            <a:endParaRPr lang="en-US" altLang="zh-CN" sz="900" dirty="0"/>
          </a:p>
          <a:p>
            <a:r>
              <a:rPr lang="zh-CN" altLang="en-US" sz="900" dirty="0"/>
              <a:t>一、面向企业、科研机构提供数据资源、数据分析工具和环境。</a:t>
            </a:r>
            <a:endParaRPr lang="en-US" altLang="zh-CN" sz="900" dirty="0"/>
          </a:p>
          <a:p>
            <a:r>
              <a:rPr lang="zh-CN" altLang="en-US" sz="900" dirty="0"/>
              <a:t>二、探索以“数据可用不可见”方式开放数据</a:t>
            </a:r>
            <a:endParaRPr lang="en-US" altLang="zh-CN" sz="900" dirty="0"/>
          </a:p>
          <a:p>
            <a:r>
              <a:rPr lang="zh-CN" altLang="en-US" sz="900" dirty="0"/>
              <a:t>三、繁荣数字经济新模式新业态</a:t>
            </a:r>
            <a:endParaRPr lang="en-US" altLang="zh-CN" sz="900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8E6FE13-3FAB-4712-ACCC-52100E6CA844}"/>
              </a:ext>
            </a:extLst>
          </p:cNvPr>
          <p:cNvSpPr txBox="1"/>
          <p:nvPr/>
        </p:nvSpPr>
        <p:spPr>
          <a:xfrm>
            <a:off x="580009" y="3719224"/>
            <a:ext cx="3962262" cy="9233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900" b="1" dirty="0"/>
              <a:t>3 </a:t>
            </a:r>
            <a:r>
              <a:rPr lang="zh-CN" altLang="en-US" sz="900" b="1" dirty="0"/>
              <a:t>服务</a:t>
            </a:r>
            <a:endParaRPr lang="en-US" altLang="zh-CN" sz="900" b="1" dirty="0"/>
          </a:p>
          <a:p>
            <a:r>
              <a:rPr lang="zh-CN" altLang="en-US" sz="900" dirty="0"/>
              <a:t>一、数据资源</a:t>
            </a:r>
            <a:r>
              <a:rPr lang="en-US" altLang="zh-CN" sz="900" dirty="0"/>
              <a:t>	-</a:t>
            </a:r>
            <a:r>
              <a:rPr lang="zh-CN" altLang="en-US" sz="900" dirty="0"/>
              <a:t> 包括内部数据和机构外部数据</a:t>
            </a:r>
            <a:endParaRPr lang="en-US" altLang="zh-CN" sz="900" dirty="0"/>
          </a:p>
          <a:p>
            <a:r>
              <a:rPr lang="zh-CN" altLang="en-US" sz="900" dirty="0"/>
              <a:t>二、工具</a:t>
            </a:r>
            <a:r>
              <a:rPr lang="en-US" altLang="zh-CN" sz="900" dirty="0"/>
              <a:t>	- </a:t>
            </a:r>
            <a:r>
              <a:rPr lang="zh-CN" altLang="en-US" sz="900" dirty="0"/>
              <a:t>包含数据挖掘分析等控件。</a:t>
            </a:r>
            <a:endParaRPr lang="en-US" altLang="zh-CN" sz="900" dirty="0"/>
          </a:p>
          <a:p>
            <a:r>
              <a:rPr lang="zh-CN" altLang="en-US" sz="900" dirty="0"/>
              <a:t>三、 运行环境</a:t>
            </a:r>
            <a:r>
              <a:rPr lang="en-US" altLang="zh-CN" sz="900" dirty="0"/>
              <a:t>	- </a:t>
            </a:r>
            <a:r>
              <a:rPr lang="zh-CN" altLang="en-US" sz="900" dirty="0"/>
              <a:t>可以为用户提供训练应用模型、测试提供安全可信的运行环境</a:t>
            </a:r>
            <a:endParaRPr lang="en-US" altLang="zh-CN" sz="900" dirty="0"/>
          </a:p>
          <a:p>
            <a:endParaRPr lang="zh-CN" altLang="en-US" sz="900" dirty="0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62083859-6A0F-4CE2-BEBA-837ABC572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853" y="2285912"/>
            <a:ext cx="881756" cy="812598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C1D88D67-675B-4034-BAD7-A017B8536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5512" y="3735286"/>
            <a:ext cx="833369" cy="83336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D5963385-FC5E-436B-AB50-FB44F4D73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2344" y="3685278"/>
            <a:ext cx="812660" cy="845605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7E103BA6-C146-4ADE-AE7B-2E6E8265C3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649221" y="3166814"/>
            <a:ext cx="605299" cy="374083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C9EB166E-4939-4637-ACA9-241387D7AB10}"/>
              </a:ext>
            </a:extLst>
          </p:cNvPr>
          <p:cNvSpPr txBox="1"/>
          <p:nvPr/>
        </p:nvSpPr>
        <p:spPr>
          <a:xfrm>
            <a:off x="4662701" y="252551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申请环境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46B1B02-E620-4478-94E3-D86BD4E9006E}"/>
              </a:ext>
            </a:extLst>
          </p:cNvPr>
          <p:cNvSpPr txBox="1"/>
          <p:nvPr/>
        </p:nvSpPr>
        <p:spPr>
          <a:xfrm>
            <a:off x="4662701" y="405153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申请数据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8BABCAC-41C4-4230-B37B-0FE5E073FD4D}"/>
              </a:ext>
            </a:extLst>
          </p:cNvPr>
          <p:cNvSpPr txBox="1"/>
          <p:nvPr/>
        </p:nvSpPr>
        <p:spPr>
          <a:xfrm>
            <a:off x="7636246" y="3947201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进入环境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96585F53-36CC-4319-854B-4AE7955113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5979" y="3993848"/>
            <a:ext cx="605299" cy="374083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176EFED1-F5EB-4D0D-B063-013CE5A30D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3556" y="2240478"/>
            <a:ext cx="812660" cy="845605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D35DCC60-34CF-4E90-B49C-158B2E2F55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019484" y="3112731"/>
            <a:ext cx="605299" cy="374083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id="{D01F6DBE-5775-47A4-A08E-2174DDCC7A2D}"/>
              </a:ext>
            </a:extLst>
          </p:cNvPr>
          <p:cNvSpPr txBox="1"/>
          <p:nvPr/>
        </p:nvSpPr>
        <p:spPr>
          <a:xfrm>
            <a:off x="7605274" y="2509391"/>
            <a:ext cx="90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获取结果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35E5F83-D76B-4208-A5C4-976088CEF801}"/>
              </a:ext>
            </a:extLst>
          </p:cNvPr>
          <p:cNvSpPr txBox="1"/>
          <p:nvPr/>
        </p:nvSpPr>
        <p:spPr>
          <a:xfrm>
            <a:off x="5954325" y="18709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00CC"/>
                </a:solidFill>
              </a:rPr>
              <a:t>操作流程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633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87834" y="1911173"/>
            <a:ext cx="2051137" cy="3315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695737" y="1642213"/>
            <a:ext cx="595738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F8334B9-7412-882A-F669-43A6BB3D8E25}"/>
              </a:ext>
            </a:extLst>
          </p:cNvPr>
          <p:cNvSpPr txBox="1"/>
          <p:nvPr/>
        </p:nvSpPr>
        <p:spPr>
          <a:xfrm>
            <a:off x="2748981" y="3571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7B68627-C5B9-4939-B7A9-C7D370358C56}"/>
              </a:ext>
            </a:extLst>
          </p:cNvPr>
          <p:cNvSpPr/>
          <p:nvPr/>
        </p:nvSpPr>
        <p:spPr>
          <a:xfrm>
            <a:off x="564798" y="2126992"/>
            <a:ext cx="1951574" cy="4438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49272D0-E590-4A45-A191-81A510B3C015}"/>
              </a:ext>
            </a:extLst>
          </p:cNvPr>
          <p:cNvSpPr txBox="1"/>
          <p:nvPr/>
        </p:nvSpPr>
        <p:spPr>
          <a:xfrm>
            <a:off x="585168" y="2565908"/>
            <a:ext cx="1953803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到离站数据表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交易流水表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车辆调度数据表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Pos</a:t>
            </a:r>
            <a:r>
              <a:rPr lang="zh-CN" altLang="en-US" sz="1050" dirty="0"/>
              <a:t>与公交关系表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线路数据表</a:t>
            </a: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6E6D3A4-C8E8-4194-9EF2-E245E7E9B9E5}"/>
              </a:ext>
            </a:extLst>
          </p:cNvPr>
          <p:cNvSpPr txBox="1"/>
          <p:nvPr/>
        </p:nvSpPr>
        <p:spPr>
          <a:xfrm>
            <a:off x="483732" y="2158409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我的数据</a:t>
            </a:r>
          </a:p>
        </p:txBody>
      </p:sp>
      <p:sp>
        <p:nvSpPr>
          <p:cNvPr id="37" name="iconfont-11194-5288599">
            <a:extLst>
              <a:ext uri="{FF2B5EF4-FFF2-40B4-BE49-F238E27FC236}">
                <a16:creationId xmlns:a16="http://schemas.microsoft.com/office/drawing/2014/main" id="{823CB6AD-4832-4C5E-B89C-0B2AB6987E74}"/>
              </a:ext>
            </a:extLst>
          </p:cNvPr>
          <p:cNvSpPr/>
          <p:nvPr/>
        </p:nvSpPr>
        <p:spPr>
          <a:xfrm>
            <a:off x="2310746" y="2272428"/>
            <a:ext cx="144000" cy="92552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F8E4B8E-1246-43E2-A744-C3059097B5ED}"/>
              </a:ext>
            </a:extLst>
          </p:cNvPr>
          <p:cNvSpPr/>
          <p:nvPr/>
        </p:nvSpPr>
        <p:spPr>
          <a:xfrm>
            <a:off x="2803383" y="1911927"/>
            <a:ext cx="5742090" cy="33146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Select count(*),sum(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</a:rPr>
              <a:t>a.x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) from A join B on 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</a:rPr>
              <a:t>a.x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=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</a:rPr>
              <a:t>b.x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zh-CN" alt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DF98201F-D3A9-4403-85F6-FBC74B20424F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70" name="Picture 4">
            <a:extLst>
              <a:ext uri="{FF2B5EF4-FFF2-40B4-BE49-F238E27FC236}">
                <a16:creationId xmlns:a16="http://schemas.microsoft.com/office/drawing/2014/main" id="{E3DD8C67-DB8C-4AAD-8D20-D39072684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文本框 70">
            <a:extLst>
              <a:ext uri="{FF2B5EF4-FFF2-40B4-BE49-F238E27FC236}">
                <a16:creationId xmlns:a16="http://schemas.microsoft.com/office/drawing/2014/main" id="{E9BFE0A7-A3B8-4B82-BC01-B67A030A7C16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BE52084-C76B-40E9-B499-E315A2E943F4}"/>
              </a:ext>
            </a:extLst>
          </p:cNvPr>
          <p:cNvSpPr txBox="1"/>
          <p:nvPr/>
        </p:nvSpPr>
        <p:spPr>
          <a:xfrm>
            <a:off x="5177110" y="1107513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64DCB21-97A2-4330-99C4-04B2E1B8CF90}"/>
              </a:ext>
            </a:extLst>
          </p:cNvPr>
          <p:cNvSpPr txBox="1"/>
          <p:nvPr/>
        </p:nvSpPr>
        <p:spPr>
          <a:xfrm>
            <a:off x="3736469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</a:t>
            </a: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39D56EED-6C8F-45DA-9CF3-817DE8E79A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1B578090-BA66-4CA7-8485-7F9078067F4E}"/>
              </a:ext>
            </a:extLst>
          </p:cNvPr>
          <p:cNvSpPr/>
          <p:nvPr/>
        </p:nvSpPr>
        <p:spPr>
          <a:xfrm>
            <a:off x="6456378" y="1034132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rgbClr val="376092"/>
              </a:solidFill>
              <a:cs typeface="+mn-ea"/>
              <a:sym typeface="+mn-lt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A0A16A9-CDF9-4ACA-800A-9540C0D06747}"/>
              </a:ext>
            </a:extLst>
          </p:cNvPr>
          <p:cNvSpPr txBox="1"/>
          <p:nvPr/>
        </p:nvSpPr>
        <p:spPr>
          <a:xfrm>
            <a:off x="6414034" y="1083512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6968A1D-EA06-43B6-A13A-7974BB72681B}"/>
              </a:ext>
            </a:extLst>
          </p:cNvPr>
          <p:cNvSpPr txBox="1"/>
          <p:nvPr/>
        </p:nvSpPr>
        <p:spPr>
          <a:xfrm>
            <a:off x="490879" y="1626023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</a:p>
        </p:txBody>
      </p:sp>
      <p:pic>
        <p:nvPicPr>
          <p:cNvPr id="24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4D132692-C61D-4E76-985B-684716D94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2" y="1657940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444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 flipH="1">
            <a:off x="457196" y="1890627"/>
            <a:ext cx="2613661" cy="3490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E2637C-58D9-4314-ABD3-A0ED45D7C932}"/>
              </a:ext>
            </a:extLst>
          </p:cNvPr>
          <p:cNvSpPr txBox="1"/>
          <p:nvPr/>
        </p:nvSpPr>
        <p:spPr>
          <a:xfrm>
            <a:off x="506888" y="1923814"/>
            <a:ext cx="2514598" cy="25699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/>
              <a:t>方案二：</a:t>
            </a:r>
            <a:endParaRPr lang="en-US" altLang="zh-CN" sz="1400" b="1" dirty="0"/>
          </a:p>
          <a:p>
            <a:r>
              <a:rPr lang="en-US" altLang="zh-CN" sz="1400" dirty="0"/>
              <a:t>	</a:t>
            </a:r>
            <a:r>
              <a:rPr lang="zh-CN" altLang="en-US" sz="1400" dirty="0"/>
              <a:t>给用户分配服务器，指定</a:t>
            </a:r>
            <a:r>
              <a:rPr lang="en-US" altLang="zh-CN" sz="1400" dirty="0"/>
              <a:t>CPU</a:t>
            </a:r>
            <a:r>
              <a:rPr lang="zh-CN" altLang="en-US" sz="1400" dirty="0"/>
              <a:t>、内存等硬件基础，预装计算框架软件和用户申请的数据。</a:t>
            </a:r>
            <a:endParaRPr lang="en-US" altLang="zh-CN" sz="1400" dirty="0"/>
          </a:p>
          <a:p>
            <a:r>
              <a:rPr lang="en-US" altLang="zh-CN" sz="1400" dirty="0"/>
              <a:t>	</a:t>
            </a:r>
            <a:r>
              <a:rPr lang="zh-CN" altLang="en-US" sz="1400" dirty="0"/>
              <a:t>用户可以基于</a:t>
            </a:r>
            <a:r>
              <a:rPr lang="en-US" altLang="zh-CN" sz="1400" dirty="0"/>
              <a:t>SQL</a:t>
            </a:r>
            <a:r>
              <a:rPr lang="zh-CN" altLang="en-US" sz="1400" dirty="0"/>
              <a:t>、代码等方式执行自己的模型，得到自己想要的数据。支持数据的导出，同时监控用户的操作日志。</a:t>
            </a:r>
            <a:endParaRPr lang="en-US" altLang="zh-CN" sz="1400" dirty="0"/>
          </a:p>
          <a:p>
            <a:r>
              <a:rPr lang="en-US" altLang="zh-CN" sz="1400" dirty="0"/>
              <a:t>	</a:t>
            </a:r>
            <a:endParaRPr lang="zh-CN" altLang="en-US" sz="14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1E2964-F02B-7F51-1BBF-364C22C3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66" t="1915" r="2082" b="3332"/>
          <a:stretch/>
        </p:blipFill>
        <p:spPr>
          <a:xfrm>
            <a:off x="3144672" y="1631666"/>
            <a:ext cx="5466857" cy="358803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C21CD8D-E559-2C94-E266-7ACE446A9C67}"/>
              </a:ext>
            </a:extLst>
          </p:cNvPr>
          <p:cNvSpPr txBox="1"/>
          <p:nvPr/>
        </p:nvSpPr>
        <p:spPr>
          <a:xfrm>
            <a:off x="3486750" y="3208781"/>
            <a:ext cx="4453289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预先安装好的</a:t>
            </a:r>
            <a:r>
              <a:rPr lang="en-US" altLang="zh-CN" sz="1400" dirty="0">
                <a:solidFill>
                  <a:schemeClr val="bg1"/>
                </a:solidFill>
              </a:rPr>
              <a:t>docker</a:t>
            </a:r>
            <a:r>
              <a:rPr lang="zh-CN" altLang="en-US" sz="1400" dirty="0">
                <a:solidFill>
                  <a:schemeClr val="bg1"/>
                </a:solidFill>
              </a:rPr>
              <a:t>环境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F91C21E-7068-99BF-830D-0C00117F32B5}"/>
              </a:ext>
            </a:extLst>
          </p:cNvPr>
          <p:cNvSpPr txBox="1"/>
          <p:nvPr/>
        </p:nvSpPr>
        <p:spPr>
          <a:xfrm>
            <a:off x="4842720" y="2103296"/>
            <a:ext cx="3022394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用户可以进行数据分析等工作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支持</a:t>
            </a:r>
            <a:r>
              <a:rPr lang="en-US" altLang="zh-CN" sz="1400" dirty="0">
                <a:solidFill>
                  <a:schemeClr val="bg1"/>
                </a:solidFill>
              </a:rPr>
              <a:t>java/python</a:t>
            </a:r>
            <a:r>
              <a:rPr lang="zh-CN" altLang="en-US" sz="1400" dirty="0">
                <a:solidFill>
                  <a:schemeClr val="bg1"/>
                </a:solidFill>
              </a:rPr>
              <a:t>和</a:t>
            </a:r>
            <a:r>
              <a:rPr lang="en-US" altLang="zh-CN" sz="1400" dirty="0">
                <a:solidFill>
                  <a:schemeClr val="bg1"/>
                </a:solidFill>
              </a:rPr>
              <a:t>SQL</a:t>
            </a:r>
            <a:r>
              <a:rPr lang="zh-CN" altLang="en-US" sz="1400" dirty="0">
                <a:solidFill>
                  <a:schemeClr val="bg1"/>
                </a:solidFill>
              </a:rPr>
              <a:t>语言</a:t>
            </a:r>
          </a:p>
        </p:txBody>
      </p:sp>
      <p:sp>
        <p:nvSpPr>
          <p:cNvPr id="20" name="箭头: 上 19">
            <a:extLst>
              <a:ext uri="{FF2B5EF4-FFF2-40B4-BE49-F238E27FC236}">
                <a16:creationId xmlns:a16="http://schemas.microsoft.com/office/drawing/2014/main" id="{A63209FE-361D-E31E-5D07-E8B7AED928A2}"/>
              </a:ext>
            </a:extLst>
          </p:cNvPr>
          <p:cNvSpPr/>
          <p:nvPr/>
        </p:nvSpPr>
        <p:spPr>
          <a:xfrm rot="18761233">
            <a:off x="4427894" y="1944390"/>
            <a:ext cx="345701" cy="455238"/>
          </a:xfrm>
          <a:prstGeom prst="upArrow">
            <a:avLst>
              <a:gd name="adj1" fmla="val 36284"/>
              <a:gd name="adj2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99388D-1BC9-F697-2117-662A685E9232}"/>
              </a:ext>
            </a:extLst>
          </p:cNvPr>
          <p:cNvSpPr txBox="1"/>
          <p:nvPr/>
        </p:nvSpPr>
        <p:spPr>
          <a:xfrm>
            <a:off x="2748981" y="3571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数据实验室使用说明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811D5E5-C952-4C11-A389-673D41AAB3F5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3DB4B18A-23CD-44FB-B529-FCC818D5E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81C8B8C6-9E05-4425-A39B-B43FE2C52A1B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83AE896-10A7-426B-898A-E3DBDC4B3506}"/>
              </a:ext>
            </a:extLst>
          </p:cNvPr>
          <p:cNvSpPr txBox="1"/>
          <p:nvPr/>
        </p:nvSpPr>
        <p:spPr>
          <a:xfrm>
            <a:off x="5177110" y="1107513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数据服务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55DCA66-82E1-4B08-BAB1-28AD3B2C9202}"/>
              </a:ext>
            </a:extLst>
          </p:cNvPr>
          <p:cNvSpPr txBox="1"/>
          <p:nvPr/>
        </p:nvSpPr>
        <p:spPr>
          <a:xfrm>
            <a:off x="3736469" y="1108400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1A51691C-F238-4523-8019-73C6739F4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755" y="1119976"/>
            <a:ext cx="314325" cy="276225"/>
          </a:xfrm>
          <a:prstGeom prst="rect">
            <a:avLst/>
          </a:prstGeom>
        </p:spPr>
      </p:pic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A0F6EB69-CC0A-411A-AEC8-23EF044EFF37}"/>
              </a:ext>
            </a:extLst>
          </p:cNvPr>
          <p:cNvSpPr/>
          <p:nvPr/>
        </p:nvSpPr>
        <p:spPr>
          <a:xfrm>
            <a:off x="6456378" y="1034132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rgbClr val="376092"/>
              </a:solidFill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1230FAA-43D4-410C-8A25-5E5149912E4A}"/>
              </a:ext>
            </a:extLst>
          </p:cNvPr>
          <p:cNvSpPr txBox="1"/>
          <p:nvPr/>
        </p:nvSpPr>
        <p:spPr>
          <a:xfrm>
            <a:off x="6414034" y="1083512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AB74D0F-8479-437A-83FE-F151322EE9E6}"/>
              </a:ext>
            </a:extLst>
          </p:cNvPr>
          <p:cNvSpPr txBox="1"/>
          <p:nvPr/>
        </p:nvSpPr>
        <p:spPr>
          <a:xfrm>
            <a:off x="490879" y="1626023"/>
            <a:ext cx="178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数据沙箱</a:t>
            </a:r>
          </a:p>
        </p:txBody>
      </p:sp>
      <p:pic>
        <p:nvPicPr>
          <p:cNvPr id="32" name="Picture 2" descr="https://opendata.sz.gov.cn/static/opendata1.0/images/sub_ts.png">
            <a:extLst>
              <a:ext uri="{FF2B5EF4-FFF2-40B4-BE49-F238E27FC236}">
                <a16:creationId xmlns:a16="http://schemas.microsoft.com/office/drawing/2014/main" id="{19C7332E-60F2-410C-90C7-EA3E0F1E0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2" y="1657940"/>
            <a:ext cx="106535" cy="1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2777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9940228-5A43-4534-997E-1C9FA51FB059}"/>
              </a:ext>
            </a:extLst>
          </p:cNvPr>
          <p:cNvSpPr/>
          <p:nvPr/>
        </p:nvSpPr>
        <p:spPr>
          <a:xfrm>
            <a:off x="628650" y="963385"/>
            <a:ext cx="7437664" cy="106135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28CEF0-78CF-4DC8-BB45-67B3333776B9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七、页面内容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2C8A8C-7CFD-49DB-AFEA-96F85A4BC159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接口实验室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A4CC60-9B68-4CD8-B2CE-78BA46A6E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47" y="2077165"/>
            <a:ext cx="2191143" cy="19837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07024EA-E561-4388-B300-21E143EB6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343" y="2182763"/>
            <a:ext cx="2406966" cy="177253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BF9CD7D-A467-48B1-9BEA-AAAD3B21249C}"/>
              </a:ext>
            </a:extLst>
          </p:cNvPr>
          <p:cNvSpPr/>
          <p:nvPr/>
        </p:nvSpPr>
        <p:spPr>
          <a:xfrm>
            <a:off x="628650" y="963385"/>
            <a:ext cx="914400" cy="10613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安全环境申请步骤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DBC840E-D290-49E1-8CDF-07DC4094B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990" y="969030"/>
            <a:ext cx="914400" cy="84268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924FB8C-DAC7-4A80-B340-26C48D3A4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052" y="988482"/>
            <a:ext cx="833369" cy="8333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9579188-E941-4415-BBC2-685E696E29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435" y="978342"/>
            <a:ext cx="812660" cy="84560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D762574-17C2-4D7A-8344-74421FE395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426" y="1199196"/>
            <a:ext cx="1028700" cy="47625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8B732E3-E165-4451-A2F4-6278DA414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8508" y="1170183"/>
            <a:ext cx="1028700" cy="47625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F8338DC-9CC7-416F-8363-F9B2A32E1695}"/>
              </a:ext>
            </a:extLst>
          </p:cNvPr>
          <p:cNvSpPr txBox="1"/>
          <p:nvPr/>
        </p:nvSpPr>
        <p:spPr>
          <a:xfrm>
            <a:off x="1876532" y="16905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申请环境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C350D61-D736-4EA1-B196-4BAB54B3A943}"/>
              </a:ext>
            </a:extLst>
          </p:cNvPr>
          <p:cNvSpPr txBox="1"/>
          <p:nvPr/>
        </p:nvSpPr>
        <p:spPr>
          <a:xfrm>
            <a:off x="3953739" y="172594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申请数据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C3A011-E2AC-45F2-9828-3DEC56C70870}"/>
              </a:ext>
            </a:extLst>
          </p:cNvPr>
          <p:cNvSpPr txBox="1"/>
          <p:nvPr/>
        </p:nvSpPr>
        <p:spPr>
          <a:xfrm>
            <a:off x="6028767" y="16905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进入环境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DE0FA6A-3305-4911-BC77-EB9C227C3084}"/>
              </a:ext>
            </a:extLst>
          </p:cNvPr>
          <p:cNvSpPr txBox="1"/>
          <p:nvPr/>
        </p:nvSpPr>
        <p:spPr>
          <a:xfrm>
            <a:off x="1160675" y="39671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数据在线分析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54D1DA2-FF59-4A97-A0A4-720C1893BB24}"/>
              </a:ext>
            </a:extLst>
          </p:cNvPr>
          <p:cNvSpPr txBox="1"/>
          <p:nvPr/>
        </p:nvSpPr>
        <p:spPr>
          <a:xfrm>
            <a:off x="5925778" y="397528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数据实验室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1F6F93A-0A0E-47EC-B41C-9ED31FD1BC66}"/>
              </a:ext>
            </a:extLst>
          </p:cNvPr>
          <p:cNvSpPr txBox="1"/>
          <p:nvPr/>
        </p:nvSpPr>
        <p:spPr>
          <a:xfrm>
            <a:off x="4883177" y="4336454"/>
            <a:ext cx="3770112" cy="1169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/>
              <a:t>打造安全、独立的沙箱环境，解决数据开放主体和数据利用主体之间的数据互信使用、安全合规流通、数据价值如何赋能等问题结合数据脱敏、权限管理等技术处理敏感数据，实现数据明文安全处理流程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BF49121-07A7-4EF2-90CD-4A1CD88041A3}"/>
              </a:ext>
            </a:extLst>
          </p:cNvPr>
          <p:cNvSpPr txBox="1"/>
          <p:nvPr/>
        </p:nvSpPr>
        <p:spPr>
          <a:xfrm>
            <a:off x="499490" y="4344618"/>
            <a:ext cx="3770112" cy="1169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/>
              <a:t>解决数据开放和数据使用主题之间数据价值如何赋能等问题，结合数据脱敏、权限管理等技术处理敏感数据、打造安全、独立的</a:t>
            </a:r>
            <a:r>
              <a:rPr lang="en-US" altLang="zh-CN" sz="1400" dirty="0"/>
              <a:t>SQL</a:t>
            </a:r>
            <a:r>
              <a:rPr lang="zh-CN" altLang="en-US" sz="1400" dirty="0"/>
              <a:t>操作语言环境</a:t>
            </a:r>
            <a:endParaRPr lang="en-US" altLang="zh-CN" sz="1400" dirty="0"/>
          </a:p>
          <a:p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456132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2713</TotalTime>
  <Words>1528</Words>
  <Application>Microsoft Office PowerPoint</Application>
  <PresentationFormat>全屏显示(16:10)</PresentationFormat>
  <Paragraphs>362</Paragraphs>
  <Slides>11</Slides>
  <Notes>7</Notes>
  <HiddenSlides>1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124</cp:revision>
  <dcterms:created xsi:type="dcterms:W3CDTF">2021-03-08T03:30:00Z</dcterms:created>
  <dcterms:modified xsi:type="dcterms:W3CDTF">2023-02-16T11:03:06Z</dcterms:modified>
</cp:coreProperties>
</file>