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33"/>
  </p:notesMasterIdLst>
  <p:sldIdLst>
    <p:sldId id="261" r:id="rId3"/>
    <p:sldId id="259" r:id="rId4"/>
    <p:sldId id="298" r:id="rId5"/>
    <p:sldId id="271" r:id="rId6"/>
    <p:sldId id="272" r:id="rId7"/>
    <p:sldId id="273" r:id="rId8"/>
    <p:sldId id="274" r:id="rId9"/>
    <p:sldId id="275" r:id="rId10"/>
    <p:sldId id="276" r:id="rId11"/>
    <p:sldId id="285" r:id="rId12"/>
    <p:sldId id="277" r:id="rId13"/>
    <p:sldId id="278" r:id="rId14"/>
    <p:sldId id="280" r:id="rId15"/>
    <p:sldId id="281" r:id="rId16"/>
    <p:sldId id="279" r:id="rId17"/>
    <p:sldId id="286" r:id="rId18"/>
    <p:sldId id="282" r:id="rId19"/>
    <p:sldId id="283" r:id="rId20"/>
    <p:sldId id="284" r:id="rId21"/>
    <p:sldId id="287" r:id="rId22"/>
    <p:sldId id="289" r:id="rId23"/>
    <p:sldId id="290" r:id="rId24"/>
    <p:sldId id="288" r:id="rId25"/>
    <p:sldId id="291" r:id="rId26"/>
    <p:sldId id="292" r:id="rId27"/>
    <p:sldId id="293" r:id="rId28"/>
    <p:sldId id="294" r:id="rId29"/>
    <p:sldId id="295" r:id="rId30"/>
    <p:sldId id="296" r:id="rId31"/>
    <p:sldId id="297" r:id="rId32"/>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5D8A"/>
    <a:srgbClr val="1D5B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11" autoAdjust="0"/>
    <p:restoredTop sz="92678" autoAdjust="0"/>
  </p:normalViewPr>
  <p:slideViewPr>
    <p:cSldViewPr>
      <p:cViewPr varScale="1">
        <p:scale>
          <a:sx n="123" d="100"/>
          <a:sy n="123" d="100"/>
        </p:scale>
        <p:origin x="144" y="210"/>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51B7E3-B27A-43BA-AB07-7C038E2173A3}" type="doc">
      <dgm:prSet loTypeId="urn:microsoft.com/office/officeart/2005/8/layout/vList6" loCatId="list" qsTypeId="urn:microsoft.com/office/officeart/2005/8/quickstyle/simple2" qsCatId="simple" csTypeId="urn:microsoft.com/office/officeart/2005/8/colors/accent0_3" csCatId="mainScheme" phldr="1"/>
      <dgm:spPr/>
      <dgm:t>
        <a:bodyPr/>
        <a:lstStyle/>
        <a:p>
          <a:endParaRPr lang="zh-CN" altLang="en-US"/>
        </a:p>
      </dgm:t>
    </dgm:pt>
    <dgm:pt modelId="{DF6AA133-467F-4CD6-9167-BBEDA5D98DB1}">
      <dgm:prSet phldrT="[文本]"/>
      <dgm:spPr>
        <a:solidFill>
          <a:srgbClr val="385D8A"/>
        </a:solidFill>
      </dgm:spPr>
      <dgm:t>
        <a:bodyPr/>
        <a:lstStyle/>
        <a:p>
          <a:r>
            <a:rPr lang="zh-CN" altLang="en-US" dirty="0">
              <a:latin typeface="+mn-lt"/>
              <a:ea typeface="+mn-ea"/>
              <a:cs typeface="+mn-ea"/>
              <a:sym typeface="+mn-lt"/>
            </a:rPr>
            <a:t>互联网</a:t>
          </a:r>
        </a:p>
      </dgm:t>
    </dgm:pt>
    <dgm:pt modelId="{2F2DEC1B-893A-4CF8-BBB7-98F80CFC3886}" type="parTrans" cxnId="{D22DFEEA-5D44-4CF5-8B6B-28E9CB2DC9AB}">
      <dgm:prSet/>
      <dgm:spPr/>
      <dgm:t>
        <a:bodyPr/>
        <a:lstStyle/>
        <a:p>
          <a:endParaRPr lang="zh-CN" altLang="en-US"/>
        </a:p>
      </dgm:t>
    </dgm:pt>
    <dgm:pt modelId="{F73DE8FD-64A1-4B34-8F96-09C889E68522}" type="sibTrans" cxnId="{D22DFEEA-5D44-4CF5-8B6B-28E9CB2DC9AB}">
      <dgm:prSet/>
      <dgm:spPr/>
      <dgm:t>
        <a:bodyPr/>
        <a:lstStyle/>
        <a:p>
          <a:endParaRPr lang="zh-CN" altLang="en-US"/>
        </a:p>
      </dgm:t>
    </dgm:pt>
    <dgm:pt modelId="{B478686F-27B7-43CE-81BB-D7C5687B4473}">
      <dgm:prSet phldrT="[文本]"/>
      <dgm:spPr/>
      <dgm:t>
        <a:bodyPr anchor="ctr"/>
        <a:lstStyle/>
        <a:p>
          <a:r>
            <a:rPr lang="en-US" altLang="zh-CN" b="1" u="none" dirty="0">
              <a:latin typeface="+mn-lt"/>
              <a:ea typeface="+mn-ea"/>
              <a:cs typeface="+mn-ea"/>
              <a:sym typeface="+mn-lt"/>
            </a:rPr>
            <a:t>IPv6</a:t>
          </a:r>
          <a:r>
            <a:rPr lang="zh-CN" altLang="en-US" u="none" dirty="0">
              <a:latin typeface="+mn-lt"/>
              <a:ea typeface="+mn-ea"/>
              <a:cs typeface="+mn-ea"/>
              <a:sym typeface="+mn-lt"/>
            </a:rPr>
            <a:t>扫清了可接入网络的终端设备在数量上的限制。互联网</a:t>
          </a:r>
          <a:r>
            <a:rPr lang="en-US" altLang="zh-CN" u="none" dirty="0">
              <a:latin typeface="+mn-lt"/>
              <a:ea typeface="+mn-ea"/>
              <a:cs typeface="+mn-ea"/>
              <a:sym typeface="+mn-lt"/>
            </a:rPr>
            <a:t>/</a:t>
          </a:r>
          <a:r>
            <a:rPr lang="zh-CN" altLang="en-US" u="none" dirty="0">
              <a:latin typeface="+mn-lt"/>
              <a:ea typeface="+mn-ea"/>
              <a:cs typeface="+mn-ea"/>
              <a:sym typeface="+mn-lt"/>
            </a:rPr>
            <a:t>电信网是物联网的核心网络、平台和技术支持。</a:t>
          </a:r>
        </a:p>
      </dgm:t>
    </dgm:pt>
    <dgm:pt modelId="{16128B82-BBB0-40DC-8AA5-6C64D69ABDB5}" type="parTrans" cxnId="{4AFFA7FC-836F-4DC5-9CE2-F40C1F867648}">
      <dgm:prSet/>
      <dgm:spPr/>
      <dgm:t>
        <a:bodyPr/>
        <a:lstStyle/>
        <a:p>
          <a:endParaRPr lang="zh-CN" altLang="en-US"/>
        </a:p>
      </dgm:t>
    </dgm:pt>
    <dgm:pt modelId="{98CE7734-B5D6-4DC6-A0F2-BB40296070B5}" type="sibTrans" cxnId="{4AFFA7FC-836F-4DC5-9CE2-F40C1F867648}">
      <dgm:prSet/>
      <dgm:spPr/>
      <dgm:t>
        <a:bodyPr/>
        <a:lstStyle/>
        <a:p>
          <a:endParaRPr lang="zh-CN" altLang="en-US"/>
        </a:p>
      </dgm:t>
    </dgm:pt>
    <dgm:pt modelId="{C4C29CA7-A43F-4B1F-A7A6-1728F431CB9F}">
      <dgm:prSet phldrT="[文本]"/>
      <dgm:spPr>
        <a:solidFill>
          <a:srgbClr val="385D8A"/>
        </a:solidFill>
      </dgm:spPr>
      <dgm:t>
        <a:bodyPr/>
        <a:lstStyle/>
        <a:p>
          <a:r>
            <a:rPr lang="zh-CN" altLang="en-US" dirty="0">
              <a:latin typeface="+mn-lt"/>
              <a:ea typeface="+mn-ea"/>
              <a:cs typeface="+mn-ea"/>
              <a:sym typeface="+mn-lt"/>
            </a:rPr>
            <a:t>无线宽带网</a:t>
          </a:r>
        </a:p>
      </dgm:t>
    </dgm:pt>
    <dgm:pt modelId="{2EB607A6-D902-4C63-9E5E-D499DCB43C93}" type="parTrans" cxnId="{C6864E38-8C2A-440C-B9B8-B6C952C0B360}">
      <dgm:prSet/>
      <dgm:spPr/>
      <dgm:t>
        <a:bodyPr/>
        <a:lstStyle/>
        <a:p>
          <a:endParaRPr lang="zh-CN" altLang="en-US"/>
        </a:p>
      </dgm:t>
    </dgm:pt>
    <dgm:pt modelId="{EE2ABF06-1BBD-49A8-8193-6E0C1260492E}" type="sibTrans" cxnId="{C6864E38-8C2A-440C-B9B8-B6C952C0B360}">
      <dgm:prSet/>
      <dgm:spPr/>
      <dgm:t>
        <a:bodyPr/>
        <a:lstStyle/>
        <a:p>
          <a:endParaRPr lang="zh-CN" altLang="en-US"/>
        </a:p>
      </dgm:t>
    </dgm:pt>
    <dgm:pt modelId="{6205C6D0-87DB-46C1-AD94-0F75C9C1DE91}">
      <dgm:prSet phldrT="[文本]"/>
      <dgm:spPr/>
      <dgm:t>
        <a:bodyPr anchor="ctr"/>
        <a:lstStyle/>
        <a:p>
          <a:r>
            <a:rPr lang="en-US" altLang="zh-CN" b="1" u="none" dirty="0" err="1">
              <a:latin typeface="+mn-lt"/>
              <a:ea typeface="+mn-ea"/>
              <a:cs typeface="+mn-ea"/>
              <a:sym typeface="+mn-lt"/>
            </a:rPr>
            <a:t>WiFi</a:t>
          </a:r>
          <a:r>
            <a:rPr lang="en-US" altLang="zh-CN" b="1" u="none" dirty="0">
              <a:latin typeface="+mn-lt"/>
              <a:ea typeface="+mn-ea"/>
              <a:cs typeface="+mn-ea"/>
              <a:sym typeface="+mn-lt"/>
            </a:rPr>
            <a:t>/</a:t>
          </a:r>
          <a:r>
            <a:rPr lang="en-US" altLang="zh-CN" b="1" u="none" dirty="0" err="1">
              <a:latin typeface="+mn-lt"/>
              <a:ea typeface="+mn-ea"/>
              <a:cs typeface="+mn-ea"/>
              <a:sym typeface="+mn-lt"/>
            </a:rPr>
            <a:t>WiMAX</a:t>
          </a:r>
          <a:r>
            <a:rPr lang="zh-CN" altLang="en-US" u="none" dirty="0">
              <a:latin typeface="+mn-lt"/>
              <a:ea typeface="+mn-ea"/>
              <a:cs typeface="+mn-ea"/>
              <a:sym typeface="+mn-lt"/>
            </a:rPr>
            <a:t>等无线宽带技术覆盖范围较广，传输速度较快，为物联网提供高速可靠廉价且不受接入设备位置限制的互联手段</a:t>
          </a:r>
        </a:p>
      </dgm:t>
    </dgm:pt>
    <dgm:pt modelId="{05862A5E-FB29-48FC-81EB-C9B21247F42A}" type="parTrans" cxnId="{7FB706CB-C5D2-42F8-9DA9-B3D11F99AF98}">
      <dgm:prSet/>
      <dgm:spPr/>
      <dgm:t>
        <a:bodyPr/>
        <a:lstStyle/>
        <a:p>
          <a:endParaRPr lang="zh-CN" altLang="en-US"/>
        </a:p>
      </dgm:t>
    </dgm:pt>
    <dgm:pt modelId="{A6DCF10D-5DBD-48A4-A6F1-503905F802E2}" type="sibTrans" cxnId="{7FB706CB-C5D2-42F8-9DA9-B3D11F99AF98}">
      <dgm:prSet/>
      <dgm:spPr/>
      <dgm:t>
        <a:bodyPr/>
        <a:lstStyle/>
        <a:p>
          <a:endParaRPr lang="zh-CN" altLang="en-US"/>
        </a:p>
      </dgm:t>
    </dgm:pt>
    <dgm:pt modelId="{5AEC898D-96C0-474F-AD46-BAAC8CF0BB35}">
      <dgm:prSet phldrT="[文本]"/>
      <dgm:spPr>
        <a:solidFill>
          <a:srgbClr val="385D8A"/>
        </a:solidFill>
      </dgm:spPr>
      <dgm:t>
        <a:bodyPr/>
        <a:lstStyle/>
        <a:p>
          <a:r>
            <a:rPr lang="zh-CN" altLang="en-US" dirty="0">
              <a:latin typeface="+mn-lt"/>
              <a:ea typeface="+mn-ea"/>
              <a:cs typeface="+mn-ea"/>
              <a:sym typeface="+mn-lt"/>
            </a:rPr>
            <a:t>无线低速网</a:t>
          </a:r>
        </a:p>
      </dgm:t>
    </dgm:pt>
    <dgm:pt modelId="{17FFB28B-1F07-4DC9-9A2C-30477612E068}" type="parTrans" cxnId="{95D76962-CD0D-472C-9BE6-7F23842FED59}">
      <dgm:prSet/>
      <dgm:spPr/>
      <dgm:t>
        <a:bodyPr/>
        <a:lstStyle/>
        <a:p>
          <a:endParaRPr lang="zh-CN" altLang="en-US"/>
        </a:p>
      </dgm:t>
    </dgm:pt>
    <dgm:pt modelId="{D25795C3-3320-4E8D-AEC1-15C45ABD6524}" type="sibTrans" cxnId="{95D76962-CD0D-472C-9BE6-7F23842FED59}">
      <dgm:prSet/>
      <dgm:spPr/>
      <dgm:t>
        <a:bodyPr/>
        <a:lstStyle/>
        <a:p>
          <a:endParaRPr lang="zh-CN" altLang="en-US"/>
        </a:p>
      </dgm:t>
    </dgm:pt>
    <dgm:pt modelId="{36FBB229-6752-47BB-99B5-8C476F7DE82B}">
      <dgm:prSet/>
      <dgm:spPr/>
      <dgm:t>
        <a:bodyPr anchor="ctr"/>
        <a:lstStyle/>
        <a:p>
          <a:r>
            <a:rPr lang="en-US" altLang="zh-CN" b="1" u="none" dirty="0" err="1">
              <a:latin typeface="+mn-lt"/>
              <a:ea typeface="+mn-ea"/>
              <a:cs typeface="+mn-ea"/>
              <a:sym typeface="+mn-lt"/>
            </a:rPr>
            <a:t>ZigBee</a:t>
          </a:r>
          <a:r>
            <a:rPr lang="en-US" altLang="zh-CN" b="1" u="none" dirty="0">
              <a:latin typeface="+mn-lt"/>
              <a:ea typeface="+mn-ea"/>
              <a:cs typeface="+mn-ea"/>
              <a:sym typeface="+mn-lt"/>
            </a:rPr>
            <a:t>/</a:t>
          </a:r>
          <a:r>
            <a:rPr lang="zh-CN" altLang="en-US" b="1" u="none" dirty="0">
              <a:latin typeface="+mn-lt"/>
              <a:ea typeface="+mn-ea"/>
              <a:cs typeface="+mn-ea"/>
              <a:sym typeface="+mn-lt"/>
            </a:rPr>
            <a:t>蓝牙</a:t>
          </a:r>
          <a:r>
            <a:rPr lang="en-US" altLang="zh-CN" b="1" u="none" dirty="0">
              <a:latin typeface="+mn-lt"/>
              <a:ea typeface="+mn-ea"/>
              <a:cs typeface="+mn-ea"/>
              <a:sym typeface="+mn-lt"/>
            </a:rPr>
            <a:t>/</a:t>
          </a:r>
          <a:r>
            <a:rPr lang="zh-CN" altLang="en-US" b="1" u="none" dirty="0">
              <a:latin typeface="+mn-lt"/>
              <a:ea typeface="+mn-ea"/>
              <a:cs typeface="+mn-ea"/>
              <a:sym typeface="+mn-lt"/>
            </a:rPr>
            <a:t>红外</a:t>
          </a:r>
          <a:r>
            <a:rPr lang="zh-CN" altLang="en-US" u="none" dirty="0">
              <a:latin typeface="+mn-lt"/>
              <a:ea typeface="+mn-ea"/>
              <a:cs typeface="+mn-ea"/>
              <a:sym typeface="+mn-lt"/>
            </a:rPr>
            <a:t>等低速网络协议能够适应物联网中能力较低的节点的低速率、低通信半径、低计算能力和低能量来源等特征。</a:t>
          </a:r>
        </a:p>
      </dgm:t>
    </dgm:pt>
    <dgm:pt modelId="{46FD0618-97D7-47D4-A4C7-5869E97EBD6E}" type="parTrans" cxnId="{A27282CD-B273-40C8-B40F-EE8AC537B091}">
      <dgm:prSet/>
      <dgm:spPr/>
      <dgm:t>
        <a:bodyPr/>
        <a:lstStyle/>
        <a:p>
          <a:endParaRPr lang="zh-CN" altLang="en-US"/>
        </a:p>
      </dgm:t>
    </dgm:pt>
    <dgm:pt modelId="{34735C9E-0037-4D51-8748-2226805C5CD0}" type="sibTrans" cxnId="{A27282CD-B273-40C8-B40F-EE8AC537B091}">
      <dgm:prSet/>
      <dgm:spPr/>
      <dgm:t>
        <a:bodyPr/>
        <a:lstStyle/>
        <a:p>
          <a:endParaRPr lang="zh-CN" altLang="en-US"/>
        </a:p>
      </dgm:t>
    </dgm:pt>
    <dgm:pt modelId="{BF64EEF5-AD90-4DE3-95C0-9FBF9A47CAC6}">
      <dgm:prSet/>
      <dgm:spPr>
        <a:solidFill>
          <a:srgbClr val="385D8A"/>
        </a:solidFill>
      </dgm:spPr>
      <dgm:t>
        <a:bodyPr/>
        <a:lstStyle/>
        <a:p>
          <a:r>
            <a:rPr lang="zh-CN" altLang="en-US" dirty="0">
              <a:latin typeface="+mn-lt"/>
              <a:ea typeface="+mn-ea"/>
              <a:cs typeface="+mn-ea"/>
              <a:sym typeface="+mn-lt"/>
            </a:rPr>
            <a:t>移动通信网</a:t>
          </a:r>
        </a:p>
      </dgm:t>
    </dgm:pt>
    <dgm:pt modelId="{292979B3-25D3-4595-BDB2-BB60E4565091}" type="parTrans" cxnId="{B792B551-BA6D-4E98-94A9-A7251D2946C9}">
      <dgm:prSet/>
      <dgm:spPr/>
      <dgm:t>
        <a:bodyPr/>
        <a:lstStyle/>
        <a:p>
          <a:endParaRPr lang="zh-CN" altLang="en-US"/>
        </a:p>
      </dgm:t>
    </dgm:pt>
    <dgm:pt modelId="{D0987BD7-8874-4501-AAD1-2DF735F259B2}" type="sibTrans" cxnId="{B792B551-BA6D-4E98-94A9-A7251D2946C9}">
      <dgm:prSet/>
      <dgm:spPr/>
      <dgm:t>
        <a:bodyPr/>
        <a:lstStyle/>
        <a:p>
          <a:endParaRPr lang="zh-CN" altLang="en-US"/>
        </a:p>
      </dgm:t>
    </dgm:pt>
    <dgm:pt modelId="{BE95A65B-F30A-4230-B561-EA6036EA5E2C}">
      <dgm:prSet/>
      <dgm:spPr/>
      <dgm:t>
        <a:bodyPr anchor="ctr"/>
        <a:lstStyle/>
        <a:p>
          <a:r>
            <a:rPr lang="zh-CN" altLang="en-US" u="none" dirty="0">
              <a:latin typeface="+mn-lt"/>
              <a:ea typeface="+mn-ea"/>
              <a:cs typeface="+mn-ea"/>
              <a:sym typeface="+mn-lt"/>
            </a:rPr>
            <a:t>移动通信网络将成为“全面、随时、随地”传输信息的有效平台。高速、实时、高覆盖率、多元化处理多媒体数据，为“物品触网”创造条件。</a:t>
          </a:r>
        </a:p>
      </dgm:t>
    </dgm:pt>
    <dgm:pt modelId="{B98603D9-13F0-4F3D-8717-7D612A8CFE34}" type="parTrans" cxnId="{5DC2921D-5BA5-4308-8F89-AEA985B4D3BC}">
      <dgm:prSet/>
      <dgm:spPr/>
      <dgm:t>
        <a:bodyPr/>
        <a:lstStyle/>
        <a:p>
          <a:endParaRPr lang="zh-CN" altLang="en-US"/>
        </a:p>
      </dgm:t>
    </dgm:pt>
    <dgm:pt modelId="{0838A346-6DC7-47BD-80FE-78B7A18FF8DD}" type="sibTrans" cxnId="{5DC2921D-5BA5-4308-8F89-AEA985B4D3BC}">
      <dgm:prSet/>
      <dgm:spPr/>
      <dgm:t>
        <a:bodyPr/>
        <a:lstStyle/>
        <a:p>
          <a:endParaRPr lang="zh-CN" altLang="en-US"/>
        </a:p>
      </dgm:t>
    </dgm:pt>
    <dgm:pt modelId="{F506A8E9-4F58-4528-A832-A2857DACC44A}" type="pres">
      <dgm:prSet presAssocID="{6751B7E3-B27A-43BA-AB07-7C038E2173A3}" presName="Name0" presStyleCnt="0">
        <dgm:presLayoutVars>
          <dgm:dir/>
          <dgm:animLvl val="lvl"/>
          <dgm:resizeHandles/>
        </dgm:presLayoutVars>
      </dgm:prSet>
      <dgm:spPr/>
    </dgm:pt>
    <dgm:pt modelId="{4C0F9174-3FE7-4CCC-94E2-8CDFA983D613}" type="pres">
      <dgm:prSet presAssocID="{DF6AA133-467F-4CD6-9167-BBEDA5D98DB1}" presName="linNode" presStyleCnt="0"/>
      <dgm:spPr/>
    </dgm:pt>
    <dgm:pt modelId="{5C8FB966-6E5C-4704-BB8F-818FBA628093}" type="pres">
      <dgm:prSet presAssocID="{DF6AA133-467F-4CD6-9167-BBEDA5D98DB1}" presName="parentShp" presStyleLbl="node1" presStyleIdx="0" presStyleCnt="4" custScaleX="58854">
        <dgm:presLayoutVars>
          <dgm:bulletEnabled val="1"/>
        </dgm:presLayoutVars>
      </dgm:prSet>
      <dgm:spPr/>
    </dgm:pt>
    <dgm:pt modelId="{AC2F9A41-61D8-4894-A859-AE2DD497F439}" type="pres">
      <dgm:prSet presAssocID="{DF6AA133-467F-4CD6-9167-BBEDA5D98DB1}" presName="childShp" presStyleLbl="bgAccFollowNode1" presStyleIdx="0" presStyleCnt="4" custScaleX="122802">
        <dgm:presLayoutVars>
          <dgm:bulletEnabled val="1"/>
        </dgm:presLayoutVars>
      </dgm:prSet>
      <dgm:spPr/>
    </dgm:pt>
    <dgm:pt modelId="{91101C3A-C617-40CB-A518-5DFC10345E6B}" type="pres">
      <dgm:prSet presAssocID="{F73DE8FD-64A1-4B34-8F96-09C889E68522}" presName="spacing" presStyleCnt="0"/>
      <dgm:spPr/>
    </dgm:pt>
    <dgm:pt modelId="{B734EFEC-C64C-4267-8E7A-BFB33C8486AA}" type="pres">
      <dgm:prSet presAssocID="{C4C29CA7-A43F-4B1F-A7A6-1728F431CB9F}" presName="linNode" presStyleCnt="0"/>
      <dgm:spPr/>
    </dgm:pt>
    <dgm:pt modelId="{6EF2F18C-6B89-409C-A771-2F3E61F063B7}" type="pres">
      <dgm:prSet presAssocID="{C4C29CA7-A43F-4B1F-A7A6-1728F431CB9F}" presName="parentShp" presStyleLbl="node1" presStyleIdx="1" presStyleCnt="4" custScaleX="58853">
        <dgm:presLayoutVars>
          <dgm:bulletEnabled val="1"/>
        </dgm:presLayoutVars>
      </dgm:prSet>
      <dgm:spPr/>
    </dgm:pt>
    <dgm:pt modelId="{8E26F9E2-5A43-45DB-9A54-10B1321F132F}" type="pres">
      <dgm:prSet presAssocID="{C4C29CA7-A43F-4B1F-A7A6-1728F431CB9F}" presName="childShp" presStyleLbl="bgAccFollowNode1" presStyleIdx="1" presStyleCnt="4" custScaleX="122803">
        <dgm:presLayoutVars>
          <dgm:bulletEnabled val="1"/>
        </dgm:presLayoutVars>
      </dgm:prSet>
      <dgm:spPr/>
    </dgm:pt>
    <dgm:pt modelId="{0353B729-C50E-4FE1-A971-621AA70BC6BA}" type="pres">
      <dgm:prSet presAssocID="{EE2ABF06-1BBD-49A8-8193-6E0C1260492E}" presName="spacing" presStyleCnt="0"/>
      <dgm:spPr/>
    </dgm:pt>
    <dgm:pt modelId="{1AFDA04D-15C2-4E1A-A0FB-C88DCAF560CC}" type="pres">
      <dgm:prSet presAssocID="{5AEC898D-96C0-474F-AD46-BAAC8CF0BB35}" presName="linNode" presStyleCnt="0"/>
      <dgm:spPr/>
    </dgm:pt>
    <dgm:pt modelId="{3DDE3272-B9E4-48A3-BDBB-67A2A5E6961B}" type="pres">
      <dgm:prSet presAssocID="{5AEC898D-96C0-474F-AD46-BAAC8CF0BB35}" presName="parentShp" presStyleLbl="node1" presStyleIdx="2" presStyleCnt="4" custScaleX="58853">
        <dgm:presLayoutVars>
          <dgm:bulletEnabled val="1"/>
        </dgm:presLayoutVars>
      </dgm:prSet>
      <dgm:spPr/>
    </dgm:pt>
    <dgm:pt modelId="{11ABA132-8C5D-42D6-B5B2-E698B1DAF2C8}" type="pres">
      <dgm:prSet presAssocID="{5AEC898D-96C0-474F-AD46-BAAC8CF0BB35}" presName="childShp" presStyleLbl="bgAccFollowNode1" presStyleIdx="2" presStyleCnt="4" custScaleX="119909">
        <dgm:presLayoutVars>
          <dgm:bulletEnabled val="1"/>
        </dgm:presLayoutVars>
      </dgm:prSet>
      <dgm:spPr/>
    </dgm:pt>
    <dgm:pt modelId="{B00EE497-75D1-4FF4-A54D-E4AD0A3FF058}" type="pres">
      <dgm:prSet presAssocID="{D25795C3-3320-4E8D-AEC1-15C45ABD6524}" presName="spacing" presStyleCnt="0"/>
      <dgm:spPr/>
    </dgm:pt>
    <dgm:pt modelId="{5D422FA9-B731-42B4-8F25-26FCF800EA0A}" type="pres">
      <dgm:prSet presAssocID="{BF64EEF5-AD90-4DE3-95C0-9FBF9A47CAC6}" presName="linNode" presStyleCnt="0"/>
      <dgm:spPr/>
    </dgm:pt>
    <dgm:pt modelId="{919A1E5B-2129-480E-B200-7F80133F46AC}" type="pres">
      <dgm:prSet presAssocID="{BF64EEF5-AD90-4DE3-95C0-9FBF9A47CAC6}" presName="parentShp" presStyleLbl="node1" presStyleIdx="3" presStyleCnt="4" custScaleX="58853" custLinFactNeighborX="-1447" custLinFactNeighborY="462">
        <dgm:presLayoutVars>
          <dgm:bulletEnabled val="1"/>
        </dgm:presLayoutVars>
      </dgm:prSet>
      <dgm:spPr/>
    </dgm:pt>
    <dgm:pt modelId="{648E94B5-F7B5-40BA-B810-54EB92B27BBB}" type="pres">
      <dgm:prSet presAssocID="{BF64EEF5-AD90-4DE3-95C0-9FBF9A47CAC6}" presName="childShp" presStyleLbl="bgAccFollowNode1" presStyleIdx="3" presStyleCnt="4" custScaleX="117016">
        <dgm:presLayoutVars>
          <dgm:bulletEnabled val="1"/>
        </dgm:presLayoutVars>
      </dgm:prSet>
      <dgm:spPr/>
    </dgm:pt>
  </dgm:ptLst>
  <dgm:cxnLst>
    <dgm:cxn modelId="{CC85D109-1AAA-4B1E-80CC-211D017AC4BF}" type="presOf" srcId="{BE95A65B-F30A-4230-B561-EA6036EA5E2C}" destId="{648E94B5-F7B5-40BA-B810-54EB92B27BBB}" srcOrd="0" destOrd="0" presId="urn:microsoft.com/office/officeart/2005/8/layout/vList6"/>
    <dgm:cxn modelId="{5DC2921D-5BA5-4308-8F89-AEA985B4D3BC}" srcId="{BF64EEF5-AD90-4DE3-95C0-9FBF9A47CAC6}" destId="{BE95A65B-F30A-4230-B561-EA6036EA5E2C}" srcOrd="0" destOrd="0" parTransId="{B98603D9-13F0-4F3D-8717-7D612A8CFE34}" sibTransId="{0838A346-6DC7-47BD-80FE-78B7A18FF8DD}"/>
    <dgm:cxn modelId="{8C3A7521-00D1-479E-ACF8-D61F37CE26D1}" type="presOf" srcId="{BF64EEF5-AD90-4DE3-95C0-9FBF9A47CAC6}" destId="{919A1E5B-2129-480E-B200-7F80133F46AC}" srcOrd="0" destOrd="0" presId="urn:microsoft.com/office/officeart/2005/8/layout/vList6"/>
    <dgm:cxn modelId="{7BE69A33-D075-4F0C-A294-42E16B4EDADF}" type="presOf" srcId="{5AEC898D-96C0-474F-AD46-BAAC8CF0BB35}" destId="{3DDE3272-B9E4-48A3-BDBB-67A2A5E6961B}" srcOrd="0" destOrd="0" presId="urn:microsoft.com/office/officeart/2005/8/layout/vList6"/>
    <dgm:cxn modelId="{C6864E38-8C2A-440C-B9B8-B6C952C0B360}" srcId="{6751B7E3-B27A-43BA-AB07-7C038E2173A3}" destId="{C4C29CA7-A43F-4B1F-A7A6-1728F431CB9F}" srcOrd="1" destOrd="0" parTransId="{2EB607A6-D902-4C63-9E5E-D499DCB43C93}" sibTransId="{EE2ABF06-1BBD-49A8-8193-6E0C1260492E}"/>
    <dgm:cxn modelId="{95D76962-CD0D-472C-9BE6-7F23842FED59}" srcId="{6751B7E3-B27A-43BA-AB07-7C038E2173A3}" destId="{5AEC898D-96C0-474F-AD46-BAAC8CF0BB35}" srcOrd="2" destOrd="0" parTransId="{17FFB28B-1F07-4DC9-9A2C-30477612E068}" sibTransId="{D25795C3-3320-4E8D-AEC1-15C45ABD6524}"/>
    <dgm:cxn modelId="{B792B551-BA6D-4E98-94A9-A7251D2946C9}" srcId="{6751B7E3-B27A-43BA-AB07-7C038E2173A3}" destId="{BF64EEF5-AD90-4DE3-95C0-9FBF9A47CAC6}" srcOrd="3" destOrd="0" parTransId="{292979B3-25D3-4595-BDB2-BB60E4565091}" sibTransId="{D0987BD7-8874-4501-AAD1-2DF735F259B2}"/>
    <dgm:cxn modelId="{F345F6A6-33E6-45A9-9213-59EE85FA168D}" type="presOf" srcId="{C4C29CA7-A43F-4B1F-A7A6-1728F431CB9F}" destId="{6EF2F18C-6B89-409C-A771-2F3E61F063B7}" srcOrd="0" destOrd="0" presId="urn:microsoft.com/office/officeart/2005/8/layout/vList6"/>
    <dgm:cxn modelId="{D0743CAF-691B-4DDF-99BE-3A5C075C866C}" type="presOf" srcId="{B478686F-27B7-43CE-81BB-D7C5687B4473}" destId="{AC2F9A41-61D8-4894-A859-AE2DD497F439}" srcOrd="0" destOrd="0" presId="urn:microsoft.com/office/officeart/2005/8/layout/vList6"/>
    <dgm:cxn modelId="{839BE0C7-24E0-4BFF-87DD-942366793203}" type="presOf" srcId="{DF6AA133-467F-4CD6-9167-BBEDA5D98DB1}" destId="{5C8FB966-6E5C-4704-BB8F-818FBA628093}" srcOrd="0" destOrd="0" presId="urn:microsoft.com/office/officeart/2005/8/layout/vList6"/>
    <dgm:cxn modelId="{7FB706CB-C5D2-42F8-9DA9-B3D11F99AF98}" srcId="{C4C29CA7-A43F-4B1F-A7A6-1728F431CB9F}" destId="{6205C6D0-87DB-46C1-AD94-0F75C9C1DE91}" srcOrd="0" destOrd="0" parTransId="{05862A5E-FB29-48FC-81EB-C9B21247F42A}" sibTransId="{A6DCF10D-5DBD-48A4-A6F1-503905F802E2}"/>
    <dgm:cxn modelId="{A27282CD-B273-40C8-B40F-EE8AC537B091}" srcId="{5AEC898D-96C0-474F-AD46-BAAC8CF0BB35}" destId="{36FBB229-6752-47BB-99B5-8C476F7DE82B}" srcOrd="0" destOrd="0" parTransId="{46FD0618-97D7-47D4-A4C7-5869E97EBD6E}" sibTransId="{34735C9E-0037-4D51-8748-2226805C5CD0}"/>
    <dgm:cxn modelId="{DADC7ACF-A72C-403A-BD6A-8F7AB82C0206}" type="presOf" srcId="{6205C6D0-87DB-46C1-AD94-0F75C9C1DE91}" destId="{8E26F9E2-5A43-45DB-9A54-10B1321F132F}" srcOrd="0" destOrd="0" presId="urn:microsoft.com/office/officeart/2005/8/layout/vList6"/>
    <dgm:cxn modelId="{F2ED44DC-E9A7-47F2-A4C8-F232F5E2564F}" type="presOf" srcId="{6751B7E3-B27A-43BA-AB07-7C038E2173A3}" destId="{F506A8E9-4F58-4528-A832-A2857DACC44A}" srcOrd="0" destOrd="0" presId="urn:microsoft.com/office/officeart/2005/8/layout/vList6"/>
    <dgm:cxn modelId="{1FC3B5E0-3DFF-4F0F-85BE-F51BEE32382B}" type="presOf" srcId="{36FBB229-6752-47BB-99B5-8C476F7DE82B}" destId="{11ABA132-8C5D-42D6-B5B2-E698B1DAF2C8}" srcOrd="0" destOrd="0" presId="urn:microsoft.com/office/officeart/2005/8/layout/vList6"/>
    <dgm:cxn modelId="{D22DFEEA-5D44-4CF5-8B6B-28E9CB2DC9AB}" srcId="{6751B7E3-B27A-43BA-AB07-7C038E2173A3}" destId="{DF6AA133-467F-4CD6-9167-BBEDA5D98DB1}" srcOrd="0" destOrd="0" parTransId="{2F2DEC1B-893A-4CF8-BBB7-98F80CFC3886}" sibTransId="{F73DE8FD-64A1-4B34-8F96-09C889E68522}"/>
    <dgm:cxn modelId="{4AFFA7FC-836F-4DC5-9CE2-F40C1F867648}" srcId="{DF6AA133-467F-4CD6-9167-BBEDA5D98DB1}" destId="{B478686F-27B7-43CE-81BB-D7C5687B4473}" srcOrd="0" destOrd="0" parTransId="{16128B82-BBB0-40DC-8AA5-6C64D69ABDB5}" sibTransId="{98CE7734-B5D6-4DC6-A0F2-BB40296070B5}"/>
    <dgm:cxn modelId="{6B95D1A6-A915-426F-B1FE-05C5B5DEEE39}" type="presParOf" srcId="{F506A8E9-4F58-4528-A832-A2857DACC44A}" destId="{4C0F9174-3FE7-4CCC-94E2-8CDFA983D613}" srcOrd="0" destOrd="0" presId="urn:microsoft.com/office/officeart/2005/8/layout/vList6"/>
    <dgm:cxn modelId="{F38B7E3D-C986-4DD7-AD48-5996FEFEA8D1}" type="presParOf" srcId="{4C0F9174-3FE7-4CCC-94E2-8CDFA983D613}" destId="{5C8FB966-6E5C-4704-BB8F-818FBA628093}" srcOrd="0" destOrd="0" presId="urn:microsoft.com/office/officeart/2005/8/layout/vList6"/>
    <dgm:cxn modelId="{FA0F3283-5354-4F03-89CE-C289CA6E3E6B}" type="presParOf" srcId="{4C0F9174-3FE7-4CCC-94E2-8CDFA983D613}" destId="{AC2F9A41-61D8-4894-A859-AE2DD497F439}" srcOrd="1" destOrd="0" presId="urn:microsoft.com/office/officeart/2005/8/layout/vList6"/>
    <dgm:cxn modelId="{3899B0D0-C309-4709-BA43-4FA79ABAD887}" type="presParOf" srcId="{F506A8E9-4F58-4528-A832-A2857DACC44A}" destId="{91101C3A-C617-40CB-A518-5DFC10345E6B}" srcOrd="1" destOrd="0" presId="urn:microsoft.com/office/officeart/2005/8/layout/vList6"/>
    <dgm:cxn modelId="{FFC88A33-6462-4F5B-B569-71CA382F5D1B}" type="presParOf" srcId="{F506A8E9-4F58-4528-A832-A2857DACC44A}" destId="{B734EFEC-C64C-4267-8E7A-BFB33C8486AA}" srcOrd="2" destOrd="0" presId="urn:microsoft.com/office/officeart/2005/8/layout/vList6"/>
    <dgm:cxn modelId="{75A82DE9-155E-4AD8-BC1A-14CC49CB0B83}" type="presParOf" srcId="{B734EFEC-C64C-4267-8E7A-BFB33C8486AA}" destId="{6EF2F18C-6B89-409C-A771-2F3E61F063B7}" srcOrd="0" destOrd="0" presId="urn:microsoft.com/office/officeart/2005/8/layout/vList6"/>
    <dgm:cxn modelId="{B04B1A3D-A61F-440F-B7F3-45C11EFB60D2}" type="presParOf" srcId="{B734EFEC-C64C-4267-8E7A-BFB33C8486AA}" destId="{8E26F9E2-5A43-45DB-9A54-10B1321F132F}" srcOrd="1" destOrd="0" presId="urn:microsoft.com/office/officeart/2005/8/layout/vList6"/>
    <dgm:cxn modelId="{D64DD2C0-F4BF-4948-A82A-6EBF015B0C8E}" type="presParOf" srcId="{F506A8E9-4F58-4528-A832-A2857DACC44A}" destId="{0353B729-C50E-4FE1-A971-621AA70BC6BA}" srcOrd="3" destOrd="0" presId="urn:microsoft.com/office/officeart/2005/8/layout/vList6"/>
    <dgm:cxn modelId="{652AED6B-3123-4D53-AE1A-B787641221E1}" type="presParOf" srcId="{F506A8E9-4F58-4528-A832-A2857DACC44A}" destId="{1AFDA04D-15C2-4E1A-A0FB-C88DCAF560CC}" srcOrd="4" destOrd="0" presId="urn:microsoft.com/office/officeart/2005/8/layout/vList6"/>
    <dgm:cxn modelId="{E6FC8F81-085A-4A1A-8EA8-ADA946878D7B}" type="presParOf" srcId="{1AFDA04D-15C2-4E1A-A0FB-C88DCAF560CC}" destId="{3DDE3272-B9E4-48A3-BDBB-67A2A5E6961B}" srcOrd="0" destOrd="0" presId="urn:microsoft.com/office/officeart/2005/8/layout/vList6"/>
    <dgm:cxn modelId="{C82D78D6-B6FB-420F-B3BF-53DACC3F24AA}" type="presParOf" srcId="{1AFDA04D-15C2-4E1A-A0FB-C88DCAF560CC}" destId="{11ABA132-8C5D-42D6-B5B2-E698B1DAF2C8}" srcOrd="1" destOrd="0" presId="urn:microsoft.com/office/officeart/2005/8/layout/vList6"/>
    <dgm:cxn modelId="{321CA3B7-C118-4EA2-B29A-6D7C15A3B87E}" type="presParOf" srcId="{F506A8E9-4F58-4528-A832-A2857DACC44A}" destId="{B00EE497-75D1-4FF4-A54D-E4AD0A3FF058}" srcOrd="5" destOrd="0" presId="urn:microsoft.com/office/officeart/2005/8/layout/vList6"/>
    <dgm:cxn modelId="{1B9C6CF1-A52F-453C-BDB3-E708380915FC}" type="presParOf" srcId="{F506A8E9-4F58-4528-A832-A2857DACC44A}" destId="{5D422FA9-B731-42B4-8F25-26FCF800EA0A}" srcOrd="6" destOrd="0" presId="urn:microsoft.com/office/officeart/2005/8/layout/vList6"/>
    <dgm:cxn modelId="{2D28D1D5-2BEB-410E-A394-B420BFE890B8}" type="presParOf" srcId="{5D422FA9-B731-42B4-8F25-26FCF800EA0A}" destId="{919A1E5B-2129-480E-B200-7F80133F46AC}" srcOrd="0" destOrd="0" presId="urn:microsoft.com/office/officeart/2005/8/layout/vList6"/>
    <dgm:cxn modelId="{D9F3B2D1-2B89-4946-B46D-E162A9E02387}" type="presParOf" srcId="{5D422FA9-B731-42B4-8F25-26FCF800EA0A}" destId="{648E94B5-F7B5-40BA-B810-54EB92B27BBB}"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2F9A41-61D8-4894-A859-AE2DD497F439}">
      <dsp:nvSpPr>
        <dsp:cNvPr id="0" name=""/>
        <dsp:cNvSpPr/>
      </dsp:nvSpPr>
      <dsp:spPr>
        <a:xfrm>
          <a:off x="2051655" y="1266"/>
          <a:ext cx="6063668" cy="1005073"/>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55"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US" altLang="zh-CN" sz="1300" b="1" u="none" kern="1200" dirty="0">
              <a:latin typeface="+mn-lt"/>
              <a:ea typeface="+mn-ea"/>
              <a:cs typeface="+mn-ea"/>
              <a:sym typeface="+mn-lt"/>
            </a:rPr>
            <a:t>IPv6</a:t>
          </a:r>
          <a:r>
            <a:rPr lang="zh-CN" altLang="en-US" sz="1300" u="none" kern="1200" dirty="0">
              <a:latin typeface="+mn-lt"/>
              <a:ea typeface="+mn-ea"/>
              <a:cs typeface="+mn-ea"/>
              <a:sym typeface="+mn-lt"/>
            </a:rPr>
            <a:t>扫清了可接入网络的终端设备在数量上的限制。互联网</a:t>
          </a:r>
          <a:r>
            <a:rPr lang="en-US" altLang="zh-CN" sz="1300" u="none" kern="1200" dirty="0">
              <a:latin typeface="+mn-lt"/>
              <a:ea typeface="+mn-ea"/>
              <a:cs typeface="+mn-ea"/>
              <a:sym typeface="+mn-lt"/>
            </a:rPr>
            <a:t>/</a:t>
          </a:r>
          <a:r>
            <a:rPr lang="zh-CN" altLang="en-US" sz="1300" u="none" kern="1200" dirty="0">
              <a:latin typeface="+mn-lt"/>
              <a:ea typeface="+mn-ea"/>
              <a:cs typeface="+mn-ea"/>
              <a:sym typeface="+mn-lt"/>
            </a:rPr>
            <a:t>电信网是物联网的核心网络、平台和技术支持。</a:t>
          </a:r>
        </a:p>
      </dsp:txBody>
      <dsp:txXfrm>
        <a:off x="2051655" y="126900"/>
        <a:ext cx="5686766" cy="753805"/>
      </dsp:txXfrm>
    </dsp:sp>
    <dsp:sp modelId="{5C8FB966-6E5C-4704-BB8F-818FBA628093}">
      <dsp:nvSpPr>
        <dsp:cNvPr id="0" name=""/>
        <dsp:cNvSpPr/>
      </dsp:nvSpPr>
      <dsp:spPr>
        <a:xfrm>
          <a:off x="114276" y="1266"/>
          <a:ext cx="1937379" cy="1005073"/>
        </a:xfrm>
        <a:prstGeom prst="roundRect">
          <a:avLst/>
        </a:prstGeom>
        <a:solidFill>
          <a:srgbClr val="385D8A"/>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zh-CN" altLang="en-US" sz="2500" kern="1200" dirty="0">
              <a:latin typeface="+mn-lt"/>
              <a:ea typeface="+mn-ea"/>
              <a:cs typeface="+mn-ea"/>
              <a:sym typeface="+mn-lt"/>
            </a:rPr>
            <a:t>互联网</a:t>
          </a:r>
        </a:p>
      </dsp:txBody>
      <dsp:txXfrm>
        <a:off x="163340" y="50330"/>
        <a:ext cx="1839251" cy="906945"/>
      </dsp:txXfrm>
    </dsp:sp>
    <dsp:sp modelId="{8E26F9E2-5A43-45DB-9A54-10B1321F132F}">
      <dsp:nvSpPr>
        <dsp:cNvPr id="0" name=""/>
        <dsp:cNvSpPr/>
      </dsp:nvSpPr>
      <dsp:spPr>
        <a:xfrm>
          <a:off x="2051614" y="1106847"/>
          <a:ext cx="6063717" cy="1005073"/>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55"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US" altLang="zh-CN" sz="1300" b="1" u="none" kern="1200" dirty="0" err="1">
              <a:latin typeface="+mn-lt"/>
              <a:ea typeface="+mn-ea"/>
              <a:cs typeface="+mn-ea"/>
              <a:sym typeface="+mn-lt"/>
            </a:rPr>
            <a:t>WiFi</a:t>
          </a:r>
          <a:r>
            <a:rPr lang="en-US" altLang="zh-CN" sz="1300" b="1" u="none" kern="1200" dirty="0">
              <a:latin typeface="+mn-lt"/>
              <a:ea typeface="+mn-ea"/>
              <a:cs typeface="+mn-ea"/>
              <a:sym typeface="+mn-lt"/>
            </a:rPr>
            <a:t>/</a:t>
          </a:r>
          <a:r>
            <a:rPr lang="en-US" altLang="zh-CN" sz="1300" b="1" u="none" kern="1200" dirty="0" err="1">
              <a:latin typeface="+mn-lt"/>
              <a:ea typeface="+mn-ea"/>
              <a:cs typeface="+mn-ea"/>
              <a:sym typeface="+mn-lt"/>
            </a:rPr>
            <a:t>WiMAX</a:t>
          </a:r>
          <a:r>
            <a:rPr lang="zh-CN" altLang="en-US" sz="1300" u="none" kern="1200" dirty="0">
              <a:latin typeface="+mn-lt"/>
              <a:ea typeface="+mn-ea"/>
              <a:cs typeface="+mn-ea"/>
              <a:sym typeface="+mn-lt"/>
            </a:rPr>
            <a:t>等无线宽带技术覆盖范围较广，传输速度较快，为物联网提供高速可靠廉价且不受接入设备位置限制的互联手段</a:t>
          </a:r>
        </a:p>
      </dsp:txBody>
      <dsp:txXfrm>
        <a:off x="2051614" y="1232481"/>
        <a:ext cx="5686815" cy="753805"/>
      </dsp:txXfrm>
    </dsp:sp>
    <dsp:sp modelId="{6EF2F18C-6B89-409C-A771-2F3E61F063B7}">
      <dsp:nvSpPr>
        <dsp:cNvPr id="0" name=""/>
        <dsp:cNvSpPr/>
      </dsp:nvSpPr>
      <dsp:spPr>
        <a:xfrm>
          <a:off x="114267" y="1106847"/>
          <a:ext cx="1937346" cy="1005073"/>
        </a:xfrm>
        <a:prstGeom prst="roundRect">
          <a:avLst/>
        </a:prstGeom>
        <a:solidFill>
          <a:srgbClr val="385D8A"/>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zh-CN" altLang="en-US" sz="2500" kern="1200" dirty="0">
              <a:latin typeface="+mn-lt"/>
              <a:ea typeface="+mn-ea"/>
              <a:cs typeface="+mn-ea"/>
              <a:sym typeface="+mn-lt"/>
            </a:rPr>
            <a:t>无线宽带网</a:t>
          </a:r>
        </a:p>
      </dsp:txBody>
      <dsp:txXfrm>
        <a:off x="163331" y="1155911"/>
        <a:ext cx="1839218" cy="906945"/>
      </dsp:txXfrm>
    </dsp:sp>
    <dsp:sp modelId="{11ABA132-8C5D-42D6-B5B2-E698B1DAF2C8}">
      <dsp:nvSpPr>
        <dsp:cNvPr id="0" name=""/>
        <dsp:cNvSpPr/>
      </dsp:nvSpPr>
      <dsp:spPr>
        <a:xfrm>
          <a:off x="2123063" y="2212428"/>
          <a:ext cx="5920818" cy="1005073"/>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altLang="zh-CN" sz="1200" b="1" u="none" kern="1200" dirty="0" err="1">
              <a:latin typeface="+mn-lt"/>
              <a:ea typeface="+mn-ea"/>
              <a:cs typeface="+mn-ea"/>
              <a:sym typeface="+mn-lt"/>
            </a:rPr>
            <a:t>ZigBee</a:t>
          </a:r>
          <a:r>
            <a:rPr lang="en-US" altLang="zh-CN" sz="1200" b="1" u="none" kern="1200" dirty="0">
              <a:latin typeface="+mn-lt"/>
              <a:ea typeface="+mn-ea"/>
              <a:cs typeface="+mn-ea"/>
              <a:sym typeface="+mn-lt"/>
            </a:rPr>
            <a:t>/</a:t>
          </a:r>
          <a:r>
            <a:rPr lang="zh-CN" altLang="en-US" sz="1200" b="1" u="none" kern="1200" dirty="0">
              <a:latin typeface="+mn-lt"/>
              <a:ea typeface="+mn-ea"/>
              <a:cs typeface="+mn-ea"/>
              <a:sym typeface="+mn-lt"/>
            </a:rPr>
            <a:t>蓝牙</a:t>
          </a:r>
          <a:r>
            <a:rPr lang="en-US" altLang="zh-CN" sz="1200" b="1" u="none" kern="1200" dirty="0">
              <a:latin typeface="+mn-lt"/>
              <a:ea typeface="+mn-ea"/>
              <a:cs typeface="+mn-ea"/>
              <a:sym typeface="+mn-lt"/>
            </a:rPr>
            <a:t>/</a:t>
          </a:r>
          <a:r>
            <a:rPr lang="zh-CN" altLang="en-US" sz="1200" b="1" u="none" kern="1200" dirty="0">
              <a:latin typeface="+mn-lt"/>
              <a:ea typeface="+mn-ea"/>
              <a:cs typeface="+mn-ea"/>
              <a:sym typeface="+mn-lt"/>
            </a:rPr>
            <a:t>红外</a:t>
          </a:r>
          <a:r>
            <a:rPr lang="zh-CN" altLang="en-US" sz="1200" u="none" kern="1200" dirty="0">
              <a:latin typeface="+mn-lt"/>
              <a:ea typeface="+mn-ea"/>
              <a:cs typeface="+mn-ea"/>
              <a:sym typeface="+mn-lt"/>
            </a:rPr>
            <a:t>等低速网络协议能够适应物联网中能力较低的节点的低速率、低通信半径、低计算能力和低能量来源等特征。</a:t>
          </a:r>
        </a:p>
      </dsp:txBody>
      <dsp:txXfrm>
        <a:off x="2123063" y="2338062"/>
        <a:ext cx="5543916" cy="753805"/>
      </dsp:txXfrm>
    </dsp:sp>
    <dsp:sp modelId="{3DDE3272-B9E4-48A3-BDBB-67A2A5E6961B}">
      <dsp:nvSpPr>
        <dsp:cNvPr id="0" name=""/>
        <dsp:cNvSpPr/>
      </dsp:nvSpPr>
      <dsp:spPr>
        <a:xfrm>
          <a:off x="185717" y="2212428"/>
          <a:ext cx="1937346" cy="1005073"/>
        </a:xfrm>
        <a:prstGeom prst="roundRect">
          <a:avLst/>
        </a:prstGeom>
        <a:solidFill>
          <a:srgbClr val="385D8A"/>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zh-CN" altLang="en-US" sz="2500" kern="1200" dirty="0">
              <a:latin typeface="+mn-lt"/>
              <a:ea typeface="+mn-ea"/>
              <a:cs typeface="+mn-ea"/>
              <a:sym typeface="+mn-lt"/>
            </a:rPr>
            <a:t>无线低速网</a:t>
          </a:r>
        </a:p>
      </dsp:txBody>
      <dsp:txXfrm>
        <a:off x="234781" y="2261492"/>
        <a:ext cx="1839218" cy="906945"/>
      </dsp:txXfrm>
    </dsp:sp>
    <dsp:sp modelId="{648E94B5-F7B5-40BA-B810-54EB92B27BBB}">
      <dsp:nvSpPr>
        <dsp:cNvPr id="0" name=""/>
        <dsp:cNvSpPr/>
      </dsp:nvSpPr>
      <dsp:spPr>
        <a:xfrm>
          <a:off x="2194488" y="3318009"/>
          <a:ext cx="5777969" cy="1005073"/>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 tIns="7620" rIns="7620" bIns="7620" numCol="1" spcCol="1270" anchor="ctr" anchorCtr="0">
          <a:noAutofit/>
        </a:bodyPr>
        <a:lstStyle/>
        <a:p>
          <a:pPr marL="114300" lvl="1" indent="-114300" algn="l" defTabSz="533400">
            <a:lnSpc>
              <a:spcPct val="90000"/>
            </a:lnSpc>
            <a:spcBef>
              <a:spcPct val="0"/>
            </a:spcBef>
            <a:spcAft>
              <a:spcPct val="15000"/>
            </a:spcAft>
            <a:buChar char="•"/>
          </a:pPr>
          <a:r>
            <a:rPr lang="zh-CN" altLang="en-US" sz="1200" u="none" kern="1200" dirty="0">
              <a:latin typeface="+mn-lt"/>
              <a:ea typeface="+mn-ea"/>
              <a:cs typeface="+mn-ea"/>
              <a:sym typeface="+mn-lt"/>
            </a:rPr>
            <a:t>移动通信网络将成为“全面、随时、随地”传输信息的有效平台。高速、实时、高覆盖率、多元化处理多媒体数据，为“物品触网”创造条件。</a:t>
          </a:r>
        </a:p>
      </dsp:txBody>
      <dsp:txXfrm>
        <a:off x="2194488" y="3443643"/>
        <a:ext cx="5401067" cy="753805"/>
      </dsp:txXfrm>
    </dsp:sp>
    <dsp:sp modelId="{919A1E5B-2129-480E-B200-7F80133F46AC}">
      <dsp:nvSpPr>
        <dsp:cNvPr id="0" name=""/>
        <dsp:cNvSpPr/>
      </dsp:nvSpPr>
      <dsp:spPr>
        <a:xfrm>
          <a:off x="185692" y="3319276"/>
          <a:ext cx="1937346" cy="1005073"/>
        </a:xfrm>
        <a:prstGeom prst="roundRect">
          <a:avLst/>
        </a:prstGeom>
        <a:solidFill>
          <a:srgbClr val="385D8A"/>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zh-CN" altLang="en-US" sz="2500" kern="1200" dirty="0">
              <a:latin typeface="+mn-lt"/>
              <a:ea typeface="+mn-ea"/>
              <a:cs typeface="+mn-ea"/>
              <a:sym typeface="+mn-lt"/>
            </a:rPr>
            <a:t>移动通信网</a:t>
          </a:r>
        </a:p>
      </dsp:txBody>
      <dsp:txXfrm>
        <a:off x="234756" y="3368340"/>
        <a:ext cx="1839218" cy="906945"/>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064E31-394C-4155-8BDD-1C0644C70FF2}" type="datetimeFigureOut">
              <a:rPr lang="zh-CN" altLang="en-US" smtClean="0"/>
              <a:t>2023/2/14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6B5190-B94A-487D-A4F2-1206236771C7}" type="slidenum">
              <a:rPr lang="zh-CN" altLang="en-US" smtClean="0"/>
              <a:t>‹#›</a:t>
            </a:fld>
            <a:endParaRPr lang="zh-CN" altLang="en-US"/>
          </a:p>
        </p:txBody>
      </p:sp>
    </p:spTree>
    <p:extLst>
      <p:ext uri="{BB962C8B-B14F-4D97-AF65-F5344CB8AC3E}">
        <p14:creationId xmlns:p14="http://schemas.microsoft.com/office/powerpoint/2010/main" val="1991731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a:t>
            </a:fld>
            <a:endParaRPr lang="zh-CN" altLang="en-US"/>
          </a:p>
        </p:txBody>
      </p:sp>
    </p:spTree>
    <p:extLst>
      <p:ext uri="{BB962C8B-B14F-4D97-AF65-F5344CB8AC3E}">
        <p14:creationId xmlns:p14="http://schemas.microsoft.com/office/powerpoint/2010/main" val="3537660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a:t>
            </a:fld>
            <a:endParaRPr lang="zh-CN" altLang="en-US"/>
          </a:p>
        </p:txBody>
      </p:sp>
    </p:spTree>
    <p:extLst>
      <p:ext uri="{BB962C8B-B14F-4D97-AF65-F5344CB8AC3E}">
        <p14:creationId xmlns:p14="http://schemas.microsoft.com/office/powerpoint/2010/main" val="4221917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4</a:t>
            </a:fld>
            <a:endParaRPr lang="zh-CN" altLang="en-US"/>
          </a:p>
        </p:txBody>
      </p:sp>
    </p:spTree>
    <p:extLst>
      <p:ext uri="{BB962C8B-B14F-4D97-AF65-F5344CB8AC3E}">
        <p14:creationId xmlns:p14="http://schemas.microsoft.com/office/powerpoint/2010/main" val="494711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5</a:t>
            </a:fld>
            <a:endParaRPr lang="zh-CN" altLang="en-US"/>
          </a:p>
        </p:txBody>
      </p:sp>
    </p:spTree>
    <p:extLst>
      <p:ext uri="{BB962C8B-B14F-4D97-AF65-F5344CB8AC3E}">
        <p14:creationId xmlns:p14="http://schemas.microsoft.com/office/powerpoint/2010/main" val="1311383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6</a:t>
            </a:fld>
            <a:endParaRPr lang="zh-CN" altLang="en-US"/>
          </a:p>
        </p:txBody>
      </p:sp>
    </p:spTree>
    <p:extLst>
      <p:ext uri="{BB962C8B-B14F-4D97-AF65-F5344CB8AC3E}">
        <p14:creationId xmlns:p14="http://schemas.microsoft.com/office/powerpoint/2010/main" val="1244139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7</a:t>
            </a:fld>
            <a:endParaRPr lang="zh-CN" altLang="en-US"/>
          </a:p>
        </p:txBody>
      </p:sp>
    </p:spTree>
    <p:extLst>
      <p:ext uri="{BB962C8B-B14F-4D97-AF65-F5344CB8AC3E}">
        <p14:creationId xmlns:p14="http://schemas.microsoft.com/office/powerpoint/2010/main" val="4185350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8</a:t>
            </a:fld>
            <a:endParaRPr lang="zh-CN" altLang="en-US"/>
          </a:p>
        </p:txBody>
      </p:sp>
    </p:spTree>
    <p:extLst>
      <p:ext uri="{BB962C8B-B14F-4D97-AF65-F5344CB8AC3E}">
        <p14:creationId xmlns:p14="http://schemas.microsoft.com/office/powerpoint/2010/main" val="68435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9</a:t>
            </a:fld>
            <a:endParaRPr lang="zh-CN" altLang="en-US"/>
          </a:p>
        </p:txBody>
      </p:sp>
    </p:spTree>
    <p:extLst>
      <p:ext uri="{BB962C8B-B14F-4D97-AF65-F5344CB8AC3E}">
        <p14:creationId xmlns:p14="http://schemas.microsoft.com/office/powerpoint/2010/main" val="3394149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10</a:t>
            </a:fld>
            <a:endParaRPr lang="zh-CN" altLang="en-US"/>
          </a:p>
        </p:txBody>
      </p:sp>
    </p:spTree>
    <p:extLst>
      <p:ext uri="{BB962C8B-B14F-4D97-AF65-F5344CB8AC3E}">
        <p14:creationId xmlns:p14="http://schemas.microsoft.com/office/powerpoint/2010/main" val="1303243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11</a:t>
            </a:fld>
            <a:endParaRPr lang="zh-CN" altLang="en-US"/>
          </a:p>
        </p:txBody>
      </p:sp>
    </p:spTree>
    <p:extLst>
      <p:ext uri="{BB962C8B-B14F-4D97-AF65-F5344CB8AC3E}">
        <p14:creationId xmlns:p14="http://schemas.microsoft.com/office/powerpoint/2010/main" val="18854241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12</a:t>
            </a:fld>
            <a:endParaRPr lang="zh-CN" altLang="en-US"/>
          </a:p>
        </p:txBody>
      </p:sp>
    </p:spTree>
    <p:extLst>
      <p:ext uri="{BB962C8B-B14F-4D97-AF65-F5344CB8AC3E}">
        <p14:creationId xmlns:p14="http://schemas.microsoft.com/office/powerpoint/2010/main" val="2956945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13</a:t>
            </a:fld>
            <a:endParaRPr lang="zh-CN" altLang="en-US"/>
          </a:p>
        </p:txBody>
      </p:sp>
    </p:spTree>
    <p:extLst>
      <p:ext uri="{BB962C8B-B14F-4D97-AF65-F5344CB8AC3E}">
        <p14:creationId xmlns:p14="http://schemas.microsoft.com/office/powerpoint/2010/main" val="22182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14</a:t>
            </a:fld>
            <a:endParaRPr lang="zh-CN" altLang="en-US"/>
          </a:p>
        </p:txBody>
      </p:sp>
    </p:spTree>
    <p:extLst>
      <p:ext uri="{BB962C8B-B14F-4D97-AF65-F5344CB8AC3E}">
        <p14:creationId xmlns:p14="http://schemas.microsoft.com/office/powerpoint/2010/main" val="4242592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15</a:t>
            </a:fld>
            <a:endParaRPr lang="zh-CN" altLang="en-US"/>
          </a:p>
        </p:txBody>
      </p:sp>
    </p:spTree>
    <p:extLst>
      <p:ext uri="{BB962C8B-B14F-4D97-AF65-F5344CB8AC3E}">
        <p14:creationId xmlns:p14="http://schemas.microsoft.com/office/powerpoint/2010/main" val="3245278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16</a:t>
            </a:fld>
            <a:endParaRPr lang="zh-CN" altLang="en-US"/>
          </a:p>
        </p:txBody>
      </p:sp>
    </p:spTree>
    <p:extLst>
      <p:ext uri="{BB962C8B-B14F-4D97-AF65-F5344CB8AC3E}">
        <p14:creationId xmlns:p14="http://schemas.microsoft.com/office/powerpoint/2010/main" val="1798439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17</a:t>
            </a:fld>
            <a:endParaRPr lang="zh-CN" altLang="en-US"/>
          </a:p>
        </p:txBody>
      </p:sp>
    </p:spTree>
    <p:extLst>
      <p:ext uri="{BB962C8B-B14F-4D97-AF65-F5344CB8AC3E}">
        <p14:creationId xmlns:p14="http://schemas.microsoft.com/office/powerpoint/2010/main" val="611881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18</a:t>
            </a:fld>
            <a:endParaRPr lang="zh-CN" altLang="en-US"/>
          </a:p>
        </p:txBody>
      </p:sp>
    </p:spTree>
    <p:extLst>
      <p:ext uri="{BB962C8B-B14F-4D97-AF65-F5344CB8AC3E}">
        <p14:creationId xmlns:p14="http://schemas.microsoft.com/office/powerpoint/2010/main" val="1758948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19</a:t>
            </a:fld>
            <a:endParaRPr lang="zh-CN" altLang="en-US"/>
          </a:p>
        </p:txBody>
      </p:sp>
    </p:spTree>
    <p:extLst>
      <p:ext uri="{BB962C8B-B14F-4D97-AF65-F5344CB8AC3E}">
        <p14:creationId xmlns:p14="http://schemas.microsoft.com/office/powerpoint/2010/main" val="8495274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20</a:t>
            </a:fld>
            <a:endParaRPr lang="zh-CN" altLang="en-US"/>
          </a:p>
        </p:txBody>
      </p:sp>
    </p:spTree>
    <p:extLst>
      <p:ext uri="{BB962C8B-B14F-4D97-AF65-F5344CB8AC3E}">
        <p14:creationId xmlns:p14="http://schemas.microsoft.com/office/powerpoint/2010/main" val="25843748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21</a:t>
            </a:fld>
            <a:endParaRPr lang="zh-CN" altLang="en-US"/>
          </a:p>
        </p:txBody>
      </p:sp>
    </p:spTree>
    <p:extLst>
      <p:ext uri="{BB962C8B-B14F-4D97-AF65-F5344CB8AC3E}">
        <p14:creationId xmlns:p14="http://schemas.microsoft.com/office/powerpoint/2010/main" val="22398463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22</a:t>
            </a:fld>
            <a:endParaRPr lang="zh-CN" altLang="en-US"/>
          </a:p>
        </p:txBody>
      </p:sp>
    </p:spTree>
    <p:extLst>
      <p:ext uri="{BB962C8B-B14F-4D97-AF65-F5344CB8AC3E}">
        <p14:creationId xmlns:p14="http://schemas.microsoft.com/office/powerpoint/2010/main" val="20809559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23</a:t>
            </a:fld>
            <a:endParaRPr lang="zh-CN" altLang="en-US"/>
          </a:p>
        </p:txBody>
      </p:sp>
    </p:spTree>
    <p:extLst>
      <p:ext uri="{BB962C8B-B14F-4D97-AF65-F5344CB8AC3E}">
        <p14:creationId xmlns:p14="http://schemas.microsoft.com/office/powerpoint/2010/main" val="398091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24</a:t>
            </a:fld>
            <a:endParaRPr lang="zh-CN" altLang="en-US"/>
          </a:p>
        </p:txBody>
      </p:sp>
    </p:spTree>
    <p:extLst>
      <p:ext uri="{BB962C8B-B14F-4D97-AF65-F5344CB8AC3E}">
        <p14:creationId xmlns:p14="http://schemas.microsoft.com/office/powerpoint/2010/main" val="40069144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25</a:t>
            </a:fld>
            <a:endParaRPr lang="zh-CN" altLang="en-US"/>
          </a:p>
        </p:txBody>
      </p:sp>
    </p:spTree>
    <p:extLst>
      <p:ext uri="{BB962C8B-B14F-4D97-AF65-F5344CB8AC3E}">
        <p14:creationId xmlns:p14="http://schemas.microsoft.com/office/powerpoint/2010/main" val="17020819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26</a:t>
            </a:fld>
            <a:endParaRPr lang="zh-CN" altLang="en-US"/>
          </a:p>
        </p:txBody>
      </p:sp>
    </p:spTree>
    <p:extLst>
      <p:ext uri="{BB962C8B-B14F-4D97-AF65-F5344CB8AC3E}">
        <p14:creationId xmlns:p14="http://schemas.microsoft.com/office/powerpoint/2010/main" val="26496716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27</a:t>
            </a:fld>
            <a:endParaRPr lang="zh-CN" altLang="en-US"/>
          </a:p>
        </p:txBody>
      </p:sp>
    </p:spTree>
    <p:extLst>
      <p:ext uri="{BB962C8B-B14F-4D97-AF65-F5344CB8AC3E}">
        <p14:creationId xmlns:p14="http://schemas.microsoft.com/office/powerpoint/2010/main" val="245998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28</a:t>
            </a:fld>
            <a:endParaRPr lang="zh-CN" altLang="en-US"/>
          </a:p>
        </p:txBody>
      </p:sp>
    </p:spTree>
    <p:extLst>
      <p:ext uri="{BB962C8B-B14F-4D97-AF65-F5344CB8AC3E}">
        <p14:creationId xmlns:p14="http://schemas.microsoft.com/office/powerpoint/2010/main" val="2679085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5190-B94A-487D-A4F2-1206236771C7}" type="slidenum">
              <a:rPr lang="zh-CN" altLang="en-US" smtClean="0"/>
              <a:t>29</a:t>
            </a:fld>
            <a:endParaRPr lang="zh-CN" altLang="en-US"/>
          </a:p>
        </p:txBody>
      </p:sp>
    </p:spTree>
    <p:extLst>
      <p:ext uri="{BB962C8B-B14F-4D97-AF65-F5344CB8AC3E}">
        <p14:creationId xmlns:p14="http://schemas.microsoft.com/office/powerpoint/2010/main" val="267728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3905A7-5CBB-4F19-AB32-D4330DA08A2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EABB831E-D4C6-4531-8257-C197953092A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2D9921E7-190C-4250-BD11-8D8544689C40}"/>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2023/2/14</a:t>
            </a:fld>
            <a:endParaRPr lang="zh-CN" altLang="en-US"/>
          </a:p>
        </p:txBody>
      </p:sp>
      <p:sp>
        <p:nvSpPr>
          <p:cNvPr id="5" name="页脚占位符 4">
            <a:extLst>
              <a:ext uri="{FF2B5EF4-FFF2-40B4-BE49-F238E27FC236}">
                <a16:creationId xmlns:a16="http://schemas.microsoft.com/office/drawing/2014/main" id="{CBA849D7-4DE8-4B96-80E3-49B4B4B48BF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020DAAEA-BA51-46A9-9BB5-2F07A49AF56C}"/>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209993593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F72E0D-5032-4E25-99AF-1EECA9D132D1}"/>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6513D2A-9FB6-46B5-ABF2-50B1D9ECE23C}"/>
              </a:ext>
            </a:extLst>
          </p:cNvPr>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7ABD4DD9-272A-40CA-BF8F-33E04FB023D7}"/>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2023/2/14</a:t>
            </a:fld>
            <a:endParaRPr lang="zh-CN" altLang="en-US"/>
          </a:p>
        </p:txBody>
      </p:sp>
      <p:sp>
        <p:nvSpPr>
          <p:cNvPr id="5" name="页脚占位符 4">
            <a:extLst>
              <a:ext uri="{FF2B5EF4-FFF2-40B4-BE49-F238E27FC236}">
                <a16:creationId xmlns:a16="http://schemas.microsoft.com/office/drawing/2014/main" id="{7BA41B12-2266-4BDA-90AC-1ACF14D8DFA5}"/>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421C0B83-B823-4600-BA98-D22282530C81}"/>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249703881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86A833-8BA9-4A6E-A617-19930048C2FB}"/>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8DFE079F-3F51-4B20-9407-F9DC57F03AB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F2E3F5BF-61BB-43D6-8946-662BDBEDC487}"/>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2023/2/14</a:t>
            </a:fld>
            <a:endParaRPr lang="zh-CN" altLang="en-US"/>
          </a:p>
        </p:txBody>
      </p:sp>
      <p:sp>
        <p:nvSpPr>
          <p:cNvPr id="5" name="页脚占位符 4">
            <a:extLst>
              <a:ext uri="{FF2B5EF4-FFF2-40B4-BE49-F238E27FC236}">
                <a16:creationId xmlns:a16="http://schemas.microsoft.com/office/drawing/2014/main" id="{2FC44BA6-5604-46FD-B9EA-526DCA4D3FB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DD87F2EA-260F-4997-A8EC-E0B7BEDBADA7}"/>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24115859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01FA87-48C4-4790-AEEE-A04EAC58162E}"/>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B722C3D-BB1C-4A3B-9E10-B055D0263DB5}"/>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7348E3B2-855D-4517-9A44-2C51B347F49D}"/>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5981F8B6-7851-40D0-9E93-3CF048A52B7F}"/>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2023/2/14</a:t>
            </a:fld>
            <a:endParaRPr lang="zh-CN" altLang="en-US"/>
          </a:p>
        </p:txBody>
      </p:sp>
      <p:sp>
        <p:nvSpPr>
          <p:cNvPr id="6" name="页脚占位符 5">
            <a:extLst>
              <a:ext uri="{FF2B5EF4-FFF2-40B4-BE49-F238E27FC236}">
                <a16:creationId xmlns:a16="http://schemas.microsoft.com/office/drawing/2014/main" id="{0D40C695-5304-4C75-9F08-D6E903BC239B}"/>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A3A6B409-8410-4B35-AA6C-2DBC886FBDAB}"/>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296355673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D891DD-8675-4D87-844F-C88004A8AACD}"/>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878A9837-228A-445A-BD16-CA169140A965}"/>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571E0C50-09EA-4DA5-B897-97D8CAA0D67D}"/>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45EEBDD8-A466-45EA-9C5E-4F6CBEBECE9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63CC6F00-BF6B-4E28-A09E-B525B938DE85}"/>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B8C7CE76-9A05-4775-AFCF-F1B20BBB753F}"/>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2023/2/14</a:t>
            </a:fld>
            <a:endParaRPr lang="zh-CN" altLang="en-US"/>
          </a:p>
        </p:txBody>
      </p:sp>
      <p:sp>
        <p:nvSpPr>
          <p:cNvPr id="8" name="页脚占位符 7">
            <a:extLst>
              <a:ext uri="{FF2B5EF4-FFF2-40B4-BE49-F238E27FC236}">
                <a16:creationId xmlns:a16="http://schemas.microsoft.com/office/drawing/2014/main" id="{E3A40ED4-7935-419A-A863-E0C30095402C}"/>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42B28CC0-81CC-41B5-B7FE-C55CBB3C6049}"/>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231573197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D891DD-8675-4D87-844F-C88004A8AACD}"/>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878A9837-228A-445A-BD16-CA169140A965}"/>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571E0C50-09EA-4DA5-B897-97D8CAA0D67D}"/>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45EEBDD8-A466-45EA-9C5E-4F6CBEBECE9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63CC6F00-BF6B-4E28-A09E-B525B938DE85}"/>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B8C7CE76-9A05-4775-AFCF-F1B20BBB753F}"/>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2023/2/14</a:t>
            </a:fld>
            <a:endParaRPr lang="zh-CN" altLang="en-US"/>
          </a:p>
        </p:txBody>
      </p:sp>
      <p:sp>
        <p:nvSpPr>
          <p:cNvPr id="8" name="页脚占位符 7">
            <a:extLst>
              <a:ext uri="{FF2B5EF4-FFF2-40B4-BE49-F238E27FC236}">
                <a16:creationId xmlns:a16="http://schemas.microsoft.com/office/drawing/2014/main" id="{E3A40ED4-7935-419A-A863-E0C30095402C}"/>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42B28CC0-81CC-41B5-B7FE-C55CBB3C6049}"/>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
        <p:nvSpPr>
          <p:cNvPr id="11" name="TextBox 10"/>
          <p:cNvSpPr txBox="1"/>
          <p:nvPr userDrawn="1"/>
        </p:nvSpPr>
        <p:spPr>
          <a:xfrm>
            <a:off x="911424" y="6717034"/>
            <a:ext cx="1440159" cy="11843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black"/>
                </a:solidFill>
                <a:effectLst/>
                <a:uLnTx/>
                <a:uFillTx/>
                <a:hlinkClick r:id="rId2"/>
              </a:rPr>
              <a:t>行业</a:t>
            </a:r>
            <a:r>
              <a:rPr kumimoji="0" lang="en-US" altLang="zh-CN" sz="100" b="0" i="0" u="none" strike="noStrike" kern="0" cap="none" spc="0" normalizeH="0" baseline="0" noProof="0" dirty="0">
                <a:ln>
                  <a:noFill/>
                </a:ln>
                <a:solidFill>
                  <a:prstClr val="black"/>
                </a:solidFill>
                <a:effectLst/>
                <a:uLnTx/>
                <a:uFillTx/>
                <a:hlinkClick r:id="rId2"/>
              </a:rPr>
              <a:t>PPT</a:t>
            </a:r>
            <a:r>
              <a:rPr kumimoji="0" lang="zh-CN" altLang="en-US" sz="100" b="0" i="0" u="none" strike="noStrike" kern="0" cap="none" spc="0" normalizeH="0" baseline="0" noProof="0" dirty="0">
                <a:ln>
                  <a:noFill/>
                </a:ln>
                <a:solidFill>
                  <a:prstClr val="black"/>
                </a:solidFill>
                <a:effectLst/>
                <a:uLnTx/>
                <a:uFillTx/>
                <a:hlinkClick r:id="rId2"/>
              </a:rPr>
              <a:t>模板</a:t>
            </a:r>
            <a:r>
              <a:rPr kumimoji="0" lang="en-US" altLang="zh-CN" sz="100" b="0" i="0" u="none" strike="noStrike" kern="0" cap="none" spc="0" normalizeH="0" baseline="0" noProof="0" dirty="0">
                <a:ln>
                  <a:noFill/>
                </a:ln>
                <a:solidFill>
                  <a:prstClr val="black"/>
                </a:solidFill>
                <a:effectLst/>
                <a:uLnTx/>
                <a:uFillTx/>
              </a:rPr>
              <a:t>http://www.1ppt.com/hangye/</a:t>
            </a:r>
          </a:p>
        </p:txBody>
      </p:sp>
    </p:spTree>
    <p:extLst>
      <p:ext uri="{BB962C8B-B14F-4D97-AF65-F5344CB8AC3E}">
        <p14:creationId xmlns:p14="http://schemas.microsoft.com/office/powerpoint/2010/main" val="89148384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A48F2F-BE0B-4BD4-8502-F570F225450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6E1F56F-F124-4E18-BCEF-89D26BF26EC3}"/>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2023/2/14</a:t>
            </a:fld>
            <a:endParaRPr lang="zh-CN" altLang="en-US"/>
          </a:p>
        </p:txBody>
      </p:sp>
      <p:sp>
        <p:nvSpPr>
          <p:cNvPr id="4" name="页脚占位符 3">
            <a:extLst>
              <a:ext uri="{FF2B5EF4-FFF2-40B4-BE49-F238E27FC236}">
                <a16:creationId xmlns:a16="http://schemas.microsoft.com/office/drawing/2014/main" id="{F728813D-B944-4D6A-8864-B7F35B2B0F2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269D983A-6429-41EB-AC0F-0F24EDEBE403}"/>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204560789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FFC84087-4BE7-47A1-B508-FF91ECB5C4CE}"/>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2023/2/14</a:t>
            </a:fld>
            <a:endParaRPr lang="zh-CN" altLang="en-US"/>
          </a:p>
        </p:txBody>
      </p:sp>
      <p:sp>
        <p:nvSpPr>
          <p:cNvPr id="3" name="页脚占位符 2">
            <a:extLst>
              <a:ext uri="{FF2B5EF4-FFF2-40B4-BE49-F238E27FC236}">
                <a16:creationId xmlns:a16="http://schemas.microsoft.com/office/drawing/2014/main" id="{BAE6031D-60EE-4B1D-A8F7-3D1DDDDB30B5}"/>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F2F9E9F1-C657-488E-A6DE-180A70671A16}"/>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225027654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DEE948-999C-4C43-BCDC-CC08D059103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79C6E27-19DB-4B44-B629-07F154D60B81}"/>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8EA45289-9FA3-49C2-868E-D87F1DC2889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43EAD4E9-B45D-497E-A150-5D0A38E4CA05}"/>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2023/2/14</a:t>
            </a:fld>
            <a:endParaRPr lang="zh-CN" altLang="en-US"/>
          </a:p>
        </p:txBody>
      </p:sp>
      <p:sp>
        <p:nvSpPr>
          <p:cNvPr id="6" name="页脚占位符 5">
            <a:extLst>
              <a:ext uri="{FF2B5EF4-FFF2-40B4-BE49-F238E27FC236}">
                <a16:creationId xmlns:a16="http://schemas.microsoft.com/office/drawing/2014/main" id="{6CD290C8-1B03-4C06-A9F0-C9EFB675572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E8150E50-42C0-4B5F-9CF7-32B23CAE066D}"/>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120416133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D5EB40-84FF-4D88-8EEA-9B6BCBA708C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36A12510-D1A3-4115-A0C2-CBFEE01A4B5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5F83A623-B6E4-446A-AC4A-8D201A2B9DB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821C244B-33EC-4FA4-A6B8-A9786144224A}"/>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2023/2/14</a:t>
            </a:fld>
            <a:endParaRPr lang="zh-CN" altLang="en-US"/>
          </a:p>
        </p:txBody>
      </p:sp>
      <p:sp>
        <p:nvSpPr>
          <p:cNvPr id="6" name="页脚占位符 5">
            <a:extLst>
              <a:ext uri="{FF2B5EF4-FFF2-40B4-BE49-F238E27FC236}">
                <a16:creationId xmlns:a16="http://schemas.microsoft.com/office/drawing/2014/main" id="{E1E16466-9D3C-41D0-A93A-463C593BD422}"/>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9BD94E57-CD28-45EB-92F9-12D453923B64}"/>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310671326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08D167-7EA6-4E89-B2F8-8A56B269A168}"/>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79D22391-E8A0-49D3-A513-402584D7ADEB}"/>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F86A1AAA-0180-47A4-ABD4-DB6C32A5CD88}"/>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2023/2/14</a:t>
            </a:fld>
            <a:endParaRPr lang="zh-CN" altLang="en-US"/>
          </a:p>
        </p:txBody>
      </p:sp>
      <p:sp>
        <p:nvSpPr>
          <p:cNvPr id="5" name="页脚占位符 4">
            <a:extLst>
              <a:ext uri="{FF2B5EF4-FFF2-40B4-BE49-F238E27FC236}">
                <a16:creationId xmlns:a16="http://schemas.microsoft.com/office/drawing/2014/main" id="{6973E80C-28AF-46AA-93A4-9191BF7CDE3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014BBFFC-4106-4BF2-B1DD-6FF8C972932C}"/>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92045845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05BC31B0-FB8E-4205-816F-9F99C6E63B11}"/>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92E0EE00-9EA1-4791-9C12-070B48EC6566}"/>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8C1A34A-6791-4111-933B-A47CEEAC0596}"/>
              </a:ext>
            </a:extLst>
          </p:cNvPr>
          <p:cNvSpPr>
            <a:spLocks noGrp="1"/>
          </p:cNvSpPr>
          <p:nvPr>
            <p:ph type="dt" sz="half" idx="10"/>
          </p:nvPr>
        </p:nvSpPr>
        <p:spPr>
          <a:xfrm>
            <a:off x="838200" y="6356350"/>
            <a:ext cx="2743200" cy="365125"/>
          </a:xfrm>
          <a:prstGeom prst="rect">
            <a:avLst/>
          </a:prstGeom>
        </p:spPr>
        <p:txBody>
          <a:bodyPr/>
          <a:lstStyle/>
          <a:p>
            <a:fld id="{498B5535-6453-4045-A675-64EF0EEF3732}" type="datetimeFigureOut">
              <a:rPr lang="zh-CN" altLang="en-US" smtClean="0"/>
              <a:t>2023/2/14</a:t>
            </a:fld>
            <a:endParaRPr lang="zh-CN" altLang="en-US"/>
          </a:p>
        </p:txBody>
      </p:sp>
      <p:sp>
        <p:nvSpPr>
          <p:cNvPr id="5" name="页脚占位符 4">
            <a:extLst>
              <a:ext uri="{FF2B5EF4-FFF2-40B4-BE49-F238E27FC236}">
                <a16:creationId xmlns:a16="http://schemas.microsoft.com/office/drawing/2014/main" id="{78B1B222-9B59-4DF0-84BB-62F53FA1DD0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5E8CBE2F-4AFE-4A93-82CF-997C823D3661}"/>
              </a:ext>
            </a:extLst>
          </p:cNvPr>
          <p:cNvSpPr>
            <a:spLocks noGrp="1"/>
          </p:cNvSpPr>
          <p:nvPr>
            <p:ph type="sldNum" sz="quarter" idx="12"/>
          </p:nvPr>
        </p:nvSpPr>
        <p:spPr>
          <a:xfrm>
            <a:off x="8610600" y="6356350"/>
            <a:ext cx="2743200" cy="365125"/>
          </a:xfrm>
          <a:prstGeom prst="rect">
            <a:avLst/>
          </a:prstGeom>
        </p:spPr>
        <p:txBody>
          <a:bodyPr/>
          <a:lstStyle/>
          <a:p>
            <a:fld id="{6B170005-BF01-4CE9-B7C9-81848EC87337}" type="slidenum">
              <a:rPr lang="zh-CN" altLang="en-US" smtClean="0"/>
              <a:t>‹#›</a:t>
            </a:fld>
            <a:endParaRPr lang="zh-CN" altLang="en-US"/>
          </a:p>
        </p:txBody>
      </p:sp>
    </p:spTree>
    <p:extLst>
      <p:ext uri="{BB962C8B-B14F-4D97-AF65-F5344CB8AC3E}">
        <p14:creationId xmlns:p14="http://schemas.microsoft.com/office/powerpoint/2010/main" val="81306044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2023/2/14</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638779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2023/2/14</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580903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2885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3">
            <a:extLst>
              <a:ext uri="{FF2B5EF4-FFF2-40B4-BE49-F238E27FC236}">
                <a16:creationId xmlns:a16="http://schemas.microsoft.com/office/drawing/2014/main" id="{2E78DC7A-4A59-4885-AB80-D64DD8832771}"/>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A93DE9F9-AFC1-49E7-8D6F-4650C82C32BD}"/>
              </a:ext>
            </a:extLst>
          </p:cNvPr>
          <p:cNvSpPr/>
          <p:nvPr userDrawn="1"/>
        </p:nvSpPr>
        <p:spPr>
          <a:xfrm>
            <a:off x="263352" y="260648"/>
            <a:ext cx="11665296" cy="633670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67295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2" r:id="rId6"/>
    <p:sldLayoutId id="2147483666" r:id="rId7"/>
    <p:sldLayoutId id="2147483667" r:id="rId8"/>
    <p:sldLayoutId id="2147483668" r:id="rId9"/>
    <p:sldLayoutId id="2147483669" r:id="rId10"/>
    <p:sldLayoutId id="2147483670" r:id="rId11"/>
    <p:sldLayoutId id="2147483671" r:id="rId12"/>
  </p:sldLayoutIdLst>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372829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8" Type="http://schemas.openxmlformats.org/officeDocument/2006/relationships/hyperlink" Target="http://www.1ppt.com/xiazai/" TargetMode="External"/><Relationship Id="rId13" Type="http://schemas.openxmlformats.org/officeDocument/2006/relationships/hyperlink" Target="http://www.1ppt.com/kejian/" TargetMode="External"/><Relationship Id="rId18" Type="http://schemas.openxmlformats.org/officeDocument/2006/relationships/image" Target="../media/image29.png"/><Relationship Id="rId3" Type="http://schemas.openxmlformats.org/officeDocument/2006/relationships/hyperlink" Target="http://www.1ppt.com/hangye/" TargetMode="External"/><Relationship Id="rId7" Type="http://schemas.openxmlformats.org/officeDocument/2006/relationships/hyperlink" Target="http://www.1ppt.com/tubiao/" TargetMode="External"/><Relationship Id="rId12" Type="http://schemas.openxmlformats.org/officeDocument/2006/relationships/hyperlink" Target="http://www.1ppt.com/jianli/" TargetMode="External"/><Relationship Id="rId17" Type="http://schemas.openxmlformats.org/officeDocument/2006/relationships/hyperlink" Target="http://www.1ppt.com/ziti/" TargetMode="External"/><Relationship Id="rId2" Type="http://schemas.openxmlformats.org/officeDocument/2006/relationships/hyperlink" Target="http://www.1ppt.com/moban/" TargetMode="External"/><Relationship Id="rId16" Type="http://schemas.openxmlformats.org/officeDocument/2006/relationships/hyperlink" Target="http://www.1ppt.com/jiaoan/" TargetMode="External"/><Relationship Id="rId1" Type="http://schemas.openxmlformats.org/officeDocument/2006/relationships/slideLayout" Target="../slideLayouts/slideLayout15.xml"/><Relationship Id="rId6" Type="http://schemas.openxmlformats.org/officeDocument/2006/relationships/hyperlink" Target="http://www.1ppt.com/beijing/" TargetMode="External"/><Relationship Id="rId11" Type="http://schemas.openxmlformats.org/officeDocument/2006/relationships/hyperlink" Target="http://www.1ppt.com/excel/" TargetMode="External"/><Relationship Id="rId5" Type="http://schemas.openxmlformats.org/officeDocument/2006/relationships/hyperlink" Target="http://www.1ppt.com/sucai/" TargetMode="External"/><Relationship Id="rId15" Type="http://schemas.openxmlformats.org/officeDocument/2006/relationships/hyperlink" Target="http://www.1ppt.com/shiti/" TargetMode="External"/><Relationship Id="rId10" Type="http://schemas.openxmlformats.org/officeDocument/2006/relationships/hyperlink" Target="http://www.1ppt.com/word/" TargetMode="External"/><Relationship Id="rId4" Type="http://schemas.openxmlformats.org/officeDocument/2006/relationships/hyperlink" Target="http://www.1ppt.com/jieri/" TargetMode="External"/><Relationship Id="rId9" Type="http://schemas.openxmlformats.org/officeDocument/2006/relationships/hyperlink" Target="http://www.1ppt.com/powerpoint/" TargetMode="External"/><Relationship Id="rId14" Type="http://schemas.openxmlformats.org/officeDocument/2006/relationships/hyperlink" Target="http://www.1ppt.com/shouchaoba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A0A51F79-E9B4-49C3-B9AE-AB29529D12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675456"/>
            <a:ext cx="6048672" cy="6858000"/>
          </a:xfrm>
          <a:prstGeom prst="rect">
            <a:avLst/>
          </a:prstGeom>
        </p:spPr>
      </p:pic>
      <p:sp>
        <p:nvSpPr>
          <p:cNvPr id="8" name="矩形 7">
            <a:extLst>
              <a:ext uri="{FF2B5EF4-FFF2-40B4-BE49-F238E27FC236}">
                <a16:creationId xmlns:a16="http://schemas.microsoft.com/office/drawing/2014/main" id="{BAE7521F-38FF-4A38-B110-E6D1B2A540F4}"/>
              </a:ext>
            </a:extLst>
          </p:cNvPr>
          <p:cNvSpPr/>
          <p:nvPr/>
        </p:nvSpPr>
        <p:spPr>
          <a:xfrm>
            <a:off x="5807968" y="2109295"/>
            <a:ext cx="4748416" cy="646331"/>
          </a:xfrm>
          <a:prstGeom prst="rect">
            <a:avLst/>
          </a:prstGeom>
        </p:spPr>
        <p:txBody>
          <a:bodyPr wrap="none">
            <a:spAutoFit/>
          </a:bodyPr>
          <a:lstStyle/>
          <a:p>
            <a:pPr algn="ctr"/>
            <a:r>
              <a:rPr lang="zh-CN" altLang="en-US" sz="3600" b="1" dirty="0">
                <a:solidFill>
                  <a:schemeClr val="bg1"/>
                </a:solidFill>
                <a:effectLst>
                  <a:outerShdw blurRad="38100" dist="38100" dir="2700000" algn="tl">
                    <a:srgbClr val="000000">
                      <a:alpha val="43137"/>
                    </a:srgbClr>
                  </a:outerShdw>
                </a:effectLst>
                <a:cs typeface="+mn-ea"/>
                <a:sym typeface="+mn-lt"/>
              </a:rPr>
              <a:t>久事大数据门户</a:t>
            </a:r>
            <a:r>
              <a:rPr lang="en-US" altLang="zh-CN" sz="3600" b="1" dirty="0">
                <a:solidFill>
                  <a:schemeClr val="bg1"/>
                </a:solidFill>
                <a:effectLst>
                  <a:outerShdw blurRad="38100" dist="38100" dir="2700000" algn="tl">
                    <a:srgbClr val="000000">
                      <a:alpha val="43137"/>
                    </a:srgbClr>
                  </a:outerShdw>
                </a:effectLst>
                <a:cs typeface="+mn-ea"/>
                <a:sym typeface="+mn-lt"/>
              </a:rPr>
              <a:t>demo</a:t>
            </a:r>
            <a:endParaRPr lang="zh-CN" altLang="en-US" sz="3600" dirty="0">
              <a:solidFill>
                <a:schemeClr val="tx1">
                  <a:lumMod val="50000"/>
                  <a:lumOff val="50000"/>
                </a:schemeClr>
              </a:solidFill>
              <a:cs typeface="+mn-ea"/>
              <a:sym typeface="+mn-lt"/>
            </a:endParaRPr>
          </a:p>
        </p:txBody>
      </p:sp>
      <p:sp>
        <p:nvSpPr>
          <p:cNvPr id="13" name="TextBox 12"/>
          <p:cNvSpPr txBox="1"/>
          <p:nvPr/>
        </p:nvSpPr>
        <p:spPr>
          <a:xfrm>
            <a:off x="7036266" y="4952870"/>
            <a:ext cx="3812262" cy="400110"/>
          </a:xfrm>
          <a:prstGeom prst="rect">
            <a:avLst/>
          </a:prstGeom>
          <a:noFill/>
        </p:spPr>
        <p:txBody>
          <a:bodyPr wrap="none" rtlCol="0">
            <a:spAutoFit/>
          </a:bodyPr>
          <a:lstStyle/>
          <a:p>
            <a:pPr algn="ctr"/>
            <a:r>
              <a:rPr lang="zh-CN" altLang="en-US" sz="2000" dirty="0">
                <a:solidFill>
                  <a:prstClr val="black"/>
                </a:solidFill>
                <a:cs typeface="+mn-ea"/>
                <a:sym typeface="+mn-lt"/>
              </a:rPr>
              <a:t>汇报人：第一</a:t>
            </a:r>
            <a:r>
              <a:rPr lang="en-US" altLang="zh-CN" sz="2000" dirty="0">
                <a:solidFill>
                  <a:prstClr val="black"/>
                </a:solidFill>
                <a:cs typeface="+mn-ea"/>
                <a:sym typeface="+mn-lt"/>
              </a:rPr>
              <a:t>PPT   </a:t>
            </a:r>
            <a:r>
              <a:rPr lang="zh-CN" altLang="en-US" sz="2000" dirty="0">
                <a:solidFill>
                  <a:prstClr val="black"/>
                </a:solidFill>
                <a:cs typeface="+mn-ea"/>
                <a:sym typeface="+mn-lt"/>
              </a:rPr>
              <a:t>时间：</a:t>
            </a:r>
            <a:r>
              <a:rPr lang="en-US" altLang="zh-CN" sz="2000" dirty="0">
                <a:solidFill>
                  <a:prstClr val="black"/>
                </a:solidFill>
                <a:cs typeface="+mn-ea"/>
                <a:sym typeface="+mn-lt"/>
              </a:rPr>
              <a:t>20XX</a:t>
            </a:r>
            <a:endParaRPr lang="zh-CN" altLang="en-US" sz="2000" dirty="0">
              <a:solidFill>
                <a:prstClr val="black"/>
              </a:solidFill>
              <a:cs typeface="+mn-ea"/>
              <a:sym typeface="+mn-lt"/>
            </a:endParaRPr>
          </a:p>
        </p:txBody>
      </p:sp>
      <p:pic>
        <p:nvPicPr>
          <p:cNvPr id="12" name="图片 11">
            <a:extLst>
              <a:ext uri="{FF2B5EF4-FFF2-40B4-BE49-F238E27FC236}">
                <a16:creationId xmlns:a16="http://schemas.microsoft.com/office/drawing/2014/main" id="{129FC644-72C6-4FCE-B96A-3AD13D755B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86" y="260649"/>
            <a:ext cx="12124186" cy="6613038"/>
          </a:xfrm>
          <a:prstGeom prst="rect">
            <a:avLst/>
          </a:prstGeom>
        </p:spPr>
      </p:pic>
      <p:sp>
        <p:nvSpPr>
          <p:cNvPr id="14" name="TextBox 4">
            <a:extLst>
              <a:ext uri="{FF2B5EF4-FFF2-40B4-BE49-F238E27FC236}">
                <a16:creationId xmlns:a16="http://schemas.microsoft.com/office/drawing/2014/main" id="{2ADE3066-FAEC-46DD-A55B-6177419EBF67}"/>
              </a:ext>
            </a:extLst>
          </p:cNvPr>
          <p:cNvSpPr txBox="1"/>
          <p:nvPr/>
        </p:nvSpPr>
        <p:spPr>
          <a:xfrm>
            <a:off x="1235968" y="3044279"/>
            <a:ext cx="9144000" cy="769441"/>
          </a:xfrm>
          <a:prstGeom prst="rect">
            <a:avLst/>
          </a:prstGeom>
          <a:noFill/>
        </p:spPr>
        <p:txBody>
          <a:bodyPr wrap="square" rtlCol="0" anchor="ctr" anchorCtr="1">
            <a:spAutoFit/>
          </a:bodyPr>
          <a:lstStyle/>
          <a:p>
            <a:pPr algn="ctr">
              <a:spcAft>
                <a:spcPts val="600"/>
              </a:spcAft>
            </a:pPr>
            <a:r>
              <a:rPr lang="zh-CN" altLang="en-US" sz="4400" b="1" dirty="0">
                <a:solidFill>
                  <a:schemeClr val="bg1"/>
                </a:solidFill>
                <a:effectLst>
                  <a:outerShdw blurRad="38100" dist="38100" dir="2700000" algn="tl">
                    <a:srgbClr val="000000">
                      <a:alpha val="43137"/>
                    </a:srgbClr>
                  </a:outerShdw>
                </a:effectLst>
                <a:cs typeface="+mn-ea"/>
                <a:sym typeface="+mn-lt"/>
              </a:rPr>
              <a:t>久事大数据门户</a:t>
            </a:r>
            <a:r>
              <a:rPr lang="en-US" altLang="zh-CN" sz="4400" b="1" dirty="0">
                <a:solidFill>
                  <a:schemeClr val="bg1"/>
                </a:solidFill>
                <a:effectLst>
                  <a:outerShdw blurRad="38100" dist="38100" dir="2700000" algn="tl">
                    <a:srgbClr val="000000">
                      <a:alpha val="43137"/>
                    </a:srgbClr>
                  </a:outerShdw>
                </a:effectLst>
                <a:cs typeface="+mn-ea"/>
                <a:sym typeface="+mn-lt"/>
              </a:rPr>
              <a:t>demo</a:t>
            </a:r>
          </a:p>
        </p:txBody>
      </p:sp>
      <p:pic>
        <p:nvPicPr>
          <p:cNvPr id="15" name="Picture 2" descr="http://www.sptcc.com/img/logo.png">
            <a:extLst>
              <a:ext uri="{FF2B5EF4-FFF2-40B4-BE49-F238E27FC236}">
                <a16:creationId xmlns:a16="http://schemas.microsoft.com/office/drawing/2014/main" id="{B14F9698-B132-49D7-A8CC-688C92B3EC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20336" y="6182544"/>
            <a:ext cx="2806769" cy="464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841129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600"/>
                                        <p:tgtEl>
                                          <p:spTgt spid="8"/>
                                        </p:tgtEl>
                                      </p:cBhvr>
                                    </p:animEffect>
                                    <p:anim calcmode="lin" valueType="num">
                                      <p:cBhvr>
                                        <p:cTn id="8" dur="1600" fill="hold"/>
                                        <p:tgtEl>
                                          <p:spTgt spid="8"/>
                                        </p:tgtEl>
                                        <p:attrNameLst>
                                          <p:attrName>ppt_x</p:attrName>
                                        </p:attrNameLst>
                                      </p:cBhvr>
                                      <p:tavLst>
                                        <p:tav tm="0">
                                          <p:val>
                                            <p:strVal val="#ppt_x"/>
                                          </p:val>
                                        </p:tav>
                                        <p:tav tm="100000">
                                          <p:val>
                                            <p:strVal val="#ppt_x"/>
                                          </p:val>
                                        </p:tav>
                                      </p:tavLst>
                                    </p:anim>
                                    <p:anim calcmode="lin" valueType="num">
                                      <p:cBhvr>
                                        <p:cTn id="9" dur="16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600"/>
                            </p:stCondLst>
                            <p:childTnLst>
                              <p:par>
                                <p:cTn id="11" presetID="26" presetClass="emph" presetSubtype="0" fill="hold" grpId="1"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E4A99A2-75C4-4527-9975-5498930C3B23}"/>
              </a:ext>
            </a:extLst>
          </p:cNvPr>
          <p:cNvSpPr/>
          <p:nvPr/>
        </p:nvSpPr>
        <p:spPr>
          <a:xfrm>
            <a:off x="1127448" y="281861"/>
            <a:ext cx="1399299" cy="461665"/>
          </a:xfrm>
          <a:prstGeom prst="rect">
            <a:avLst/>
          </a:prstGeom>
        </p:spPr>
        <p:txBody>
          <a:bodyPr wrap="square">
            <a:spAutoFit/>
          </a:bodyPr>
          <a:lstStyle/>
          <a:p>
            <a:pPr lvl="0" algn="ctr"/>
            <a:r>
              <a:rPr lang="zh-CN" altLang="en-US" sz="2400" b="1" dirty="0">
                <a:solidFill>
                  <a:srgbClr val="385D8A"/>
                </a:solidFill>
                <a:cs typeface="+mn-ea"/>
                <a:sym typeface="+mn-lt"/>
              </a:rPr>
              <a:t>首页</a:t>
            </a:r>
          </a:p>
        </p:txBody>
      </p:sp>
      <p:grpSp>
        <p:nvGrpSpPr>
          <p:cNvPr id="7" name="组合 6">
            <a:extLst>
              <a:ext uri="{FF2B5EF4-FFF2-40B4-BE49-F238E27FC236}">
                <a16:creationId xmlns:a16="http://schemas.microsoft.com/office/drawing/2014/main" id="{54FC101A-842E-4E01-9278-02D964EF07E7}"/>
              </a:ext>
            </a:extLst>
          </p:cNvPr>
          <p:cNvGrpSpPr/>
          <p:nvPr/>
        </p:nvGrpSpPr>
        <p:grpSpPr>
          <a:xfrm>
            <a:off x="321731" y="323853"/>
            <a:ext cx="492224" cy="492224"/>
            <a:chOff x="1965186" y="1419622"/>
            <a:chExt cx="302558" cy="314067"/>
          </a:xfrm>
          <a:solidFill>
            <a:srgbClr val="385D8A"/>
          </a:solidFill>
        </p:grpSpPr>
        <p:sp>
          <p:nvSpPr>
            <p:cNvPr id="8" name="矩形 7">
              <a:extLst>
                <a:ext uri="{FF2B5EF4-FFF2-40B4-BE49-F238E27FC236}">
                  <a16:creationId xmlns:a16="http://schemas.microsoft.com/office/drawing/2014/main" id="{E8FBA77A-75C2-4C93-AA79-FD092C96C960}"/>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a:extLst>
                <a:ext uri="{FF2B5EF4-FFF2-40B4-BE49-F238E27FC236}">
                  <a16:creationId xmlns:a16="http://schemas.microsoft.com/office/drawing/2014/main" id="{A2A5AB52-9E24-41D2-826E-D0A0955C29A7}"/>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2" name="矩形 11">
            <a:extLst>
              <a:ext uri="{FF2B5EF4-FFF2-40B4-BE49-F238E27FC236}">
                <a16:creationId xmlns:a16="http://schemas.microsoft.com/office/drawing/2014/main" id="{CAF7E575-502D-4A3F-8971-7E4D23DDA186}"/>
              </a:ext>
            </a:extLst>
          </p:cNvPr>
          <p:cNvSpPr/>
          <p:nvPr/>
        </p:nvSpPr>
        <p:spPr>
          <a:xfrm>
            <a:off x="314558" y="982373"/>
            <a:ext cx="8514883" cy="450402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sp>
        <p:nvSpPr>
          <p:cNvPr id="13" name="矩形 12">
            <a:extLst>
              <a:ext uri="{FF2B5EF4-FFF2-40B4-BE49-F238E27FC236}">
                <a16:creationId xmlns:a16="http://schemas.microsoft.com/office/drawing/2014/main" id="{5E83F547-8FFE-4D6E-BE04-8CFBA87E4FEB}"/>
              </a:ext>
            </a:extLst>
          </p:cNvPr>
          <p:cNvSpPr/>
          <p:nvPr/>
        </p:nvSpPr>
        <p:spPr>
          <a:xfrm>
            <a:off x="314558" y="982374"/>
            <a:ext cx="11562883" cy="53381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cs typeface="+mn-ea"/>
                <a:sym typeface="+mn-lt"/>
              </a:rPr>
              <a:t>久事数据服务平台</a:t>
            </a:r>
          </a:p>
        </p:txBody>
      </p:sp>
      <p:pic>
        <p:nvPicPr>
          <p:cNvPr id="14" name="Picture 4">
            <a:extLst>
              <a:ext uri="{FF2B5EF4-FFF2-40B4-BE49-F238E27FC236}">
                <a16:creationId xmlns:a16="http://schemas.microsoft.com/office/drawing/2014/main" id="{E85A6769-C966-4620-B944-4FD2CA1CA9A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567843" y="1108400"/>
            <a:ext cx="387518" cy="300082"/>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a:extLst>
              <a:ext uri="{FF2B5EF4-FFF2-40B4-BE49-F238E27FC236}">
                <a16:creationId xmlns:a16="http://schemas.microsoft.com/office/drawing/2014/main" id="{BE4D37A1-5C76-44CF-8D3F-ED6A3248DAE9}"/>
              </a:ext>
            </a:extLst>
          </p:cNvPr>
          <p:cNvSpPr txBox="1"/>
          <p:nvPr/>
        </p:nvSpPr>
        <p:spPr>
          <a:xfrm>
            <a:off x="2718444" y="1097854"/>
            <a:ext cx="594066" cy="30008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zh-CN" altLang="en-US" sz="1350" b="1" spc="75" dirty="0">
                <a:solidFill>
                  <a:schemeClr val="accent1"/>
                </a:solidFill>
                <a:cs typeface="+mn-ea"/>
                <a:sym typeface="+mn-lt"/>
              </a:rPr>
              <a:t>首页</a:t>
            </a:r>
          </a:p>
        </p:txBody>
      </p:sp>
      <p:sp>
        <p:nvSpPr>
          <p:cNvPr id="16" name="文本框 15">
            <a:extLst>
              <a:ext uri="{FF2B5EF4-FFF2-40B4-BE49-F238E27FC236}">
                <a16:creationId xmlns:a16="http://schemas.microsoft.com/office/drawing/2014/main" id="{77E72F75-EB50-4478-9E1B-B6289323D979}"/>
              </a:ext>
            </a:extLst>
          </p:cNvPr>
          <p:cNvSpPr txBox="1"/>
          <p:nvPr/>
        </p:nvSpPr>
        <p:spPr>
          <a:xfrm>
            <a:off x="449785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数据查询</a:t>
            </a:r>
          </a:p>
        </p:txBody>
      </p:sp>
      <p:sp>
        <p:nvSpPr>
          <p:cNvPr id="17" name="文本框 16">
            <a:extLst>
              <a:ext uri="{FF2B5EF4-FFF2-40B4-BE49-F238E27FC236}">
                <a16:creationId xmlns:a16="http://schemas.microsoft.com/office/drawing/2014/main" id="{46671F5B-73F5-4A02-97BA-B0F1D33BF67B}"/>
              </a:ext>
            </a:extLst>
          </p:cNvPr>
          <p:cNvSpPr txBox="1"/>
          <p:nvPr/>
        </p:nvSpPr>
        <p:spPr>
          <a:xfrm>
            <a:off x="5527688" y="1097854"/>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接口申请</a:t>
            </a:r>
          </a:p>
        </p:txBody>
      </p:sp>
      <p:sp>
        <p:nvSpPr>
          <p:cNvPr id="18" name="文本框 17">
            <a:extLst>
              <a:ext uri="{FF2B5EF4-FFF2-40B4-BE49-F238E27FC236}">
                <a16:creationId xmlns:a16="http://schemas.microsoft.com/office/drawing/2014/main" id="{01842159-2675-4D0C-B760-CF19CE747E01}"/>
              </a:ext>
            </a:extLst>
          </p:cNvPr>
          <p:cNvSpPr txBox="1"/>
          <p:nvPr/>
        </p:nvSpPr>
        <p:spPr>
          <a:xfrm>
            <a:off x="6557518" y="1097854"/>
            <a:ext cx="1138698"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数据实验室</a:t>
            </a:r>
          </a:p>
        </p:txBody>
      </p:sp>
      <p:sp>
        <p:nvSpPr>
          <p:cNvPr id="19" name="文本框 18">
            <a:extLst>
              <a:ext uri="{FF2B5EF4-FFF2-40B4-BE49-F238E27FC236}">
                <a16:creationId xmlns:a16="http://schemas.microsoft.com/office/drawing/2014/main" id="{4EE59C40-1EA6-4FEB-8222-EE48DDBB7E26}"/>
              </a:ext>
            </a:extLst>
          </p:cNvPr>
          <p:cNvSpPr txBox="1"/>
          <p:nvPr/>
        </p:nvSpPr>
        <p:spPr>
          <a:xfrm>
            <a:off x="3424049" y="1097854"/>
            <a:ext cx="962270"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数据资产</a:t>
            </a:r>
          </a:p>
        </p:txBody>
      </p:sp>
      <p:sp>
        <p:nvSpPr>
          <p:cNvPr id="20" name="矩形 19">
            <a:extLst>
              <a:ext uri="{FF2B5EF4-FFF2-40B4-BE49-F238E27FC236}">
                <a16:creationId xmlns:a16="http://schemas.microsoft.com/office/drawing/2014/main" id="{E90678C4-874E-41C1-9B47-2798C831C274}"/>
              </a:ext>
            </a:extLst>
          </p:cNvPr>
          <p:cNvSpPr/>
          <p:nvPr/>
        </p:nvSpPr>
        <p:spPr>
          <a:xfrm>
            <a:off x="312084" y="1444765"/>
            <a:ext cx="11562883" cy="5092678"/>
          </a:xfrm>
          <a:prstGeom prst="rect">
            <a:avLst/>
          </a:prstGeom>
          <a:solidFill>
            <a:srgbClr val="0B233B"/>
          </a:solidFill>
          <a:ln>
            <a:solidFill>
              <a:srgbClr val="19282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1" name="圆角矩形 139">
            <a:extLst>
              <a:ext uri="{FF2B5EF4-FFF2-40B4-BE49-F238E27FC236}">
                <a16:creationId xmlns:a16="http://schemas.microsoft.com/office/drawing/2014/main" id="{DAFA2F9C-8894-4AC8-9DE1-B3117B8A36C0}"/>
              </a:ext>
            </a:extLst>
          </p:cNvPr>
          <p:cNvSpPr/>
          <p:nvPr/>
        </p:nvSpPr>
        <p:spPr>
          <a:xfrm>
            <a:off x="9480839" y="1643623"/>
            <a:ext cx="2377546" cy="1882637"/>
          </a:xfrm>
          <a:prstGeom prst="roundRect">
            <a:avLst>
              <a:gd name="adj" fmla="val 576"/>
            </a:avLst>
          </a:prstGeom>
          <a:solidFill>
            <a:schemeClr val="tx2">
              <a:lumMod val="75000"/>
            </a:schemeClr>
          </a:solidFill>
          <a:ln w="9525">
            <a:solidFill>
              <a:srgbClr val="66CC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endParaRPr lang="zh-CN" altLang="en-US" sz="800" dirty="0">
              <a:latin typeface="微软雅黑" panose="020B0503020204020204" pitchFamily="34" charset="-122"/>
              <a:ea typeface="微软雅黑" panose="020B0503020204020204" pitchFamily="34" charset="-122"/>
            </a:endParaRPr>
          </a:p>
        </p:txBody>
      </p:sp>
      <p:sp>
        <p:nvSpPr>
          <p:cNvPr id="30" name="梯形 29">
            <a:extLst>
              <a:ext uri="{FF2B5EF4-FFF2-40B4-BE49-F238E27FC236}">
                <a16:creationId xmlns:a16="http://schemas.microsoft.com/office/drawing/2014/main" id="{D9CC258F-0350-447A-92F6-7513180B3765}"/>
              </a:ext>
            </a:extLst>
          </p:cNvPr>
          <p:cNvSpPr/>
          <p:nvPr/>
        </p:nvSpPr>
        <p:spPr>
          <a:xfrm rot="10800000">
            <a:off x="9914866" y="1662181"/>
            <a:ext cx="886861" cy="219591"/>
          </a:xfrm>
          <a:prstGeom prst="trapezoid">
            <a:avLst>
              <a:gd name="adj" fmla="val 80564"/>
            </a:avLst>
          </a:prstGeom>
          <a:solidFill>
            <a:srgbClr val="36819A">
              <a:alpha val="46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5" name="文本框 34">
            <a:extLst>
              <a:ext uri="{FF2B5EF4-FFF2-40B4-BE49-F238E27FC236}">
                <a16:creationId xmlns:a16="http://schemas.microsoft.com/office/drawing/2014/main" id="{6B3E9CFF-3FEA-40EA-ABCC-F75F63FD35F5}"/>
              </a:ext>
            </a:extLst>
          </p:cNvPr>
          <p:cNvSpPr txBox="1"/>
          <p:nvPr/>
        </p:nvSpPr>
        <p:spPr>
          <a:xfrm>
            <a:off x="9859326" y="1605575"/>
            <a:ext cx="954163" cy="276999"/>
          </a:xfrm>
          <a:prstGeom prst="rect">
            <a:avLst/>
          </a:prstGeom>
          <a:noFill/>
        </p:spPr>
        <p:txBody>
          <a:bodyPr wrap="square" rtlCol="0">
            <a:spAutoFit/>
          </a:bodyPr>
          <a:lstStyle/>
          <a:p>
            <a:pPr algn="ctr"/>
            <a:r>
              <a:rPr lang="zh-CN" altLang="en-US" sz="1200" b="1" dirty="0">
                <a:solidFill>
                  <a:schemeClr val="bg1"/>
                </a:solidFill>
              </a:rPr>
              <a:t>资产概览</a:t>
            </a:r>
          </a:p>
        </p:txBody>
      </p:sp>
      <p:sp>
        <p:nvSpPr>
          <p:cNvPr id="36" name="iconfont-11145-7310416">
            <a:extLst>
              <a:ext uri="{FF2B5EF4-FFF2-40B4-BE49-F238E27FC236}">
                <a16:creationId xmlns:a16="http://schemas.microsoft.com/office/drawing/2014/main" id="{C9ED4322-EE20-4D6B-BDA1-E2DCC413A9ED}"/>
              </a:ext>
            </a:extLst>
          </p:cNvPr>
          <p:cNvSpPr/>
          <p:nvPr/>
        </p:nvSpPr>
        <p:spPr>
          <a:xfrm>
            <a:off x="9087076" y="1873618"/>
            <a:ext cx="233078" cy="281115"/>
          </a:xfrm>
          <a:custGeom>
            <a:avLst/>
            <a:gdLst>
              <a:gd name="T0" fmla="*/ 4974 w 11597"/>
              <a:gd name="T1" fmla="*/ 747 h 11787"/>
              <a:gd name="T2" fmla="*/ 6570 w 11597"/>
              <a:gd name="T3" fmla="*/ 747 h 11787"/>
              <a:gd name="T4" fmla="*/ 11119 w 11597"/>
              <a:gd name="T5" fmla="*/ 3031 h 11787"/>
              <a:gd name="T6" fmla="*/ 11062 w 11597"/>
              <a:gd name="T7" fmla="*/ 8091 h 11787"/>
              <a:gd name="T8" fmla="*/ 10292 w 11597"/>
              <a:gd name="T9" fmla="*/ 9425 h 11787"/>
              <a:gd name="T10" fmla="*/ 5772 w 11597"/>
              <a:gd name="T11" fmla="*/ 11787 h 11787"/>
              <a:gd name="T12" fmla="*/ 1324 w 11597"/>
              <a:gd name="T13" fmla="*/ 9575 h 11787"/>
              <a:gd name="T14" fmla="*/ 554 w 11597"/>
              <a:gd name="T15" fmla="*/ 8241 h 11787"/>
              <a:gd name="T16" fmla="*/ 497 w 11597"/>
              <a:gd name="T17" fmla="*/ 2881 h 11787"/>
              <a:gd name="T18" fmla="*/ 3366 w 11597"/>
              <a:gd name="T19" fmla="*/ 2592 h 11787"/>
              <a:gd name="T20" fmla="*/ 1692 w 11597"/>
              <a:gd name="T21" fmla="*/ 5525 h 11787"/>
              <a:gd name="T22" fmla="*/ 3366 w 11597"/>
              <a:gd name="T23" fmla="*/ 2592 h 11787"/>
              <a:gd name="T24" fmla="*/ 9729 w 11597"/>
              <a:gd name="T25" fmla="*/ 8901 h 11787"/>
              <a:gd name="T26" fmla="*/ 10326 w 11597"/>
              <a:gd name="T27" fmla="*/ 7866 h 11787"/>
              <a:gd name="T28" fmla="*/ 8747 w 11597"/>
              <a:gd name="T29" fmla="*/ 7897 h 11787"/>
              <a:gd name="T30" fmla="*/ 8690 w 11597"/>
              <a:gd name="T31" fmla="*/ 4164 h 11787"/>
              <a:gd name="T32" fmla="*/ 10459 w 11597"/>
              <a:gd name="T33" fmla="*/ 3412 h 11787"/>
              <a:gd name="T34" fmla="*/ 8690 w 11597"/>
              <a:gd name="T35" fmla="*/ 4164 h 11787"/>
              <a:gd name="T36" fmla="*/ 8897 w 11597"/>
              <a:gd name="T37" fmla="*/ 6175 h 11787"/>
              <a:gd name="T38" fmla="*/ 9569 w 11597"/>
              <a:gd name="T39" fmla="*/ 6111 h 11787"/>
              <a:gd name="T40" fmla="*/ 2758 w 11597"/>
              <a:gd name="T41" fmla="*/ 7660 h 11787"/>
              <a:gd name="T42" fmla="*/ 1289 w 11597"/>
              <a:gd name="T43" fmla="*/ 8016 h 11787"/>
              <a:gd name="T44" fmla="*/ 1887 w 11597"/>
              <a:gd name="T45" fmla="*/ 9051 h 11787"/>
              <a:gd name="T46" fmla="*/ 2757 w 11597"/>
              <a:gd name="T47" fmla="*/ 7660 h 11787"/>
              <a:gd name="T48" fmla="*/ 2655 w 11597"/>
              <a:gd name="T49" fmla="*/ 6573 h 11787"/>
              <a:gd name="T50" fmla="*/ 2665 w 11597"/>
              <a:gd name="T51" fmla="*/ 5566 h 11787"/>
              <a:gd name="T52" fmla="*/ 2655 w 11597"/>
              <a:gd name="T53" fmla="*/ 6573 h 11787"/>
              <a:gd name="T54" fmla="*/ 5995 w 11597"/>
              <a:gd name="T55" fmla="*/ 2543 h 11787"/>
              <a:gd name="T56" fmla="*/ 6230 w 11597"/>
              <a:gd name="T57" fmla="*/ 1455 h 11787"/>
              <a:gd name="T58" fmla="*/ 5314 w 11597"/>
              <a:gd name="T59" fmla="*/ 1455 h 11787"/>
              <a:gd name="T60" fmla="*/ 4149 w 11597"/>
              <a:gd name="T61" fmla="*/ 2729 h 11787"/>
              <a:gd name="T62" fmla="*/ 4387 w 11597"/>
              <a:gd name="T63" fmla="*/ 3309 h 11787"/>
              <a:gd name="T64" fmla="*/ 4149 w 11597"/>
              <a:gd name="T65" fmla="*/ 2729 h 11787"/>
              <a:gd name="T66" fmla="*/ 7466 w 11597"/>
              <a:gd name="T67" fmla="*/ 2879 h 11787"/>
              <a:gd name="T68" fmla="*/ 7684 w 11597"/>
              <a:gd name="T69" fmla="*/ 3436 h 11787"/>
              <a:gd name="T70" fmla="*/ 6841 w 11597"/>
              <a:gd name="T71" fmla="*/ 3830 h 11787"/>
              <a:gd name="T72" fmla="*/ 4775 w 11597"/>
              <a:gd name="T73" fmla="*/ 3980 h 11787"/>
              <a:gd name="T74" fmla="*/ 3447 w 11597"/>
              <a:gd name="T75" fmla="*/ 6175 h 11787"/>
              <a:gd name="T76" fmla="*/ 4491 w 11597"/>
              <a:gd name="T77" fmla="*/ 7900 h 11787"/>
              <a:gd name="T78" fmla="*/ 7125 w 11597"/>
              <a:gd name="T79" fmla="*/ 8050 h 11787"/>
              <a:gd name="T80" fmla="*/ 8097 w 11597"/>
              <a:gd name="T81" fmla="*/ 6175 h 11787"/>
              <a:gd name="T82" fmla="*/ 4946 w 11597"/>
              <a:gd name="T83" fmla="*/ 9012 h 11787"/>
              <a:gd name="T84" fmla="*/ 3691 w 11597"/>
              <a:gd name="T85" fmla="*/ 8321 h 11787"/>
              <a:gd name="T86" fmla="*/ 4946 w 11597"/>
              <a:gd name="T87" fmla="*/ 9012 h 11787"/>
              <a:gd name="T88" fmla="*/ 7793 w 11597"/>
              <a:gd name="T89" fmla="*/ 8554 h 11787"/>
              <a:gd name="T90" fmla="*/ 7622 w 11597"/>
              <a:gd name="T91" fmla="*/ 9091 h 11787"/>
              <a:gd name="T92" fmla="*/ 6012 w 11597"/>
              <a:gd name="T93" fmla="*/ 9446 h 11787"/>
              <a:gd name="T94" fmla="*/ 5772 w 11597"/>
              <a:gd name="T95" fmla="*/ 10987 h 1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597" h="11787">
                <a:moveTo>
                  <a:pt x="3747" y="1900"/>
                </a:moveTo>
                <a:cubicBezTo>
                  <a:pt x="4098" y="1363"/>
                  <a:pt x="4515" y="964"/>
                  <a:pt x="4974" y="747"/>
                </a:cubicBezTo>
                <a:cubicBezTo>
                  <a:pt x="5001" y="330"/>
                  <a:pt x="5348" y="0"/>
                  <a:pt x="5772" y="0"/>
                </a:cubicBezTo>
                <a:cubicBezTo>
                  <a:pt x="6196" y="0"/>
                  <a:pt x="6543" y="330"/>
                  <a:pt x="6570" y="747"/>
                </a:cubicBezTo>
                <a:cubicBezTo>
                  <a:pt x="7070" y="983"/>
                  <a:pt x="7521" y="1436"/>
                  <a:pt x="7889" y="2047"/>
                </a:cubicBezTo>
                <a:cubicBezTo>
                  <a:pt x="9390" y="1841"/>
                  <a:pt x="10618" y="2162"/>
                  <a:pt x="11119" y="3031"/>
                </a:cubicBezTo>
                <a:cubicBezTo>
                  <a:pt x="11597" y="3859"/>
                  <a:pt x="11315" y="5010"/>
                  <a:pt x="10482" y="6153"/>
                </a:cubicBezTo>
                <a:cubicBezTo>
                  <a:pt x="10897" y="6834"/>
                  <a:pt x="11105" y="7504"/>
                  <a:pt x="11062" y="8091"/>
                </a:cubicBezTo>
                <a:cubicBezTo>
                  <a:pt x="11306" y="8341"/>
                  <a:pt x="11365" y="8732"/>
                  <a:pt x="11182" y="9050"/>
                </a:cubicBezTo>
                <a:cubicBezTo>
                  <a:pt x="10998" y="9367"/>
                  <a:pt x="10630" y="9511"/>
                  <a:pt x="10292" y="9425"/>
                </a:cubicBezTo>
                <a:cubicBezTo>
                  <a:pt x="9763" y="9784"/>
                  <a:pt x="9002" y="9936"/>
                  <a:pt x="8117" y="9884"/>
                </a:cubicBezTo>
                <a:cubicBezTo>
                  <a:pt x="7544" y="11051"/>
                  <a:pt x="6706" y="11787"/>
                  <a:pt x="5772" y="11787"/>
                </a:cubicBezTo>
                <a:cubicBezTo>
                  <a:pt x="4878" y="11787"/>
                  <a:pt x="4073" y="11114"/>
                  <a:pt x="3503" y="10034"/>
                </a:cubicBezTo>
                <a:cubicBezTo>
                  <a:pt x="2616" y="10086"/>
                  <a:pt x="1854" y="9935"/>
                  <a:pt x="1324" y="9575"/>
                </a:cubicBezTo>
                <a:cubicBezTo>
                  <a:pt x="986" y="9661"/>
                  <a:pt x="618" y="9517"/>
                  <a:pt x="434" y="9200"/>
                </a:cubicBezTo>
                <a:cubicBezTo>
                  <a:pt x="251" y="8882"/>
                  <a:pt x="310" y="8491"/>
                  <a:pt x="554" y="8241"/>
                </a:cubicBezTo>
                <a:cubicBezTo>
                  <a:pt x="508" y="7607"/>
                  <a:pt x="754" y="6877"/>
                  <a:pt x="1236" y="6140"/>
                </a:cubicBezTo>
                <a:cubicBezTo>
                  <a:pt x="325" y="4953"/>
                  <a:pt x="0" y="3742"/>
                  <a:pt x="497" y="2881"/>
                </a:cubicBezTo>
                <a:cubicBezTo>
                  <a:pt x="1001" y="2008"/>
                  <a:pt x="2237" y="1688"/>
                  <a:pt x="3747" y="1900"/>
                </a:cubicBezTo>
                <a:close/>
                <a:moveTo>
                  <a:pt x="3366" y="2592"/>
                </a:moveTo>
                <a:cubicBezTo>
                  <a:pt x="2310" y="2475"/>
                  <a:pt x="1488" y="2690"/>
                  <a:pt x="1157" y="3262"/>
                </a:cubicBezTo>
                <a:cubicBezTo>
                  <a:pt x="825" y="3838"/>
                  <a:pt x="1054" y="4664"/>
                  <a:pt x="1692" y="5525"/>
                </a:cubicBezTo>
                <a:cubicBezTo>
                  <a:pt x="2006" y="5146"/>
                  <a:pt x="2380" y="4772"/>
                  <a:pt x="2804" y="4415"/>
                </a:cubicBezTo>
                <a:cubicBezTo>
                  <a:pt x="2927" y="3742"/>
                  <a:pt x="3120" y="3125"/>
                  <a:pt x="3366" y="2592"/>
                </a:cubicBezTo>
                <a:close/>
                <a:moveTo>
                  <a:pt x="8416" y="9169"/>
                </a:moveTo>
                <a:cubicBezTo>
                  <a:pt x="8946" y="9179"/>
                  <a:pt x="9398" y="9091"/>
                  <a:pt x="9729" y="8901"/>
                </a:cubicBezTo>
                <a:cubicBezTo>
                  <a:pt x="9660" y="8692"/>
                  <a:pt x="9677" y="8455"/>
                  <a:pt x="9796" y="8250"/>
                </a:cubicBezTo>
                <a:cubicBezTo>
                  <a:pt x="9915" y="8044"/>
                  <a:pt x="10111" y="7911"/>
                  <a:pt x="10326" y="7866"/>
                </a:cubicBezTo>
                <a:cubicBezTo>
                  <a:pt x="10326" y="7529"/>
                  <a:pt x="10209" y="7150"/>
                  <a:pt x="9993" y="6753"/>
                </a:cubicBezTo>
                <a:cubicBezTo>
                  <a:pt x="9637" y="7147"/>
                  <a:pt x="9219" y="7533"/>
                  <a:pt x="8747" y="7897"/>
                </a:cubicBezTo>
                <a:cubicBezTo>
                  <a:pt x="8666" y="8348"/>
                  <a:pt x="8554" y="8775"/>
                  <a:pt x="8416" y="9169"/>
                </a:cubicBezTo>
                <a:close/>
                <a:moveTo>
                  <a:pt x="8690" y="4164"/>
                </a:moveTo>
                <a:cubicBezTo>
                  <a:pt x="9219" y="4595"/>
                  <a:pt x="9672" y="5053"/>
                  <a:pt x="10038" y="5516"/>
                </a:cubicBezTo>
                <a:cubicBezTo>
                  <a:pt x="10588" y="4712"/>
                  <a:pt x="10771" y="3952"/>
                  <a:pt x="10459" y="3412"/>
                </a:cubicBezTo>
                <a:cubicBezTo>
                  <a:pt x="10128" y="2839"/>
                  <a:pt x="9303" y="2624"/>
                  <a:pt x="8245" y="2742"/>
                </a:cubicBezTo>
                <a:cubicBezTo>
                  <a:pt x="8429" y="3171"/>
                  <a:pt x="8580" y="3649"/>
                  <a:pt x="8690" y="4164"/>
                </a:cubicBezTo>
                <a:close/>
                <a:moveTo>
                  <a:pt x="8862" y="5329"/>
                </a:moveTo>
                <a:cubicBezTo>
                  <a:pt x="8885" y="5610"/>
                  <a:pt x="8897" y="5892"/>
                  <a:pt x="8897" y="6175"/>
                </a:cubicBezTo>
                <a:cubicBezTo>
                  <a:pt x="8897" y="6385"/>
                  <a:pt x="8890" y="6593"/>
                  <a:pt x="8878" y="6798"/>
                </a:cubicBezTo>
                <a:cubicBezTo>
                  <a:pt x="9133" y="6572"/>
                  <a:pt x="9365" y="6342"/>
                  <a:pt x="9569" y="6111"/>
                </a:cubicBezTo>
                <a:cubicBezTo>
                  <a:pt x="9368" y="5851"/>
                  <a:pt x="9131" y="5589"/>
                  <a:pt x="8862" y="5329"/>
                </a:cubicBezTo>
                <a:close/>
                <a:moveTo>
                  <a:pt x="2758" y="7660"/>
                </a:moveTo>
                <a:cubicBezTo>
                  <a:pt x="2377" y="7358"/>
                  <a:pt x="2032" y="7042"/>
                  <a:pt x="1730" y="6719"/>
                </a:cubicBezTo>
                <a:cubicBezTo>
                  <a:pt x="1446" y="7183"/>
                  <a:pt x="1290" y="7627"/>
                  <a:pt x="1289" y="8016"/>
                </a:cubicBezTo>
                <a:cubicBezTo>
                  <a:pt x="1505" y="8061"/>
                  <a:pt x="1701" y="8194"/>
                  <a:pt x="1820" y="8400"/>
                </a:cubicBezTo>
                <a:cubicBezTo>
                  <a:pt x="1939" y="8605"/>
                  <a:pt x="1956" y="8842"/>
                  <a:pt x="1887" y="9051"/>
                </a:cubicBezTo>
                <a:cubicBezTo>
                  <a:pt x="2214" y="9239"/>
                  <a:pt x="2660" y="9327"/>
                  <a:pt x="3183" y="9319"/>
                </a:cubicBezTo>
                <a:cubicBezTo>
                  <a:pt x="2994" y="8818"/>
                  <a:pt x="2849" y="8259"/>
                  <a:pt x="2757" y="7660"/>
                </a:cubicBezTo>
                <a:lnTo>
                  <a:pt x="2758" y="7660"/>
                </a:lnTo>
                <a:close/>
                <a:moveTo>
                  <a:pt x="2655" y="6573"/>
                </a:moveTo>
                <a:cubicBezTo>
                  <a:pt x="2650" y="6441"/>
                  <a:pt x="2647" y="6308"/>
                  <a:pt x="2647" y="6175"/>
                </a:cubicBezTo>
                <a:cubicBezTo>
                  <a:pt x="2647" y="5969"/>
                  <a:pt x="2653" y="5766"/>
                  <a:pt x="2665" y="5566"/>
                </a:cubicBezTo>
                <a:cubicBezTo>
                  <a:pt x="2486" y="5744"/>
                  <a:pt x="2322" y="5923"/>
                  <a:pt x="2175" y="6101"/>
                </a:cubicBezTo>
                <a:cubicBezTo>
                  <a:pt x="2322" y="6260"/>
                  <a:pt x="2483" y="6417"/>
                  <a:pt x="2655" y="6573"/>
                </a:cubicBezTo>
                <a:close/>
                <a:moveTo>
                  <a:pt x="4565" y="2060"/>
                </a:moveTo>
                <a:cubicBezTo>
                  <a:pt x="5029" y="2176"/>
                  <a:pt x="5510" y="2337"/>
                  <a:pt x="5995" y="2543"/>
                </a:cubicBezTo>
                <a:cubicBezTo>
                  <a:pt x="6365" y="2403"/>
                  <a:pt x="6729" y="2289"/>
                  <a:pt x="7085" y="2202"/>
                </a:cubicBezTo>
                <a:cubicBezTo>
                  <a:pt x="6831" y="1843"/>
                  <a:pt x="6542" y="1584"/>
                  <a:pt x="6230" y="1455"/>
                </a:cubicBezTo>
                <a:cubicBezTo>
                  <a:pt x="6100" y="1546"/>
                  <a:pt x="5942" y="1600"/>
                  <a:pt x="5772" y="1600"/>
                </a:cubicBezTo>
                <a:cubicBezTo>
                  <a:pt x="5602" y="1600"/>
                  <a:pt x="5444" y="1546"/>
                  <a:pt x="5314" y="1455"/>
                </a:cubicBezTo>
                <a:cubicBezTo>
                  <a:pt x="5045" y="1567"/>
                  <a:pt x="4792" y="1774"/>
                  <a:pt x="4565" y="2060"/>
                </a:cubicBezTo>
                <a:close/>
                <a:moveTo>
                  <a:pt x="4149" y="2729"/>
                </a:moveTo>
                <a:cubicBezTo>
                  <a:pt x="4008" y="3013"/>
                  <a:pt x="3885" y="3334"/>
                  <a:pt x="3782" y="3684"/>
                </a:cubicBezTo>
                <a:cubicBezTo>
                  <a:pt x="3980" y="3553"/>
                  <a:pt x="4182" y="3428"/>
                  <a:pt x="4387" y="3309"/>
                </a:cubicBezTo>
                <a:cubicBezTo>
                  <a:pt x="4588" y="3193"/>
                  <a:pt x="4793" y="3083"/>
                  <a:pt x="5001" y="2979"/>
                </a:cubicBezTo>
                <a:cubicBezTo>
                  <a:pt x="4709" y="2877"/>
                  <a:pt x="4424" y="2794"/>
                  <a:pt x="4149" y="2729"/>
                </a:cubicBezTo>
                <a:close/>
                <a:moveTo>
                  <a:pt x="7684" y="3436"/>
                </a:moveTo>
                <a:cubicBezTo>
                  <a:pt x="7618" y="3239"/>
                  <a:pt x="7545" y="3053"/>
                  <a:pt x="7466" y="2879"/>
                </a:cubicBezTo>
                <a:cubicBezTo>
                  <a:pt x="7304" y="2918"/>
                  <a:pt x="7138" y="2962"/>
                  <a:pt x="6969" y="3014"/>
                </a:cubicBezTo>
                <a:cubicBezTo>
                  <a:pt x="7213" y="3146"/>
                  <a:pt x="7451" y="3287"/>
                  <a:pt x="7684" y="3436"/>
                </a:cubicBezTo>
                <a:close/>
                <a:moveTo>
                  <a:pt x="7965" y="4570"/>
                </a:moveTo>
                <a:cubicBezTo>
                  <a:pt x="7619" y="4311"/>
                  <a:pt x="7243" y="4062"/>
                  <a:pt x="6841" y="3830"/>
                </a:cubicBezTo>
                <a:cubicBezTo>
                  <a:pt x="6552" y="3663"/>
                  <a:pt x="6263" y="3512"/>
                  <a:pt x="5975" y="3378"/>
                </a:cubicBezTo>
                <a:cubicBezTo>
                  <a:pt x="5579" y="3547"/>
                  <a:pt x="5176" y="3748"/>
                  <a:pt x="4775" y="3980"/>
                </a:cubicBezTo>
                <a:cubicBezTo>
                  <a:pt x="4330" y="4237"/>
                  <a:pt x="3917" y="4514"/>
                  <a:pt x="3543" y="4802"/>
                </a:cubicBezTo>
                <a:cubicBezTo>
                  <a:pt x="3480" y="5237"/>
                  <a:pt x="3447" y="5698"/>
                  <a:pt x="3447" y="6175"/>
                </a:cubicBezTo>
                <a:cubicBezTo>
                  <a:pt x="3447" y="6549"/>
                  <a:pt x="3468" y="6913"/>
                  <a:pt x="3507" y="7263"/>
                </a:cubicBezTo>
                <a:cubicBezTo>
                  <a:pt x="3813" y="7485"/>
                  <a:pt x="4142" y="7699"/>
                  <a:pt x="4491" y="7900"/>
                </a:cubicBezTo>
                <a:cubicBezTo>
                  <a:pt x="4994" y="8191"/>
                  <a:pt x="5498" y="8432"/>
                  <a:pt x="5989" y="8625"/>
                </a:cubicBezTo>
                <a:cubicBezTo>
                  <a:pt x="6365" y="8461"/>
                  <a:pt x="6745" y="8270"/>
                  <a:pt x="7125" y="8050"/>
                </a:cubicBezTo>
                <a:cubicBezTo>
                  <a:pt x="7436" y="7871"/>
                  <a:pt x="7732" y="7681"/>
                  <a:pt x="8010" y="7484"/>
                </a:cubicBezTo>
                <a:cubicBezTo>
                  <a:pt x="8067" y="7068"/>
                  <a:pt x="8097" y="6629"/>
                  <a:pt x="8097" y="6175"/>
                </a:cubicBezTo>
                <a:cubicBezTo>
                  <a:pt x="8097" y="5612"/>
                  <a:pt x="8050" y="5072"/>
                  <a:pt x="7965" y="4570"/>
                </a:cubicBezTo>
                <a:close/>
                <a:moveTo>
                  <a:pt x="4946" y="9012"/>
                </a:moveTo>
                <a:cubicBezTo>
                  <a:pt x="4665" y="8880"/>
                  <a:pt x="4383" y="8733"/>
                  <a:pt x="4104" y="8572"/>
                </a:cubicBezTo>
                <a:cubicBezTo>
                  <a:pt x="3964" y="8491"/>
                  <a:pt x="3826" y="8408"/>
                  <a:pt x="3691" y="8321"/>
                </a:cubicBezTo>
                <a:cubicBezTo>
                  <a:pt x="3770" y="8652"/>
                  <a:pt x="3868" y="8961"/>
                  <a:pt x="3981" y="9243"/>
                </a:cubicBezTo>
                <a:cubicBezTo>
                  <a:pt x="4288" y="9191"/>
                  <a:pt x="4611" y="9114"/>
                  <a:pt x="4946" y="9012"/>
                </a:cubicBezTo>
                <a:close/>
                <a:moveTo>
                  <a:pt x="7622" y="9091"/>
                </a:moveTo>
                <a:cubicBezTo>
                  <a:pt x="7684" y="8920"/>
                  <a:pt x="7742" y="8741"/>
                  <a:pt x="7793" y="8554"/>
                </a:cubicBezTo>
                <a:cubicBezTo>
                  <a:pt x="7553" y="8702"/>
                  <a:pt x="7308" y="8841"/>
                  <a:pt x="7058" y="8971"/>
                </a:cubicBezTo>
                <a:cubicBezTo>
                  <a:pt x="7251" y="9020"/>
                  <a:pt x="7439" y="9060"/>
                  <a:pt x="7622" y="9091"/>
                </a:cubicBezTo>
                <a:close/>
                <a:moveTo>
                  <a:pt x="7308" y="9787"/>
                </a:moveTo>
                <a:cubicBezTo>
                  <a:pt x="6891" y="9712"/>
                  <a:pt x="6456" y="9598"/>
                  <a:pt x="6012" y="9446"/>
                </a:cubicBezTo>
                <a:cubicBezTo>
                  <a:pt x="5431" y="9673"/>
                  <a:pt x="4861" y="9837"/>
                  <a:pt x="4321" y="9934"/>
                </a:cubicBezTo>
                <a:cubicBezTo>
                  <a:pt x="4718" y="10593"/>
                  <a:pt x="5223" y="10987"/>
                  <a:pt x="5772" y="10987"/>
                </a:cubicBezTo>
                <a:cubicBezTo>
                  <a:pt x="6361" y="10987"/>
                  <a:pt x="6899" y="10534"/>
                  <a:pt x="7308" y="9787"/>
                </a:cubicBez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文本框 37">
            <a:extLst>
              <a:ext uri="{FF2B5EF4-FFF2-40B4-BE49-F238E27FC236}">
                <a16:creationId xmlns:a16="http://schemas.microsoft.com/office/drawing/2014/main" id="{DD8CB28F-86B1-45F4-8ED3-AE124763B26F}"/>
              </a:ext>
            </a:extLst>
          </p:cNvPr>
          <p:cNvSpPr txBox="1"/>
          <p:nvPr/>
        </p:nvSpPr>
        <p:spPr>
          <a:xfrm>
            <a:off x="9748811" y="1917142"/>
            <a:ext cx="673657" cy="415498"/>
          </a:xfrm>
          <a:prstGeom prst="rect">
            <a:avLst/>
          </a:prstGeom>
          <a:noFill/>
        </p:spPr>
        <p:txBody>
          <a:bodyPr wrap="square" rtlCol="0">
            <a:spAutoFit/>
          </a:bodyPr>
          <a:lstStyle/>
          <a:p>
            <a:r>
              <a:rPr lang="en-US" altLang="zh-CN" sz="1200" b="1" i="1" dirty="0">
                <a:solidFill>
                  <a:schemeClr val="accent5"/>
                </a:solidFill>
                <a:effectLst>
                  <a:outerShdw blurRad="38100" dist="38100" dir="2700000" algn="tl">
                    <a:srgbClr val="000000">
                      <a:alpha val="43137"/>
                    </a:srgbClr>
                  </a:outerShdw>
                </a:effectLst>
              </a:rPr>
              <a:t>123</a:t>
            </a:r>
          </a:p>
          <a:p>
            <a:r>
              <a:rPr lang="zh-CN" altLang="en-US" sz="900" b="1" dirty="0">
                <a:solidFill>
                  <a:schemeClr val="accent5"/>
                </a:solidFill>
              </a:rPr>
              <a:t>上送公司</a:t>
            </a:r>
          </a:p>
        </p:txBody>
      </p:sp>
      <p:sp>
        <p:nvSpPr>
          <p:cNvPr id="39" name="文本框 38">
            <a:extLst>
              <a:ext uri="{FF2B5EF4-FFF2-40B4-BE49-F238E27FC236}">
                <a16:creationId xmlns:a16="http://schemas.microsoft.com/office/drawing/2014/main" id="{68584A11-98B9-4198-841D-BAD28EDD6C2D}"/>
              </a:ext>
            </a:extLst>
          </p:cNvPr>
          <p:cNvSpPr txBox="1"/>
          <p:nvPr/>
        </p:nvSpPr>
        <p:spPr>
          <a:xfrm>
            <a:off x="10879642" y="1915686"/>
            <a:ext cx="653320" cy="415498"/>
          </a:xfrm>
          <a:prstGeom prst="rect">
            <a:avLst/>
          </a:prstGeom>
          <a:noFill/>
        </p:spPr>
        <p:txBody>
          <a:bodyPr wrap="square" rtlCol="0">
            <a:spAutoFit/>
          </a:bodyPr>
          <a:lstStyle/>
          <a:p>
            <a:r>
              <a:rPr lang="en-US" altLang="zh-CN" sz="1200" b="1" i="1" dirty="0">
                <a:solidFill>
                  <a:schemeClr val="accent5"/>
                </a:solidFill>
                <a:effectLst>
                  <a:outerShdw blurRad="38100" dist="38100" dir="2700000" algn="tl">
                    <a:srgbClr val="000000">
                      <a:alpha val="43137"/>
                    </a:srgbClr>
                  </a:outerShdw>
                </a:effectLst>
              </a:rPr>
              <a:t>12</a:t>
            </a:r>
          </a:p>
          <a:p>
            <a:r>
              <a:rPr lang="zh-CN" altLang="en-US" sz="900" b="1" dirty="0">
                <a:solidFill>
                  <a:schemeClr val="accent5"/>
                </a:solidFill>
              </a:rPr>
              <a:t>数据集</a:t>
            </a:r>
          </a:p>
        </p:txBody>
      </p:sp>
      <p:sp>
        <p:nvSpPr>
          <p:cNvPr id="5" name="矩形: 圆角 4">
            <a:extLst>
              <a:ext uri="{FF2B5EF4-FFF2-40B4-BE49-F238E27FC236}">
                <a16:creationId xmlns:a16="http://schemas.microsoft.com/office/drawing/2014/main" id="{3D922849-A3A6-427B-B754-C38C661D704A}"/>
              </a:ext>
            </a:extLst>
          </p:cNvPr>
          <p:cNvSpPr/>
          <p:nvPr/>
        </p:nvSpPr>
        <p:spPr>
          <a:xfrm>
            <a:off x="4515316" y="6142160"/>
            <a:ext cx="1211005" cy="3521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一江一河</a:t>
            </a:r>
          </a:p>
        </p:txBody>
      </p:sp>
      <p:sp>
        <p:nvSpPr>
          <p:cNvPr id="85" name="矩形: 圆角 84">
            <a:extLst>
              <a:ext uri="{FF2B5EF4-FFF2-40B4-BE49-F238E27FC236}">
                <a16:creationId xmlns:a16="http://schemas.microsoft.com/office/drawing/2014/main" id="{46FA2421-81FE-49C1-AD6A-1F289C0C06C2}"/>
              </a:ext>
            </a:extLst>
          </p:cNvPr>
          <p:cNvSpPr/>
          <p:nvPr/>
        </p:nvSpPr>
        <p:spPr>
          <a:xfrm>
            <a:off x="5802674" y="6152116"/>
            <a:ext cx="1211005" cy="35210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dirty="0"/>
              <a:t>安心送学</a:t>
            </a:r>
          </a:p>
        </p:txBody>
      </p:sp>
      <p:sp>
        <p:nvSpPr>
          <p:cNvPr id="86" name="矩形: 圆角 85">
            <a:extLst>
              <a:ext uri="{FF2B5EF4-FFF2-40B4-BE49-F238E27FC236}">
                <a16:creationId xmlns:a16="http://schemas.microsoft.com/office/drawing/2014/main" id="{A783009E-B0D6-4F04-98FC-BE274873B1B1}"/>
              </a:ext>
            </a:extLst>
          </p:cNvPr>
          <p:cNvSpPr/>
          <p:nvPr/>
        </p:nvSpPr>
        <p:spPr>
          <a:xfrm>
            <a:off x="7121597" y="6152116"/>
            <a:ext cx="1211005" cy="35210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dirty="0"/>
              <a:t>浦江游览</a:t>
            </a:r>
          </a:p>
        </p:txBody>
      </p:sp>
      <p:pic>
        <p:nvPicPr>
          <p:cNvPr id="92" name="图片 91">
            <a:extLst>
              <a:ext uri="{FF2B5EF4-FFF2-40B4-BE49-F238E27FC236}">
                <a16:creationId xmlns:a16="http://schemas.microsoft.com/office/drawing/2014/main" id="{7EFEB869-8DF8-4EEC-BAFE-245D85BE2DF6}"/>
              </a:ext>
            </a:extLst>
          </p:cNvPr>
          <p:cNvPicPr>
            <a:picLocks noChangeAspect="1"/>
          </p:cNvPicPr>
          <p:nvPr/>
        </p:nvPicPr>
        <p:blipFill>
          <a:blip r:embed="rId5"/>
          <a:stretch>
            <a:fillRect/>
          </a:stretch>
        </p:blipFill>
        <p:spPr>
          <a:xfrm>
            <a:off x="9624927" y="2043928"/>
            <a:ext cx="152400" cy="161925"/>
          </a:xfrm>
          <a:prstGeom prst="rect">
            <a:avLst/>
          </a:prstGeom>
        </p:spPr>
      </p:pic>
      <p:pic>
        <p:nvPicPr>
          <p:cNvPr id="93" name="图片 92">
            <a:extLst>
              <a:ext uri="{FF2B5EF4-FFF2-40B4-BE49-F238E27FC236}">
                <a16:creationId xmlns:a16="http://schemas.microsoft.com/office/drawing/2014/main" id="{DEE96B62-A7ED-4AD5-A47C-6DDAAD818B82}"/>
              </a:ext>
            </a:extLst>
          </p:cNvPr>
          <p:cNvPicPr>
            <a:picLocks noChangeAspect="1"/>
          </p:cNvPicPr>
          <p:nvPr/>
        </p:nvPicPr>
        <p:blipFill>
          <a:blip r:embed="rId5"/>
          <a:stretch>
            <a:fillRect/>
          </a:stretch>
        </p:blipFill>
        <p:spPr>
          <a:xfrm>
            <a:off x="10786860" y="2069423"/>
            <a:ext cx="152400" cy="161925"/>
          </a:xfrm>
          <a:prstGeom prst="rect">
            <a:avLst/>
          </a:prstGeom>
        </p:spPr>
      </p:pic>
      <p:sp>
        <p:nvSpPr>
          <p:cNvPr id="94" name="文本框 93">
            <a:extLst>
              <a:ext uri="{FF2B5EF4-FFF2-40B4-BE49-F238E27FC236}">
                <a16:creationId xmlns:a16="http://schemas.microsoft.com/office/drawing/2014/main" id="{8A1955E5-8E07-40EC-BA89-20BE30A6FD3F}"/>
              </a:ext>
            </a:extLst>
          </p:cNvPr>
          <p:cNvSpPr txBox="1"/>
          <p:nvPr/>
        </p:nvSpPr>
        <p:spPr>
          <a:xfrm>
            <a:off x="9749077" y="2418594"/>
            <a:ext cx="679913" cy="415498"/>
          </a:xfrm>
          <a:prstGeom prst="rect">
            <a:avLst/>
          </a:prstGeom>
          <a:noFill/>
        </p:spPr>
        <p:txBody>
          <a:bodyPr wrap="square" rtlCol="0">
            <a:spAutoFit/>
          </a:bodyPr>
          <a:lstStyle/>
          <a:p>
            <a:r>
              <a:rPr lang="en-US" altLang="zh-CN" sz="1200" b="1" i="1" dirty="0">
                <a:solidFill>
                  <a:schemeClr val="accent5"/>
                </a:solidFill>
                <a:effectLst>
                  <a:outerShdw blurRad="38100" dist="38100" dir="2700000" algn="tl">
                    <a:srgbClr val="000000">
                      <a:alpha val="43137"/>
                    </a:srgbClr>
                  </a:outerShdw>
                </a:effectLst>
              </a:rPr>
              <a:t>123</a:t>
            </a:r>
          </a:p>
          <a:p>
            <a:r>
              <a:rPr lang="zh-CN" altLang="en-US" sz="900" b="1" dirty="0">
                <a:solidFill>
                  <a:schemeClr val="accent5"/>
                </a:solidFill>
              </a:rPr>
              <a:t>数据产品</a:t>
            </a:r>
          </a:p>
        </p:txBody>
      </p:sp>
      <p:pic>
        <p:nvPicPr>
          <p:cNvPr id="95" name="图片 94">
            <a:extLst>
              <a:ext uri="{FF2B5EF4-FFF2-40B4-BE49-F238E27FC236}">
                <a16:creationId xmlns:a16="http://schemas.microsoft.com/office/drawing/2014/main" id="{A0C3ECB4-DE22-4C0B-A0BA-5D10FE4744E9}"/>
              </a:ext>
            </a:extLst>
          </p:cNvPr>
          <p:cNvPicPr>
            <a:picLocks noChangeAspect="1"/>
          </p:cNvPicPr>
          <p:nvPr/>
        </p:nvPicPr>
        <p:blipFill>
          <a:blip r:embed="rId5"/>
          <a:stretch>
            <a:fillRect/>
          </a:stretch>
        </p:blipFill>
        <p:spPr>
          <a:xfrm>
            <a:off x="9625193" y="2545380"/>
            <a:ext cx="152400" cy="161925"/>
          </a:xfrm>
          <a:prstGeom prst="rect">
            <a:avLst/>
          </a:prstGeom>
        </p:spPr>
      </p:pic>
      <p:sp>
        <p:nvSpPr>
          <p:cNvPr id="96" name="文本框 95">
            <a:extLst>
              <a:ext uri="{FF2B5EF4-FFF2-40B4-BE49-F238E27FC236}">
                <a16:creationId xmlns:a16="http://schemas.microsoft.com/office/drawing/2014/main" id="{D176C72F-C7BD-4A66-AECC-A217546D21EF}"/>
              </a:ext>
            </a:extLst>
          </p:cNvPr>
          <p:cNvSpPr txBox="1"/>
          <p:nvPr/>
        </p:nvSpPr>
        <p:spPr>
          <a:xfrm>
            <a:off x="9816104" y="2961947"/>
            <a:ext cx="653320" cy="415498"/>
          </a:xfrm>
          <a:prstGeom prst="rect">
            <a:avLst/>
          </a:prstGeom>
          <a:noFill/>
        </p:spPr>
        <p:txBody>
          <a:bodyPr wrap="square" rtlCol="0">
            <a:spAutoFit/>
          </a:bodyPr>
          <a:lstStyle/>
          <a:p>
            <a:r>
              <a:rPr lang="en-US" altLang="zh-CN" sz="1200" b="1" i="1" dirty="0">
                <a:solidFill>
                  <a:schemeClr val="accent5"/>
                </a:solidFill>
                <a:effectLst>
                  <a:outerShdw blurRad="38100" dist="38100" dir="2700000" algn="tl">
                    <a:srgbClr val="000000">
                      <a:alpha val="43137"/>
                    </a:srgbClr>
                  </a:outerShdw>
                </a:effectLst>
              </a:rPr>
              <a:t>123</a:t>
            </a:r>
          </a:p>
          <a:p>
            <a:r>
              <a:rPr lang="zh-CN" altLang="en-US" sz="900" b="1" dirty="0">
                <a:solidFill>
                  <a:schemeClr val="accent5"/>
                </a:solidFill>
              </a:rPr>
              <a:t>接口总理</a:t>
            </a:r>
          </a:p>
        </p:txBody>
      </p:sp>
      <p:pic>
        <p:nvPicPr>
          <p:cNvPr id="97" name="图片 96">
            <a:extLst>
              <a:ext uri="{FF2B5EF4-FFF2-40B4-BE49-F238E27FC236}">
                <a16:creationId xmlns:a16="http://schemas.microsoft.com/office/drawing/2014/main" id="{2F5A74B1-AAAE-4F89-9812-B8C16079A1AF}"/>
              </a:ext>
            </a:extLst>
          </p:cNvPr>
          <p:cNvPicPr>
            <a:picLocks noChangeAspect="1"/>
          </p:cNvPicPr>
          <p:nvPr/>
        </p:nvPicPr>
        <p:blipFill>
          <a:blip r:embed="rId5"/>
          <a:stretch>
            <a:fillRect/>
          </a:stretch>
        </p:blipFill>
        <p:spPr>
          <a:xfrm>
            <a:off x="9692219" y="3088733"/>
            <a:ext cx="152400" cy="161925"/>
          </a:xfrm>
          <a:prstGeom prst="rect">
            <a:avLst/>
          </a:prstGeom>
        </p:spPr>
      </p:pic>
      <p:sp>
        <p:nvSpPr>
          <p:cNvPr id="98" name="文本框 97">
            <a:extLst>
              <a:ext uri="{FF2B5EF4-FFF2-40B4-BE49-F238E27FC236}">
                <a16:creationId xmlns:a16="http://schemas.microsoft.com/office/drawing/2014/main" id="{F210788A-61EC-45DC-A9B0-97EF0CCFAE82}"/>
              </a:ext>
            </a:extLst>
          </p:cNvPr>
          <p:cNvSpPr txBox="1"/>
          <p:nvPr/>
        </p:nvSpPr>
        <p:spPr>
          <a:xfrm>
            <a:off x="10923900" y="2455234"/>
            <a:ext cx="653320" cy="415498"/>
          </a:xfrm>
          <a:prstGeom prst="rect">
            <a:avLst/>
          </a:prstGeom>
          <a:noFill/>
        </p:spPr>
        <p:txBody>
          <a:bodyPr wrap="square" rtlCol="0">
            <a:spAutoFit/>
          </a:bodyPr>
          <a:lstStyle/>
          <a:p>
            <a:r>
              <a:rPr lang="en-US" altLang="zh-CN" sz="1200" b="1" i="1" dirty="0">
                <a:solidFill>
                  <a:schemeClr val="accent5"/>
                </a:solidFill>
                <a:effectLst>
                  <a:outerShdw blurRad="38100" dist="38100" dir="2700000" algn="tl">
                    <a:srgbClr val="000000">
                      <a:alpha val="43137"/>
                    </a:srgbClr>
                  </a:outerShdw>
                </a:effectLst>
              </a:rPr>
              <a:t>12</a:t>
            </a:r>
          </a:p>
          <a:p>
            <a:r>
              <a:rPr lang="zh-CN" altLang="en-US" sz="900" b="1" dirty="0">
                <a:solidFill>
                  <a:schemeClr val="accent5"/>
                </a:solidFill>
              </a:rPr>
              <a:t>业务场景</a:t>
            </a:r>
          </a:p>
        </p:txBody>
      </p:sp>
      <p:pic>
        <p:nvPicPr>
          <p:cNvPr id="99" name="图片 98">
            <a:extLst>
              <a:ext uri="{FF2B5EF4-FFF2-40B4-BE49-F238E27FC236}">
                <a16:creationId xmlns:a16="http://schemas.microsoft.com/office/drawing/2014/main" id="{5C24F849-37EA-4A33-B379-92EC4089B72C}"/>
              </a:ext>
            </a:extLst>
          </p:cNvPr>
          <p:cNvPicPr>
            <a:picLocks noChangeAspect="1"/>
          </p:cNvPicPr>
          <p:nvPr/>
        </p:nvPicPr>
        <p:blipFill>
          <a:blip r:embed="rId5"/>
          <a:stretch>
            <a:fillRect/>
          </a:stretch>
        </p:blipFill>
        <p:spPr>
          <a:xfrm>
            <a:off x="10831118" y="2608971"/>
            <a:ext cx="152400" cy="161925"/>
          </a:xfrm>
          <a:prstGeom prst="rect">
            <a:avLst/>
          </a:prstGeom>
        </p:spPr>
      </p:pic>
      <p:sp>
        <p:nvSpPr>
          <p:cNvPr id="100" name="文本框 99">
            <a:extLst>
              <a:ext uri="{FF2B5EF4-FFF2-40B4-BE49-F238E27FC236}">
                <a16:creationId xmlns:a16="http://schemas.microsoft.com/office/drawing/2014/main" id="{28290FB0-0848-4A03-92AA-735EADCEE1AA}"/>
              </a:ext>
            </a:extLst>
          </p:cNvPr>
          <p:cNvSpPr txBox="1"/>
          <p:nvPr/>
        </p:nvSpPr>
        <p:spPr>
          <a:xfrm>
            <a:off x="10921758" y="2994783"/>
            <a:ext cx="653320" cy="415498"/>
          </a:xfrm>
          <a:prstGeom prst="rect">
            <a:avLst/>
          </a:prstGeom>
          <a:noFill/>
        </p:spPr>
        <p:txBody>
          <a:bodyPr wrap="square" rtlCol="0">
            <a:spAutoFit/>
          </a:bodyPr>
          <a:lstStyle/>
          <a:p>
            <a:r>
              <a:rPr lang="en-US" altLang="zh-CN" sz="1200" b="1" i="1" dirty="0">
                <a:solidFill>
                  <a:schemeClr val="accent5"/>
                </a:solidFill>
                <a:effectLst>
                  <a:outerShdw blurRad="38100" dist="38100" dir="2700000" algn="tl">
                    <a:srgbClr val="000000">
                      <a:alpha val="43137"/>
                    </a:srgbClr>
                  </a:outerShdw>
                </a:effectLst>
              </a:rPr>
              <a:t>12</a:t>
            </a:r>
          </a:p>
          <a:p>
            <a:r>
              <a:rPr lang="zh-CN" altLang="en-US" sz="900" b="1" dirty="0">
                <a:solidFill>
                  <a:schemeClr val="accent5"/>
                </a:solidFill>
              </a:rPr>
              <a:t>接入机构</a:t>
            </a:r>
          </a:p>
        </p:txBody>
      </p:sp>
      <p:pic>
        <p:nvPicPr>
          <p:cNvPr id="101" name="图片 100">
            <a:extLst>
              <a:ext uri="{FF2B5EF4-FFF2-40B4-BE49-F238E27FC236}">
                <a16:creationId xmlns:a16="http://schemas.microsoft.com/office/drawing/2014/main" id="{187D762C-78DD-426A-94DD-7E73E50E6E4D}"/>
              </a:ext>
            </a:extLst>
          </p:cNvPr>
          <p:cNvPicPr>
            <a:picLocks noChangeAspect="1"/>
          </p:cNvPicPr>
          <p:nvPr/>
        </p:nvPicPr>
        <p:blipFill>
          <a:blip r:embed="rId5"/>
          <a:stretch>
            <a:fillRect/>
          </a:stretch>
        </p:blipFill>
        <p:spPr>
          <a:xfrm>
            <a:off x="10828976" y="3148520"/>
            <a:ext cx="152400" cy="161925"/>
          </a:xfrm>
          <a:prstGeom prst="rect">
            <a:avLst/>
          </a:prstGeom>
        </p:spPr>
      </p:pic>
      <p:pic>
        <p:nvPicPr>
          <p:cNvPr id="3" name="图片 2">
            <a:extLst>
              <a:ext uri="{FF2B5EF4-FFF2-40B4-BE49-F238E27FC236}">
                <a16:creationId xmlns:a16="http://schemas.microsoft.com/office/drawing/2014/main" id="{9BC2D0F2-0A98-405A-A780-BFB6E5DA9315}"/>
              </a:ext>
            </a:extLst>
          </p:cNvPr>
          <p:cNvPicPr>
            <a:picLocks noChangeAspect="1"/>
          </p:cNvPicPr>
          <p:nvPr/>
        </p:nvPicPr>
        <p:blipFill>
          <a:blip r:embed="rId6"/>
          <a:stretch>
            <a:fillRect/>
          </a:stretch>
        </p:blipFill>
        <p:spPr>
          <a:xfrm>
            <a:off x="521118" y="1413075"/>
            <a:ext cx="8976305" cy="4748998"/>
          </a:xfrm>
          <a:prstGeom prst="rect">
            <a:avLst/>
          </a:prstGeom>
        </p:spPr>
      </p:pic>
      <p:pic>
        <p:nvPicPr>
          <p:cNvPr id="109" name="Picture 4" descr="https://opendata.sz.gov.cn/static/opendata1.0/images/icon_personal-list.png">
            <a:extLst>
              <a:ext uri="{FF2B5EF4-FFF2-40B4-BE49-F238E27FC236}">
                <a16:creationId xmlns:a16="http://schemas.microsoft.com/office/drawing/2014/main" id="{CFAD064C-51A3-4B3A-9838-FDB11421AF7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99940" y="1104639"/>
            <a:ext cx="141780" cy="350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753504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50" fill="hold"/>
                                        <p:tgtEl>
                                          <p:spTgt spid="7"/>
                                        </p:tgtEl>
                                        <p:attrNameLst>
                                          <p:attrName>ppt_w</p:attrName>
                                        </p:attrNameLst>
                                      </p:cBhvr>
                                      <p:tavLst>
                                        <p:tav tm="0">
                                          <p:val>
                                            <p:fltVal val="0"/>
                                          </p:val>
                                        </p:tav>
                                        <p:tav tm="100000">
                                          <p:val>
                                            <p:strVal val="#ppt_w"/>
                                          </p:val>
                                        </p:tav>
                                      </p:tavLst>
                                    </p:anim>
                                    <p:anim calcmode="lin" valueType="num">
                                      <p:cBhvr>
                                        <p:cTn id="8" dur="350" fill="hold"/>
                                        <p:tgtEl>
                                          <p:spTgt spid="7"/>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from="(-#ppt_w/2)" to="(#ppt_x)" calcmode="lin" valueType="num">
                                      <p:cBhvr>
                                        <p:cTn id="12" dur="600" fill="hold">
                                          <p:stCondLst>
                                            <p:cond delay="0"/>
                                          </p:stCondLst>
                                        </p:cTn>
                                        <p:tgtEl>
                                          <p:spTgt spid="6"/>
                                        </p:tgtEl>
                                        <p:attrNameLst>
                                          <p:attrName>ppt_x</p:attrName>
                                        </p:attrNameLst>
                                      </p:cBhvr>
                                    </p:anim>
                                    <p:anim from="0" to="-1.0" calcmode="lin" valueType="num">
                                      <p:cBhvr>
                                        <p:cTn id="13" dur="200" decel="50000" autoRev="1" fill="hold">
                                          <p:stCondLst>
                                            <p:cond delay="600"/>
                                          </p:stCondLst>
                                        </p:cTn>
                                        <p:tgtEl>
                                          <p:spTgt spid="6"/>
                                        </p:tgtEl>
                                        <p:attrNameLst>
                                          <p:attrName>xshear</p:attrName>
                                        </p:attrNameLst>
                                      </p:cBhvr>
                                    </p:anim>
                                    <p:animScale>
                                      <p:cBhvr>
                                        <p:cTn id="14" dur="200" decel="100000" autoRev="1" fill="hold">
                                          <p:stCondLst>
                                            <p:cond delay="600"/>
                                          </p:stCondLst>
                                        </p:cTn>
                                        <p:tgtEl>
                                          <p:spTgt spid="6"/>
                                        </p:tgtEl>
                                      </p:cBhvr>
                                      <p:from x="100000" y="100000"/>
                                      <p:to x="80000" y="100000"/>
                                    </p:animScale>
                                    <p:anim by="(#ppt_h/3+#ppt_w*0.1)" calcmode="lin" valueType="num">
                                      <p:cBhvr additive="sum">
                                        <p:cTn id="15" dur="200" decel="100000" autoRev="1" fill="hold">
                                          <p:stCondLst>
                                            <p:cond delay="600"/>
                                          </p:stCondLst>
                                        </p:cTn>
                                        <p:tgtEl>
                                          <p:spTgt spid="6"/>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2B7D26-27D7-44BC-805F-B62209965A65}"/>
              </a:ext>
            </a:extLst>
          </p:cNvPr>
          <p:cNvSpPr>
            <a:spLocks noGrp="1"/>
          </p:cNvSpPr>
          <p:nvPr>
            <p:ph type="title"/>
          </p:nvPr>
        </p:nvSpPr>
        <p:spPr/>
        <p:txBody>
          <a:bodyPr/>
          <a:lstStyle/>
          <a:p>
            <a:r>
              <a:rPr lang="zh-CN" altLang="en-US" dirty="0"/>
              <a:t>首页说明补充</a:t>
            </a:r>
          </a:p>
        </p:txBody>
      </p:sp>
      <p:sp>
        <p:nvSpPr>
          <p:cNvPr id="4" name="文本框 3">
            <a:extLst>
              <a:ext uri="{FF2B5EF4-FFF2-40B4-BE49-F238E27FC236}">
                <a16:creationId xmlns:a16="http://schemas.microsoft.com/office/drawing/2014/main" id="{4CACEF80-5317-43E6-9C48-1AB89543ACC2}"/>
              </a:ext>
            </a:extLst>
          </p:cNvPr>
          <p:cNvSpPr txBox="1"/>
          <p:nvPr/>
        </p:nvSpPr>
        <p:spPr>
          <a:xfrm>
            <a:off x="866935" y="1688186"/>
            <a:ext cx="5562741" cy="2031325"/>
          </a:xfrm>
          <a:prstGeom prst="rect">
            <a:avLst/>
          </a:prstGeom>
          <a:noFill/>
        </p:spPr>
        <p:txBody>
          <a:bodyPr wrap="none" rtlCol="0">
            <a:spAutoFit/>
          </a:bodyPr>
          <a:lstStyle/>
          <a:p>
            <a:r>
              <a:rPr lang="zh-CN" altLang="en-US" dirty="0"/>
              <a:t>场景说明：</a:t>
            </a:r>
          </a:p>
          <a:p>
            <a:r>
              <a:rPr lang="en-US" altLang="zh-CN" dirty="0"/>
              <a:t>• </a:t>
            </a:r>
            <a:r>
              <a:rPr lang="zh-CN" altLang="en-US" dirty="0"/>
              <a:t>一江一河 ： 苏州河，黄浦江</a:t>
            </a:r>
            <a:endParaRPr lang="en-US" altLang="zh-CN" dirty="0"/>
          </a:p>
          <a:p>
            <a:r>
              <a:rPr lang="en-US" altLang="zh-CN" dirty="0"/>
              <a:t>	</a:t>
            </a:r>
            <a:r>
              <a:rPr lang="zh-CN" altLang="en-US" dirty="0"/>
              <a:t>展示河流段，站点地图信息。展示统计数据 </a:t>
            </a:r>
          </a:p>
          <a:p>
            <a:r>
              <a:rPr lang="en-US" altLang="zh-CN" dirty="0"/>
              <a:t>• </a:t>
            </a:r>
            <a:r>
              <a:rPr lang="zh-CN" altLang="en-US" dirty="0"/>
              <a:t>安心送学：站点，学校位置和覆盖范围</a:t>
            </a:r>
            <a:endParaRPr lang="en-US" altLang="zh-CN" dirty="0"/>
          </a:p>
          <a:p>
            <a:r>
              <a:rPr lang="en-US" altLang="zh-CN" dirty="0"/>
              <a:t>	</a:t>
            </a:r>
            <a:r>
              <a:rPr lang="zh-CN" altLang="en-US" dirty="0"/>
              <a:t>展示站点和运营路线，运营客运量等信息</a:t>
            </a:r>
          </a:p>
          <a:p>
            <a:r>
              <a:rPr lang="en-US" altLang="zh-CN" dirty="0"/>
              <a:t>• </a:t>
            </a:r>
            <a:r>
              <a:rPr lang="zh-CN" altLang="en-US" dirty="0"/>
              <a:t>浦江游览： 黄浦江游览码头，航线</a:t>
            </a:r>
            <a:endParaRPr lang="en-US" altLang="zh-CN" dirty="0"/>
          </a:p>
          <a:p>
            <a:r>
              <a:rPr lang="en-US" altLang="zh-CN" dirty="0"/>
              <a:t>	</a:t>
            </a:r>
            <a:r>
              <a:rPr lang="zh-CN" altLang="en-US" dirty="0"/>
              <a:t>展示运营码头，航运路线，客运量信息</a:t>
            </a:r>
          </a:p>
        </p:txBody>
      </p:sp>
    </p:spTree>
    <p:extLst>
      <p:ext uri="{BB962C8B-B14F-4D97-AF65-F5344CB8AC3E}">
        <p14:creationId xmlns:p14="http://schemas.microsoft.com/office/powerpoint/2010/main" val="366587263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4F3BFE1F-C8FC-45FA-85B9-F892A7256134}"/>
              </a:ext>
            </a:extLst>
          </p:cNvPr>
          <p:cNvSpPr/>
          <p:nvPr/>
        </p:nvSpPr>
        <p:spPr>
          <a:xfrm>
            <a:off x="973943" y="447861"/>
            <a:ext cx="2165978" cy="461665"/>
          </a:xfrm>
          <a:prstGeom prst="rect">
            <a:avLst/>
          </a:prstGeom>
        </p:spPr>
        <p:txBody>
          <a:bodyPr wrap="none">
            <a:spAutoFit/>
          </a:bodyPr>
          <a:lstStyle/>
          <a:p>
            <a:pPr lvl="0" algn="ctr"/>
            <a:r>
              <a:rPr lang="zh-CN" altLang="en-US" sz="2400" b="1" dirty="0">
                <a:solidFill>
                  <a:srgbClr val="385D8A"/>
                </a:solidFill>
                <a:cs typeface="+mn-ea"/>
                <a:sym typeface="+mn-lt"/>
              </a:rPr>
              <a:t>数据</a:t>
            </a:r>
            <a:r>
              <a:rPr lang="en-US" altLang="zh-CN" sz="2400" b="1" dirty="0">
                <a:solidFill>
                  <a:srgbClr val="385D8A"/>
                </a:solidFill>
                <a:cs typeface="+mn-ea"/>
                <a:sym typeface="+mn-lt"/>
              </a:rPr>
              <a:t>-</a:t>
            </a:r>
            <a:r>
              <a:rPr lang="zh-CN" altLang="en-US" sz="2400" b="1" dirty="0">
                <a:solidFill>
                  <a:srgbClr val="385D8A"/>
                </a:solidFill>
                <a:cs typeface="+mn-ea"/>
                <a:sym typeface="+mn-lt"/>
              </a:rPr>
              <a:t>数据资产</a:t>
            </a:r>
          </a:p>
        </p:txBody>
      </p:sp>
      <p:grpSp>
        <p:nvGrpSpPr>
          <p:cNvPr id="35" name="组合 34">
            <a:extLst>
              <a:ext uri="{FF2B5EF4-FFF2-40B4-BE49-F238E27FC236}">
                <a16:creationId xmlns:a16="http://schemas.microsoft.com/office/drawing/2014/main" id="{2AF5E5B3-3B4E-4900-9D9A-053B2DB6E88B}"/>
              </a:ext>
            </a:extLst>
          </p:cNvPr>
          <p:cNvGrpSpPr/>
          <p:nvPr/>
        </p:nvGrpSpPr>
        <p:grpSpPr>
          <a:xfrm>
            <a:off x="491208" y="453243"/>
            <a:ext cx="492224" cy="492224"/>
            <a:chOff x="1965186" y="1419622"/>
            <a:chExt cx="302558" cy="314067"/>
          </a:xfrm>
          <a:solidFill>
            <a:srgbClr val="385D8A"/>
          </a:solidFill>
        </p:grpSpPr>
        <p:sp>
          <p:nvSpPr>
            <p:cNvPr id="68" name="矩形 67">
              <a:extLst>
                <a:ext uri="{FF2B5EF4-FFF2-40B4-BE49-F238E27FC236}">
                  <a16:creationId xmlns:a16="http://schemas.microsoft.com/office/drawing/2014/main" id="{A2DA4AF7-59F0-4BD4-9421-8DB823FBAB5C}"/>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9" name="矩形 68">
              <a:extLst>
                <a:ext uri="{FF2B5EF4-FFF2-40B4-BE49-F238E27FC236}">
                  <a16:creationId xmlns:a16="http://schemas.microsoft.com/office/drawing/2014/main" id="{10E3175A-99D0-4BDC-81E6-3A6A113236DD}"/>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2" name="矩形 71">
            <a:extLst>
              <a:ext uri="{FF2B5EF4-FFF2-40B4-BE49-F238E27FC236}">
                <a16:creationId xmlns:a16="http://schemas.microsoft.com/office/drawing/2014/main" id="{EBC181F7-6F1A-4BE2-A2BC-A79AEB99D1C8}"/>
              </a:ext>
            </a:extLst>
          </p:cNvPr>
          <p:cNvSpPr/>
          <p:nvPr/>
        </p:nvSpPr>
        <p:spPr>
          <a:xfrm>
            <a:off x="910541" y="1364949"/>
            <a:ext cx="10946098" cy="5160395"/>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sp>
        <p:nvSpPr>
          <p:cNvPr id="73" name="矩形 72">
            <a:extLst>
              <a:ext uri="{FF2B5EF4-FFF2-40B4-BE49-F238E27FC236}">
                <a16:creationId xmlns:a16="http://schemas.microsoft.com/office/drawing/2014/main" id="{17E0578E-C240-40E1-A642-655A1808A0C2}"/>
              </a:ext>
            </a:extLst>
          </p:cNvPr>
          <p:cNvSpPr/>
          <p:nvPr/>
        </p:nvSpPr>
        <p:spPr>
          <a:xfrm>
            <a:off x="910542" y="1364950"/>
            <a:ext cx="10946098" cy="53381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1000"/>
            <a:r>
              <a:rPr lang="zh-CN" altLang="en-US" sz="1350" b="1" spc="75" dirty="0">
                <a:cs typeface="+mn-ea"/>
                <a:sym typeface="+mn-lt"/>
              </a:rPr>
              <a:t>久事数据服务平台</a:t>
            </a:r>
          </a:p>
        </p:txBody>
      </p:sp>
      <p:pic>
        <p:nvPicPr>
          <p:cNvPr id="74" name="Picture 4">
            <a:extLst>
              <a:ext uri="{FF2B5EF4-FFF2-40B4-BE49-F238E27FC236}">
                <a16:creationId xmlns:a16="http://schemas.microsoft.com/office/drawing/2014/main" id="{CE8DFF54-5774-4E04-9659-0F383DC80016}"/>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2813" l="10000" r="90000">
                        <a14:foregroundMark x1="42933" y1="41563" x2="42933" y2="41563"/>
                        <a14:foregroundMark x1="64800" y1="80313" x2="64800" y2="80313"/>
                        <a14:foregroundMark x1="42000" y1="92813" x2="42000" y2="92813"/>
                      </a14:backgroundRemoval>
                    </a14:imgEffect>
                  </a14:imgLayer>
                </a14:imgProps>
              </a:ext>
              <a:ext uri="{28A0092B-C50C-407E-A947-70E740481C1C}">
                <a14:useLocalDpi xmlns:a14="http://schemas.microsoft.com/office/drawing/2010/main" val="0"/>
              </a:ext>
            </a:extLst>
          </a:blip>
          <a:srcRect l="22788" r="22114"/>
          <a:stretch/>
        </p:blipFill>
        <p:spPr bwMode="auto">
          <a:xfrm>
            <a:off x="1163826" y="1490976"/>
            <a:ext cx="387518" cy="300082"/>
          </a:xfrm>
          <a:prstGeom prst="rect">
            <a:avLst/>
          </a:prstGeom>
          <a:noFill/>
          <a:extLst>
            <a:ext uri="{909E8E84-426E-40DD-AFC4-6F175D3DCCD1}">
              <a14:hiddenFill xmlns:a14="http://schemas.microsoft.com/office/drawing/2010/main">
                <a:solidFill>
                  <a:srgbClr val="FFFFFF"/>
                </a:solidFill>
              </a14:hiddenFill>
            </a:ext>
          </a:extLst>
        </p:spPr>
      </p:pic>
      <p:sp>
        <p:nvSpPr>
          <p:cNvPr id="75" name="矩形 74">
            <a:extLst>
              <a:ext uri="{FF2B5EF4-FFF2-40B4-BE49-F238E27FC236}">
                <a16:creationId xmlns:a16="http://schemas.microsoft.com/office/drawing/2014/main" id="{9280FF86-E932-4325-A5A0-99EC0C0CDAAF}"/>
              </a:ext>
            </a:extLst>
          </p:cNvPr>
          <p:cNvSpPr/>
          <p:nvPr/>
        </p:nvSpPr>
        <p:spPr>
          <a:xfrm>
            <a:off x="983431" y="2380350"/>
            <a:ext cx="2450064" cy="33736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76" name="矩形 75">
            <a:extLst>
              <a:ext uri="{FF2B5EF4-FFF2-40B4-BE49-F238E27FC236}">
                <a16:creationId xmlns:a16="http://schemas.microsoft.com/office/drawing/2014/main" id="{FA12EF44-6B06-4036-8282-4B6E2D41789B}"/>
              </a:ext>
            </a:extLst>
          </p:cNvPr>
          <p:cNvSpPr/>
          <p:nvPr/>
        </p:nvSpPr>
        <p:spPr>
          <a:xfrm>
            <a:off x="983432" y="2412181"/>
            <a:ext cx="2370746" cy="30602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b="1" dirty="0">
              <a:cs typeface="+mn-ea"/>
              <a:sym typeface="+mn-lt"/>
            </a:endParaRPr>
          </a:p>
        </p:txBody>
      </p:sp>
      <p:sp>
        <p:nvSpPr>
          <p:cNvPr id="77" name="文本框 76">
            <a:extLst>
              <a:ext uri="{FF2B5EF4-FFF2-40B4-BE49-F238E27FC236}">
                <a16:creationId xmlns:a16="http://schemas.microsoft.com/office/drawing/2014/main" id="{7FC05926-CE30-43F2-B637-52777F5DC58A}"/>
              </a:ext>
            </a:extLst>
          </p:cNvPr>
          <p:cNvSpPr txBox="1"/>
          <p:nvPr/>
        </p:nvSpPr>
        <p:spPr>
          <a:xfrm>
            <a:off x="1408673" y="2784611"/>
            <a:ext cx="1104043" cy="261610"/>
          </a:xfrm>
          <a:prstGeom prst="rect">
            <a:avLst/>
          </a:prstGeom>
          <a:noFill/>
        </p:spPr>
        <p:txBody>
          <a:bodyPr wrap="square" rtlCol="0">
            <a:spAutoFit/>
          </a:bodyPr>
          <a:lstStyle/>
          <a:p>
            <a:r>
              <a:rPr lang="zh-CN" altLang="en-US" sz="1100" b="1" dirty="0"/>
              <a:t>久事公交</a:t>
            </a:r>
            <a:endParaRPr lang="en-US" altLang="zh-CN" sz="1100" b="1" dirty="0"/>
          </a:p>
        </p:txBody>
      </p:sp>
      <p:sp>
        <p:nvSpPr>
          <p:cNvPr id="78" name="文本框 77">
            <a:extLst>
              <a:ext uri="{FF2B5EF4-FFF2-40B4-BE49-F238E27FC236}">
                <a16:creationId xmlns:a16="http://schemas.microsoft.com/office/drawing/2014/main" id="{996C79C0-3720-4E0E-AB40-87CFC75F5267}"/>
              </a:ext>
            </a:extLst>
          </p:cNvPr>
          <p:cNvSpPr txBox="1"/>
          <p:nvPr/>
        </p:nvSpPr>
        <p:spPr>
          <a:xfrm>
            <a:off x="1227637" y="3003066"/>
            <a:ext cx="1104043" cy="463460"/>
          </a:xfrm>
          <a:prstGeom prst="rect">
            <a:avLst/>
          </a:prstGeom>
          <a:noFill/>
        </p:spPr>
        <p:txBody>
          <a:bodyPr wrap="square">
            <a:spAutoFit/>
          </a:bodyPr>
          <a:lstStyle/>
          <a:p>
            <a:pPr marL="171450" indent="-171450">
              <a:lnSpc>
                <a:spcPct val="120000"/>
              </a:lnSpc>
              <a:buFont typeface="Arial" panose="020B0604020202020204" pitchFamily="34" charset="0"/>
              <a:buChar char="•"/>
            </a:pPr>
            <a:r>
              <a:rPr lang="zh-CN" altLang="en-US" sz="1050" b="1" dirty="0">
                <a:solidFill>
                  <a:srgbClr val="376092"/>
                </a:solidFill>
                <a:effectLst>
                  <a:outerShdw blurRad="38100" dist="38100" dir="2700000" algn="tl">
                    <a:srgbClr val="000000">
                      <a:alpha val="43137"/>
                    </a:srgbClr>
                  </a:outerShdw>
                </a:effectLst>
              </a:rPr>
              <a:t>公交运营</a:t>
            </a:r>
          </a:p>
          <a:p>
            <a:pPr marL="171450" indent="-171450">
              <a:lnSpc>
                <a:spcPct val="120000"/>
              </a:lnSpc>
              <a:buFont typeface="Arial" panose="020B0604020202020204" pitchFamily="34" charset="0"/>
              <a:buChar char="•"/>
            </a:pPr>
            <a:r>
              <a:rPr lang="zh-CN" altLang="en-US" sz="1050" dirty="0"/>
              <a:t>人员管理</a:t>
            </a:r>
          </a:p>
        </p:txBody>
      </p:sp>
      <p:sp>
        <p:nvSpPr>
          <p:cNvPr id="79" name="wifi-bus_64674">
            <a:extLst>
              <a:ext uri="{FF2B5EF4-FFF2-40B4-BE49-F238E27FC236}">
                <a16:creationId xmlns:a16="http://schemas.microsoft.com/office/drawing/2014/main" id="{FDD3258A-5754-4D35-8384-A39938E1EF66}"/>
              </a:ext>
            </a:extLst>
          </p:cNvPr>
          <p:cNvSpPr/>
          <p:nvPr/>
        </p:nvSpPr>
        <p:spPr>
          <a:xfrm>
            <a:off x="1184273" y="2802054"/>
            <a:ext cx="196527" cy="180118"/>
          </a:xfrm>
          <a:custGeom>
            <a:avLst/>
            <a:gdLst>
              <a:gd name="connsiteX0" fmla="*/ 327780 w 561933"/>
              <a:gd name="connsiteY0" fmla="*/ 406780 h 608145"/>
              <a:gd name="connsiteX1" fmla="*/ 285069 w 561933"/>
              <a:gd name="connsiteY1" fmla="*/ 449434 h 608145"/>
              <a:gd name="connsiteX2" fmla="*/ 327780 w 561933"/>
              <a:gd name="connsiteY2" fmla="*/ 492088 h 608145"/>
              <a:gd name="connsiteX3" fmla="*/ 370490 w 561933"/>
              <a:gd name="connsiteY3" fmla="*/ 449434 h 608145"/>
              <a:gd name="connsiteX4" fmla="*/ 327780 w 561933"/>
              <a:gd name="connsiteY4" fmla="*/ 406780 h 608145"/>
              <a:gd name="connsiteX5" fmla="*/ 91381 w 561933"/>
              <a:gd name="connsiteY5" fmla="*/ 406780 h 608145"/>
              <a:gd name="connsiteX6" fmla="*/ 49664 w 561933"/>
              <a:gd name="connsiteY6" fmla="*/ 449434 h 608145"/>
              <a:gd name="connsiteX7" fmla="*/ 91381 w 561933"/>
              <a:gd name="connsiteY7" fmla="*/ 492088 h 608145"/>
              <a:gd name="connsiteX8" fmla="*/ 134092 w 561933"/>
              <a:gd name="connsiteY8" fmla="*/ 449434 h 608145"/>
              <a:gd name="connsiteX9" fmla="*/ 91381 w 561933"/>
              <a:gd name="connsiteY9" fmla="*/ 406780 h 608145"/>
              <a:gd name="connsiteX10" fmla="*/ 130119 w 561933"/>
              <a:gd name="connsiteY10" fmla="*/ 162762 h 608145"/>
              <a:gd name="connsiteX11" fmla="*/ 50657 w 561933"/>
              <a:gd name="connsiteY11" fmla="*/ 243110 h 608145"/>
              <a:gd name="connsiteX12" fmla="*/ 50657 w 561933"/>
              <a:gd name="connsiteY12" fmla="*/ 312546 h 608145"/>
              <a:gd name="connsiteX13" fmla="*/ 78468 w 561933"/>
              <a:gd name="connsiteY13" fmla="*/ 341312 h 608145"/>
              <a:gd name="connsiteX14" fmla="*/ 340692 w 561933"/>
              <a:gd name="connsiteY14" fmla="*/ 341312 h 608145"/>
              <a:gd name="connsiteX15" fmla="*/ 369497 w 561933"/>
              <a:gd name="connsiteY15" fmla="*/ 312546 h 608145"/>
              <a:gd name="connsiteX16" fmla="*/ 369497 w 561933"/>
              <a:gd name="connsiteY16" fmla="*/ 243110 h 608145"/>
              <a:gd name="connsiteX17" fmla="*/ 289042 w 561933"/>
              <a:gd name="connsiteY17" fmla="*/ 162762 h 608145"/>
              <a:gd name="connsiteX18" fmla="*/ 127139 w 561933"/>
              <a:gd name="connsiteY18" fmla="*/ 99278 h 608145"/>
              <a:gd name="connsiteX19" fmla="*/ 293015 w 561933"/>
              <a:gd name="connsiteY19" fmla="*/ 99278 h 608145"/>
              <a:gd name="connsiteX20" fmla="*/ 420154 w 561933"/>
              <a:gd name="connsiteY20" fmla="*/ 226247 h 608145"/>
              <a:gd name="connsiteX21" fmla="*/ 420154 w 561933"/>
              <a:gd name="connsiteY21" fmla="*/ 486136 h 608145"/>
              <a:gd name="connsiteX22" fmla="*/ 382410 w 561933"/>
              <a:gd name="connsiteY22" fmla="*/ 541685 h 608145"/>
              <a:gd name="connsiteX23" fmla="*/ 382410 w 561933"/>
              <a:gd name="connsiteY23" fmla="*/ 561524 h 608145"/>
              <a:gd name="connsiteX24" fmla="*/ 334733 w 561933"/>
              <a:gd name="connsiteY24" fmla="*/ 608145 h 608145"/>
              <a:gd name="connsiteX25" fmla="*/ 326786 w 561933"/>
              <a:gd name="connsiteY25" fmla="*/ 608145 h 608145"/>
              <a:gd name="connsiteX26" fmla="*/ 280103 w 561933"/>
              <a:gd name="connsiteY26" fmla="*/ 561524 h 608145"/>
              <a:gd name="connsiteX27" fmla="*/ 280103 w 561933"/>
              <a:gd name="connsiteY27" fmla="*/ 544661 h 608145"/>
              <a:gd name="connsiteX28" fmla="*/ 140051 w 561933"/>
              <a:gd name="connsiteY28" fmla="*/ 544661 h 608145"/>
              <a:gd name="connsiteX29" fmla="*/ 140051 w 561933"/>
              <a:gd name="connsiteY29" fmla="*/ 561524 h 608145"/>
              <a:gd name="connsiteX30" fmla="*/ 92374 w 561933"/>
              <a:gd name="connsiteY30" fmla="*/ 608145 h 608145"/>
              <a:gd name="connsiteX31" fmla="*/ 84428 w 561933"/>
              <a:gd name="connsiteY31" fmla="*/ 608145 h 608145"/>
              <a:gd name="connsiteX32" fmla="*/ 37744 w 561933"/>
              <a:gd name="connsiteY32" fmla="*/ 561524 h 608145"/>
              <a:gd name="connsiteX33" fmla="*/ 37744 w 561933"/>
              <a:gd name="connsiteY33" fmla="*/ 541685 h 608145"/>
              <a:gd name="connsiteX34" fmla="*/ 0 w 561933"/>
              <a:gd name="connsiteY34" fmla="*/ 486136 h 608145"/>
              <a:gd name="connsiteX35" fmla="*/ 0 w 561933"/>
              <a:gd name="connsiteY35" fmla="*/ 226247 h 608145"/>
              <a:gd name="connsiteX36" fmla="*/ 127139 w 561933"/>
              <a:gd name="connsiteY36" fmla="*/ 99278 h 608145"/>
              <a:gd name="connsiteX37" fmla="*/ 408232 w 561933"/>
              <a:gd name="connsiteY37" fmla="*/ 74504 h 608145"/>
              <a:gd name="connsiteX38" fmla="*/ 424139 w 561933"/>
              <a:gd name="connsiteY38" fmla="*/ 75495 h 608145"/>
              <a:gd name="connsiteX39" fmla="*/ 486772 w 561933"/>
              <a:gd name="connsiteY39" fmla="*/ 185587 h 608145"/>
              <a:gd name="connsiteX40" fmla="*/ 479813 w 561933"/>
              <a:gd name="connsiteY40" fmla="*/ 199473 h 608145"/>
              <a:gd name="connsiteX41" fmla="*/ 464901 w 561933"/>
              <a:gd name="connsiteY41" fmla="*/ 202448 h 608145"/>
              <a:gd name="connsiteX42" fmla="*/ 462912 w 561933"/>
              <a:gd name="connsiteY42" fmla="*/ 201456 h 608145"/>
              <a:gd name="connsiteX43" fmla="*/ 448994 w 561933"/>
              <a:gd name="connsiteY43" fmla="*/ 183604 h 608145"/>
              <a:gd name="connsiteX44" fmla="*/ 406244 w 561933"/>
              <a:gd name="connsiteY44" fmla="*/ 109217 h 608145"/>
              <a:gd name="connsiteX45" fmla="*/ 397296 w 561933"/>
              <a:gd name="connsiteY45" fmla="*/ 89381 h 608145"/>
              <a:gd name="connsiteX46" fmla="*/ 398291 w 561933"/>
              <a:gd name="connsiteY46" fmla="*/ 87397 h 608145"/>
              <a:gd name="connsiteX47" fmla="*/ 408232 w 561933"/>
              <a:gd name="connsiteY47" fmla="*/ 74504 h 608145"/>
              <a:gd name="connsiteX48" fmla="*/ 439969 w 561933"/>
              <a:gd name="connsiteY48" fmla="*/ 1081 h 608145"/>
              <a:gd name="connsiteX49" fmla="*/ 560176 w 561933"/>
              <a:gd name="connsiteY49" fmla="*/ 205408 h 608145"/>
              <a:gd name="connsiteX50" fmla="*/ 552228 w 561933"/>
              <a:gd name="connsiteY50" fmla="*/ 217311 h 608145"/>
              <a:gd name="connsiteX51" fmla="*/ 537326 w 561933"/>
              <a:gd name="connsiteY51" fmla="*/ 220286 h 608145"/>
              <a:gd name="connsiteX52" fmla="*/ 535340 w 561933"/>
              <a:gd name="connsiteY52" fmla="*/ 219294 h 608145"/>
              <a:gd name="connsiteX53" fmla="*/ 522425 w 561933"/>
              <a:gd name="connsiteY53" fmla="*/ 199457 h 608145"/>
              <a:gd name="connsiteX54" fmla="*/ 426061 w 561933"/>
              <a:gd name="connsiteY54" fmla="*/ 36788 h 608145"/>
              <a:gd name="connsiteX55" fmla="*/ 416126 w 561933"/>
              <a:gd name="connsiteY55" fmla="*/ 15959 h 608145"/>
              <a:gd name="connsiteX56" fmla="*/ 416126 w 561933"/>
              <a:gd name="connsiteY56" fmla="*/ 13975 h 608145"/>
              <a:gd name="connsiteX57" fmla="*/ 425067 w 561933"/>
              <a:gd name="connsiteY57" fmla="*/ 2073 h 608145"/>
              <a:gd name="connsiteX58" fmla="*/ 439969 w 561933"/>
              <a:gd name="connsiteY58" fmla="*/ 1081 h 608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61933" h="608145">
                <a:moveTo>
                  <a:pt x="327780" y="406780"/>
                </a:moveTo>
                <a:cubicBezTo>
                  <a:pt x="303941" y="406780"/>
                  <a:pt x="285069" y="425627"/>
                  <a:pt x="285069" y="449434"/>
                </a:cubicBezTo>
                <a:cubicBezTo>
                  <a:pt x="285069" y="473241"/>
                  <a:pt x="303941" y="492088"/>
                  <a:pt x="327780" y="492088"/>
                </a:cubicBezTo>
                <a:cubicBezTo>
                  <a:pt x="350625" y="492088"/>
                  <a:pt x="370490" y="473241"/>
                  <a:pt x="370490" y="449434"/>
                </a:cubicBezTo>
                <a:cubicBezTo>
                  <a:pt x="370490" y="425627"/>
                  <a:pt x="350625" y="406780"/>
                  <a:pt x="327780" y="406780"/>
                </a:cubicBezTo>
                <a:close/>
                <a:moveTo>
                  <a:pt x="91381" y="406780"/>
                </a:moveTo>
                <a:cubicBezTo>
                  <a:pt x="68536" y="406780"/>
                  <a:pt x="49664" y="425627"/>
                  <a:pt x="49664" y="449434"/>
                </a:cubicBezTo>
                <a:cubicBezTo>
                  <a:pt x="49664" y="473241"/>
                  <a:pt x="68536" y="492088"/>
                  <a:pt x="91381" y="492088"/>
                </a:cubicBezTo>
                <a:cubicBezTo>
                  <a:pt x="115220" y="492088"/>
                  <a:pt x="134092" y="473241"/>
                  <a:pt x="134092" y="449434"/>
                </a:cubicBezTo>
                <a:cubicBezTo>
                  <a:pt x="134092" y="425627"/>
                  <a:pt x="115220" y="406780"/>
                  <a:pt x="91381" y="406780"/>
                </a:cubicBezTo>
                <a:close/>
                <a:moveTo>
                  <a:pt x="130119" y="162762"/>
                </a:moveTo>
                <a:cubicBezTo>
                  <a:pt x="86415" y="162762"/>
                  <a:pt x="50657" y="198472"/>
                  <a:pt x="50657" y="243110"/>
                </a:cubicBezTo>
                <a:lnTo>
                  <a:pt x="50657" y="312546"/>
                </a:lnTo>
                <a:cubicBezTo>
                  <a:pt x="50657" y="328417"/>
                  <a:pt x="62576" y="341312"/>
                  <a:pt x="78468" y="341312"/>
                </a:cubicBezTo>
                <a:lnTo>
                  <a:pt x="340692" y="341312"/>
                </a:lnTo>
                <a:cubicBezTo>
                  <a:pt x="356585" y="341312"/>
                  <a:pt x="369497" y="328417"/>
                  <a:pt x="369497" y="312546"/>
                </a:cubicBezTo>
                <a:lnTo>
                  <a:pt x="369497" y="243110"/>
                </a:lnTo>
                <a:cubicBezTo>
                  <a:pt x="369497" y="198472"/>
                  <a:pt x="332746" y="162762"/>
                  <a:pt x="289042" y="162762"/>
                </a:cubicBezTo>
                <a:close/>
                <a:moveTo>
                  <a:pt x="127139" y="99278"/>
                </a:moveTo>
                <a:lnTo>
                  <a:pt x="293015" y="99278"/>
                </a:lnTo>
                <a:cubicBezTo>
                  <a:pt x="363538" y="99278"/>
                  <a:pt x="420154" y="155819"/>
                  <a:pt x="420154" y="226247"/>
                </a:cubicBezTo>
                <a:lnTo>
                  <a:pt x="420154" y="486136"/>
                </a:lnTo>
                <a:cubicBezTo>
                  <a:pt x="420154" y="511926"/>
                  <a:pt x="404262" y="532757"/>
                  <a:pt x="382410" y="541685"/>
                </a:cubicBezTo>
                <a:lnTo>
                  <a:pt x="382410" y="561524"/>
                </a:lnTo>
                <a:cubicBezTo>
                  <a:pt x="382410" y="587314"/>
                  <a:pt x="360558" y="608145"/>
                  <a:pt x="334733" y="608145"/>
                </a:cubicBezTo>
                <a:lnTo>
                  <a:pt x="326786" y="608145"/>
                </a:lnTo>
                <a:cubicBezTo>
                  <a:pt x="300961" y="608145"/>
                  <a:pt x="280103" y="587314"/>
                  <a:pt x="280103" y="561524"/>
                </a:cubicBezTo>
                <a:lnTo>
                  <a:pt x="280103" y="544661"/>
                </a:lnTo>
                <a:lnTo>
                  <a:pt x="140051" y="544661"/>
                </a:lnTo>
                <a:lnTo>
                  <a:pt x="140051" y="561524"/>
                </a:lnTo>
                <a:cubicBezTo>
                  <a:pt x="140051" y="587314"/>
                  <a:pt x="118199" y="608145"/>
                  <a:pt x="92374" y="608145"/>
                </a:cubicBezTo>
                <a:lnTo>
                  <a:pt x="84428" y="608145"/>
                </a:lnTo>
                <a:cubicBezTo>
                  <a:pt x="58603" y="608145"/>
                  <a:pt x="37744" y="587314"/>
                  <a:pt x="37744" y="561524"/>
                </a:cubicBezTo>
                <a:lnTo>
                  <a:pt x="37744" y="541685"/>
                </a:lnTo>
                <a:cubicBezTo>
                  <a:pt x="14899" y="532757"/>
                  <a:pt x="0" y="511926"/>
                  <a:pt x="0" y="486136"/>
                </a:cubicBezTo>
                <a:lnTo>
                  <a:pt x="0" y="226247"/>
                </a:lnTo>
                <a:cubicBezTo>
                  <a:pt x="0" y="155819"/>
                  <a:pt x="56616" y="99278"/>
                  <a:pt x="127139" y="99278"/>
                </a:cubicBezTo>
                <a:close/>
                <a:moveTo>
                  <a:pt x="408232" y="74504"/>
                </a:moveTo>
                <a:cubicBezTo>
                  <a:pt x="413203" y="72520"/>
                  <a:pt x="419168" y="72520"/>
                  <a:pt x="424139" y="75495"/>
                </a:cubicBezTo>
                <a:cubicBezTo>
                  <a:pt x="464901" y="96324"/>
                  <a:pt x="489755" y="139964"/>
                  <a:pt x="486772" y="185587"/>
                </a:cubicBezTo>
                <a:cubicBezTo>
                  <a:pt x="486772" y="190546"/>
                  <a:pt x="483790" y="195505"/>
                  <a:pt x="479813" y="199473"/>
                </a:cubicBezTo>
                <a:cubicBezTo>
                  <a:pt x="475836" y="202448"/>
                  <a:pt x="469871" y="203440"/>
                  <a:pt x="464901" y="202448"/>
                </a:cubicBezTo>
                <a:lnTo>
                  <a:pt x="462912" y="201456"/>
                </a:lnTo>
                <a:cubicBezTo>
                  <a:pt x="453965" y="199473"/>
                  <a:pt x="448994" y="191538"/>
                  <a:pt x="448994" y="183604"/>
                </a:cubicBezTo>
                <a:cubicBezTo>
                  <a:pt x="450982" y="152857"/>
                  <a:pt x="434081" y="123103"/>
                  <a:pt x="406244" y="109217"/>
                </a:cubicBezTo>
                <a:cubicBezTo>
                  <a:pt x="399285" y="105250"/>
                  <a:pt x="395308" y="97315"/>
                  <a:pt x="397296" y="89381"/>
                </a:cubicBezTo>
                <a:lnTo>
                  <a:pt x="398291" y="87397"/>
                </a:lnTo>
                <a:cubicBezTo>
                  <a:pt x="399285" y="81446"/>
                  <a:pt x="403261" y="77479"/>
                  <a:pt x="408232" y="74504"/>
                </a:cubicBezTo>
                <a:close/>
                <a:moveTo>
                  <a:pt x="439969" y="1081"/>
                </a:moveTo>
                <a:cubicBezTo>
                  <a:pt x="522425" y="32821"/>
                  <a:pt x="572097" y="118123"/>
                  <a:pt x="560176" y="205408"/>
                </a:cubicBezTo>
                <a:cubicBezTo>
                  <a:pt x="559182" y="210367"/>
                  <a:pt x="556202" y="214335"/>
                  <a:pt x="552228" y="217311"/>
                </a:cubicBezTo>
                <a:cubicBezTo>
                  <a:pt x="548254" y="220286"/>
                  <a:pt x="542294" y="221278"/>
                  <a:pt x="537326" y="220286"/>
                </a:cubicBezTo>
                <a:lnTo>
                  <a:pt x="535340" y="219294"/>
                </a:lnTo>
                <a:cubicBezTo>
                  <a:pt x="526399" y="217311"/>
                  <a:pt x="520438" y="208384"/>
                  <a:pt x="522425" y="199457"/>
                </a:cubicBezTo>
                <a:cubicBezTo>
                  <a:pt x="531366" y="130025"/>
                  <a:pt x="491628" y="62577"/>
                  <a:pt x="426061" y="36788"/>
                </a:cubicBezTo>
                <a:cubicBezTo>
                  <a:pt x="418113" y="33813"/>
                  <a:pt x="413146" y="24886"/>
                  <a:pt x="416126" y="15959"/>
                </a:cubicBezTo>
                <a:lnTo>
                  <a:pt x="416126" y="13975"/>
                </a:lnTo>
                <a:cubicBezTo>
                  <a:pt x="417120" y="9016"/>
                  <a:pt x="421094" y="4056"/>
                  <a:pt x="425067" y="2073"/>
                </a:cubicBezTo>
                <a:cubicBezTo>
                  <a:pt x="430035" y="89"/>
                  <a:pt x="435002" y="-903"/>
                  <a:pt x="439969" y="108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calculator-and-credit-card_57428">
            <a:extLst>
              <a:ext uri="{FF2B5EF4-FFF2-40B4-BE49-F238E27FC236}">
                <a16:creationId xmlns:a16="http://schemas.microsoft.com/office/drawing/2014/main" id="{BCD4BFF1-6AF5-4166-A31D-AF81AF072444}"/>
              </a:ext>
            </a:extLst>
          </p:cNvPr>
          <p:cNvSpPr/>
          <p:nvPr/>
        </p:nvSpPr>
        <p:spPr>
          <a:xfrm>
            <a:off x="1205498" y="3497235"/>
            <a:ext cx="156075" cy="152377"/>
          </a:xfrm>
          <a:custGeom>
            <a:avLst/>
            <a:gdLst>
              <a:gd name="connsiteX0" fmla="*/ 254656 w 607611"/>
              <a:gd name="connsiteY0" fmla="*/ 469414 h 567487"/>
              <a:gd name="connsiteX1" fmla="*/ 242309 w 607611"/>
              <a:gd name="connsiteY1" fmla="*/ 481836 h 567487"/>
              <a:gd name="connsiteX2" fmla="*/ 242309 w 607611"/>
              <a:gd name="connsiteY2" fmla="*/ 514187 h 567487"/>
              <a:gd name="connsiteX3" fmla="*/ 254656 w 607611"/>
              <a:gd name="connsiteY3" fmla="*/ 526515 h 567487"/>
              <a:gd name="connsiteX4" fmla="*/ 297733 w 607611"/>
              <a:gd name="connsiteY4" fmla="*/ 526515 h 567487"/>
              <a:gd name="connsiteX5" fmla="*/ 310174 w 607611"/>
              <a:gd name="connsiteY5" fmla="*/ 514187 h 567487"/>
              <a:gd name="connsiteX6" fmla="*/ 310174 w 607611"/>
              <a:gd name="connsiteY6" fmla="*/ 481836 h 567487"/>
              <a:gd name="connsiteX7" fmla="*/ 297733 w 607611"/>
              <a:gd name="connsiteY7" fmla="*/ 469414 h 567487"/>
              <a:gd name="connsiteX8" fmla="*/ 157733 w 607611"/>
              <a:gd name="connsiteY8" fmla="*/ 469414 h 567487"/>
              <a:gd name="connsiteX9" fmla="*/ 145385 w 607611"/>
              <a:gd name="connsiteY9" fmla="*/ 481836 h 567487"/>
              <a:gd name="connsiteX10" fmla="*/ 145385 w 607611"/>
              <a:gd name="connsiteY10" fmla="*/ 514187 h 567487"/>
              <a:gd name="connsiteX11" fmla="*/ 157733 w 607611"/>
              <a:gd name="connsiteY11" fmla="*/ 526515 h 567487"/>
              <a:gd name="connsiteX12" fmla="*/ 200810 w 607611"/>
              <a:gd name="connsiteY12" fmla="*/ 526515 h 567487"/>
              <a:gd name="connsiteX13" fmla="*/ 213250 w 607611"/>
              <a:gd name="connsiteY13" fmla="*/ 514187 h 567487"/>
              <a:gd name="connsiteX14" fmla="*/ 213250 w 607611"/>
              <a:gd name="connsiteY14" fmla="*/ 481836 h 567487"/>
              <a:gd name="connsiteX15" fmla="*/ 200810 w 607611"/>
              <a:gd name="connsiteY15" fmla="*/ 469414 h 567487"/>
              <a:gd name="connsiteX16" fmla="*/ 60809 w 607611"/>
              <a:gd name="connsiteY16" fmla="*/ 469414 h 567487"/>
              <a:gd name="connsiteX17" fmla="*/ 48462 w 607611"/>
              <a:gd name="connsiteY17" fmla="*/ 481836 h 567487"/>
              <a:gd name="connsiteX18" fmla="*/ 48462 w 607611"/>
              <a:gd name="connsiteY18" fmla="*/ 514187 h 567487"/>
              <a:gd name="connsiteX19" fmla="*/ 60809 w 607611"/>
              <a:gd name="connsiteY19" fmla="*/ 526515 h 567487"/>
              <a:gd name="connsiteX20" fmla="*/ 103886 w 607611"/>
              <a:gd name="connsiteY20" fmla="*/ 526515 h 567487"/>
              <a:gd name="connsiteX21" fmla="*/ 116234 w 607611"/>
              <a:gd name="connsiteY21" fmla="*/ 514187 h 567487"/>
              <a:gd name="connsiteX22" fmla="*/ 116234 w 607611"/>
              <a:gd name="connsiteY22" fmla="*/ 481836 h 567487"/>
              <a:gd name="connsiteX23" fmla="*/ 103886 w 607611"/>
              <a:gd name="connsiteY23" fmla="*/ 469414 h 567487"/>
              <a:gd name="connsiteX24" fmla="*/ 254656 w 607611"/>
              <a:gd name="connsiteY24" fmla="*/ 387842 h 567487"/>
              <a:gd name="connsiteX25" fmla="*/ 242309 w 607611"/>
              <a:gd name="connsiteY25" fmla="*/ 400263 h 567487"/>
              <a:gd name="connsiteX26" fmla="*/ 242309 w 607611"/>
              <a:gd name="connsiteY26" fmla="*/ 432614 h 567487"/>
              <a:gd name="connsiteX27" fmla="*/ 254656 w 607611"/>
              <a:gd name="connsiteY27" fmla="*/ 444942 h 567487"/>
              <a:gd name="connsiteX28" fmla="*/ 297733 w 607611"/>
              <a:gd name="connsiteY28" fmla="*/ 444942 h 567487"/>
              <a:gd name="connsiteX29" fmla="*/ 310174 w 607611"/>
              <a:gd name="connsiteY29" fmla="*/ 432614 h 567487"/>
              <a:gd name="connsiteX30" fmla="*/ 310174 w 607611"/>
              <a:gd name="connsiteY30" fmla="*/ 400263 h 567487"/>
              <a:gd name="connsiteX31" fmla="*/ 297733 w 607611"/>
              <a:gd name="connsiteY31" fmla="*/ 387842 h 567487"/>
              <a:gd name="connsiteX32" fmla="*/ 157733 w 607611"/>
              <a:gd name="connsiteY32" fmla="*/ 387842 h 567487"/>
              <a:gd name="connsiteX33" fmla="*/ 145385 w 607611"/>
              <a:gd name="connsiteY33" fmla="*/ 400263 h 567487"/>
              <a:gd name="connsiteX34" fmla="*/ 145385 w 607611"/>
              <a:gd name="connsiteY34" fmla="*/ 432614 h 567487"/>
              <a:gd name="connsiteX35" fmla="*/ 157733 w 607611"/>
              <a:gd name="connsiteY35" fmla="*/ 444942 h 567487"/>
              <a:gd name="connsiteX36" fmla="*/ 200810 w 607611"/>
              <a:gd name="connsiteY36" fmla="*/ 444942 h 567487"/>
              <a:gd name="connsiteX37" fmla="*/ 213250 w 607611"/>
              <a:gd name="connsiteY37" fmla="*/ 432614 h 567487"/>
              <a:gd name="connsiteX38" fmla="*/ 213250 w 607611"/>
              <a:gd name="connsiteY38" fmla="*/ 400263 h 567487"/>
              <a:gd name="connsiteX39" fmla="*/ 200810 w 607611"/>
              <a:gd name="connsiteY39" fmla="*/ 387842 h 567487"/>
              <a:gd name="connsiteX40" fmla="*/ 60809 w 607611"/>
              <a:gd name="connsiteY40" fmla="*/ 387842 h 567487"/>
              <a:gd name="connsiteX41" fmla="*/ 48462 w 607611"/>
              <a:gd name="connsiteY41" fmla="*/ 400263 h 567487"/>
              <a:gd name="connsiteX42" fmla="*/ 48462 w 607611"/>
              <a:gd name="connsiteY42" fmla="*/ 432614 h 567487"/>
              <a:gd name="connsiteX43" fmla="*/ 60809 w 607611"/>
              <a:gd name="connsiteY43" fmla="*/ 444942 h 567487"/>
              <a:gd name="connsiteX44" fmla="*/ 103886 w 607611"/>
              <a:gd name="connsiteY44" fmla="*/ 444942 h 567487"/>
              <a:gd name="connsiteX45" fmla="*/ 116234 w 607611"/>
              <a:gd name="connsiteY45" fmla="*/ 432614 h 567487"/>
              <a:gd name="connsiteX46" fmla="*/ 116234 w 607611"/>
              <a:gd name="connsiteY46" fmla="*/ 400263 h 567487"/>
              <a:gd name="connsiteX47" fmla="*/ 103886 w 607611"/>
              <a:gd name="connsiteY47" fmla="*/ 387842 h 567487"/>
              <a:gd name="connsiteX48" fmla="*/ 254656 w 607611"/>
              <a:gd name="connsiteY48" fmla="*/ 306269 h 567487"/>
              <a:gd name="connsiteX49" fmla="*/ 242309 w 607611"/>
              <a:gd name="connsiteY49" fmla="*/ 318690 h 567487"/>
              <a:gd name="connsiteX50" fmla="*/ 242309 w 607611"/>
              <a:gd name="connsiteY50" fmla="*/ 351041 h 567487"/>
              <a:gd name="connsiteX51" fmla="*/ 254656 w 607611"/>
              <a:gd name="connsiteY51" fmla="*/ 363370 h 567487"/>
              <a:gd name="connsiteX52" fmla="*/ 297733 w 607611"/>
              <a:gd name="connsiteY52" fmla="*/ 363370 h 567487"/>
              <a:gd name="connsiteX53" fmla="*/ 310174 w 607611"/>
              <a:gd name="connsiteY53" fmla="*/ 351041 h 567487"/>
              <a:gd name="connsiteX54" fmla="*/ 310174 w 607611"/>
              <a:gd name="connsiteY54" fmla="*/ 318690 h 567487"/>
              <a:gd name="connsiteX55" fmla="*/ 297733 w 607611"/>
              <a:gd name="connsiteY55" fmla="*/ 306269 h 567487"/>
              <a:gd name="connsiteX56" fmla="*/ 157733 w 607611"/>
              <a:gd name="connsiteY56" fmla="*/ 306269 h 567487"/>
              <a:gd name="connsiteX57" fmla="*/ 145385 w 607611"/>
              <a:gd name="connsiteY57" fmla="*/ 318690 h 567487"/>
              <a:gd name="connsiteX58" fmla="*/ 145385 w 607611"/>
              <a:gd name="connsiteY58" fmla="*/ 351041 h 567487"/>
              <a:gd name="connsiteX59" fmla="*/ 157733 w 607611"/>
              <a:gd name="connsiteY59" fmla="*/ 363370 h 567487"/>
              <a:gd name="connsiteX60" fmla="*/ 200810 w 607611"/>
              <a:gd name="connsiteY60" fmla="*/ 363370 h 567487"/>
              <a:gd name="connsiteX61" fmla="*/ 213250 w 607611"/>
              <a:gd name="connsiteY61" fmla="*/ 351041 h 567487"/>
              <a:gd name="connsiteX62" fmla="*/ 213250 w 607611"/>
              <a:gd name="connsiteY62" fmla="*/ 318690 h 567487"/>
              <a:gd name="connsiteX63" fmla="*/ 200810 w 607611"/>
              <a:gd name="connsiteY63" fmla="*/ 306269 h 567487"/>
              <a:gd name="connsiteX64" fmla="*/ 60809 w 607611"/>
              <a:gd name="connsiteY64" fmla="*/ 306269 h 567487"/>
              <a:gd name="connsiteX65" fmla="*/ 48462 w 607611"/>
              <a:gd name="connsiteY65" fmla="*/ 318690 h 567487"/>
              <a:gd name="connsiteX66" fmla="*/ 48462 w 607611"/>
              <a:gd name="connsiteY66" fmla="*/ 351041 h 567487"/>
              <a:gd name="connsiteX67" fmla="*/ 60809 w 607611"/>
              <a:gd name="connsiteY67" fmla="*/ 363370 h 567487"/>
              <a:gd name="connsiteX68" fmla="*/ 103886 w 607611"/>
              <a:gd name="connsiteY68" fmla="*/ 363370 h 567487"/>
              <a:gd name="connsiteX69" fmla="*/ 116234 w 607611"/>
              <a:gd name="connsiteY69" fmla="*/ 351041 h 567487"/>
              <a:gd name="connsiteX70" fmla="*/ 116234 w 607611"/>
              <a:gd name="connsiteY70" fmla="*/ 318690 h 567487"/>
              <a:gd name="connsiteX71" fmla="*/ 103886 w 607611"/>
              <a:gd name="connsiteY71" fmla="*/ 306269 h 567487"/>
              <a:gd name="connsiteX72" fmla="*/ 48462 w 607611"/>
              <a:gd name="connsiteY72" fmla="*/ 39396 h 567487"/>
              <a:gd name="connsiteX73" fmla="*/ 48462 w 607611"/>
              <a:gd name="connsiteY73" fmla="*/ 268819 h 567487"/>
              <a:gd name="connsiteX74" fmla="*/ 310174 w 607611"/>
              <a:gd name="connsiteY74" fmla="*/ 268819 h 567487"/>
              <a:gd name="connsiteX75" fmla="*/ 310174 w 607611"/>
              <a:gd name="connsiteY75" fmla="*/ 39396 h 567487"/>
              <a:gd name="connsiteX76" fmla="*/ 405179 w 607611"/>
              <a:gd name="connsiteY76" fmla="*/ 15338 h 567487"/>
              <a:gd name="connsiteX77" fmla="*/ 415577 w 607611"/>
              <a:gd name="connsiteY77" fmla="*/ 19649 h 567487"/>
              <a:gd name="connsiteX78" fmla="*/ 603294 w 607611"/>
              <a:gd name="connsiteY78" fmla="*/ 207100 h 567487"/>
              <a:gd name="connsiteX79" fmla="*/ 603294 w 607611"/>
              <a:gd name="connsiteY79" fmla="*/ 227866 h 567487"/>
              <a:gd name="connsiteX80" fmla="*/ 374914 w 607611"/>
              <a:gd name="connsiteY80" fmla="*/ 455923 h 567487"/>
              <a:gd name="connsiteX81" fmla="*/ 374914 w 607611"/>
              <a:gd name="connsiteY81" fmla="*/ 414298 h 567487"/>
              <a:gd name="connsiteX82" fmla="*/ 572008 w 607611"/>
              <a:gd name="connsiteY82" fmla="*/ 217483 h 567487"/>
              <a:gd name="connsiteX83" fmla="*/ 502937 w 607611"/>
              <a:gd name="connsiteY83" fmla="*/ 148603 h 567487"/>
              <a:gd name="connsiteX84" fmla="*/ 374914 w 607611"/>
              <a:gd name="connsiteY84" fmla="*/ 276444 h 567487"/>
              <a:gd name="connsiteX85" fmla="*/ 374914 w 607611"/>
              <a:gd name="connsiteY85" fmla="*/ 151384 h 567487"/>
              <a:gd name="connsiteX86" fmla="*/ 440365 w 607611"/>
              <a:gd name="connsiteY86" fmla="*/ 86026 h 567487"/>
              <a:gd name="connsiteX87" fmla="*/ 405179 w 607611"/>
              <a:gd name="connsiteY87" fmla="*/ 50891 h 567487"/>
              <a:gd name="connsiteX88" fmla="*/ 374914 w 607611"/>
              <a:gd name="connsiteY88" fmla="*/ 81113 h 567487"/>
              <a:gd name="connsiteX89" fmla="*/ 374914 w 607611"/>
              <a:gd name="connsiteY89" fmla="*/ 39488 h 567487"/>
              <a:gd name="connsiteX90" fmla="*/ 394781 w 607611"/>
              <a:gd name="connsiteY90" fmla="*/ 19649 h 567487"/>
              <a:gd name="connsiteX91" fmla="*/ 405179 w 607611"/>
              <a:gd name="connsiteY91" fmla="*/ 15338 h 567487"/>
              <a:gd name="connsiteX92" fmla="*/ 14111 w 607611"/>
              <a:gd name="connsiteY92" fmla="*/ 0 h 567487"/>
              <a:gd name="connsiteX93" fmla="*/ 344431 w 607611"/>
              <a:gd name="connsiteY93" fmla="*/ 0 h 567487"/>
              <a:gd name="connsiteX94" fmla="*/ 358543 w 607611"/>
              <a:gd name="connsiteY94" fmla="*/ 14183 h 567487"/>
              <a:gd name="connsiteX95" fmla="*/ 358543 w 607611"/>
              <a:gd name="connsiteY95" fmla="*/ 553397 h 567487"/>
              <a:gd name="connsiteX96" fmla="*/ 344431 w 607611"/>
              <a:gd name="connsiteY96" fmla="*/ 567487 h 567487"/>
              <a:gd name="connsiteX97" fmla="*/ 14111 w 607611"/>
              <a:gd name="connsiteY97" fmla="*/ 567487 h 567487"/>
              <a:gd name="connsiteX98" fmla="*/ 0 w 607611"/>
              <a:gd name="connsiteY98" fmla="*/ 553397 h 567487"/>
              <a:gd name="connsiteX99" fmla="*/ 0 w 607611"/>
              <a:gd name="connsiteY99" fmla="*/ 14183 h 567487"/>
              <a:gd name="connsiteX100" fmla="*/ 14111 w 607611"/>
              <a:gd name="connsiteY100" fmla="*/ 0 h 567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607611" h="567487">
                <a:moveTo>
                  <a:pt x="254656" y="469414"/>
                </a:moveTo>
                <a:cubicBezTo>
                  <a:pt x="247879" y="469414"/>
                  <a:pt x="242309" y="474976"/>
                  <a:pt x="242309" y="481836"/>
                </a:cubicBezTo>
                <a:lnTo>
                  <a:pt x="242309" y="514187"/>
                </a:lnTo>
                <a:cubicBezTo>
                  <a:pt x="242309" y="521046"/>
                  <a:pt x="247879" y="526515"/>
                  <a:pt x="254656" y="526515"/>
                </a:cubicBezTo>
                <a:lnTo>
                  <a:pt x="297733" y="526515"/>
                </a:lnTo>
                <a:cubicBezTo>
                  <a:pt x="304603" y="526515"/>
                  <a:pt x="310174" y="521046"/>
                  <a:pt x="310174" y="514187"/>
                </a:cubicBezTo>
                <a:lnTo>
                  <a:pt x="310174" y="481836"/>
                </a:lnTo>
                <a:cubicBezTo>
                  <a:pt x="310174" y="474976"/>
                  <a:pt x="304603" y="469414"/>
                  <a:pt x="297733" y="469414"/>
                </a:cubicBezTo>
                <a:close/>
                <a:moveTo>
                  <a:pt x="157733" y="469414"/>
                </a:moveTo>
                <a:cubicBezTo>
                  <a:pt x="150863" y="469414"/>
                  <a:pt x="145385" y="474976"/>
                  <a:pt x="145385" y="481836"/>
                </a:cubicBezTo>
                <a:lnTo>
                  <a:pt x="145385" y="514187"/>
                </a:lnTo>
                <a:cubicBezTo>
                  <a:pt x="145385" y="521046"/>
                  <a:pt x="150863" y="526515"/>
                  <a:pt x="157733" y="526515"/>
                </a:cubicBezTo>
                <a:lnTo>
                  <a:pt x="200810" y="526515"/>
                </a:lnTo>
                <a:cubicBezTo>
                  <a:pt x="207680" y="526515"/>
                  <a:pt x="213250" y="521046"/>
                  <a:pt x="213250" y="514187"/>
                </a:cubicBezTo>
                <a:lnTo>
                  <a:pt x="213250" y="481836"/>
                </a:lnTo>
                <a:cubicBezTo>
                  <a:pt x="213250" y="474976"/>
                  <a:pt x="207680" y="469414"/>
                  <a:pt x="200810" y="469414"/>
                </a:cubicBezTo>
                <a:close/>
                <a:moveTo>
                  <a:pt x="60809" y="469414"/>
                </a:moveTo>
                <a:cubicBezTo>
                  <a:pt x="53939" y="469414"/>
                  <a:pt x="48462" y="474976"/>
                  <a:pt x="48462" y="481836"/>
                </a:cubicBezTo>
                <a:lnTo>
                  <a:pt x="48462" y="514187"/>
                </a:lnTo>
                <a:cubicBezTo>
                  <a:pt x="48462" y="521046"/>
                  <a:pt x="53939" y="526515"/>
                  <a:pt x="60809" y="526515"/>
                </a:cubicBezTo>
                <a:lnTo>
                  <a:pt x="103886" y="526515"/>
                </a:lnTo>
                <a:cubicBezTo>
                  <a:pt x="110756" y="526515"/>
                  <a:pt x="116234" y="521046"/>
                  <a:pt x="116234" y="514187"/>
                </a:cubicBezTo>
                <a:lnTo>
                  <a:pt x="116234" y="481836"/>
                </a:lnTo>
                <a:cubicBezTo>
                  <a:pt x="116234" y="474976"/>
                  <a:pt x="110756" y="469414"/>
                  <a:pt x="103886" y="469414"/>
                </a:cubicBezTo>
                <a:close/>
                <a:moveTo>
                  <a:pt x="254656" y="387842"/>
                </a:moveTo>
                <a:cubicBezTo>
                  <a:pt x="247879" y="387842"/>
                  <a:pt x="242309" y="393403"/>
                  <a:pt x="242309" y="400263"/>
                </a:cubicBezTo>
                <a:lnTo>
                  <a:pt x="242309" y="432614"/>
                </a:lnTo>
                <a:cubicBezTo>
                  <a:pt x="242309" y="439473"/>
                  <a:pt x="247879" y="444942"/>
                  <a:pt x="254656" y="444942"/>
                </a:cubicBezTo>
                <a:lnTo>
                  <a:pt x="297733" y="444942"/>
                </a:lnTo>
                <a:cubicBezTo>
                  <a:pt x="304603" y="444942"/>
                  <a:pt x="310174" y="439473"/>
                  <a:pt x="310174" y="432614"/>
                </a:cubicBezTo>
                <a:lnTo>
                  <a:pt x="310174" y="400263"/>
                </a:lnTo>
                <a:cubicBezTo>
                  <a:pt x="310174" y="393403"/>
                  <a:pt x="304603" y="387842"/>
                  <a:pt x="297733" y="387842"/>
                </a:cubicBezTo>
                <a:close/>
                <a:moveTo>
                  <a:pt x="157733" y="387842"/>
                </a:moveTo>
                <a:cubicBezTo>
                  <a:pt x="150863" y="387842"/>
                  <a:pt x="145385" y="393403"/>
                  <a:pt x="145385" y="400263"/>
                </a:cubicBezTo>
                <a:lnTo>
                  <a:pt x="145385" y="432614"/>
                </a:lnTo>
                <a:cubicBezTo>
                  <a:pt x="145385" y="439473"/>
                  <a:pt x="150863" y="444942"/>
                  <a:pt x="157733" y="444942"/>
                </a:cubicBezTo>
                <a:lnTo>
                  <a:pt x="200810" y="444942"/>
                </a:lnTo>
                <a:cubicBezTo>
                  <a:pt x="207680" y="444942"/>
                  <a:pt x="213250" y="439473"/>
                  <a:pt x="213250" y="432614"/>
                </a:cubicBezTo>
                <a:lnTo>
                  <a:pt x="213250" y="400263"/>
                </a:lnTo>
                <a:cubicBezTo>
                  <a:pt x="213250" y="393403"/>
                  <a:pt x="207680" y="387842"/>
                  <a:pt x="200810" y="387842"/>
                </a:cubicBezTo>
                <a:close/>
                <a:moveTo>
                  <a:pt x="60809" y="387842"/>
                </a:moveTo>
                <a:cubicBezTo>
                  <a:pt x="53939" y="387842"/>
                  <a:pt x="48462" y="393403"/>
                  <a:pt x="48462" y="400263"/>
                </a:cubicBezTo>
                <a:lnTo>
                  <a:pt x="48462" y="432614"/>
                </a:lnTo>
                <a:cubicBezTo>
                  <a:pt x="48462" y="439473"/>
                  <a:pt x="53939" y="444942"/>
                  <a:pt x="60809" y="444942"/>
                </a:cubicBezTo>
                <a:lnTo>
                  <a:pt x="103886" y="444942"/>
                </a:lnTo>
                <a:cubicBezTo>
                  <a:pt x="110756" y="444942"/>
                  <a:pt x="116234" y="439473"/>
                  <a:pt x="116234" y="432614"/>
                </a:cubicBezTo>
                <a:lnTo>
                  <a:pt x="116234" y="400263"/>
                </a:lnTo>
                <a:cubicBezTo>
                  <a:pt x="116234" y="393403"/>
                  <a:pt x="110756" y="387842"/>
                  <a:pt x="103886" y="387842"/>
                </a:cubicBezTo>
                <a:close/>
                <a:moveTo>
                  <a:pt x="254656" y="306269"/>
                </a:moveTo>
                <a:cubicBezTo>
                  <a:pt x="247879" y="306269"/>
                  <a:pt x="242309" y="311830"/>
                  <a:pt x="242309" y="318690"/>
                </a:cubicBezTo>
                <a:lnTo>
                  <a:pt x="242309" y="351041"/>
                </a:lnTo>
                <a:cubicBezTo>
                  <a:pt x="242309" y="357901"/>
                  <a:pt x="247879" y="363370"/>
                  <a:pt x="254656" y="363370"/>
                </a:cubicBezTo>
                <a:lnTo>
                  <a:pt x="297733" y="363370"/>
                </a:lnTo>
                <a:cubicBezTo>
                  <a:pt x="304603" y="363370"/>
                  <a:pt x="310174" y="357901"/>
                  <a:pt x="310174" y="351041"/>
                </a:cubicBezTo>
                <a:lnTo>
                  <a:pt x="310174" y="318690"/>
                </a:lnTo>
                <a:cubicBezTo>
                  <a:pt x="310174" y="311830"/>
                  <a:pt x="304603" y="306269"/>
                  <a:pt x="297733" y="306269"/>
                </a:cubicBezTo>
                <a:close/>
                <a:moveTo>
                  <a:pt x="157733" y="306269"/>
                </a:moveTo>
                <a:cubicBezTo>
                  <a:pt x="150863" y="306269"/>
                  <a:pt x="145385" y="311830"/>
                  <a:pt x="145385" y="318690"/>
                </a:cubicBezTo>
                <a:lnTo>
                  <a:pt x="145385" y="351041"/>
                </a:lnTo>
                <a:cubicBezTo>
                  <a:pt x="145385" y="357901"/>
                  <a:pt x="150863" y="363370"/>
                  <a:pt x="157733" y="363370"/>
                </a:cubicBezTo>
                <a:lnTo>
                  <a:pt x="200810" y="363370"/>
                </a:lnTo>
                <a:cubicBezTo>
                  <a:pt x="207680" y="363370"/>
                  <a:pt x="213250" y="357901"/>
                  <a:pt x="213250" y="351041"/>
                </a:cubicBezTo>
                <a:lnTo>
                  <a:pt x="213250" y="318690"/>
                </a:lnTo>
                <a:cubicBezTo>
                  <a:pt x="213250" y="311830"/>
                  <a:pt x="207680" y="306269"/>
                  <a:pt x="200810" y="306269"/>
                </a:cubicBezTo>
                <a:close/>
                <a:moveTo>
                  <a:pt x="60809" y="306269"/>
                </a:moveTo>
                <a:cubicBezTo>
                  <a:pt x="53939" y="306269"/>
                  <a:pt x="48462" y="311830"/>
                  <a:pt x="48462" y="318690"/>
                </a:cubicBezTo>
                <a:lnTo>
                  <a:pt x="48462" y="351041"/>
                </a:lnTo>
                <a:cubicBezTo>
                  <a:pt x="48462" y="357901"/>
                  <a:pt x="53939" y="363370"/>
                  <a:pt x="60809" y="363370"/>
                </a:cubicBezTo>
                <a:lnTo>
                  <a:pt x="103886" y="363370"/>
                </a:lnTo>
                <a:cubicBezTo>
                  <a:pt x="110756" y="363370"/>
                  <a:pt x="116234" y="357901"/>
                  <a:pt x="116234" y="351041"/>
                </a:cubicBezTo>
                <a:lnTo>
                  <a:pt x="116234" y="318690"/>
                </a:lnTo>
                <a:cubicBezTo>
                  <a:pt x="116234" y="311830"/>
                  <a:pt x="110756" y="306269"/>
                  <a:pt x="103886" y="306269"/>
                </a:cubicBezTo>
                <a:close/>
                <a:moveTo>
                  <a:pt x="48462" y="39396"/>
                </a:moveTo>
                <a:lnTo>
                  <a:pt x="48462" y="268819"/>
                </a:lnTo>
                <a:lnTo>
                  <a:pt x="310174" y="268819"/>
                </a:lnTo>
                <a:lnTo>
                  <a:pt x="310174" y="39396"/>
                </a:lnTo>
                <a:close/>
                <a:moveTo>
                  <a:pt x="405179" y="15338"/>
                </a:moveTo>
                <a:cubicBezTo>
                  <a:pt x="408939" y="15338"/>
                  <a:pt x="412699" y="16775"/>
                  <a:pt x="415577" y="19649"/>
                </a:cubicBezTo>
                <a:lnTo>
                  <a:pt x="603294" y="207100"/>
                </a:lnTo>
                <a:cubicBezTo>
                  <a:pt x="609050" y="212848"/>
                  <a:pt x="609050" y="222119"/>
                  <a:pt x="603294" y="227866"/>
                </a:cubicBezTo>
                <a:lnTo>
                  <a:pt x="374914" y="455923"/>
                </a:lnTo>
                <a:lnTo>
                  <a:pt x="374914" y="414298"/>
                </a:lnTo>
                <a:lnTo>
                  <a:pt x="572008" y="217483"/>
                </a:lnTo>
                <a:lnTo>
                  <a:pt x="502937" y="148603"/>
                </a:lnTo>
                <a:lnTo>
                  <a:pt x="374914" y="276444"/>
                </a:lnTo>
                <a:lnTo>
                  <a:pt x="374914" y="151384"/>
                </a:lnTo>
                <a:lnTo>
                  <a:pt x="440365" y="86026"/>
                </a:lnTo>
                <a:lnTo>
                  <a:pt x="405179" y="50891"/>
                </a:lnTo>
                <a:lnTo>
                  <a:pt x="374914" y="81113"/>
                </a:lnTo>
                <a:lnTo>
                  <a:pt x="374914" y="39488"/>
                </a:lnTo>
                <a:lnTo>
                  <a:pt x="394781" y="19649"/>
                </a:lnTo>
                <a:cubicBezTo>
                  <a:pt x="397659" y="16775"/>
                  <a:pt x="401419" y="15338"/>
                  <a:pt x="405179" y="15338"/>
                </a:cubicBezTo>
                <a:close/>
                <a:moveTo>
                  <a:pt x="14111" y="0"/>
                </a:moveTo>
                <a:lnTo>
                  <a:pt x="344431" y="0"/>
                </a:lnTo>
                <a:cubicBezTo>
                  <a:pt x="352230" y="0"/>
                  <a:pt x="358543" y="6303"/>
                  <a:pt x="358543" y="14183"/>
                </a:cubicBezTo>
                <a:lnTo>
                  <a:pt x="358543" y="553397"/>
                </a:lnTo>
                <a:cubicBezTo>
                  <a:pt x="358543" y="561184"/>
                  <a:pt x="352230" y="567487"/>
                  <a:pt x="344431" y="567487"/>
                </a:cubicBezTo>
                <a:lnTo>
                  <a:pt x="14111" y="567487"/>
                </a:lnTo>
                <a:cubicBezTo>
                  <a:pt x="6313" y="567487"/>
                  <a:pt x="0" y="561184"/>
                  <a:pt x="0" y="553397"/>
                </a:cubicBezTo>
                <a:lnTo>
                  <a:pt x="0" y="14183"/>
                </a:lnTo>
                <a:cubicBezTo>
                  <a:pt x="0" y="6303"/>
                  <a:pt x="6313" y="0"/>
                  <a:pt x="1411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文本框 80">
            <a:extLst>
              <a:ext uri="{FF2B5EF4-FFF2-40B4-BE49-F238E27FC236}">
                <a16:creationId xmlns:a16="http://schemas.microsoft.com/office/drawing/2014/main" id="{647C02AD-5ECC-46AD-98F7-A10490A93897}"/>
              </a:ext>
            </a:extLst>
          </p:cNvPr>
          <p:cNvSpPr txBox="1"/>
          <p:nvPr/>
        </p:nvSpPr>
        <p:spPr>
          <a:xfrm>
            <a:off x="1408673" y="3458178"/>
            <a:ext cx="1104043" cy="261610"/>
          </a:xfrm>
          <a:prstGeom prst="rect">
            <a:avLst/>
          </a:prstGeom>
          <a:noFill/>
        </p:spPr>
        <p:txBody>
          <a:bodyPr wrap="square" rtlCol="0">
            <a:spAutoFit/>
          </a:bodyPr>
          <a:lstStyle/>
          <a:p>
            <a:r>
              <a:rPr lang="zh-CN" altLang="en-US" sz="1100" b="1" dirty="0"/>
              <a:t>交通卡公司</a:t>
            </a:r>
            <a:endParaRPr lang="en-US" altLang="zh-CN" sz="1100" b="1" dirty="0"/>
          </a:p>
        </p:txBody>
      </p:sp>
      <p:sp>
        <p:nvSpPr>
          <p:cNvPr id="82" name="文本框 81">
            <a:extLst>
              <a:ext uri="{FF2B5EF4-FFF2-40B4-BE49-F238E27FC236}">
                <a16:creationId xmlns:a16="http://schemas.microsoft.com/office/drawing/2014/main" id="{379BEC30-DD43-48AE-B37C-82B8508EFD17}"/>
              </a:ext>
            </a:extLst>
          </p:cNvPr>
          <p:cNvSpPr txBox="1"/>
          <p:nvPr/>
        </p:nvSpPr>
        <p:spPr>
          <a:xfrm>
            <a:off x="1225027" y="3670682"/>
            <a:ext cx="1019400" cy="657359"/>
          </a:xfrm>
          <a:prstGeom prst="rect">
            <a:avLst/>
          </a:prstGeom>
          <a:noFill/>
        </p:spPr>
        <p:txBody>
          <a:bodyPr wrap="square">
            <a:spAutoFit/>
          </a:bodyPr>
          <a:lstStyle/>
          <a:p>
            <a:pPr marL="171450" indent="-171450">
              <a:lnSpc>
                <a:spcPct val="120000"/>
              </a:lnSpc>
              <a:buFont typeface="Arial" panose="020B0604020202020204" pitchFamily="34" charset="0"/>
              <a:buChar char="•"/>
            </a:pPr>
            <a:r>
              <a:rPr lang="zh-CN" altLang="en-US" sz="1050" dirty="0"/>
              <a:t>运营数据</a:t>
            </a:r>
            <a:endParaRPr lang="en-US" altLang="zh-CN" sz="1050" dirty="0"/>
          </a:p>
          <a:p>
            <a:pPr marL="171450" indent="-171450">
              <a:lnSpc>
                <a:spcPct val="120000"/>
              </a:lnSpc>
              <a:buFont typeface="Arial" panose="020B0604020202020204" pitchFamily="34" charset="0"/>
              <a:buChar char="•"/>
            </a:pPr>
            <a:r>
              <a:rPr lang="zh-CN" altLang="en-US" sz="1050" dirty="0"/>
              <a:t>用户数据</a:t>
            </a:r>
            <a:endParaRPr lang="en-US" altLang="zh-CN" sz="1050" dirty="0"/>
          </a:p>
          <a:p>
            <a:pPr marL="171450" indent="-171450">
              <a:lnSpc>
                <a:spcPct val="120000"/>
              </a:lnSpc>
              <a:buFont typeface="Arial" panose="020B0604020202020204" pitchFamily="34" charset="0"/>
              <a:buChar char="•"/>
            </a:pPr>
            <a:r>
              <a:rPr lang="zh-CN" altLang="en-US" sz="1050" dirty="0"/>
              <a:t>出行数据</a:t>
            </a:r>
            <a:endParaRPr lang="en-US" altLang="zh-CN" sz="1050" dirty="0"/>
          </a:p>
        </p:txBody>
      </p:sp>
      <p:sp>
        <p:nvSpPr>
          <p:cNvPr id="90" name="矩形 89">
            <a:extLst>
              <a:ext uri="{FF2B5EF4-FFF2-40B4-BE49-F238E27FC236}">
                <a16:creationId xmlns:a16="http://schemas.microsoft.com/office/drawing/2014/main" id="{0AE0BEE1-D8B8-4BAD-9025-21A04770B4E9}"/>
              </a:ext>
            </a:extLst>
          </p:cNvPr>
          <p:cNvSpPr/>
          <p:nvPr/>
        </p:nvSpPr>
        <p:spPr>
          <a:xfrm>
            <a:off x="4369960" y="2102391"/>
            <a:ext cx="7301272" cy="3882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cs typeface="+mn-ea"/>
              <a:sym typeface="+mn-lt"/>
            </a:endParaRPr>
          </a:p>
        </p:txBody>
      </p:sp>
      <p:sp>
        <p:nvSpPr>
          <p:cNvPr id="92" name="iconfont-11194-5288599">
            <a:extLst>
              <a:ext uri="{FF2B5EF4-FFF2-40B4-BE49-F238E27FC236}">
                <a16:creationId xmlns:a16="http://schemas.microsoft.com/office/drawing/2014/main" id="{B8F26C1C-9B1B-41F9-BC36-8636904925B3}"/>
              </a:ext>
            </a:extLst>
          </p:cNvPr>
          <p:cNvSpPr/>
          <p:nvPr/>
        </p:nvSpPr>
        <p:spPr>
          <a:xfrm rot="10800000" flipH="1" flipV="1">
            <a:off x="3765784" y="5493050"/>
            <a:ext cx="559606" cy="260936"/>
          </a:xfrm>
          <a:custGeom>
            <a:avLst/>
            <a:gdLst>
              <a:gd name="T0" fmla="*/ 3382 w 5965"/>
              <a:gd name="T1" fmla="*/ 3400 h 3636"/>
              <a:gd name="T2" fmla="*/ 5718 w 5965"/>
              <a:gd name="T3" fmla="*/ 1103 h 3636"/>
              <a:gd name="T4" fmla="*/ 5867 w 5965"/>
              <a:gd name="T5" fmla="*/ 401 h 3636"/>
              <a:gd name="T6" fmla="*/ 5270 w 5965"/>
              <a:gd name="T7" fmla="*/ 2 h 3636"/>
              <a:gd name="T8" fmla="*/ 694 w 5965"/>
              <a:gd name="T9" fmla="*/ 2 h 3636"/>
              <a:gd name="T10" fmla="*/ 101 w 5965"/>
              <a:gd name="T11" fmla="*/ 392 h 3636"/>
              <a:gd name="T12" fmla="*/ 233 w 5965"/>
              <a:gd name="T13" fmla="*/ 1090 h 3636"/>
              <a:gd name="T14" fmla="*/ 2473 w 5965"/>
              <a:gd name="T15" fmla="*/ 3388 h 3636"/>
              <a:gd name="T16" fmla="*/ 3376 w 5965"/>
              <a:gd name="T17" fmla="*/ 3388 h 3636"/>
              <a:gd name="T18" fmla="*/ 3382 w 5965"/>
              <a:gd name="T19" fmla="*/ 3400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65" h="3636">
                <a:moveTo>
                  <a:pt x="3382" y="3400"/>
                </a:moveTo>
                <a:lnTo>
                  <a:pt x="5718" y="1103"/>
                </a:lnTo>
                <a:cubicBezTo>
                  <a:pt x="5906" y="921"/>
                  <a:pt x="5965" y="643"/>
                  <a:pt x="5867" y="401"/>
                </a:cubicBezTo>
                <a:cubicBezTo>
                  <a:pt x="5768" y="158"/>
                  <a:pt x="5532" y="0"/>
                  <a:pt x="5270" y="2"/>
                </a:cubicBezTo>
                <a:lnTo>
                  <a:pt x="694" y="2"/>
                </a:lnTo>
                <a:cubicBezTo>
                  <a:pt x="436" y="0"/>
                  <a:pt x="202" y="154"/>
                  <a:pt x="101" y="392"/>
                </a:cubicBezTo>
                <a:cubicBezTo>
                  <a:pt x="0" y="630"/>
                  <a:pt x="52" y="905"/>
                  <a:pt x="233" y="1090"/>
                </a:cubicBezTo>
                <a:lnTo>
                  <a:pt x="2473" y="3388"/>
                </a:lnTo>
                <a:cubicBezTo>
                  <a:pt x="2723" y="3636"/>
                  <a:pt x="3126" y="3636"/>
                  <a:pt x="3376" y="3388"/>
                </a:cubicBezTo>
                <a:lnTo>
                  <a:pt x="3382" y="3400"/>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6" name="直接连接符 95">
            <a:extLst>
              <a:ext uri="{FF2B5EF4-FFF2-40B4-BE49-F238E27FC236}">
                <a16:creationId xmlns:a16="http://schemas.microsoft.com/office/drawing/2014/main" id="{59EBA6A0-8D89-434F-B00B-69C0B4636F66}"/>
              </a:ext>
            </a:extLst>
          </p:cNvPr>
          <p:cNvCxnSpPr>
            <a:cxnSpLocks/>
          </p:cNvCxnSpPr>
          <p:nvPr/>
        </p:nvCxnSpPr>
        <p:spPr>
          <a:xfrm>
            <a:off x="5599985" y="2565192"/>
            <a:ext cx="5866558" cy="0"/>
          </a:xfrm>
          <a:prstGeom prst="line">
            <a:avLst/>
          </a:prstGeom>
          <a:ln>
            <a:solidFill>
              <a:srgbClr val="5A5657"/>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a16="http://schemas.microsoft.com/office/drawing/2014/main" id="{1D0B596F-EBF5-478C-A939-617A6C4D0AAD}"/>
              </a:ext>
            </a:extLst>
          </p:cNvPr>
          <p:cNvCxnSpPr>
            <a:cxnSpLocks/>
          </p:cNvCxnSpPr>
          <p:nvPr/>
        </p:nvCxnSpPr>
        <p:spPr>
          <a:xfrm>
            <a:off x="5599985" y="3465169"/>
            <a:ext cx="5839872" cy="0"/>
          </a:xfrm>
          <a:prstGeom prst="line">
            <a:avLst/>
          </a:prstGeom>
        </p:spPr>
        <p:style>
          <a:lnRef idx="1">
            <a:schemeClr val="accent1"/>
          </a:lnRef>
          <a:fillRef idx="0">
            <a:schemeClr val="accent1"/>
          </a:fillRef>
          <a:effectRef idx="0">
            <a:schemeClr val="accent1"/>
          </a:effectRef>
          <a:fontRef idx="minor">
            <a:schemeClr val="tx1"/>
          </a:fontRef>
        </p:style>
      </p:cxnSp>
      <p:sp>
        <p:nvSpPr>
          <p:cNvPr id="98" name="文本框 97">
            <a:extLst>
              <a:ext uri="{FF2B5EF4-FFF2-40B4-BE49-F238E27FC236}">
                <a16:creationId xmlns:a16="http://schemas.microsoft.com/office/drawing/2014/main" id="{B5B5F4C6-85D2-4132-9C88-6A3740F0B15A}"/>
              </a:ext>
            </a:extLst>
          </p:cNvPr>
          <p:cNvSpPr txBox="1"/>
          <p:nvPr/>
        </p:nvSpPr>
        <p:spPr>
          <a:xfrm>
            <a:off x="5581923" y="2621737"/>
            <a:ext cx="3312368" cy="307777"/>
          </a:xfrm>
          <a:prstGeom prst="rect">
            <a:avLst/>
          </a:prstGeom>
          <a:noFill/>
        </p:spPr>
        <p:txBody>
          <a:bodyPr wrap="square" rtlCol="0">
            <a:spAutoFit/>
          </a:bodyPr>
          <a:lstStyle/>
          <a:p>
            <a:r>
              <a:rPr lang="zh-CN" altLang="en-US" sz="1400" b="1" dirty="0">
                <a:solidFill>
                  <a:schemeClr val="accent1">
                    <a:lumMod val="75000"/>
                  </a:schemeClr>
                </a:solidFill>
                <a:cs typeface="+mn-ea"/>
                <a:sym typeface="+mn-lt"/>
              </a:rPr>
              <a:t>公交营运电子路单数据</a:t>
            </a:r>
          </a:p>
        </p:txBody>
      </p:sp>
      <p:sp>
        <p:nvSpPr>
          <p:cNvPr id="99" name="文本框 98">
            <a:extLst>
              <a:ext uri="{FF2B5EF4-FFF2-40B4-BE49-F238E27FC236}">
                <a16:creationId xmlns:a16="http://schemas.microsoft.com/office/drawing/2014/main" id="{8BA7C1FB-CE18-4695-937E-CCA632E38938}"/>
              </a:ext>
            </a:extLst>
          </p:cNvPr>
          <p:cNvSpPr txBox="1"/>
          <p:nvPr/>
        </p:nvSpPr>
        <p:spPr>
          <a:xfrm>
            <a:off x="5599985" y="2840209"/>
            <a:ext cx="3312368" cy="316049"/>
          </a:xfrm>
          <a:prstGeom prst="rect">
            <a:avLst/>
          </a:prstGeom>
          <a:noFill/>
        </p:spPr>
        <p:txBody>
          <a:bodyPr wrap="square" rtlCol="0">
            <a:spAutoFit/>
          </a:bodyPr>
          <a:lstStyle/>
          <a:p>
            <a:pPr>
              <a:lnSpc>
                <a:spcPct val="150000"/>
              </a:lnSpc>
            </a:pPr>
            <a:r>
              <a:rPr lang="zh-CN" altLang="en-US" sz="1050" dirty="0">
                <a:solidFill>
                  <a:schemeClr val="bg1">
                    <a:lumMod val="50000"/>
                  </a:schemeClr>
                </a:solidFill>
                <a:cs typeface="+mn-ea"/>
                <a:sym typeface="+mn-lt"/>
              </a:rPr>
              <a:t>数据描述：</a:t>
            </a:r>
            <a:r>
              <a:rPr lang="en-US" altLang="zh-CN" sz="1050" dirty="0">
                <a:solidFill>
                  <a:schemeClr val="bg1">
                    <a:lumMod val="50000"/>
                  </a:schemeClr>
                </a:solidFill>
                <a:cs typeface="+mn-ea"/>
                <a:sym typeface="+mn-lt"/>
              </a:rPr>
              <a:t>XXX</a:t>
            </a:r>
            <a:endParaRPr lang="zh-CN" altLang="en-US" sz="1050" dirty="0">
              <a:solidFill>
                <a:schemeClr val="bg1">
                  <a:lumMod val="50000"/>
                </a:schemeClr>
              </a:solidFill>
              <a:cs typeface="+mn-ea"/>
              <a:sym typeface="+mn-lt"/>
            </a:endParaRPr>
          </a:p>
        </p:txBody>
      </p:sp>
      <p:sp>
        <p:nvSpPr>
          <p:cNvPr id="100" name="文本框 99">
            <a:extLst>
              <a:ext uri="{FF2B5EF4-FFF2-40B4-BE49-F238E27FC236}">
                <a16:creationId xmlns:a16="http://schemas.microsoft.com/office/drawing/2014/main" id="{F7CAF904-A8F8-46F9-B974-35AE5D757F3B}"/>
              </a:ext>
            </a:extLst>
          </p:cNvPr>
          <p:cNvSpPr txBox="1"/>
          <p:nvPr/>
        </p:nvSpPr>
        <p:spPr>
          <a:xfrm>
            <a:off x="5599985" y="3082594"/>
            <a:ext cx="5100035" cy="316049"/>
          </a:xfrm>
          <a:prstGeom prst="rect">
            <a:avLst/>
          </a:prstGeom>
          <a:noFill/>
        </p:spPr>
        <p:txBody>
          <a:bodyPr wrap="square" rtlCol="0">
            <a:spAutoFit/>
          </a:bodyPr>
          <a:lstStyle/>
          <a:p>
            <a:pPr>
              <a:lnSpc>
                <a:spcPct val="150000"/>
              </a:lnSpc>
            </a:pPr>
            <a:r>
              <a:rPr lang="zh-CN" altLang="en-US" sz="1050" dirty="0">
                <a:solidFill>
                  <a:schemeClr val="bg1">
                    <a:lumMod val="50000"/>
                  </a:schemeClr>
                </a:solidFill>
                <a:cs typeface="+mn-ea"/>
                <a:sym typeface="+mn-lt"/>
              </a:rPr>
              <a:t>数据提供方：</a:t>
            </a:r>
            <a:r>
              <a:rPr lang="en-US" altLang="zh-CN" sz="1050" dirty="0">
                <a:solidFill>
                  <a:schemeClr val="bg1">
                    <a:lumMod val="50000"/>
                  </a:schemeClr>
                </a:solidFill>
                <a:cs typeface="+mn-ea"/>
                <a:sym typeface="+mn-lt"/>
              </a:rPr>
              <a:t>XXX      </a:t>
            </a:r>
            <a:r>
              <a:rPr lang="zh-CN" altLang="en-US" sz="1050" dirty="0">
                <a:solidFill>
                  <a:schemeClr val="bg1">
                    <a:lumMod val="50000"/>
                  </a:schemeClr>
                </a:solidFill>
                <a:cs typeface="+mn-ea"/>
                <a:sym typeface="+mn-lt"/>
              </a:rPr>
              <a:t>更新时间：</a:t>
            </a:r>
            <a:r>
              <a:rPr lang="en-US" altLang="zh-CN" sz="1050" dirty="0">
                <a:solidFill>
                  <a:schemeClr val="bg1">
                    <a:lumMod val="50000"/>
                  </a:schemeClr>
                </a:solidFill>
                <a:cs typeface="+mn-ea"/>
                <a:sym typeface="+mn-lt"/>
              </a:rPr>
              <a:t>2023-1-23</a:t>
            </a:r>
            <a:endParaRPr lang="zh-CN" altLang="en-US" sz="1050" dirty="0">
              <a:solidFill>
                <a:schemeClr val="bg1">
                  <a:lumMod val="50000"/>
                </a:schemeClr>
              </a:solidFill>
              <a:cs typeface="+mn-ea"/>
              <a:sym typeface="+mn-lt"/>
            </a:endParaRPr>
          </a:p>
        </p:txBody>
      </p:sp>
      <p:sp>
        <p:nvSpPr>
          <p:cNvPr id="101" name="矩形: 圆角 100">
            <a:extLst>
              <a:ext uri="{FF2B5EF4-FFF2-40B4-BE49-F238E27FC236}">
                <a16:creationId xmlns:a16="http://schemas.microsoft.com/office/drawing/2014/main" id="{D7548DA8-B372-47D2-A0CD-39787B32BCC4}"/>
              </a:ext>
            </a:extLst>
          </p:cNvPr>
          <p:cNvSpPr/>
          <p:nvPr/>
        </p:nvSpPr>
        <p:spPr>
          <a:xfrm>
            <a:off x="10315182" y="2193760"/>
            <a:ext cx="1124675" cy="275537"/>
          </a:xfrm>
          <a:prstGeom prst="roundRect">
            <a:avLst>
              <a:gd name="adj" fmla="val 30145"/>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cs typeface="+mn-ea"/>
                <a:sym typeface="+mn-lt"/>
              </a:rPr>
              <a:t>下载数据目录</a:t>
            </a:r>
          </a:p>
        </p:txBody>
      </p:sp>
      <p:sp>
        <p:nvSpPr>
          <p:cNvPr id="102" name="任意多边形: 形状 101">
            <a:extLst>
              <a:ext uri="{FF2B5EF4-FFF2-40B4-BE49-F238E27FC236}">
                <a16:creationId xmlns:a16="http://schemas.microsoft.com/office/drawing/2014/main" id="{9323735B-0EFD-4CC8-8F55-772447643104}"/>
              </a:ext>
            </a:extLst>
          </p:cNvPr>
          <p:cNvSpPr/>
          <p:nvPr/>
        </p:nvSpPr>
        <p:spPr>
          <a:xfrm>
            <a:off x="8001653" y="2196445"/>
            <a:ext cx="513116" cy="275538"/>
          </a:xfrm>
          <a:custGeom>
            <a:avLst/>
            <a:gdLst>
              <a:gd name="connsiteX0" fmla="*/ 0 w 2087412"/>
              <a:gd name="connsiteY0" fmla="*/ 0 h 469651"/>
              <a:gd name="connsiteX1" fmla="*/ 2009137 w 2087412"/>
              <a:gd name="connsiteY1" fmla="*/ 0 h 469651"/>
              <a:gd name="connsiteX2" fmla="*/ 2087412 w 2087412"/>
              <a:gd name="connsiteY2" fmla="*/ 78275 h 469651"/>
              <a:gd name="connsiteX3" fmla="*/ 2087412 w 2087412"/>
              <a:gd name="connsiteY3" fmla="*/ 391376 h 469651"/>
              <a:gd name="connsiteX4" fmla="*/ 2009137 w 2087412"/>
              <a:gd name="connsiteY4" fmla="*/ 469651 h 469651"/>
              <a:gd name="connsiteX5" fmla="*/ 0 w 2087412"/>
              <a:gd name="connsiteY5" fmla="*/ 469651 h 469651"/>
              <a:gd name="connsiteX6" fmla="*/ 0 w 2087412"/>
              <a:gd name="connsiteY6" fmla="*/ 0 h 46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7412" h="469651">
                <a:moveTo>
                  <a:pt x="0" y="0"/>
                </a:moveTo>
                <a:lnTo>
                  <a:pt x="2009137" y="0"/>
                </a:lnTo>
                <a:cubicBezTo>
                  <a:pt x="2052367" y="0"/>
                  <a:pt x="2087412" y="35045"/>
                  <a:pt x="2087412" y="78275"/>
                </a:cubicBezTo>
                <a:lnTo>
                  <a:pt x="2087412" y="391376"/>
                </a:lnTo>
                <a:cubicBezTo>
                  <a:pt x="2087412" y="434606"/>
                  <a:pt x="2052367" y="469651"/>
                  <a:pt x="2009137" y="469651"/>
                </a:cubicBezTo>
                <a:lnTo>
                  <a:pt x="0" y="469651"/>
                </a:lnTo>
                <a:lnTo>
                  <a:pt x="0" y="0"/>
                </a:lnTo>
                <a:close/>
              </a:path>
            </a:pathLst>
          </a:custGeom>
          <a:gradFill flip="none" rotWithShape="1">
            <a:gsLst>
              <a:gs pos="0">
                <a:srgbClr val="376092">
                  <a:tint val="66000"/>
                  <a:satMod val="160000"/>
                </a:srgbClr>
              </a:gs>
              <a:gs pos="50000">
                <a:srgbClr val="376092">
                  <a:tint val="44500"/>
                  <a:satMod val="160000"/>
                </a:srgbClr>
              </a:gs>
              <a:gs pos="100000">
                <a:srgbClr val="376092">
                  <a:tint val="23500"/>
                  <a:satMod val="160000"/>
                </a:srgbClr>
              </a:gs>
            </a:gsLst>
            <a:lin ang="5400000" scaled="1"/>
            <a:tileRect/>
          </a:gradFill>
          <a:ln w="9525">
            <a:solidFill>
              <a:srgbClr val="5A565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1000" b="1" dirty="0">
                <a:solidFill>
                  <a:schemeClr val="tx1"/>
                </a:solidFill>
              </a:rPr>
              <a:t>搜索</a:t>
            </a:r>
          </a:p>
        </p:txBody>
      </p:sp>
      <p:sp>
        <p:nvSpPr>
          <p:cNvPr id="103" name="矩形 102">
            <a:extLst>
              <a:ext uri="{FF2B5EF4-FFF2-40B4-BE49-F238E27FC236}">
                <a16:creationId xmlns:a16="http://schemas.microsoft.com/office/drawing/2014/main" id="{1AD631A5-AE85-4CB7-AE85-E5581335D770}"/>
              </a:ext>
            </a:extLst>
          </p:cNvPr>
          <p:cNvSpPr/>
          <p:nvPr/>
        </p:nvSpPr>
        <p:spPr>
          <a:xfrm>
            <a:off x="5688367" y="2197849"/>
            <a:ext cx="2313529" cy="275537"/>
          </a:xfrm>
          <a:prstGeom prst="rect">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4" name="文本框 103">
            <a:extLst>
              <a:ext uri="{FF2B5EF4-FFF2-40B4-BE49-F238E27FC236}">
                <a16:creationId xmlns:a16="http://schemas.microsoft.com/office/drawing/2014/main" id="{D3A8963C-9B6A-421C-AB1D-C4660E22CF63}"/>
              </a:ext>
            </a:extLst>
          </p:cNvPr>
          <p:cNvSpPr txBox="1"/>
          <p:nvPr/>
        </p:nvSpPr>
        <p:spPr>
          <a:xfrm>
            <a:off x="5731400" y="2206675"/>
            <a:ext cx="1858712" cy="261610"/>
          </a:xfrm>
          <a:prstGeom prst="rect">
            <a:avLst/>
          </a:prstGeom>
          <a:noFill/>
        </p:spPr>
        <p:txBody>
          <a:bodyPr wrap="square" rtlCol="0">
            <a:spAutoFit/>
          </a:bodyPr>
          <a:lstStyle/>
          <a:p>
            <a:r>
              <a:rPr lang="zh-CN" altLang="en-US" sz="1100" b="1" dirty="0">
                <a:solidFill>
                  <a:schemeClr val="bg1">
                    <a:lumMod val="75000"/>
                  </a:schemeClr>
                </a:solidFill>
                <a:latin typeface="微软雅黑" panose="020B0503020204020204" pitchFamily="34" charset="-122"/>
                <a:ea typeface="微软雅黑" panose="020B0503020204020204" pitchFamily="34" charset="-122"/>
              </a:rPr>
              <a:t>请输入数据资源名称</a:t>
            </a:r>
          </a:p>
        </p:txBody>
      </p:sp>
      <p:sp>
        <p:nvSpPr>
          <p:cNvPr id="105" name="矩形: 圆角 104">
            <a:extLst>
              <a:ext uri="{FF2B5EF4-FFF2-40B4-BE49-F238E27FC236}">
                <a16:creationId xmlns:a16="http://schemas.microsoft.com/office/drawing/2014/main" id="{13AD6EA9-7D2B-4386-AA3B-CB3589FC8639}"/>
              </a:ext>
            </a:extLst>
          </p:cNvPr>
          <p:cNvSpPr/>
          <p:nvPr/>
        </p:nvSpPr>
        <p:spPr>
          <a:xfrm>
            <a:off x="9560652" y="3143539"/>
            <a:ext cx="860960" cy="227250"/>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数据预览</a:t>
            </a:r>
          </a:p>
        </p:txBody>
      </p:sp>
      <p:sp>
        <p:nvSpPr>
          <p:cNvPr id="106" name="矩形: 圆角 105">
            <a:extLst>
              <a:ext uri="{FF2B5EF4-FFF2-40B4-BE49-F238E27FC236}">
                <a16:creationId xmlns:a16="http://schemas.microsoft.com/office/drawing/2014/main" id="{35502742-5805-4487-91F1-E7D69EB3A7D4}"/>
              </a:ext>
            </a:extLst>
          </p:cNvPr>
          <p:cNvSpPr/>
          <p:nvPr/>
        </p:nvSpPr>
        <p:spPr>
          <a:xfrm>
            <a:off x="10583404" y="3148363"/>
            <a:ext cx="860960" cy="222426"/>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资源申请</a:t>
            </a:r>
          </a:p>
        </p:txBody>
      </p:sp>
      <p:cxnSp>
        <p:nvCxnSpPr>
          <p:cNvPr id="107" name="直接连接符 106">
            <a:extLst>
              <a:ext uri="{FF2B5EF4-FFF2-40B4-BE49-F238E27FC236}">
                <a16:creationId xmlns:a16="http://schemas.microsoft.com/office/drawing/2014/main" id="{0890100C-58D5-45A2-A7EE-6C476F22E7E6}"/>
              </a:ext>
            </a:extLst>
          </p:cNvPr>
          <p:cNvCxnSpPr>
            <a:cxnSpLocks/>
          </p:cNvCxnSpPr>
          <p:nvPr/>
        </p:nvCxnSpPr>
        <p:spPr>
          <a:xfrm>
            <a:off x="5596611" y="4353783"/>
            <a:ext cx="5839872" cy="0"/>
          </a:xfrm>
          <a:prstGeom prst="line">
            <a:avLst/>
          </a:prstGeom>
        </p:spPr>
        <p:style>
          <a:lnRef idx="1">
            <a:schemeClr val="accent1"/>
          </a:lnRef>
          <a:fillRef idx="0">
            <a:schemeClr val="accent1"/>
          </a:fillRef>
          <a:effectRef idx="0">
            <a:schemeClr val="accent1"/>
          </a:effectRef>
          <a:fontRef idx="minor">
            <a:schemeClr val="tx1"/>
          </a:fontRef>
        </p:style>
      </p:cxnSp>
      <p:sp>
        <p:nvSpPr>
          <p:cNvPr id="108" name="文本框 107">
            <a:extLst>
              <a:ext uri="{FF2B5EF4-FFF2-40B4-BE49-F238E27FC236}">
                <a16:creationId xmlns:a16="http://schemas.microsoft.com/office/drawing/2014/main" id="{3AFF4D7D-AAE1-493B-8C4D-5694C703CD9D}"/>
              </a:ext>
            </a:extLst>
          </p:cNvPr>
          <p:cNvSpPr txBox="1"/>
          <p:nvPr/>
        </p:nvSpPr>
        <p:spPr>
          <a:xfrm>
            <a:off x="5578549" y="3510351"/>
            <a:ext cx="3312368" cy="307777"/>
          </a:xfrm>
          <a:prstGeom prst="rect">
            <a:avLst/>
          </a:prstGeom>
          <a:noFill/>
        </p:spPr>
        <p:txBody>
          <a:bodyPr wrap="square" rtlCol="0">
            <a:spAutoFit/>
          </a:bodyPr>
          <a:lstStyle/>
          <a:p>
            <a:r>
              <a:rPr lang="zh-CN" altLang="en-US" sz="1400" b="1" dirty="0">
                <a:solidFill>
                  <a:schemeClr val="accent1">
                    <a:lumMod val="75000"/>
                  </a:schemeClr>
                </a:solidFill>
                <a:cs typeface="+mn-ea"/>
                <a:sym typeface="+mn-lt"/>
              </a:rPr>
              <a:t>车辆到离站数据</a:t>
            </a:r>
          </a:p>
        </p:txBody>
      </p:sp>
      <p:sp>
        <p:nvSpPr>
          <p:cNvPr id="109" name="文本框 108">
            <a:extLst>
              <a:ext uri="{FF2B5EF4-FFF2-40B4-BE49-F238E27FC236}">
                <a16:creationId xmlns:a16="http://schemas.microsoft.com/office/drawing/2014/main" id="{1BB71EF6-A6B3-44E1-9F44-F3CE3D8F62F0}"/>
              </a:ext>
            </a:extLst>
          </p:cNvPr>
          <p:cNvSpPr txBox="1"/>
          <p:nvPr/>
        </p:nvSpPr>
        <p:spPr>
          <a:xfrm>
            <a:off x="5596611" y="3728823"/>
            <a:ext cx="3312368" cy="316049"/>
          </a:xfrm>
          <a:prstGeom prst="rect">
            <a:avLst/>
          </a:prstGeom>
          <a:noFill/>
        </p:spPr>
        <p:txBody>
          <a:bodyPr wrap="square" rtlCol="0">
            <a:spAutoFit/>
          </a:bodyPr>
          <a:lstStyle/>
          <a:p>
            <a:pPr>
              <a:lnSpc>
                <a:spcPct val="150000"/>
              </a:lnSpc>
            </a:pPr>
            <a:r>
              <a:rPr lang="zh-CN" altLang="en-US" sz="1050" dirty="0">
                <a:solidFill>
                  <a:schemeClr val="bg1">
                    <a:lumMod val="50000"/>
                  </a:schemeClr>
                </a:solidFill>
                <a:cs typeface="+mn-ea"/>
                <a:sym typeface="+mn-lt"/>
              </a:rPr>
              <a:t>数据描述：</a:t>
            </a:r>
            <a:r>
              <a:rPr lang="en-US" altLang="zh-CN" sz="1050" dirty="0">
                <a:solidFill>
                  <a:schemeClr val="bg1">
                    <a:lumMod val="50000"/>
                  </a:schemeClr>
                </a:solidFill>
                <a:cs typeface="+mn-ea"/>
                <a:sym typeface="+mn-lt"/>
              </a:rPr>
              <a:t>XXX</a:t>
            </a:r>
            <a:endParaRPr lang="zh-CN" altLang="en-US" sz="1050" dirty="0">
              <a:solidFill>
                <a:schemeClr val="bg1">
                  <a:lumMod val="50000"/>
                </a:schemeClr>
              </a:solidFill>
              <a:cs typeface="+mn-ea"/>
              <a:sym typeface="+mn-lt"/>
            </a:endParaRPr>
          </a:p>
        </p:txBody>
      </p:sp>
      <p:sp>
        <p:nvSpPr>
          <p:cNvPr id="110" name="文本框 109">
            <a:extLst>
              <a:ext uri="{FF2B5EF4-FFF2-40B4-BE49-F238E27FC236}">
                <a16:creationId xmlns:a16="http://schemas.microsoft.com/office/drawing/2014/main" id="{6080C2BF-3306-49A5-90E6-28E9BFF0FFB6}"/>
              </a:ext>
            </a:extLst>
          </p:cNvPr>
          <p:cNvSpPr txBox="1"/>
          <p:nvPr/>
        </p:nvSpPr>
        <p:spPr>
          <a:xfrm>
            <a:off x="5596611" y="3971208"/>
            <a:ext cx="5100035" cy="316049"/>
          </a:xfrm>
          <a:prstGeom prst="rect">
            <a:avLst/>
          </a:prstGeom>
          <a:noFill/>
        </p:spPr>
        <p:txBody>
          <a:bodyPr wrap="square" rtlCol="0">
            <a:spAutoFit/>
          </a:bodyPr>
          <a:lstStyle/>
          <a:p>
            <a:pPr>
              <a:lnSpc>
                <a:spcPct val="150000"/>
              </a:lnSpc>
            </a:pPr>
            <a:r>
              <a:rPr lang="zh-CN" altLang="en-US" sz="1050" dirty="0">
                <a:solidFill>
                  <a:schemeClr val="bg1">
                    <a:lumMod val="50000"/>
                  </a:schemeClr>
                </a:solidFill>
                <a:cs typeface="+mn-ea"/>
                <a:sym typeface="+mn-lt"/>
              </a:rPr>
              <a:t>数据提供方：</a:t>
            </a:r>
            <a:r>
              <a:rPr lang="en-US" altLang="zh-CN" sz="1050" dirty="0">
                <a:solidFill>
                  <a:schemeClr val="bg1">
                    <a:lumMod val="50000"/>
                  </a:schemeClr>
                </a:solidFill>
                <a:cs typeface="+mn-ea"/>
                <a:sym typeface="+mn-lt"/>
              </a:rPr>
              <a:t>XXX      </a:t>
            </a:r>
            <a:r>
              <a:rPr lang="zh-CN" altLang="en-US" sz="1050" dirty="0">
                <a:solidFill>
                  <a:schemeClr val="bg1">
                    <a:lumMod val="50000"/>
                  </a:schemeClr>
                </a:solidFill>
                <a:cs typeface="+mn-ea"/>
                <a:sym typeface="+mn-lt"/>
              </a:rPr>
              <a:t>更新时间：</a:t>
            </a:r>
            <a:r>
              <a:rPr lang="en-US" altLang="zh-CN" sz="1050" dirty="0">
                <a:solidFill>
                  <a:schemeClr val="bg1">
                    <a:lumMod val="50000"/>
                  </a:schemeClr>
                </a:solidFill>
                <a:cs typeface="+mn-ea"/>
                <a:sym typeface="+mn-lt"/>
              </a:rPr>
              <a:t>2023-1-23</a:t>
            </a:r>
            <a:endParaRPr lang="zh-CN" altLang="en-US" sz="1050" dirty="0">
              <a:solidFill>
                <a:schemeClr val="bg1">
                  <a:lumMod val="50000"/>
                </a:schemeClr>
              </a:solidFill>
              <a:cs typeface="+mn-ea"/>
              <a:sym typeface="+mn-lt"/>
            </a:endParaRPr>
          </a:p>
        </p:txBody>
      </p:sp>
      <p:sp>
        <p:nvSpPr>
          <p:cNvPr id="111" name="矩形: 圆角 110">
            <a:extLst>
              <a:ext uri="{FF2B5EF4-FFF2-40B4-BE49-F238E27FC236}">
                <a16:creationId xmlns:a16="http://schemas.microsoft.com/office/drawing/2014/main" id="{1302E7F7-C3B2-4D42-AF4B-566E41AA7895}"/>
              </a:ext>
            </a:extLst>
          </p:cNvPr>
          <p:cNvSpPr/>
          <p:nvPr/>
        </p:nvSpPr>
        <p:spPr>
          <a:xfrm>
            <a:off x="9557278" y="4032153"/>
            <a:ext cx="860960" cy="227250"/>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数据预览</a:t>
            </a:r>
          </a:p>
        </p:txBody>
      </p:sp>
      <p:sp>
        <p:nvSpPr>
          <p:cNvPr id="112" name="矩形: 圆角 111">
            <a:extLst>
              <a:ext uri="{FF2B5EF4-FFF2-40B4-BE49-F238E27FC236}">
                <a16:creationId xmlns:a16="http://schemas.microsoft.com/office/drawing/2014/main" id="{2FAE0950-346D-4B34-AF7A-89B6D41D766D}"/>
              </a:ext>
            </a:extLst>
          </p:cNvPr>
          <p:cNvSpPr/>
          <p:nvPr/>
        </p:nvSpPr>
        <p:spPr>
          <a:xfrm>
            <a:off x="10580030" y="4036977"/>
            <a:ext cx="860960" cy="222426"/>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资源申请</a:t>
            </a:r>
          </a:p>
        </p:txBody>
      </p:sp>
      <p:cxnSp>
        <p:nvCxnSpPr>
          <p:cNvPr id="113" name="直接连接符 112">
            <a:extLst>
              <a:ext uri="{FF2B5EF4-FFF2-40B4-BE49-F238E27FC236}">
                <a16:creationId xmlns:a16="http://schemas.microsoft.com/office/drawing/2014/main" id="{355C49C3-3658-4024-B97D-5FC1DCA046AF}"/>
              </a:ext>
            </a:extLst>
          </p:cNvPr>
          <p:cNvCxnSpPr>
            <a:cxnSpLocks/>
          </p:cNvCxnSpPr>
          <p:nvPr/>
        </p:nvCxnSpPr>
        <p:spPr>
          <a:xfrm>
            <a:off x="5618047" y="5246339"/>
            <a:ext cx="5839872" cy="0"/>
          </a:xfrm>
          <a:prstGeom prst="line">
            <a:avLst/>
          </a:prstGeom>
        </p:spPr>
        <p:style>
          <a:lnRef idx="1">
            <a:schemeClr val="accent1"/>
          </a:lnRef>
          <a:fillRef idx="0">
            <a:schemeClr val="accent1"/>
          </a:fillRef>
          <a:effectRef idx="0">
            <a:schemeClr val="accent1"/>
          </a:effectRef>
          <a:fontRef idx="minor">
            <a:schemeClr val="tx1"/>
          </a:fontRef>
        </p:style>
      </p:cxnSp>
      <p:sp>
        <p:nvSpPr>
          <p:cNvPr id="114" name="文本框 113">
            <a:extLst>
              <a:ext uri="{FF2B5EF4-FFF2-40B4-BE49-F238E27FC236}">
                <a16:creationId xmlns:a16="http://schemas.microsoft.com/office/drawing/2014/main" id="{B6E72578-30B8-4A9F-B627-00C401EA758A}"/>
              </a:ext>
            </a:extLst>
          </p:cNvPr>
          <p:cNvSpPr txBox="1"/>
          <p:nvPr/>
        </p:nvSpPr>
        <p:spPr>
          <a:xfrm>
            <a:off x="5599985" y="4402907"/>
            <a:ext cx="3312368" cy="307777"/>
          </a:xfrm>
          <a:prstGeom prst="rect">
            <a:avLst/>
          </a:prstGeom>
          <a:noFill/>
        </p:spPr>
        <p:txBody>
          <a:bodyPr wrap="square" rtlCol="0">
            <a:spAutoFit/>
          </a:bodyPr>
          <a:lstStyle/>
          <a:p>
            <a:r>
              <a:rPr lang="zh-CN" altLang="en-US" sz="1400" b="1" dirty="0">
                <a:solidFill>
                  <a:schemeClr val="accent1">
                    <a:lumMod val="75000"/>
                  </a:schemeClr>
                </a:solidFill>
                <a:cs typeface="+mn-ea"/>
                <a:sym typeface="+mn-lt"/>
              </a:rPr>
              <a:t>公交线路基础信息数据</a:t>
            </a:r>
          </a:p>
        </p:txBody>
      </p:sp>
      <p:sp>
        <p:nvSpPr>
          <p:cNvPr id="115" name="文本框 114">
            <a:extLst>
              <a:ext uri="{FF2B5EF4-FFF2-40B4-BE49-F238E27FC236}">
                <a16:creationId xmlns:a16="http://schemas.microsoft.com/office/drawing/2014/main" id="{AC90D2C0-904D-4414-BF23-56B405A04B18}"/>
              </a:ext>
            </a:extLst>
          </p:cNvPr>
          <p:cNvSpPr txBox="1"/>
          <p:nvPr/>
        </p:nvSpPr>
        <p:spPr>
          <a:xfrm>
            <a:off x="5618047" y="4621379"/>
            <a:ext cx="3312368" cy="316049"/>
          </a:xfrm>
          <a:prstGeom prst="rect">
            <a:avLst/>
          </a:prstGeom>
          <a:noFill/>
        </p:spPr>
        <p:txBody>
          <a:bodyPr wrap="square" rtlCol="0">
            <a:spAutoFit/>
          </a:bodyPr>
          <a:lstStyle/>
          <a:p>
            <a:pPr>
              <a:lnSpc>
                <a:spcPct val="150000"/>
              </a:lnSpc>
            </a:pPr>
            <a:r>
              <a:rPr lang="zh-CN" altLang="en-US" sz="1050" dirty="0">
                <a:solidFill>
                  <a:schemeClr val="bg1">
                    <a:lumMod val="50000"/>
                  </a:schemeClr>
                </a:solidFill>
                <a:cs typeface="+mn-ea"/>
                <a:sym typeface="+mn-lt"/>
              </a:rPr>
              <a:t>数据描述：</a:t>
            </a:r>
            <a:r>
              <a:rPr lang="en-US" altLang="zh-CN" sz="1050" dirty="0">
                <a:solidFill>
                  <a:schemeClr val="bg1">
                    <a:lumMod val="50000"/>
                  </a:schemeClr>
                </a:solidFill>
                <a:cs typeface="+mn-ea"/>
                <a:sym typeface="+mn-lt"/>
              </a:rPr>
              <a:t>XXX</a:t>
            </a:r>
            <a:endParaRPr lang="zh-CN" altLang="en-US" sz="1050" dirty="0">
              <a:solidFill>
                <a:schemeClr val="bg1">
                  <a:lumMod val="50000"/>
                </a:schemeClr>
              </a:solidFill>
              <a:cs typeface="+mn-ea"/>
              <a:sym typeface="+mn-lt"/>
            </a:endParaRPr>
          </a:p>
        </p:txBody>
      </p:sp>
      <p:sp>
        <p:nvSpPr>
          <p:cNvPr id="116" name="文本框 115">
            <a:extLst>
              <a:ext uri="{FF2B5EF4-FFF2-40B4-BE49-F238E27FC236}">
                <a16:creationId xmlns:a16="http://schemas.microsoft.com/office/drawing/2014/main" id="{5F0B000B-864E-4157-8CDD-D7E01075E77E}"/>
              </a:ext>
            </a:extLst>
          </p:cNvPr>
          <p:cNvSpPr txBox="1"/>
          <p:nvPr/>
        </p:nvSpPr>
        <p:spPr>
          <a:xfrm>
            <a:off x="5618047" y="4863764"/>
            <a:ext cx="5100035" cy="316049"/>
          </a:xfrm>
          <a:prstGeom prst="rect">
            <a:avLst/>
          </a:prstGeom>
          <a:noFill/>
        </p:spPr>
        <p:txBody>
          <a:bodyPr wrap="square" rtlCol="0">
            <a:spAutoFit/>
          </a:bodyPr>
          <a:lstStyle/>
          <a:p>
            <a:pPr>
              <a:lnSpc>
                <a:spcPct val="150000"/>
              </a:lnSpc>
            </a:pPr>
            <a:r>
              <a:rPr lang="zh-CN" altLang="en-US" sz="1050" dirty="0">
                <a:solidFill>
                  <a:schemeClr val="bg1">
                    <a:lumMod val="50000"/>
                  </a:schemeClr>
                </a:solidFill>
                <a:cs typeface="+mn-ea"/>
                <a:sym typeface="+mn-lt"/>
              </a:rPr>
              <a:t>数据提供方：</a:t>
            </a:r>
            <a:r>
              <a:rPr lang="en-US" altLang="zh-CN" sz="1050" dirty="0">
                <a:solidFill>
                  <a:schemeClr val="bg1">
                    <a:lumMod val="50000"/>
                  </a:schemeClr>
                </a:solidFill>
                <a:cs typeface="+mn-ea"/>
                <a:sym typeface="+mn-lt"/>
              </a:rPr>
              <a:t>XXX      </a:t>
            </a:r>
            <a:r>
              <a:rPr lang="zh-CN" altLang="en-US" sz="1050" dirty="0">
                <a:solidFill>
                  <a:schemeClr val="bg1">
                    <a:lumMod val="50000"/>
                  </a:schemeClr>
                </a:solidFill>
                <a:cs typeface="+mn-ea"/>
                <a:sym typeface="+mn-lt"/>
              </a:rPr>
              <a:t>更新时间：</a:t>
            </a:r>
            <a:r>
              <a:rPr lang="en-US" altLang="zh-CN" sz="1050" dirty="0">
                <a:solidFill>
                  <a:schemeClr val="bg1">
                    <a:lumMod val="50000"/>
                  </a:schemeClr>
                </a:solidFill>
                <a:cs typeface="+mn-ea"/>
                <a:sym typeface="+mn-lt"/>
              </a:rPr>
              <a:t>2023-1-23</a:t>
            </a:r>
            <a:endParaRPr lang="zh-CN" altLang="en-US" sz="1050" dirty="0">
              <a:solidFill>
                <a:schemeClr val="bg1">
                  <a:lumMod val="50000"/>
                </a:schemeClr>
              </a:solidFill>
              <a:cs typeface="+mn-ea"/>
              <a:sym typeface="+mn-lt"/>
            </a:endParaRPr>
          </a:p>
        </p:txBody>
      </p:sp>
      <p:sp>
        <p:nvSpPr>
          <p:cNvPr id="117" name="矩形: 圆角 116">
            <a:extLst>
              <a:ext uri="{FF2B5EF4-FFF2-40B4-BE49-F238E27FC236}">
                <a16:creationId xmlns:a16="http://schemas.microsoft.com/office/drawing/2014/main" id="{C60BEBE0-A768-47E6-BF75-85118738CA1B}"/>
              </a:ext>
            </a:extLst>
          </p:cNvPr>
          <p:cNvSpPr/>
          <p:nvPr/>
        </p:nvSpPr>
        <p:spPr>
          <a:xfrm>
            <a:off x="9578714" y="4924709"/>
            <a:ext cx="860960" cy="227250"/>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数据预览</a:t>
            </a:r>
          </a:p>
        </p:txBody>
      </p:sp>
      <p:sp>
        <p:nvSpPr>
          <p:cNvPr id="118" name="矩形: 圆角 117">
            <a:extLst>
              <a:ext uri="{FF2B5EF4-FFF2-40B4-BE49-F238E27FC236}">
                <a16:creationId xmlns:a16="http://schemas.microsoft.com/office/drawing/2014/main" id="{7B019D04-0E6F-4F4E-A02A-A3675323B163}"/>
              </a:ext>
            </a:extLst>
          </p:cNvPr>
          <p:cNvSpPr/>
          <p:nvPr/>
        </p:nvSpPr>
        <p:spPr>
          <a:xfrm>
            <a:off x="10601466" y="4929533"/>
            <a:ext cx="860960" cy="222426"/>
          </a:xfrm>
          <a:prstGeom prst="roundRect">
            <a:avLst>
              <a:gd name="adj" fmla="val 27901"/>
            </a:avLst>
          </a:prstGeom>
          <a:solidFill>
            <a:srgbClr val="86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cs typeface="+mn-ea"/>
                <a:sym typeface="+mn-lt"/>
              </a:rPr>
              <a:t>资源申请</a:t>
            </a:r>
          </a:p>
        </p:txBody>
      </p:sp>
      <p:sp>
        <p:nvSpPr>
          <p:cNvPr id="119" name="文本框 118">
            <a:extLst>
              <a:ext uri="{FF2B5EF4-FFF2-40B4-BE49-F238E27FC236}">
                <a16:creationId xmlns:a16="http://schemas.microsoft.com/office/drawing/2014/main" id="{2B58F182-81DE-4887-A503-F2E5BEDE22B4}"/>
              </a:ext>
            </a:extLst>
          </p:cNvPr>
          <p:cNvSpPr txBox="1"/>
          <p:nvPr/>
        </p:nvSpPr>
        <p:spPr>
          <a:xfrm>
            <a:off x="5599985" y="5304912"/>
            <a:ext cx="3312368" cy="307777"/>
          </a:xfrm>
          <a:prstGeom prst="rect">
            <a:avLst/>
          </a:prstGeom>
          <a:noFill/>
        </p:spPr>
        <p:txBody>
          <a:bodyPr wrap="square" rtlCol="0">
            <a:spAutoFit/>
          </a:bodyPr>
          <a:lstStyle/>
          <a:p>
            <a:r>
              <a:rPr lang="zh-CN" altLang="en-US" sz="1400" b="1" dirty="0">
                <a:solidFill>
                  <a:schemeClr val="accent1">
                    <a:lumMod val="75000"/>
                  </a:schemeClr>
                </a:solidFill>
                <a:cs typeface="+mn-ea"/>
                <a:sym typeface="+mn-lt"/>
              </a:rPr>
              <a:t>公交站点基础信息数据</a:t>
            </a:r>
          </a:p>
        </p:txBody>
      </p:sp>
      <p:sp>
        <p:nvSpPr>
          <p:cNvPr id="120" name="文本框 119">
            <a:extLst>
              <a:ext uri="{FF2B5EF4-FFF2-40B4-BE49-F238E27FC236}">
                <a16:creationId xmlns:a16="http://schemas.microsoft.com/office/drawing/2014/main" id="{9425EC84-FD5C-4C0F-82B1-9B213B64DF63}"/>
              </a:ext>
            </a:extLst>
          </p:cNvPr>
          <p:cNvSpPr txBox="1"/>
          <p:nvPr/>
        </p:nvSpPr>
        <p:spPr>
          <a:xfrm>
            <a:off x="3314427" y="1480430"/>
            <a:ext cx="594066"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首页</a:t>
            </a:r>
          </a:p>
        </p:txBody>
      </p:sp>
      <p:sp>
        <p:nvSpPr>
          <p:cNvPr id="121" name="文本框 120">
            <a:extLst>
              <a:ext uri="{FF2B5EF4-FFF2-40B4-BE49-F238E27FC236}">
                <a16:creationId xmlns:a16="http://schemas.microsoft.com/office/drawing/2014/main" id="{303D53A8-3362-4265-8E40-1E479FB4265D}"/>
              </a:ext>
            </a:extLst>
          </p:cNvPr>
          <p:cNvSpPr txBox="1"/>
          <p:nvPr/>
        </p:nvSpPr>
        <p:spPr>
          <a:xfrm>
            <a:off x="5093841" y="1480430"/>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数据查询</a:t>
            </a:r>
          </a:p>
        </p:txBody>
      </p:sp>
      <p:sp>
        <p:nvSpPr>
          <p:cNvPr id="122" name="文本框 121">
            <a:extLst>
              <a:ext uri="{FF2B5EF4-FFF2-40B4-BE49-F238E27FC236}">
                <a16:creationId xmlns:a16="http://schemas.microsoft.com/office/drawing/2014/main" id="{DFE514AC-5F4D-43AA-9E59-ED06E7E8FED2}"/>
              </a:ext>
            </a:extLst>
          </p:cNvPr>
          <p:cNvSpPr txBox="1"/>
          <p:nvPr/>
        </p:nvSpPr>
        <p:spPr>
          <a:xfrm>
            <a:off x="6123671" y="1480430"/>
            <a:ext cx="918291"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接口申请</a:t>
            </a:r>
          </a:p>
        </p:txBody>
      </p:sp>
      <p:sp>
        <p:nvSpPr>
          <p:cNvPr id="123" name="文本框 122">
            <a:extLst>
              <a:ext uri="{FF2B5EF4-FFF2-40B4-BE49-F238E27FC236}">
                <a16:creationId xmlns:a16="http://schemas.microsoft.com/office/drawing/2014/main" id="{E37EF8C0-4036-4BF6-9088-333DEC08C549}"/>
              </a:ext>
            </a:extLst>
          </p:cNvPr>
          <p:cNvSpPr txBox="1"/>
          <p:nvPr/>
        </p:nvSpPr>
        <p:spPr>
          <a:xfrm>
            <a:off x="7153501" y="1480430"/>
            <a:ext cx="1138698" cy="300082"/>
          </a:xfrm>
          <a:prstGeom prst="rect">
            <a:avLst/>
          </a:prstGeom>
          <a:noFill/>
        </p:spPr>
        <p:txBody>
          <a:bodyPr wrap="square" rtlCol="0">
            <a:spAutoFit/>
          </a:bodyPr>
          <a:lstStyle/>
          <a:p>
            <a:pPr algn="ctr"/>
            <a:r>
              <a:rPr lang="zh-CN" altLang="en-US" sz="1350" b="1" spc="75" dirty="0">
                <a:solidFill>
                  <a:schemeClr val="bg1"/>
                </a:solidFill>
                <a:cs typeface="+mn-ea"/>
                <a:sym typeface="+mn-lt"/>
              </a:rPr>
              <a:t>数据实验室</a:t>
            </a:r>
          </a:p>
        </p:txBody>
      </p:sp>
      <p:sp>
        <p:nvSpPr>
          <p:cNvPr id="125" name="矩形: 圆角 124">
            <a:extLst>
              <a:ext uri="{FF2B5EF4-FFF2-40B4-BE49-F238E27FC236}">
                <a16:creationId xmlns:a16="http://schemas.microsoft.com/office/drawing/2014/main" id="{8D8F784A-E0C4-4002-9338-0A92E9C257A6}"/>
              </a:ext>
            </a:extLst>
          </p:cNvPr>
          <p:cNvSpPr/>
          <p:nvPr/>
        </p:nvSpPr>
        <p:spPr>
          <a:xfrm>
            <a:off x="3974162" y="1430511"/>
            <a:ext cx="1054010" cy="398841"/>
          </a:xfrm>
          <a:prstGeom prst="roundRect">
            <a:avLst>
              <a:gd name="adj" fmla="val 1295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26" name="文本框 125">
            <a:extLst>
              <a:ext uri="{FF2B5EF4-FFF2-40B4-BE49-F238E27FC236}">
                <a16:creationId xmlns:a16="http://schemas.microsoft.com/office/drawing/2014/main" id="{5E035F18-C3B9-43F3-A43E-CBBC1D3EA91A}"/>
              </a:ext>
            </a:extLst>
          </p:cNvPr>
          <p:cNvSpPr txBox="1"/>
          <p:nvPr/>
        </p:nvSpPr>
        <p:spPr>
          <a:xfrm>
            <a:off x="4020032" y="1480430"/>
            <a:ext cx="962270" cy="300082"/>
          </a:xfrm>
          <a:prstGeom prst="rect">
            <a:avLst/>
          </a:prstGeom>
          <a:noFill/>
        </p:spPr>
        <p:txBody>
          <a:bodyPr wrap="square" rtlCol="0">
            <a:spAutoFit/>
          </a:bodyPr>
          <a:lstStyle/>
          <a:p>
            <a:pPr algn="ctr"/>
            <a:r>
              <a:rPr lang="zh-CN" altLang="en-US" sz="1350" b="1" spc="75" dirty="0">
                <a:solidFill>
                  <a:srgbClr val="376092"/>
                </a:solidFill>
                <a:cs typeface="+mn-ea"/>
                <a:sym typeface="+mn-lt"/>
              </a:rPr>
              <a:t>数据</a:t>
            </a:r>
            <a:endParaRPr lang="en-US" altLang="zh-CN" sz="1350" b="1" spc="75" dirty="0">
              <a:solidFill>
                <a:srgbClr val="376092"/>
              </a:solidFill>
              <a:cs typeface="+mn-ea"/>
              <a:sym typeface="+mn-lt"/>
            </a:endParaRPr>
          </a:p>
        </p:txBody>
      </p:sp>
      <p:sp>
        <p:nvSpPr>
          <p:cNvPr id="8" name="矩形 7">
            <a:extLst>
              <a:ext uri="{FF2B5EF4-FFF2-40B4-BE49-F238E27FC236}">
                <a16:creationId xmlns:a16="http://schemas.microsoft.com/office/drawing/2014/main" id="{0A6DAEFC-9800-4EEB-A8E6-A523696D7D82}"/>
              </a:ext>
            </a:extLst>
          </p:cNvPr>
          <p:cNvSpPr/>
          <p:nvPr/>
        </p:nvSpPr>
        <p:spPr>
          <a:xfrm>
            <a:off x="-2944394" y="1087864"/>
            <a:ext cx="1262333" cy="6405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descr="https://opendata.sz.gov.cn/static/opendata1.0/images/sub_ts.png">
            <a:extLst>
              <a:ext uri="{FF2B5EF4-FFF2-40B4-BE49-F238E27FC236}">
                <a16:creationId xmlns:a16="http://schemas.microsoft.com/office/drawing/2014/main" id="{6033C623-0043-4C3A-AF50-012108DF0E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3240" y="2097881"/>
            <a:ext cx="171996" cy="223594"/>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a:extLst>
              <a:ext uri="{FF2B5EF4-FFF2-40B4-BE49-F238E27FC236}">
                <a16:creationId xmlns:a16="http://schemas.microsoft.com/office/drawing/2014/main" id="{33FA3F0C-F452-4278-8781-1F42731C6781}"/>
              </a:ext>
            </a:extLst>
          </p:cNvPr>
          <p:cNvSpPr txBox="1"/>
          <p:nvPr/>
        </p:nvSpPr>
        <p:spPr>
          <a:xfrm>
            <a:off x="1322056" y="2042443"/>
            <a:ext cx="2403911" cy="307777"/>
          </a:xfrm>
          <a:prstGeom prst="rect">
            <a:avLst/>
          </a:prstGeom>
          <a:noFill/>
        </p:spPr>
        <p:txBody>
          <a:bodyPr wrap="square" rtlCol="0">
            <a:spAutoFit/>
          </a:bodyPr>
          <a:lstStyle/>
          <a:p>
            <a:r>
              <a:rPr lang="zh-CN" altLang="en-US" sz="1400" dirty="0"/>
              <a:t>首页</a:t>
            </a:r>
            <a:r>
              <a:rPr lang="en-US" altLang="zh-CN" sz="1400" dirty="0"/>
              <a:t>&gt;</a:t>
            </a:r>
            <a:r>
              <a:rPr lang="zh-CN" altLang="en-US" sz="1400" dirty="0"/>
              <a:t>数据</a:t>
            </a:r>
            <a:r>
              <a:rPr lang="en-US" altLang="zh-CN" sz="1400" dirty="0"/>
              <a:t>&gt;</a:t>
            </a:r>
            <a:r>
              <a:rPr lang="zh-CN" altLang="en-US" sz="1400" dirty="0">
                <a:solidFill>
                  <a:schemeClr val="accent1"/>
                </a:solidFill>
              </a:rPr>
              <a:t>数据资产</a:t>
            </a:r>
          </a:p>
        </p:txBody>
      </p:sp>
      <p:sp>
        <p:nvSpPr>
          <p:cNvPr id="130" name="文本框 129">
            <a:extLst>
              <a:ext uri="{FF2B5EF4-FFF2-40B4-BE49-F238E27FC236}">
                <a16:creationId xmlns:a16="http://schemas.microsoft.com/office/drawing/2014/main" id="{5CF7F298-A777-4776-B026-7EE6F20CB2FF}"/>
              </a:ext>
            </a:extLst>
          </p:cNvPr>
          <p:cNvSpPr txBox="1"/>
          <p:nvPr/>
        </p:nvSpPr>
        <p:spPr>
          <a:xfrm>
            <a:off x="1048910" y="2429670"/>
            <a:ext cx="800219" cy="276999"/>
          </a:xfrm>
          <a:prstGeom prst="rect">
            <a:avLst/>
          </a:prstGeom>
          <a:ln/>
        </p:spPr>
        <p:style>
          <a:lnRef idx="0">
            <a:schemeClr val="accent1"/>
          </a:lnRef>
          <a:fillRef idx="3">
            <a:schemeClr val="accent1"/>
          </a:fillRef>
          <a:effectRef idx="3">
            <a:schemeClr val="accent1"/>
          </a:effectRef>
          <a:fontRef idx="minor">
            <a:schemeClr val="lt1"/>
          </a:fontRef>
        </p:style>
        <p:txBody>
          <a:bodyPr wrap="none" rtlCol="0">
            <a:spAutoFit/>
          </a:bodyPr>
          <a:lstStyle/>
          <a:p>
            <a:r>
              <a:rPr lang="zh-CN" altLang="en-US" sz="1200" dirty="0"/>
              <a:t>原始数据</a:t>
            </a:r>
          </a:p>
        </p:txBody>
      </p:sp>
      <p:sp>
        <p:nvSpPr>
          <p:cNvPr id="131" name="文本框 130">
            <a:extLst>
              <a:ext uri="{FF2B5EF4-FFF2-40B4-BE49-F238E27FC236}">
                <a16:creationId xmlns:a16="http://schemas.microsoft.com/office/drawing/2014/main" id="{39468109-834A-43FE-9710-449B84F9FFF7}"/>
              </a:ext>
            </a:extLst>
          </p:cNvPr>
          <p:cNvSpPr txBox="1"/>
          <p:nvPr/>
        </p:nvSpPr>
        <p:spPr>
          <a:xfrm>
            <a:off x="1919896" y="2452315"/>
            <a:ext cx="492443" cy="276999"/>
          </a:xfrm>
          <a:prstGeom prst="rect">
            <a:avLst/>
          </a:prstGeom>
          <a:noFill/>
        </p:spPr>
        <p:txBody>
          <a:bodyPr wrap="none" rtlCol="0">
            <a:spAutoFit/>
          </a:bodyPr>
          <a:lstStyle/>
          <a:p>
            <a:r>
              <a:rPr lang="zh-CN" altLang="en-US" sz="1200" dirty="0"/>
              <a:t>主题</a:t>
            </a:r>
          </a:p>
        </p:txBody>
      </p:sp>
      <p:sp>
        <p:nvSpPr>
          <p:cNvPr id="132" name="文本框 131">
            <a:extLst>
              <a:ext uri="{FF2B5EF4-FFF2-40B4-BE49-F238E27FC236}">
                <a16:creationId xmlns:a16="http://schemas.microsoft.com/office/drawing/2014/main" id="{73A5730A-1F28-4C8C-A516-B33DD1FAAAD3}"/>
              </a:ext>
            </a:extLst>
          </p:cNvPr>
          <p:cNvSpPr txBox="1"/>
          <p:nvPr/>
        </p:nvSpPr>
        <p:spPr>
          <a:xfrm>
            <a:off x="2479224" y="2437439"/>
            <a:ext cx="492443" cy="276999"/>
          </a:xfrm>
          <a:prstGeom prst="rect">
            <a:avLst/>
          </a:prstGeom>
          <a:noFill/>
        </p:spPr>
        <p:txBody>
          <a:bodyPr wrap="none" rtlCol="0">
            <a:spAutoFit/>
          </a:bodyPr>
          <a:lstStyle/>
          <a:p>
            <a:r>
              <a:rPr lang="zh-CN" altLang="en-US" sz="1200" dirty="0"/>
              <a:t>产品</a:t>
            </a:r>
          </a:p>
        </p:txBody>
      </p:sp>
      <p:sp>
        <p:nvSpPr>
          <p:cNvPr id="13" name="文本框 12">
            <a:extLst>
              <a:ext uri="{FF2B5EF4-FFF2-40B4-BE49-F238E27FC236}">
                <a16:creationId xmlns:a16="http://schemas.microsoft.com/office/drawing/2014/main" id="{348DB858-3C76-4F3E-829D-CF8EB100C977}"/>
              </a:ext>
            </a:extLst>
          </p:cNvPr>
          <p:cNvSpPr txBox="1"/>
          <p:nvPr/>
        </p:nvSpPr>
        <p:spPr>
          <a:xfrm>
            <a:off x="2940524" y="2967368"/>
            <a:ext cx="458224" cy="276999"/>
          </a:xfrm>
          <a:prstGeom prst="rect">
            <a:avLst/>
          </a:prstGeom>
          <a:noFill/>
        </p:spPr>
        <p:txBody>
          <a:bodyPr wrap="square" rtlCol="0">
            <a:spAutoFit/>
          </a:bodyPr>
          <a:lstStyle/>
          <a:p>
            <a:r>
              <a:rPr lang="en-US" altLang="zh-CN" sz="1200" dirty="0"/>
              <a:t>30</a:t>
            </a:r>
            <a:endParaRPr lang="zh-CN" altLang="en-US" sz="1200" dirty="0"/>
          </a:p>
        </p:txBody>
      </p:sp>
      <p:sp>
        <p:nvSpPr>
          <p:cNvPr id="133" name="文本框 132">
            <a:extLst>
              <a:ext uri="{FF2B5EF4-FFF2-40B4-BE49-F238E27FC236}">
                <a16:creationId xmlns:a16="http://schemas.microsoft.com/office/drawing/2014/main" id="{41513539-9BF8-4BC2-B7B4-28AF7336B76A}"/>
              </a:ext>
            </a:extLst>
          </p:cNvPr>
          <p:cNvSpPr txBox="1"/>
          <p:nvPr/>
        </p:nvSpPr>
        <p:spPr>
          <a:xfrm>
            <a:off x="2936680" y="3181179"/>
            <a:ext cx="385141" cy="276999"/>
          </a:xfrm>
          <a:prstGeom prst="rect">
            <a:avLst/>
          </a:prstGeom>
          <a:noFill/>
        </p:spPr>
        <p:txBody>
          <a:bodyPr wrap="square" rtlCol="0">
            <a:spAutoFit/>
          </a:bodyPr>
          <a:lstStyle/>
          <a:p>
            <a:r>
              <a:rPr lang="en-US" altLang="zh-CN" sz="1200" dirty="0"/>
              <a:t>80</a:t>
            </a:r>
            <a:endParaRPr lang="zh-CN" altLang="en-US" sz="1200" dirty="0"/>
          </a:p>
        </p:txBody>
      </p:sp>
      <p:sp>
        <p:nvSpPr>
          <p:cNvPr id="134" name="文本框 133">
            <a:extLst>
              <a:ext uri="{FF2B5EF4-FFF2-40B4-BE49-F238E27FC236}">
                <a16:creationId xmlns:a16="http://schemas.microsoft.com/office/drawing/2014/main" id="{EF150AFD-A937-4FD2-8D65-72C68CD3DCCC}"/>
              </a:ext>
            </a:extLst>
          </p:cNvPr>
          <p:cNvSpPr txBox="1"/>
          <p:nvPr/>
        </p:nvSpPr>
        <p:spPr>
          <a:xfrm>
            <a:off x="2943316" y="3692248"/>
            <a:ext cx="385141" cy="276999"/>
          </a:xfrm>
          <a:prstGeom prst="rect">
            <a:avLst/>
          </a:prstGeom>
          <a:noFill/>
        </p:spPr>
        <p:txBody>
          <a:bodyPr wrap="square" rtlCol="0">
            <a:spAutoFit/>
          </a:bodyPr>
          <a:lstStyle/>
          <a:p>
            <a:r>
              <a:rPr lang="en-US" altLang="zh-CN" sz="1200" dirty="0"/>
              <a:t>90</a:t>
            </a:r>
            <a:endParaRPr lang="zh-CN" altLang="en-US" sz="1200" dirty="0"/>
          </a:p>
        </p:txBody>
      </p:sp>
      <p:sp>
        <p:nvSpPr>
          <p:cNvPr id="135" name="文本框 134">
            <a:extLst>
              <a:ext uri="{FF2B5EF4-FFF2-40B4-BE49-F238E27FC236}">
                <a16:creationId xmlns:a16="http://schemas.microsoft.com/office/drawing/2014/main" id="{2B69F5E3-BCA3-466E-9F17-D290EA152FBA}"/>
              </a:ext>
            </a:extLst>
          </p:cNvPr>
          <p:cNvSpPr txBox="1"/>
          <p:nvPr/>
        </p:nvSpPr>
        <p:spPr>
          <a:xfrm>
            <a:off x="2929286" y="3921154"/>
            <a:ext cx="466088" cy="276999"/>
          </a:xfrm>
          <a:prstGeom prst="rect">
            <a:avLst/>
          </a:prstGeom>
          <a:noFill/>
        </p:spPr>
        <p:txBody>
          <a:bodyPr wrap="square" rtlCol="0">
            <a:spAutoFit/>
          </a:bodyPr>
          <a:lstStyle/>
          <a:p>
            <a:r>
              <a:rPr lang="en-US" altLang="zh-CN" sz="1200" dirty="0"/>
              <a:t>130</a:t>
            </a:r>
            <a:endParaRPr lang="zh-CN" altLang="en-US" sz="1200" dirty="0"/>
          </a:p>
        </p:txBody>
      </p:sp>
      <p:sp>
        <p:nvSpPr>
          <p:cNvPr id="136" name="文本框 135">
            <a:extLst>
              <a:ext uri="{FF2B5EF4-FFF2-40B4-BE49-F238E27FC236}">
                <a16:creationId xmlns:a16="http://schemas.microsoft.com/office/drawing/2014/main" id="{F5D81D0E-EAA5-48A4-B60C-32A316D5106C}"/>
              </a:ext>
            </a:extLst>
          </p:cNvPr>
          <p:cNvSpPr txBox="1"/>
          <p:nvPr/>
        </p:nvSpPr>
        <p:spPr>
          <a:xfrm>
            <a:off x="2925535" y="4140738"/>
            <a:ext cx="473213" cy="276999"/>
          </a:xfrm>
          <a:prstGeom prst="rect">
            <a:avLst/>
          </a:prstGeom>
          <a:noFill/>
        </p:spPr>
        <p:txBody>
          <a:bodyPr wrap="square" rtlCol="0">
            <a:spAutoFit/>
          </a:bodyPr>
          <a:lstStyle/>
          <a:p>
            <a:r>
              <a:rPr lang="en-US" altLang="zh-CN" sz="1200" dirty="0"/>
              <a:t>204</a:t>
            </a:r>
            <a:endParaRPr lang="zh-CN" altLang="en-US" sz="1200" dirty="0"/>
          </a:p>
        </p:txBody>
      </p:sp>
      <p:pic>
        <p:nvPicPr>
          <p:cNvPr id="1028" name="Picture 4" descr="https://opendata.sz.gov.cn/static/opendata1.0/images/icon_personal-list.png">
            <a:extLst>
              <a:ext uri="{FF2B5EF4-FFF2-40B4-BE49-F238E27FC236}">
                <a16:creationId xmlns:a16="http://schemas.microsoft.com/office/drawing/2014/main" id="{45DE2A23-213A-4C97-BC60-EF59F4F4BB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57278" y="1507141"/>
            <a:ext cx="141780" cy="350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912605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350" fill="hold"/>
                                        <p:tgtEl>
                                          <p:spTgt spid="35"/>
                                        </p:tgtEl>
                                        <p:attrNameLst>
                                          <p:attrName>ppt_w</p:attrName>
                                        </p:attrNameLst>
                                      </p:cBhvr>
                                      <p:tavLst>
                                        <p:tav tm="0">
                                          <p:val>
                                            <p:fltVal val="0"/>
                                          </p:val>
                                        </p:tav>
                                        <p:tav tm="100000">
                                          <p:val>
                                            <p:strVal val="#ppt_w"/>
                                          </p:val>
                                        </p:tav>
                                      </p:tavLst>
                                    </p:anim>
                                    <p:anim calcmode="lin" valueType="num">
                                      <p:cBhvr>
                                        <p:cTn id="8" dur="350" fill="hold"/>
                                        <p:tgtEl>
                                          <p:spTgt spid="35"/>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D6FB1688-2AEF-43AE-BDCB-728471CE9137}"/>
              </a:ext>
            </a:extLst>
          </p:cNvPr>
          <p:cNvSpPr/>
          <p:nvPr/>
        </p:nvSpPr>
        <p:spPr>
          <a:xfrm>
            <a:off x="1334736" y="735087"/>
            <a:ext cx="3177088" cy="461665"/>
          </a:xfrm>
          <a:prstGeom prst="rect">
            <a:avLst/>
          </a:prstGeom>
        </p:spPr>
        <p:txBody>
          <a:bodyPr wrap="none">
            <a:spAutoFit/>
          </a:bodyPr>
          <a:lstStyle/>
          <a:p>
            <a:pPr lvl="0" algn="ctr"/>
            <a:r>
              <a:rPr lang="en-US" altLang="zh-CN" sz="2400" b="1" dirty="0">
                <a:solidFill>
                  <a:srgbClr val="385D8A"/>
                </a:solidFill>
                <a:cs typeface="+mn-ea"/>
                <a:sym typeface="+mn-lt"/>
              </a:rPr>
              <a:t>01 </a:t>
            </a:r>
            <a:r>
              <a:rPr lang="zh-CN" altLang="en-US" sz="2400" b="1" dirty="0">
                <a:solidFill>
                  <a:srgbClr val="385D8A"/>
                </a:solidFill>
                <a:cs typeface="+mn-ea"/>
                <a:sym typeface="+mn-lt"/>
              </a:rPr>
              <a:t>物联网 </a:t>
            </a:r>
            <a:r>
              <a:rPr lang="en-US" altLang="zh-CN" sz="2400" b="1" dirty="0">
                <a:solidFill>
                  <a:srgbClr val="385D8A"/>
                </a:solidFill>
                <a:cs typeface="+mn-ea"/>
                <a:sym typeface="+mn-lt"/>
              </a:rPr>
              <a:t>VS  </a:t>
            </a:r>
            <a:r>
              <a:rPr lang="zh-CN" altLang="en-US" sz="2400" b="1" dirty="0">
                <a:solidFill>
                  <a:srgbClr val="385D8A"/>
                </a:solidFill>
                <a:cs typeface="+mn-ea"/>
                <a:sym typeface="+mn-lt"/>
              </a:rPr>
              <a:t>互联网</a:t>
            </a:r>
          </a:p>
        </p:txBody>
      </p:sp>
      <p:sp>
        <p:nvSpPr>
          <p:cNvPr id="6" name="矩形 5">
            <a:extLst>
              <a:ext uri="{FF2B5EF4-FFF2-40B4-BE49-F238E27FC236}">
                <a16:creationId xmlns:a16="http://schemas.microsoft.com/office/drawing/2014/main" id="{9023A234-4CEB-4342-BC19-578E1C1A29F0}"/>
              </a:ext>
            </a:extLst>
          </p:cNvPr>
          <p:cNvSpPr/>
          <p:nvPr/>
        </p:nvSpPr>
        <p:spPr>
          <a:xfrm>
            <a:off x="1271464" y="1815652"/>
            <a:ext cx="3262432" cy="719556"/>
          </a:xfrm>
          <a:prstGeom prst="rect">
            <a:avLst/>
          </a:prstGeom>
        </p:spPr>
        <p:txBody>
          <a:bodyPr wrap="none">
            <a:spAutoFit/>
          </a:bodyPr>
          <a:lstStyle/>
          <a:p>
            <a:pPr>
              <a:lnSpc>
                <a:spcPct val="200000"/>
              </a:lnSpc>
            </a:pPr>
            <a:r>
              <a:rPr lang="zh-CN" altLang="en-US" sz="2400" b="1" dirty="0">
                <a:solidFill>
                  <a:srgbClr val="385D8A"/>
                </a:solidFill>
                <a:cs typeface="+mn-ea"/>
                <a:sym typeface="+mn-lt"/>
              </a:rPr>
              <a:t>共同点：技术基础相同</a:t>
            </a:r>
          </a:p>
        </p:txBody>
      </p:sp>
      <p:sp>
        <p:nvSpPr>
          <p:cNvPr id="8" name="矩形 7">
            <a:extLst>
              <a:ext uri="{FF2B5EF4-FFF2-40B4-BE49-F238E27FC236}">
                <a16:creationId xmlns:a16="http://schemas.microsoft.com/office/drawing/2014/main" id="{A93E9413-84F6-48F8-870F-DF2074CB6316}"/>
              </a:ext>
            </a:extLst>
          </p:cNvPr>
          <p:cNvSpPr/>
          <p:nvPr/>
        </p:nvSpPr>
        <p:spPr>
          <a:xfrm>
            <a:off x="1271464" y="2564904"/>
            <a:ext cx="6096000" cy="2308324"/>
          </a:xfrm>
          <a:prstGeom prst="rect">
            <a:avLst/>
          </a:prstGeom>
        </p:spPr>
        <p:txBody>
          <a:bodyPr>
            <a:spAutoFit/>
          </a:bodyPr>
          <a:lstStyle/>
          <a:p>
            <a:pPr>
              <a:lnSpc>
                <a:spcPct val="200000"/>
              </a:lnSpc>
            </a:pPr>
            <a:r>
              <a:rPr lang="zh-CN" altLang="en-US" dirty="0">
                <a:solidFill>
                  <a:srgbClr val="385D8A"/>
                </a:solidFill>
                <a:cs typeface="+mn-ea"/>
                <a:sym typeface="+mn-lt"/>
              </a:rPr>
              <a:t>物联网和互联网都是建立在分组数据技术的基础之上的，它们都采用数据分组网作为它们的承载网；承载网和业务网是相分离的，业务网可以独立于承载网进行设计和独立发展，互联网是如此，物联网同样。</a:t>
            </a:r>
          </a:p>
        </p:txBody>
      </p:sp>
      <p:pic>
        <p:nvPicPr>
          <p:cNvPr id="10" name="图片 9">
            <a:extLst>
              <a:ext uri="{FF2B5EF4-FFF2-40B4-BE49-F238E27FC236}">
                <a16:creationId xmlns:a16="http://schemas.microsoft.com/office/drawing/2014/main" id="{95549DBB-9BED-4B75-9D61-B4CA76AFB1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67464" y="684176"/>
            <a:ext cx="3962069" cy="5489648"/>
          </a:xfrm>
          <a:prstGeom prst="rect">
            <a:avLst/>
          </a:prstGeom>
        </p:spPr>
      </p:pic>
      <p:grpSp>
        <p:nvGrpSpPr>
          <p:cNvPr id="7" name="组合 6">
            <a:extLst>
              <a:ext uri="{FF2B5EF4-FFF2-40B4-BE49-F238E27FC236}">
                <a16:creationId xmlns:a16="http://schemas.microsoft.com/office/drawing/2014/main" id="{C16851E6-EA65-4509-BF86-91E607E48F0A}"/>
              </a:ext>
            </a:extLst>
          </p:cNvPr>
          <p:cNvGrpSpPr/>
          <p:nvPr/>
        </p:nvGrpSpPr>
        <p:grpSpPr>
          <a:xfrm>
            <a:off x="707232" y="662608"/>
            <a:ext cx="492224" cy="492224"/>
            <a:chOff x="1965186" y="1419622"/>
            <a:chExt cx="302558" cy="314067"/>
          </a:xfrm>
          <a:solidFill>
            <a:srgbClr val="385D8A"/>
          </a:solidFill>
        </p:grpSpPr>
        <p:sp>
          <p:nvSpPr>
            <p:cNvPr id="9" name="矩形 8">
              <a:extLst>
                <a:ext uri="{FF2B5EF4-FFF2-40B4-BE49-F238E27FC236}">
                  <a16:creationId xmlns:a16="http://schemas.microsoft.com/office/drawing/2014/main" id="{5A43DCFD-E7F3-419E-99ED-E1FE23861BB9}"/>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a:extLst>
                <a:ext uri="{FF2B5EF4-FFF2-40B4-BE49-F238E27FC236}">
                  <a16:creationId xmlns:a16="http://schemas.microsoft.com/office/drawing/2014/main" id="{23A290DA-F28E-44F6-B8BC-421D7AFC3BE7}"/>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3" name="TextBox 12"/>
          <p:cNvSpPr txBox="1"/>
          <p:nvPr/>
        </p:nvSpPr>
        <p:spPr>
          <a:xfrm>
            <a:off x="614656" y="6717546"/>
            <a:ext cx="1440159" cy="123111"/>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chemeClr val="bg1">
                    <a:lumMod val="95000"/>
                  </a:schemeClr>
                </a:solidFill>
                <a:effectLst/>
                <a:uLnTx/>
                <a:uFillTx/>
              </a:rPr>
              <a:t>行业</a:t>
            </a:r>
            <a:r>
              <a:rPr kumimoji="0" lang="en-US" altLang="zh-CN" sz="100" b="0" i="0" u="none" strike="noStrike" kern="0" cap="none" spc="0" normalizeH="0" baseline="0" noProof="0" dirty="0">
                <a:ln>
                  <a:noFill/>
                </a:ln>
                <a:solidFill>
                  <a:schemeClr val="bg1">
                    <a:lumMod val="95000"/>
                  </a:schemeClr>
                </a:solidFill>
                <a:effectLst/>
                <a:uLnTx/>
                <a:uFillTx/>
              </a:rPr>
              <a:t>PPT</a:t>
            </a:r>
            <a:r>
              <a:rPr kumimoji="0" lang="zh-CN" altLang="en-US" sz="100" b="0" i="0" u="none" strike="noStrike" kern="0" cap="none" spc="0" normalizeH="0" baseline="0" noProof="0" dirty="0">
                <a:ln>
                  <a:noFill/>
                </a:ln>
                <a:solidFill>
                  <a:schemeClr val="bg1">
                    <a:lumMod val="95000"/>
                  </a:schemeClr>
                </a:solidFill>
                <a:effectLst/>
                <a:uLnTx/>
                <a:uFillTx/>
              </a:rPr>
              <a:t>模板</a:t>
            </a:r>
            <a:r>
              <a:rPr kumimoji="0" lang="en-US" altLang="zh-CN" sz="100" b="0" i="0" u="none" strike="noStrike" kern="0" cap="none" spc="0" normalizeH="0" baseline="0" noProof="0" dirty="0">
                <a:ln>
                  <a:noFill/>
                </a:ln>
                <a:solidFill>
                  <a:schemeClr val="bg1">
                    <a:lumMod val="95000"/>
                  </a:schemeClr>
                </a:solidFill>
                <a:effectLst/>
                <a:uLnTx/>
                <a:uFillTx/>
              </a:rPr>
              <a:t>http://www.1ppt.com/hangye/</a:t>
            </a:r>
          </a:p>
        </p:txBody>
      </p:sp>
    </p:spTree>
    <p:extLst>
      <p:ext uri="{BB962C8B-B14F-4D97-AF65-F5344CB8AC3E}">
        <p14:creationId xmlns:p14="http://schemas.microsoft.com/office/powerpoint/2010/main" val="304397830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50" fill="hold"/>
                                        <p:tgtEl>
                                          <p:spTgt spid="7"/>
                                        </p:tgtEl>
                                        <p:attrNameLst>
                                          <p:attrName>ppt_w</p:attrName>
                                        </p:attrNameLst>
                                      </p:cBhvr>
                                      <p:tavLst>
                                        <p:tav tm="0">
                                          <p:val>
                                            <p:fltVal val="0"/>
                                          </p:val>
                                        </p:tav>
                                        <p:tav tm="100000">
                                          <p:val>
                                            <p:strVal val="#ppt_w"/>
                                          </p:val>
                                        </p:tav>
                                      </p:tavLst>
                                    </p:anim>
                                    <p:anim calcmode="lin" valueType="num">
                                      <p:cBhvr>
                                        <p:cTn id="8" dur="350" fill="hold"/>
                                        <p:tgtEl>
                                          <p:spTgt spid="7"/>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childTnLst>
                    </p:cTn>
                  </p:par>
                  <p:par>
                    <p:cTn id="16" fill="hold">
                      <p:stCondLst>
                        <p:cond delay="indefinite"/>
                      </p:stCondLst>
                      <p:childTnLst>
                        <p:par>
                          <p:cTn id="17" fill="hold">
                            <p:stCondLst>
                              <p:cond delay="0"/>
                            </p:stCondLst>
                            <p:childTnLst>
                              <p:par>
                                <p:cTn id="18" presetID="25"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23" dur="1000" fill="hold"/>
                                        <p:tgtEl>
                                          <p:spTgt spid="1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30CD796F-F125-4D9C-82EE-650BBD23CA00}"/>
              </a:ext>
            </a:extLst>
          </p:cNvPr>
          <p:cNvSpPr/>
          <p:nvPr/>
        </p:nvSpPr>
        <p:spPr>
          <a:xfrm>
            <a:off x="1406744" y="735087"/>
            <a:ext cx="3177088" cy="461665"/>
          </a:xfrm>
          <a:prstGeom prst="rect">
            <a:avLst/>
          </a:prstGeom>
        </p:spPr>
        <p:txBody>
          <a:bodyPr wrap="none">
            <a:spAutoFit/>
          </a:bodyPr>
          <a:lstStyle/>
          <a:p>
            <a:pPr lvl="0" algn="ctr"/>
            <a:r>
              <a:rPr lang="en-US" altLang="zh-CN" sz="2400" b="1" dirty="0">
                <a:solidFill>
                  <a:srgbClr val="385D8A"/>
                </a:solidFill>
                <a:cs typeface="+mn-ea"/>
                <a:sym typeface="+mn-lt"/>
              </a:rPr>
              <a:t>01 </a:t>
            </a:r>
            <a:r>
              <a:rPr lang="zh-CN" altLang="en-US" sz="2400" b="1" dirty="0">
                <a:solidFill>
                  <a:srgbClr val="385D8A"/>
                </a:solidFill>
                <a:cs typeface="+mn-ea"/>
                <a:sym typeface="+mn-lt"/>
              </a:rPr>
              <a:t>物联网 </a:t>
            </a:r>
            <a:r>
              <a:rPr lang="en-US" altLang="zh-CN" sz="2400" b="1" dirty="0">
                <a:solidFill>
                  <a:srgbClr val="385D8A"/>
                </a:solidFill>
                <a:cs typeface="+mn-ea"/>
                <a:sym typeface="+mn-lt"/>
              </a:rPr>
              <a:t>VS  </a:t>
            </a:r>
            <a:r>
              <a:rPr lang="zh-CN" altLang="en-US" sz="2400" b="1" dirty="0">
                <a:solidFill>
                  <a:srgbClr val="385D8A"/>
                </a:solidFill>
                <a:cs typeface="+mn-ea"/>
                <a:sym typeface="+mn-lt"/>
              </a:rPr>
              <a:t>互联网</a:t>
            </a:r>
          </a:p>
        </p:txBody>
      </p:sp>
      <p:grpSp>
        <p:nvGrpSpPr>
          <p:cNvPr id="5" name="组合 4">
            <a:extLst>
              <a:ext uri="{FF2B5EF4-FFF2-40B4-BE49-F238E27FC236}">
                <a16:creationId xmlns:a16="http://schemas.microsoft.com/office/drawing/2014/main" id="{E47A0B9B-09FE-44BB-A667-2BD82FC60CA1}"/>
              </a:ext>
            </a:extLst>
          </p:cNvPr>
          <p:cNvGrpSpPr/>
          <p:nvPr/>
        </p:nvGrpSpPr>
        <p:grpSpPr>
          <a:xfrm>
            <a:off x="983432" y="1916832"/>
            <a:ext cx="871174" cy="874617"/>
            <a:chOff x="5268255" y="836733"/>
            <a:chExt cx="871174" cy="874617"/>
          </a:xfrm>
        </p:grpSpPr>
        <p:sp>
          <p:nvSpPr>
            <p:cNvPr id="6" name="Oval 9">
              <a:extLst>
                <a:ext uri="{FF2B5EF4-FFF2-40B4-BE49-F238E27FC236}">
                  <a16:creationId xmlns:a16="http://schemas.microsoft.com/office/drawing/2014/main" id="{FABE59E4-96CC-4F63-BE6F-0BC84284792B}"/>
                </a:ext>
              </a:extLst>
            </p:cNvPr>
            <p:cNvSpPr>
              <a:spLocks noChangeArrowheads="1"/>
            </p:cNvSpPr>
            <p:nvPr/>
          </p:nvSpPr>
          <p:spPr bwMode="auto">
            <a:xfrm>
              <a:off x="5268255" y="836733"/>
              <a:ext cx="871174" cy="874617"/>
            </a:xfrm>
            <a:prstGeom prst="ellipse">
              <a:avLst/>
            </a:prstGeom>
            <a:solidFill>
              <a:srgbClr val="385D8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dirty="0">
                <a:solidFill>
                  <a:prstClr val="black">
                    <a:lumMod val="85000"/>
                    <a:lumOff val="15000"/>
                  </a:prstClr>
                </a:solidFill>
                <a:cs typeface="+mn-ea"/>
                <a:sym typeface="+mn-lt"/>
              </a:endParaRPr>
            </a:p>
          </p:txBody>
        </p:sp>
        <p:sp>
          <p:nvSpPr>
            <p:cNvPr id="7" name="Freeform 13">
              <a:extLst>
                <a:ext uri="{FF2B5EF4-FFF2-40B4-BE49-F238E27FC236}">
                  <a16:creationId xmlns:a16="http://schemas.microsoft.com/office/drawing/2014/main" id="{51CCE694-ECF9-4EFA-AEBE-1043D6252CAE}"/>
                </a:ext>
              </a:extLst>
            </p:cNvPr>
            <p:cNvSpPr>
              <a:spLocks noEditPoints="1"/>
            </p:cNvSpPr>
            <p:nvPr/>
          </p:nvSpPr>
          <p:spPr bwMode="auto">
            <a:xfrm>
              <a:off x="5498895" y="1034141"/>
              <a:ext cx="382587" cy="492125"/>
            </a:xfrm>
            <a:custGeom>
              <a:avLst/>
              <a:gdLst>
                <a:gd name="T0" fmla="*/ 51 w 102"/>
                <a:gd name="T1" fmla="*/ 0 h 131"/>
                <a:gd name="T2" fmla="*/ 0 w 102"/>
                <a:gd name="T3" fmla="*/ 51 h 131"/>
                <a:gd name="T4" fmla="*/ 51 w 102"/>
                <a:gd name="T5" fmla="*/ 131 h 131"/>
                <a:gd name="T6" fmla="*/ 102 w 102"/>
                <a:gd name="T7" fmla="*/ 51 h 131"/>
                <a:gd name="T8" fmla="*/ 51 w 102"/>
                <a:gd name="T9" fmla="*/ 0 h 131"/>
                <a:gd name="T10" fmla="*/ 51 w 102"/>
                <a:gd name="T11" fmla="*/ 86 h 131"/>
                <a:gd name="T12" fmla="*/ 14 w 102"/>
                <a:gd name="T13" fmla="*/ 50 h 131"/>
                <a:gd name="T14" fmla="*/ 51 w 102"/>
                <a:gd name="T15" fmla="*/ 14 h 131"/>
                <a:gd name="T16" fmla="*/ 88 w 102"/>
                <a:gd name="T17" fmla="*/ 50 h 131"/>
                <a:gd name="T18" fmla="*/ 51 w 102"/>
                <a:gd name="T19" fmla="*/ 8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31">
                  <a:moveTo>
                    <a:pt x="51" y="0"/>
                  </a:moveTo>
                  <a:cubicBezTo>
                    <a:pt x="23" y="0"/>
                    <a:pt x="0" y="23"/>
                    <a:pt x="0" y="51"/>
                  </a:cubicBezTo>
                  <a:cubicBezTo>
                    <a:pt x="0" y="79"/>
                    <a:pt x="39" y="131"/>
                    <a:pt x="51" y="131"/>
                  </a:cubicBezTo>
                  <a:cubicBezTo>
                    <a:pt x="65" y="131"/>
                    <a:pt x="102" y="79"/>
                    <a:pt x="102" y="51"/>
                  </a:cubicBezTo>
                  <a:cubicBezTo>
                    <a:pt x="102" y="23"/>
                    <a:pt x="79" y="0"/>
                    <a:pt x="51" y="0"/>
                  </a:cubicBezTo>
                  <a:close/>
                  <a:moveTo>
                    <a:pt x="51" y="86"/>
                  </a:moveTo>
                  <a:cubicBezTo>
                    <a:pt x="30" y="86"/>
                    <a:pt x="14" y="70"/>
                    <a:pt x="14" y="50"/>
                  </a:cubicBezTo>
                  <a:cubicBezTo>
                    <a:pt x="14" y="30"/>
                    <a:pt x="30" y="14"/>
                    <a:pt x="51" y="14"/>
                  </a:cubicBezTo>
                  <a:cubicBezTo>
                    <a:pt x="72" y="14"/>
                    <a:pt x="88" y="30"/>
                    <a:pt x="88" y="50"/>
                  </a:cubicBezTo>
                  <a:cubicBezTo>
                    <a:pt x="88" y="70"/>
                    <a:pt x="72" y="86"/>
                    <a:pt x="51" y="8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black">
                    <a:lumMod val="85000"/>
                    <a:lumOff val="15000"/>
                  </a:prstClr>
                </a:solidFill>
                <a:cs typeface="+mn-ea"/>
                <a:sym typeface="+mn-lt"/>
              </a:endParaRPr>
            </a:p>
          </p:txBody>
        </p:sp>
      </p:grpSp>
      <p:sp>
        <p:nvSpPr>
          <p:cNvPr id="9" name="矩形 8">
            <a:extLst>
              <a:ext uri="{FF2B5EF4-FFF2-40B4-BE49-F238E27FC236}">
                <a16:creationId xmlns:a16="http://schemas.microsoft.com/office/drawing/2014/main" id="{C08CBD76-376A-4DB5-BFE0-020F7C8C524C}"/>
              </a:ext>
            </a:extLst>
          </p:cNvPr>
          <p:cNvSpPr/>
          <p:nvPr/>
        </p:nvSpPr>
        <p:spPr>
          <a:xfrm>
            <a:off x="1909425" y="2114240"/>
            <a:ext cx="3451586" cy="461665"/>
          </a:xfrm>
          <a:prstGeom prst="rect">
            <a:avLst/>
          </a:prstGeom>
        </p:spPr>
        <p:txBody>
          <a:bodyPr wrap="none">
            <a:spAutoFit/>
          </a:bodyPr>
          <a:lstStyle/>
          <a:p>
            <a:r>
              <a:rPr lang="zh-CN" altLang="en-US" sz="2400" b="1" dirty="0">
                <a:solidFill>
                  <a:srgbClr val="385D8A"/>
                </a:solidFill>
                <a:cs typeface="+mn-ea"/>
                <a:sym typeface="+mn-lt"/>
              </a:rPr>
              <a:t>不同点</a:t>
            </a:r>
            <a:r>
              <a:rPr lang="en-US" altLang="zh-CN" sz="2400" b="1" dirty="0">
                <a:solidFill>
                  <a:srgbClr val="385D8A"/>
                </a:solidFill>
                <a:cs typeface="+mn-ea"/>
                <a:sym typeface="+mn-lt"/>
              </a:rPr>
              <a:t>1</a:t>
            </a:r>
            <a:r>
              <a:rPr lang="zh-CN" altLang="en-US" sz="2400" b="1" dirty="0">
                <a:solidFill>
                  <a:srgbClr val="385D8A"/>
                </a:solidFill>
                <a:cs typeface="+mn-ea"/>
                <a:sym typeface="+mn-lt"/>
              </a:rPr>
              <a:t>：覆盖范围不同</a:t>
            </a:r>
          </a:p>
        </p:txBody>
      </p:sp>
      <p:sp>
        <p:nvSpPr>
          <p:cNvPr id="11" name="矩形 10">
            <a:extLst>
              <a:ext uri="{FF2B5EF4-FFF2-40B4-BE49-F238E27FC236}">
                <a16:creationId xmlns:a16="http://schemas.microsoft.com/office/drawing/2014/main" id="{FC1EB830-9D7A-4AD9-BCE1-E0F0360A111D}"/>
              </a:ext>
            </a:extLst>
          </p:cNvPr>
          <p:cNvSpPr/>
          <p:nvPr/>
        </p:nvSpPr>
        <p:spPr>
          <a:xfrm>
            <a:off x="983432" y="3377030"/>
            <a:ext cx="4248472" cy="2308324"/>
          </a:xfrm>
          <a:prstGeom prst="rect">
            <a:avLst/>
          </a:prstGeom>
        </p:spPr>
        <p:txBody>
          <a:bodyPr wrap="square">
            <a:spAutoFit/>
          </a:bodyPr>
          <a:lstStyle/>
          <a:p>
            <a:pPr>
              <a:lnSpc>
                <a:spcPct val="200000"/>
              </a:lnSpc>
            </a:pPr>
            <a:r>
              <a:rPr lang="zh-CN" altLang="en-US" dirty="0">
                <a:solidFill>
                  <a:srgbClr val="385D8A"/>
                </a:solidFill>
                <a:cs typeface="+mn-ea"/>
                <a:sym typeface="+mn-lt"/>
              </a:rPr>
              <a:t>互联网的产生是为了让人通过网络交换信息，其服务的对象是人；</a:t>
            </a:r>
          </a:p>
          <a:p>
            <a:pPr>
              <a:lnSpc>
                <a:spcPct val="200000"/>
              </a:lnSpc>
            </a:pPr>
            <a:r>
              <a:rPr lang="zh-CN" altLang="en-US" dirty="0">
                <a:solidFill>
                  <a:srgbClr val="385D8A"/>
                </a:solidFill>
                <a:cs typeface="+mn-ea"/>
                <a:sym typeface="+mn-lt"/>
              </a:rPr>
              <a:t>物联网是为物而生，让物自由地交换信息，主要是为了管理物，间接为人服务</a:t>
            </a:r>
          </a:p>
        </p:txBody>
      </p:sp>
      <p:sp>
        <p:nvSpPr>
          <p:cNvPr id="12" name="矩形 11">
            <a:extLst>
              <a:ext uri="{FF2B5EF4-FFF2-40B4-BE49-F238E27FC236}">
                <a16:creationId xmlns:a16="http://schemas.microsoft.com/office/drawing/2014/main" id="{22F21BCD-5D7F-4C3C-BE44-12BE0EC1580D}"/>
              </a:ext>
            </a:extLst>
          </p:cNvPr>
          <p:cNvSpPr/>
          <p:nvPr/>
        </p:nvSpPr>
        <p:spPr>
          <a:xfrm>
            <a:off x="947624" y="2988857"/>
            <a:ext cx="3647152" cy="369332"/>
          </a:xfrm>
          <a:prstGeom prst="rect">
            <a:avLst/>
          </a:prstGeom>
        </p:spPr>
        <p:txBody>
          <a:bodyPr wrap="none">
            <a:spAutoFit/>
          </a:bodyPr>
          <a:lstStyle/>
          <a:p>
            <a:r>
              <a:rPr lang="zh-CN" altLang="en-US" b="1" dirty="0">
                <a:solidFill>
                  <a:srgbClr val="385D8A"/>
                </a:solidFill>
                <a:cs typeface="+mn-ea"/>
                <a:sym typeface="+mn-lt"/>
              </a:rPr>
              <a:t>物联网的覆盖范围要远大于互联网</a:t>
            </a:r>
            <a:endParaRPr lang="en-US" altLang="zh-CN" b="1" dirty="0">
              <a:solidFill>
                <a:srgbClr val="385D8A"/>
              </a:solidFill>
              <a:cs typeface="+mn-ea"/>
              <a:sym typeface="+mn-lt"/>
            </a:endParaRPr>
          </a:p>
        </p:txBody>
      </p:sp>
      <p:pic>
        <p:nvPicPr>
          <p:cNvPr id="3" name="图片 2">
            <a:extLst>
              <a:ext uri="{FF2B5EF4-FFF2-40B4-BE49-F238E27FC236}">
                <a16:creationId xmlns:a16="http://schemas.microsoft.com/office/drawing/2014/main" id="{B4FFBC61-1794-411A-BEE7-05BE8E3F53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15454" y="495828"/>
            <a:ext cx="5584975" cy="5584975"/>
          </a:xfrm>
          <a:prstGeom prst="rect">
            <a:avLst/>
          </a:prstGeom>
        </p:spPr>
      </p:pic>
      <p:grpSp>
        <p:nvGrpSpPr>
          <p:cNvPr id="10" name="组合 9">
            <a:extLst>
              <a:ext uri="{FF2B5EF4-FFF2-40B4-BE49-F238E27FC236}">
                <a16:creationId xmlns:a16="http://schemas.microsoft.com/office/drawing/2014/main" id="{979B614C-2D54-4C74-8FF9-52708B209595}"/>
              </a:ext>
            </a:extLst>
          </p:cNvPr>
          <p:cNvGrpSpPr/>
          <p:nvPr/>
        </p:nvGrpSpPr>
        <p:grpSpPr>
          <a:xfrm>
            <a:off x="707232" y="662608"/>
            <a:ext cx="492224" cy="492224"/>
            <a:chOff x="1965186" y="1419622"/>
            <a:chExt cx="302558" cy="314067"/>
          </a:xfrm>
          <a:solidFill>
            <a:srgbClr val="385D8A"/>
          </a:solidFill>
        </p:grpSpPr>
        <p:sp>
          <p:nvSpPr>
            <p:cNvPr id="13" name="矩形 12">
              <a:extLst>
                <a:ext uri="{FF2B5EF4-FFF2-40B4-BE49-F238E27FC236}">
                  <a16:creationId xmlns:a16="http://schemas.microsoft.com/office/drawing/2014/main" id="{2F6F9414-694A-4548-B888-707B0A2BF214}"/>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矩形 13">
              <a:extLst>
                <a:ext uri="{FF2B5EF4-FFF2-40B4-BE49-F238E27FC236}">
                  <a16:creationId xmlns:a16="http://schemas.microsoft.com/office/drawing/2014/main" id="{114309D0-E41E-4C61-AC64-2F01C99E0864}"/>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154748829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350" fill="hold"/>
                                        <p:tgtEl>
                                          <p:spTgt spid="10"/>
                                        </p:tgtEl>
                                        <p:attrNameLst>
                                          <p:attrName>ppt_w</p:attrName>
                                        </p:attrNameLst>
                                      </p:cBhvr>
                                      <p:tavLst>
                                        <p:tav tm="0">
                                          <p:val>
                                            <p:fltVal val="0"/>
                                          </p:val>
                                        </p:tav>
                                        <p:tav tm="100000">
                                          <p:val>
                                            <p:strVal val="#ppt_w"/>
                                          </p:val>
                                        </p:tav>
                                      </p:tavLst>
                                    </p:anim>
                                    <p:anim calcmode="lin" valueType="num">
                                      <p:cBhvr>
                                        <p:cTn id="8" dur="350" fill="hold"/>
                                        <p:tgtEl>
                                          <p:spTgt spid="10"/>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par>
                          <p:cTn id="16" fill="hold">
                            <p:stCondLst>
                              <p:cond delay="1350"/>
                            </p:stCondLst>
                            <p:childTnLst>
                              <p:par>
                                <p:cTn id="17" presetID="26"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80">
                                          <p:stCondLst>
                                            <p:cond delay="0"/>
                                          </p:stCondLst>
                                        </p:cTn>
                                        <p:tgtEl>
                                          <p:spTgt spid="5"/>
                                        </p:tgtEl>
                                      </p:cBhvr>
                                    </p:animEffect>
                                    <p:anim calcmode="lin" valueType="num">
                                      <p:cBhvr>
                                        <p:cTn id="2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5" dur="26">
                                          <p:stCondLst>
                                            <p:cond delay="650"/>
                                          </p:stCondLst>
                                        </p:cTn>
                                        <p:tgtEl>
                                          <p:spTgt spid="5"/>
                                        </p:tgtEl>
                                      </p:cBhvr>
                                      <p:to x="100000" y="60000"/>
                                    </p:animScale>
                                    <p:animScale>
                                      <p:cBhvr>
                                        <p:cTn id="26" dur="166" decel="50000">
                                          <p:stCondLst>
                                            <p:cond delay="676"/>
                                          </p:stCondLst>
                                        </p:cTn>
                                        <p:tgtEl>
                                          <p:spTgt spid="5"/>
                                        </p:tgtEl>
                                      </p:cBhvr>
                                      <p:to x="100000" y="100000"/>
                                    </p:animScale>
                                    <p:animScale>
                                      <p:cBhvr>
                                        <p:cTn id="27" dur="26">
                                          <p:stCondLst>
                                            <p:cond delay="1312"/>
                                          </p:stCondLst>
                                        </p:cTn>
                                        <p:tgtEl>
                                          <p:spTgt spid="5"/>
                                        </p:tgtEl>
                                      </p:cBhvr>
                                      <p:to x="100000" y="80000"/>
                                    </p:animScale>
                                    <p:animScale>
                                      <p:cBhvr>
                                        <p:cTn id="28" dur="166" decel="50000">
                                          <p:stCondLst>
                                            <p:cond delay="1338"/>
                                          </p:stCondLst>
                                        </p:cTn>
                                        <p:tgtEl>
                                          <p:spTgt spid="5"/>
                                        </p:tgtEl>
                                      </p:cBhvr>
                                      <p:to x="100000" y="100000"/>
                                    </p:animScale>
                                    <p:animScale>
                                      <p:cBhvr>
                                        <p:cTn id="29" dur="26">
                                          <p:stCondLst>
                                            <p:cond delay="1642"/>
                                          </p:stCondLst>
                                        </p:cTn>
                                        <p:tgtEl>
                                          <p:spTgt spid="5"/>
                                        </p:tgtEl>
                                      </p:cBhvr>
                                      <p:to x="100000" y="90000"/>
                                    </p:animScale>
                                    <p:animScale>
                                      <p:cBhvr>
                                        <p:cTn id="30" dur="166" decel="50000">
                                          <p:stCondLst>
                                            <p:cond delay="1668"/>
                                          </p:stCondLst>
                                        </p:cTn>
                                        <p:tgtEl>
                                          <p:spTgt spid="5"/>
                                        </p:tgtEl>
                                      </p:cBhvr>
                                      <p:to x="100000" y="100000"/>
                                    </p:animScale>
                                    <p:animScale>
                                      <p:cBhvr>
                                        <p:cTn id="31" dur="26">
                                          <p:stCondLst>
                                            <p:cond delay="1808"/>
                                          </p:stCondLst>
                                        </p:cTn>
                                        <p:tgtEl>
                                          <p:spTgt spid="5"/>
                                        </p:tgtEl>
                                      </p:cBhvr>
                                      <p:to x="100000" y="95000"/>
                                    </p:animScale>
                                    <p:animScale>
                                      <p:cBhvr>
                                        <p:cTn id="32" dur="166" decel="50000">
                                          <p:stCondLst>
                                            <p:cond delay="1834"/>
                                          </p:stCondLst>
                                        </p:cTn>
                                        <p:tgtEl>
                                          <p:spTgt spid="5"/>
                                        </p:tgtEl>
                                      </p:cBhvr>
                                      <p:to x="100000" y="100000"/>
                                    </p:animScale>
                                  </p:childTnLst>
                                </p:cTn>
                              </p:par>
                            </p:childTnLst>
                          </p:cTn>
                        </p:par>
                        <p:par>
                          <p:cTn id="33" fill="hold">
                            <p:stCondLst>
                              <p:cond delay="3850"/>
                            </p:stCondLst>
                            <p:childTnLst>
                              <p:par>
                                <p:cTn id="34" presetID="26"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80">
                                          <p:stCondLst>
                                            <p:cond delay="0"/>
                                          </p:stCondLst>
                                        </p:cTn>
                                        <p:tgtEl>
                                          <p:spTgt spid="9"/>
                                        </p:tgtEl>
                                      </p:cBhvr>
                                    </p:animEffect>
                                    <p:anim calcmode="lin" valueType="num">
                                      <p:cBhvr>
                                        <p:cTn id="37"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2" dur="26">
                                          <p:stCondLst>
                                            <p:cond delay="650"/>
                                          </p:stCondLst>
                                        </p:cTn>
                                        <p:tgtEl>
                                          <p:spTgt spid="9"/>
                                        </p:tgtEl>
                                      </p:cBhvr>
                                      <p:to x="100000" y="60000"/>
                                    </p:animScale>
                                    <p:animScale>
                                      <p:cBhvr>
                                        <p:cTn id="43" dur="166" decel="50000">
                                          <p:stCondLst>
                                            <p:cond delay="676"/>
                                          </p:stCondLst>
                                        </p:cTn>
                                        <p:tgtEl>
                                          <p:spTgt spid="9"/>
                                        </p:tgtEl>
                                      </p:cBhvr>
                                      <p:to x="100000" y="100000"/>
                                    </p:animScale>
                                    <p:animScale>
                                      <p:cBhvr>
                                        <p:cTn id="44" dur="26">
                                          <p:stCondLst>
                                            <p:cond delay="1312"/>
                                          </p:stCondLst>
                                        </p:cTn>
                                        <p:tgtEl>
                                          <p:spTgt spid="9"/>
                                        </p:tgtEl>
                                      </p:cBhvr>
                                      <p:to x="100000" y="80000"/>
                                    </p:animScale>
                                    <p:animScale>
                                      <p:cBhvr>
                                        <p:cTn id="45" dur="166" decel="50000">
                                          <p:stCondLst>
                                            <p:cond delay="1338"/>
                                          </p:stCondLst>
                                        </p:cTn>
                                        <p:tgtEl>
                                          <p:spTgt spid="9"/>
                                        </p:tgtEl>
                                      </p:cBhvr>
                                      <p:to x="100000" y="100000"/>
                                    </p:animScale>
                                    <p:animScale>
                                      <p:cBhvr>
                                        <p:cTn id="46" dur="26">
                                          <p:stCondLst>
                                            <p:cond delay="1642"/>
                                          </p:stCondLst>
                                        </p:cTn>
                                        <p:tgtEl>
                                          <p:spTgt spid="9"/>
                                        </p:tgtEl>
                                      </p:cBhvr>
                                      <p:to x="100000" y="90000"/>
                                    </p:animScale>
                                    <p:animScale>
                                      <p:cBhvr>
                                        <p:cTn id="47" dur="166" decel="50000">
                                          <p:stCondLst>
                                            <p:cond delay="1668"/>
                                          </p:stCondLst>
                                        </p:cTn>
                                        <p:tgtEl>
                                          <p:spTgt spid="9"/>
                                        </p:tgtEl>
                                      </p:cBhvr>
                                      <p:to x="100000" y="100000"/>
                                    </p:animScale>
                                    <p:animScale>
                                      <p:cBhvr>
                                        <p:cTn id="48" dur="26">
                                          <p:stCondLst>
                                            <p:cond delay="1808"/>
                                          </p:stCondLst>
                                        </p:cTn>
                                        <p:tgtEl>
                                          <p:spTgt spid="9"/>
                                        </p:tgtEl>
                                      </p:cBhvr>
                                      <p:to x="100000" y="95000"/>
                                    </p:animScale>
                                    <p:animScale>
                                      <p:cBhvr>
                                        <p:cTn id="49" dur="166" decel="50000">
                                          <p:stCondLst>
                                            <p:cond delay="1834"/>
                                          </p:stCondLst>
                                        </p:cTn>
                                        <p:tgtEl>
                                          <p:spTgt spid="9"/>
                                        </p:tgtEl>
                                      </p:cBhvr>
                                      <p:to x="100000" y="100000"/>
                                    </p:animScale>
                                  </p:childTnLst>
                                </p:cTn>
                              </p:par>
                            </p:childTnLst>
                          </p:cTn>
                        </p:par>
                        <p:par>
                          <p:cTn id="50" fill="hold">
                            <p:stCondLst>
                              <p:cond delay="5850"/>
                            </p:stCondLst>
                            <p:childTnLst>
                              <p:par>
                                <p:cTn id="51" presetID="10"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childTnLst>
                          </p:cTn>
                        </p:par>
                        <p:par>
                          <p:cTn id="54" fill="hold">
                            <p:stCondLst>
                              <p:cond delay="6350"/>
                            </p:stCondLst>
                            <p:childTnLst>
                              <p:par>
                                <p:cTn id="55" presetID="10" presetClass="entr" presetSubtype="0"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childTnLst>
                          </p:cTn>
                        </p:par>
                        <p:par>
                          <p:cTn id="58" fill="hold">
                            <p:stCondLst>
                              <p:cond delay="6850"/>
                            </p:stCondLst>
                            <p:childTnLst>
                              <p:par>
                                <p:cTn id="59" presetID="22" presetClass="entr" presetSubtype="4" fill="hold" nodeType="after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wipe(down)">
                                      <p:cBhvr>
                                        <p:cTn id="6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30CD796F-F125-4D9C-82EE-650BBD23CA00}"/>
              </a:ext>
            </a:extLst>
          </p:cNvPr>
          <p:cNvSpPr/>
          <p:nvPr/>
        </p:nvSpPr>
        <p:spPr>
          <a:xfrm>
            <a:off x="1334736" y="735087"/>
            <a:ext cx="3177088" cy="461665"/>
          </a:xfrm>
          <a:prstGeom prst="rect">
            <a:avLst/>
          </a:prstGeom>
        </p:spPr>
        <p:txBody>
          <a:bodyPr wrap="none">
            <a:spAutoFit/>
          </a:bodyPr>
          <a:lstStyle/>
          <a:p>
            <a:pPr lvl="0" algn="ctr"/>
            <a:r>
              <a:rPr lang="en-US" altLang="zh-CN" sz="2400" b="1" dirty="0">
                <a:solidFill>
                  <a:srgbClr val="385D8A"/>
                </a:solidFill>
                <a:cs typeface="+mn-ea"/>
                <a:sym typeface="+mn-lt"/>
              </a:rPr>
              <a:t>01 </a:t>
            </a:r>
            <a:r>
              <a:rPr lang="zh-CN" altLang="en-US" sz="2400" b="1" dirty="0">
                <a:solidFill>
                  <a:srgbClr val="385D8A"/>
                </a:solidFill>
                <a:cs typeface="+mn-ea"/>
                <a:sym typeface="+mn-lt"/>
              </a:rPr>
              <a:t>物联网 </a:t>
            </a:r>
            <a:r>
              <a:rPr lang="en-US" altLang="zh-CN" sz="2400" b="1" dirty="0">
                <a:solidFill>
                  <a:srgbClr val="385D8A"/>
                </a:solidFill>
                <a:cs typeface="+mn-ea"/>
                <a:sym typeface="+mn-lt"/>
              </a:rPr>
              <a:t>VS  </a:t>
            </a:r>
            <a:r>
              <a:rPr lang="zh-CN" altLang="en-US" sz="2400" b="1" dirty="0">
                <a:solidFill>
                  <a:srgbClr val="385D8A"/>
                </a:solidFill>
                <a:cs typeface="+mn-ea"/>
                <a:sym typeface="+mn-lt"/>
              </a:rPr>
              <a:t>互联网</a:t>
            </a:r>
          </a:p>
        </p:txBody>
      </p:sp>
      <p:sp>
        <p:nvSpPr>
          <p:cNvPr id="3" name="矩形 2">
            <a:extLst>
              <a:ext uri="{FF2B5EF4-FFF2-40B4-BE49-F238E27FC236}">
                <a16:creationId xmlns:a16="http://schemas.microsoft.com/office/drawing/2014/main" id="{A3404086-09D1-4741-84ED-9FF8D6E4D4D8}"/>
              </a:ext>
            </a:extLst>
          </p:cNvPr>
          <p:cNvSpPr/>
          <p:nvPr/>
        </p:nvSpPr>
        <p:spPr>
          <a:xfrm>
            <a:off x="1381248" y="4082389"/>
            <a:ext cx="4067139" cy="461665"/>
          </a:xfrm>
          <a:prstGeom prst="rect">
            <a:avLst/>
          </a:prstGeom>
        </p:spPr>
        <p:txBody>
          <a:bodyPr wrap="none">
            <a:spAutoFit/>
          </a:bodyPr>
          <a:lstStyle/>
          <a:p>
            <a:r>
              <a:rPr lang="zh-CN" altLang="en-US" sz="2400" b="1" dirty="0">
                <a:solidFill>
                  <a:srgbClr val="385D8A"/>
                </a:solidFill>
                <a:cs typeface="+mn-ea"/>
                <a:sym typeface="+mn-lt"/>
              </a:rPr>
              <a:t>不同点</a:t>
            </a:r>
            <a:r>
              <a:rPr lang="en-US" altLang="zh-CN" sz="2400" b="1" dirty="0">
                <a:solidFill>
                  <a:srgbClr val="385D8A"/>
                </a:solidFill>
                <a:cs typeface="+mn-ea"/>
                <a:sym typeface="+mn-lt"/>
              </a:rPr>
              <a:t>1</a:t>
            </a:r>
            <a:r>
              <a:rPr lang="zh-CN" altLang="en-US" sz="2400" b="1" dirty="0">
                <a:solidFill>
                  <a:srgbClr val="385D8A"/>
                </a:solidFill>
                <a:cs typeface="+mn-ea"/>
                <a:sym typeface="+mn-lt"/>
              </a:rPr>
              <a:t>：终端接入方式不同</a:t>
            </a:r>
          </a:p>
        </p:txBody>
      </p:sp>
      <p:sp>
        <p:nvSpPr>
          <p:cNvPr id="5" name="矩形 4">
            <a:extLst>
              <a:ext uri="{FF2B5EF4-FFF2-40B4-BE49-F238E27FC236}">
                <a16:creationId xmlns:a16="http://schemas.microsoft.com/office/drawing/2014/main" id="{B9809233-5DD9-4BC5-AE38-3E3D3F155500}"/>
              </a:ext>
            </a:extLst>
          </p:cNvPr>
          <p:cNvSpPr/>
          <p:nvPr/>
        </p:nvSpPr>
        <p:spPr>
          <a:xfrm>
            <a:off x="263352" y="1628800"/>
            <a:ext cx="11665296" cy="1911556"/>
          </a:xfrm>
          <a:prstGeom prst="rect">
            <a:avLst/>
          </a:prstGeom>
          <a:solidFill>
            <a:srgbClr val="385D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black">
                  <a:lumMod val="85000"/>
                  <a:lumOff val="15000"/>
                </a:prstClr>
              </a:solidFill>
              <a:cs typeface="+mn-ea"/>
              <a:sym typeface="+mn-lt"/>
            </a:endParaRPr>
          </a:p>
        </p:txBody>
      </p:sp>
      <p:pic>
        <p:nvPicPr>
          <p:cNvPr id="6" name="图片 5">
            <a:extLst>
              <a:ext uri="{FF2B5EF4-FFF2-40B4-BE49-F238E27FC236}">
                <a16:creationId xmlns:a16="http://schemas.microsoft.com/office/drawing/2014/main" id="{B5B9FAD4-50E9-4C42-86B3-9459FDF113F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3352" y="1700941"/>
            <a:ext cx="11665296" cy="1752600"/>
          </a:xfrm>
          <a:prstGeom prst="rect">
            <a:avLst/>
          </a:prstGeom>
          <a:solidFill>
            <a:srgbClr val="385D8A"/>
          </a:solidFill>
        </p:spPr>
      </p:pic>
      <p:sp>
        <p:nvSpPr>
          <p:cNvPr id="8" name="矩形 7">
            <a:extLst>
              <a:ext uri="{FF2B5EF4-FFF2-40B4-BE49-F238E27FC236}">
                <a16:creationId xmlns:a16="http://schemas.microsoft.com/office/drawing/2014/main" id="{E321BE18-AE2B-4219-90EC-59250A55D7E0}"/>
              </a:ext>
            </a:extLst>
          </p:cNvPr>
          <p:cNvSpPr/>
          <p:nvPr/>
        </p:nvSpPr>
        <p:spPr>
          <a:xfrm>
            <a:off x="1409056" y="4845006"/>
            <a:ext cx="9145016" cy="369332"/>
          </a:xfrm>
          <a:prstGeom prst="rect">
            <a:avLst/>
          </a:prstGeom>
        </p:spPr>
        <p:txBody>
          <a:bodyPr wrap="square">
            <a:spAutoFit/>
          </a:bodyPr>
          <a:lstStyle/>
          <a:p>
            <a:r>
              <a:rPr lang="zh-CN" altLang="en-US" dirty="0">
                <a:solidFill>
                  <a:srgbClr val="385D8A"/>
                </a:solidFill>
                <a:cs typeface="+mn-ea"/>
                <a:sym typeface="+mn-lt"/>
              </a:rPr>
              <a:t>互联网用户通过端系统的服务器、台式机、笔记本和移动终端访问互联网资源</a:t>
            </a:r>
          </a:p>
        </p:txBody>
      </p:sp>
      <p:sp>
        <p:nvSpPr>
          <p:cNvPr id="9" name="矩形 8">
            <a:extLst>
              <a:ext uri="{FF2B5EF4-FFF2-40B4-BE49-F238E27FC236}">
                <a16:creationId xmlns:a16="http://schemas.microsoft.com/office/drawing/2014/main" id="{2CFB39C0-4596-45F1-A758-28E72B60D625}"/>
              </a:ext>
            </a:extLst>
          </p:cNvPr>
          <p:cNvSpPr/>
          <p:nvPr/>
        </p:nvSpPr>
        <p:spPr>
          <a:xfrm>
            <a:off x="1409056" y="5454838"/>
            <a:ext cx="9145016" cy="646331"/>
          </a:xfrm>
          <a:prstGeom prst="rect">
            <a:avLst/>
          </a:prstGeom>
        </p:spPr>
        <p:txBody>
          <a:bodyPr wrap="square">
            <a:spAutoFit/>
          </a:bodyPr>
          <a:lstStyle/>
          <a:p>
            <a:r>
              <a:rPr lang="zh-CN" altLang="zh-CN" dirty="0">
                <a:solidFill>
                  <a:srgbClr val="385D8A"/>
                </a:solidFill>
                <a:cs typeface="+mn-ea"/>
                <a:sym typeface="+mn-lt"/>
              </a:rPr>
              <a:t>物联网中的传感器结点需要通过无线传感器网络的汇聚结点接入互联网</a:t>
            </a:r>
            <a:r>
              <a:rPr lang="zh-CN" altLang="en-US" dirty="0">
                <a:solidFill>
                  <a:srgbClr val="385D8A"/>
                </a:solidFill>
                <a:cs typeface="+mn-ea"/>
                <a:sym typeface="+mn-lt"/>
              </a:rPr>
              <a:t>；</a:t>
            </a:r>
            <a:r>
              <a:rPr lang="en-US" altLang="zh-CN" dirty="0">
                <a:solidFill>
                  <a:srgbClr val="385D8A"/>
                </a:solidFill>
                <a:cs typeface="+mn-ea"/>
                <a:sym typeface="+mn-lt"/>
              </a:rPr>
              <a:t>RFID</a:t>
            </a:r>
            <a:r>
              <a:rPr lang="zh-CN" altLang="zh-CN" dirty="0">
                <a:solidFill>
                  <a:srgbClr val="385D8A"/>
                </a:solidFill>
                <a:cs typeface="+mn-ea"/>
                <a:sym typeface="+mn-lt"/>
              </a:rPr>
              <a:t>芯片通过读写器与控制主机连接，再通过控制结点的主机接入互联网。</a:t>
            </a:r>
            <a:endParaRPr lang="zh-CN" altLang="en-US" dirty="0">
              <a:solidFill>
                <a:srgbClr val="385D8A"/>
              </a:solidFill>
              <a:cs typeface="+mn-ea"/>
              <a:sym typeface="+mn-lt"/>
            </a:endParaRPr>
          </a:p>
        </p:txBody>
      </p:sp>
      <p:grpSp>
        <p:nvGrpSpPr>
          <p:cNvPr id="10" name="组合 9">
            <a:extLst>
              <a:ext uri="{FF2B5EF4-FFF2-40B4-BE49-F238E27FC236}">
                <a16:creationId xmlns:a16="http://schemas.microsoft.com/office/drawing/2014/main" id="{B3D012D1-685B-4ADB-A15A-46E27EC76041}"/>
              </a:ext>
            </a:extLst>
          </p:cNvPr>
          <p:cNvGrpSpPr/>
          <p:nvPr/>
        </p:nvGrpSpPr>
        <p:grpSpPr>
          <a:xfrm>
            <a:off x="707232" y="662608"/>
            <a:ext cx="492224" cy="492224"/>
            <a:chOff x="1965186" y="1419622"/>
            <a:chExt cx="302558" cy="314067"/>
          </a:xfrm>
          <a:solidFill>
            <a:srgbClr val="385D8A"/>
          </a:solidFill>
        </p:grpSpPr>
        <p:sp>
          <p:nvSpPr>
            <p:cNvPr id="11" name="矩形 10">
              <a:extLst>
                <a:ext uri="{FF2B5EF4-FFF2-40B4-BE49-F238E27FC236}">
                  <a16:creationId xmlns:a16="http://schemas.microsoft.com/office/drawing/2014/main" id="{F0A27A16-ACA3-4C74-AE44-EB939EE3A6B7}"/>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a:extLst>
                <a:ext uri="{FF2B5EF4-FFF2-40B4-BE49-F238E27FC236}">
                  <a16:creationId xmlns:a16="http://schemas.microsoft.com/office/drawing/2014/main" id="{FBE0C54E-35D5-4115-9D7D-AE2CE60B1223}"/>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334273633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34"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from="(-#ppt_w/2)" to="(#ppt_x)" calcmode="lin" valueType="num">
                                      <p:cBhvr>
                                        <p:cTn id="11" dur="600" fill="hold">
                                          <p:stCondLst>
                                            <p:cond delay="0"/>
                                          </p:stCondLst>
                                        </p:cTn>
                                        <p:tgtEl>
                                          <p:spTgt spid="4"/>
                                        </p:tgtEl>
                                        <p:attrNameLst>
                                          <p:attrName>ppt_x</p:attrName>
                                        </p:attrNameLst>
                                      </p:cBhvr>
                                    </p:anim>
                                    <p:anim from="0" to="-1.0" calcmode="lin" valueType="num">
                                      <p:cBhvr>
                                        <p:cTn id="12" dur="200" decel="50000" autoRev="1" fill="hold">
                                          <p:stCondLst>
                                            <p:cond delay="600"/>
                                          </p:stCondLst>
                                        </p:cTn>
                                        <p:tgtEl>
                                          <p:spTgt spid="4"/>
                                        </p:tgtEl>
                                        <p:attrNameLst>
                                          <p:attrName>xshear</p:attrName>
                                        </p:attrNameLst>
                                      </p:cBhvr>
                                    </p:anim>
                                    <p:animScale>
                                      <p:cBhvr>
                                        <p:cTn id="13" dur="200" decel="100000" autoRev="1" fill="hold">
                                          <p:stCondLst>
                                            <p:cond delay="600"/>
                                          </p:stCondLst>
                                        </p:cTn>
                                        <p:tgtEl>
                                          <p:spTgt spid="4"/>
                                        </p:tgtEl>
                                      </p:cBhvr>
                                      <p:from x="100000" y="100000"/>
                                      <p:to x="80000" y="100000"/>
                                    </p:animScale>
                                    <p:anim by="(#ppt_h/3+#ppt_w*0.1)" calcmode="lin" valueType="num">
                                      <p:cBhvr additive="sum">
                                        <p:cTn id="14" dur="200" decel="100000" autoRev="1" fill="hold">
                                          <p:stCondLst>
                                            <p:cond delay="600"/>
                                          </p:stCondLst>
                                        </p:cTn>
                                        <p:tgtEl>
                                          <p:spTgt spid="4"/>
                                        </p:tgtEl>
                                        <p:attrNameLst>
                                          <p:attrName>ppt_x</p:attrName>
                                        </p:attrNameLst>
                                      </p:cBhvr>
                                    </p:anim>
                                  </p:childTnLst>
                                </p:cTn>
                              </p:par>
                            </p:childTnLst>
                          </p:cTn>
                        </p:par>
                        <p:par>
                          <p:cTn id="15" fill="hold">
                            <p:stCondLst>
                              <p:cond delay="1500"/>
                            </p:stCondLst>
                            <p:childTnLst>
                              <p:par>
                                <p:cTn id="16" presetID="16" presetClass="entr" presetSubtype="37"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outVertical)">
                                      <p:cBhvr>
                                        <p:cTn id="18" dur="500"/>
                                        <p:tgtEl>
                                          <p:spTgt spid="6"/>
                                        </p:tgtEl>
                                      </p:cBhvr>
                                    </p:animEffect>
                                  </p:childTnLst>
                                </p:cTn>
                              </p:par>
                            </p:childTnLst>
                          </p:cTn>
                        </p:par>
                        <p:par>
                          <p:cTn id="19" fill="hold">
                            <p:stCondLst>
                              <p:cond delay="2000"/>
                            </p:stCondLst>
                            <p:childTnLst>
                              <p:par>
                                <p:cTn id="20" presetID="23" presetClass="entr" presetSubtype="16"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350" fill="hold"/>
                                        <p:tgtEl>
                                          <p:spTgt spid="10"/>
                                        </p:tgtEl>
                                        <p:attrNameLst>
                                          <p:attrName>ppt_w</p:attrName>
                                        </p:attrNameLst>
                                      </p:cBhvr>
                                      <p:tavLst>
                                        <p:tav tm="0">
                                          <p:val>
                                            <p:fltVal val="0"/>
                                          </p:val>
                                        </p:tav>
                                        <p:tav tm="100000">
                                          <p:val>
                                            <p:strVal val="#ppt_w"/>
                                          </p:val>
                                        </p:tav>
                                      </p:tavLst>
                                    </p:anim>
                                    <p:anim calcmode="lin" valueType="num">
                                      <p:cBhvr>
                                        <p:cTn id="23" dur="350" fill="hold"/>
                                        <p:tgtEl>
                                          <p:spTgt spid="10"/>
                                        </p:tgtEl>
                                        <p:attrNameLst>
                                          <p:attrName>ppt_h</p:attrName>
                                        </p:attrNameLst>
                                      </p:cBhvr>
                                      <p:tavLst>
                                        <p:tav tm="0">
                                          <p:val>
                                            <p:fltVal val="0"/>
                                          </p:val>
                                        </p:tav>
                                        <p:tav tm="100000">
                                          <p:val>
                                            <p:strVal val="#ppt_h"/>
                                          </p:val>
                                        </p:tav>
                                      </p:tavLst>
                                    </p:anim>
                                  </p:childTnLst>
                                </p:cTn>
                              </p:par>
                            </p:childTnLst>
                          </p:cTn>
                        </p:par>
                        <p:par>
                          <p:cTn id="24" fill="hold">
                            <p:stCondLst>
                              <p:cond delay="2350"/>
                            </p:stCondLst>
                            <p:childTnLst>
                              <p:par>
                                <p:cTn id="25" presetID="16" presetClass="entr" presetSubtype="21"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par>
                          <p:cTn id="28" fill="hold">
                            <p:stCondLst>
                              <p:cond delay="2850"/>
                            </p:stCondLst>
                            <p:childTnLst>
                              <p:par>
                                <p:cTn id="29" presetID="14" presetClass="entr" presetSubtype="1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randombar(horizontal)">
                                      <p:cBhvr>
                                        <p:cTn id="31" dur="500"/>
                                        <p:tgtEl>
                                          <p:spTgt spid="8"/>
                                        </p:tgtEl>
                                      </p:cBhvr>
                                    </p:animEffect>
                                  </p:childTnLst>
                                </p:cTn>
                              </p:par>
                            </p:childTnLst>
                          </p:cTn>
                        </p:par>
                        <p:par>
                          <p:cTn id="32" fill="hold">
                            <p:stCondLst>
                              <p:cond delay="3350"/>
                            </p:stCondLst>
                            <p:childTnLst>
                              <p:par>
                                <p:cTn id="33" presetID="14" presetClass="entr" presetSubtype="1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randombar(horizontal)">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animBg="1"/>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30CD796F-F125-4D9C-82EE-650BBD23CA00}"/>
              </a:ext>
            </a:extLst>
          </p:cNvPr>
          <p:cNvSpPr/>
          <p:nvPr/>
        </p:nvSpPr>
        <p:spPr>
          <a:xfrm>
            <a:off x="1262728" y="735087"/>
            <a:ext cx="3177088" cy="461665"/>
          </a:xfrm>
          <a:prstGeom prst="rect">
            <a:avLst/>
          </a:prstGeom>
        </p:spPr>
        <p:txBody>
          <a:bodyPr wrap="none">
            <a:spAutoFit/>
          </a:bodyPr>
          <a:lstStyle/>
          <a:p>
            <a:pPr lvl="0" algn="ctr"/>
            <a:r>
              <a:rPr lang="en-US" altLang="zh-CN" sz="2400" b="1" dirty="0">
                <a:solidFill>
                  <a:srgbClr val="385D8A"/>
                </a:solidFill>
                <a:cs typeface="+mn-ea"/>
                <a:sym typeface="+mn-lt"/>
              </a:rPr>
              <a:t>01 </a:t>
            </a:r>
            <a:r>
              <a:rPr lang="zh-CN" altLang="en-US" sz="2400" b="1" dirty="0">
                <a:solidFill>
                  <a:srgbClr val="385D8A"/>
                </a:solidFill>
                <a:cs typeface="+mn-ea"/>
                <a:sym typeface="+mn-lt"/>
              </a:rPr>
              <a:t>物联网 </a:t>
            </a:r>
            <a:r>
              <a:rPr lang="en-US" altLang="zh-CN" sz="2400" b="1" dirty="0">
                <a:solidFill>
                  <a:srgbClr val="385D8A"/>
                </a:solidFill>
                <a:cs typeface="+mn-ea"/>
                <a:sym typeface="+mn-lt"/>
              </a:rPr>
              <a:t>VS  </a:t>
            </a:r>
            <a:r>
              <a:rPr lang="zh-CN" altLang="en-US" sz="2400" b="1" dirty="0">
                <a:solidFill>
                  <a:srgbClr val="385D8A"/>
                </a:solidFill>
                <a:cs typeface="+mn-ea"/>
                <a:sym typeface="+mn-lt"/>
              </a:rPr>
              <a:t>互联网</a:t>
            </a:r>
          </a:p>
        </p:txBody>
      </p:sp>
      <p:sp>
        <p:nvSpPr>
          <p:cNvPr id="3" name="矩形 2">
            <a:extLst>
              <a:ext uri="{FF2B5EF4-FFF2-40B4-BE49-F238E27FC236}">
                <a16:creationId xmlns:a16="http://schemas.microsoft.com/office/drawing/2014/main" id="{F0ABC54D-F438-430E-9656-DD9B055A629C}"/>
              </a:ext>
            </a:extLst>
          </p:cNvPr>
          <p:cNvSpPr/>
          <p:nvPr/>
        </p:nvSpPr>
        <p:spPr>
          <a:xfrm>
            <a:off x="758672" y="1844824"/>
            <a:ext cx="4067139" cy="461665"/>
          </a:xfrm>
          <a:prstGeom prst="rect">
            <a:avLst/>
          </a:prstGeom>
        </p:spPr>
        <p:txBody>
          <a:bodyPr wrap="none">
            <a:spAutoFit/>
          </a:bodyPr>
          <a:lstStyle/>
          <a:p>
            <a:r>
              <a:rPr lang="zh-CN" altLang="en-US" sz="2400" b="1" dirty="0">
                <a:solidFill>
                  <a:srgbClr val="385D8A"/>
                </a:solidFill>
                <a:cs typeface="+mn-ea"/>
                <a:sym typeface="+mn-lt"/>
              </a:rPr>
              <a:t>不同点</a:t>
            </a:r>
            <a:r>
              <a:rPr lang="en-US" altLang="zh-CN" sz="2400" b="1" dirty="0">
                <a:solidFill>
                  <a:srgbClr val="385D8A"/>
                </a:solidFill>
                <a:cs typeface="+mn-ea"/>
                <a:sym typeface="+mn-lt"/>
              </a:rPr>
              <a:t>3</a:t>
            </a:r>
            <a:r>
              <a:rPr lang="zh-CN" altLang="en-US" sz="2400" b="1" dirty="0">
                <a:solidFill>
                  <a:srgbClr val="385D8A"/>
                </a:solidFill>
                <a:cs typeface="+mn-ea"/>
                <a:sym typeface="+mn-lt"/>
              </a:rPr>
              <a:t>：数据采集方式不同</a:t>
            </a:r>
          </a:p>
        </p:txBody>
      </p:sp>
      <p:sp>
        <p:nvSpPr>
          <p:cNvPr id="5" name="矩形 4">
            <a:extLst>
              <a:ext uri="{FF2B5EF4-FFF2-40B4-BE49-F238E27FC236}">
                <a16:creationId xmlns:a16="http://schemas.microsoft.com/office/drawing/2014/main" id="{A9012207-E255-4313-8237-1D9515D97415}"/>
              </a:ext>
            </a:extLst>
          </p:cNvPr>
          <p:cNvSpPr/>
          <p:nvPr/>
        </p:nvSpPr>
        <p:spPr>
          <a:xfrm>
            <a:off x="839416" y="3160349"/>
            <a:ext cx="7592143" cy="369332"/>
          </a:xfrm>
          <a:prstGeom prst="rect">
            <a:avLst/>
          </a:prstGeom>
        </p:spPr>
        <p:txBody>
          <a:bodyPr wrap="none">
            <a:spAutoFit/>
          </a:bodyPr>
          <a:lstStyle/>
          <a:p>
            <a:r>
              <a:rPr lang="zh-CN" altLang="en-US" dirty="0">
                <a:solidFill>
                  <a:srgbClr val="385D8A"/>
                </a:solidFill>
                <a:cs typeface="+mn-ea"/>
                <a:sym typeface="+mn-lt"/>
              </a:rPr>
              <a:t>互联网所能够提供的服务功能，主要是实行</a:t>
            </a:r>
            <a:r>
              <a:rPr lang="zh-CN" altLang="en-US" b="1" dirty="0">
                <a:solidFill>
                  <a:srgbClr val="385D8A"/>
                </a:solidFill>
                <a:cs typeface="+mn-ea"/>
                <a:sym typeface="+mn-lt"/>
              </a:rPr>
              <a:t>人与人之间的信息交互与共享</a:t>
            </a:r>
            <a:endParaRPr lang="zh-CN" altLang="en-US" dirty="0">
              <a:solidFill>
                <a:srgbClr val="385D8A"/>
              </a:solidFill>
              <a:cs typeface="+mn-ea"/>
              <a:sym typeface="+mn-lt"/>
            </a:endParaRPr>
          </a:p>
        </p:txBody>
      </p:sp>
      <p:sp>
        <p:nvSpPr>
          <p:cNvPr id="6" name="矩形 5">
            <a:extLst>
              <a:ext uri="{FF2B5EF4-FFF2-40B4-BE49-F238E27FC236}">
                <a16:creationId xmlns:a16="http://schemas.microsoft.com/office/drawing/2014/main" id="{647EEE68-E21C-4919-ADD0-A57DBBBEEE77}"/>
              </a:ext>
            </a:extLst>
          </p:cNvPr>
          <p:cNvSpPr/>
          <p:nvPr/>
        </p:nvSpPr>
        <p:spPr>
          <a:xfrm>
            <a:off x="3647728" y="4365104"/>
            <a:ext cx="6096000" cy="646331"/>
          </a:xfrm>
          <a:prstGeom prst="rect">
            <a:avLst/>
          </a:prstGeom>
        </p:spPr>
        <p:txBody>
          <a:bodyPr>
            <a:spAutoFit/>
          </a:bodyPr>
          <a:lstStyle/>
          <a:p>
            <a:r>
              <a:rPr lang="zh-CN" altLang="en-US" dirty="0">
                <a:solidFill>
                  <a:srgbClr val="385D8A"/>
                </a:solidFill>
                <a:cs typeface="+mn-ea"/>
                <a:sym typeface="+mn-lt"/>
              </a:rPr>
              <a:t>物联网的终端系统采用的是传感器、</a:t>
            </a:r>
            <a:r>
              <a:rPr lang="en-US" altLang="zh-CN" dirty="0">
                <a:solidFill>
                  <a:srgbClr val="385D8A"/>
                </a:solidFill>
                <a:cs typeface="+mn-ea"/>
                <a:sym typeface="+mn-lt"/>
              </a:rPr>
              <a:t>RFID</a:t>
            </a:r>
            <a:r>
              <a:rPr lang="zh-CN" altLang="en-US" dirty="0">
                <a:solidFill>
                  <a:srgbClr val="385D8A"/>
                </a:solidFill>
                <a:cs typeface="+mn-ea"/>
                <a:sym typeface="+mn-lt"/>
              </a:rPr>
              <a:t>，因此物联网感知的数据是</a:t>
            </a:r>
            <a:r>
              <a:rPr lang="zh-CN" altLang="en-US" b="1" dirty="0">
                <a:solidFill>
                  <a:srgbClr val="385D8A"/>
                </a:solidFill>
                <a:cs typeface="+mn-ea"/>
                <a:sym typeface="+mn-lt"/>
              </a:rPr>
              <a:t>传感器主动感知或者是</a:t>
            </a:r>
            <a:r>
              <a:rPr lang="en-US" altLang="zh-CN" b="1" dirty="0">
                <a:solidFill>
                  <a:srgbClr val="385D8A"/>
                </a:solidFill>
                <a:cs typeface="+mn-ea"/>
                <a:sym typeface="+mn-lt"/>
              </a:rPr>
              <a:t>RFID</a:t>
            </a:r>
            <a:r>
              <a:rPr lang="zh-CN" altLang="en-US" b="1" dirty="0">
                <a:solidFill>
                  <a:srgbClr val="385D8A"/>
                </a:solidFill>
                <a:cs typeface="+mn-ea"/>
                <a:sym typeface="+mn-lt"/>
              </a:rPr>
              <a:t>读写器自动读出的</a:t>
            </a:r>
            <a:endParaRPr lang="zh-CN" altLang="en-US" dirty="0">
              <a:solidFill>
                <a:srgbClr val="385D8A"/>
              </a:solidFill>
              <a:cs typeface="+mn-ea"/>
              <a:sym typeface="+mn-lt"/>
            </a:endParaRPr>
          </a:p>
        </p:txBody>
      </p:sp>
      <p:sp>
        <p:nvSpPr>
          <p:cNvPr id="13" name="Freeform 7">
            <a:extLst>
              <a:ext uri="{FF2B5EF4-FFF2-40B4-BE49-F238E27FC236}">
                <a16:creationId xmlns:a16="http://schemas.microsoft.com/office/drawing/2014/main" id="{84C6524F-208B-419F-8FEB-41092ECE98CE}"/>
              </a:ext>
            </a:extLst>
          </p:cNvPr>
          <p:cNvSpPr>
            <a:spLocks/>
          </p:cNvSpPr>
          <p:nvPr/>
        </p:nvSpPr>
        <p:spPr bwMode="auto">
          <a:xfrm>
            <a:off x="8435624" y="3308974"/>
            <a:ext cx="1727895" cy="468809"/>
          </a:xfrm>
          <a:custGeom>
            <a:avLst/>
            <a:gdLst>
              <a:gd name="T0" fmla="*/ 774 w 774"/>
              <a:gd name="T1" fmla="*/ 210 h 210"/>
              <a:gd name="T2" fmla="*/ 389 w 774"/>
              <a:gd name="T3" fmla="*/ 210 h 210"/>
              <a:gd name="T4" fmla="*/ 389 w 774"/>
              <a:gd name="T5" fmla="*/ 0 h 210"/>
              <a:gd name="T6" fmla="*/ 0 w 774"/>
              <a:gd name="T7" fmla="*/ 0 h 210"/>
            </a:gdLst>
            <a:ahLst/>
            <a:cxnLst>
              <a:cxn ang="0">
                <a:pos x="T0" y="T1"/>
              </a:cxn>
              <a:cxn ang="0">
                <a:pos x="T2" y="T3"/>
              </a:cxn>
              <a:cxn ang="0">
                <a:pos x="T4" y="T5"/>
              </a:cxn>
              <a:cxn ang="0">
                <a:pos x="T6" y="T7"/>
              </a:cxn>
            </a:cxnLst>
            <a:rect l="0" t="0" r="r" b="b"/>
            <a:pathLst>
              <a:path w="774" h="210">
                <a:moveTo>
                  <a:pt x="774" y="210"/>
                </a:moveTo>
                <a:lnTo>
                  <a:pt x="389" y="210"/>
                </a:lnTo>
                <a:lnTo>
                  <a:pt x="389" y="0"/>
                </a:lnTo>
                <a:lnTo>
                  <a:pt x="0" y="0"/>
                </a:lnTo>
              </a:path>
            </a:pathLst>
          </a:custGeom>
          <a:noFill/>
          <a:ln w="9525" cap="flat" cmpd="sng">
            <a:solidFill>
              <a:schemeClr val="accent1"/>
            </a:solidFill>
            <a:round/>
            <a:headEnd/>
            <a:tailEnd type="oval" w="sm" len="sm"/>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lumMod val="50000"/>
                </a:prstClr>
              </a:solidFill>
              <a:effectLst/>
              <a:uLnTx/>
              <a:uFillTx/>
              <a:cs typeface="+mn-ea"/>
              <a:sym typeface="+mn-lt"/>
            </a:endParaRPr>
          </a:p>
        </p:txBody>
      </p:sp>
      <p:sp>
        <p:nvSpPr>
          <p:cNvPr id="14" name="Freeform 9">
            <a:extLst>
              <a:ext uri="{FF2B5EF4-FFF2-40B4-BE49-F238E27FC236}">
                <a16:creationId xmlns:a16="http://schemas.microsoft.com/office/drawing/2014/main" id="{6D305F18-9BEB-4FE0-8F51-E81E8F140F10}"/>
              </a:ext>
            </a:extLst>
          </p:cNvPr>
          <p:cNvSpPr>
            <a:spLocks/>
          </p:cNvSpPr>
          <p:nvPr/>
        </p:nvSpPr>
        <p:spPr bwMode="auto">
          <a:xfrm>
            <a:off x="2005187" y="4467433"/>
            <a:ext cx="1426517" cy="468809"/>
          </a:xfrm>
          <a:custGeom>
            <a:avLst/>
            <a:gdLst>
              <a:gd name="T0" fmla="*/ 0 w 639"/>
              <a:gd name="T1" fmla="*/ 210 h 210"/>
              <a:gd name="T2" fmla="*/ 318 w 639"/>
              <a:gd name="T3" fmla="*/ 210 h 210"/>
              <a:gd name="T4" fmla="*/ 318 w 639"/>
              <a:gd name="T5" fmla="*/ 0 h 210"/>
              <a:gd name="T6" fmla="*/ 639 w 639"/>
              <a:gd name="T7" fmla="*/ 0 h 210"/>
            </a:gdLst>
            <a:ahLst/>
            <a:cxnLst>
              <a:cxn ang="0">
                <a:pos x="T0" y="T1"/>
              </a:cxn>
              <a:cxn ang="0">
                <a:pos x="T2" y="T3"/>
              </a:cxn>
              <a:cxn ang="0">
                <a:pos x="T4" y="T5"/>
              </a:cxn>
              <a:cxn ang="0">
                <a:pos x="T6" y="T7"/>
              </a:cxn>
            </a:cxnLst>
            <a:rect l="0" t="0" r="r" b="b"/>
            <a:pathLst>
              <a:path w="639" h="210">
                <a:moveTo>
                  <a:pt x="0" y="210"/>
                </a:moveTo>
                <a:lnTo>
                  <a:pt x="318" y="210"/>
                </a:lnTo>
                <a:lnTo>
                  <a:pt x="318" y="0"/>
                </a:lnTo>
                <a:lnTo>
                  <a:pt x="639" y="0"/>
                </a:lnTo>
              </a:path>
            </a:pathLst>
          </a:custGeom>
          <a:noFill/>
          <a:ln w="9525" cap="flat" cmpd="sng">
            <a:solidFill>
              <a:schemeClr val="accent1"/>
            </a:solidFill>
            <a:round/>
            <a:headEnd/>
            <a:tailEnd type="oval" w="sm" len="sm"/>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lumMod val="50000"/>
                </a:prstClr>
              </a:solidFill>
              <a:effectLst/>
              <a:uLnTx/>
              <a:uFillTx/>
              <a:cs typeface="+mn-ea"/>
              <a:sym typeface="+mn-lt"/>
            </a:endParaRPr>
          </a:p>
        </p:txBody>
      </p:sp>
      <p:grpSp>
        <p:nvGrpSpPr>
          <p:cNvPr id="2" name="组合 1">
            <a:extLst>
              <a:ext uri="{FF2B5EF4-FFF2-40B4-BE49-F238E27FC236}">
                <a16:creationId xmlns:a16="http://schemas.microsoft.com/office/drawing/2014/main" id="{453C37C4-247F-47BB-963C-88F374CC5D8F}"/>
              </a:ext>
            </a:extLst>
          </p:cNvPr>
          <p:cNvGrpSpPr/>
          <p:nvPr/>
        </p:nvGrpSpPr>
        <p:grpSpPr>
          <a:xfrm>
            <a:off x="767408" y="4366973"/>
            <a:ext cx="1080492" cy="1080492"/>
            <a:chOff x="551012" y="4366973"/>
            <a:chExt cx="1080492" cy="1080492"/>
          </a:xfrm>
        </p:grpSpPr>
        <p:sp>
          <p:nvSpPr>
            <p:cNvPr id="12" name="Oval 6">
              <a:extLst>
                <a:ext uri="{FF2B5EF4-FFF2-40B4-BE49-F238E27FC236}">
                  <a16:creationId xmlns:a16="http://schemas.microsoft.com/office/drawing/2014/main" id="{B765BB7B-05EC-4FE9-B29B-B81630B7579A}"/>
                </a:ext>
              </a:extLst>
            </p:cNvPr>
            <p:cNvSpPr>
              <a:spLocks noChangeArrowheads="1"/>
            </p:cNvSpPr>
            <p:nvPr/>
          </p:nvSpPr>
          <p:spPr bwMode="auto">
            <a:xfrm>
              <a:off x="551012" y="4366973"/>
              <a:ext cx="1080492" cy="1080492"/>
            </a:xfrm>
            <a:prstGeom prst="ellipse">
              <a:avLst/>
            </a:prstGeom>
            <a:solidFill>
              <a:srgbClr val="385D8A"/>
            </a:solidFill>
            <a:ln>
              <a:noFill/>
            </a:ln>
          </p:spPr>
          <p:txBody>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lumMod val="50000"/>
                  </a:prstClr>
                </a:solidFill>
                <a:effectLst/>
                <a:uLnTx/>
                <a:uFillTx/>
                <a:cs typeface="+mn-ea"/>
                <a:sym typeface="+mn-lt"/>
              </a:endParaRPr>
            </a:p>
          </p:txBody>
        </p:sp>
        <p:grpSp>
          <p:nvGrpSpPr>
            <p:cNvPr id="15" name="Group 20">
              <a:extLst>
                <a:ext uri="{FF2B5EF4-FFF2-40B4-BE49-F238E27FC236}">
                  <a16:creationId xmlns:a16="http://schemas.microsoft.com/office/drawing/2014/main" id="{60F62A58-D7DE-4B94-AF9F-CE41350397C6}"/>
                </a:ext>
              </a:extLst>
            </p:cNvPr>
            <p:cNvGrpSpPr>
              <a:grpSpLocks/>
            </p:cNvGrpSpPr>
            <p:nvPr/>
          </p:nvGrpSpPr>
          <p:grpSpPr bwMode="auto">
            <a:xfrm>
              <a:off x="843459" y="4683978"/>
              <a:ext cx="495598" cy="504527"/>
              <a:chOff x="0" y="0"/>
              <a:chExt cx="276" cy="281"/>
            </a:xfrm>
          </p:grpSpPr>
          <p:sp>
            <p:nvSpPr>
              <p:cNvPr id="16" name="Freeform 21">
                <a:extLst>
                  <a:ext uri="{FF2B5EF4-FFF2-40B4-BE49-F238E27FC236}">
                    <a16:creationId xmlns:a16="http://schemas.microsoft.com/office/drawing/2014/main" id="{1F40DE13-EDBB-4054-BBE4-FDCAF7057F68}"/>
                  </a:ext>
                </a:extLst>
              </p:cNvPr>
              <p:cNvSpPr>
                <a:spLocks/>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solidFill>
                    <a:schemeClr val="bg1">
                      <a:lumMod val="50000"/>
                    </a:schemeClr>
                  </a:solidFill>
                  <a:cs typeface="+mn-ea"/>
                  <a:sym typeface="+mn-lt"/>
                </a:endParaRPr>
              </a:p>
            </p:txBody>
          </p:sp>
          <p:sp>
            <p:nvSpPr>
              <p:cNvPr id="17" name="Freeform 22">
                <a:extLst>
                  <a:ext uri="{FF2B5EF4-FFF2-40B4-BE49-F238E27FC236}">
                    <a16:creationId xmlns:a16="http://schemas.microsoft.com/office/drawing/2014/main" id="{12437233-C3F9-4F9D-9A17-3C2417432886}"/>
                  </a:ext>
                </a:extLst>
              </p:cNvPr>
              <p:cNvSpPr>
                <a:spLocks/>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solidFill>
                    <a:schemeClr val="bg1">
                      <a:lumMod val="50000"/>
                    </a:schemeClr>
                  </a:solidFill>
                  <a:cs typeface="+mn-ea"/>
                  <a:sym typeface="+mn-lt"/>
                </a:endParaRPr>
              </a:p>
            </p:txBody>
          </p:sp>
        </p:grpSp>
      </p:grpSp>
      <p:grpSp>
        <p:nvGrpSpPr>
          <p:cNvPr id="19" name="组合 18">
            <a:extLst>
              <a:ext uri="{FF2B5EF4-FFF2-40B4-BE49-F238E27FC236}">
                <a16:creationId xmlns:a16="http://schemas.microsoft.com/office/drawing/2014/main" id="{A9A97A4E-B448-4686-A855-6402C443A1D8}"/>
              </a:ext>
            </a:extLst>
          </p:cNvPr>
          <p:cNvGrpSpPr/>
          <p:nvPr/>
        </p:nvGrpSpPr>
        <p:grpSpPr>
          <a:xfrm>
            <a:off x="10466363" y="3188423"/>
            <a:ext cx="1080492" cy="1078259"/>
            <a:chOff x="10466363" y="3188423"/>
            <a:chExt cx="1080492" cy="1078259"/>
          </a:xfrm>
        </p:grpSpPr>
        <p:sp>
          <p:nvSpPr>
            <p:cNvPr id="11" name="Oval 2">
              <a:extLst>
                <a:ext uri="{FF2B5EF4-FFF2-40B4-BE49-F238E27FC236}">
                  <a16:creationId xmlns:a16="http://schemas.microsoft.com/office/drawing/2014/main" id="{F1875198-8319-4766-9617-F567E2E11EB7}"/>
                </a:ext>
              </a:extLst>
            </p:cNvPr>
            <p:cNvSpPr>
              <a:spLocks noChangeArrowheads="1"/>
            </p:cNvSpPr>
            <p:nvPr/>
          </p:nvSpPr>
          <p:spPr bwMode="auto">
            <a:xfrm>
              <a:off x="10466363" y="3188423"/>
              <a:ext cx="1080492" cy="1078259"/>
            </a:xfrm>
            <a:prstGeom prst="ellipse">
              <a:avLst/>
            </a:prstGeom>
            <a:solidFill>
              <a:srgbClr val="385D8A"/>
            </a:solidFill>
            <a:ln>
              <a:noFill/>
            </a:ln>
          </p:spPr>
          <p:txBody>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lumMod val="50000"/>
                  </a:prstClr>
                </a:solidFill>
                <a:effectLst/>
                <a:uLnTx/>
                <a:uFillTx/>
                <a:cs typeface="+mn-ea"/>
                <a:sym typeface="+mn-lt"/>
              </a:endParaRPr>
            </a:p>
          </p:txBody>
        </p:sp>
        <p:sp>
          <p:nvSpPr>
            <p:cNvPr id="18" name="wifi_87181">
              <a:extLst>
                <a:ext uri="{FF2B5EF4-FFF2-40B4-BE49-F238E27FC236}">
                  <a16:creationId xmlns:a16="http://schemas.microsoft.com/office/drawing/2014/main" id="{9C4BCAEE-55BD-4A4C-892D-90AE7137EA78}"/>
                </a:ext>
              </a:extLst>
            </p:cNvPr>
            <p:cNvSpPr>
              <a:spLocks noChangeAspect="1"/>
            </p:cNvSpPr>
            <p:nvPr/>
          </p:nvSpPr>
          <p:spPr bwMode="auto">
            <a:xfrm>
              <a:off x="10701766" y="3460159"/>
              <a:ext cx="609685" cy="534786"/>
            </a:xfrm>
            <a:custGeom>
              <a:avLst/>
              <a:gdLst>
                <a:gd name="connsiteX0" fmla="*/ 303008 w 605937"/>
                <a:gd name="connsiteY0" fmla="*/ 353603 h 531499"/>
                <a:gd name="connsiteX1" fmla="*/ 391900 w 605937"/>
                <a:gd name="connsiteY1" fmla="*/ 442551 h 531499"/>
                <a:gd name="connsiteX2" fmla="*/ 373722 w 605937"/>
                <a:gd name="connsiteY2" fmla="*/ 460704 h 531499"/>
                <a:gd name="connsiteX3" fmla="*/ 355544 w 605937"/>
                <a:gd name="connsiteY3" fmla="*/ 442551 h 531499"/>
                <a:gd name="connsiteX4" fmla="*/ 303008 w 605937"/>
                <a:gd name="connsiteY4" fmla="*/ 389908 h 531499"/>
                <a:gd name="connsiteX5" fmla="*/ 250291 w 605937"/>
                <a:gd name="connsiteY5" fmla="*/ 442551 h 531499"/>
                <a:gd name="connsiteX6" fmla="*/ 303008 w 605937"/>
                <a:gd name="connsiteY6" fmla="*/ 495194 h 531499"/>
                <a:gd name="connsiteX7" fmla="*/ 321186 w 605937"/>
                <a:gd name="connsiteY7" fmla="*/ 513346 h 531499"/>
                <a:gd name="connsiteX8" fmla="*/ 303008 w 605937"/>
                <a:gd name="connsiteY8" fmla="*/ 531499 h 531499"/>
                <a:gd name="connsiteX9" fmla="*/ 213934 w 605937"/>
                <a:gd name="connsiteY9" fmla="*/ 442551 h 531499"/>
                <a:gd name="connsiteX10" fmla="*/ 303008 w 605937"/>
                <a:gd name="connsiteY10" fmla="*/ 353603 h 531499"/>
                <a:gd name="connsiteX11" fmla="*/ 303023 w 605937"/>
                <a:gd name="connsiteY11" fmla="*/ 239640 h 531499"/>
                <a:gd name="connsiteX12" fmla="*/ 441890 w 605937"/>
                <a:gd name="connsiteY12" fmla="*/ 306757 h 531499"/>
                <a:gd name="connsiteX13" fmla="*/ 438800 w 605937"/>
                <a:gd name="connsiteY13" fmla="*/ 332334 h 531499"/>
                <a:gd name="connsiteX14" fmla="*/ 427531 w 605937"/>
                <a:gd name="connsiteY14" fmla="*/ 336325 h 531499"/>
                <a:gd name="connsiteX15" fmla="*/ 413353 w 605937"/>
                <a:gd name="connsiteY15" fmla="*/ 329432 h 531499"/>
                <a:gd name="connsiteX16" fmla="*/ 303023 w 605937"/>
                <a:gd name="connsiteY16" fmla="*/ 275920 h 531499"/>
                <a:gd name="connsiteX17" fmla="*/ 192693 w 605937"/>
                <a:gd name="connsiteY17" fmla="*/ 329432 h 531499"/>
                <a:gd name="connsiteX18" fmla="*/ 167064 w 605937"/>
                <a:gd name="connsiteY18" fmla="*/ 332334 h 531499"/>
                <a:gd name="connsiteX19" fmla="*/ 164156 w 605937"/>
                <a:gd name="connsiteY19" fmla="*/ 306757 h 531499"/>
                <a:gd name="connsiteX20" fmla="*/ 303023 w 605937"/>
                <a:gd name="connsiteY20" fmla="*/ 239640 h 531499"/>
                <a:gd name="connsiteX21" fmla="*/ 303008 w 605937"/>
                <a:gd name="connsiteY21" fmla="*/ 115445 h 531499"/>
                <a:gd name="connsiteX22" fmla="*/ 520771 w 605937"/>
                <a:gd name="connsiteY22" fmla="*/ 217105 h 531499"/>
                <a:gd name="connsiteX23" fmla="*/ 518590 w 605937"/>
                <a:gd name="connsiteY23" fmla="*/ 242702 h 531499"/>
                <a:gd name="connsiteX24" fmla="*/ 506957 w 605937"/>
                <a:gd name="connsiteY24" fmla="*/ 247059 h 531499"/>
                <a:gd name="connsiteX25" fmla="*/ 492960 w 605937"/>
                <a:gd name="connsiteY25" fmla="*/ 240523 h 531499"/>
                <a:gd name="connsiteX26" fmla="*/ 303008 w 605937"/>
                <a:gd name="connsiteY26" fmla="*/ 151752 h 531499"/>
                <a:gd name="connsiteX27" fmla="*/ 112874 w 605937"/>
                <a:gd name="connsiteY27" fmla="*/ 240523 h 531499"/>
                <a:gd name="connsiteX28" fmla="*/ 87244 w 605937"/>
                <a:gd name="connsiteY28" fmla="*/ 242702 h 531499"/>
                <a:gd name="connsiteX29" fmla="*/ 85063 w 605937"/>
                <a:gd name="connsiteY29" fmla="*/ 217105 h 531499"/>
                <a:gd name="connsiteX30" fmla="*/ 303008 w 605937"/>
                <a:gd name="connsiteY30" fmla="*/ 115445 h 531499"/>
                <a:gd name="connsiteX31" fmla="*/ 303023 w 605937"/>
                <a:gd name="connsiteY31" fmla="*/ 0 h 531499"/>
                <a:gd name="connsiteX32" fmla="*/ 601317 w 605937"/>
                <a:gd name="connsiteY32" fmla="*/ 133442 h 531499"/>
                <a:gd name="connsiteX33" fmla="*/ 599862 w 605937"/>
                <a:gd name="connsiteY33" fmla="*/ 159222 h 531499"/>
                <a:gd name="connsiteX34" fmla="*/ 587683 w 605937"/>
                <a:gd name="connsiteY34" fmla="*/ 163761 h 531499"/>
                <a:gd name="connsiteX35" fmla="*/ 574232 w 605937"/>
                <a:gd name="connsiteY35" fmla="*/ 157770 h 531499"/>
                <a:gd name="connsiteX36" fmla="*/ 303023 w 605937"/>
                <a:gd name="connsiteY36" fmla="*/ 36311 h 531499"/>
                <a:gd name="connsiteX37" fmla="*/ 31814 w 605937"/>
                <a:gd name="connsiteY37" fmla="*/ 157770 h 531499"/>
                <a:gd name="connsiteX38" fmla="*/ 6002 w 605937"/>
                <a:gd name="connsiteY38" fmla="*/ 159222 h 531499"/>
                <a:gd name="connsiteX39" fmla="*/ 4548 w 605937"/>
                <a:gd name="connsiteY39" fmla="*/ 133442 h 531499"/>
                <a:gd name="connsiteX40" fmla="*/ 303023 w 605937"/>
                <a:gd name="connsiteY40" fmla="*/ 0 h 531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05937" h="531499">
                  <a:moveTo>
                    <a:pt x="303008" y="353603"/>
                  </a:moveTo>
                  <a:cubicBezTo>
                    <a:pt x="352090" y="353603"/>
                    <a:pt x="391900" y="393539"/>
                    <a:pt x="391900" y="442551"/>
                  </a:cubicBezTo>
                  <a:cubicBezTo>
                    <a:pt x="391900" y="452535"/>
                    <a:pt x="383902" y="460704"/>
                    <a:pt x="373722" y="460704"/>
                  </a:cubicBezTo>
                  <a:cubicBezTo>
                    <a:pt x="363724" y="460704"/>
                    <a:pt x="355544" y="452535"/>
                    <a:pt x="355544" y="442551"/>
                  </a:cubicBezTo>
                  <a:cubicBezTo>
                    <a:pt x="355544" y="413507"/>
                    <a:pt x="331912" y="389908"/>
                    <a:pt x="303008" y="389908"/>
                  </a:cubicBezTo>
                  <a:cubicBezTo>
                    <a:pt x="273923" y="389908"/>
                    <a:pt x="250291" y="413507"/>
                    <a:pt x="250291" y="442551"/>
                  </a:cubicBezTo>
                  <a:cubicBezTo>
                    <a:pt x="250291" y="471595"/>
                    <a:pt x="273923" y="495194"/>
                    <a:pt x="303008" y="495194"/>
                  </a:cubicBezTo>
                  <a:cubicBezTo>
                    <a:pt x="313006" y="495194"/>
                    <a:pt x="321186" y="503181"/>
                    <a:pt x="321186" y="513346"/>
                  </a:cubicBezTo>
                  <a:cubicBezTo>
                    <a:pt x="321186" y="523330"/>
                    <a:pt x="313006" y="531499"/>
                    <a:pt x="303008" y="531499"/>
                  </a:cubicBezTo>
                  <a:cubicBezTo>
                    <a:pt x="253927" y="531499"/>
                    <a:pt x="213934" y="491563"/>
                    <a:pt x="213934" y="442551"/>
                  </a:cubicBezTo>
                  <a:cubicBezTo>
                    <a:pt x="213934" y="393539"/>
                    <a:pt x="253927" y="353603"/>
                    <a:pt x="303008" y="353603"/>
                  </a:cubicBezTo>
                  <a:close/>
                  <a:moveTo>
                    <a:pt x="303023" y="239640"/>
                  </a:moveTo>
                  <a:cubicBezTo>
                    <a:pt x="357370" y="239640"/>
                    <a:pt x="407901" y="264129"/>
                    <a:pt x="441890" y="306757"/>
                  </a:cubicBezTo>
                  <a:cubicBezTo>
                    <a:pt x="448070" y="314739"/>
                    <a:pt x="446616" y="326167"/>
                    <a:pt x="438800" y="332334"/>
                  </a:cubicBezTo>
                  <a:cubicBezTo>
                    <a:pt x="435529" y="334874"/>
                    <a:pt x="431530" y="336325"/>
                    <a:pt x="427531" y="336325"/>
                  </a:cubicBezTo>
                  <a:cubicBezTo>
                    <a:pt x="422260" y="336325"/>
                    <a:pt x="416807" y="333967"/>
                    <a:pt x="413353" y="329432"/>
                  </a:cubicBezTo>
                  <a:cubicBezTo>
                    <a:pt x="386271" y="295329"/>
                    <a:pt x="346101" y="275920"/>
                    <a:pt x="303023" y="275920"/>
                  </a:cubicBezTo>
                  <a:cubicBezTo>
                    <a:pt x="259764" y="275920"/>
                    <a:pt x="219594" y="295329"/>
                    <a:pt x="192693" y="329432"/>
                  </a:cubicBezTo>
                  <a:cubicBezTo>
                    <a:pt x="186331" y="337232"/>
                    <a:pt x="174880" y="338502"/>
                    <a:pt x="167064" y="332334"/>
                  </a:cubicBezTo>
                  <a:cubicBezTo>
                    <a:pt x="159248" y="326167"/>
                    <a:pt x="157976" y="314739"/>
                    <a:pt x="164156" y="306757"/>
                  </a:cubicBezTo>
                  <a:cubicBezTo>
                    <a:pt x="197964" y="264129"/>
                    <a:pt x="248676" y="239640"/>
                    <a:pt x="303023" y="239640"/>
                  </a:cubicBezTo>
                  <a:close/>
                  <a:moveTo>
                    <a:pt x="303008" y="115445"/>
                  </a:moveTo>
                  <a:cubicBezTo>
                    <a:pt x="387169" y="115445"/>
                    <a:pt x="466603" y="152478"/>
                    <a:pt x="520771" y="217105"/>
                  </a:cubicBezTo>
                  <a:cubicBezTo>
                    <a:pt x="527315" y="224911"/>
                    <a:pt x="526225" y="236348"/>
                    <a:pt x="518590" y="242702"/>
                  </a:cubicBezTo>
                  <a:cubicBezTo>
                    <a:pt x="515136" y="245606"/>
                    <a:pt x="510956" y="247059"/>
                    <a:pt x="506957" y="247059"/>
                  </a:cubicBezTo>
                  <a:cubicBezTo>
                    <a:pt x="501685" y="247059"/>
                    <a:pt x="496596" y="244699"/>
                    <a:pt x="492960" y="240523"/>
                  </a:cubicBezTo>
                  <a:cubicBezTo>
                    <a:pt x="445699" y="184066"/>
                    <a:pt x="376444" y="151752"/>
                    <a:pt x="303008" y="151752"/>
                  </a:cubicBezTo>
                  <a:cubicBezTo>
                    <a:pt x="229390" y="151752"/>
                    <a:pt x="160135" y="184066"/>
                    <a:pt x="112874" y="240523"/>
                  </a:cubicBezTo>
                  <a:cubicBezTo>
                    <a:pt x="106512" y="248148"/>
                    <a:pt x="95060" y="249237"/>
                    <a:pt x="87244" y="242702"/>
                  </a:cubicBezTo>
                  <a:cubicBezTo>
                    <a:pt x="79609" y="236348"/>
                    <a:pt x="78519" y="224911"/>
                    <a:pt x="85063" y="217105"/>
                  </a:cubicBezTo>
                  <a:cubicBezTo>
                    <a:pt x="139231" y="152478"/>
                    <a:pt x="218666" y="115445"/>
                    <a:pt x="303008" y="115445"/>
                  </a:cubicBezTo>
                  <a:close/>
                  <a:moveTo>
                    <a:pt x="303023" y="0"/>
                  </a:moveTo>
                  <a:cubicBezTo>
                    <a:pt x="416633" y="0"/>
                    <a:pt x="525516" y="48656"/>
                    <a:pt x="601317" y="133442"/>
                  </a:cubicBezTo>
                  <a:cubicBezTo>
                    <a:pt x="608042" y="141067"/>
                    <a:pt x="607315" y="152505"/>
                    <a:pt x="599862" y="159222"/>
                  </a:cubicBezTo>
                  <a:cubicBezTo>
                    <a:pt x="596409" y="162308"/>
                    <a:pt x="592046" y="163761"/>
                    <a:pt x="587683" y="163761"/>
                  </a:cubicBezTo>
                  <a:cubicBezTo>
                    <a:pt x="582775" y="163761"/>
                    <a:pt x="577686" y="161764"/>
                    <a:pt x="574232" y="157770"/>
                  </a:cubicBezTo>
                  <a:cubicBezTo>
                    <a:pt x="505157" y="80610"/>
                    <a:pt x="406272" y="36311"/>
                    <a:pt x="303023" y="36311"/>
                  </a:cubicBezTo>
                  <a:cubicBezTo>
                    <a:pt x="199593" y="36311"/>
                    <a:pt x="100707" y="80610"/>
                    <a:pt x="31814" y="157770"/>
                  </a:cubicBezTo>
                  <a:cubicBezTo>
                    <a:pt x="25088" y="165213"/>
                    <a:pt x="13636" y="165758"/>
                    <a:pt x="6002" y="159222"/>
                  </a:cubicBezTo>
                  <a:cubicBezTo>
                    <a:pt x="-1451" y="152505"/>
                    <a:pt x="-1996" y="141067"/>
                    <a:pt x="4548" y="133442"/>
                  </a:cubicBezTo>
                  <a:cubicBezTo>
                    <a:pt x="80530" y="48656"/>
                    <a:pt x="189231" y="0"/>
                    <a:pt x="303023" y="0"/>
                  </a:cubicBezTo>
                  <a:close/>
                </a:path>
              </a:pathLst>
            </a:custGeom>
            <a:solidFill>
              <a:schemeClr val="bg1"/>
            </a:solidFill>
            <a:ln>
              <a:noFill/>
            </a:ln>
          </p:spPr>
          <p:txBody>
            <a:bodyPr/>
            <a:lstStyle/>
            <a:p>
              <a:endParaRPr lang="zh-CN" altLang="en-US">
                <a:cs typeface="+mn-ea"/>
                <a:sym typeface="+mn-lt"/>
              </a:endParaRPr>
            </a:p>
          </p:txBody>
        </p:sp>
      </p:grpSp>
      <p:grpSp>
        <p:nvGrpSpPr>
          <p:cNvPr id="20" name="组合 19">
            <a:extLst>
              <a:ext uri="{FF2B5EF4-FFF2-40B4-BE49-F238E27FC236}">
                <a16:creationId xmlns:a16="http://schemas.microsoft.com/office/drawing/2014/main" id="{2E850693-6383-4083-86A1-A45B7F12A19A}"/>
              </a:ext>
            </a:extLst>
          </p:cNvPr>
          <p:cNvGrpSpPr/>
          <p:nvPr/>
        </p:nvGrpSpPr>
        <p:grpSpPr>
          <a:xfrm>
            <a:off x="707232" y="662608"/>
            <a:ext cx="492224" cy="492224"/>
            <a:chOff x="1965186" y="1419622"/>
            <a:chExt cx="302558" cy="314067"/>
          </a:xfrm>
          <a:solidFill>
            <a:srgbClr val="385D8A"/>
          </a:solidFill>
        </p:grpSpPr>
        <p:sp>
          <p:nvSpPr>
            <p:cNvPr id="21" name="矩形 20">
              <a:extLst>
                <a:ext uri="{FF2B5EF4-FFF2-40B4-BE49-F238E27FC236}">
                  <a16:creationId xmlns:a16="http://schemas.microsoft.com/office/drawing/2014/main" id="{7E4CE979-3DF8-47A4-AB05-FDD7EB1ECD91}"/>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a:extLst>
                <a:ext uri="{FF2B5EF4-FFF2-40B4-BE49-F238E27FC236}">
                  <a16:creationId xmlns:a16="http://schemas.microsoft.com/office/drawing/2014/main" id="{CAD51EB5-9512-402A-9FC7-181E2FE13749}"/>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335051067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from="(-#ppt_w/2)" to="(#ppt_x)" calcmode="lin" valueType="num">
                                      <p:cBhvr>
                                        <p:cTn id="7" dur="600" fill="hold">
                                          <p:stCondLst>
                                            <p:cond delay="0"/>
                                          </p:stCondLst>
                                        </p:cTn>
                                        <p:tgtEl>
                                          <p:spTgt spid="4"/>
                                        </p:tgtEl>
                                        <p:attrNameLst>
                                          <p:attrName>ppt_x</p:attrName>
                                        </p:attrNameLst>
                                      </p:cBhvr>
                                    </p:anim>
                                    <p:anim from="0" to="-1.0" calcmode="lin" valueType="num">
                                      <p:cBhvr>
                                        <p:cTn id="8" dur="200" decel="50000" autoRev="1" fill="hold">
                                          <p:stCondLst>
                                            <p:cond delay="600"/>
                                          </p:stCondLst>
                                        </p:cTn>
                                        <p:tgtEl>
                                          <p:spTgt spid="4"/>
                                        </p:tgtEl>
                                        <p:attrNameLst>
                                          <p:attrName>xshear</p:attrName>
                                        </p:attrNameLst>
                                      </p:cBhvr>
                                    </p:anim>
                                    <p:animScale>
                                      <p:cBhvr>
                                        <p:cTn id="9" dur="200" decel="100000" autoRev="1" fill="hold">
                                          <p:stCondLst>
                                            <p:cond delay="600"/>
                                          </p:stCondLst>
                                        </p:cTn>
                                        <p:tgtEl>
                                          <p:spTgt spid="4"/>
                                        </p:tgtEl>
                                      </p:cBhvr>
                                      <p:from x="100000" y="100000"/>
                                      <p:to x="80000" y="100000"/>
                                    </p:animScale>
                                    <p:anim by="(#ppt_h/3+#ppt_w*0.1)" calcmode="lin" valueType="num">
                                      <p:cBhvr additive="sum">
                                        <p:cTn id="10" dur="200" decel="100000" autoRev="1" fill="hold">
                                          <p:stCondLst>
                                            <p:cond delay="600"/>
                                          </p:stCondLst>
                                        </p:cTn>
                                        <p:tgtEl>
                                          <p:spTgt spid="4"/>
                                        </p:tgtEl>
                                        <p:attrNameLst>
                                          <p:attrName>ppt_x</p:attrName>
                                        </p:attrNameLst>
                                      </p:cBhvr>
                                    </p:anim>
                                  </p:childTnLst>
                                </p:cTn>
                              </p:par>
                            </p:childTnLst>
                          </p:cTn>
                        </p:par>
                        <p:par>
                          <p:cTn id="11" fill="hold">
                            <p:stCondLst>
                              <p:cond delay="1000"/>
                            </p:stCondLst>
                            <p:childTnLst>
                              <p:par>
                                <p:cTn id="12" presetID="23" presetClass="entr" presetSubtype="16"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350" fill="hold"/>
                                        <p:tgtEl>
                                          <p:spTgt spid="20"/>
                                        </p:tgtEl>
                                        <p:attrNameLst>
                                          <p:attrName>ppt_w</p:attrName>
                                        </p:attrNameLst>
                                      </p:cBhvr>
                                      <p:tavLst>
                                        <p:tav tm="0">
                                          <p:val>
                                            <p:fltVal val="0"/>
                                          </p:val>
                                        </p:tav>
                                        <p:tav tm="100000">
                                          <p:val>
                                            <p:strVal val="#ppt_w"/>
                                          </p:val>
                                        </p:tav>
                                      </p:tavLst>
                                    </p:anim>
                                    <p:anim calcmode="lin" valueType="num">
                                      <p:cBhvr>
                                        <p:cTn id="15" dur="350" fill="hold"/>
                                        <p:tgtEl>
                                          <p:spTgt spid="20"/>
                                        </p:tgtEl>
                                        <p:attrNameLst>
                                          <p:attrName>ppt_h</p:attrName>
                                        </p:attrNameLst>
                                      </p:cBhvr>
                                      <p:tavLst>
                                        <p:tav tm="0">
                                          <p:val>
                                            <p:fltVal val="0"/>
                                          </p:val>
                                        </p:tav>
                                        <p:tav tm="100000">
                                          <p:val>
                                            <p:strVal val="#ppt_h"/>
                                          </p:val>
                                        </p:tav>
                                      </p:tavLst>
                                    </p:anim>
                                  </p:childTnLst>
                                </p:cTn>
                              </p:par>
                            </p:childTnLst>
                          </p:cTn>
                        </p:par>
                        <p:par>
                          <p:cTn id="16" fill="hold">
                            <p:stCondLst>
                              <p:cond delay="1350"/>
                            </p:stCondLst>
                            <p:childTnLst>
                              <p:par>
                                <p:cTn id="17" presetID="16" presetClass="entr" presetSubtype="21"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par>
                          <p:cTn id="20" fill="hold">
                            <p:stCondLst>
                              <p:cond delay="1850"/>
                            </p:stCondLst>
                            <p:childTnLst>
                              <p:par>
                                <p:cTn id="21" presetID="2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350"/>
                            </p:stCondLst>
                            <p:childTnLst>
                              <p:par>
                                <p:cTn id="25" presetID="22" presetClass="entr" presetSubtype="4"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par>
                          <p:cTn id="28" fill="hold">
                            <p:stCondLst>
                              <p:cond delay="2850"/>
                            </p:stCondLst>
                            <p:childTnLst>
                              <p:par>
                                <p:cTn id="29" presetID="42" presetClass="entr" presetSubtype="0"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3850"/>
                            </p:stCondLst>
                            <p:childTnLst>
                              <p:par>
                                <p:cTn id="35" presetID="42" presetClass="entr" presetSubtype="0"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1000"/>
                                        <p:tgtEl>
                                          <p:spTgt spid="2"/>
                                        </p:tgtEl>
                                      </p:cBhvr>
                                    </p:animEffect>
                                    <p:anim calcmode="lin" valueType="num">
                                      <p:cBhvr>
                                        <p:cTn id="38" dur="1000" fill="hold"/>
                                        <p:tgtEl>
                                          <p:spTgt spid="2"/>
                                        </p:tgtEl>
                                        <p:attrNameLst>
                                          <p:attrName>ppt_x</p:attrName>
                                        </p:attrNameLst>
                                      </p:cBhvr>
                                      <p:tavLst>
                                        <p:tav tm="0">
                                          <p:val>
                                            <p:strVal val="#ppt_x"/>
                                          </p:val>
                                        </p:tav>
                                        <p:tav tm="100000">
                                          <p:val>
                                            <p:strVal val="#ppt_x"/>
                                          </p:val>
                                        </p:tav>
                                      </p:tavLst>
                                    </p:anim>
                                    <p:anim calcmode="lin" valueType="num">
                                      <p:cBhvr>
                                        <p:cTn id="39" dur="1000" fill="hold"/>
                                        <p:tgtEl>
                                          <p:spTgt spid="2"/>
                                        </p:tgtEl>
                                        <p:attrNameLst>
                                          <p:attrName>ppt_y</p:attrName>
                                        </p:attrNameLst>
                                      </p:cBhvr>
                                      <p:tavLst>
                                        <p:tav tm="0">
                                          <p:val>
                                            <p:strVal val="#ppt_y+.1"/>
                                          </p:val>
                                        </p:tav>
                                        <p:tav tm="100000">
                                          <p:val>
                                            <p:strVal val="#ppt_y"/>
                                          </p:val>
                                        </p:tav>
                                      </p:tavLst>
                                    </p:anim>
                                  </p:childTnLst>
                                </p:cTn>
                              </p:par>
                            </p:childTnLst>
                          </p:cTn>
                        </p:par>
                        <p:par>
                          <p:cTn id="40" fill="hold">
                            <p:stCondLst>
                              <p:cond delay="4850"/>
                            </p:stCondLst>
                            <p:childTnLst>
                              <p:par>
                                <p:cTn id="41" presetID="16" presetClass="entr" presetSubtype="21"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barn(inVertical)">
                                      <p:cBhvr>
                                        <p:cTn id="43" dur="500"/>
                                        <p:tgtEl>
                                          <p:spTgt spid="14"/>
                                        </p:tgtEl>
                                      </p:cBhvr>
                                    </p:animEffect>
                                  </p:childTnLst>
                                </p:cTn>
                              </p:par>
                            </p:childTnLst>
                          </p:cTn>
                        </p:par>
                        <p:par>
                          <p:cTn id="44" fill="hold">
                            <p:stCondLst>
                              <p:cond delay="5350"/>
                            </p:stCondLst>
                            <p:childTnLst>
                              <p:par>
                                <p:cTn id="45" presetID="16" presetClass="entr" presetSubtype="21"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barn(inVertical)">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P spid="6" grpId="0"/>
      <p:bldP spid="13"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30CD796F-F125-4D9C-82EE-650BBD23CA00}"/>
              </a:ext>
            </a:extLst>
          </p:cNvPr>
          <p:cNvSpPr/>
          <p:nvPr/>
        </p:nvSpPr>
        <p:spPr>
          <a:xfrm>
            <a:off x="1334736" y="735087"/>
            <a:ext cx="3177088" cy="461665"/>
          </a:xfrm>
          <a:prstGeom prst="rect">
            <a:avLst/>
          </a:prstGeom>
        </p:spPr>
        <p:txBody>
          <a:bodyPr wrap="none">
            <a:spAutoFit/>
          </a:bodyPr>
          <a:lstStyle/>
          <a:p>
            <a:pPr lvl="0" algn="ctr"/>
            <a:r>
              <a:rPr lang="en-US" altLang="zh-CN" sz="2400" b="1" dirty="0">
                <a:solidFill>
                  <a:srgbClr val="385D8A"/>
                </a:solidFill>
                <a:cs typeface="+mn-ea"/>
                <a:sym typeface="+mn-lt"/>
              </a:rPr>
              <a:t>01 </a:t>
            </a:r>
            <a:r>
              <a:rPr lang="zh-CN" altLang="en-US" sz="2400" b="1" dirty="0">
                <a:solidFill>
                  <a:srgbClr val="385D8A"/>
                </a:solidFill>
                <a:cs typeface="+mn-ea"/>
                <a:sym typeface="+mn-lt"/>
              </a:rPr>
              <a:t>物联网 </a:t>
            </a:r>
            <a:r>
              <a:rPr lang="en-US" altLang="zh-CN" sz="2400" b="1" dirty="0">
                <a:solidFill>
                  <a:srgbClr val="385D8A"/>
                </a:solidFill>
                <a:cs typeface="+mn-ea"/>
                <a:sym typeface="+mn-lt"/>
              </a:rPr>
              <a:t>VS  </a:t>
            </a:r>
            <a:r>
              <a:rPr lang="zh-CN" altLang="en-US" sz="2400" b="1" dirty="0">
                <a:solidFill>
                  <a:srgbClr val="385D8A"/>
                </a:solidFill>
                <a:cs typeface="+mn-ea"/>
                <a:sym typeface="+mn-lt"/>
              </a:rPr>
              <a:t>互联网</a:t>
            </a:r>
          </a:p>
        </p:txBody>
      </p:sp>
      <p:sp>
        <p:nvSpPr>
          <p:cNvPr id="2" name="矩形 1">
            <a:extLst>
              <a:ext uri="{FF2B5EF4-FFF2-40B4-BE49-F238E27FC236}">
                <a16:creationId xmlns:a16="http://schemas.microsoft.com/office/drawing/2014/main" id="{274FF0BE-5BE3-479B-A15E-7949C3A88ABC}"/>
              </a:ext>
            </a:extLst>
          </p:cNvPr>
          <p:cNvSpPr/>
          <p:nvPr/>
        </p:nvSpPr>
        <p:spPr>
          <a:xfrm>
            <a:off x="758672" y="1916832"/>
            <a:ext cx="3451586" cy="461665"/>
          </a:xfrm>
          <a:prstGeom prst="rect">
            <a:avLst/>
          </a:prstGeom>
        </p:spPr>
        <p:txBody>
          <a:bodyPr wrap="none">
            <a:spAutoFit/>
          </a:bodyPr>
          <a:lstStyle/>
          <a:p>
            <a:r>
              <a:rPr lang="zh-CN" altLang="en-US" sz="2400" b="1" dirty="0">
                <a:solidFill>
                  <a:srgbClr val="385D8A"/>
                </a:solidFill>
                <a:cs typeface="+mn-ea"/>
                <a:sym typeface="+mn-lt"/>
              </a:rPr>
              <a:t>不同点</a:t>
            </a:r>
            <a:r>
              <a:rPr lang="en-US" altLang="zh-CN" sz="2400" b="1" dirty="0">
                <a:solidFill>
                  <a:srgbClr val="385D8A"/>
                </a:solidFill>
                <a:cs typeface="+mn-ea"/>
                <a:sym typeface="+mn-lt"/>
              </a:rPr>
              <a:t>4</a:t>
            </a:r>
            <a:r>
              <a:rPr lang="zh-CN" altLang="en-US" sz="2400" b="1" dirty="0">
                <a:solidFill>
                  <a:srgbClr val="385D8A"/>
                </a:solidFill>
                <a:cs typeface="+mn-ea"/>
                <a:sym typeface="+mn-lt"/>
              </a:rPr>
              <a:t>：技术范围不同</a:t>
            </a:r>
          </a:p>
        </p:txBody>
      </p:sp>
      <p:sp>
        <p:nvSpPr>
          <p:cNvPr id="6" name="矩形 5">
            <a:extLst>
              <a:ext uri="{FF2B5EF4-FFF2-40B4-BE49-F238E27FC236}">
                <a16:creationId xmlns:a16="http://schemas.microsoft.com/office/drawing/2014/main" id="{2DA26171-BB51-4EA7-8191-6888225ADC65}"/>
              </a:ext>
            </a:extLst>
          </p:cNvPr>
          <p:cNvSpPr/>
          <p:nvPr/>
        </p:nvSpPr>
        <p:spPr>
          <a:xfrm>
            <a:off x="695400" y="2996952"/>
            <a:ext cx="6096000" cy="2169825"/>
          </a:xfrm>
          <a:prstGeom prst="rect">
            <a:avLst/>
          </a:prstGeom>
        </p:spPr>
        <p:txBody>
          <a:bodyPr>
            <a:spAutoFit/>
          </a:bodyPr>
          <a:lstStyle/>
          <a:p>
            <a:pPr>
              <a:lnSpc>
                <a:spcPct val="150000"/>
              </a:lnSpc>
            </a:pPr>
            <a:r>
              <a:rPr lang="zh-CN" altLang="en-US" dirty="0">
                <a:solidFill>
                  <a:srgbClr val="385D8A"/>
                </a:solidFill>
                <a:cs typeface="+mn-ea"/>
                <a:sym typeface="+mn-lt"/>
              </a:rPr>
              <a:t>物联网运用的技术主要包括无线技术、互联网、智能芯片技术、软件技术，几乎涵盖了信息通信技术的所有领域。</a:t>
            </a:r>
          </a:p>
          <a:p>
            <a:pPr>
              <a:lnSpc>
                <a:spcPct val="150000"/>
              </a:lnSpc>
            </a:pPr>
            <a:endParaRPr lang="en-US" altLang="zh-CN" dirty="0">
              <a:solidFill>
                <a:srgbClr val="385D8A"/>
              </a:solidFill>
              <a:cs typeface="+mn-ea"/>
              <a:sym typeface="+mn-lt"/>
            </a:endParaRPr>
          </a:p>
          <a:p>
            <a:pPr>
              <a:lnSpc>
                <a:spcPct val="150000"/>
              </a:lnSpc>
            </a:pPr>
            <a:r>
              <a:rPr lang="zh-CN" altLang="en-US" dirty="0">
                <a:solidFill>
                  <a:srgbClr val="385D8A"/>
                </a:solidFill>
                <a:cs typeface="+mn-ea"/>
                <a:sym typeface="+mn-lt"/>
              </a:rPr>
              <a:t>互联网只是物联网的一个技术方向。互联网只能是一种虚拟的交流，而物联网实现的就是实物之间的交流。</a:t>
            </a:r>
          </a:p>
        </p:txBody>
      </p:sp>
      <p:grpSp>
        <p:nvGrpSpPr>
          <p:cNvPr id="7" name="组合 6">
            <a:extLst>
              <a:ext uri="{FF2B5EF4-FFF2-40B4-BE49-F238E27FC236}">
                <a16:creationId xmlns:a16="http://schemas.microsoft.com/office/drawing/2014/main" id="{C299375B-CAFC-42AE-B7F6-E882FD89BF74}"/>
              </a:ext>
            </a:extLst>
          </p:cNvPr>
          <p:cNvGrpSpPr/>
          <p:nvPr/>
        </p:nvGrpSpPr>
        <p:grpSpPr>
          <a:xfrm>
            <a:off x="707232" y="662608"/>
            <a:ext cx="492224" cy="492224"/>
            <a:chOff x="1965186" y="1419622"/>
            <a:chExt cx="302558" cy="314067"/>
          </a:xfrm>
          <a:solidFill>
            <a:srgbClr val="385D8A"/>
          </a:solidFill>
        </p:grpSpPr>
        <p:sp>
          <p:nvSpPr>
            <p:cNvPr id="8" name="矩形 7">
              <a:extLst>
                <a:ext uri="{FF2B5EF4-FFF2-40B4-BE49-F238E27FC236}">
                  <a16:creationId xmlns:a16="http://schemas.microsoft.com/office/drawing/2014/main" id="{8C291E54-36BD-447C-B86A-BC04C3F8A00B}"/>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a:extLst>
                <a:ext uri="{FF2B5EF4-FFF2-40B4-BE49-F238E27FC236}">
                  <a16:creationId xmlns:a16="http://schemas.microsoft.com/office/drawing/2014/main" id="{FC5E67EF-18D3-460D-BB9A-C085FA56F8A8}"/>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0" name="图片 9">
            <a:extLst>
              <a:ext uri="{FF2B5EF4-FFF2-40B4-BE49-F238E27FC236}">
                <a16:creationId xmlns:a16="http://schemas.microsoft.com/office/drawing/2014/main" id="{E301F965-6ABF-44A0-BEB7-7770CBCF197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447928" y="908720"/>
            <a:ext cx="6150484" cy="5055369"/>
          </a:xfrm>
          <a:prstGeom prst="rect">
            <a:avLst/>
          </a:prstGeom>
        </p:spPr>
      </p:pic>
    </p:spTree>
    <p:extLst>
      <p:ext uri="{BB962C8B-B14F-4D97-AF65-F5344CB8AC3E}">
        <p14:creationId xmlns:p14="http://schemas.microsoft.com/office/powerpoint/2010/main" val="108342950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50" fill="hold"/>
                                        <p:tgtEl>
                                          <p:spTgt spid="7"/>
                                        </p:tgtEl>
                                        <p:attrNameLst>
                                          <p:attrName>ppt_w</p:attrName>
                                        </p:attrNameLst>
                                      </p:cBhvr>
                                      <p:tavLst>
                                        <p:tav tm="0">
                                          <p:val>
                                            <p:fltVal val="0"/>
                                          </p:val>
                                        </p:tav>
                                        <p:tav tm="100000">
                                          <p:val>
                                            <p:strVal val="#ppt_w"/>
                                          </p:val>
                                        </p:tav>
                                      </p:tavLst>
                                    </p:anim>
                                    <p:anim calcmode="lin" valueType="num">
                                      <p:cBhvr>
                                        <p:cTn id="8" dur="350" fill="hold"/>
                                        <p:tgtEl>
                                          <p:spTgt spid="7"/>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par>
                          <p:cTn id="16" fill="hold">
                            <p:stCondLst>
                              <p:cond delay="135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2350"/>
                            </p:stCondLst>
                            <p:childTnLst>
                              <p:par>
                                <p:cTn id="23" presetID="42"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par>
                          <p:cTn id="28" fill="hold">
                            <p:stCondLst>
                              <p:cond delay="3350"/>
                            </p:stCondLst>
                            <p:childTnLst>
                              <p:par>
                                <p:cTn id="29" presetID="16" presetClass="entr" presetSubtype="21"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图片 125">
            <a:extLst>
              <a:ext uri="{FF2B5EF4-FFF2-40B4-BE49-F238E27FC236}">
                <a16:creationId xmlns:a16="http://schemas.microsoft.com/office/drawing/2014/main" id="{B6D70264-81D1-4216-B885-FF4E0C5883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47328" y="675456"/>
            <a:ext cx="6408712" cy="6858000"/>
          </a:xfrm>
          <a:prstGeom prst="rect">
            <a:avLst/>
          </a:prstGeom>
        </p:spPr>
      </p:pic>
      <p:pic>
        <p:nvPicPr>
          <p:cNvPr id="127" name="图片 126">
            <a:extLst>
              <a:ext uri="{FF2B5EF4-FFF2-40B4-BE49-F238E27FC236}">
                <a16:creationId xmlns:a16="http://schemas.microsoft.com/office/drawing/2014/main" id="{026DE2C1-4717-46CF-A83C-DBE5E71C3A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0" y="675456"/>
            <a:ext cx="6048672" cy="6858000"/>
          </a:xfrm>
          <a:prstGeom prst="rect">
            <a:avLst/>
          </a:prstGeom>
        </p:spPr>
      </p:pic>
      <p:sp>
        <p:nvSpPr>
          <p:cNvPr id="120" name="文本框 4">
            <a:extLst>
              <a:ext uri="{FF2B5EF4-FFF2-40B4-BE49-F238E27FC236}">
                <a16:creationId xmlns:a16="http://schemas.microsoft.com/office/drawing/2014/main" id="{4FAEE40E-12B6-4E8D-9CBF-43EF77917C48}"/>
              </a:ext>
            </a:extLst>
          </p:cNvPr>
          <p:cNvSpPr txBox="1">
            <a:spLocks noChangeArrowheads="1"/>
          </p:cNvSpPr>
          <p:nvPr/>
        </p:nvSpPr>
        <p:spPr bwMode="auto">
          <a:xfrm>
            <a:off x="3143672" y="1822450"/>
            <a:ext cx="2287806" cy="315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fontAlgn="base">
              <a:spcBef>
                <a:spcPct val="0"/>
              </a:spcBef>
              <a:spcAft>
                <a:spcPct val="0"/>
              </a:spcAft>
              <a:buFont typeface="Arial" panose="020B0604020202020204" pitchFamily="34" charset="0"/>
              <a:buNone/>
              <a:defRPr sz="19900">
                <a:solidFill>
                  <a:srgbClr val="385D8A"/>
                </a:solidFill>
                <a:latin typeface="Agency FB" panose="020B0503020202020204" pitchFamily="34" charset="0"/>
                <a:cs typeface="+mn-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en-US" altLang="zh-CN" dirty="0">
                <a:sym typeface="+mn-lt"/>
              </a:rPr>
              <a:t>02</a:t>
            </a:r>
            <a:endParaRPr lang="zh-CN" altLang="en-US" dirty="0">
              <a:sym typeface="+mn-lt"/>
            </a:endParaRPr>
          </a:p>
        </p:txBody>
      </p:sp>
      <p:sp>
        <p:nvSpPr>
          <p:cNvPr id="122" name="等腰三角形 37">
            <a:extLst>
              <a:ext uri="{FF2B5EF4-FFF2-40B4-BE49-F238E27FC236}">
                <a16:creationId xmlns:a16="http://schemas.microsoft.com/office/drawing/2014/main" id="{95BB739E-7B6F-4B80-8DC4-A48E79247ABA}"/>
              </a:ext>
            </a:extLst>
          </p:cNvPr>
          <p:cNvSpPr>
            <a:spLocks noChangeArrowheads="1"/>
          </p:cNvSpPr>
          <p:nvPr/>
        </p:nvSpPr>
        <p:spPr bwMode="auto">
          <a:xfrm>
            <a:off x="1452563" y="4003377"/>
            <a:ext cx="3008312" cy="2593975"/>
          </a:xfrm>
          <a:prstGeom prst="triangle">
            <a:avLst>
              <a:gd name="adj" fmla="val 50000"/>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123" name="文本框 38">
            <a:extLst>
              <a:ext uri="{FF2B5EF4-FFF2-40B4-BE49-F238E27FC236}">
                <a16:creationId xmlns:a16="http://schemas.microsoft.com/office/drawing/2014/main" id="{D302B20B-D2BA-4527-B4A1-462E6AA1CCA1}"/>
              </a:ext>
            </a:extLst>
          </p:cNvPr>
          <p:cNvSpPr txBox="1">
            <a:spLocks noChangeArrowheads="1"/>
          </p:cNvSpPr>
          <p:nvPr/>
        </p:nvSpPr>
        <p:spPr bwMode="auto">
          <a:xfrm>
            <a:off x="5429181" y="2864149"/>
            <a:ext cx="2077813" cy="523220"/>
          </a:xfrm>
          <a:prstGeom prst="rect">
            <a:avLst/>
          </a:prstGeom>
          <a:solidFill>
            <a:srgbClr val="385D8A"/>
          </a:solid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2800" b="0" i="0" u="none" strike="noStrike" kern="0" cap="none" spc="0" normalizeH="0" baseline="0" noProof="0" dirty="0">
                <a:ln>
                  <a:noFill/>
                </a:ln>
                <a:solidFill>
                  <a:schemeClr val="bg1"/>
                </a:solidFill>
                <a:effectLst/>
                <a:uLnTx/>
                <a:uFillTx/>
                <a:latin typeface="+mn-lt"/>
                <a:ea typeface="+mn-ea"/>
                <a:cs typeface="+mn-ea"/>
                <a:sym typeface="+mn-lt"/>
              </a:rPr>
              <a:t>PART TWO</a:t>
            </a:r>
            <a:endParaRPr kumimoji="0" lang="zh-CN" altLang="en-US" sz="2800" b="0" i="0" u="none" strike="noStrike" kern="0" cap="none" spc="0" normalizeH="0" baseline="0" noProof="0" dirty="0">
              <a:ln>
                <a:noFill/>
              </a:ln>
              <a:solidFill>
                <a:schemeClr val="bg1"/>
              </a:solidFill>
              <a:effectLst/>
              <a:uLnTx/>
              <a:uFillTx/>
              <a:latin typeface="+mn-lt"/>
              <a:ea typeface="+mn-ea"/>
              <a:cs typeface="+mn-ea"/>
              <a:sym typeface="+mn-lt"/>
            </a:endParaRPr>
          </a:p>
        </p:txBody>
      </p:sp>
      <p:grpSp>
        <p:nvGrpSpPr>
          <p:cNvPr id="2" name="组合 1">
            <a:extLst>
              <a:ext uri="{FF2B5EF4-FFF2-40B4-BE49-F238E27FC236}">
                <a16:creationId xmlns:a16="http://schemas.microsoft.com/office/drawing/2014/main" id="{47C2C87E-8E0C-4C55-8C1E-29F2611AD0E6}"/>
              </a:ext>
            </a:extLst>
          </p:cNvPr>
          <p:cNvGrpSpPr/>
          <p:nvPr/>
        </p:nvGrpSpPr>
        <p:grpSpPr>
          <a:xfrm>
            <a:off x="7002463" y="260648"/>
            <a:ext cx="3008312" cy="2603500"/>
            <a:chOff x="7002463" y="-9525"/>
            <a:chExt cx="3008312" cy="2603500"/>
          </a:xfrm>
        </p:grpSpPr>
        <p:sp>
          <p:nvSpPr>
            <p:cNvPr id="121" name="等腰三角形 7">
              <a:extLst>
                <a:ext uri="{FF2B5EF4-FFF2-40B4-BE49-F238E27FC236}">
                  <a16:creationId xmlns:a16="http://schemas.microsoft.com/office/drawing/2014/main" id="{274CC744-9F49-4E60-AB51-59CAAF62CBD9}"/>
                </a:ext>
              </a:extLst>
            </p:cNvPr>
            <p:cNvSpPr>
              <a:spLocks noChangeArrowheads="1"/>
            </p:cNvSpPr>
            <p:nvPr/>
          </p:nvSpPr>
          <p:spPr bwMode="auto">
            <a:xfrm rot="10800000">
              <a:off x="7002463" y="0"/>
              <a:ext cx="3008312" cy="2593975"/>
            </a:xfrm>
            <a:prstGeom prst="triangle">
              <a:avLst>
                <a:gd name="adj" fmla="val 50000"/>
              </a:avLst>
            </a:prstGeom>
            <a:solidFill>
              <a:srgbClr val="385D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124" name="直角三角形 13">
              <a:extLst>
                <a:ext uri="{FF2B5EF4-FFF2-40B4-BE49-F238E27FC236}">
                  <a16:creationId xmlns:a16="http://schemas.microsoft.com/office/drawing/2014/main" id="{77CC8D0F-1B7D-4CAB-A0CE-4ACDAC2A2ABF}"/>
                </a:ext>
              </a:extLst>
            </p:cNvPr>
            <p:cNvSpPr>
              <a:spLocks noChangeArrowheads="1"/>
            </p:cNvSpPr>
            <p:nvPr/>
          </p:nvSpPr>
          <p:spPr bwMode="auto">
            <a:xfrm rot="10800000" flipH="1">
              <a:off x="8499475" y="-9525"/>
              <a:ext cx="1511300" cy="2603500"/>
            </a:xfrm>
            <a:prstGeom prst="rtTriangle">
              <a:avLst/>
            </a:prstGeom>
            <a:solidFill>
              <a:srgbClr val="30302F">
                <a:alpha val="4784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grpSp>
      <p:sp>
        <p:nvSpPr>
          <p:cNvPr id="125" name="文本框 34">
            <a:extLst>
              <a:ext uri="{FF2B5EF4-FFF2-40B4-BE49-F238E27FC236}">
                <a16:creationId xmlns:a16="http://schemas.microsoft.com/office/drawing/2014/main" id="{3FAAA3C7-187C-400A-A009-C4154AA26302}"/>
              </a:ext>
            </a:extLst>
          </p:cNvPr>
          <p:cNvSpPr txBox="1">
            <a:spLocks noChangeArrowheads="1"/>
          </p:cNvSpPr>
          <p:nvPr/>
        </p:nvSpPr>
        <p:spPr bwMode="auto">
          <a:xfrm>
            <a:off x="5429181" y="3573016"/>
            <a:ext cx="3416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defRPr sz="3600" b="1">
                <a:solidFill>
                  <a:srgbClr val="385D8A"/>
                </a:solidFill>
                <a:cs typeface="+mn-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mn-lt"/>
              </a:rPr>
              <a:t>物联网核心技术</a:t>
            </a:r>
          </a:p>
        </p:txBody>
      </p:sp>
    </p:spTree>
    <p:extLst>
      <p:ext uri="{BB962C8B-B14F-4D97-AF65-F5344CB8AC3E}">
        <p14:creationId xmlns:p14="http://schemas.microsoft.com/office/powerpoint/2010/main" val="349477389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wipe(down)">
                                      <p:cBhvr>
                                        <p:cTn id="7" dur="500"/>
                                        <p:tgtEl>
                                          <p:spTgt spid="1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wipe(down)">
                                      <p:cBhvr>
                                        <p:cTn id="17" dur="500"/>
                                        <p:tgtEl>
                                          <p:spTgt spid="12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3"/>
                                        </p:tgtEl>
                                        <p:attrNameLst>
                                          <p:attrName>style.visibility</p:attrName>
                                        </p:attrNameLst>
                                      </p:cBhvr>
                                      <p:to>
                                        <p:strVal val="visible"/>
                                      </p:to>
                                    </p:set>
                                    <p:animEffect transition="in" filter="barn(inVertical)">
                                      <p:cBhvr>
                                        <p:cTn id="22" dur="500"/>
                                        <p:tgtEl>
                                          <p:spTgt spid="12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25"/>
                                        </p:tgtEl>
                                        <p:attrNameLst>
                                          <p:attrName>style.visibility</p:attrName>
                                        </p:attrNameLst>
                                      </p:cBhvr>
                                      <p:to>
                                        <p:strVal val="visible"/>
                                      </p:to>
                                    </p:set>
                                    <p:animEffect transition="in" filter="barn(inVertical)">
                                      <p:cBhvr>
                                        <p:cTn id="25"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22" grpId="0" animBg="1"/>
      <p:bldP spid="123" grpId="0" animBg="1"/>
      <p:bldP spid="1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08B2EDCD-BBAF-4E19-82FD-9772ABC3CD9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151230" y="2636912"/>
            <a:ext cx="7401154" cy="3960579"/>
          </a:xfrm>
          <a:prstGeom prst="rect">
            <a:avLst/>
          </a:prstGeom>
        </p:spPr>
      </p:pic>
      <p:sp>
        <p:nvSpPr>
          <p:cNvPr id="4" name="矩形 3">
            <a:extLst>
              <a:ext uri="{FF2B5EF4-FFF2-40B4-BE49-F238E27FC236}">
                <a16:creationId xmlns:a16="http://schemas.microsoft.com/office/drawing/2014/main" id="{30CD796F-F125-4D9C-82EE-650BBD23CA00}"/>
              </a:ext>
            </a:extLst>
          </p:cNvPr>
          <p:cNvSpPr/>
          <p:nvPr/>
        </p:nvSpPr>
        <p:spPr>
          <a:xfrm>
            <a:off x="1270994" y="692696"/>
            <a:ext cx="2808782" cy="461665"/>
          </a:xfrm>
          <a:prstGeom prst="rect">
            <a:avLst/>
          </a:prstGeom>
        </p:spPr>
        <p:txBody>
          <a:bodyPr wrap="none">
            <a:spAutoFit/>
          </a:bodyPr>
          <a:lstStyle/>
          <a:p>
            <a:pPr lvl="0" algn="ctr"/>
            <a:r>
              <a:rPr lang="en-US" altLang="zh-CN" sz="2400" b="1" dirty="0">
                <a:solidFill>
                  <a:srgbClr val="385D8A"/>
                </a:solidFill>
                <a:cs typeface="+mn-ea"/>
                <a:sym typeface="+mn-lt"/>
              </a:rPr>
              <a:t>02 </a:t>
            </a:r>
            <a:r>
              <a:rPr lang="zh-CN" altLang="en-US" sz="2400" b="1" dirty="0">
                <a:solidFill>
                  <a:srgbClr val="385D8A"/>
                </a:solidFill>
                <a:cs typeface="+mn-ea"/>
                <a:sym typeface="+mn-lt"/>
              </a:rPr>
              <a:t>物联网核心技术</a:t>
            </a:r>
          </a:p>
        </p:txBody>
      </p:sp>
      <p:sp>
        <p:nvSpPr>
          <p:cNvPr id="3" name="矩形 2">
            <a:extLst>
              <a:ext uri="{FF2B5EF4-FFF2-40B4-BE49-F238E27FC236}">
                <a16:creationId xmlns:a16="http://schemas.microsoft.com/office/drawing/2014/main" id="{F0ABC54D-F438-430E-9656-DD9B055A629C}"/>
              </a:ext>
            </a:extLst>
          </p:cNvPr>
          <p:cNvSpPr/>
          <p:nvPr/>
        </p:nvSpPr>
        <p:spPr>
          <a:xfrm>
            <a:off x="758672" y="1455167"/>
            <a:ext cx="4541628" cy="461665"/>
          </a:xfrm>
          <a:prstGeom prst="rect">
            <a:avLst/>
          </a:prstGeom>
        </p:spPr>
        <p:txBody>
          <a:bodyPr wrap="none">
            <a:spAutoFit/>
          </a:bodyPr>
          <a:lstStyle/>
          <a:p>
            <a:r>
              <a:rPr lang="zh-CN" altLang="en-US" sz="2400" b="1" dirty="0">
                <a:solidFill>
                  <a:srgbClr val="385D8A"/>
                </a:solidFill>
                <a:cs typeface="+mn-ea"/>
                <a:sym typeface="+mn-lt"/>
              </a:rPr>
              <a:t>物联网核心技术</a:t>
            </a:r>
            <a:r>
              <a:rPr lang="en-US" altLang="zh-CN" sz="2400" b="1" dirty="0">
                <a:solidFill>
                  <a:srgbClr val="385D8A"/>
                </a:solidFill>
                <a:cs typeface="+mn-ea"/>
                <a:sym typeface="+mn-lt"/>
              </a:rPr>
              <a:t>——</a:t>
            </a:r>
            <a:r>
              <a:rPr lang="zh-CN" altLang="en-US" sz="2400" b="1" dirty="0">
                <a:solidFill>
                  <a:srgbClr val="385D8A"/>
                </a:solidFill>
                <a:cs typeface="+mn-ea"/>
                <a:sym typeface="+mn-lt"/>
              </a:rPr>
              <a:t>感知识别层</a:t>
            </a:r>
          </a:p>
        </p:txBody>
      </p:sp>
      <p:sp>
        <p:nvSpPr>
          <p:cNvPr id="5" name="矩形 4">
            <a:extLst>
              <a:ext uri="{FF2B5EF4-FFF2-40B4-BE49-F238E27FC236}">
                <a16:creationId xmlns:a16="http://schemas.microsoft.com/office/drawing/2014/main" id="{A9012207-E255-4313-8237-1D9515D97415}"/>
              </a:ext>
            </a:extLst>
          </p:cNvPr>
          <p:cNvSpPr/>
          <p:nvPr/>
        </p:nvSpPr>
        <p:spPr>
          <a:xfrm>
            <a:off x="2618538" y="2201923"/>
            <a:ext cx="4329216" cy="369332"/>
          </a:xfrm>
          <a:prstGeom prst="rect">
            <a:avLst/>
          </a:prstGeom>
        </p:spPr>
        <p:txBody>
          <a:bodyPr wrap="square">
            <a:spAutoFit/>
          </a:bodyPr>
          <a:lstStyle/>
          <a:p>
            <a:r>
              <a:rPr lang="zh-CN" altLang="en-US" dirty="0">
                <a:solidFill>
                  <a:srgbClr val="385D8A"/>
                </a:solidFill>
                <a:cs typeface="+mn-ea"/>
                <a:sym typeface="+mn-lt"/>
              </a:rPr>
              <a:t>是所有上层结构的基础</a:t>
            </a:r>
          </a:p>
        </p:txBody>
      </p:sp>
      <p:sp>
        <p:nvSpPr>
          <p:cNvPr id="6" name="矩形 5">
            <a:extLst>
              <a:ext uri="{FF2B5EF4-FFF2-40B4-BE49-F238E27FC236}">
                <a16:creationId xmlns:a16="http://schemas.microsoft.com/office/drawing/2014/main" id="{647EEE68-E21C-4919-ADD0-A57DBBBEEE77}"/>
              </a:ext>
            </a:extLst>
          </p:cNvPr>
          <p:cNvSpPr/>
          <p:nvPr/>
        </p:nvSpPr>
        <p:spPr>
          <a:xfrm>
            <a:off x="9120336" y="3690571"/>
            <a:ext cx="6096000" cy="369332"/>
          </a:xfrm>
          <a:prstGeom prst="rect">
            <a:avLst/>
          </a:prstGeom>
        </p:spPr>
        <p:txBody>
          <a:bodyPr>
            <a:spAutoFit/>
          </a:bodyPr>
          <a:lstStyle/>
          <a:p>
            <a:r>
              <a:rPr lang="zh-CN" altLang="en-US" dirty="0">
                <a:solidFill>
                  <a:srgbClr val="385D8A"/>
                </a:solidFill>
                <a:cs typeface="+mn-ea"/>
                <a:sym typeface="+mn-lt"/>
              </a:rPr>
              <a:t>信息生成方式多样化</a:t>
            </a:r>
          </a:p>
        </p:txBody>
      </p:sp>
      <p:sp>
        <p:nvSpPr>
          <p:cNvPr id="7" name="矩形 6">
            <a:extLst>
              <a:ext uri="{FF2B5EF4-FFF2-40B4-BE49-F238E27FC236}">
                <a16:creationId xmlns:a16="http://schemas.microsoft.com/office/drawing/2014/main" id="{32AEE638-94B9-454D-9FC5-4540F0FD0829}"/>
              </a:ext>
            </a:extLst>
          </p:cNvPr>
          <p:cNvSpPr/>
          <p:nvPr/>
        </p:nvSpPr>
        <p:spPr>
          <a:xfrm>
            <a:off x="7230207" y="2219501"/>
            <a:ext cx="3416320" cy="369332"/>
          </a:xfrm>
          <a:prstGeom prst="rect">
            <a:avLst/>
          </a:prstGeom>
        </p:spPr>
        <p:txBody>
          <a:bodyPr wrap="none">
            <a:spAutoFit/>
          </a:bodyPr>
          <a:lstStyle/>
          <a:p>
            <a:r>
              <a:rPr lang="zh-CN" altLang="en-US" dirty="0">
                <a:solidFill>
                  <a:srgbClr val="385D8A"/>
                </a:solidFill>
                <a:cs typeface="+mn-ea"/>
                <a:sym typeface="+mn-lt"/>
              </a:rPr>
              <a:t>让物品“开口说话、发布信息”</a:t>
            </a:r>
          </a:p>
        </p:txBody>
      </p:sp>
      <p:sp>
        <p:nvSpPr>
          <p:cNvPr id="9" name="矩形 8">
            <a:extLst>
              <a:ext uri="{FF2B5EF4-FFF2-40B4-BE49-F238E27FC236}">
                <a16:creationId xmlns:a16="http://schemas.microsoft.com/office/drawing/2014/main" id="{34779725-9E3A-4A82-A556-FEF2B875B917}"/>
              </a:ext>
            </a:extLst>
          </p:cNvPr>
          <p:cNvSpPr/>
          <p:nvPr/>
        </p:nvSpPr>
        <p:spPr>
          <a:xfrm>
            <a:off x="1061071" y="3690571"/>
            <a:ext cx="2031325" cy="369332"/>
          </a:xfrm>
          <a:prstGeom prst="rect">
            <a:avLst/>
          </a:prstGeom>
        </p:spPr>
        <p:txBody>
          <a:bodyPr wrap="none">
            <a:spAutoFit/>
          </a:bodyPr>
          <a:lstStyle/>
          <a:p>
            <a:r>
              <a:rPr lang="zh-CN" altLang="en-US" dirty="0">
                <a:solidFill>
                  <a:srgbClr val="385D8A"/>
                </a:solidFill>
                <a:cs typeface="+mn-ea"/>
                <a:sym typeface="+mn-lt"/>
              </a:rPr>
              <a:t>大量信息生成设备</a:t>
            </a:r>
          </a:p>
        </p:txBody>
      </p:sp>
      <p:sp>
        <p:nvSpPr>
          <p:cNvPr id="35" name="Arc 43">
            <a:extLst>
              <a:ext uri="{FF2B5EF4-FFF2-40B4-BE49-F238E27FC236}">
                <a16:creationId xmlns:a16="http://schemas.microsoft.com/office/drawing/2014/main" id="{045DE1AF-9311-4F43-BB4E-CA6B190FE55C}"/>
              </a:ext>
            </a:extLst>
          </p:cNvPr>
          <p:cNvSpPr/>
          <p:nvPr/>
        </p:nvSpPr>
        <p:spPr>
          <a:xfrm>
            <a:off x="3165090" y="3608623"/>
            <a:ext cx="5739222" cy="6139117"/>
          </a:xfrm>
          <a:prstGeom prst="arc">
            <a:avLst>
              <a:gd name="adj1" fmla="val 10901081"/>
              <a:gd name="adj2" fmla="val 21475887"/>
            </a:avLst>
          </a:prstGeom>
          <a:ln w="57150" cap="rnd">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1600">
              <a:solidFill>
                <a:schemeClr val="bg1">
                  <a:lumMod val="65000"/>
                </a:schemeClr>
              </a:solidFill>
              <a:cs typeface="+mn-ea"/>
              <a:sym typeface="+mn-lt"/>
            </a:endParaRPr>
          </a:p>
        </p:txBody>
      </p:sp>
      <p:grpSp>
        <p:nvGrpSpPr>
          <p:cNvPr id="10" name="组合 9">
            <a:extLst>
              <a:ext uri="{FF2B5EF4-FFF2-40B4-BE49-F238E27FC236}">
                <a16:creationId xmlns:a16="http://schemas.microsoft.com/office/drawing/2014/main" id="{56397D7D-E078-4BA8-8E11-FDAAA21C0719}"/>
              </a:ext>
            </a:extLst>
          </p:cNvPr>
          <p:cNvGrpSpPr/>
          <p:nvPr/>
        </p:nvGrpSpPr>
        <p:grpSpPr>
          <a:xfrm>
            <a:off x="3397181" y="2655060"/>
            <a:ext cx="1486149" cy="1462749"/>
            <a:chOff x="3064060" y="2816146"/>
            <a:chExt cx="1486149" cy="1462749"/>
          </a:xfrm>
          <a:solidFill>
            <a:srgbClr val="385D8A"/>
          </a:solidFill>
        </p:grpSpPr>
        <p:sp>
          <p:nvSpPr>
            <p:cNvPr id="26" name="Oval 11">
              <a:extLst>
                <a:ext uri="{FF2B5EF4-FFF2-40B4-BE49-F238E27FC236}">
                  <a16:creationId xmlns:a16="http://schemas.microsoft.com/office/drawing/2014/main" id="{FC773906-1C25-42D6-A5F8-6CD5313A04EE}"/>
                </a:ext>
              </a:extLst>
            </p:cNvPr>
            <p:cNvSpPr/>
            <p:nvPr/>
          </p:nvSpPr>
          <p:spPr>
            <a:xfrm>
              <a:off x="4228758" y="3957444"/>
              <a:ext cx="321451" cy="321451"/>
            </a:xfrm>
            <a:prstGeom prst="ellipse">
              <a:avLst/>
            </a:prstGeom>
            <a:grpFill/>
            <a:ln w="12700"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a:ln>
                  <a:noFill/>
                </a:ln>
                <a:solidFill>
                  <a:prstClr val="white">
                    <a:lumMod val="65000"/>
                  </a:prstClr>
                </a:solidFill>
                <a:effectLst/>
                <a:uLnTx/>
                <a:uFillTx/>
                <a:cs typeface="+mn-ea"/>
                <a:sym typeface="+mn-lt"/>
              </a:endParaRPr>
            </a:p>
          </p:txBody>
        </p:sp>
        <p:sp>
          <p:nvSpPr>
            <p:cNvPr id="28" name="Teardrop 13">
              <a:extLst>
                <a:ext uri="{FF2B5EF4-FFF2-40B4-BE49-F238E27FC236}">
                  <a16:creationId xmlns:a16="http://schemas.microsoft.com/office/drawing/2014/main" id="{A09115C5-4552-4850-A4B3-D1980880EF36}"/>
                </a:ext>
              </a:extLst>
            </p:cNvPr>
            <p:cNvSpPr/>
            <p:nvPr/>
          </p:nvSpPr>
          <p:spPr>
            <a:xfrm rot="5400000">
              <a:off x="3064060" y="2816146"/>
              <a:ext cx="1145170" cy="1145170"/>
            </a:xfrm>
            <a:prstGeom prst="teardrop">
              <a:avLst/>
            </a:prstGeom>
            <a:grpFill/>
            <a:ln w="28575"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a:ln>
                  <a:noFill/>
                </a:ln>
                <a:solidFill>
                  <a:prstClr val="white">
                    <a:lumMod val="65000"/>
                  </a:prstClr>
                </a:solidFill>
                <a:effectLst/>
                <a:uLnTx/>
                <a:uFillTx/>
                <a:cs typeface="+mn-ea"/>
                <a:sym typeface="+mn-lt"/>
              </a:endParaRPr>
            </a:p>
          </p:txBody>
        </p:sp>
        <p:sp>
          <p:nvSpPr>
            <p:cNvPr id="32" name="Freeform 145">
              <a:extLst>
                <a:ext uri="{FF2B5EF4-FFF2-40B4-BE49-F238E27FC236}">
                  <a16:creationId xmlns:a16="http://schemas.microsoft.com/office/drawing/2014/main" id="{6DFD24F4-DD4A-4907-B6BE-85E057300425}"/>
                </a:ext>
              </a:extLst>
            </p:cNvPr>
            <p:cNvSpPr>
              <a:spLocks/>
            </p:cNvSpPr>
            <p:nvPr/>
          </p:nvSpPr>
          <p:spPr bwMode="auto">
            <a:xfrm>
              <a:off x="3406625" y="3189938"/>
              <a:ext cx="461064" cy="397586"/>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lumMod val="65000"/>
                  </a:prstClr>
                </a:solidFill>
                <a:effectLst/>
                <a:uLnTx/>
                <a:uFillTx/>
                <a:cs typeface="+mn-ea"/>
                <a:sym typeface="+mn-lt"/>
              </a:endParaRPr>
            </a:p>
          </p:txBody>
        </p:sp>
      </p:grpSp>
      <p:grpSp>
        <p:nvGrpSpPr>
          <p:cNvPr id="36" name="组合 35">
            <a:extLst>
              <a:ext uri="{FF2B5EF4-FFF2-40B4-BE49-F238E27FC236}">
                <a16:creationId xmlns:a16="http://schemas.microsoft.com/office/drawing/2014/main" id="{C91F63E4-7428-48C9-8D25-EE3E58856FA3}"/>
              </a:ext>
            </a:extLst>
          </p:cNvPr>
          <p:cNvGrpSpPr/>
          <p:nvPr/>
        </p:nvGrpSpPr>
        <p:grpSpPr>
          <a:xfrm>
            <a:off x="1965082" y="4194627"/>
            <a:ext cx="1466622" cy="1466621"/>
            <a:chOff x="2374280" y="4503611"/>
            <a:chExt cx="1466622" cy="1466621"/>
          </a:xfrm>
          <a:solidFill>
            <a:srgbClr val="385D8A"/>
          </a:solidFill>
        </p:grpSpPr>
        <p:sp>
          <p:nvSpPr>
            <p:cNvPr id="23" name="Oval 7">
              <a:extLst>
                <a:ext uri="{FF2B5EF4-FFF2-40B4-BE49-F238E27FC236}">
                  <a16:creationId xmlns:a16="http://schemas.microsoft.com/office/drawing/2014/main" id="{538623FC-70C2-4521-8F82-574024679280}"/>
                </a:ext>
              </a:extLst>
            </p:cNvPr>
            <p:cNvSpPr/>
            <p:nvPr/>
          </p:nvSpPr>
          <p:spPr>
            <a:xfrm>
              <a:off x="3519451" y="5648781"/>
              <a:ext cx="321451" cy="321451"/>
            </a:xfrm>
            <a:prstGeom prst="ellipse">
              <a:avLst/>
            </a:prstGeom>
            <a:grpFill/>
            <a:ln w="12700"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a:ln>
                  <a:noFill/>
                </a:ln>
                <a:solidFill>
                  <a:prstClr val="white">
                    <a:lumMod val="65000"/>
                  </a:prstClr>
                </a:solidFill>
                <a:effectLst/>
                <a:uLnTx/>
                <a:uFillTx/>
                <a:cs typeface="+mn-ea"/>
                <a:sym typeface="+mn-lt"/>
              </a:endParaRPr>
            </a:p>
          </p:txBody>
        </p:sp>
        <p:sp>
          <p:nvSpPr>
            <p:cNvPr id="27" name="Teardrop 12">
              <a:extLst>
                <a:ext uri="{FF2B5EF4-FFF2-40B4-BE49-F238E27FC236}">
                  <a16:creationId xmlns:a16="http://schemas.microsoft.com/office/drawing/2014/main" id="{FAA39DCE-50E5-4037-8B9A-07CB6A3AA563}"/>
                </a:ext>
              </a:extLst>
            </p:cNvPr>
            <p:cNvSpPr/>
            <p:nvPr/>
          </p:nvSpPr>
          <p:spPr>
            <a:xfrm rot="5400000">
              <a:off x="2374280" y="4503611"/>
              <a:ext cx="1145170" cy="1145170"/>
            </a:xfrm>
            <a:prstGeom prst="teardrop">
              <a:avLst/>
            </a:prstGeom>
            <a:grpFill/>
            <a:ln w="28575"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lumMod val="65000"/>
                  </a:prstClr>
                </a:solidFill>
                <a:effectLst/>
                <a:uLnTx/>
                <a:uFillTx/>
                <a:cs typeface="+mn-ea"/>
                <a:sym typeface="+mn-lt"/>
              </a:endParaRPr>
            </a:p>
          </p:txBody>
        </p:sp>
        <p:sp>
          <p:nvSpPr>
            <p:cNvPr id="33" name="Freeform 146">
              <a:extLst>
                <a:ext uri="{FF2B5EF4-FFF2-40B4-BE49-F238E27FC236}">
                  <a16:creationId xmlns:a16="http://schemas.microsoft.com/office/drawing/2014/main" id="{CC973C37-92BD-41FD-883D-598BE8D2FEBA}"/>
                </a:ext>
              </a:extLst>
            </p:cNvPr>
            <p:cNvSpPr>
              <a:spLocks noEditPoints="1"/>
            </p:cNvSpPr>
            <p:nvPr/>
          </p:nvSpPr>
          <p:spPr bwMode="auto">
            <a:xfrm>
              <a:off x="2732274" y="4919815"/>
              <a:ext cx="461064" cy="504500"/>
            </a:xfrm>
            <a:custGeom>
              <a:avLst/>
              <a:gdLst/>
              <a:ahLst/>
              <a:cxnLst>
                <a:cxn ang="0">
                  <a:pos x="49" y="42"/>
                </a:cxn>
                <a:cxn ang="0">
                  <a:pos x="33" y="58"/>
                </a:cxn>
                <a:cxn ang="0">
                  <a:pos x="33" y="46"/>
                </a:cxn>
                <a:cxn ang="0">
                  <a:pos x="31" y="45"/>
                </a:cxn>
                <a:cxn ang="0">
                  <a:pos x="31" y="58"/>
                </a:cxn>
                <a:cxn ang="0">
                  <a:pos x="14" y="42"/>
                </a:cxn>
                <a:cxn ang="0">
                  <a:pos x="1" y="33"/>
                </a:cxn>
                <a:cxn ang="0">
                  <a:pos x="3" y="31"/>
                </a:cxn>
                <a:cxn ang="0">
                  <a:pos x="4" y="31"/>
                </a:cxn>
                <a:cxn ang="0">
                  <a:pos x="4" y="7"/>
                </a:cxn>
                <a:cxn ang="0">
                  <a:pos x="9" y="0"/>
                </a:cxn>
                <a:cxn ang="0">
                  <a:pos x="54" y="0"/>
                </a:cxn>
                <a:cxn ang="0">
                  <a:pos x="60" y="7"/>
                </a:cxn>
                <a:cxn ang="0">
                  <a:pos x="60" y="31"/>
                </a:cxn>
                <a:cxn ang="0">
                  <a:pos x="61" y="31"/>
                </a:cxn>
                <a:cxn ang="0">
                  <a:pos x="63" y="33"/>
                </a:cxn>
                <a:cxn ang="0">
                  <a:pos x="49" y="42"/>
                </a:cxn>
                <a:cxn ang="0">
                  <a:pos x="57" y="9"/>
                </a:cxn>
                <a:cxn ang="0">
                  <a:pos x="52" y="4"/>
                </a:cxn>
                <a:cxn ang="0">
                  <a:pos x="12" y="4"/>
                </a:cxn>
                <a:cxn ang="0">
                  <a:pos x="7" y="9"/>
                </a:cxn>
                <a:cxn ang="0">
                  <a:pos x="7" y="33"/>
                </a:cxn>
                <a:cxn ang="0">
                  <a:pos x="27" y="37"/>
                </a:cxn>
                <a:cxn ang="0">
                  <a:pos x="30" y="38"/>
                </a:cxn>
                <a:cxn ang="0">
                  <a:pos x="30" y="38"/>
                </a:cxn>
                <a:cxn ang="0">
                  <a:pos x="33" y="40"/>
                </a:cxn>
                <a:cxn ang="0">
                  <a:pos x="37" y="37"/>
                </a:cxn>
                <a:cxn ang="0">
                  <a:pos x="57" y="33"/>
                </a:cxn>
                <a:cxn ang="0">
                  <a:pos x="57" y="9"/>
                </a:cxn>
                <a:cxn ang="0">
                  <a:pos x="23" y="34"/>
                </a:cxn>
                <a:cxn ang="0">
                  <a:pos x="16" y="27"/>
                </a:cxn>
                <a:cxn ang="0">
                  <a:pos x="23" y="20"/>
                </a:cxn>
                <a:cxn ang="0">
                  <a:pos x="31" y="27"/>
                </a:cxn>
                <a:cxn ang="0">
                  <a:pos x="23" y="34"/>
                </a:cxn>
                <a:cxn ang="0">
                  <a:pos x="41" y="34"/>
                </a:cxn>
                <a:cxn ang="0">
                  <a:pos x="33" y="27"/>
                </a:cxn>
                <a:cxn ang="0">
                  <a:pos x="41" y="20"/>
                </a:cxn>
                <a:cxn ang="0">
                  <a:pos x="49" y="27"/>
                </a:cxn>
                <a:cxn ang="0">
                  <a:pos x="41" y="34"/>
                </a:cxn>
              </a:cxnLst>
              <a:rect l="0" t="0" r="r" b="b"/>
              <a:pathLst>
                <a:path w="64" h="70">
                  <a:moveTo>
                    <a:pt x="49" y="42"/>
                  </a:moveTo>
                  <a:cubicBezTo>
                    <a:pt x="56" y="66"/>
                    <a:pt x="32" y="70"/>
                    <a:pt x="33" y="58"/>
                  </a:cubicBezTo>
                  <a:cubicBezTo>
                    <a:pt x="33" y="58"/>
                    <a:pt x="33" y="51"/>
                    <a:pt x="33" y="46"/>
                  </a:cubicBezTo>
                  <a:cubicBezTo>
                    <a:pt x="32" y="46"/>
                    <a:pt x="32" y="46"/>
                    <a:pt x="31" y="45"/>
                  </a:cubicBezTo>
                  <a:cubicBezTo>
                    <a:pt x="31" y="51"/>
                    <a:pt x="31" y="58"/>
                    <a:pt x="31" y="58"/>
                  </a:cubicBezTo>
                  <a:cubicBezTo>
                    <a:pt x="31" y="70"/>
                    <a:pt x="7" y="66"/>
                    <a:pt x="14" y="42"/>
                  </a:cubicBezTo>
                  <a:cubicBezTo>
                    <a:pt x="7" y="39"/>
                    <a:pt x="3" y="36"/>
                    <a:pt x="1" y="33"/>
                  </a:cubicBezTo>
                  <a:cubicBezTo>
                    <a:pt x="0" y="31"/>
                    <a:pt x="1" y="29"/>
                    <a:pt x="3" y="31"/>
                  </a:cubicBezTo>
                  <a:cubicBezTo>
                    <a:pt x="3" y="31"/>
                    <a:pt x="3" y="31"/>
                    <a:pt x="4" y="31"/>
                  </a:cubicBezTo>
                  <a:cubicBezTo>
                    <a:pt x="4" y="7"/>
                    <a:pt x="4" y="7"/>
                    <a:pt x="4" y="7"/>
                  </a:cubicBezTo>
                  <a:cubicBezTo>
                    <a:pt x="4" y="3"/>
                    <a:pt x="6" y="0"/>
                    <a:pt x="9" y="0"/>
                  </a:cubicBezTo>
                  <a:cubicBezTo>
                    <a:pt x="54" y="0"/>
                    <a:pt x="54" y="0"/>
                    <a:pt x="54" y="0"/>
                  </a:cubicBezTo>
                  <a:cubicBezTo>
                    <a:pt x="57" y="0"/>
                    <a:pt x="60" y="3"/>
                    <a:pt x="60" y="7"/>
                  </a:cubicBezTo>
                  <a:cubicBezTo>
                    <a:pt x="60" y="31"/>
                    <a:pt x="60" y="31"/>
                    <a:pt x="60" y="31"/>
                  </a:cubicBezTo>
                  <a:cubicBezTo>
                    <a:pt x="60" y="31"/>
                    <a:pt x="60" y="31"/>
                    <a:pt x="61" y="31"/>
                  </a:cubicBezTo>
                  <a:cubicBezTo>
                    <a:pt x="63" y="29"/>
                    <a:pt x="64" y="31"/>
                    <a:pt x="63" y="33"/>
                  </a:cubicBezTo>
                  <a:cubicBezTo>
                    <a:pt x="60" y="36"/>
                    <a:pt x="56" y="39"/>
                    <a:pt x="49" y="42"/>
                  </a:cubicBezTo>
                  <a:close/>
                  <a:moveTo>
                    <a:pt x="57" y="9"/>
                  </a:moveTo>
                  <a:cubicBezTo>
                    <a:pt x="57" y="5"/>
                    <a:pt x="56" y="4"/>
                    <a:pt x="52" y="4"/>
                  </a:cubicBezTo>
                  <a:cubicBezTo>
                    <a:pt x="12" y="4"/>
                    <a:pt x="12" y="4"/>
                    <a:pt x="12" y="4"/>
                  </a:cubicBezTo>
                  <a:cubicBezTo>
                    <a:pt x="8" y="4"/>
                    <a:pt x="7" y="5"/>
                    <a:pt x="7" y="9"/>
                  </a:cubicBezTo>
                  <a:cubicBezTo>
                    <a:pt x="7" y="33"/>
                    <a:pt x="7" y="33"/>
                    <a:pt x="7" y="33"/>
                  </a:cubicBezTo>
                  <a:cubicBezTo>
                    <a:pt x="15" y="38"/>
                    <a:pt x="23" y="37"/>
                    <a:pt x="27" y="37"/>
                  </a:cubicBezTo>
                  <a:cubicBezTo>
                    <a:pt x="28" y="37"/>
                    <a:pt x="29" y="37"/>
                    <a:pt x="30" y="38"/>
                  </a:cubicBezTo>
                  <a:cubicBezTo>
                    <a:pt x="30" y="38"/>
                    <a:pt x="30" y="38"/>
                    <a:pt x="30" y="38"/>
                  </a:cubicBezTo>
                  <a:cubicBezTo>
                    <a:pt x="31" y="39"/>
                    <a:pt x="32" y="39"/>
                    <a:pt x="33" y="40"/>
                  </a:cubicBezTo>
                  <a:cubicBezTo>
                    <a:pt x="33" y="38"/>
                    <a:pt x="34" y="37"/>
                    <a:pt x="37" y="37"/>
                  </a:cubicBezTo>
                  <a:cubicBezTo>
                    <a:pt x="41" y="37"/>
                    <a:pt x="48" y="38"/>
                    <a:pt x="57" y="33"/>
                  </a:cubicBezTo>
                  <a:lnTo>
                    <a:pt x="57" y="9"/>
                  </a:lnTo>
                  <a:close/>
                  <a:moveTo>
                    <a:pt x="23" y="34"/>
                  </a:moveTo>
                  <a:cubicBezTo>
                    <a:pt x="19" y="34"/>
                    <a:pt x="16" y="31"/>
                    <a:pt x="16" y="27"/>
                  </a:cubicBezTo>
                  <a:cubicBezTo>
                    <a:pt x="16" y="23"/>
                    <a:pt x="19" y="20"/>
                    <a:pt x="23" y="20"/>
                  </a:cubicBezTo>
                  <a:cubicBezTo>
                    <a:pt x="27" y="20"/>
                    <a:pt x="31" y="23"/>
                    <a:pt x="31" y="27"/>
                  </a:cubicBezTo>
                  <a:cubicBezTo>
                    <a:pt x="31" y="31"/>
                    <a:pt x="27" y="34"/>
                    <a:pt x="23" y="34"/>
                  </a:cubicBezTo>
                  <a:close/>
                  <a:moveTo>
                    <a:pt x="41" y="34"/>
                  </a:moveTo>
                  <a:cubicBezTo>
                    <a:pt x="37" y="34"/>
                    <a:pt x="33" y="31"/>
                    <a:pt x="33" y="27"/>
                  </a:cubicBezTo>
                  <a:cubicBezTo>
                    <a:pt x="33" y="23"/>
                    <a:pt x="37" y="20"/>
                    <a:pt x="41" y="20"/>
                  </a:cubicBezTo>
                  <a:cubicBezTo>
                    <a:pt x="45" y="20"/>
                    <a:pt x="49" y="23"/>
                    <a:pt x="49" y="27"/>
                  </a:cubicBezTo>
                  <a:cubicBezTo>
                    <a:pt x="49" y="31"/>
                    <a:pt x="45" y="34"/>
                    <a:pt x="41" y="34"/>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a:ln>
                  <a:noFill/>
                </a:ln>
                <a:solidFill>
                  <a:prstClr val="white">
                    <a:lumMod val="65000"/>
                  </a:prstClr>
                </a:solidFill>
                <a:effectLst/>
                <a:uLnTx/>
                <a:uFillTx/>
                <a:cs typeface="+mn-ea"/>
                <a:sym typeface="+mn-lt"/>
              </a:endParaRPr>
            </a:p>
          </p:txBody>
        </p:sp>
      </p:grpSp>
      <p:grpSp>
        <p:nvGrpSpPr>
          <p:cNvPr id="37" name="组合 36">
            <a:extLst>
              <a:ext uri="{FF2B5EF4-FFF2-40B4-BE49-F238E27FC236}">
                <a16:creationId xmlns:a16="http://schemas.microsoft.com/office/drawing/2014/main" id="{A70AE43E-264F-44DE-9278-182612D9AA49}"/>
              </a:ext>
            </a:extLst>
          </p:cNvPr>
          <p:cNvGrpSpPr/>
          <p:nvPr/>
        </p:nvGrpSpPr>
        <p:grpSpPr>
          <a:xfrm>
            <a:off x="7320136" y="2655060"/>
            <a:ext cx="1503454" cy="1462748"/>
            <a:chOff x="7731799" y="2816147"/>
            <a:chExt cx="1503454" cy="1462748"/>
          </a:xfrm>
          <a:solidFill>
            <a:srgbClr val="385D8A"/>
          </a:solidFill>
        </p:grpSpPr>
        <p:sp>
          <p:nvSpPr>
            <p:cNvPr id="25" name="Oval 10">
              <a:extLst>
                <a:ext uri="{FF2B5EF4-FFF2-40B4-BE49-F238E27FC236}">
                  <a16:creationId xmlns:a16="http://schemas.microsoft.com/office/drawing/2014/main" id="{C0145CDF-D767-48B7-AC6A-A9241CBE3373}"/>
                </a:ext>
              </a:extLst>
            </p:cNvPr>
            <p:cNvSpPr/>
            <p:nvPr/>
          </p:nvSpPr>
          <p:spPr>
            <a:xfrm>
              <a:off x="7731799" y="3957444"/>
              <a:ext cx="321451" cy="321451"/>
            </a:xfrm>
            <a:prstGeom prst="ellipse">
              <a:avLst/>
            </a:prstGeom>
            <a:grpFill/>
            <a:ln w="12700"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a:ln>
                  <a:noFill/>
                </a:ln>
                <a:solidFill>
                  <a:prstClr val="white">
                    <a:lumMod val="65000"/>
                  </a:prstClr>
                </a:solidFill>
                <a:effectLst/>
                <a:uLnTx/>
                <a:uFillTx/>
                <a:cs typeface="+mn-ea"/>
                <a:sym typeface="+mn-lt"/>
              </a:endParaRPr>
            </a:p>
          </p:txBody>
        </p:sp>
        <p:sp>
          <p:nvSpPr>
            <p:cNvPr id="29" name="Teardrop 14">
              <a:extLst>
                <a:ext uri="{FF2B5EF4-FFF2-40B4-BE49-F238E27FC236}">
                  <a16:creationId xmlns:a16="http://schemas.microsoft.com/office/drawing/2014/main" id="{43196129-1A54-4966-875D-58257819AADB}"/>
                </a:ext>
              </a:extLst>
            </p:cNvPr>
            <p:cNvSpPr/>
            <p:nvPr/>
          </p:nvSpPr>
          <p:spPr>
            <a:xfrm rot="16200000" flipH="1">
              <a:off x="8090083" y="2816147"/>
              <a:ext cx="1145170" cy="1145170"/>
            </a:xfrm>
            <a:prstGeom prst="teardrop">
              <a:avLst/>
            </a:prstGeom>
            <a:grpFill/>
            <a:ln w="28575"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lumMod val="65000"/>
                  </a:prstClr>
                </a:solidFill>
                <a:effectLst/>
                <a:uLnTx/>
                <a:uFillTx/>
                <a:cs typeface="+mn-ea"/>
                <a:sym typeface="+mn-lt"/>
              </a:endParaRPr>
            </a:p>
          </p:txBody>
        </p:sp>
        <p:sp>
          <p:nvSpPr>
            <p:cNvPr id="34" name="Freeform 175">
              <a:extLst>
                <a:ext uri="{FF2B5EF4-FFF2-40B4-BE49-F238E27FC236}">
                  <a16:creationId xmlns:a16="http://schemas.microsoft.com/office/drawing/2014/main" id="{E608C7FC-35CF-4B32-B07B-93B2EFC5D5F7}"/>
                </a:ext>
              </a:extLst>
            </p:cNvPr>
            <p:cNvSpPr>
              <a:spLocks noEditPoints="1"/>
            </p:cNvSpPr>
            <p:nvPr/>
          </p:nvSpPr>
          <p:spPr bwMode="auto">
            <a:xfrm>
              <a:off x="8461762" y="3178245"/>
              <a:ext cx="417633" cy="420973"/>
            </a:xfrm>
            <a:custGeom>
              <a:avLst/>
              <a:gdLst/>
              <a:ahLst/>
              <a:cxnLst>
                <a:cxn ang="0">
                  <a:pos x="11" y="57"/>
                </a:cxn>
                <a:cxn ang="0">
                  <a:pos x="8" y="58"/>
                </a:cxn>
                <a:cxn ang="0">
                  <a:pos x="5" y="57"/>
                </a:cxn>
                <a:cxn ang="0">
                  <a:pos x="1" y="53"/>
                </a:cxn>
                <a:cxn ang="0">
                  <a:pos x="0" y="50"/>
                </a:cxn>
                <a:cxn ang="0">
                  <a:pos x="1" y="47"/>
                </a:cxn>
                <a:cxn ang="0">
                  <a:pos x="25" y="22"/>
                </a:cxn>
                <a:cxn ang="0">
                  <a:pos x="35" y="33"/>
                </a:cxn>
                <a:cxn ang="0">
                  <a:pos x="11" y="57"/>
                </a:cxn>
                <a:cxn ang="0">
                  <a:pos x="10" y="45"/>
                </a:cxn>
                <a:cxn ang="0">
                  <a:pos x="8" y="48"/>
                </a:cxn>
                <a:cxn ang="0">
                  <a:pos x="10" y="50"/>
                </a:cxn>
                <a:cxn ang="0">
                  <a:pos x="12" y="48"/>
                </a:cxn>
                <a:cxn ang="0">
                  <a:pos x="10" y="45"/>
                </a:cxn>
                <a:cxn ang="0">
                  <a:pos x="57" y="21"/>
                </a:cxn>
                <a:cxn ang="0">
                  <a:pos x="42" y="32"/>
                </a:cxn>
                <a:cxn ang="0">
                  <a:pos x="26" y="16"/>
                </a:cxn>
                <a:cxn ang="0">
                  <a:pos x="42" y="0"/>
                </a:cxn>
                <a:cxn ang="0">
                  <a:pos x="50" y="2"/>
                </a:cxn>
                <a:cxn ang="0">
                  <a:pos x="51" y="3"/>
                </a:cxn>
                <a:cxn ang="0">
                  <a:pos x="50" y="4"/>
                </a:cxn>
                <a:cxn ang="0">
                  <a:pos x="40" y="10"/>
                </a:cxn>
                <a:cxn ang="0">
                  <a:pos x="40" y="18"/>
                </a:cxn>
                <a:cxn ang="0">
                  <a:pos x="47" y="22"/>
                </a:cxn>
                <a:cxn ang="0">
                  <a:pos x="57" y="16"/>
                </a:cxn>
                <a:cxn ang="0">
                  <a:pos x="58" y="17"/>
                </a:cxn>
                <a:cxn ang="0">
                  <a:pos x="57" y="21"/>
                </a:cxn>
              </a:cxnLst>
              <a:rect l="0" t="0" r="r" b="b"/>
              <a:pathLst>
                <a:path w="58" h="58">
                  <a:moveTo>
                    <a:pt x="11" y="57"/>
                  </a:moveTo>
                  <a:cubicBezTo>
                    <a:pt x="10" y="58"/>
                    <a:pt x="9" y="58"/>
                    <a:pt x="8" y="58"/>
                  </a:cubicBezTo>
                  <a:cubicBezTo>
                    <a:pt x="7" y="58"/>
                    <a:pt x="6" y="58"/>
                    <a:pt x="5" y="57"/>
                  </a:cubicBezTo>
                  <a:cubicBezTo>
                    <a:pt x="1" y="53"/>
                    <a:pt x="1" y="53"/>
                    <a:pt x="1" y="53"/>
                  </a:cubicBezTo>
                  <a:cubicBezTo>
                    <a:pt x="0" y="52"/>
                    <a:pt x="0" y="51"/>
                    <a:pt x="0" y="50"/>
                  </a:cubicBezTo>
                  <a:cubicBezTo>
                    <a:pt x="0" y="49"/>
                    <a:pt x="0" y="47"/>
                    <a:pt x="1" y="47"/>
                  </a:cubicBezTo>
                  <a:cubicBezTo>
                    <a:pt x="25" y="22"/>
                    <a:pt x="25" y="22"/>
                    <a:pt x="25" y="22"/>
                  </a:cubicBezTo>
                  <a:cubicBezTo>
                    <a:pt x="27" y="27"/>
                    <a:pt x="31" y="31"/>
                    <a:pt x="35" y="33"/>
                  </a:cubicBezTo>
                  <a:lnTo>
                    <a:pt x="11" y="57"/>
                  </a:lnTo>
                  <a:close/>
                  <a:moveTo>
                    <a:pt x="10" y="45"/>
                  </a:moveTo>
                  <a:cubicBezTo>
                    <a:pt x="9" y="45"/>
                    <a:pt x="8" y="46"/>
                    <a:pt x="8" y="48"/>
                  </a:cubicBezTo>
                  <a:cubicBezTo>
                    <a:pt x="8" y="49"/>
                    <a:pt x="9" y="50"/>
                    <a:pt x="10" y="50"/>
                  </a:cubicBezTo>
                  <a:cubicBezTo>
                    <a:pt x="11" y="50"/>
                    <a:pt x="12" y="49"/>
                    <a:pt x="12" y="48"/>
                  </a:cubicBezTo>
                  <a:cubicBezTo>
                    <a:pt x="12" y="46"/>
                    <a:pt x="11" y="45"/>
                    <a:pt x="10" y="45"/>
                  </a:cubicBezTo>
                  <a:close/>
                  <a:moveTo>
                    <a:pt x="57" y="21"/>
                  </a:moveTo>
                  <a:cubicBezTo>
                    <a:pt x="55" y="27"/>
                    <a:pt x="49" y="32"/>
                    <a:pt x="42" y="32"/>
                  </a:cubicBezTo>
                  <a:cubicBezTo>
                    <a:pt x="33" y="32"/>
                    <a:pt x="26" y="24"/>
                    <a:pt x="26" y="16"/>
                  </a:cubicBezTo>
                  <a:cubicBezTo>
                    <a:pt x="26" y="7"/>
                    <a:pt x="33" y="0"/>
                    <a:pt x="42" y="0"/>
                  </a:cubicBezTo>
                  <a:cubicBezTo>
                    <a:pt x="45" y="0"/>
                    <a:pt x="48" y="0"/>
                    <a:pt x="50" y="2"/>
                  </a:cubicBezTo>
                  <a:cubicBezTo>
                    <a:pt x="51" y="2"/>
                    <a:pt x="51" y="2"/>
                    <a:pt x="51" y="3"/>
                  </a:cubicBezTo>
                  <a:cubicBezTo>
                    <a:pt x="51" y="3"/>
                    <a:pt x="51" y="4"/>
                    <a:pt x="50" y="4"/>
                  </a:cubicBezTo>
                  <a:cubicBezTo>
                    <a:pt x="40" y="10"/>
                    <a:pt x="40" y="10"/>
                    <a:pt x="40" y="10"/>
                  </a:cubicBezTo>
                  <a:cubicBezTo>
                    <a:pt x="40" y="18"/>
                    <a:pt x="40" y="18"/>
                    <a:pt x="40" y="18"/>
                  </a:cubicBezTo>
                  <a:cubicBezTo>
                    <a:pt x="47" y="22"/>
                    <a:pt x="47" y="22"/>
                    <a:pt x="47" y="22"/>
                  </a:cubicBezTo>
                  <a:cubicBezTo>
                    <a:pt x="48" y="21"/>
                    <a:pt x="56" y="16"/>
                    <a:pt x="57" y="16"/>
                  </a:cubicBezTo>
                  <a:cubicBezTo>
                    <a:pt x="58" y="16"/>
                    <a:pt x="58" y="16"/>
                    <a:pt x="58" y="17"/>
                  </a:cubicBezTo>
                  <a:cubicBezTo>
                    <a:pt x="58" y="18"/>
                    <a:pt x="58" y="20"/>
                    <a:pt x="57" y="2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lumMod val="65000"/>
                  </a:prstClr>
                </a:solidFill>
                <a:effectLst/>
                <a:uLnTx/>
                <a:uFillTx/>
                <a:cs typeface="+mn-ea"/>
                <a:sym typeface="+mn-lt"/>
              </a:endParaRPr>
            </a:p>
          </p:txBody>
        </p:sp>
      </p:grpSp>
      <p:grpSp>
        <p:nvGrpSpPr>
          <p:cNvPr id="39" name="组合 38">
            <a:extLst>
              <a:ext uri="{FF2B5EF4-FFF2-40B4-BE49-F238E27FC236}">
                <a16:creationId xmlns:a16="http://schemas.microsoft.com/office/drawing/2014/main" id="{DCF3D7AD-6B30-47EA-BC9B-B5D17467EF1A}"/>
              </a:ext>
            </a:extLst>
          </p:cNvPr>
          <p:cNvGrpSpPr/>
          <p:nvPr/>
        </p:nvGrpSpPr>
        <p:grpSpPr>
          <a:xfrm>
            <a:off x="8616916" y="4194627"/>
            <a:ext cx="1560376" cy="1466621"/>
            <a:chOff x="8434974" y="4503611"/>
            <a:chExt cx="1560376" cy="1466621"/>
          </a:xfrm>
          <a:solidFill>
            <a:srgbClr val="385D8A"/>
          </a:solidFill>
        </p:grpSpPr>
        <p:sp>
          <p:nvSpPr>
            <p:cNvPr id="30" name="Teardrop 15">
              <a:extLst>
                <a:ext uri="{FF2B5EF4-FFF2-40B4-BE49-F238E27FC236}">
                  <a16:creationId xmlns:a16="http://schemas.microsoft.com/office/drawing/2014/main" id="{D4D5881B-68F3-4689-8CED-0ABD2393459F}"/>
                </a:ext>
              </a:extLst>
            </p:cNvPr>
            <p:cNvSpPr/>
            <p:nvPr/>
          </p:nvSpPr>
          <p:spPr>
            <a:xfrm rot="16200000" flipH="1">
              <a:off x="8850180" y="4503611"/>
              <a:ext cx="1145170" cy="1145170"/>
            </a:xfrm>
            <a:prstGeom prst="teardrop">
              <a:avLst/>
            </a:prstGeom>
            <a:grpFill/>
            <a:ln w="28575"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a:ln>
                  <a:noFill/>
                </a:ln>
                <a:solidFill>
                  <a:prstClr val="white">
                    <a:lumMod val="65000"/>
                  </a:prstClr>
                </a:solidFill>
                <a:effectLst/>
                <a:uLnTx/>
                <a:uFillTx/>
                <a:cs typeface="+mn-ea"/>
                <a:sym typeface="+mn-lt"/>
              </a:endParaRPr>
            </a:p>
          </p:txBody>
        </p:sp>
        <p:grpSp>
          <p:nvGrpSpPr>
            <p:cNvPr id="38" name="组合 37">
              <a:extLst>
                <a:ext uri="{FF2B5EF4-FFF2-40B4-BE49-F238E27FC236}">
                  <a16:creationId xmlns:a16="http://schemas.microsoft.com/office/drawing/2014/main" id="{4E840B5C-E159-4572-94DD-F75771EB46AB}"/>
                </a:ext>
              </a:extLst>
            </p:cNvPr>
            <p:cNvGrpSpPr/>
            <p:nvPr/>
          </p:nvGrpSpPr>
          <p:grpSpPr>
            <a:xfrm>
              <a:off x="8434974" y="4958238"/>
              <a:ext cx="1177731" cy="1011994"/>
              <a:chOff x="8434974" y="4958238"/>
              <a:chExt cx="1177731" cy="1011994"/>
            </a:xfrm>
            <a:grpFill/>
          </p:grpSpPr>
          <p:sp>
            <p:nvSpPr>
              <p:cNvPr id="24" name="Oval 8">
                <a:extLst>
                  <a:ext uri="{FF2B5EF4-FFF2-40B4-BE49-F238E27FC236}">
                    <a16:creationId xmlns:a16="http://schemas.microsoft.com/office/drawing/2014/main" id="{4D0C024B-6408-4A52-B666-39F01F36ECF0}"/>
                  </a:ext>
                </a:extLst>
              </p:cNvPr>
              <p:cNvSpPr/>
              <p:nvPr/>
            </p:nvSpPr>
            <p:spPr>
              <a:xfrm>
                <a:off x="8434974" y="5648781"/>
                <a:ext cx="321451" cy="321451"/>
              </a:xfrm>
              <a:prstGeom prst="ellipse">
                <a:avLst/>
              </a:prstGeom>
              <a:grpFill/>
              <a:ln w="12700"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a:ln>
                    <a:noFill/>
                  </a:ln>
                  <a:solidFill>
                    <a:prstClr val="white">
                      <a:lumMod val="65000"/>
                    </a:prstClr>
                  </a:solidFill>
                  <a:effectLst/>
                  <a:uLnTx/>
                  <a:uFillTx/>
                  <a:cs typeface="+mn-ea"/>
                  <a:sym typeface="+mn-lt"/>
                </a:endParaRPr>
              </a:p>
            </p:txBody>
          </p:sp>
          <p:sp>
            <p:nvSpPr>
              <p:cNvPr id="31" name="Freeform 137">
                <a:extLst>
                  <a:ext uri="{FF2B5EF4-FFF2-40B4-BE49-F238E27FC236}">
                    <a16:creationId xmlns:a16="http://schemas.microsoft.com/office/drawing/2014/main" id="{FDD2C119-88C6-4279-B898-8677E8EAE20C}"/>
                  </a:ext>
                </a:extLst>
              </p:cNvPr>
              <p:cNvSpPr>
                <a:spLocks noEditPoints="1"/>
              </p:cNvSpPr>
              <p:nvPr/>
            </p:nvSpPr>
            <p:spPr bwMode="auto">
              <a:xfrm>
                <a:off x="9195072" y="4958238"/>
                <a:ext cx="417633" cy="427655"/>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lumMod val="65000"/>
                    </a:prstClr>
                  </a:solidFill>
                  <a:effectLst/>
                  <a:uLnTx/>
                  <a:uFillTx/>
                  <a:cs typeface="+mn-ea"/>
                  <a:sym typeface="+mn-lt"/>
                </a:endParaRPr>
              </a:p>
            </p:txBody>
          </p:sp>
        </p:grpSp>
      </p:grpSp>
      <p:grpSp>
        <p:nvGrpSpPr>
          <p:cNvPr id="40" name="组合 39">
            <a:extLst>
              <a:ext uri="{FF2B5EF4-FFF2-40B4-BE49-F238E27FC236}">
                <a16:creationId xmlns:a16="http://schemas.microsoft.com/office/drawing/2014/main" id="{BF0CDF2E-0E7B-48E8-BB4E-88E24B76824A}"/>
              </a:ext>
            </a:extLst>
          </p:cNvPr>
          <p:cNvGrpSpPr/>
          <p:nvPr/>
        </p:nvGrpSpPr>
        <p:grpSpPr>
          <a:xfrm>
            <a:off x="707232" y="662608"/>
            <a:ext cx="492224" cy="492224"/>
            <a:chOff x="1965186" y="1419622"/>
            <a:chExt cx="302558" cy="314067"/>
          </a:xfrm>
          <a:solidFill>
            <a:srgbClr val="385D8A"/>
          </a:solidFill>
        </p:grpSpPr>
        <p:sp>
          <p:nvSpPr>
            <p:cNvPr id="41" name="矩形 40">
              <a:extLst>
                <a:ext uri="{FF2B5EF4-FFF2-40B4-BE49-F238E27FC236}">
                  <a16:creationId xmlns:a16="http://schemas.microsoft.com/office/drawing/2014/main" id="{84761319-FF77-4B3C-AE46-99634FD96D50}"/>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矩形 41">
              <a:extLst>
                <a:ext uri="{FF2B5EF4-FFF2-40B4-BE49-F238E27FC236}">
                  <a16:creationId xmlns:a16="http://schemas.microsoft.com/office/drawing/2014/main" id="{7DAD8EF8-A586-4519-8FC8-279E9F5A6DED}"/>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241155963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350" fill="hold"/>
                                        <p:tgtEl>
                                          <p:spTgt spid="40"/>
                                        </p:tgtEl>
                                        <p:attrNameLst>
                                          <p:attrName>ppt_w</p:attrName>
                                        </p:attrNameLst>
                                      </p:cBhvr>
                                      <p:tavLst>
                                        <p:tav tm="0">
                                          <p:val>
                                            <p:fltVal val="0"/>
                                          </p:val>
                                        </p:tav>
                                        <p:tav tm="100000">
                                          <p:val>
                                            <p:strVal val="#ppt_w"/>
                                          </p:val>
                                        </p:tav>
                                      </p:tavLst>
                                    </p:anim>
                                    <p:anim calcmode="lin" valueType="num">
                                      <p:cBhvr>
                                        <p:cTn id="8" dur="350" fill="hold"/>
                                        <p:tgtEl>
                                          <p:spTgt spid="40"/>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par>
                          <p:cTn id="16" fill="hold">
                            <p:stCondLst>
                              <p:cond delay="1350"/>
                            </p:stCondLst>
                            <p:childTnLst>
                              <p:par>
                                <p:cTn id="17" presetID="42"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2350"/>
                            </p:stCondLst>
                            <p:childTnLst>
                              <p:par>
                                <p:cTn id="23" presetID="53" presetClass="entr" presetSubtype="16"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childTnLst>
                          </p:cTn>
                        </p:par>
                        <p:par>
                          <p:cTn id="28" fill="hold">
                            <p:stCondLst>
                              <p:cond delay="2850"/>
                            </p:stCondLst>
                            <p:childTnLst>
                              <p:par>
                                <p:cTn id="29" presetID="53" presetClass="entr" presetSubtype="1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350"/>
                            </p:stCondLst>
                            <p:childTnLst>
                              <p:par>
                                <p:cTn id="35" presetID="53" presetClass="entr" presetSubtype="16"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3850"/>
                            </p:stCondLst>
                            <p:childTnLst>
                              <p:par>
                                <p:cTn id="41" presetID="53" presetClass="entr" presetSubtype="16" fill="hold" nodeType="after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p:cTn id="43" dur="500" fill="hold"/>
                                        <p:tgtEl>
                                          <p:spTgt spid="36"/>
                                        </p:tgtEl>
                                        <p:attrNameLst>
                                          <p:attrName>ppt_w</p:attrName>
                                        </p:attrNameLst>
                                      </p:cBhvr>
                                      <p:tavLst>
                                        <p:tav tm="0">
                                          <p:val>
                                            <p:fltVal val="0"/>
                                          </p:val>
                                        </p:tav>
                                        <p:tav tm="100000">
                                          <p:val>
                                            <p:strVal val="#ppt_w"/>
                                          </p:val>
                                        </p:tav>
                                      </p:tavLst>
                                    </p:anim>
                                    <p:anim calcmode="lin" valueType="num">
                                      <p:cBhvr>
                                        <p:cTn id="44" dur="500" fill="hold"/>
                                        <p:tgtEl>
                                          <p:spTgt spid="36"/>
                                        </p:tgtEl>
                                        <p:attrNameLst>
                                          <p:attrName>ppt_h</p:attrName>
                                        </p:attrNameLst>
                                      </p:cBhvr>
                                      <p:tavLst>
                                        <p:tav tm="0">
                                          <p:val>
                                            <p:fltVal val="0"/>
                                          </p:val>
                                        </p:tav>
                                        <p:tav tm="100000">
                                          <p:val>
                                            <p:strVal val="#ppt_h"/>
                                          </p:val>
                                        </p:tav>
                                      </p:tavLst>
                                    </p:anim>
                                    <p:animEffect transition="in" filter="fade">
                                      <p:cBhvr>
                                        <p:cTn id="45" dur="500"/>
                                        <p:tgtEl>
                                          <p:spTgt spid="36"/>
                                        </p:tgtEl>
                                      </p:cBhvr>
                                    </p:animEffect>
                                  </p:childTnLst>
                                </p:cTn>
                              </p:par>
                            </p:childTnLst>
                          </p:cTn>
                        </p:par>
                        <p:par>
                          <p:cTn id="46" fill="hold">
                            <p:stCondLst>
                              <p:cond delay="4350"/>
                            </p:stCondLst>
                            <p:childTnLst>
                              <p:par>
                                <p:cTn id="47" presetID="53" presetClass="entr" presetSubtype="16"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animEffect transition="in" filter="fade">
                                      <p:cBhvr>
                                        <p:cTn id="51" dur="500"/>
                                        <p:tgtEl>
                                          <p:spTgt spid="10"/>
                                        </p:tgtEl>
                                      </p:cBhvr>
                                    </p:animEffect>
                                  </p:childTnLst>
                                </p:cTn>
                              </p:par>
                            </p:childTnLst>
                          </p:cTn>
                        </p:par>
                        <p:par>
                          <p:cTn id="52" fill="hold">
                            <p:stCondLst>
                              <p:cond delay="4850"/>
                            </p:stCondLst>
                            <p:childTnLst>
                              <p:par>
                                <p:cTn id="53" presetID="53" presetClass="entr" presetSubtype="16"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fltVal val="0"/>
                                          </p:val>
                                        </p:tav>
                                        <p:tav tm="100000">
                                          <p:val>
                                            <p:strVal val="#ppt_w"/>
                                          </p:val>
                                        </p:tav>
                                      </p:tavLst>
                                    </p:anim>
                                    <p:anim calcmode="lin" valueType="num">
                                      <p:cBhvr>
                                        <p:cTn id="56" dur="500" fill="hold"/>
                                        <p:tgtEl>
                                          <p:spTgt spid="5"/>
                                        </p:tgtEl>
                                        <p:attrNameLst>
                                          <p:attrName>ppt_h</p:attrName>
                                        </p:attrNameLst>
                                      </p:cBhvr>
                                      <p:tavLst>
                                        <p:tav tm="0">
                                          <p:val>
                                            <p:fltVal val="0"/>
                                          </p:val>
                                        </p:tav>
                                        <p:tav tm="100000">
                                          <p:val>
                                            <p:strVal val="#ppt_h"/>
                                          </p:val>
                                        </p:tav>
                                      </p:tavLst>
                                    </p:anim>
                                    <p:animEffect transition="in" filter="fade">
                                      <p:cBhvr>
                                        <p:cTn id="57" dur="500"/>
                                        <p:tgtEl>
                                          <p:spTgt spid="5"/>
                                        </p:tgtEl>
                                      </p:cBhvr>
                                    </p:animEffect>
                                  </p:childTnLst>
                                </p:cTn>
                              </p:par>
                            </p:childTnLst>
                          </p:cTn>
                        </p:par>
                        <p:par>
                          <p:cTn id="58" fill="hold">
                            <p:stCondLst>
                              <p:cond delay="5350"/>
                            </p:stCondLst>
                            <p:childTnLst>
                              <p:par>
                                <p:cTn id="59" presetID="53" presetClass="entr" presetSubtype="16" fill="hold" grpId="0" nodeType="after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500" fill="hold"/>
                                        <p:tgtEl>
                                          <p:spTgt spid="7"/>
                                        </p:tgtEl>
                                        <p:attrNameLst>
                                          <p:attrName>ppt_w</p:attrName>
                                        </p:attrNameLst>
                                      </p:cBhvr>
                                      <p:tavLst>
                                        <p:tav tm="0">
                                          <p:val>
                                            <p:fltVal val="0"/>
                                          </p:val>
                                        </p:tav>
                                        <p:tav tm="100000">
                                          <p:val>
                                            <p:strVal val="#ppt_w"/>
                                          </p:val>
                                        </p:tav>
                                      </p:tavLst>
                                    </p:anim>
                                    <p:anim calcmode="lin" valueType="num">
                                      <p:cBhvr>
                                        <p:cTn id="62" dur="500" fill="hold"/>
                                        <p:tgtEl>
                                          <p:spTgt spid="7"/>
                                        </p:tgtEl>
                                        <p:attrNameLst>
                                          <p:attrName>ppt_h</p:attrName>
                                        </p:attrNameLst>
                                      </p:cBhvr>
                                      <p:tavLst>
                                        <p:tav tm="0">
                                          <p:val>
                                            <p:fltVal val="0"/>
                                          </p:val>
                                        </p:tav>
                                        <p:tav tm="100000">
                                          <p:val>
                                            <p:strVal val="#ppt_h"/>
                                          </p:val>
                                        </p:tav>
                                      </p:tavLst>
                                    </p:anim>
                                    <p:animEffect transition="in" filter="fade">
                                      <p:cBhvr>
                                        <p:cTn id="63" dur="500"/>
                                        <p:tgtEl>
                                          <p:spTgt spid="7"/>
                                        </p:tgtEl>
                                      </p:cBhvr>
                                    </p:animEffect>
                                  </p:childTnLst>
                                </p:cTn>
                              </p:par>
                            </p:childTnLst>
                          </p:cTn>
                        </p:par>
                        <p:par>
                          <p:cTn id="64" fill="hold">
                            <p:stCondLst>
                              <p:cond delay="5850"/>
                            </p:stCondLst>
                            <p:childTnLst>
                              <p:par>
                                <p:cTn id="65" presetID="53" presetClass="entr" presetSubtype="16"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animEffect transition="in" filter="fade">
                                      <p:cBhvr>
                                        <p:cTn id="69" dur="500"/>
                                        <p:tgtEl>
                                          <p:spTgt spid="37"/>
                                        </p:tgtEl>
                                      </p:cBhvr>
                                    </p:animEffect>
                                  </p:childTnLst>
                                </p:cTn>
                              </p:par>
                            </p:childTnLst>
                          </p:cTn>
                        </p:par>
                        <p:par>
                          <p:cTn id="70" fill="hold">
                            <p:stCondLst>
                              <p:cond delay="6350"/>
                            </p:stCondLst>
                            <p:childTnLst>
                              <p:par>
                                <p:cTn id="71" presetID="53" presetClass="entr" presetSubtype="16" fill="hold" grpId="0" nodeType="afterEffect">
                                  <p:stCondLst>
                                    <p:cond delay="0"/>
                                  </p:stCondLst>
                                  <p:childTnLst>
                                    <p:set>
                                      <p:cBhvr>
                                        <p:cTn id="72" dur="1" fill="hold">
                                          <p:stCondLst>
                                            <p:cond delay="0"/>
                                          </p:stCondLst>
                                        </p:cTn>
                                        <p:tgtEl>
                                          <p:spTgt spid="6"/>
                                        </p:tgtEl>
                                        <p:attrNameLst>
                                          <p:attrName>style.visibility</p:attrName>
                                        </p:attrNameLst>
                                      </p:cBhvr>
                                      <p:to>
                                        <p:strVal val="visible"/>
                                      </p:to>
                                    </p:set>
                                    <p:anim calcmode="lin" valueType="num">
                                      <p:cBhvr>
                                        <p:cTn id="73" dur="500" fill="hold"/>
                                        <p:tgtEl>
                                          <p:spTgt spid="6"/>
                                        </p:tgtEl>
                                        <p:attrNameLst>
                                          <p:attrName>ppt_w</p:attrName>
                                        </p:attrNameLst>
                                      </p:cBhvr>
                                      <p:tavLst>
                                        <p:tav tm="0">
                                          <p:val>
                                            <p:fltVal val="0"/>
                                          </p:val>
                                        </p:tav>
                                        <p:tav tm="100000">
                                          <p:val>
                                            <p:strVal val="#ppt_w"/>
                                          </p:val>
                                        </p:tav>
                                      </p:tavLst>
                                    </p:anim>
                                    <p:anim calcmode="lin" valueType="num">
                                      <p:cBhvr>
                                        <p:cTn id="74" dur="500" fill="hold"/>
                                        <p:tgtEl>
                                          <p:spTgt spid="6"/>
                                        </p:tgtEl>
                                        <p:attrNameLst>
                                          <p:attrName>ppt_h</p:attrName>
                                        </p:attrNameLst>
                                      </p:cBhvr>
                                      <p:tavLst>
                                        <p:tav tm="0">
                                          <p:val>
                                            <p:fltVal val="0"/>
                                          </p:val>
                                        </p:tav>
                                        <p:tav tm="100000">
                                          <p:val>
                                            <p:strVal val="#ppt_h"/>
                                          </p:val>
                                        </p:tav>
                                      </p:tavLst>
                                    </p:anim>
                                    <p:animEffect transition="in" filter="fade">
                                      <p:cBhvr>
                                        <p:cTn id="75" dur="500"/>
                                        <p:tgtEl>
                                          <p:spTgt spid="6"/>
                                        </p:tgtEl>
                                      </p:cBhvr>
                                    </p:animEffect>
                                  </p:childTnLst>
                                </p:cTn>
                              </p:par>
                            </p:childTnLst>
                          </p:cTn>
                        </p:par>
                        <p:par>
                          <p:cTn id="76" fill="hold">
                            <p:stCondLst>
                              <p:cond delay="6850"/>
                            </p:stCondLst>
                            <p:childTnLst>
                              <p:par>
                                <p:cTn id="77" presetID="53" presetClass="entr" presetSubtype="16" fill="hold" nodeType="afterEffect">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cBhvr>
                                        <p:cTn id="79" dur="500" fill="hold"/>
                                        <p:tgtEl>
                                          <p:spTgt spid="39"/>
                                        </p:tgtEl>
                                        <p:attrNameLst>
                                          <p:attrName>ppt_w</p:attrName>
                                        </p:attrNameLst>
                                      </p:cBhvr>
                                      <p:tavLst>
                                        <p:tav tm="0">
                                          <p:val>
                                            <p:fltVal val="0"/>
                                          </p:val>
                                        </p:tav>
                                        <p:tav tm="100000">
                                          <p:val>
                                            <p:strVal val="#ppt_w"/>
                                          </p:val>
                                        </p:tav>
                                      </p:tavLst>
                                    </p:anim>
                                    <p:anim calcmode="lin" valueType="num">
                                      <p:cBhvr>
                                        <p:cTn id="80" dur="500" fill="hold"/>
                                        <p:tgtEl>
                                          <p:spTgt spid="39"/>
                                        </p:tgtEl>
                                        <p:attrNameLst>
                                          <p:attrName>ppt_h</p:attrName>
                                        </p:attrNameLst>
                                      </p:cBhvr>
                                      <p:tavLst>
                                        <p:tav tm="0">
                                          <p:val>
                                            <p:fltVal val="0"/>
                                          </p:val>
                                        </p:tav>
                                        <p:tav tm="100000">
                                          <p:val>
                                            <p:strVal val="#ppt_h"/>
                                          </p:val>
                                        </p:tav>
                                      </p:tavLst>
                                    </p:anim>
                                    <p:animEffect transition="in" filter="fade">
                                      <p:cBhvr>
                                        <p:cTn id="8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P spid="6" grpId="0"/>
      <p:bldP spid="7" grpId="0"/>
      <p:bldP spid="9" grpId="0"/>
      <p:bldP spid="3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07DA6B3-3185-4660-945D-CBA9F3A0D93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14593" y="585905"/>
            <a:ext cx="6084425" cy="5292588"/>
          </a:xfrm>
          <a:prstGeom prst="rect">
            <a:avLst/>
          </a:prstGeom>
        </p:spPr>
      </p:pic>
      <p:sp>
        <p:nvSpPr>
          <p:cNvPr id="4" name="矩形 3">
            <a:extLst>
              <a:ext uri="{FF2B5EF4-FFF2-40B4-BE49-F238E27FC236}">
                <a16:creationId xmlns:a16="http://schemas.microsoft.com/office/drawing/2014/main" id="{30CD796F-F125-4D9C-82EE-650BBD23CA00}"/>
              </a:ext>
            </a:extLst>
          </p:cNvPr>
          <p:cNvSpPr/>
          <p:nvPr/>
        </p:nvSpPr>
        <p:spPr>
          <a:xfrm>
            <a:off x="1270994" y="735087"/>
            <a:ext cx="2808782" cy="461665"/>
          </a:xfrm>
          <a:prstGeom prst="rect">
            <a:avLst/>
          </a:prstGeom>
        </p:spPr>
        <p:txBody>
          <a:bodyPr wrap="none">
            <a:spAutoFit/>
          </a:bodyPr>
          <a:lstStyle/>
          <a:p>
            <a:pPr lvl="0" algn="ctr"/>
            <a:r>
              <a:rPr lang="en-US" altLang="zh-CN" sz="2400" b="1" dirty="0">
                <a:solidFill>
                  <a:srgbClr val="385D8A"/>
                </a:solidFill>
                <a:cs typeface="+mn-ea"/>
                <a:sym typeface="+mn-lt"/>
              </a:rPr>
              <a:t>02 </a:t>
            </a:r>
            <a:r>
              <a:rPr lang="zh-CN" altLang="en-US" sz="2400" b="1" dirty="0">
                <a:solidFill>
                  <a:srgbClr val="385D8A"/>
                </a:solidFill>
                <a:cs typeface="+mn-ea"/>
                <a:sym typeface="+mn-lt"/>
              </a:rPr>
              <a:t>物联网核心技术</a:t>
            </a:r>
          </a:p>
        </p:txBody>
      </p:sp>
      <p:sp>
        <p:nvSpPr>
          <p:cNvPr id="3" name="矩形 2">
            <a:extLst>
              <a:ext uri="{FF2B5EF4-FFF2-40B4-BE49-F238E27FC236}">
                <a16:creationId xmlns:a16="http://schemas.microsoft.com/office/drawing/2014/main" id="{F0ABC54D-F438-430E-9656-DD9B055A629C}"/>
              </a:ext>
            </a:extLst>
          </p:cNvPr>
          <p:cNvSpPr/>
          <p:nvPr/>
        </p:nvSpPr>
        <p:spPr>
          <a:xfrm>
            <a:off x="1122324" y="1844824"/>
            <a:ext cx="4541628" cy="461665"/>
          </a:xfrm>
          <a:prstGeom prst="rect">
            <a:avLst/>
          </a:prstGeom>
        </p:spPr>
        <p:txBody>
          <a:bodyPr wrap="none">
            <a:spAutoFit/>
          </a:bodyPr>
          <a:lstStyle/>
          <a:p>
            <a:r>
              <a:rPr lang="zh-CN" altLang="en-US" sz="2400" b="1" dirty="0">
                <a:solidFill>
                  <a:srgbClr val="385D8A"/>
                </a:solidFill>
                <a:cs typeface="+mn-ea"/>
                <a:sym typeface="+mn-lt"/>
              </a:rPr>
              <a:t>物联网核心技术</a:t>
            </a:r>
            <a:r>
              <a:rPr lang="en-US" altLang="zh-CN" sz="2400" b="1" dirty="0">
                <a:solidFill>
                  <a:srgbClr val="385D8A"/>
                </a:solidFill>
                <a:cs typeface="+mn-ea"/>
                <a:sym typeface="+mn-lt"/>
              </a:rPr>
              <a:t>——</a:t>
            </a:r>
            <a:r>
              <a:rPr lang="zh-CN" altLang="en-US" sz="2400" b="1" dirty="0">
                <a:solidFill>
                  <a:srgbClr val="385D8A"/>
                </a:solidFill>
                <a:cs typeface="+mn-ea"/>
                <a:sym typeface="+mn-lt"/>
              </a:rPr>
              <a:t>网络构建层</a:t>
            </a:r>
          </a:p>
        </p:txBody>
      </p:sp>
      <p:sp>
        <p:nvSpPr>
          <p:cNvPr id="5" name="矩形 4">
            <a:extLst>
              <a:ext uri="{FF2B5EF4-FFF2-40B4-BE49-F238E27FC236}">
                <a16:creationId xmlns:a16="http://schemas.microsoft.com/office/drawing/2014/main" id="{A9012207-E255-4313-8237-1D9515D97415}"/>
              </a:ext>
            </a:extLst>
          </p:cNvPr>
          <p:cNvSpPr/>
          <p:nvPr/>
        </p:nvSpPr>
        <p:spPr>
          <a:xfrm>
            <a:off x="927474" y="2852936"/>
            <a:ext cx="1689378" cy="923330"/>
          </a:xfrm>
          <a:prstGeom prst="rect">
            <a:avLst/>
          </a:prstGeom>
        </p:spPr>
        <p:txBody>
          <a:bodyPr wrap="square">
            <a:spAutoFit/>
          </a:bodyPr>
          <a:lstStyle/>
          <a:p>
            <a:pPr algn="ctr"/>
            <a:r>
              <a:rPr lang="zh-CN" altLang="en-US" dirty="0">
                <a:solidFill>
                  <a:srgbClr val="385D8A"/>
                </a:solidFill>
                <a:cs typeface="+mn-ea"/>
                <a:sym typeface="+mn-lt"/>
              </a:rPr>
              <a:t>网络是物联网最重要的基础设施之一</a:t>
            </a:r>
          </a:p>
        </p:txBody>
      </p:sp>
      <p:sp>
        <p:nvSpPr>
          <p:cNvPr id="6" name="矩形 5">
            <a:extLst>
              <a:ext uri="{FF2B5EF4-FFF2-40B4-BE49-F238E27FC236}">
                <a16:creationId xmlns:a16="http://schemas.microsoft.com/office/drawing/2014/main" id="{647EEE68-E21C-4919-ADD0-A57DBBBEEE77}"/>
              </a:ext>
            </a:extLst>
          </p:cNvPr>
          <p:cNvSpPr/>
          <p:nvPr/>
        </p:nvSpPr>
        <p:spPr>
          <a:xfrm>
            <a:off x="2911618" y="2852936"/>
            <a:ext cx="1336329" cy="646331"/>
          </a:xfrm>
          <a:prstGeom prst="rect">
            <a:avLst/>
          </a:prstGeom>
        </p:spPr>
        <p:txBody>
          <a:bodyPr wrap="square">
            <a:spAutoFit/>
          </a:bodyPr>
          <a:lstStyle/>
          <a:p>
            <a:pPr algn="ctr"/>
            <a:r>
              <a:rPr lang="zh-CN" altLang="en-US" dirty="0">
                <a:solidFill>
                  <a:srgbClr val="385D8A"/>
                </a:solidFill>
                <a:cs typeface="+mn-ea"/>
                <a:sym typeface="+mn-lt"/>
              </a:rPr>
              <a:t>具有强大的</a:t>
            </a:r>
            <a:endParaRPr lang="en-US" altLang="zh-CN" dirty="0">
              <a:solidFill>
                <a:srgbClr val="385D8A"/>
              </a:solidFill>
              <a:cs typeface="+mn-ea"/>
              <a:sym typeface="+mn-lt"/>
            </a:endParaRPr>
          </a:p>
          <a:p>
            <a:pPr algn="ctr"/>
            <a:r>
              <a:rPr lang="zh-CN" altLang="en-US" dirty="0">
                <a:solidFill>
                  <a:srgbClr val="385D8A"/>
                </a:solidFill>
                <a:cs typeface="+mn-ea"/>
                <a:sym typeface="+mn-lt"/>
              </a:rPr>
              <a:t>纽带作用</a:t>
            </a:r>
          </a:p>
        </p:txBody>
      </p:sp>
      <p:sp>
        <p:nvSpPr>
          <p:cNvPr id="7" name="矩形 6">
            <a:extLst>
              <a:ext uri="{FF2B5EF4-FFF2-40B4-BE49-F238E27FC236}">
                <a16:creationId xmlns:a16="http://schemas.microsoft.com/office/drawing/2014/main" id="{32AEE638-94B9-454D-9FC5-4540F0FD0829}"/>
              </a:ext>
            </a:extLst>
          </p:cNvPr>
          <p:cNvSpPr/>
          <p:nvPr/>
        </p:nvSpPr>
        <p:spPr>
          <a:xfrm>
            <a:off x="4542713" y="2852936"/>
            <a:ext cx="1913327" cy="923330"/>
          </a:xfrm>
          <a:prstGeom prst="rect">
            <a:avLst/>
          </a:prstGeom>
        </p:spPr>
        <p:txBody>
          <a:bodyPr wrap="square">
            <a:spAutoFit/>
          </a:bodyPr>
          <a:lstStyle/>
          <a:p>
            <a:pPr algn="ctr"/>
            <a:r>
              <a:rPr lang="zh-CN" altLang="en-US" dirty="0">
                <a:solidFill>
                  <a:srgbClr val="385D8A"/>
                </a:solidFill>
                <a:cs typeface="+mn-ea"/>
                <a:sym typeface="+mn-lt"/>
              </a:rPr>
              <a:t>高效、稳定、及时、安全地传输上下层的数据</a:t>
            </a:r>
          </a:p>
        </p:txBody>
      </p:sp>
      <p:grpSp>
        <p:nvGrpSpPr>
          <p:cNvPr id="23" name="Group 4">
            <a:extLst>
              <a:ext uri="{FF2B5EF4-FFF2-40B4-BE49-F238E27FC236}">
                <a16:creationId xmlns:a16="http://schemas.microsoft.com/office/drawing/2014/main" id="{20BD297B-0B15-473C-B9D9-7B96C948A7B6}"/>
              </a:ext>
            </a:extLst>
          </p:cNvPr>
          <p:cNvGrpSpPr>
            <a:grpSpLocks noChangeAspect="1"/>
          </p:cNvGrpSpPr>
          <p:nvPr/>
        </p:nvGrpSpPr>
        <p:grpSpPr bwMode="auto">
          <a:xfrm>
            <a:off x="1166482" y="5491860"/>
            <a:ext cx="1953262" cy="1105492"/>
            <a:chOff x="2814" y="1405"/>
            <a:chExt cx="2052" cy="1510"/>
          </a:xfrm>
          <a:solidFill>
            <a:srgbClr val="385D8A"/>
          </a:solidFill>
        </p:grpSpPr>
        <p:sp>
          <p:nvSpPr>
            <p:cNvPr id="24" name="Freeform 5">
              <a:extLst>
                <a:ext uri="{FF2B5EF4-FFF2-40B4-BE49-F238E27FC236}">
                  <a16:creationId xmlns:a16="http://schemas.microsoft.com/office/drawing/2014/main" id="{731FCD27-E055-4ADE-8C7E-F4CA702DDEA4}"/>
                </a:ext>
              </a:extLst>
            </p:cNvPr>
            <p:cNvSpPr>
              <a:spLocks/>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grpFill/>
            <a:ln w="9525">
              <a:solidFill>
                <a:srgbClr val="385D8A"/>
              </a:solidFill>
              <a:round/>
              <a:headEnd/>
              <a:tailEnd/>
            </a:ln>
            <a:extLst/>
          </p:spPr>
          <p:txBody>
            <a:bodyPr vert="horz" wrap="square" lIns="41874" tIns="20937" rIns="41874" bIns="20937"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a:ln>
                  <a:noFill/>
                </a:ln>
                <a:solidFill>
                  <a:prstClr val="black"/>
                </a:solidFill>
                <a:effectLst/>
                <a:uLnTx/>
                <a:uFillTx/>
                <a:cs typeface="+mn-ea"/>
                <a:sym typeface="+mn-lt"/>
              </a:endParaRPr>
            </a:p>
          </p:txBody>
        </p:sp>
        <p:sp>
          <p:nvSpPr>
            <p:cNvPr id="25" name="Freeform 6">
              <a:extLst>
                <a:ext uri="{FF2B5EF4-FFF2-40B4-BE49-F238E27FC236}">
                  <a16:creationId xmlns:a16="http://schemas.microsoft.com/office/drawing/2014/main" id="{952E278A-4231-4A63-A443-2C667384F6C9}"/>
                </a:ext>
              </a:extLst>
            </p:cNvPr>
            <p:cNvSpPr>
              <a:spLocks/>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grpFill/>
            <a:ln w="9525">
              <a:solidFill>
                <a:srgbClr val="385D8A"/>
              </a:solidFill>
              <a:round/>
              <a:headEnd/>
              <a:tailEnd/>
            </a:ln>
            <a:extLst/>
          </p:spPr>
          <p:txBody>
            <a:bodyPr vert="horz" wrap="square" lIns="41874" tIns="20937" rIns="41874" bIns="20937"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a:ln>
                  <a:noFill/>
                </a:ln>
                <a:solidFill>
                  <a:prstClr val="black"/>
                </a:solidFill>
                <a:effectLst/>
                <a:uLnTx/>
                <a:uFillTx/>
                <a:cs typeface="+mn-ea"/>
                <a:sym typeface="+mn-lt"/>
              </a:endParaRPr>
            </a:p>
          </p:txBody>
        </p:sp>
      </p:grpSp>
      <p:grpSp>
        <p:nvGrpSpPr>
          <p:cNvPr id="26" name="Group 4">
            <a:extLst>
              <a:ext uri="{FF2B5EF4-FFF2-40B4-BE49-F238E27FC236}">
                <a16:creationId xmlns:a16="http://schemas.microsoft.com/office/drawing/2014/main" id="{7F78F831-3E13-446A-8D89-7EB001B3B94A}"/>
              </a:ext>
            </a:extLst>
          </p:cNvPr>
          <p:cNvGrpSpPr>
            <a:grpSpLocks noChangeAspect="1"/>
          </p:cNvGrpSpPr>
          <p:nvPr/>
        </p:nvGrpSpPr>
        <p:grpSpPr bwMode="auto">
          <a:xfrm>
            <a:off x="2618606" y="5159635"/>
            <a:ext cx="1953262" cy="1437717"/>
            <a:chOff x="2814" y="1405"/>
            <a:chExt cx="2052" cy="1510"/>
          </a:xfrm>
          <a:solidFill>
            <a:schemeClr val="tx1">
              <a:lumMod val="50000"/>
              <a:lumOff val="50000"/>
            </a:schemeClr>
          </a:solidFill>
        </p:grpSpPr>
        <p:sp>
          <p:nvSpPr>
            <p:cNvPr id="27" name="Freeform 5">
              <a:extLst>
                <a:ext uri="{FF2B5EF4-FFF2-40B4-BE49-F238E27FC236}">
                  <a16:creationId xmlns:a16="http://schemas.microsoft.com/office/drawing/2014/main" id="{F8EDA2FD-8E73-4955-AD30-98B514537AC2}"/>
                </a:ext>
              </a:extLst>
            </p:cNvPr>
            <p:cNvSpPr>
              <a:spLocks/>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1874" tIns="20937" rIns="41874" bIns="20937"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a:ln>
                  <a:noFill/>
                </a:ln>
                <a:solidFill>
                  <a:prstClr val="black"/>
                </a:solidFill>
                <a:effectLst/>
                <a:uLnTx/>
                <a:uFillTx/>
                <a:cs typeface="+mn-ea"/>
                <a:sym typeface="+mn-lt"/>
              </a:endParaRPr>
            </a:p>
          </p:txBody>
        </p:sp>
        <p:sp>
          <p:nvSpPr>
            <p:cNvPr id="28" name="Freeform 6">
              <a:extLst>
                <a:ext uri="{FF2B5EF4-FFF2-40B4-BE49-F238E27FC236}">
                  <a16:creationId xmlns:a16="http://schemas.microsoft.com/office/drawing/2014/main" id="{F90B5E4C-CDB0-443C-A1D1-1407ABF854CF}"/>
                </a:ext>
              </a:extLst>
            </p:cNvPr>
            <p:cNvSpPr>
              <a:spLocks/>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1874" tIns="20937" rIns="41874" bIns="20937"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a:ln>
                  <a:noFill/>
                </a:ln>
                <a:solidFill>
                  <a:prstClr val="black"/>
                </a:solidFill>
                <a:effectLst/>
                <a:uLnTx/>
                <a:uFillTx/>
                <a:cs typeface="+mn-ea"/>
                <a:sym typeface="+mn-lt"/>
              </a:endParaRPr>
            </a:p>
          </p:txBody>
        </p:sp>
      </p:grpSp>
      <p:grpSp>
        <p:nvGrpSpPr>
          <p:cNvPr id="29" name="Group 4">
            <a:extLst>
              <a:ext uri="{FF2B5EF4-FFF2-40B4-BE49-F238E27FC236}">
                <a16:creationId xmlns:a16="http://schemas.microsoft.com/office/drawing/2014/main" id="{973BD473-4426-4958-A7D2-5E3D70037C58}"/>
              </a:ext>
            </a:extLst>
          </p:cNvPr>
          <p:cNvGrpSpPr>
            <a:grpSpLocks noChangeAspect="1"/>
          </p:cNvGrpSpPr>
          <p:nvPr/>
        </p:nvGrpSpPr>
        <p:grpSpPr bwMode="auto">
          <a:xfrm>
            <a:off x="4070730" y="5604302"/>
            <a:ext cx="1953262" cy="993050"/>
            <a:chOff x="2814" y="1405"/>
            <a:chExt cx="2052" cy="1510"/>
          </a:xfrm>
          <a:solidFill>
            <a:srgbClr val="385D8A"/>
          </a:solidFill>
        </p:grpSpPr>
        <p:sp>
          <p:nvSpPr>
            <p:cNvPr id="30" name="Freeform 5">
              <a:extLst>
                <a:ext uri="{FF2B5EF4-FFF2-40B4-BE49-F238E27FC236}">
                  <a16:creationId xmlns:a16="http://schemas.microsoft.com/office/drawing/2014/main" id="{8E790C76-FB20-44C4-9EA8-F46753A7D53B}"/>
                </a:ext>
              </a:extLst>
            </p:cNvPr>
            <p:cNvSpPr>
              <a:spLocks/>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1874" tIns="20937" rIns="41874" bIns="20937"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a:ln>
                  <a:noFill/>
                </a:ln>
                <a:solidFill>
                  <a:prstClr val="black"/>
                </a:solidFill>
                <a:effectLst/>
                <a:uLnTx/>
                <a:uFillTx/>
                <a:cs typeface="+mn-ea"/>
                <a:sym typeface="+mn-lt"/>
              </a:endParaRPr>
            </a:p>
          </p:txBody>
        </p:sp>
        <p:sp>
          <p:nvSpPr>
            <p:cNvPr id="31" name="Freeform 6">
              <a:extLst>
                <a:ext uri="{FF2B5EF4-FFF2-40B4-BE49-F238E27FC236}">
                  <a16:creationId xmlns:a16="http://schemas.microsoft.com/office/drawing/2014/main" id="{F0833C09-09F9-4F90-9FAC-B30A4F8D608F}"/>
                </a:ext>
              </a:extLst>
            </p:cNvPr>
            <p:cNvSpPr>
              <a:spLocks/>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1874" tIns="20937" rIns="41874" bIns="20937"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a:ln>
                  <a:noFill/>
                </a:ln>
                <a:solidFill>
                  <a:prstClr val="black"/>
                </a:solidFill>
                <a:effectLst/>
                <a:uLnTx/>
                <a:uFillTx/>
                <a:cs typeface="+mn-ea"/>
                <a:sym typeface="+mn-lt"/>
              </a:endParaRPr>
            </a:p>
          </p:txBody>
        </p:sp>
      </p:grpSp>
      <p:cxnSp>
        <p:nvCxnSpPr>
          <p:cNvPr id="32" name="Straight Connector 125">
            <a:extLst>
              <a:ext uri="{FF2B5EF4-FFF2-40B4-BE49-F238E27FC236}">
                <a16:creationId xmlns:a16="http://schemas.microsoft.com/office/drawing/2014/main" id="{2F57CA41-1CC9-4BA8-BC73-9849BF3A2B59}"/>
              </a:ext>
            </a:extLst>
          </p:cNvPr>
          <p:cNvCxnSpPr>
            <a:endCxn id="25" idx="1"/>
          </p:cNvCxnSpPr>
          <p:nvPr/>
        </p:nvCxnSpPr>
        <p:spPr>
          <a:xfrm>
            <a:off x="2143112" y="3917134"/>
            <a:ext cx="0" cy="1574726"/>
          </a:xfrm>
          <a:prstGeom prst="line">
            <a:avLst/>
          </a:prstGeom>
          <a:noFill/>
          <a:ln w="12700" cap="flat" cmpd="sng" algn="ctr">
            <a:solidFill>
              <a:srgbClr val="385D8A"/>
            </a:solidFill>
            <a:prstDash val="solid"/>
            <a:miter lim="800000"/>
            <a:headEnd type="oval"/>
            <a:tailEnd type="none"/>
          </a:ln>
          <a:effectLst/>
        </p:spPr>
      </p:cxnSp>
      <p:cxnSp>
        <p:nvCxnSpPr>
          <p:cNvPr id="33" name="Straight Connector 126">
            <a:extLst>
              <a:ext uri="{FF2B5EF4-FFF2-40B4-BE49-F238E27FC236}">
                <a16:creationId xmlns:a16="http://schemas.microsoft.com/office/drawing/2014/main" id="{BD9FDB8A-A5D2-4CCB-9AC1-392387EF16AB}"/>
              </a:ext>
            </a:extLst>
          </p:cNvPr>
          <p:cNvCxnSpPr/>
          <p:nvPr/>
        </p:nvCxnSpPr>
        <p:spPr>
          <a:xfrm flipH="1">
            <a:off x="3593484" y="3917133"/>
            <a:ext cx="1752" cy="1242502"/>
          </a:xfrm>
          <a:prstGeom prst="line">
            <a:avLst/>
          </a:prstGeom>
          <a:noFill/>
          <a:ln w="12700" cap="flat" cmpd="sng" algn="ctr">
            <a:solidFill>
              <a:srgbClr val="385D8A"/>
            </a:solidFill>
            <a:prstDash val="solid"/>
            <a:miter lim="800000"/>
            <a:headEnd type="oval"/>
            <a:tailEnd type="none"/>
          </a:ln>
          <a:effectLst/>
        </p:spPr>
      </p:cxnSp>
      <p:cxnSp>
        <p:nvCxnSpPr>
          <p:cNvPr id="34" name="Straight Connector 129">
            <a:extLst>
              <a:ext uri="{FF2B5EF4-FFF2-40B4-BE49-F238E27FC236}">
                <a16:creationId xmlns:a16="http://schemas.microsoft.com/office/drawing/2014/main" id="{4B87256E-3B86-4DF6-860E-E8FE859C5F49}"/>
              </a:ext>
            </a:extLst>
          </p:cNvPr>
          <p:cNvCxnSpPr/>
          <p:nvPr/>
        </p:nvCxnSpPr>
        <p:spPr>
          <a:xfrm>
            <a:off x="5047360" y="3917134"/>
            <a:ext cx="0" cy="1687168"/>
          </a:xfrm>
          <a:prstGeom prst="line">
            <a:avLst/>
          </a:prstGeom>
          <a:noFill/>
          <a:ln w="12700" cap="flat" cmpd="sng" algn="ctr">
            <a:solidFill>
              <a:srgbClr val="385D8A"/>
            </a:solidFill>
            <a:prstDash val="solid"/>
            <a:miter lim="800000"/>
            <a:headEnd type="oval"/>
            <a:tailEnd type="none"/>
          </a:ln>
          <a:effectLst/>
        </p:spPr>
      </p:cxnSp>
      <p:grpSp>
        <p:nvGrpSpPr>
          <p:cNvPr id="20" name="组合 19">
            <a:extLst>
              <a:ext uri="{FF2B5EF4-FFF2-40B4-BE49-F238E27FC236}">
                <a16:creationId xmlns:a16="http://schemas.microsoft.com/office/drawing/2014/main" id="{D08E6509-B364-4449-A3B5-38DB7A9ED42C}"/>
              </a:ext>
            </a:extLst>
          </p:cNvPr>
          <p:cNvGrpSpPr/>
          <p:nvPr/>
        </p:nvGrpSpPr>
        <p:grpSpPr>
          <a:xfrm>
            <a:off x="707232" y="662608"/>
            <a:ext cx="492224" cy="492224"/>
            <a:chOff x="1965186" y="1419622"/>
            <a:chExt cx="302558" cy="314067"/>
          </a:xfrm>
          <a:solidFill>
            <a:srgbClr val="385D8A"/>
          </a:solidFill>
        </p:grpSpPr>
        <p:sp>
          <p:nvSpPr>
            <p:cNvPr id="21" name="矩形 20">
              <a:extLst>
                <a:ext uri="{FF2B5EF4-FFF2-40B4-BE49-F238E27FC236}">
                  <a16:creationId xmlns:a16="http://schemas.microsoft.com/office/drawing/2014/main" id="{E9EB2133-79D6-4F7A-AE1E-C80A605F390F}"/>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a:extLst>
                <a:ext uri="{FF2B5EF4-FFF2-40B4-BE49-F238E27FC236}">
                  <a16:creationId xmlns:a16="http://schemas.microsoft.com/office/drawing/2014/main" id="{AB31BD87-9187-440F-A406-9FCAEC1AEC45}"/>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229057226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350" fill="hold"/>
                                        <p:tgtEl>
                                          <p:spTgt spid="20"/>
                                        </p:tgtEl>
                                        <p:attrNameLst>
                                          <p:attrName>ppt_w</p:attrName>
                                        </p:attrNameLst>
                                      </p:cBhvr>
                                      <p:tavLst>
                                        <p:tav tm="0">
                                          <p:val>
                                            <p:fltVal val="0"/>
                                          </p:val>
                                        </p:tav>
                                        <p:tav tm="100000">
                                          <p:val>
                                            <p:strVal val="#ppt_w"/>
                                          </p:val>
                                        </p:tav>
                                      </p:tavLst>
                                    </p:anim>
                                    <p:anim calcmode="lin" valueType="num">
                                      <p:cBhvr>
                                        <p:cTn id="8" dur="350" fill="hold"/>
                                        <p:tgtEl>
                                          <p:spTgt spid="20"/>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childTnLst>
                    </p:cTn>
                  </p:par>
                  <p:par>
                    <p:cTn id="16" fill="hold">
                      <p:stCondLst>
                        <p:cond delay="indefinite"/>
                      </p:stCondLst>
                      <p:childTnLst>
                        <p:par>
                          <p:cTn id="17" fill="hold">
                            <p:stCondLst>
                              <p:cond delay="0"/>
                            </p:stCondLst>
                            <p:childTnLst>
                              <p:par>
                                <p:cTn id="18" presetID="50" presetClass="entr" presetSubtype="0" decel="10000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strVal val="#ppt_w+.3"/>
                                          </p:val>
                                        </p:tav>
                                        <p:tav tm="100000">
                                          <p:val>
                                            <p:strVal val="#ppt_w"/>
                                          </p:val>
                                        </p:tav>
                                      </p:tavLst>
                                    </p:anim>
                                    <p:anim calcmode="lin" valueType="num">
                                      <p:cBhvr>
                                        <p:cTn id="21" dur="1000" fill="hold"/>
                                        <p:tgtEl>
                                          <p:spTgt spid="3"/>
                                        </p:tgtEl>
                                        <p:attrNameLst>
                                          <p:attrName>ppt_h</p:attrName>
                                        </p:attrNameLst>
                                      </p:cBhvr>
                                      <p:tavLst>
                                        <p:tav tm="0">
                                          <p:val>
                                            <p:strVal val="#ppt_h"/>
                                          </p:val>
                                        </p:tav>
                                        <p:tav tm="100000">
                                          <p:val>
                                            <p:strVal val="#ppt_h"/>
                                          </p:val>
                                        </p:tav>
                                      </p:tavLst>
                                    </p:anim>
                                    <p:animEffect transition="in" filter="fade">
                                      <p:cBhvr>
                                        <p:cTn id="22" dur="1000"/>
                                        <p:tgtEl>
                                          <p:spTgt spid="3"/>
                                        </p:tgtEl>
                                      </p:cBhvr>
                                    </p:animEffect>
                                  </p:childTnLst>
                                </p:cTn>
                              </p:par>
                            </p:childTnLst>
                          </p:cTn>
                        </p:par>
                        <p:par>
                          <p:cTn id="23" fill="hold">
                            <p:stCondLst>
                              <p:cond delay="1000"/>
                            </p:stCondLst>
                            <p:childTnLst>
                              <p:par>
                                <p:cTn id="24" presetID="2" presetClass="entr" presetSubtype="4"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ppt_x"/>
                                          </p:val>
                                        </p:tav>
                                        <p:tav tm="100000">
                                          <p:val>
                                            <p:strVal val="#ppt_x"/>
                                          </p:val>
                                        </p:tav>
                                      </p:tavLst>
                                    </p:anim>
                                    <p:anim calcmode="lin" valueType="num">
                                      <p:cBhvr additive="base">
                                        <p:cTn id="27" dur="500" fill="hold"/>
                                        <p:tgtEl>
                                          <p:spTgt spid="23"/>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22" presetClass="entr" presetSubtype="4"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down)">
                                      <p:cBhvr>
                                        <p:cTn id="31" dur="500"/>
                                        <p:tgtEl>
                                          <p:spTgt spid="32"/>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anim calcmode="lin" valueType="num">
                                      <p:cBhvr>
                                        <p:cTn id="37" dur="1000" fill="hold"/>
                                        <p:tgtEl>
                                          <p:spTgt spid="5"/>
                                        </p:tgtEl>
                                        <p:attrNameLst>
                                          <p:attrName>ppt_x</p:attrName>
                                        </p:attrNameLst>
                                      </p:cBhvr>
                                      <p:tavLst>
                                        <p:tav tm="0">
                                          <p:val>
                                            <p:strVal val="#ppt_x"/>
                                          </p:val>
                                        </p:tav>
                                        <p:tav tm="100000">
                                          <p:val>
                                            <p:strVal val="#ppt_x"/>
                                          </p:val>
                                        </p:tav>
                                      </p:tavLst>
                                    </p:anim>
                                    <p:anim calcmode="lin" valueType="num">
                                      <p:cBhvr>
                                        <p:cTn id="38" dur="1000" fill="hold"/>
                                        <p:tgtEl>
                                          <p:spTgt spid="5"/>
                                        </p:tgtEl>
                                        <p:attrNameLst>
                                          <p:attrName>ppt_y</p:attrName>
                                        </p:attrNameLst>
                                      </p:cBhvr>
                                      <p:tavLst>
                                        <p:tav tm="0">
                                          <p:val>
                                            <p:strVal val="#ppt_y+.1"/>
                                          </p:val>
                                        </p:tav>
                                        <p:tav tm="100000">
                                          <p:val>
                                            <p:strVal val="#ppt_y"/>
                                          </p:val>
                                        </p:tav>
                                      </p:tavLst>
                                    </p:anim>
                                  </p:childTnLst>
                                </p:cTn>
                              </p:par>
                            </p:childTnLst>
                          </p:cTn>
                        </p:par>
                        <p:par>
                          <p:cTn id="39" fill="hold">
                            <p:stCondLst>
                              <p:cond delay="1000"/>
                            </p:stCondLst>
                            <p:childTnLst>
                              <p:par>
                                <p:cTn id="40" presetID="2" presetClass="entr" presetSubtype="4"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fill="hold"/>
                                        <p:tgtEl>
                                          <p:spTgt spid="26"/>
                                        </p:tgtEl>
                                        <p:attrNameLst>
                                          <p:attrName>ppt_x</p:attrName>
                                        </p:attrNameLst>
                                      </p:cBhvr>
                                      <p:tavLst>
                                        <p:tav tm="0">
                                          <p:val>
                                            <p:strVal val="#ppt_x"/>
                                          </p:val>
                                        </p:tav>
                                        <p:tav tm="100000">
                                          <p:val>
                                            <p:strVal val="#ppt_x"/>
                                          </p:val>
                                        </p:tav>
                                      </p:tavLst>
                                    </p:anim>
                                    <p:anim calcmode="lin" valueType="num">
                                      <p:cBhvr additive="base">
                                        <p:cTn id="43" dur="500" fill="hold"/>
                                        <p:tgtEl>
                                          <p:spTgt spid="26"/>
                                        </p:tgtEl>
                                        <p:attrNameLst>
                                          <p:attrName>ppt_y</p:attrName>
                                        </p:attrNameLst>
                                      </p:cBhvr>
                                      <p:tavLst>
                                        <p:tav tm="0">
                                          <p:val>
                                            <p:strVal val="1+#ppt_h/2"/>
                                          </p:val>
                                        </p:tav>
                                        <p:tav tm="100000">
                                          <p:val>
                                            <p:strVal val="#ppt_y"/>
                                          </p:val>
                                        </p:tav>
                                      </p:tavLst>
                                    </p:anim>
                                  </p:childTnLst>
                                </p:cTn>
                              </p:par>
                            </p:childTnLst>
                          </p:cTn>
                        </p:par>
                        <p:par>
                          <p:cTn id="44" fill="hold">
                            <p:stCondLst>
                              <p:cond delay="1500"/>
                            </p:stCondLst>
                            <p:childTnLst>
                              <p:par>
                                <p:cTn id="45" presetID="22" presetClass="entr" presetSubtype="4"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down)">
                                      <p:cBhvr>
                                        <p:cTn id="47" dur="500"/>
                                        <p:tgtEl>
                                          <p:spTgt spid="33"/>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1000"/>
                                        <p:tgtEl>
                                          <p:spTgt spid="6"/>
                                        </p:tgtEl>
                                      </p:cBhvr>
                                    </p:animEffect>
                                    <p:anim calcmode="lin" valueType="num">
                                      <p:cBhvr>
                                        <p:cTn id="53" dur="1000" fill="hold"/>
                                        <p:tgtEl>
                                          <p:spTgt spid="6"/>
                                        </p:tgtEl>
                                        <p:attrNameLst>
                                          <p:attrName>ppt_x</p:attrName>
                                        </p:attrNameLst>
                                      </p:cBhvr>
                                      <p:tavLst>
                                        <p:tav tm="0">
                                          <p:val>
                                            <p:strVal val="#ppt_x"/>
                                          </p:val>
                                        </p:tav>
                                        <p:tav tm="100000">
                                          <p:val>
                                            <p:strVal val="#ppt_x"/>
                                          </p:val>
                                        </p:tav>
                                      </p:tavLst>
                                    </p:anim>
                                    <p:anim calcmode="lin" valueType="num">
                                      <p:cBhvr>
                                        <p:cTn id="54" dur="1000" fill="hold"/>
                                        <p:tgtEl>
                                          <p:spTgt spid="6"/>
                                        </p:tgtEl>
                                        <p:attrNameLst>
                                          <p:attrName>ppt_y</p:attrName>
                                        </p:attrNameLst>
                                      </p:cBhvr>
                                      <p:tavLst>
                                        <p:tav tm="0">
                                          <p:val>
                                            <p:strVal val="#ppt_y+.1"/>
                                          </p:val>
                                        </p:tav>
                                        <p:tav tm="100000">
                                          <p:val>
                                            <p:strVal val="#ppt_y"/>
                                          </p:val>
                                        </p:tav>
                                      </p:tavLst>
                                    </p:anim>
                                  </p:childTnLst>
                                </p:cTn>
                              </p:par>
                            </p:childTnLst>
                          </p:cTn>
                        </p:par>
                        <p:par>
                          <p:cTn id="55" fill="hold">
                            <p:stCondLst>
                              <p:cond delay="1000"/>
                            </p:stCondLst>
                            <p:childTnLst>
                              <p:par>
                                <p:cTn id="56" presetID="2" presetClass="entr" presetSubtype="4" fill="hold" nodeType="after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500" fill="hold"/>
                                        <p:tgtEl>
                                          <p:spTgt spid="29"/>
                                        </p:tgtEl>
                                        <p:attrNameLst>
                                          <p:attrName>ppt_x</p:attrName>
                                        </p:attrNameLst>
                                      </p:cBhvr>
                                      <p:tavLst>
                                        <p:tav tm="0">
                                          <p:val>
                                            <p:strVal val="#ppt_x"/>
                                          </p:val>
                                        </p:tav>
                                        <p:tav tm="100000">
                                          <p:val>
                                            <p:strVal val="#ppt_x"/>
                                          </p:val>
                                        </p:tav>
                                      </p:tavLst>
                                    </p:anim>
                                    <p:anim calcmode="lin" valueType="num">
                                      <p:cBhvr additive="base">
                                        <p:cTn id="59" dur="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1500"/>
                            </p:stCondLst>
                            <p:childTnLst>
                              <p:par>
                                <p:cTn id="61" presetID="22" presetClass="entr" presetSubtype="4" fill="hold"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wipe(down)">
                                      <p:cBhvr>
                                        <p:cTn id="63" dur="500"/>
                                        <p:tgtEl>
                                          <p:spTgt spid="34"/>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fade">
                                      <p:cBhvr>
                                        <p:cTn id="68" dur="1000"/>
                                        <p:tgtEl>
                                          <p:spTgt spid="7"/>
                                        </p:tgtEl>
                                      </p:cBhvr>
                                    </p:animEffect>
                                    <p:anim calcmode="lin" valueType="num">
                                      <p:cBhvr>
                                        <p:cTn id="69" dur="1000" fill="hold"/>
                                        <p:tgtEl>
                                          <p:spTgt spid="7"/>
                                        </p:tgtEl>
                                        <p:attrNameLst>
                                          <p:attrName>ppt_x</p:attrName>
                                        </p:attrNameLst>
                                      </p:cBhvr>
                                      <p:tavLst>
                                        <p:tav tm="0">
                                          <p:val>
                                            <p:strVal val="#ppt_x"/>
                                          </p:val>
                                        </p:tav>
                                        <p:tav tm="100000">
                                          <p:val>
                                            <p:strVal val="#ppt_x"/>
                                          </p:val>
                                        </p:tav>
                                      </p:tavLst>
                                    </p:anim>
                                    <p:anim calcmode="lin" valueType="num">
                                      <p:cBhvr>
                                        <p:cTn id="7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fade">
                                      <p:cBhvr>
                                        <p:cTn id="75" dur="1000"/>
                                        <p:tgtEl>
                                          <p:spTgt spid="8"/>
                                        </p:tgtEl>
                                      </p:cBhvr>
                                    </p:animEffect>
                                    <p:anim calcmode="lin" valueType="num">
                                      <p:cBhvr>
                                        <p:cTn id="76" dur="1000" fill="hold"/>
                                        <p:tgtEl>
                                          <p:spTgt spid="8"/>
                                        </p:tgtEl>
                                        <p:attrNameLst>
                                          <p:attrName>ppt_x</p:attrName>
                                        </p:attrNameLst>
                                      </p:cBhvr>
                                      <p:tavLst>
                                        <p:tav tm="0">
                                          <p:val>
                                            <p:strVal val="#ppt_x"/>
                                          </p:val>
                                        </p:tav>
                                        <p:tav tm="100000">
                                          <p:val>
                                            <p:strVal val="#ppt_x"/>
                                          </p:val>
                                        </p:tav>
                                      </p:tavLst>
                                    </p:anim>
                                    <p:anim calcmode="lin" valueType="num">
                                      <p:cBhvr>
                                        <p:cTn id="7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30CD796F-F125-4D9C-82EE-650BBD23CA00}"/>
              </a:ext>
            </a:extLst>
          </p:cNvPr>
          <p:cNvSpPr/>
          <p:nvPr/>
        </p:nvSpPr>
        <p:spPr>
          <a:xfrm>
            <a:off x="1270994" y="735087"/>
            <a:ext cx="2808782" cy="461665"/>
          </a:xfrm>
          <a:prstGeom prst="rect">
            <a:avLst/>
          </a:prstGeom>
        </p:spPr>
        <p:txBody>
          <a:bodyPr wrap="none">
            <a:spAutoFit/>
          </a:bodyPr>
          <a:lstStyle/>
          <a:p>
            <a:pPr lvl="0" algn="ctr"/>
            <a:r>
              <a:rPr lang="en-US" altLang="zh-CN" sz="2400" b="1" dirty="0">
                <a:solidFill>
                  <a:srgbClr val="385D8A"/>
                </a:solidFill>
                <a:cs typeface="+mn-ea"/>
                <a:sym typeface="+mn-lt"/>
              </a:rPr>
              <a:t>02 </a:t>
            </a:r>
            <a:r>
              <a:rPr lang="zh-CN" altLang="en-US" sz="2400" b="1" dirty="0">
                <a:solidFill>
                  <a:srgbClr val="385D8A"/>
                </a:solidFill>
                <a:cs typeface="+mn-ea"/>
                <a:sym typeface="+mn-lt"/>
              </a:rPr>
              <a:t>物联网核心技术</a:t>
            </a:r>
          </a:p>
        </p:txBody>
      </p:sp>
      <p:sp>
        <p:nvSpPr>
          <p:cNvPr id="3" name="矩形 2">
            <a:extLst>
              <a:ext uri="{FF2B5EF4-FFF2-40B4-BE49-F238E27FC236}">
                <a16:creationId xmlns:a16="http://schemas.microsoft.com/office/drawing/2014/main" id="{F0ABC54D-F438-430E-9656-DD9B055A629C}"/>
              </a:ext>
            </a:extLst>
          </p:cNvPr>
          <p:cNvSpPr/>
          <p:nvPr/>
        </p:nvSpPr>
        <p:spPr>
          <a:xfrm>
            <a:off x="758672" y="1844824"/>
            <a:ext cx="4541628" cy="461665"/>
          </a:xfrm>
          <a:prstGeom prst="rect">
            <a:avLst/>
          </a:prstGeom>
        </p:spPr>
        <p:txBody>
          <a:bodyPr wrap="none">
            <a:spAutoFit/>
          </a:bodyPr>
          <a:lstStyle/>
          <a:p>
            <a:r>
              <a:rPr lang="zh-CN" altLang="en-US" sz="2400" b="1" dirty="0">
                <a:solidFill>
                  <a:srgbClr val="385D8A"/>
                </a:solidFill>
                <a:cs typeface="+mn-ea"/>
                <a:sym typeface="+mn-lt"/>
              </a:rPr>
              <a:t>物联网核心技术</a:t>
            </a:r>
            <a:r>
              <a:rPr lang="en-US" altLang="zh-CN" sz="2400" b="1" dirty="0">
                <a:solidFill>
                  <a:srgbClr val="385D8A"/>
                </a:solidFill>
                <a:cs typeface="+mn-ea"/>
                <a:sym typeface="+mn-lt"/>
              </a:rPr>
              <a:t>——</a:t>
            </a:r>
            <a:r>
              <a:rPr lang="zh-CN" altLang="en-US" sz="2400" b="1" dirty="0">
                <a:solidFill>
                  <a:srgbClr val="385D8A"/>
                </a:solidFill>
                <a:cs typeface="+mn-ea"/>
                <a:sym typeface="+mn-lt"/>
              </a:rPr>
              <a:t>管理服务层</a:t>
            </a:r>
          </a:p>
        </p:txBody>
      </p:sp>
      <p:sp>
        <p:nvSpPr>
          <p:cNvPr id="5" name="矩形 4">
            <a:extLst>
              <a:ext uri="{FF2B5EF4-FFF2-40B4-BE49-F238E27FC236}">
                <a16:creationId xmlns:a16="http://schemas.microsoft.com/office/drawing/2014/main" id="{A9012207-E255-4313-8237-1D9515D97415}"/>
              </a:ext>
            </a:extLst>
          </p:cNvPr>
          <p:cNvSpPr/>
          <p:nvPr/>
        </p:nvSpPr>
        <p:spPr>
          <a:xfrm>
            <a:off x="8823568" y="5086925"/>
            <a:ext cx="4329216" cy="369332"/>
          </a:xfrm>
          <a:prstGeom prst="rect">
            <a:avLst/>
          </a:prstGeom>
        </p:spPr>
        <p:txBody>
          <a:bodyPr wrap="square">
            <a:spAutoFit/>
          </a:bodyPr>
          <a:lstStyle/>
          <a:p>
            <a:r>
              <a:rPr lang="zh-CN" altLang="en-US" dirty="0">
                <a:solidFill>
                  <a:srgbClr val="385D8A"/>
                </a:solidFill>
                <a:cs typeface="+mn-ea"/>
                <a:sym typeface="+mn-lt"/>
              </a:rPr>
              <a:t>物联网智慧的源泉</a:t>
            </a:r>
          </a:p>
        </p:txBody>
      </p:sp>
      <p:sp>
        <p:nvSpPr>
          <p:cNvPr id="6" name="矩形 5">
            <a:extLst>
              <a:ext uri="{FF2B5EF4-FFF2-40B4-BE49-F238E27FC236}">
                <a16:creationId xmlns:a16="http://schemas.microsoft.com/office/drawing/2014/main" id="{647EEE68-E21C-4919-ADD0-A57DBBBEEE77}"/>
              </a:ext>
            </a:extLst>
          </p:cNvPr>
          <p:cNvSpPr/>
          <p:nvPr/>
        </p:nvSpPr>
        <p:spPr>
          <a:xfrm>
            <a:off x="1703512" y="5086925"/>
            <a:ext cx="2550788" cy="369332"/>
          </a:xfrm>
          <a:prstGeom prst="rect">
            <a:avLst/>
          </a:prstGeom>
        </p:spPr>
        <p:txBody>
          <a:bodyPr wrap="square">
            <a:spAutoFit/>
          </a:bodyPr>
          <a:lstStyle/>
          <a:p>
            <a:r>
              <a:rPr lang="zh-CN" altLang="en-US" dirty="0">
                <a:solidFill>
                  <a:srgbClr val="385D8A"/>
                </a:solidFill>
                <a:cs typeface="+mn-ea"/>
                <a:sym typeface="+mn-lt"/>
              </a:rPr>
              <a:t>有效地整合与利用信息</a:t>
            </a:r>
          </a:p>
        </p:txBody>
      </p:sp>
      <p:sp>
        <p:nvSpPr>
          <p:cNvPr id="7" name="矩形 6">
            <a:extLst>
              <a:ext uri="{FF2B5EF4-FFF2-40B4-BE49-F238E27FC236}">
                <a16:creationId xmlns:a16="http://schemas.microsoft.com/office/drawing/2014/main" id="{32AEE638-94B9-454D-9FC5-4540F0FD0829}"/>
              </a:ext>
            </a:extLst>
          </p:cNvPr>
          <p:cNvSpPr/>
          <p:nvPr/>
        </p:nvSpPr>
        <p:spPr>
          <a:xfrm>
            <a:off x="5374206" y="4809926"/>
            <a:ext cx="2161954" cy="923330"/>
          </a:xfrm>
          <a:prstGeom prst="rect">
            <a:avLst/>
          </a:prstGeom>
        </p:spPr>
        <p:txBody>
          <a:bodyPr wrap="square">
            <a:spAutoFit/>
          </a:bodyPr>
          <a:lstStyle/>
          <a:p>
            <a:r>
              <a:rPr lang="zh-CN" altLang="en-US" dirty="0">
                <a:solidFill>
                  <a:srgbClr val="385D8A"/>
                </a:solidFill>
                <a:cs typeface="+mn-ea"/>
                <a:sym typeface="+mn-lt"/>
              </a:rPr>
              <a:t>如何存储、如何检索、如何使用、如何不被滥用</a:t>
            </a:r>
          </a:p>
        </p:txBody>
      </p:sp>
      <p:sp>
        <p:nvSpPr>
          <p:cNvPr id="11" name="Freeform 24">
            <a:extLst>
              <a:ext uri="{FF2B5EF4-FFF2-40B4-BE49-F238E27FC236}">
                <a16:creationId xmlns:a16="http://schemas.microsoft.com/office/drawing/2014/main" id="{5BE01769-A59C-4177-9D8B-3D778908619C}"/>
              </a:ext>
            </a:extLst>
          </p:cNvPr>
          <p:cNvSpPr>
            <a:spLocks/>
          </p:cNvSpPr>
          <p:nvPr/>
        </p:nvSpPr>
        <p:spPr bwMode="auto">
          <a:xfrm rot="5400000">
            <a:off x="2482916" y="2783418"/>
            <a:ext cx="1225638" cy="1662668"/>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385D8A"/>
          </a:solidFill>
          <a:ln w="19050" cap="flat" cmpd="sng">
            <a:noFill/>
            <a:prstDash val="solid"/>
            <a:round/>
            <a:headEnd type="none" w="med" len="med"/>
            <a:tailEnd type="none" w="med" len="med"/>
          </a:ln>
          <a:effectLst/>
        </p:spPr>
        <p:txBody>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da-DK" sz="800" b="0" i="0" u="none" strike="noStrike" kern="0" cap="none" spc="0" normalizeH="0" baseline="0" noProof="0" dirty="0">
              <a:ln>
                <a:noFill/>
              </a:ln>
              <a:solidFill>
                <a:prstClr val="black">
                  <a:lumMod val="95000"/>
                  <a:lumOff val="5000"/>
                </a:prstClr>
              </a:solidFill>
              <a:effectLst/>
              <a:uLnTx/>
              <a:uFillTx/>
              <a:cs typeface="+mn-ea"/>
              <a:sym typeface="+mn-lt"/>
            </a:endParaRPr>
          </a:p>
        </p:txBody>
      </p:sp>
      <p:sp>
        <p:nvSpPr>
          <p:cNvPr id="12" name="Freeform 24">
            <a:extLst>
              <a:ext uri="{FF2B5EF4-FFF2-40B4-BE49-F238E27FC236}">
                <a16:creationId xmlns:a16="http://schemas.microsoft.com/office/drawing/2014/main" id="{3D567134-C705-43FC-9553-6FDB348A99BD}"/>
              </a:ext>
            </a:extLst>
          </p:cNvPr>
          <p:cNvSpPr>
            <a:spLocks/>
          </p:cNvSpPr>
          <p:nvPr/>
        </p:nvSpPr>
        <p:spPr bwMode="auto">
          <a:xfrm>
            <a:off x="5727622" y="2564904"/>
            <a:ext cx="1225638" cy="1662668"/>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385D8A"/>
          </a:solidFill>
          <a:ln w="19050" cap="flat" cmpd="sng">
            <a:noFill/>
            <a:prstDash val="solid"/>
            <a:round/>
            <a:headEnd type="none" w="med" len="med"/>
            <a:tailEnd type="none" w="med" len="med"/>
          </a:ln>
          <a:effectLst/>
        </p:spPr>
        <p:txBody>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da-DK" sz="800" b="0" i="0" u="none" strike="noStrike" kern="0" cap="none" spc="0" normalizeH="0" baseline="0" noProof="0">
              <a:ln>
                <a:noFill/>
              </a:ln>
              <a:solidFill>
                <a:prstClr val="black">
                  <a:lumMod val="95000"/>
                  <a:lumOff val="5000"/>
                </a:prstClr>
              </a:solidFill>
              <a:effectLst/>
              <a:uLnTx/>
              <a:uFillTx/>
              <a:cs typeface="+mn-ea"/>
              <a:sym typeface="+mn-lt"/>
            </a:endParaRPr>
          </a:p>
        </p:txBody>
      </p:sp>
      <p:sp>
        <p:nvSpPr>
          <p:cNvPr id="13" name="Freeform 24">
            <a:extLst>
              <a:ext uri="{FF2B5EF4-FFF2-40B4-BE49-F238E27FC236}">
                <a16:creationId xmlns:a16="http://schemas.microsoft.com/office/drawing/2014/main" id="{DA25FB35-5BD0-42DE-917F-938B7120C289}"/>
              </a:ext>
            </a:extLst>
          </p:cNvPr>
          <p:cNvSpPr>
            <a:spLocks/>
          </p:cNvSpPr>
          <p:nvPr/>
        </p:nvSpPr>
        <p:spPr bwMode="auto">
          <a:xfrm rot="5400000" flipV="1">
            <a:off x="8972328" y="2783420"/>
            <a:ext cx="1225637" cy="1662666"/>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385D8A"/>
          </a:solidFill>
          <a:ln w="19050" cap="flat" cmpd="sng">
            <a:noFill/>
            <a:prstDash val="solid"/>
            <a:round/>
            <a:headEnd type="none" w="med" len="med"/>
            <a:tailEnd type="none" w="med" len="med"/>
          </a:ln>
          <a:effectLst/>
        </p:spPr>
        <p:txBody>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da-DK" sz="800" b="0" i="0" u="none" strike="noStrike" kern="0" cap="none" spc="0" normalizeH="0" baseline="0" noProof="0">
              <a:ln>
                <a:noFill/>
              </a:ln>
              <a:solidFill>
                <a:prstClr val="black">
                  <a:lumMod val="95000"/>
                  <a:lumOff val="5000"/>
                </a:prstClr>
              </a:solidFill>
              <a:effectLst/>
              <a:uLnTx/>
              <a:uFillTx/>
              <a:cs typeface="+mn-ea"/>
              <a:sym typeface="+mn-lt"/>
            </a:endParaRPr>
          </a:p>
        </p:txBody>
      </p:sp>
      <p:sp>
        <p:nvSpPr>
          <p:cNvPr id="2" name="文本框 1">
            <a:extLst>
              <a:ext uri="{FF2B5EF4-FFF2-40B4-BE49-F238E27FC236}">
                <a16:creationId xmlns:a16="http://schemas.microsoft.com/office/drawing/2014/main" id="{B8C57C8E-B56A-46F9-AE70-4122110605E0}"/>
              </a:ext>
            </a:extLst>
          </p:cNvPr>
          <p:cNvSpPr txBox="1"/>
          <p:nvPr/>
        </p:nvSpPr>
        <p:spPr>
          <a:xfrm>
            <a:off x="2639616" y="3140968"/>
            <a:ext cx="792088" cy="523220"/>
          </a:xfrm>
          <a:prstGeom prst="rect">
            <a:avLst/>
          </a:prstGeom>
          <a:noFill/>
        </p:spPr>
        <p:txBody>
          <a:bodyPr wrap="square" rtlCol="0">
            <a:spAutoFit/>
          </a:bodyPr>
          <a:lstStyle/>
          <a:p>
            <a:r>
              <a:rPr lang="zh-CN" altLang="en-US" sz="2800" b="1" dirty="0">
                <a:solidFill>
                  <a:schemeClr val="bg1"/>
                </a:solidFill>
                <a:cs typeface="+mn-ea"/>
                <a:sym typeface="+mn-lt"/>
              </a:rPr>
              <a:t>①</a:t>
            </a:r>
          </a:p>
        </p:txBody>
      </p:sp>
      <p:sp>
        <p:nvSpPr>
          <p:cNvPr id="14" name="文本框 13">
            <a:extLst>
              <a:ext uri="{FF2B5EF4-FFF2-40B4-BE49-F238E27FC236}">
                <a16:creationId xmlns:a16="http://schemas.microsoft.com/office/drawing/2014/main" id="{CC2D3F5B-E1E5-4B30-B54D-652D6BD7B6E5}"/>
              </a:ext>
            </a:extLst>
          </p:cNvPr>
          <p:cNvSpPr txBox="1"/>
          <p:nvPr/>
        </p:nvSpPr>
        <p:spPr>
          <a:xfrm>
            <a:off x="5944397" y="3140968"/>
            <a:ext cx="792088" cy="523220"/>
          </a:xfrm>
          <a:prstGeom prst="rect">
            <a:avLst/>
          </a:prstGeom>
          <a:noFill/>
        </p:spPr>
        <p:txBody>
          <a:bodyPr wrap="square" rtlCol="0">
            <a:spAutoFit/>
          </a:bodyPr>
          <a:lstStyle/>
          <a:p>
            <a:r>
              <a:rPr lang="zh-CN" altLang="en-US" sz="2800" b="1" dirty="0">
                <a:solidFill>
                  <a:schemeClr val="bg1"/>
                </a:solidFill>
                <a:cs typeface="+mn-ea"/>
                <a:sym typeface="+mn-lt"/>
              </a:rPr>
              <a:t>②</a:t>
            </a:r>
          </a:p>
        </p:txBody>
      </p:sp>
      <p:sp>
        <p:nvSpPr>
          <p:cNvPr id="15" name="文本框 14">
            <a:extLst>
              <a:ext uri="{FF2B5EF4-FFF2-40B4-BE49-F238E27FC236}">
                <a16:creationId xmlns:a16="http://schemas.microsoft.com/office/drawing/2014/main" id="{457FE631-5636-4205-A30B-5D6C52D8D67C}"/>
              </a:ext>
            </a:extLst>
          </p:cNvPr>
          <p:cNvSpPr txBox="1"/>
          <p:nvPr/>
        </p:nvSpPr>
        <p:spPr>
          <a:xfrm>
            <a:off x="9531555" y="3134628"/>
            <a:ext cx="792088" cy="523220"/>
          </a:xfrm>
          <a:prstGeom prst="rect">
            <a:avLst/>
          </a:prstGeom>
          <a:noFill/>
        </p:spPr>
        <p:txBody>
          <a:bodyPr wrap="square" rtlCol="0">
            <a:spAutoFit/>
          </a:bodyPr>
          <a:lstStyle/>
          <a:p>
            <a:r>
              <a:rPr lang="zh-CN" altLang="en-US" sz="2800" b="1" dirty="0">
                <a:solidFill>
                  <a:schemeClr val="bg1"/>
                </a:solidFill>
                <a:cs typeface="+mn-ea"/>
                <a:sym typeface="+mn-lt"/>
              </a:rPr>
              <a:t>③</a:t>
            </a:r>
          </a:p>
        </p:txBody>
      </p:sp>
      <p:grpSp>
        <p:nvGrpSpPr>
          <p:cNvPr id="16" name="组合 15">
            <a:extLst>
              <a:ext uri="{FF2B5EF4-FFF2-40B4-BE49-F238E27FC236}">
                <a16:creationId xmlns:a16="http://schemas.microsoft.com/office/drawing/2014/main" id="{627B5357-75B8-4B26-8A32-E984959AD251}"/>
              </a:ext>
            </a:extLst>
          </p:cNvPr>
          <p:cNvGrpSpPr/>
          <p:nvPr/>
        </p:nvGrpSpPr>
        <p:grpSpPr>
          <a:xfrm>
            <a:off x="707232" y="662608"/>
            <a:ext cx="492224" cy="492224"/>
            <a:chOff x="1965186" y="1419622"/>
            <a:chExt cx="302558" cy="314067"/>
          </a:xfrm>
          <a:solidFill>
            <a:srgbClr val="385D8A"/>
          </a:solidFill>
        </p:grpSpPr>
        <p:sp>
          <p:nvSpPr>
            <p:cNvPr id="17" name="矩形 16">
              <a:extLst>
                <a:ext uri="{FF2B5EF4-FFF2-40B4-BE49-F238E27FC236}">
                  <a16:creationId xmlns:a16="http://schemas.microsoft.com/office/drawing/2014/main" id="{36B72A56-AAF2-4E64-BCB2-D584875A7B91}"/>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a:extLst>
                <a:ext uri="{FF2B5EF4-FFF2-40B4-BE49-F238E27FC236}">
                  <a16:creationId xmlns:a16="http://schemas.microsoft.com/office/drawing/2014/main" id="{3E11D5BC-333A-48E2-95D2-86A8D1850F55}"/>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423348136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350" fill="hold"/>
                                        <p:tgtEl>
                                          <p:spTgt spid="16"/>
                                        </p:tgtEl>
                                        <p:attrNameLst>
                                          <p:attrName>ppt_w</p:attrName>
                                        </p:attrNameLst>
                                      </p:cBhvr>
                                      <p:tavLst>
                                        <p:tav tm="0">
                                          <p:val>
                                            <p:fltVal val="0"/>
                                          </p:val>
                                        </p:tav>
                                        <p:tav tm="100000">
                                          <p:val>
                                            <p:strVal val="#ppt_w"/>
                                          </p:val>
                                        </p:tav>
                                      </p:tavLst>
                                    </p:anim>
                                    <p:anim calcmode="lin" valueType="num">
                                      <p:cBhvr>
                                        <p:cTn id="8" dur="350" fill="hold"/>
                                        <p:tgtEl>
                                          <p:spTgt spid="16"/>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par>
                          <p:cTn id="16" fill="hold">
                            <p:stCondLst>
                              <p:cond delay="1350"/>
                            </p:stCondLst>
                            <p:childTnLst>
                              <p:par>
                                <p:cTn id="17" presetID="22" presetClass="entr" presetSubtype="4"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par>
                          <p:cTn id="20" fill="hold">
                            <p:stCondLst>
                              <p:cond delay="1850"/>
                            </p:stCondLst>
                            <p:childTnLst>
                              <p:par>
                                <p:cTn id="21" presetID="16" presetClass="entr" presetSubtype="21"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500"/>
                                        <p:tgtEl>
                                          <p:spTgt spid="12"/>
                                        </p:tgtEl>
                                      </p:cBhvr>
                                    </p:animEffect>
                                  </p:childTnLst>
                                </p:cTn>
                              </p:par>
                            </p:childTnLst>
                          </p:cTn>
                        </p:par>
                        <p:par>
                          <p:cTn id="24" fill="hold">
                            <p:stCondLst>
                              <p:cond delay="2350"/>
                            </p:stCondLst>
                            <p:childTnLst>
                              <p:par>
                                <p:cTn id="25" presetID="22" presetClass="entr" presetSubtype="4"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par>
                          <p:cTn id="28" fill="hold">
                            <p:stCondLst>
                              <p:cond delay="2850"/>
                            </p:stCondLst>
                            <p:childTnLst>
                              <p:par>
                                <p:cTn id="29" presetID="53" presetClass="entr" presetSubtype="16"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par>
                          <p:cTn id="34" fill="hold">
                            <p:stCondLst>
                              <p:cond delay="3350"/>
                            </p:stCondLst>
                            <p:childTnLst>
                              <p:par>
                                <p:cTn id="35" presetID="22" presetClass="entr" presetSubtype="4" fill="hold" grpId="0"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down)">
                                      <p:cBhvr>
                                        <p:cTn id="37" dur="500"/>
                                        <p:tgtEl>
                                          <p:spTgt spid="2"/>
                                        </p:tgtEl>
                                      </p:cBhvr>
                                    </p:animEffect>
                                  </p:childTnLst>
                                </p:cTn>
                              </p:par>
                            </p:childTnLst>
                          </p:cTn>
                        </p:par>
                        <p:par>
                          <p:cTn id="38" fill="hold">
                            <p:stCondLst>
                              <p:cond delay="3850"/>
                            </p:stCondLst>
                            <p:childTnLst>
                              <p:par>
                                <p:cTn id="39" presetID="42" presetClass="entr" presetSubtype="0"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childTnLst>
                          </p:cTn>
                        </p:par>
                        <p:par>
                          <p:cTn id="44" fill="hold">
                            <p:stCondLst>
                              <p:cond delay="4850"/>
                            </p:stCondLst>
                            <p:childTnLst>
                              <p:par>
                                <p:cTn id="45" presetID="16" presetClass="entr" presetSubtype="21"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arn(inVertical)">
                                      <p:cBhvr>
                                        <p:cTn id="47" dur="500"/>
                                        <p:tgtEl>
                                          <p:spTgt spid="14"/>
                                        </p:tgtEl>
                                      </p:cBhvr>
                                    </p:animEffect>
                                  </p:childTnLst>
                                </p:cTn>
                              </p:par>
                            </p:childTnLst>
                          </p:cTn>
                        </p:par>
                        <p:par>
                          <p:cTn id="48" fill="hold">
                            <p:stCondLst>
                              <p:cond delay="5350"/>
                            </p:stCondLst>
                            <p:childTnLst>
                              <p:par>
                                <p:cTn id="49" presetID="16" presetClass="entr" presetSubtype="21"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barn(inVertical)">
                                      <p:cBhvr>
                                        <p:cTn id="51" dur="500"/>
                                        <p:tgtEl>
                                          <p:spTgt spid="7"/>
                                        </p:tgtEl>
                                      </p:cBhvr>
                                    </p:animEffect>
                                  </p:childTnLst>
                                </p:cTn>
                              </p:par>
                            </p:childTnLst>
                          </p:cTn>
                        </p:par>
                        <p:par>
                          <p:cTn id="52" fill="hold">
                            <p:stCondLst>
                              <p:cond delay="5850"/>
                            </p:stCondLst>
                            <p:childTnLst>
                              <p:par>
                                <p:cTn id="53" presetID="22" presetClass="entr" presetSubtype="4"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500"/>
                                        <p:tgtEl>
                                          <p:spTgt spid="15"/>
                                        </p:tgtEl>
                                      </p:cBhvr>
                                    </p:animEffect>
                                  </p:childTnLst>
                                </p:cTn>
                              </p:par>
                            </p:childTnLst>
                          </p:cTn>
                        </p:par>
                        <p:par>
                          <p:cTn id="56" fill="hold">
                            <p:stCondLst>
                              <p:cond delay="6350"/>
                            </p:stCondLst>
                            <p:childTnLst>
                              <p:par>
                                <p:cTn id="57" presetID="22" presetClass="entr" presetSubtype="4"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down)">
                                      <p:cBhvr>
                                        <p:cTn id="5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P spid="6" grpId="0"/>
      <p:bldP spid="7" grpId="0"/>
      <p:bldP spid="11" grpId="0" animBg="1"/>
      <p:bldP spid="12" grpId="0" animBg="1"/>
      <p:bldP spid="13" grpId="0" animBg="1"/>
      <p:bldP spid="2" grpId="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30CD796F-F125-4D9C-82EE-650BBD23CA00}"/>
              </a:ext>
            </a:extLst>
          </p:cNvPr>
          <p:cNvSpPr/>
          <p:nvPr/>
        </p:nvSpPr>
        <p:spPr>
          <a:xfrm>
            <a:off x="1343002" y="735087"/>
            <a:ext cx="2808782" cy="461665"/>
          </a:xfrm>
          <a:prstGeom prst="rect">
            <a:avLst/>
          </a:prstGeom>
        </p:spPr>
        <p:txBody>
          <a:bodyPr wrap="none">
            <a:spAutoFit/>
          </a:bodyPr>
          <a:lstStyle/>
          <a:p>
            <a:pPr lvl="0" algn="ctr"/>
            <a:r>
              <a:rPr lang="en-US" altLang="zh-CN" sz="2400" b="1" dirty="0">
                <a:solidFill>
                  <a:srgbClr val="385D8A"/>
                </a:solidFill>
                <a:cs typeface="+mn-ea"/>
                <a:sym typeface="+mn-lt"/>
              </a:rPr>
              <a:t>02 </a:t>
            </a:r>
            <a:r>
              <a:rPr lang="zh-CN" altLang="en-US" sz="2400" b="1" dirty="0">
                <a:solidFill>
                  <a:srgbClr val="385D8A"/>
                </a:solidFill>
                <a:cs typeface="+mn-ea"/>
                <a:sym typeface="+mn-lt"/>
              </a:rPr>
              <a:t>物联网核心技术</a:t>
            </a:r>
          </a:p>
        </p:txBody>
      </p:sp>
      <p:sp>
        <p:nvSpPr>
          <p:cNvPr id="3" name="矩形 2">
            <a:extLst>
              <a:ext uri="{FF2B5EF4-FFF2-40B4-BE49-F238E27FC236}">
                <a16:creationId xmlns:a16="http://schemas.microsoft.com/office/drawing/2014/main" id="{F0ABC54D-F438-430E-9656-DD9B055A629C}"/>
              </a:ext>
            </a:extLst>
          </p:cNvPr>
          <p:cNvSpPr/>
          <p:nvPr/>
        </p:nvSpPr>
        <p:spPr>
          <a:xfrm>
            <a:off x="758672" y="1844824"/>
            <a:ext cx="4541628" cy="461665"/>
          </a:xfrm>
          <a:prstGeom prst="rect">
            <a:avLst/>
          </a:prstGeom>
        </p:spPr>
        <p:txBody>
          <a:bodyPr wrap="none">
            <a:spAutoFit/>
          </a:bodyPr>
          <a:lstStyle/>
          <a:p>
            <a:r>
              <a:rPr lang="zh-CN" altLang="en-US" sz="2400" b="1" dirty="0">
                <a:solidFill>
                  <a:srgbClr val="385D8A"/>
                </a:solidFill>
                <a:cs typeface="+mn-ea"/>
                <a:sym typeface="+mn-lt"/>
              </a:rPr>
              <a:t>物联网核心技术</a:t>
            </a:r>
            <a:r>
              <a:rPr lang="en-US" altLang="zh-CN" sz="2400" b="1" dirty="0">
                <a:solidFill>
                  <a:srgbClr val="385D8A"/>
                </a:solidFill>
                <a:cs typeface="+mn-ea"/>
                <a:sym typeface="+mn-lt"/>
              </a:rPr>
              <a:t>——</a:t>
            </a:r>
            <a:r>
              <a:rPr lang="zh-CN" altLang="en-US" sz="2400" b="1" dirty="0">
                <a:solidFill>
                  <a:srgbClr val="385D8A"/>
                </a:solidFill>
                <a:cs typeface="+mn-ea"/>
                <a:sym typeface="+mn-lt"/>
              </a:rPr>
              <a:t>综合应用层</a:t>
            </a:r>
          </a:p>
        </p:txBody>
      </p:sp>
      <p:sp>
        <p:nvSpPr>
          <p:cNvPr id="5" name="矩形 4">
            <a:extLst>
              <a:ext uri="{FF2B5EF4-FFF2-40B4-BE49-F238E27FC236}">
                <a16:creationId xmlns:a16="http://schemas.microsoft.com/office/drawing/2014/main" id="{A9012207-E255-4313-8237-1D9515D97415}"/>
              </a:ext>
            </a:extLst>
          </p:cNvPr>
          <p:cNvSpPr/>
          <p:nvPr/>
        </p:nvSpPr>
        <p:spPr>
          <a:xfrm>
            <a:off x="732424" y="2813283"/>
            <a:ext cx="4329216" cy="369332"/>
          </a:xfrm>
          <a:prstGeom prst="rect">
            <a:avLst/>
          </a:prstGeom>
        </p:spPr>
        <p:txBody>
          <a:bodyPr wrap="square">
            <a:spAutoFit/>
          </a:bodyPr>
          <a:lstStyle/>
          <a:p>
            <a:r>
              <a:rPr lang="zh-CN" altLang="en-US" dirty="0">
                <a:solidFill>
                  <a:srgbClr val="385D8A"/>
                </a:solidFill>
                <a:cs typeface="+mn-ea"/>
                <a:sym typeface="+mn-lt"/>
              </a:rPr>
              <a:t>物联网应用以“物”或者物理世界为中心</a:t>
            </a:r>
          </a:p>
        </p:txBody>
      </p:sp>
      <p:sp>
        <p:nvSpPr>
          <p:cNvPr id="6" name="矩形 5">
            <a:extLst>
              <a:ext uri="{FF2B5EF4-FFF2-40B4-BE49-F238E27FC236}">
                <a16:creationId xmlns:a16="http://schemas.microsoft.com/office/drawing/2014/main" id="{647EEE68-E21C-4919-ADD0-A57DBBBEEE77}"/>
              </a:ext>
            </a:extLst>
          </p:cNvPr>
          <p:cNvSpPr/>
          <p:nvPr/>
        </p:nvSpPr>
        <p:spPr>
          <a:xfrm>
            <a:off x="732424" y="3620551"/>
            <a:ext cx="6096000" cy="369332"/>
          </a:xfrm>
          <a:prstGeom prst="rect">
            <a:avLst/>
          </a:prstGeom>
        </p:spPr>
        <p:txBody>
          <a:bodyPr>
            <a:spAutoFit/>
          </a:bodyPr>
          <a:lstStyle/>
          <a:p>
            <a:r>
              <a:rPr lang="zh-CN" altLang="en-US" dirty="0">
                <a:solidFill>
                  <a:srgbClr val="385D8A"/>
                </a:solidFill>
                <a:cs typeface="+mn-ea"/>
                <a:sym typeface="+mn-lt"/>
              </a:rPr>
              <a:t>物联网丰富的内涵催生出更加丰富的外延应用</a:t>
            </a:r>
          </a:p>
        </p:txBody>
      </p:sp>
      <p:sp>
        <p:nvSpPr>
          <p:cNvPr id="7" name="矩形 6">
            <a:extLst>
              <a:ext uri="{FF2B5EF4-FFF2-40B4-BE49-F238E27FC236}">
                <a16:creationId xmlns:a16="http://schemas.microsoft.com/office/drawing/2014/main" id="{32AEE638-94B9-454D-9FC5-4540F0FD0829}"/>
              </a:ext>
            </a:extLst>
          </p:cNvPr>
          <p:cNvSpPr/>
          <p:nvPr/>
        </p:nvSpPr>
        <p:spPr>
          <a:xfrm>
            <a:off x="732424" y="4427820"/>
            <a:ext cx="5724644" cy="369332"/>
          </a:xfrm>
          <a:prstGeom prst="rect">
            <a:avLst/>
          </a:prstGeom>
        </p:spPr>
        <p:txBody>
          <a:bodyPr wrap="none">
            <a:spAutoFit/>
          </a:bodyPr>
          <a:lstStyle/>
          <a:p>
            <a:r>
              <a:rPr lang="zh-CN" altLang="en-US" dirty="0">
                <a:solidFill>
                  <a:srgbClr val="385D8A"/>
                </a:solidFill>
                <a:cs typeface="+mn-ea"/>
                <a:sym typeface="+mn-lt"/>
              </a:rPr>
              <a:t>物品追踪、环境感知、智能物流、智能交通、智能电网</a:t>
            </a:r>
          </a:p>
        </p:txBody>
      </p:sp>
      <p:pic>
        <p:nvPicPr>
          <p:cNvPr id="8" name="图片 7">
            <a:extLst>
              <a:ext uri="{FF2B5EF4-FFF2-40B4-BE49-F238E27FC236}">
                <a16:creationId xmlns:a16="http://schemas.microsoft.com/office/drawing/2014/main" id="{CE671481-F1F5-42D1-8920-9EB5DE921B4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91944" y="188640"/>
            <a:ext cx="6984776" cy="6984776"/>
          </a:xfrm>
          <a:prstGeom prst="rect">
            <a:avLst/>
          </a:prstGeom>
        </p:spPr>
      </p:pic>
      <p:grpSp>
        <p:nvGrpSpPr>
          <p:cNvPr id="9" name="组合 8">
            <a:extLst>
              <a:ext uri="{FF2B5EF4-FFF2-40B4-BE49-F238E27FC236}">
                <a16:creationId xmlns:a16="http://schemas.microsoft.com/office/drawing/2014/main" id="{663DC679-9E5D-480A-B654-700163183B31}"/>
              </a:ext>
            </a:extLst>
          </p:cNvPr>
          <p:cNvGrpSpPr/>
          <p:nvPr/>
        </p:nvGrpSpPr>
        <p:grpSpPr>
          <a:xfrm>
            <a:off x="707232" y="662608"/>
            <a:ext cx="492224" cy="492224"/>
            <a:chOff x="1965186" y="1419622"/>
            <a:chExt cx="302558" cy="314067"/>
          </a:xfrm>
          <a:solidFill>
            <a:srgbClr val="385D8A"/>
          </a:solidFill>
        </p:grpSpPr>
        <p:sp>
          <p:nvSpPr>
            <p:cNvPr id="10" name="矩形 9">
              <a:extLst>
                <a:ext uri="{FF2B5EF4-FFF2-40B4-BE49-F238E27FC236}">
                  <a16:creationId xmlns:a16="http://schemas.microsoft.com/office/drawing/2014/main" id="{DC0B4C9F-02AD-40A3-AC64-608B47D85D43}"/>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a:extLst>
                <a:ext uri="{FF2B5EF4-FFF2-40B4-BE49-F238E27FC236}">
                  <a16:creationId xmlns:a16="http://schemas.microsoft.com/office/drawing/2014/main" id="{E1C1C8CB-BE1B-4E09-96E8-DCB2A8FF20F5}"/>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44177464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350" fill="hold"/>
                                        <p:tgtEl>
                                          <p:spTgt spid="9"/>
                                        </p:tgtEl>
                                        <p:attrNameLst>
                                          <p:attrName>ppt_w</p:attrName>
                                        </p:attrNameLst>
                                      </p:cBhvr>
                                      <p:tavLst>
                                        <p:tav tm="0">
                                          <p:val>
                                            <p:fltVal val="0"/>
                                          </p:val>
                                        </p:tav>
                                        <p:tav tm="100000">
                                          <p:val>
                                            <p:strVal val="#ppt_w"/>
                                          </p:val>
                                        </p:tav>
                                      </p:tavLst>
                                    </p:anim>
                                    <p:anim calcmode="lin" valueType="num">
                                      <p:cBhvr>
                                        <p:cTn id="8" dur="350" fill="hold"/>
                                        <p:tgtEl>
                                          <p:spTgt spid="9"/>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par>
                          <p:cTn id="16" fill="hold">
                            <p:stCondLst>
                              <p:cond delay="1350"/>
                            </p:stCondLst>
                            <p:childTnLst>
                              <p:par>
                                <p:cTn id="17" presetID="16" presetClass="entr" presetSubtype="2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par>
                          <p:cTn id="20" fill="hold">
                            <p:stCondLst>
                              <p:cond delay="1850"/>
                            </p:stCondLst>
                            <p:childTnLst>
                              <p:par>
                                <p:cTn id="21" presetID="16" presetClass="entr" presetSubtype="21"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Vertical)">
                                      <p:cBhvr>
                                        <p:cTn id="23" dur="500"/>
                                        <p:tgtEl>
                                          <p:spTgt spid="3"/>
                                        </p:tgtEl>
                                      </p:cBhvr>
                                    </p:animEffect>
                                  </p:childTnLst>
                                </p:cTn>
                              </p:par>
                            </p:childTnLst>
                          </p:cTn>
                        </p:par>
                        <p:par>
                          <p:cTn id="24" fill="hold">
                            <p:stCondLst>
                              <p:cond delay="2350"/>
                            </p:stCondLst>
                            <p:childTnLst>
                              <p:par>
                                <p:cTn id="25" presetID="2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par>
                          <p:cTn id="28" fill="hold">
                            <p:stCondLst>
                              <p:cond delay="2850"/>
                            </p:stCondLst>
                            <p:childTnLst>
                              <p:par>
                                <p:cTn id="29" presetID="22" presetClass="entr" presetSubtype="4"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childTnLst>
                          </p:cTn>
                        </p:par>
                        <p:par>
                          <p:cTn id="32" fill="hold">
                            <p:stCondLst>
                              <p:cond delay="3350"/>
                            </p:stCondLst>
                            <p:childTnLst>
                              <p:par>
                                <p:cTn id="33" presetID="22" presetClass="entr" presetSubtype="4"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BCA39F91-B93D-4CDB-984E-CF51480DD7B0}"/>
              </a:ext>
            </a:extLst>
          </p:cNvPr>
          <p:cNvSpPr/>
          <p:nvPr/>
        </p:nvSpPr>
        <p:spPr>
          <a:xfrm>
            <a:off x="1198986" y="692696"/>
            <a:ext cx="2808782" cy="461665"/>
          </a:xfrm>
          <a:prstGeom prst="rect">
            <a:avLst/>
          </a:prstGeom>
        </p:spPr>
        <p:txBody>
          <a:bodyPr wrap="none">
            <a:spAutoFit/>
          </a:bodyPr>
          <a:lstStyle/>
          <a:p>
            <a:pPr lvl="0" algn="ctr"/>
            <a:r>
              <a:rPr lang="en-US" altLang="zh-CN" sz="2400" b="1" dirty="0">
                <a:solidFill>
                  <a:srgbClr val="385D8A"/>
                </a:solidFill>
                <a:cs typeface="+mn-ea"/>
                <a:sym typeface="+mn-lt"/>
              </a:rPr>
              <a:t>02 </a:t>
            </a:r>
            <a:r>
              <a:rPr lang="zh-CN" altLang="en-US" sz="2400" b="1" dirty="0">
                <a:solidFill>
                  <a:srgbClr val="385D8A"/>
                </a:solidFill>
                <a:cs typeface="+mn-ea"/>
                <a:sym typeface="+mn-lt"/>
              </a:rPr>
              <a:t>物联网核心技术</a:t>
            </a:r>
          </a:p>
        </p:txBody>
      </p:sp>
      <p:graphicFrame>
        <p:nvGraphicFramePr>
          <p:cNvPr id="7" name="内容占位符 3">
            <a:extLst>
              <a:ext uri="{FF2B5EF4-FFF2-40B4-BE49-F238E27FC236}">
                <a16:creationId xmlns:a16="http://schemas.microsoft.com/office/drawing/2014/main" id="{CB497BC6-77AF-46A1-9C92-45BEB705ED2A}"/>
              </a:ext>
            </a:extLst>
          </p:cNvPr>
          <p:cNvGraphicFramePr>
            <a:graphicFrameLocks noGrp="1"/>
          </p:cNvGraphicFramePr>
          <p:nvPr>
            <p:ph idx="1"/>
            <p:extLst>
              <p:ext uri="{D42A27DB-BD31-4B8C-83A1-F6EECF244321}">
                <p14:modId xmlns:p14="http://schemas.microsoft.com/office/powerpoint/2010/main" val="1797195630"/>
              </p:ext>
            </p:extLst>
          </p:nvPr>
        </p:nvGraphicFramePr>
        <p:xfrm>
          <a:off x="1981200" y="1798563"/>
          <a:ext cx="8229600" cy="4324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矩形 7">
            <a:extLst>
              <a:ext uri="{FF2B5EF4-FFF2-40B4-BE49-F238E27FC236}">
                <a16:creationId xmlns:a16="http://schemas.microsoft.com/office/drawing/2014/main" id="{08DEDCBF-C307-474B-987C-898E1B84716E}"/>
              </a:ext>
            </a:extLst>
          </p:cNvPr>
          <p:cNvSpPr/>
          <p:nvPr/>
        </p:nvSpPr>
        <p:spPr>
          <a:xfrm>
            <a:off x="4003119" y="1196752"/>
            <a:ext cx="4185761" cy="461665"/>
          </a:xfrm>
          <a:prstGeom prst="rect">
            <a:avLst/>
          </a:prstGeom>
        </p:spPr>
        <p:txBody>
          <a:bodyPr wrap="none">
            <a:spAutoFit/>
          </a:bodyPr>
          <a:lstStyle/>
          <a:p>
            <a:r>
              <a:rPr lang="zh-CN" altLang="en-US" sz="2400" b="1" dirty="0">
                <a:solidFill>
                  <a:srgbClr val="385D8A"/>
                </a:solidFill>
                <a:cs typeface="+mn-ea"/>
                <a:sym typeface="+mn-lt"/>
              </a:rPr>
              <a:t>各种网络形式如何服务物联网</a:t>
            </a:r>
          </a:p>
        </p:txBody>
      </p:sp>
      <p:grpSp>
        <p:nvGrpSpPr>
          <p:cNvPr id="5" name="组合 4">
            <a:extLst>
              <a:ext uri="{FF2B5EF4-FFF2-40B4-BE49-F238E27FC236}">
                <a16:creationId xmlns:a16="http://schemas.microsoft.com/office/drawing/2014/main" id="{B776714D-E130-4A8D-9768-08F589E4CD91}"/>
              </a:ext>
            </a:extLst>
          </p:cNvPr>
          <p:cNvGrpSpPr/>
          <p:nvPr/>
        </p:nvGrpSpPr>
        <p:grpSpPr>
          <a:xfrm>
            <a:off x="707232" y="662608"/>
            <a:ext cx="492224" cy="492224"/>
            <a:chOff x="1965186" y="1419622"/>
            <a:chExt cx="302558" cy="314067"/>
          </a:xfrm>
          <a:solidFill>
            <a:srgbClr val="385D8A"/>
          </a:solidFill>
        </p:grpSpPr>
        <p:sp>
          <p:nvSpPr>
            <p:cNvPr id="6" name="矩形 5">
              <a:extLst>
                <a:ext uri="{FF2B5EF4-FFF2-40B4-BE49-F238E27FC236}">
                  <a16:creationId xmlns:a16="http://schemas.microsoft.com/office/drawing/2014/main" id="{C39B56C5-0EF0-4CC1-AA9C-03FDF1F1C147}"/>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a:extLst>
                <a:ext uri="{FF2B5EF4-FFF2-40B4-BE49-F238E27FC236}">
                  <a16:creationId xmlns:a16="http://schemas.microsoft.com/office/drawing/2014/main" id="{28C1CE7D-54B7-4FD0-A226-95B09F81BA9B}"/>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176166288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50" fill="hold"/>
                                        <p:tgtEl>
                                          <p:spTgt spid="5"/>
                                        </p:tgtEl>
                                        <p:attrNameLst>
                                          <p:attrName>ppt_w</p:attrName>
                                        </p:attrNameLst>
                                      </p:cBhvr>
                                      <p:tavLst>
                                        <p:tav tm="0">
                                          <p:val>
                                            <p:fltVal val="0"/>
                                          </p:val>
                                        </p:tav>
                                        <p:tav tm="100000">
                                          <p:val>
                                            <p:strVal val="#ppt_w"/>
                                          </p:val>
                                        </p:tav>
                                      </p:tavLst>
                                    </p:anim>
                                    <p:anim calcmode="lin" valueType="num">
                                      <p:cBhvr>
                                        <p:cTn id="8" dur="35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par>
                          <p:cTn id="16" fill="hold">
                            <p:stCondLst>
                              <p:cond delay="1350"/>
                            </p:stCondLst>
                            <p:childTnLst>
                              <p:par>
                                <p:cTn id="17" presetID="16" presetClass="entr" presetSubtype="2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par>
                          <p:cTn id="20" fill="hold">
                            <p:stCondLst>
                              <p:cond delay="1850"/>
                            </p:stCondLst>
                            <p:childTnLst>
                              <p:par>
                                <p:cTn id="21" presetID="50" presetClass="entr" presetSubtype="0" decel="10000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strVal val="#ppt_w+.3"/>
                                          </p:val>
                                        </p:tav>
                                        <p:tav tm="100000">
                                          <p:val>
                                            <p:strVal val="#ppt_w"/>
                                          </p:val>
                                        </p:tav>
                                      </p:tavLst>
                                    </p:anim>
                                    <p:anim calcmode="lin" valueType="num">
                                      <p:cBhvr>
                                        <p:cTn id="24" dur="1000" fill="hold"/>
                                        <p:tgtEl>
                                          <p:spTgt spid="7"/>
                                        </p:tgtEl>
                                        <p:attrNameLst>
                                          <p:attrName>ppt_h</p:attrName>
                                        </p:attrNameLst>
                                      </p:cBhvr>
                                      <p:tavLst>
                                        <p:tav tm="0">
                                          <p:val>
                                            <p:strVal val="#ppt_h"/>
                                          </p:val>
                                        </p:tav>
                                        <p:tav tm="100000">
                                          <p:val>
                                            <p:strVal val="#ppt_h"/>
                                          </p:val>
                                        </p:tav>
                                      </p:tavLst>
                                    </p:anim>
                                    <p:animEffect transition="in" filter="fade">
                                      <p:cBhvr>
                                        <p:cTn id="2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7" grpId="0">
        <p:bldAsOne/>
      </p:bldGraphic>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图片 125">
            <a:extLst>
              <a:ext uri="{FF2B5EF4-FFF2-40B4-BE49-F238E27FC236}">
                <a16:creationId xmlns:a16="http://schemas.microsoft.com/office/drawing/2014/main" id="{B6D70264-81D1-4216-B885-FF4E0C5883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47328" y="675456"/>
            <a:ext cx="6408712" cy="6858000"/>
          </a:xfrm>
          <a:prstGeom prst="rect">
            <a:avLst/>
          </a:prstGeom>
        </p:spPr>
      </p:pic>
      <p:pic>
        <p:nvPicPr>
          <p:cNvPr id="127" name="图片 126">
            <a:extLst>
              <a:ext uri="{FF2B5EF4-FFF2-40B4-BE49-F238E27FC236}">
                <a16:creationId xmlns:a16="http://schemas.microsoft.com/office/drawing/2014/main" id="{026DE2C1-4717-46CF-A83C-DBE5E71C3A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0" y="675456"/>
            <a:ext cx="6048672" cy="6858000"/>
          </a:xfrm>
          <a:prstGeom prst="rect">
            <a:avLst/>
          </a:prstGeom>
        </p:spPr>
      </p:pic>
      <p:sp>
        <p:nvSpPr>
          <p:cNvPr id="120" name="文本框 4">
            <a:extLst>
              <a:ext uri="{FF2B5EF4-FFF2-40B4-BE49-F238E27FC236}">
                <a16:creationId xmlns:a16="http://schemas.microsoft.com/office/drawing/2014/main" id="{4FAEE40E-12B6-4E8D-9CBF-43EF77917C48}"/>
              </a:ext>
            </a:extLst>
          </p:cNvPr>
          <p:cNvSpPr txBox="1">
            <a:spLocks noChangeArrowheads="1"/>
          </p:cNvSpPr>
          <p:nvPr/>
        </p:nvSpPr>
        <p:spPr bwMode="auto">
          <a:xfrm>
            <a:off x="3143672" y="1822450"/>
            <a:ext cx="2369559" cy="315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fontAlgn="base">
              <a:spcBef>
                <a:spcPct val="0"/>
              </a:spcBef>
              <a:spcAft>
                <a:spcPct val="0"/>
              </a:spcAft>
              <a:buFont typeface="Arial" panose="020B0604020202020204" pitchFamily="34" charset="0"/>
              <a:buNone/>
              <a:defRPr sz="19900">
                <a:solidFill>
                  <a:srgbClr val="385D8A"/>
                </a:solidFill>
                <a:latin typeface="Agency FB" panose="020B0503020202020204" pitchFamily="34" charset="0"/>
                <a:cs typeface="+mn-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en-US" altLang="zh-CN" dirty="0">
                <a:sym typeface="+mn-lt"/>
              </a:rPr>
              <a:t>03</a:t>
            </a:r>
            <a:endParaRPr lang="zh-CN" altLang="en-US" dirty="0">
              <a:sym typeface="+mn-lt"/>
            </a:endParaRPr>
          </a:p>
        </p:txBody>
      </p:sp>
      <p:sp>
        <p:nvSpPr>
          <p:cNvPr id="122" name="等腰三角形 37">
            <a:extLst>
              <a:ext uri="{FF2B5EF4-FFF2-40B4-BE49-F238E27FC236}">
                <a16:creationId xmlns:a16="http://schemas.microsoft.com/office/drawing/2014/main" id="{95BB739E-7B6F-4B80-8DC4-A48E79247ABA}"/>
              </a:ext>
            </a:extLst>
          </p:cNvPr>
          <p:cNvSpPr>
            <a:spLocks noChangeArrowheads="1"/>
          </p:cNvSpPr>
          <p:nvPr/>
        </p:nvSpPr>
        <p:spPr bwMode="auto">
          <a:xfrm>
            <a:off x="1452563" y="4003377"/>
            <a:ext cx="3008312" cy="2593975"/>
          </a:xfrm>
          <a:prstGeom prst="triangle">
            <a:avLst>
              <a:gd name="adj" fmla="val 50000"/>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123" name="文本框 38">
            <a:extLst>
              <a:ext uri="{FF2B5EF4-FFF2-40B4-BE49-F238E27FC236}">
                <a16:creationId xmlns:a16="http://schemas.microsoft.com/office/drawing/2014/main" id="{D302B20B-D2BA-4527-B4A1-462E6AA1CCA1}"/>
              </a:ext>
            </a:extLst>
          </p:cNvPr>
          <p:cNvSpPr txBox="1">
            <a:spLocks noChangeArrowheads="1"/>
          </p:cNvSpPr>
          <p:nvPr/>
        </p:nvSpPr>
        <p:spPr bwMode="auto">
          <a:xfrm>
            <a:off x="5429181" y="2864149"/>
            <a:ext cx="2313454" cy="523220"/>
          </a:xfrm>
          <a:prstGeom prst="rect">
            <a:avLst/>
          </a:prstGeom>
          <a:solidFill>
            <a:srgbClr val="385D8A"/>
          </a:solid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2800" b="0" i="0" u="none" strike="noStrike" kern="0" cap="none" spc="0" normalizeH="0" baseline="0" noProof="0" dirty="0">
                <a:ln>
                  <a:noFill/>
                </a:ln>
                <a:solidFill>
                  <a:schemeClr val="bg1"/>
                </a:solidFill>
                <a:effectLst/>
                <a:uLnTx/>
                <a:uFillTx/>
                <a:latin typeface="+mn-lt"/>
                <a:ea typeface="+mn-ea"/>
                <a:cs typeface="+mn-ea"/>
                <a:sym typeface="+mn-lt"/>
              </a:rPr>
              <a:t>PART THREE</a:t>
            </a:r>
            <a:endParaRPr kumimoji="0" lang="zh-CN" altLang="en-US" sz="2800" b="0" i="0" u="none" strike="noStrike" kern="0" cap="none" spc="0" normalizeH="0" baseline="0" noProof="0" dirty="0">
              <a:ln>
                <a:noFill/>
              </a:ln>
              <a:solidFill>
                <a:schemeClr val="bg1"/>
              </a:solidFill>
              <a:effectLst/>
              <a:uLnTx/>
              <a:uFillTx/>
              <a:latin typeface="+mn-lt"/>
              <a:ea typeface="+mn-ea"/>
              <a:cs typeface="+mn-ea"/>
              <a:sym typeface="+mn-lt"/>
            </a:endParaRPr>
          </a:p>
        </p:txBody>
      </p:sp>
      <p:grpSp>
        <p:nvGrpSpPr>
          <p:cNvPr id="2" name="组合 1">
            <a:extLst>
              <a:ext uri="{FF2B5EF4-FFF2-40B4-BE49-F238E27FC236}">
                <a16:creationId xmlns:a16="http://schemas.microsoft.com/office/drawing/2014/main" id="{47C2C87E-8E0C-4C55-8C1E-29F2611AD0E6}"/>
              </a:ext>
            </a:extLst>
          </p:cNvPr>
          <p:cNvGrpSpPr/>
          <p:nvPr/>
        </p:nvGrpSpPr>
        <p:grpSpPr>
          <a:xfrm>
            <a:off x="7002463" y="260648"/>
            <a:ext cx="3008312" cy="2603500"/>
            <a:chOff x="7002463" y="-9525"/>
            <a:chExt cx="3008312" cy="2603500"/>
          </a:xfrm>
        </p:grpSpPr>
        <p:sp>
          <p:nvSpPr>
            <p:cNvPr id="121" name="等腰三角形 7">
              <a:extLst>
                <a:ext uri="{FF2B5EF4-FFF2-40B4-BE49-F238E27FC236}">
                  <a16:creationId xmlns:a16="http://schemas.microsoft.com/office/drawing/2014/main" id="{274CC744-9F49-4E60-AB51-59CAAF62CBD9}"/>
                </a:ext>
              </a:extLst>
            </p:cNvPr>
            <p:cNvSpPr>
              <a:spLocks noChangeArrowheads="1"/>
            </p:cNvSpPr>
            <p:nvPr/>
          </p:nvSpPr>
          <p:spPr bwMode="auto">
            <a:xfrm rot="10800000">
              <a:off x="7002463" y="0"/>
              <a:ext cx="3008312" cy="2593975"/>
            </a:xfrm>
            <a:prstGeom prst="triangle">
              <a:avLst>
                <a:gd name="adj" fmla="val 50000"/>
              </a:avLst>
            </a:prstGeom>
            <a:solidFill>
              <a:srgbClr val="385D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124" name="直角三角形 13">
              <a:extLst>
                <a:ext uri="{FF2B5EF4-FFF2-40B4-BE49-F238E27FC236}">
                  <a16:creationId xmlns:a16="http://schemas.microsoft.com/office/drawing/2014/main" id="{77CC8D0F-1B7D-4CAB-A0CE-4ACDAC2A2ABF}"/>
                </a:ext>
              </a:extLst>
            </p:cNvPr>
            <p:cNvSpPr>
              <a:spLocks noChangeArrowheads="1"/>
            </p:cNvSpPr>
            <p:nvPr/>
          </p:nvSpPr>
          <p:spPr bwMode="auto">
            <a:xfrm rot="10800000" flipH="1">
              <a:off x="8499475" y="-9525"/>
              <a:ext cx="1511300" cy="2603500"/>
            </a:xfrm>
            <a:prstGeom prst="rtTriangle">
              <a:avLst/>
            </a:prstGeom>
            <a:solidFill>
              <a:srgbClr val="30302F">
                <a:alpha val="4784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grpSp>
      <p:sp>
        <p:nvSpPr>
          <p:cNvPr id="125" name="文本框 34">
            <a:extLst>
              <a:ext uri="{FF2B5EF4-FFF2-40B4-BE49-F238E27FC236}">
                <a16:creationId xmlns:a16="http://schemas.microsoft.com/office/drawing/2014/main" id="{3FAAA3C7-187C-400A-A009-C4154AA26302}"/>
              </a:ext>
            </a:extLst>
          </p:cNvPr>
          <p:cNvSpPr txBox="1">
            <a:spLocks noChangeArrowheads="1"/>
          </p:cNvSpPr>
          <p:nvPr/>
        </p:nvSpPr>
        <p:spPr bwMode="auto">
          <a:xfrm>
            <a:off x="5429181" y="3573016"/>
            <a:ext cx="43396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defRPr sz="3600" b="1">
                <a:solidFill>
                  <a:srgbClr val="385D8A"/>
                </a:solidFill>
                <a:cs typeface="+mn-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mn-lt"/>
              </a:rPr>
              <a:t>中国物联网发展现状</a:t>
            </a:r>
          </a:p>
        </p:txBody>
      </p:sp>
    </p:spTree>
    <p:extLst>
      <p:ext uri="{BB962C8B-B14F-4D97-AF65-F5344CB8AC3E}">
        <p14:creationId xmlns:p14="http://schemas.microsoft.com/office/powerpoint/2010/main" val="143823247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wipe(down)">
                                      <p:cBhvr>
                                        <p:cTn id="7" dur="500"/>
                                        <p:tgtEl>
                                          <p:spTgt spid="1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wipe(down)">
                                      <p:cBhvr>
                                        <p:cTn id="17" dur="500"/>
                                        <p:tgtEl>
                                          <p:spTgt spid="12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3"/>
                                        </p:tgtEl>
                                        <p:attrNameLst>
                                          <p:attrName>style.visibility</p:attrName>
                                        </p:attrNameLst>
                                      </p:cBhvr>
                                      <p:to>
                                        <p:strVal val="visible"/>
                                      </p:to>
                                    </p:set>
                                    <p:animEffect transition="in" filter="barn(inVertical)">
                                      <p:cBhvr>
                                        <p:cTn id="22" dur="500"/>
                                        <p:tgtEl>
                                          <p:spTgt spid="12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25"/>
                                        </p:tgtEl>
                                        <p:attrNameLst>
                                          <p:attrName>style.visibility</p:attrName>
                                        </p:attrNameLst>
                                      </p:cBhvr>
                                      <p:to>
                                        <p:strVal val="visible"/>
                                      </p:to>
                                    </p:set>
                                    <p:animEffect transition="in" filter="barn(inVertical)">
                                      <p:cBhvr>
                                        <p:cTn id="25"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22" grpId="0" animBg="1"/>
      <p:bldP spid="123" grpId="0" animBg="1"/>
      <p:bldP spid="12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BCA39F91-B93D-4CDB-984E-CF51480DD7B0}"/>
              </a:ext>
            </a:extLst>
          </p:cNvPr>
          <p:cNvSpPr/>
          <p:nvPr/>
        </p:nvSpPr>
        <p:spPr>
          <a:xfrm>
            <a:off x="1231505" y="735087"/>
            <a:ext cx="3424335" cy="461665"/>
          </a:xfrm>
          <a:prstGeom prst="rect">
            <a:avLst/>
          </a:prstGeom>
        </p:spPr>
        <p:txBody>
          <a:bodyPr wrap="none">
            <a:spAutoFit/>
          </a:bodyPr>
          <a:lstStyle/>
          <a:p>
            <a:pPr lvl="0" algn="ctr"/>
            <a:r>
              <a:rPr lang="en-US" altLang="zh-CN" sz="2400" b="1" dirty="0">
                <a:solidFill>
                  <a:srgbClr val="385D8A"/>
                </a:solidFill>
                <a:cs typeface="+mn-ea"/>
                <a:sym typeface="+mn-lt"/>
              </a:rPr>
              <a:t>03 </a:t>
            </a:r>
            <a:r>
              <a:rPr lang="zh-CN" altLang="en-US" sz="2400" b="1" dirty="0">
                <a:solidFill>
                  <a:srgbClr val="385D8A"/>
                </a:solidFill>
                <a:cs typeface="+mn-ea"/>
                <a:sym typeface="+mn-lt"/>
              </a:rPr>
              <a:t>中国物联网发展水平</a:t>
            </a:r>
          </a:p>
        </p:txBody>
      </p:sp>
      <p:sp>
        <p:nvSpPr>
          <p:cNvPr id="5" name="矩形 4">
            <a:extLst>
              <a:ext uri="{FF2B5EF4-FFF2-40B4-BE49-F238E27FC236}">
                <a16:creationId xmlns:a16="http://schemas.microsoft.com/office/drawing/2014/main" id="{4EA389F7-4D0C-4DBF-9F5D-7869F96B1707}"/>
              </a:ext>
            </a:extLst>
          </p:cNvPr>
          <p:cNvSpPr/>
          <p:nvPr/>
        </p:nvSpPr>
        <p:spPr>
          <a:xfrm>
            <a:off x="695400" y="2669160"/>
            <a:ext cx="2309773" cy="2585323"/>
          </a:xfrm>
          <a:prstGeom prst="rect">
            <a:avLst/>
          </a:prstGeom>
        </p:spPr>
        <p:txBody>
          <a:bodyPr wrap="square">
            <a:spAutoFit/>
          </a:bodyPr>
          <a:lstStyle/>
          <a:p>
            <a:pPr>
              <a:lnSpc>
                <a:spcPct val="150000"/>
              </a:lnSpc>
            </a:pPr>
            <a:r>
              <a:rPr lang="zh-CN" altLang="en-US" dirty="0">
                <a:solidFill>
                  <a:srgbClr val="385D8A"/>
                </a:solidFill>
                <a:cs typeface="+mn-ea"/>
                <a:sym typeface="+mn-lt"/>
              </a:rPr>
              <a:t>温家宝总理</a:t>
            </a:r>
            <a:r>
              <a:rPr lang="en-US" altLang="zh-CN" dirty="0">
                <a:solidFill>
                  <a:srgbClr val="385D8A"/>
                </a:solidFill>
                <a:cs typeface="+mn-ea"/>
                <a:sym typeface="+mn-lt"/>
              </a:rPr>
              <a:t>09</a:t>
            </a:r>
            <a:r>
              <a:rPr lang="zh-CN" altLang="en-US" dirty="0">
                <a:solidFill>
                  <a:srgbClr val="385D8A"/>
                </a:solidFill>
                <a:cs typeface="+mn-ea"/>
                <a:sym typeface="+mn-lt"/>
              </a:rPr>
              <a:t>年</a:t>
            </a:r>
            <a:r>
              <a:rPr lang="en-US" altLang="zh-CN" dirty="0">
                <a:solidFill>
                  <a:srgbClr val="385D8A"/>
                </a:solidFill>
                <a:cs typeface="+mn-ea"/>
                <a:sym typeface="+mn-lt"/>
              </a:rPr>
              <a:t>4</a:t>
            </a:r>
            <a:r>
              <a:rPr lang="zh-CN" altLang="en-US" dirty="0">
                <a:solidFill>
                  <a:srgbClr val="385D8A"/>
                </a:solidFill>
                <a:cs typeface="+mn-ea"/>
                <a:sym typeface="+mn-lt"/>
              </a:rPr>
              <a:t>次提到物联网，物联网目前已成为国家五大战略性新产业第二，由此可见中国对物联网的重视程度</a:t>
            </a:r>
          </a:p>
        </p:txBody>
      </p:sp>
      <p:pic>
        <p:nvPicPr>
          <p:cNvPr id="3" name="图片 2">
            <a:extLst>
              <a:ext uri="{FF2B5EF4-FFF2-40B4-BE49-F238E27FC236}">
                <a16:creationId xmlns:a16="http://schemas.microsoft.com/office/drawing/2014/main" id="{222A5660-E874-448D-A2B7-151DD81C6B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76773" y="1340768"/>
            <a:ext cx="8535851" cy="5242108"/>
          </a:xfrm>
          <a:prstGeom prst="rect">
            <a:avLst/>
          </a:prstGeom>
        </p:spPr>
      </p:pic>
      <p:grpSp>
        <p:nvGrpSpPr>
          <p:cNvPr id="6" name="组合 5">
            <a:extLst>
              <a:ext uri="{FF2B5EF4-FFF2-40B4-BE49-F238E27FC236}">
                <a16:creationId xmlns:a16="http://schemas.microsoft.com/office/drawing/2014/main" id="{45BC090B-7081-4F13-9590-CA13B75B7956}"/>
              </a:ext>
            </a:extLst>
          </p:cNvPr>
          <p:cNvGrpSpPr/>
          <p:nvPr/>
        </p:nvGrpSpPr>
        <p:grpSpPr>
          <a:xfrm>
            <a:off x="707232" y="662608"/>
            <a:ext cx="492224" cy="492224"/>
            <a:chOff x="1965186" y="1419622"/>
            <a:chExt cx="302558" cy="314067"/>
          </a:xfrm>
          <a:solidFill>
            <a:srgbClr val="385D8A"/>
          </a:solidFill>
        </p:grpSpPr>
        <p:sp>
          <p:nvSpPr>
            <p:cNvPr id="7" name="矩形 6">
              <a:extLst>
                <a:ext uri="{FF2B5EF4-FFF2-40B4-BE49-F238E27FC236}">
                  <a16:creationId xmlns:a16="http://schemas.microsoft.com/office/drawing/2014/main" id="{33B4240F-A55A-4283-B20A-76FB3ACAB4CC}"/>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7">
              <a:extLst>
                <a:ext uri="{FF2B5EF4-FFF2-40B4-BE49-F238E27FC236}">
                  <a16:creationId xmlns:a16="http://schemas.microsoft.com/office/drawing/2014/main" id="{2F25F102-0224-431C-B6D3-2941653FFFAE}"/>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404113729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350" fill="hold"/>
                                        <p:tgtEl>
                                          <p:spTgt spid="6"/>
                                        </p:tgtEl>
                                        <p:attrNameLst>
                                          <p:attrName>ppt_w</p:attrName>
                                        </p:attrNameLst>
                                      </p:cBhvr>
                                      <p:tavLst>
                                        <p:tav tm="0">
                                          <p:val>
                                            <p:fltVal val="0"/>
                                          </p:val>
                                        </p:tav>
                                        <p:tav tm="100000">
                                          <p:val>
                                            <p:strVal val="#ppt_w"/>
                                          </p:val>
                                        </p:tav>
                                      </p:tavLst>
                                    </p:anim>
                                    <p:anim calcmode="lin" valueType="num">
                                      <p:cBhvr>
                                        <p:cTn id="8" dur="350" fill="hold"/>
                                        <p:tgtEl>
                                          <p:spTgt spid="6"/>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par>
                          <p:cTn id="16" fill="hold">
                            <p:stCondLst>
                              <p:cond delay="1350"/>
                            </p:stCondLst>
                            <p:childTnLst>
                              <p:par>
                                <p:cTn id="17" presetID="6"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circle(in)">
                                      <p:cBhvr>
                                        <p:cTn id="19" dur="2000"/>
                                        <p:tgtEl>
                                          <p:spTgt spid="3"/>
                                        </p:tgtEl>
                                      </p:cBhvr>
                                    </p:animEffect>
                                  </p:childTnLst>
                                </p:cTn>
                              </p:par>
                            </p:childTnLst>
                          </p:cTn>
                        </p:par>
                        <p:par>
                          <p:cTn id="20" fill="hold">
                            <p:stCondLst>
                              <p:cond delay="335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BCA39F91-B93D-4CDB-984E-CF51480DD7B0}"/>
              </a:ext>
            </a:extLst>
          </p:cNvPr>
          <p:cNvSpPr/>
          <p:nvPr/>
        </p:nvSpPr>
        <p:spPr>
          <a:xfrm>
            <a:off x="1271464" y="692696"/>
            <a:ext cx="3424335" cy="461665"/>
          </a:xfrm>
          <a:prstGeom prst="rect">
            <a:avLst/>
          </a:prstGeom>
        </p:spPr>
        <p:txBody>
          <a:bodyPr wrap="none">
            <a:spAutoFit/>
          </a:bodyPr>
          <a:lstStyle/>
          <a:p>
            <a:pPr lvl="0" algn="ctr"/>
            <a:r>
              <a:rPr lang="en-US" altLang="zh-CN" sz="2400" b="1" dirty="0">
                <a:solidFill>
                  <a:srgbClr val="385D8A"/>
                </a:solidFill>
                <a:cs typeface="+mn-ea"/>
                <a:sym typeface="+mn-lt"/>
              </a:rPr>
              <a:t>03 </a:t>
            </a:r>
            <a:r>
              <a:rPr lang="zh-CN" altLang="en-US" sz="2400" b="1" dirty="0">
                <a:solidFill>
                  <a:srgbClr val="385D8A"/>
                </a:solidFill>
                <a:cs typeface="+mn-ea"/>
                <a:sym typeface="+mn-lt"/>
              </a:rPr>
              <a:t>中国物联网发展优势</a:t>
            </a:r>
          </a:p>
        </p:txBody>
      </p:sp>
      <p:grpSp>
        <p:nvGrpSpPr>
          <p:cNvPr id="8" name="组合 7">
            <a:extLst>
              <a:ext uri="{FF2B5EF4-FFF2-40B4-BE49-F238E27FC236}">
                <a16:creationId xmlns:a16="http://schemas.microsoft.com/office/drawing/2014/main" id="{61C81A2A-344C-4BD7-B0A0-26434364BFF7}"/>
              </a:ext>
            </a:extLst>
          </p:cNvPr>
          <p:cNvGrpSpPr/>
          <p:nvPr/>
        </p:nvGrpSpPr>
        <p:grpSpPr>
          <a:xfrm>
            <a:off x="707232" y="662608"/>
            <a:ext cx="492224" cy="492224"/>
            <a:chOff x="1965186" y="1419622"/>
            <a:chExt cx="302558" cy="314067"/>
          </a:xfrm>
          <a:solidFill>
            <a:srgbClr val="385D8A"/>
          </a:solidFill>
        </p:grpSpPr>
        <p:sp>
          <p:nvSpPr>
            <p:cNvPr id="9" name="矩形 8">
              <a:extLst>
                <a:ext uri="{FF2B5EF4-FFF2-40B4-BE49-F238E27FC236}">
                  <a16:creationId xmlns:a16="http://schemas.microsoft.com/office/drawing/2014/main" id="{090B1F3E-6050-4F72-9A13-B92978B1912B}"/>
                </a:ext>
              </a:extLst>
            </p:cNvPr>
            <p:cNvSpPr/>
            <p:nvPr userDrawn="1"/>
          </p:nvSpPr>
          <p:spPr>
            <a:xfrm>
              <a:off x="1965186" y="1419622"/>
              <a:ext cx="252000" cy="252000"/>
            </a:xfrm>
            <a:prstGeom prst="rect">
              <a:avLst/>
            </a:prstGeom>
            <a:solidFill>
              <a:srgbClr val="385D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0" name="矩形 9">
              <a:extLst>
                <a:ext uri="{FF2B5EF4-FFF2-40B4-BE49-F238E27FC236}">
                  <a16:creationId xmlns:a16="http://schemas.microsoft.com/office/drawing/2014/main" id="{9963E805-B435-4D51-B3C1-F2F2E7E7FD94}"/>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a:extLst>
              <a:ext uri="{FF2B5EF4-FFF2-40B4-BE49-F238E27FC236}">
                <a16:creationId xmlns:a16="http://schemas.microsoft.com/office/drawing/2014/main" id="{5BE8AF3B-5F64-4D8C-96B1-E50D3941CBAD}"/>
              </a:ext>
            </a:extLst>
          </p:cNvPr>
          <p:cNvGrpSpPr/>
          <p:nvPr/>
        </p:nvGrpSpPr>
        <p:grpSpPr>
          <a:xfrm>
            <a:off x="1415480" y="1580884"/>
            <a:ext cx="4320480" cy="4398331"/>
            <a:chOff x="839089" y="1120765"/>
            <a:chExt cx="4688114" cy="4772591"/>
          </a:xfrm>
        </p:grpSpPr>
        <p:grpSp>
          <p:nvGrpSpPr>
            <p:cNvPr id="15" name="组合 14">
              <a:extLst>
                <a:ext uri="{FF2B5EF4-FFF2-40B4-BE49-F238E27FC236}">
                  <a16:creationId xmlns:a16="http://schemas.microsoft.com/office/drawing/2014/main" id="{55CF8BD9-988C-4C91-9350-03567EFE6A13}"/>
                </a:ext>
              </a:extLst>
            </p:cNvPr>
            <p:cNvGrpSpPr/>
            <p:nvPr/>
          </p:nvGrpSpPr>
          <p:grpSpPr>
            <a:xfrm rot="21302113">
              <a:off x="2291711" y="1120765"/>
              <a:ext cx="1527028" cy="1414352"/>
              <a:chOff x="3097786" y="1265701"/>
              <a:chExt cx="1787765" cy="1655851"/>
            </a:xfrm>
          </p:grpSpPr>
          <p:cxnSp>
            <p:nvCxnSpPr>
              <p:cNvPr id="17" name="直接连接符 16">
                <a:extLst>
                  <a:ext uri="{FF2B5EF4-FFF2-40B4-BE49-F238E27FC236}">
                    <a16:creationId xmlns:a16="http://schemas.microsoft.com/office/drawing/2014/main" id="{2C3BAF14-686A-4626-AB70-2FAFB0E8176F}"/>
                  </a:ext>
                </a:extLst>
              </p:cNvPr>
              <p:cNvCxnSpPr>
                <a:endCxn id="19" idx="3"/>
              </p:cNvCxnSpPr>
              <p:nvPr/>
            </p:nvCxnSpPr>
            <p:spPr>
              <a:xfrm rot="297887" flipV="1">
                <a:off x="3097786" y="2143316"/>
                <a:ext cx="836783" cy="686904"/>
              </a:xfrm>
              <a:prstGeom prst="line">
                <a:avLst/>
              </a:prstGeom>
              <a:noFill/>
              <a:ln w="9525" cap="flat">
                <a:gradFill>
                  <a:gsLst>
                    <a:gs pos="100000">
                      <a:srgbClr val="3A3A3A"/>
                    </a:gs>
                    <a:gs pos="29000">
                      <a:srgbClr val="3A3A3A"/>
                    </a:gs>
                  </a:gsLst>
                  <a:lin ang="5400000" scaled="1"/>
                </a:gradFill>
                <a:prstDash val="solid"/>
                <a:miter lim="400000"/>
              </a:ln>
              <a:effectLst/>
            </p:spPr>
            <p:style>
              <a:lnRef idx="0">
                <a:scrgbClr r="0" g="0" b="0"/>
              </a:lnRef>
              <a:fillRef idx="0">
                <a:scrgbClr r="0" g="0" b="0"/>
              </a:fillRef>
              <a:effectRef idx="0">
                <a:scrgbClr r="0" g="0" b="0"/>
              </a:effectRef>
              <a:fontRef idx="none"/>
            </p:style>
          </p:cxnSp>
          <p:cxnSp>
            <p:nvCxnSpPr>
              <p:cNvPr id="18" name="直接连接符 17">
                <a:extLst>
                  <a:ext uri="{FF2B5EF4-FFF2-40B4-BE49-F238E27FC236}">
                    <a16:creationId xmlns:a16="http://schemas.microsoft.com/office/drawing/2014/main" id="{1DE36BF1-5308-41B4-9B12-E5DABAF82D91}"/>
                  </a:ext>
                </a:extLst>
              </p:cNvPr>
              <p:cNvCxnSpPr>
                <a:stCxn id="19" idx="5"/>
              </p:cNvCxnSpPr>
              <p:nvPr/>
            </p:nvCxnSpPr>
            <p:spPr>
              <a:xfrm rot="297887">
                <a:off x="4136028" y="2211915"/>
                <a:ext cx="749523" cy="709637"/>
              </a:xfrm>
              <a:prstGeom prst="line">
                <a:avLst/>
              </a:prstGeom>
              <a:noFill/>
              <a:ln w="9525" cap="flat">
                <a:gradFill>
                  <a:gsLst>
                    <a:gs pos="100000">
                      <a:srgbClr val="3A3A3A"/>
                    </a:gs>
                    <a:gs pos="29000">
                      <a:srgbClr val="3A3A3A"/>
                    </a:gs>
                  </a:gsLst>
                  <a:lin ang="5400000" scaled="1"/>
                </a:gradFill>
                <a:prstDash val="solid"/>
                <a:miter lim="400000"/>
              </a:ln>
              <a:effectLst/>
            </p:spPr>
            <p:style>
              <a:lnRef idx="0">
                <a:scrgbClr r="0" g="0" b="0"/>
              </a:lnRef>
              <a:fillRef idx="0">
                <a:scrgbClr r="0" g="0" b="0"/>
              </a:fillRef>
              <a:effectRef idx="0">
                <a:scrgbClr r="0" g="0" b="0"/>
              </a:effectRef>
              <a:fontRef idx="none"/>
            </p:style>
          </p:cxnSp>
          <p:sp>
            <p:nvSpPr>
              <p:cNvPr id="19" name="椭圆 18">
                <a:extLst>
                  <a:ext uri="{FF2B5EF4-FFF2-40B4-BE49-F238E27FC236}">
                    <a16:creationId xmlns:a16="http://schemas.microsoft.com/office/drawing/2014/main" id="{16EEA874-E804-4139-87FC-86039B7F2FBC}"/>
                  </a:ext>
                </a:extLst>
              </p:cNvPr>
              <p:cNvSpPr/>
              <p:nvPr/>
            </p:nvSpPr>
            <p:spPr>
              <a:xfrm>
                <a:off x="3920179" y="1265701"/>
                <a:ext cx="290507" cy="1072122"/>
              </a:xfrm>
              <a:prstGeom prst="ellipse">
                <a:avLst/>
              </a:prstGeom>
              <a:solidFill>
                <a:srgbClr val="414455"/>
              </a:solidFill>
              <a:scene3d>
                <a:camera prst="orthographicFront"/>
                <a:lightRig rig="threePt" dir="t"/>
              </a:scene3d>
              <a:sp3d>
                <a:bevelT w="152400" h="50800" prst="softRound"/>
              </a:sp3d>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CN" altLang="en-US" sz="3300" dirty="0">
                  <a:cs typeface="+mn-ea"/>
                  <a:sym typeface="+mn-lt"/>
                </a:endParaRPr>
              </a:p>
            </p:txBody>
          </p:sp>
        </p:grpSp>
        <p:sp>
          <p:nvSpPr>
            <p:cNvPr id="16" name="矩形 15">
              <a:extLst>
                <a:ext uri="{FF2B5EF4-FFF2-40B4-BE49-F238E27FC236}">
                  <a16:creationId xmlns:a16="http://schemas.microsoft.com/office/drawing/2014/main" id="{1E3CA461-169E-4287-B02A-4E4A0A8A346B}"/>
                </a:ext>
              </a:extLst>
            </p:cNvPr>
            <p:cNvSpPr/>
            <p:nvPr/>
          </p:nvSpPr>
          <p:spPr>
            <a:xfrm>
              <a:off x="839089" y="2464244"/>
              <a:ext cx="4688114" cy="3429112"/>
            </a:xfrm>
            <a:prstGeom prst="rect">
              <a:avLst/>
            </a:prstGeom>
            <a:solidFill>
              <a:srgbClr val="41445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0" name="组合 19">
            <a:extLst>
              <a:ext uri="{FF2B5EF4-FFF2-40B4-BE49-F238E27FC236}">
                <a16:creationId xmlns:a16="http://schemas.microsoft.com/office/drawing/2014/main" id="{6B62E4FF-957A-4588-8E42-EE0B700D5924}"/>
              </a:ext>
            </a:extLst>
          </p:cNvPr>
          <p:cNvGrpSpPr/>
          <p:nvPr/>
        </p:nvGrpSpPr>
        <p:grpSpPr>
          <a:xfrm>
            <a:off x="7032104" y="1765296"/>
            <a:ext cx="3635482" cy="3823944"/>
            <a:chOff x="6502470" y="1353305"/>
            <a:chExt cx="3467440" cy="3647191"/>
          </a:xfrm>
          <a:solidFill>
            <a:srgbClr val="385D8A"/>
          </a:solidFill>
        </p:grpSpPr>
        <p:grpSp>
          <p:nvGrpSpPr>
            <p:cNvPr id="21" name="组合 20">
              <a:extLst>
                <a:ext uri="{FF2B5EF4-FFF2-40B4-BE49-F238E27FC236}">
                  <a16:creationId xmlns:a16="http://schemas.microsoft.com/office/drawing/2014/main" id="{DE80AE1F-405C-49BE-84AB-652174F36C95}"/>
                </a:ext>
              </a:extLst>
            </p:cNvPr>
            <p:cNvGrpSpPr/>
            <p:nvPr/>
          </p:nvGrpSpPr>
          <p:grpSpPr>
            <a:xfrm rot="21302113">
              <a:off x="7516993" y="1353305"/>
              <a:ext cx="1248430" cy="1184477"/>
              <a:chOff x="3096554" y="1225427"/>
              <a:chExt cx="1787761" cy="1696180"/>
            </a:xfrm>
            <a:grpFill/>
          </p:grpSpPr>
          <p:cxnSp>
            <p:nvCxnSpPr>
              <p:cNvPr id="23" name="直接连接符 22">
                <a:extLst>
                  <a:ext uri="{FF2B5EF4-FFF2-40B4-BE49-F238E27FC236}">
                    <a16:creationId xmlns:a16="http://schemas.microsoft.com/office/drawing/2014/main" id="{00D365DD-45EB-4475-888A-53A66E971B94}"/>
                  </a:ext>
                </a:extLst>
              </p:cNvPr>
              <p:cNvCxnSpPr>
                <a:endCxn id="25" idx="3"/>
              </p:cNvCxnSpPr>
              <p:nvPr/>
            </p:nvCxnSpPr>
            <p:spPr>
              <a:xfrm rot="297887" flipV="1">
                <a:off x="3096554" y="2171745"/>
                <a:ext cx="839248" cy="658527"/>
              </a:xfrm>
              <a:prstGeom prst="line">
                <a:avLst/>
              </a:prstGeom>
              <a:grpFill/>
              <a:ln w="9525" cap="flat">
                <a:noFill/>
                <a:prstDash val="solid"/>
                <a:miter lim="400000"/>
              </a:ln>
              <a:effectLst/>
            </p:spPr>
            <p:style>
              <a:lnRef idx="0">
                <a:scrgbClr r="0" g="0" b="0"/>
              </a:lnRef>
              <a:fillRef idx="0">
                <a:scrgbClr r="0" g="0" b="0"/>
              </a:fillRef>
              <a:effectRef idx="0">
                <a:scrgbClr r="0" g="0" b="0"/>
              </a:effectRef>
              <a:fontRef idx="none"/>
            </p:style>
          </p:cxnSp>
          <p:cxnSp>
            <p:nvCxnSpPr>
              <p:cNvPr id="24" name="直接连接符 23">
                <a:extLst>
                  <a:ext uri="{FF2B5EF4-FFF2-40B4-BE49-F238E27FC236}">
                    <a16:creationId xmlns:a16="http://schemas.microsoft.com/office/drawing/2014/main" id="{90439E4F-B7F5-44FD-8DDC-AA69222FD540}"/>
                  </a:ext>
                </a:extLst>
              </p:cNvPr>
              <p:cNvCxnSpPr>
                <a:stCxn id="25" idx="5"/>
              </p:cNvCxnSpPr>
              <p:nvPr/>
            </p:nvCxnSpPr>
            <p:spPr>
              <a:xfrm rot="297887">
                <a:off x="4137264" y="2240343"/>
                <a:ext cx="747051" cy="681264"/>
              </a:xfrm>
              <a:prstGeom prst="line">
                <a:avLst/>
              </a:prstGeom>
              <a:grpFill/>
              <a:ln w="9525" cap="flat">
                <a:noFill/>
                <a:prstDash val="solid"/>
                <a:miter lim="400000"/>
              </a:ln>
              <a:effectLst/>
            </p:spPr>
            <p:style>
              <a:lnRef idx="0">
                <a:scrgbClr r="0" g="0" b="0"/>
              </a:lnRef>
              <a:fillRef idx="0">
                <a:scrgbClr r="0" g="0" b="0"/>
              </a:fillRef>
              <a:effectRef idx="0">
                <a:scrgbClr r="0" g="0" b="0"/>
              </a:effectRef>
              <a:fontRef idx="none"/>
            </p:style>
          </p:cxnSp>
          <p:sp>
            <p:nvSpPr>
              <p:cNvPr id="25" name="椭圆 24">
                <a:extLst>
                  <a:ext uri="{FF2B5EF4-FFF2-40B4-BE49-F238E27FC236}">
                    <a16:creationId xmlns:a16="http://schemas.microsoft.com/office/drawing/2014/main" id="{6B6145C3-A7AC-4272-A1B0-10EBCEA20208}"/>
                  </a:ext>
                </a:extLst>
              </p:cNvPr>
              <p:cNvSpPr/>
              <p:nvPr/>
            </p:nvSpPr>
            <p:spPr>
              <a:xfrm>
                <a:off x="3920180" y="1225427"/>
                <a:ext cx="290508" cy="1152674"/>
              </a:xfrm>
              <a:prstGeom prst="ellipse">
                <a:avLst/>
              </a:prstGeom>
              <a:solidFill>
                <a:srgbClr val="385D8A"/>
              </a:solidFill>
              <a:ln>
                <a:noFill/>
              </a:ln>
              <a:scene3d>
                <a:camera prst="orthographicFront"/>
                <a:lightRig rig="threePt" dir="t"/>
              </a:scene3d>
              <a:sp3d>
                <a:bevelT w="152400" h="50800" prst="softRound"/>
              </a:sp3d>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CN" altLang="en-US" sz="3300" dirty="0">
                  <a:cs typeface="+mn-ea"/>
                  <a:sym typeface="+mn-lt"/>
                </a:endParaRPr>
              </a:p>
            </p:txBody>
          </p:sp>
        </p:grpSp>
        <p:sp>
          <p:nvSpPr>
            <p:cNvPr id="22" name="矩形 21">
              <a:extLst>
                <a:ext uri="{FF2B5EF4-FFF2-40B4-BE49-F238E27FC236}">
                  <a16:creationId xmlns:a16="http://schemas.microsoft.com/office/drawing/2014/main" id="{D47F3FA7-9F92-430F-BB38-3B008349EACE}"/>
                </a:ext>
              </a:extLst>
            </p:cNvPr>
            <p:cNvSpPr/>
            <p:nvPr/>
          </p:nvSpPr>
          <p:spPr>
            <a:xfrm>
              <a:off x="6502470" y="2464244"/>
              <a:ext cx="3467440" cy="2536252"/>
            </a:xfrm>
            <a:prstGeom prst="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 name="矩形 1">
            <a:extLst>
              <a:ext uri="{FF2B5EF4-FFF2-40B4-BE49-F238E27FC236}">
                <a16:creationId xmlns:a16="http://schemas.microsoft.com/office/drawing/2014/main" id="{551BFB87-E1F6-43B2-9F5E-A196AAD7A192}"/>
              </a:ext>
            </a:extLst>
          </p:cNvPr>
          <p:cNvSpPr/>
          <p:nvPr/>
        </p:nvSpPr>
        <p:spPr>
          <a:xfrm>
            <a:off x="1667623" y="3243747"/>
            <a:ext cx="3853993" cy="2031325"/>
          </a:xfrm>
          <a:prstGeom prst="rect">
            <a:avLst/>
          </a:prstGeom>
        </p:spPr>
        <p:txBody>
          <a:bodyPr wrap="square">
            <a:spAutoFit/>
          </a:bodyPr>
          <a:lstStyle/>
          <a:p>
            <a:r>
              <a:rPr lang="zh-CN" altLang="en-US" dirty="0">
                <a:solidFill>
                  <a:schemeClr val="bg1"/>
                </a:solidFill>
                <a:cs typeface="+mn-ea"/>
                <a:sym typeface="+mn-lt"/>
              </a:rPr>
              <a:t>第一，我国早在</a:t>
            </a:r>
            <a:r>
              <a:rPr lang="en-US" altLang="zh-CN" dirty="0">
                <a:solidFill>
                  <a:schemeClr val="bg1"/>
                </a:solidFill>
                <a:cs typeface="+mn-ea"/>
                <a:sym typeface="+mn-lt"/>
              </a:rPr>
              <a:t>1999</a:t>
            </a:r>
            <a:r>
              <a:rPr lang="zh-CN" altLang="en-US" dirty="0">
                <a:solidFill>
                  <a:schemeClr val="bg1"/>
                </a:solidFill>
                <a:cs typeface="+mn-ea"/>
                <a:sym typeface="+mn-lt"/>
              </a:rPr>
              <a:t>年就启动了物联网核心传感网技术研究，研发水平处于世界前列；</a:t>
            </a:r>
          </a:p>
          <a:p>
            <a:r>
              <a:rPr lang="zh-CN" altLang="en-US" dirty="0">
                <a:solidFill>
                  <a:schemeClr val="bg1"/>
                </a:solidFill>
                <a:cs typeface="+mn-ea"/>
                <a:sym typeface="+mn-lt"/>
              </a:rPr>
              <a:t>第二，在世界传感网领域，我国是标准主导国之一，专利拥有量高；</a:t>
            </a:r>
          </a:p>
          <a:p>
            <a:r>
              <a:rPr lang="zh-CN" altLang="en-US" dirty="0">
                <a:solidFill>
                  <a:schemeClr val="bg1"/>
                </a:solidFill>
                <a:cs typeface="+mn-ea"/>
                <a:sym typeface="+mn-lt"/>
              </a:rPr>
              <a:t>第三，我国是目前能够实现物联网完整产业链的国家之一；</a:t>
            </a:r>
          </a:p>
        </p:txBody>
      </p:sp>
      <p:sp>
        <p:nvSpPr>
          <p:cNvPr id="3" name="矩形 2">
            <a:extLst>
              <a:ext uri="{FF2B5EF4-FFF2-40B4-BE49-F238E27FC236}">
                <a16:creationId xmlns:a16="http://schemas.microsoft.com/office/drawing/2014/main" id="{E8CD2870-81C2-4942-A0D3-43289BB5583F}"/>
              </a:ext>
            </a:extLst>
          </p:cNvPr>
          <p:cNvSpPr/>
          <p:nvPr/>
        </p:nvSpPr>
        <p:spPr>
          <a:xfrm>
            <a:off x="7375877" y="3306945"/>
            <a:ext cx="3045776" cy="2031325"/>
          </a:xfrm>
          <a:prstGeom prst="rect">
            <a:avLst/>
          </a:prstGeom>
        </p:spPr>
        <p:txBody>
          <a:bodyPr wrap="square">
            <a:spAutoFit/>
          </a:bodyPr>
          <a:lstStyle/>
          <a:p>
            <a:r>
              <a:rPr lang="zh-CN" altLang="en-US" dirty="0">
                <a:solidFill>
                  <a:schemeClr val="bg1"/>
                </a:solidFill>
                <a:cs typeface="+mn-ea"/>
                <a:sym typeface="+mn-lt"/>
              </a:rPr>
              <a:t>第四，我国无线通信网络和宽带覆盖率高，为物联网的发展提供了坚实的基础设施支持；</a:t>
            </a:r>
          </a:p>
          <a:p>
            <a:r>
              <a:rPr lang="zh-CN" altLang="en-US" dirty="0">
                <a:solidFill>
                  <a:schemeClr val="bg1"/>
                </a:solidFill>
                <a:cs typeface="+mn-ea"/>
                <a:sym typeface="+mn-lt"/>
              </a:rPr>
              <a:t>第五，我国已经成为世界第二大经济体，有较为雄厚的经济实力支持物联网发展</a:t>
            </a:r>
          </a:p>
        </p:txBody>
      </p:sp>
      <p:cxnSp>
        <p:nvCxnSpPr>
          <p:cNvPr id="26" name="直接连接符 25">
            <a:extLst>
              <a:ext uri="{FF2B5EF4-FFF2-40B4-BE49-F238E27FC236}">
                <a16:creationId xmlns:a16="http://schemas.microsoft.com/office/drawing/2014/main" id="{33AFECDB-30BF-429E-B8D5-351819905850}"/>
              </a:ext>
            </a:extLst>
          </p:cNvPr>
          <p:cNvCxnSpPr/>
          <p:nvPr/>
        </p:nvCxnSpPr>
        <p:spPr>
          <a:xfrm flipV="1">
            <a:off x="8073070" y="2507743"/>
            <a:ext cx="664600" cy="472705"/>
          </a:xfrm>
          <a:prstGeom prst="line">
            <a:avLst/>
          </a:prstGeom>
          <a:noFill/>
          <a:ln w="9525" cap="flat">
            <a:solidFill>
              <a:srgbClr val="385D8A"/>
            </a:solidFill>
            <a:prstDash val="solid"/>
            <a:miter lim="400000"/>
          </a:ln>
          <a:effectLst/>
        </p:spPr>
        <p:style>
          <a:lnRef idx="0">
            <a:scrgbClr r="0" g="0" b="0"/>
          </a:lnRef>
          <a:fillRef idx="0">
            <a:scrgbClr r="0" g="0" b="0"/>
          </a:fillRef>
          <a:effectRef idx="0">
            <a:scrgbClr r="0" g="0" b="0"/>
          </a:effectRef>
          <a:fontRef idx="none"/>
        </p:style>
      </p:cxnSp>
      <p:cxnSp>
        <p:nvCxnSpPr>
          <p:cNvPr id="27" name="直接连接符 26">
            <a:extLst>
              <a:ext uri="{FF2B5EF4-FFF2-40B4-BE49-F238E27FC236}">
                <a16:creationId xmlns:a16="http://schemas.microsoft.com/office/drawing/2014/main" id="{237C1C4F-4648-4742-9450-F5F66F4650E1}"/>
              </a:ext>
            </a:extLst>
          </p:cNvPr>
          <p:cNvCxnSpPr/>
          <p:nvPr/>
        </p:nvCxnSpPr>
        <p:spPr>
          <a:xfrm>
            <a:off x="8898765" y="2493749"/>
            <a:ext cx="584096" cy="490600"/>
          </a:xfrm>
          <a:prstGeom prst="line">
            <a:avLst/>
          </a:prstGeom>
          <a:noFill/>
          <a:ln w="9525" cap="flat">
            <a:solidFill>
              <a:srgbClr val="385D8A"/>
            </a:solidFill>
            <a:prstDash val="solid"/>
            <a:miter lim="400000"/>
          </a:ln>
          <a:effectLst/>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94207260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350" fill="hold"/>
                                        <p:tgtEl>
                                          <p:spTgt spid="8"/>
                                        </p:tgtEl>
                                        <p:attrNameLst>
                                          <p:attrName>ppt_w</p:attrName>
                                        </p:attrNameLst>
                                      </p:cBhvr>
                                      <p:tavLst>
                                        <p:tav tm="0">
                                          <p:val>
                                            <p:fltVal val="0"/>
                                          </p:val>
                                        </p:tav>
                                        <p:tav tm="100000">
                                          <p:val>
                                            <p:strVal val="#ppt_w"/>
                                          </p:val>
                                        </p:tav>
                                      </p:tavLst>
                                    </p:anim>
                                    <p:anim calcmode="lin" valueType="num">
                                      <p:cBhvr>
                                        <p:cTn id="8" dur="350" fill="hold"/>
                                        <p:tgtEl>
                                          <p:spTgt spid="8"/>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cTn>
                              </p:par>
                            </p:childTnLst>
                          </p:cTn>
                        </p:par>
                        <p:par>
                          <p:cTn id="16" fill="hold">
                            <p:stCondLst>
                              <p:cond delay="1350"/>
                            </p:stCondLst>
                            <p:childTnLst>
                              <p:par>
                                <p:cTn id="17" presetID="53" presetClass="entr" presetSubtype="16"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childTnLst>
                          </p:cTn>
                        </p:par>
                        <p:par>
                          <p:cTn id="22" fill="hold">
                            <p:stCondLst>
                              <p:cond delay="1850"/>
                            </p:stCondLst>
                            <p:childTnLst>
                              <p:par>
                                <p:cTn id="23" presetID="42"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par>
                          <p:cTn id="28" fill="hold">
                            <p:stCondLst>
                              <p:cond delay="2850"/>
                            </p:stCondLst>
                            <p:childTnLst>
                              <p:par>
                                <p:cTn id="29" presetID="53" presetClass="entr" presetSubtype="16"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childTnLst>
                          </p:cTn>
                        </p:par>
                        <p:par>
                          <p:cTn id="34" fill="hold">
                            <p:stCondLst>
                              <p:cond delay="3350"/>
                            </p:stCondLst>
                            <p:childTnLst>
                              <p:par>
                                <p:cTn id="35" presetID="16" presetClass="entr" presetSubtype="21" fill="hold" grpId="0"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barn(inVertical)">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BCA39F91-B93D-4CDB-984E-CF51480DD7B0}"/>
              </a:ext>
            </a:extLst>
          </p:cNvPr>
          <p:cNvSpPr/>
          <p:nvPr/>
        </p:nvSpPr>
        <p:spPr>
          <a:xfrm>
            <a:off x="1323257" y="735087"/>
            <a:ext cx="3116559" cy="461665"/>
          </a:xfrm>
          <a:prstGeom prst="rect">
            <a:avLst/>
          </a:prstGeom>
        </p:spPr>
        <p:txBody>
          <a:bodyPr wrap="none">
            <a:spAutoFit/>
          </a:bodyPr>
          <a:lstStyle/>
          <a:p>
            <a:pPr lvl="0" algn="ctr"/>
            <a:r>
              <a:rPr lang="en-US" altLang="zh-CN" sz="2400" b="1" dirty="0">
                <a:solidFill>
                  <a:srgbClr val="385D8A"/>
                </a:solidFill>
                <a:cs typeface="+mn-ea"/>
                <a:sym typeface="+mn-lt"/>
              </a:rPr>
              <a:t>03 </a:t>
            </a:r>
            <a:r>
              <a:rPr lang="zh-CN" altLang="en-US" sz="2400" b="1" dirty="0">
                <a:solidFill>
                  <a:srgbClr val="385D8A"/>
                </a:solidFill>
                <a:cs typeface="+mn-ea"/>
                <a:sym typeface="+mn-lt"/>
              </a:rPr>
              <a:t>物联网发展的劣势</a:t>
            </a:r>
          </a:p>
        </p:txBody>
      </p:sp>
      <p:sp>
        <p:nvSpPr>
          <p:cNvPr id="3" name="矩形 2">
            <a:extLst>
              <a:ext uri="{FF2B5EF4-FFF2-40B4-BE49-F238E27FC236}">
                <a16:creationId xmlns:a16="http://schemas.microsoft.com/office/drawing/2014/main" id="{E8CD2870-81C2-4942-A0D3-43289BB5583F}"/>
              </a:ext>
            </a:extLst>
          </p:cNvPr>
          <p:cNvSpPr/>
          <p:nvPr/>
        </p:nvSpPr>
        <p:spPr>
          <a:xfrm>
            <a:off x="933999" y="2996952"/>
            <a:ext cx="4729953" cy="2169825"/>
          </a:xfrm>
          <a:prstGeom prst="rect">
            <a:avLst/>
          </a:prstGeom>
        </p:spPr>
        <p:txBody>
          <a:bodyPr wrap="square">
            <a:spAutoFit/>
          </a:bodyPr>
          <a:lstStyle/>
          <a:p>
            <a:pPr>
              <a:lnSpc>
                <a:spcPct val="150000"/>
              </a:lnSpc>
            </a:pPr>
            <a:r>
              <a:rPr lang="zh-CN" altLang="en-US" dirty="0">
                <a:solidFill>
                  <a:srgbClr val="385D8A"/>
                </a:solidFill>
                <a:cs typeface="+mn-ea"/>
                <a:sym typeface="+mn-lt"/>
              </a:rPr>
              <a:t>然而，虽然我国在物联网的研究方面与美国、欧盟、日本和韩国等具有同发优势，享有国际话语权，但也要清醒地认识到，中国在基础网络设施、核心技术掌握上，同发达国家相比，尚有不小的差距。</a:t>
            </a:r>
          </a:p>
        </p:txBody>
      </p:sp>
      <p:grpSp>
        <p:nvGrpSpPr>
          <p:cNvPr id="5" name="组合 4">
            <a:extLst>
              <a:ext uri="{FF2B5EF4-FFF2-40B4-BE49-F238E27FC236}">
                <a16:creationId xmlns:a16="http://schemas.microsoft.com/office/drawing/2014/main" id="{F6F090DC-3D75-48C4-8A6F-E98B18E544A7}"/>
              </a:ext>
            </a:extLst>
          </p:cNvPr>
          <p:cNvGrpSpPr/>
          <p:nvPr/>
        </p:nvGrpSpPr>
        <p:grpSpPr>
          <a:xfrm>
            <a:off x="707232" y="662608"/>
            <a:ext cx="492224" cy="492224"/>
            <a:chOff x="1965186" y="1419622"/>
            <a:chExt cx="302558" cy="314067"/>
          </a:xfrm>
          <a:solidFill>
            <a:srgbClr val="385D8A"/>
          </a:solidFill>
        </p:grpSpPr>
        <p:sp>
          <p:nvSpPr>
            <p:cNvPr id="6" name="矩形 5">
              <a:extLst>
                <a:ext uri="{FF2B5EF4-FFF2-40B4-BE49-F238E27FC236}">
                  <a16:creationId xmlns:a16="http://schemas.microsoft.com/office/drawing/2014/main" id="{0B8D137C-0533-4DD9-9BB6-C4DD97070DEF}"/>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a:extLst>
                <a:ext uri="{FF2B5EF4-FFF2-40B4-BE49-F238E27FC236}">
                  <a16:creationId xmlns:a16="http://schemas.microsoft.com/office/drawing/2014/main" id="{B8C2679D-9CD7-4A39-8623-4ACB0B6AB5C5}"/>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8" name="图片 7">
            <a:extLst>
              <a:ext uri="{FF2B5EF4-FFF2-40B4-BE49-F238E27FC236}">
                <a16:creationId xmlns:a16="http://schemas.microsoft.com/office/drawing/2014/main" id="{C0CD6CB9-C37C-4F16-8FBB-370B29D3AC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95390" y="1398350"/>
            <a:ext cx="4162611" cy="4061299"/>
          </a:xfrm>
          <a:prstGeom prst="rect">
            <a:avLst/>
          </a:prstGeom>
        </p:spPr>
      </p:pic>
      <p:sp>
        <p:nvSpPr>
          <p:cNvPr id="9" name="Freeform 4">
            <a:extLst>
              <a:ext uri="{FF2B5EF4-FFF2-40B4-BE49-F238E27FC236}">
                <a16:creationId xmlns:a16="http://schemas.microsoft.com/office/drawing/2014/main" id="{4433AF72-4BA6-48DE-991B-CBB96A06973E}"/>
              </a:ext>
            </a:extLst>
          </p:cNvPr>
          <p:cNvSpPr>
            <a:spLocks/>
          </p:cNvSpPr>
          <p:nvPr/>
        </p:nvSpPr>
        <p:spPr bwMode="gray">
          <a:xfrm rot="19800000" flipH="1" flipV="1">
            <a:off x="5908321" y="1812500"/>
            <a:ext cx="1364831" cy="1649200"/>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rgbClr val="385D8A"/>
          </a:solidFill>
          <a:ln>
            <a:noFill/>
          </a:ln>
          <a:effectLst>
            <a:outerShdw dist="107763" dir="2700000" algn="ctr" rotWithShape="0">
              <a:schemeClr val="bg2">
                <a:alpha val="50000"/>
              </a:schemeClr>
            </a:outerShdw>
          </a:effectLst>
          <a:extLst/>
        </p:spPr>
        <p:txBody>
          <a:bodyPr lIns="45720" tIns="44450" rIns="45720" bIns="44450" anchor="ctr" anchorCtr="1"/>
          <a:lstStyle/>
          <a:p>
            <a:endParaRPr lang="zh-CN" altLang="en-US">
              <a:cs typeface="+mn-ea"/>
              <a:sym typeface="+mn-lt"/>
            </a:endParaRPr>
          </a:p>
        </p:txBody>
      </p:sp>
      <p:sp>
        <p:nvSpPr>
          <p:cNvPr id="10" name="Oval 5">
            <a:extLst>
              <a:ext uri="{FF2B5EF4-FFF2-40B4-BE49-F238E27FC236}">
                <a16:creationId xmlns:a16="http://schemas.microsoft.com/office/drawing/2014/main" id="{E844F8D0-7A6C-4E32-A878-5AECBF46981D}"/>
              </a:ext>
            </a:extLst>
          </p:cNvPr>
          <p:cNvSpPr>
            <a:spLocks noChangeArrowheads="1"/>
          </p:cNvSpPr>
          <p:nvPr/>
        </p:nvSpPr>
        <p:spPr bwMode="gray">
          <a:xfrm>
            <a:off x="5532824" y="2757050"/>
            <a:ext cx="1183595" cy="1183595"/>
          </a:xfrm>
          <a:prstGeom prst="ellipse">
            <a:avLst/>
          </a:prstGeom>
          <a:solidFill>
            <a:srgbClr val="385D8A"/>
          </a:solidFill>
          <a:ln>
            <a:noFill/>
          </a:ln>
          <a:effectLst>
            <a:outerShdw dist="107763" dir="2700000" algn="ctr" rotWithShape="0">
              <a:schemeClr val="bg2">
                <a:alpha val="50000"/>
              </a:schemeClr>
            </a:outerShdw>
          </a:effectLst>
          <a:extLst/>
        </p:spPr>
        <p:txBody>
          <a:bodyPr lIns="45720" tIns="44450" rIns="45720" bIns="44450" anchor="ctr" anchorCtr="1"/>
          <a:lstStyle/>
          <a:p>
            <a:r>
              <a:rPr lang="zh-CN" altLang="en-US" sz="2000" b="1" dirty="0">
                <a:solidFill>
                  <a:schemeClr val="bg1"/>
                </a:solidFill>
                <a:cs typeface="+mn-ea"/>
                <a:sym typeface="+mn-lt"/>
              </a:rPr>
              <a:t>劣势</a:t>
            </a:r>
          </a:p>
        </p:txBody>
      </p:sp>
      <p:grpSp>
        <p:nvGrpSpPr>
          <p:cNvPr id="11" name="组合 10">
            <a:extLst>
              <a:ext uri="{FF2B5EF4-FFF2-40B4-BE49-F238E27FC236}">
                <a16:creationId xmlns:a16="http://schemas.microsoft.com/office/drawing/2014/main" id="{B3FE9582-2D92-4AAB-BDE7-650A1E4DAEDD}"/>
              </a:ext>
            </a:extLst>
          </p:cNvPr>
          <p:cNvGrpSpPr/>
          <p:nvPr/>
        </p:nvGrpSpPr>
        <p:grpSpPr>
          <a:xfrm>
            <a:off x="2868721" y="2295385"/>
            <a:ext cx="3299884" cy="461665"/>
            <a:chOff x="469900" y="1057571"/>
            <a:chExt cx="3299884" cy="461665"/>
          </a:xfrm>
        </p:grpSpPr>
        <p:sp>
          <p:nvSpPr>
            <p:cNvPr id="12" name="TextBox 6">
              <a:extLst>
                <a:ext uri="{FF2B5EF4-FFF2-40B4-BE49-F238E27FC236}">
                  <a16:creationId xmlns:a16="http://schemas.microsoft.com/office/drawing/2014/main" id="{8A3DB205-C81B-4C91-BE18-52804C223F04}"/>
                </a:ext>
              </a:extLst>
            </p:cNvPr>
            <p:cNvSpPr txBox="1"/>
            <p:nvPr/>
          </p:nvSpPr>
          <p:spPr>
            <a:xfrm>
              <a:off x="553419" y="1057571"/>
              <a:ext cx="184731" cy="369332"/>
            </a:xfrm>
            <a:prstGeom prst="rect">
              <a:avLst/>
            </a:prstGeom>
            <a:noFill/>
            <a:ln>
              <a:noFill/>
            </a:ln>
          </p:spPr>
          <p:txBody>
            <a:bodyPr wrap="none" rtlCol="0">
              <a:spAutoFit/>
            </a:bodyPr>
            <a:lstStyle/>
            <a:p>
              <a:endParaRPr lang="zh-CN" altLang="en-US" dirty="0">
                <a:solidFill>
                  <a:schemeClr val="tx1">
                    <a:lumMod val="85000"/>
                    <a:lumOff val="15000"/>
                  </a:schemeClr>
                </a:solidFill>
                <a:cs typeface="+mn-ea"/>
                <a:sym typeface="+mn-lt"/>
              </a:endParaRPr>
            </a:p>
          </p:txBody>
        </p:sp>
        <p:cxnSp>
          <p:nvCxnSpPr>
            <p:cNvPr id="13" name="直接连接符 12">
              <a:extLst>
                <a:ext uri="{FF2B5EF4-FFF2-40B4-BE49-F238E27FC236}">
                  <a16:creationId xmlns:a16="http://schemas.microsoft.com/office/drawing/2014/main" id="{1B8B0090-B8CF-4CC6-AB0B-964D5105F938}"/>
                </a:ext>
              </a:extLst>
            </p:cNvPr>
            <p:cNvCxnSpPr/>
            <p:nvPr/>
          </p:nvCxnSpPr>
          <p:spPr>
            <a:xfrm>
              <a:off x="469900" y="1519236"/>
              <a:ext cx="3299884" cy="0"/>
            </a:xfrm>
            <a:prstGeom prst="line">
              <a:avLst/>
            </a:prstGeom>
            <a:noFill/>
            <a:ln>
              <a:solidFill>
                <a:srgbClr val="385D8A"/>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14" name="Freeform 4">
            <a:extLst>
              <a:ext uri="{FF2B5EF4-FFF2-40B4-BE49-F238E27FC236}">
                <a16:creationId xmlns:a16="http://schemas.microsoft.com/office/drawing/2014/main" id="{3B4F8C1B-621E-4CDA-834F-C51453BC44AC}"/>
              </a:ext>
            </a:extLst>
          </p:cNvPr>
          <p:cNvSpPr>
            <a:spLocks/>
          </p:cNvSpPr>
          <p:nvPr/>
        </p:nvSpPr>
        <p:spPr bwMode="gray">
          <a:xfrm rot="6268124" flipH="1" flipV="1">
            <a:off x="5697254" y="3715278"/>
            <a:ext cx="1364831" cy="1649200"/>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rgbClr val="385D8A"/>
          </a:solidFill>
          <a:ln>
            <a:noFill/>
          </a:ln>
          <a:effectLst>
            <a:outerShdw dist="107763" dir="2700000" algn="ctr" rotWithShape="0">
              <a:schemeClr val="bg2">
                <a:alpha val="50000"/>
              </a:schemeClr>
            </a:outerShdw>
          </a:effectLst>
          <a:extLst/>
        </p:spPr>
        <p:txBody>
          <a:bodyPr lIns="45720" tIns="44450" rIns="45720" bIns="44450" anchor="ctr" anchorCtr="1"/>
          <a:lstStyle/>
          <a:p>
            <a:endParaRPr lang="zh-CN" altLang="en-US">
              <a:cs typeface="+mn-ea"/>
              <a:sym typeface="+mn-lt"/>
            </a:endParaRPr>
          </a:p>
        </p:txBody>
      </p:sp>
    </p:spTree>
    <p:extLst>
      <p:ext uri="{BB962C8B-B14F-4D97-AF65-F5344CB8AC3E}">
        <p14:creationId xmlns:p14="http://schemas.microsoft.com/office/powerpoint/2010/main" val="84827706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50" fill="hold"/>
                                        <p:tgtEl>
                                          <p:spTgt spid="5"/>
                                        </p:tgtEl>
                                        <p:attrNameLst>
                                          <p:attrName>ppt_w</p:attrName>
                                        </p:attrNameLst>
                                      </p:cBhvr>
                                      <p:tavLst>
                                        <p:tav tm="0">
                                          <p:val>
                                            <p:fltVal val="0"/>
                                          </p:val>
                                        </p:tav>
                                        <p:tav tm="100000">
                                          <p:val>
                                            <p:strVal val="#ppt_w"/>
                                          </p:val>
                                        </p:tav>
                                      </p:tavLst>
                                    </p:anim>
                                    <p:anim calcmode="lin" valueType="num">
                                      <p:cBhvr>
                                        <p:cTn id="8" dur="35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par>
                          <p:cTn id="19" fill="hold">
                            <p:stCondLst>
                              <p:cond delay="500"/>
                            </p:stCondLst>
                            <p:childTnLst>
                              <p:par>
                                <p:cTn id="20" presetID="22" presetClass="entr" presetSubtype="2"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500"/>
                                        <p:tgtEl>
                                          <p:spTgt spid="9"/>
                                        </p:tgtEl>
                                      </p:cBhvr>
                                    </p:animEffect>
                                  </p:childTnLst>
                                </p:cTn>
                              </p:par>
                            </p:childTnLst>
                          </p:cTn>
                        </p:par>
                        <p:par>
                          <p:cTn id="23" fill="hold">
                            <p:stCondLst>
                              <p:cond delay="1000"/>
                            </p:stCondLst>
                            <p:childTnLst>
                              <p:par>
                                <p:cTn id="24" presetID="22" presetClass="entr" presetSubtype="2"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right)">
                                      <p:cBhvr>
                                        <p:cTn id="26" dur="500"/>
                                        <p:tgtEl>
                                          <p:spTgt spid="11"/>
                                        </p:tgtEl>
                                      </p:cBhvr>
                                    </p:animEffect>
                                  </p:childTnLst>
                                </p:cTn>
                              </p:par>
                            </p:childTnLst>
                          </p:cTn>
                        </p:par>
                        <p:par>
                          <p:cTn id="27" fill="hold">
                            <p:stCondLst>
                              <p:cond delay="1500"/>
                            </p:stCondLst>
                            <p:childTnLst>
                              <p:par>
                                <p:cTn id="28" presetID="22" presetClass="entr" presetSubtype="2"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right)">
                                      <p:cBhvr>
                                        <p:cTn id="30" dur="500"/>
                                        <p:tgtEl>
                                          <p:spTgt spid="14"/>
                                        </p:tgtEl>
                                      </p:cBhvr>
                                    </p:animEffect>
                                  </p:childTnLst>
                                </p:cTn>
                              </p:par>
                            </p:childTnLst>
                          </p:cTn>
                        </p:par>
                        <p:par>
                          <p:cTn id="31" fill="hold">
                            <p:stCondLst>
                              <p:cond delay="2000"/>
                            </p:stCondLst>
                            <p:childTnLst>
                              <p:par>
                                <p:cTn id="32" presetID="34" presetClass="entr" presetSubtype="0"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 from="(-#ppt_w/2)" to="(#ppt_x)" calcmode="lin" valueType="num">
                                      <p:cBhvr>
                                        <p:cTn id="34" dur="600" fill="hold">
                                          <p:stCondLst>
                                            <p:cond delay="0"/>
                                          </p:stCondLst>
                                        </p:cTn>
                                        <p:tgtEl>
                                          <p:spTgt spid="4"/>
                                        </p:tgtEl>
                                        <p:attrNameLst>
                                          <p:attrName>ppt_x</p:attrName>
                                        </p:attrNameLst>
                                      </p:cBhvr>
                                    </p:anim>
                                    <p:anim from="0" to="-1.0" calcmode="lin" valueType="num">
                                      <p:cBhvr>
                                        <p:cTn id="35" dur="200" decel="50000" autoRev="1" fill="hold">
                                          <p:stCondLst>
                                            <p:cond delay="600"/>
                                          </p:stCondLst>
                                        </p:cTn>
                                        <p:tgtEl>
                                          <p:spTgt spid="4"/>
                                        </p:tgtEl>
                                        <p:attrNameLst>
                                          <p:attrName>xshear</p:attrName>
                                        </p:attrNameLst>
                                      </p:cBhvr>
                                    </p:anim>
                                    <p:animScale>
                                      <p:cBhvr>
                                        <p:cTn id="36" dur="200" decel="100000" autoRev="1" fill="hold">
                                          <p:stCondLst>
                                            <p:cond delay="600"/>
                                          </p:stCondLst>
                                        </p:cTn>
                                        <p:tgtEl>
                                          <p:spTgt spid="4"/>
                                        </p:tgtEl>
                                      </p:cBhvr>
                                      <p:from x="100000" y="100000"/>
                                      <p:to x="80000" y="100000"/>
                                    </p:animScale>
                                    <p:anim by="(#ppt_h/3+#ppt_w*0.1)" calcmode="lin" valueType="num">
                                      <p:cBhvr additive="sum">
                                        <p:cTn id="37" dur="200" decel="100000" autoRev="1" fill="hold">
                                          <p:stCondLst>
                                            <p:cond delay="600"/>
                                          </p:stCondLst>
                                        </p:cTn>
                                        <p:tgtEl>
                                          <p:spTgt spid="4"/>
                                        </p:tgtEl>
                                        <p:attrNameLst>
                                          <p:attrName>ppt_x</p:attrName>
                                        </p:attrNameLst>
                                      </p:cBhvr>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animEffect transition="in" filter="fade">
                                      <p:cBhvr>
                                        <p:cTn id="42" dur="1000"/>
                                        <p:tgtEl>
                                          <p:spTgt spid="3">
                                            <p:txEl>
                                              <p:pRg st="0" end="0"/>
                                            </p:txEl>
                                          </p:spTgt>
                                        </p:tgtEl>
                                      </p:cBhvr>
                                    </p:animEffect>
                                    <p:anim calcmode="lin" valueType="num">
                                      <p:cBhvr>
                                        <p:cTn id="4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图片 125">
            <a:extLst>
              <a:ext uri="{FF2B5EF4-FFF2-40B4-BE49-F238E27FC236}">
                <a16:creationId xmlns:a16="http://schemas.microsoft.com/office/drawing/2014/main" id="{B6D70264-81D1-4216-B885-FF4E0C5883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47328" y="675456"/>
            <a:ext cx="6408712" cy="6858000"/>
          </a:xfrm>
          <a:prstGeom prst="rect">
            <a:avLst/>
          </a:prstGeom>
        </p:spPr>
      </p:pic>
      <p:pic>
        <p:nvPicPr>
          <p:cNvPr id="127" name="图片 126">
            <a:extLst>
              <a:ext uri="{FF2B5EF4-FFF2-40B4-BE49-F238E27FC236}">
                <a16:creationId xmlns:a16="http://schemas.microsoft.com/office/drawing/2014/main" id="{026DE2C1-4717-46CF-A83C-DBE5E71C3A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0" y="675456"/>
            <a:ext cx="6048672" cy="6858000"/>
          </a:xfrm>
          <a:prstGeom prst="rect">
            <a:avLst/>
          </a:prstGeom>
        </p:spPr>
      </p:pic>
      <p:sp>
        <p:nvSpPr>
          <p:cNvPr id="120" name="文本框 4">
            <a:extLst>
              <a:ext uri="{FF2B5EF4-FFF2-40B4-BE49-F238E27FC236}">
                <a16:creationId xmlns:a16="http://schemas.microsoft.com/office/drawing/2014/main" id="{4FAEE40E-12B6-4E8D-9CBF-43EF77917C48}"/>
              </a:ext>
            </a:extLst>
          </p:cNvPr>
          <p:cNvSpPr txBox="1">
            <a:spLocks noChangeArrowheads="1"/>
          </p:cNvSpPr>
          <p:nvPr/>
        </p:nvSpPr>
        <p:spPr bwMode="auto">
          <a:xfrm>
            <a:off x="3143672" y="1822450"/>
            <a:ext cx="2268570" cy="315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fontAlgn="base">
              <a:spcBef>
                <a:spcPct val="0"/>
              </a:spcBef>
              <a:spcAft>
                <a:spcPct val="0"/>
              </a:spcAft>
              <a:buFont typeface="Arial" panose="020B0604020202020204" pitchFamily="34" charset="0"/>
              <a:buNone/>
              <a:defRPr sz="19900">
                <a:solidFill>
                  <a:srgbClr val="385D8A"/>
                </a:solidFill>
                <a:latin typeface="Agency FB" panose="020B0503020202020204" pitchFamily="34" charset="0"/>
                <a:cs typeface="+mn-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en-US" altLang="zh-CN" dirty="0">
                <a:sym typeface="+mn-lt"/>
              </a:rPr>
              <a:t>04</a:t>
            </a:r>
            <a:endParaRPr lang="zh-CN" altLang="en-US" dirty="0">
              <a:sym typeface="+mn-lt"/>
            </a:endParaRPr>
          </a:p>
        </p:txBody>
      </p:sp>
      <p:sp>
        <p:nvSpPr>
          <p:cNvPr id="122" name="等腰三角形 37">
            <a:extLst>
              <a:ext uri="{FF2B5EF4-FFF2-40B4-BE49-F238E27FC236}">
                <a16:creationId xmlns:a16="http://schemas.microsoft.com/office/drawing/2014/main" id="{95BB739E-7B6F-4B80-8DC4-A48E79247ABA}"/>
              </a:ext>
            </a:extLst>
          </p:cNvPr>
          <p:cNvSpPr>
            <a:spLocks noChangeArrowheads="1"/>
          </p:cNvSpPr>
          <p:nvPr/>
        </p:nvSpPr>
        <p:spPr bwMode="auto">
          <a:xfrm>
            <a:off x="1452563" y="4003377"/>
            <a:ext cx="3008312" cy="2593975"/>
          </a:xfrm>
          <a:prstGeom prst="triangle">
            <a:avLst>
              <a:gd name="adj" fmla="val 50000"/>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123" name="文本框 38">
            <a:extLst>
              <a:ext uri="{FF2B5EF4-FFF2-40B4-BE49-F238E27FC236}">
                <a16:creationId xmlns:a16="http://schemas.microsoft.com/office/drawing/2014/main" id="{D302B20B-D2BA-4527-B4A1-462E6AA1CCA1}"/>
              </a:ext>
            </a:extLst>
          </p:cNvPr>
          <p:cNvSpPr txBox="1">
            <a:spLocks noChangeArrowheads="1"/>
          </p:cNvSpPr>
          <p:nvPr/>
        </p:nvSpPr>
        <p:spPr bwMode="auto">
          <a:xfrm>
            <a:off x="5429181" y="2864149"/>
            <a:ext cx="2258952" cy="523220"/>
          </a:xfrm>
          <a:prstGeom prst="rect">
            <a:avLst/>
          </a:prstGeom>
          <a:solidFill>
            <a:srgbClr val="385D8A"/>
          </a:solid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2800" b="0" i="0" u="none" strike="noStrike" kern="0" cap="none" spc="0" normalizeH="0" baseline="0" noProof="0" dirty="0">
                <a:ln>
                  <a:noFill/>
                </a:ln>
                <a:solidFill>
                  <a:schemeClr val="bg1"/>
                </a:solidFill>
                <a:effectLst/>
                <a:uLnTx/>
                <a:uFillTx/>
                <a:latin typeface="+mn-lt"/>
                <a:ea typeface="+mn-ea"/>
                <a:cs typeface="+mn-ea"/>
                <a:sym typeface="+mn-lt"/>
              </a:rPr>
              <a:t>PART FOUR</a:t>
            </a:r>
            <a:endParaRPr kumimoji="0" lang="zh-CN" altLang="en-US" sz="2800" b="0" i="0" u="none" strike="noStrike" kern="0" cap="none" spc="0" normalizeH="0" baseline="0" noProof="0" dirty="0">
              <a:ln>
                <a:noFill/>
              </a:ln>
              <a:solidFill>
                <a:schemeClr val="bg1"/>
              </a:solidFill>
              <a:effectLst/>
              <a:uLnTx/>
              <a:uFillTx/>
              <a:latin typeface="+mn-lt"/>
              <a:ea typeface="+mn-ea"/>
              <a:cs typeface="+mn-ea"/>
              <a:sym typeface="+mn-lt"/>
            </a:endParaRPr>
          </a:p>
        </p:txBody>
      </p:sp>
      <p:grpSp>
        <p:nvGrpSpPr>
          <p:cNvPr id="2" name="组合 1">
            <a:extLst>
              <a:ext uri="{FF2B5EF4-FFF2-40B4-BE49-F238E27FC236}">
                <a16:creationId xmlns:a16="http://schemas.microsoft.com/office/drawing/2014/main" id="{47C2C87E-8E0C-4C55-8C1E-29F2611AD0E6}"/>
              </a:ext>
            </a:extLst>
          </p:cNvPr>
          <p:cNvGrpSpPr/>
          <p:nvPr/>
        </p:nvGrpSpPr>
        <p:grpSpPr>
          <a:xfrm>
            <a:off x="7002463" y="260648"/>
            <a:ext cx="3008312" cy="2603500"/>
            <a:chOff x="7002463" y="-9525"/>
            <a:chExt cx="3008312" cy="2603500"/>
          </a:xfrm>
        </p:grpSpPr>
        <p:sp>
          <p:nvSpPr>
            <p:cNvPr id="121" name="等腰三角形 7">
              <a:extLst>
                <a:ext uri="{FF2B5EF4-FFF2-40B4-BE49-F238E27FC236}">
                  <a16:creationId xmlns:a16="http://schemas.microsoft.com/office/drawing/2014/main" id="{274CC744-9F49-4E60-AB51-59CAAF62CBD9}"/>
                </a:ext>
              </a:extLst>
            </p:cNvPr>
            <p:cNvSpPr>
              <a:spLocks noChangeArrowheads="1"/>
            </p:cNvSpPr>
            <p:nvPr/>
          </p:nvSpPr>
          <p:spPr bwMode="auto">
            <a:xfrm rot="10800000">
              <a:off x="7002463" y="0"/>
              <a:ext cx="3008312" cy="2593975"/>
            </a:xfrm>
            <a:prstGeom prst="triangle">
              <a:avLst>
                <a:gd name="adj" fmla="val 50000"/>
              </a:avLst>
            </a:prstGeom>
            <a:solidFill>
              <a:srgbClr val="385D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124" name="直角三角形 13">
              <a:extLst>
                <a:ext uri="{FF2B5EF4-FFF2-40B4-BE49-F238E27FC236}">
                  <a16:creationId xmlns:a16="http://schemas.microsoft.com/office/drawing/2014/main" id="{77CC8D0F-1B7D-4CAB-A0CE-4ACDAC2A2ABF}"/>
                </a:ext>
              </a:extLst>
            </p:cNvPr>
            <p:cNvSpPr>
              <a:spLocks noChangeArrowheads="1"/>
            </p:cNvSpPr>
            <p:nvPr/>
          </p:nvSpPr>
          <p:spPr bwMode="auto">
            <a:xfrm rot="10800000" flipH="1">
              <a:off x="8499475" y="-9525"/>
              <a:ext cx="1511300" cy="2603500"/>
            </a:xfrm>
            <a:prstGeom prst="rtTriangle">
              <a:avLst/>
            </a:prstGeom>
            <a:solidFill>
              <a:srgbClr val="30302F">
                <a:alpha val="4784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grpSp>
      <p:sp>
        <p:nvSpPr>
          <p:cNvPr id="125" name="文本框 34">
            <a:extLst>
              <a:ext uri="{FF2B5EF4-FFF2-40B4-BE49-F238E27FC236}">
                <a16:creationId xmlns:a16="http://schemas.microsoft.com/office/drawing/2014/main" id="{3FAAA3C7-187C-400A-A009-C4154AA26302}"/>
              </a:ext>
            </a:extLst>
          </p:cNvPr>
          <p:cNvSpPr txBox="1">
            <a:spLocks noChangeArrowheads="1"/>
          </p:cNvSpPr>
          <p:nvPr/>
        </p:nvSpPr>
        <p:spPr bwMode="auto">
          <a:xfrm>
            <a:off x="5429181" y="3573016"/>
            <a:ext cx="38779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defRPr sz="3600" b="1">
                <a:solidFill>
                  <a:srgbClr val="385D8A"/>
                </a:solidFill>
                <a:cs typeface="+mn-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mn-lt"/>
              </a:rPr>
              <a:t>物联网的典型应用</a:t>
            </a:r>
          </a:p>
        </p:txBody>
      </p:sp>
    </p:spTree>
    <p:extLst>
      <p:ext uri="{BB962C8B-B14F-4D97-AF65-F5344CB8AC3E}">
        <p14:creationId xmlns:p14="http://schemas.microsoft.com/office/powerpoint/2010/main" val="202663694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wipe(down)">
                                      <p:cBhvr>
                                        <p:cTn id="7" dur="500"/>
                                        <p:tgtEl>
                                          <p:spTgt spid="1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wipe(down)">
                                      <p:cBhvr>
                                        <p:cTn id="17" dur="500"/>
                                        <p:tgtEl>
                                          <p:spTgt spid="12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3"/>
                                        </p:tgtEl>
                                        <p:attrNameLst>
                                          <p:attrName>style.visibility</p:attrName>
                                        </p:attrNameLst>
                                      </p:cBhvr>
                                      <p:to>
                                        <p:strVal val="visible"/>
                                      </p:to>
                                    </p:set>
                                    <p:animEffect transition="in" filter="barn(inVertical)">
                                      <p:cBhvr>
                                        <p:cTn id="22" dur="500"/>
                                        <p:tgtEl>
                                          <p:spTgt spid="12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25"/>
                                        </p:tgtEl>
                                        <p:attrNameLst>
                                          <p:attrName>style.visibility</p:attrName>
                                        </p:attrNameLst>
                                      </p:cBhvr>
                                      <p:to>
                                        <p:strVal val="visible"/>
                                      </p:to>
                                    </p:set>
                                    <p:animEffect transition="in" filter="barn(inVertical)">
                                      <p:cBhvr>
                                        <p:cTn id="25"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22" grpId="0" animBg="1"/>
      <p:bldP spid="123" grpId="0" animBg="1"/>
      <p:bldP spid="1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8602B9C4-D544-4AF5-8A80-51A00DC179B4}"/>
              </a:ext>
            </a:extLst>
          </p:cNvPr>
          <p:cNvSpPr/>
          <p:nvPr/>
        </p:nvSpPr>
        <p:spPr>
          <a:xfrm>
            <a:off x="1344096" y="735087"/>
            <a:ext cx="3074881" cy="830997"/>
          </a:xfrm>
          <a:prstGeom prst="rect">
            <a:avLst/>
          </a:prstGeom>
        </p:spPr>
        <p:txBody>
          <a:bodyPr wrap="square">
            <a:spAutoFit/>
          </a:bodyPr>
          <a:lstStyle/>
          <a:p>
            <a:pPr lvl="0" algn="ctr"/>
            <a:r>
              <a:rPr lang="en-US" altLang="zh-CN" sz="2400" b="1" dirty="0">
                <a:solidFill>
                  <a:srgbClr val="385D8A"/>
                </a:solidFill>
                <a:cs typeface="+mn-ea"/>
                <a:sym typeface="+mn-lt"/>
              </a:rPr>
              <a:t>04 </a:t>
            </a:r>
            <a:r>
              <a:rPr lang="zh-CN" altLang="en-US" sz="2400" b="1" dirty="0">
                <a:solidFill>
                  <a:srgbClr val="385D8A"/>
                </a:solidFill>
                <a:cs typeface="+mn-ea"/>
                <a:sym typeface="+mn-lt"/>
              </a:rPr>
              <a:t>物联网的应用模式</a:t>
            </a:r>
          </a:p>
        </p:txBody>
      </p:sp>
      <p:grpSp>
        <p:nvGrpSpPr>
          <p:cNvPr id="4" name="组合 3">
            <a:extLst>
              <a:ext uri="{FF2B5EF4-FFF2-40B4-BE49-F238E27FC236}">
                <a16:creationId xmlns:a16="http://schemas.microsoft.com/office/drawing/2014/main" id="{0571DBFE-AC65-4595-902D-070B21652A84}"/>
              </a:ext>
            </a:extLst>
          </p:cNvPr>
          <p:cNvGrpSpPr/>
          <p:nvPr/>
        </p:nvGrpSpPr>
        <p:grpSpPr>
          <a:xfrm>
            <a:off x="707232" y="662608"/>
            <a:ext cx="492224" cy="492224"/>
            <a:chOff x="1965186" y="1419622"/>
            <a:chExt cx="302558" cy="314067"/>
          </a:xfrm>
          <a:solidFill>
            <a:srgbClr val="385D8A"/>
          </a:solidFill>
        </p:grpSpPr>
        <p:sp>
          <p:nvSpPr>
            <p:cNvPr id="5" name="矩形 4">
              <a:extLst>
                <a:ext uri="{FF2B5EF4-FFF2-40B4-BE49-F238E27FC236}">
                  <a16:creationId xmlns:a16="http://schemas.microsoft.com/office/drawing/2014/main" id="{22337F19-BD3B-48F3-B309-B06E19BFBDBC}"/>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a:extLst>
                <a:ext uri="{FF2B5EF4-FFF2-40B4-BE49-F238E27FC236}">
                  <a16:creationId xmlns:a16="http://schemas.microsoft.com/office/drawing/2014/main" id="{997EE5C8-531C-44AA-BF42-C580DBDD419B}"/>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7" name="Freeform 7">
            <a:extLst>
              <a:ext uri="{FF2B5EF4-FFF2-40B4-BE49-F238E27FC236}">
                <a16:creationId xmlns:a16="http://schemas.microsoft.com/office/drawing/2014/main" id="{8502C00D-916C-48C3-9EE9-042BEAD1A833}"/>
              </a:ext>
            </a:extLst>
          </p:cNvPr>
          <p:cNvSpPr>
            <a:spLocks noEditPoints="1"/>
          </p:cNvSpPr>
          <p:nvPr/>
        </p:nvSpPr>
        <p:spPr bwMode="auto">
          <a:xfrm>
            <a:off x="8205911" y="4474939"/>
            <a:ext cx="1192212" cy="1192213"/>
          </a:xfrm>
          <a:custGeom>
            <a:avLst/>
            <a:gdLst>
              <a:gd name="T0" fmla="*/ 2147483647 w 1126"/>
              <a:gd name="T1" fmla="*/ 2147483647 h 1125"/>
              <a:gd name="T2" fmla="*/ 2147483647 w 1126"/>
              <a:gd name="T3" fmla="*/ 2147483647 h 1125"/>
              <a:gd name="T4" fmla="*/ 2147483647 w 1126"/>
              <a:gd name="T5" fmla="*/ 2147483647 h 1125"/>
              <a:gd name="T6" fmla="*/ 2147483647 w 1126"/>
              <a:gd name="T7" fmla="*/ 2147483647 h 1125"/>
              <a:gd name="T8" fmla="*/ 2147483647 w 1126"/>
              <a:gd name="T9" fmla="*/ 2147483647 h 1125"/>
              <a:gd name="T10" fmla="*/ 2147483647 w 1126"/>
              <a:gd name="T11" fmla="*/ 2147483647 h 1125"/>
              <a:gd name="T12" fmla="*/ 2147483647 w 1126"/>
              <a:gd name="T13" fmla="*/ 2147483647 h 1125"/>
              <a:gd name="T14" fmla="*/ 2147483647 w 1126"/>
              <a:gd name="T15" fmla="*/ 2147483647 h 1125"/>
              <a:gd name="T16" fmla="*/ 2147483647 w 1126"/>
              <a:gd name="T17" fmla="*/ 2147483647 h 1125"/>
              <a:gd name="T18" fmla="*/ 2147483647 w 1126"/>
              <a:gd name="T19" fmla="*/ 2147483647 h 1125"/>
              <a:gd name="T20" fmla="*/ 2147483647 w 1126"/>
              <a:gd name="T21" fmla="*/ 2147483647 h 1125"/>
              <a:gd name="T22" fmla="*/ 2147483647 w 1126"/>
              <a:gd name="T23" fmla="*/ 2147483647 h 1125"/>
              <a:gd name="T24" fmla="*/ 2147483647 w 1126"/>
              <a:gd name="T25" fmla="*/ 2147483647 h 1125"/>
              <a:gd name="T26" fmla="*/ 2147483647 w 1126"/>
              <a:gd name="T27" fmla="*/ 2147483647 h 1125"/>
              <a:gd name="T28" fmla="*/ 2147483647 w 1126"/>
              <a:gd name="T29" fmla="*/ 2147483647 h 1125"/>
              <a:gd name="T30" fmla="*/ 2147483647 w 1126"/>
              <a:gd name="T31" fmla="*/ 2147483647 h 1125"/>
              <a:gd name="T32" fmla="*/ 2147483647 w 1126"/>
              <a:gd name="T33" fmla="*/ 2147483647 h 1125"/>
              <a:gd name="T34" fmla="*/ 2147483647 w 1126"/>
              <a:gd name="T35" fmla="*/ 2147483647 h 1125"/>
              <a:gd name="T36" fmla="*/ 2147483647 w 1126"/>
              <a:gd name="T37" fmla="*/ 2147483647 h 1125"/>
              <a:gd name="T38" fmla="*/ 2147483647 w 1126"/>
              <a:gd name="T39" fmla="*/ 2147483647 h 1125"/>
              <a:gd name="T40" fmla="*/ 2147483647 w 1126"/>
              <a:gd name="T41" fmla="*/ 2147483647 h 1125"/>
              <a:gd name="T42" fmla="*/ 2147483647 w 1126"/>
              <a:gd name="T43" fmla="*/ 2147483647 h 1125"/>
              <a:gd name="T44" fmla="*/ 2147483647 w 1126"/>
              <a:gd name="T45" fmla="*/ 2147483647 h 1125"/>
              <a:gd name="T46" fmla="*/ 2147483647 w 1126"/>
              <a:gd name="T47" fmla="*/ 2147483647 h 1125"/>
              <a:gd name="T48" fmla="*/ 2147483647 w 1126"/>
              <a:gd name="T49" fmla="*/ 2147483647 h 1125"/>
              <a:gd name="T50" fmla="*/ 2147483647 w 1126"/>
              <a:gd name="T51" fmla="*/ 2147483647 h 1125"/>
              <a:gd name="T52" fmla="*/ 2147483647 w 1126"/>
              <a:gd name="T53" fmla="*/ 2147483647 h 1125"/>
              <a:gd name="T54" fmla="*/ 2147483647 w 1126"/>
              <a:gd name="T55" fmla="*/ 2147483647 h 1125"/>
              <a:gd name="T56" fmla="*/ 2147483647 w 1126"/>
              <a:gd name="T57" fmla="*/ 0 h 1125"/>
              <a:gd name="T58" fmla="*/ 2147483647 w 1126"/>
              <a:gd name="T59" fmla="*/ 2147483647 h 1125"/>
              <a:gd name="T60" fmla="*/ 2147483647 w 1126"/>
              <a:gd name="T61" fmla="*/ 2147483647 h 1125"/>
              <a:gd name="T62" fmla="*/ 2147483647 w 1126"/>
              <a:gd name="T63" fmla="*/ 2147483647 h 1125"/>
              <a:gd name="T64" fmla="*/ 2147483647 w 1126"/>
              <a:gd name="T65" fmla="*/ 2147483647 h 1125"/>
              <a:gd name="T66" fmla="*/ 2147483647 w 1126"/>
              <a:gd name="T67" fmla="*/ 2147483647 h 1125"/>
              <a:gd name="T68" fmla="*/ 2147483647 w 1126"/>
              <a:gd name="T69" fmla="*/ 2147483647 h 1125"/>
              <a:gd name="T70" fmla="*/ 2147483647 w 1126"/>
              <a:gd name="T71" fmla="*/ 2147483647 h 1125"/>
              <a:gd name="T72" fmla="*/ 2147483647 w 1126"/>
              <a:gd name="T73" fmla="*/ 2147483647 h 1125"/>
              <a:gd name="T74" fmla="*/ 2147483647 w 1126"/>
              <a:gd name="T75" fmla="*/ 2147483647 h 1125"/>
              <a:gd name="T76" fmla="*/ 2147483647 w 1126"/>
              <a:gd name="T77" fmla="*/ 2147483647 h 1125"/>
              <a:gd name="T78" fmla="*/ 2147483647 w 1126"/>
              <a:gd name="T79" fmla="*/ 2147483647 h 1125"/>
              <a:gd name="T80" fmla="*/ 2147483647 w 1126"/>
              <a:gd name="T81" fmla="*/ 2147483647 h 1125"/>
              <a:gd name="T82" fmla="*/ 2147483647 w 1126"/>
              <a:gd name="T83" fmla="*/ 2147483647 h 1125"/>
              <a:gd name="T84" fmla="*/ 2147483647 w 1126"/>
              <a:gd name="T85" fmla="*/ 2147483647 h 1125"/>
              <a:gd name="T86" fmla="*/ 2147483647 w 1126"/>
              <a:gd name="T87" fmla="*/ 2147483647 h 1125"/>
              <a:gd name="T88" fmla="*/ 2147483647 w 1126"/>
              <a:gd name="T89" fmla="*/ 2147483647 h 1125"/>
              <a:gd name="T90" fmla="*/ 2147483647 w 1126"/>
              <a:gd name="T91" fmla="*/ 2147483647 h 1125"/>
              <a:gd name="T92" fmla="*/ 2147483647 w 1126"/>
              <a:gd name="T93" fmla="*/ 2147483647 h 1125"/>
              <a:gd name="T94" fmla="*/ 2147483647 w 1126"/>
              <a:gd name="T95" fmla="*/ 2147483647 h 1125"/>
              <a:gd name="T96" fmla="*/ 2147483647 w 1126"/>
              <a:gd name="T97" fmla="*/ 2147483647 h 1125"/>
              <a:gd name="T98" fmla="*/ 0 w 1126"/>
              <a:gd name="T99" fmla="*/ 2147483647 h 1125"/>
              <a:gd name="T100" fmla="*/ 2147483647 w 1126"/>
              <a:gd name="T101" fmla="*/ 2147483647 h 1125"/>
              <a:gd name="T102" fmla="*/ 2147483647 w 1126"/>
              <a:gd name="T103" fmla="*/ 2147483647 h 1125"/>
              <a:gd name="T104" fmla="*/ 2147483647 w 1126"/>
              <a:gd name="T105" fmla="*/ 2147483647 h 1125"/>
              <a:gd name="T106" fmla="*/ 2147483647 w 1126"/>
              <a:gd name="T107" fmla="*/ 2147483647 h 1125"/>
              <a:gd name="T108" fmla="*/ 2147483647 w 1126"/>
              <a:gd name="T109" fmla="*/ 2147483647 h 1125"/>
              <a:gd name="T110" fmla="*/ 2147483647 w 1126"/>
              <a:gd name="T111" fmla="*/ 2147483647 h 1125"/>
              <a:gd name="T112" fmla="*/ 2147483647 w 1126"/>
              <a:gd name="T113" fmla="*/ 0 h 11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26" h="1125">
                <a:moveTo>
                  <a:pt x="562" y="21"/>
                </a:moveTo>
                <a:lnTo>
                  <a:pt x="499" y="25"/>
                </a:lnTo>
                <a:lnTo>
                  <a:pt x="439" y="35"/>
                </a:lnTo>
                <a:lnTo>
                  <a:pt x="381" y="52"/>
                </a:lnTo>
                <a:lnTo>
                  <a:pt x="324" y="76"/>
                </a:lnTo>
                <a:lnTo>
                  <a:pt x="273" y="106"/>
                </a:lnTo>
                <a:lnTo>
                  <a:pt x="224" y="140"/>
                </a:lnTo>
                <a:lnTo>
                  <a:pt x="180" y="180"/>
                </a:lnTo>
                <a:lnTo>
                  <a:pt x="140" y="224"/>
                </a:lnTo>
                <a:lnTo>
                  <a:pt x="106" y="273"/>
                </a:lnTo>
                <a:lnTo>
                  <a:pt x="76" y="324"/>
                </a:lnTo>
                <a:lnTo>
                  <a:pt x="52" y="381"/>
                </a:lnTo>
                <a:lnTo>
                  <a:pt x="35" y="438"/>
                </a:lnTo>
                <a:lnTo>
                  <a:pt x="25" y="499"/>
                </a:lnTo>
                <a:lnTo>
                  <a:pt x="21" y="562"/>
                </a:lnTo>
                <a:lnTo>
                  <a:pt x="25" y="625"/>
                </a:lnTo>
                <a:lnTo>
                  <a:pt x="35" y="686"/>
                </a:lnTo>
                <a:lnTo>
                  <a:pt x="52" y="744"/>
                </a:lnTo>
                <a:lnTo>
                  <a:pt x="76" y="799"/>
                </a:lnTo>
                <a:lnTo>
                  <a:pt x="106" y="852"/>
                </a:lnTo>
                <a:lnTo>
                  <a:pt x="140" y="900"/>
                </a:lnTo>
                <a:lnTo>
                  <a:pt x="180" y="945"/>
                </a:lnTo>
                <a:lnTo>
                  <a:pt x="224" y="984"/>
                </a:lnTo>
                <a:lnTo>
                  <a:pt x="273" y="1019"/>
                </a:lnTo>
                <a:lnTo>
                  <a:pt x="324" y="1047"/>
                </a:lnTo>
                <a:lnTo>
                  <a:pt x="381" y="1071"/>
                </a:lnTo>
                <a:lnTo>
                  <a:pt x="439" y="1088"/>
                </a:lnTo>
                <a:lnTo>
                  <a:pt x="499" y="1100"/>
                </a:lnTo>
                <a:lnTo>
                  <a:pt x="562" y="1103"/>
                </a:lnTo>
                <a:lnTo>
                  <a:pt x="625" y="1100"/>
                </a:lnTo>
                <a:lnTo>
                  <a:pt x="687" y="1088"/>
                </a:lnTo>
                <a:lnTo>
                  <a:pt x="745" y="1071"/>
                </a:lnTo>
                <a:lnTo>
                  <a:pt x="800" y="1047"/>
                </a:lnTo>
                <a:lnTo>
                  <a:pt x="853" y="1019"/>
                </a:lnTo>
                <a:lnTo>
                  <a:pt x="901" y="984"/>
                </a:lnTo>
                <a:lnTo>
                  <a:pt x="946" y="945"/>
                </a:lnTo>
                <a:lnTo>
                  <a:pt x="985" y="900"/>
                </a:lnTo>
                <a:lnTo>
                  <a:pt x="1020" y="852"/>
                </a:lnTo>
                <a:lnTo>
                  <a:pt x="1050" y="799"/>
                </a:lnTo>
                <a:lnTo>
                  <a:pt x="1072" y="744"/>
                </a:lnTo>
                <a:lnTo>
                  <a:pt x="1091" y="686"/>
                </a:lnTo>
                <a:lnTo>
                  <a:pt x="1101" y="625"/>
                </a:lnTo>
                <a:lnTo>
                  <a:pt x="1104" y="562"/>
                </a:lnTo>
                <a:lnTo>
                  <a:pt x="1101" y="499"/>
                </a:lnTo>
                <a:lnTo>
                  <a:pt x="1091" y="438"/>
                </a:lnTo>
                <a:lnTo>
                  <a:pt x="1072" y="381"/>
                </a:lnTo>
                <a:lnTo>
                  <a:pt x="1050" y="324"/>
                </a:lnTo>
                <a:lnTo>
                  <a:pt x="1020" y="273"/>
                </a:lnTo>
                <a:lnTo>
                  <a:pt x="985" y="224"/>
                </a:lnTo>
                <a:lnTo>
                  <a:pt x="946" y="180"/>
                </a:lnTo>
                <a:lnTo>
                  <a:pt x="901" y="140"/>
                </a:lnTo>
                <a:lnTo>
                  <a:pt x="853" y="106"/>
                </a:lnTo>
                <a:lnTo>
                  <a:pt x="800" y="76"/>
                </a:lnTo>
                <a:lnTo>
                  <a:pt x="745" y="52"/>
                </a:lnTo>
                <a:lnTo>
                  <a:pt x="687" y="35"/>
                </a:lnTo>
                <a:lnTo>
                  <a:pt x="625" y="25"/>
                </a:lnTo>
                <a:lnTo>
                  <a:pt x="562" y="21"/>
                </a:lnTo>
                <a:close/>
                <a:moveTo>
                  <a:pt x="562" y="0"/>
                </a:moveTo>
                <a:lnTo>
                  <a:pt x="628" y="4"/>
                </a:lnTo>
                <a:lnTo>
                  <a:pt x="692" y="14"/>
                </a:lnTo>
                <a:lnTo>
                  <a:pt x="753" y="33"/>
                </a:lnTo>
                <a:lnTo>
                  <a:pt x="811" y="56"/>
                </a:lnTo>
                <a:lnTo>
                  <a:pt x="864" y="88"/>
                </a:lnTo>
                <a:lnTo>
                  <a:pt x="914" y="123"/>
                </a:lnTo>
                <a:lnTo>
                  <a:pt x="960" y="164"/>
                </a:lnTo>
                <a:lnTo>
                  <a:pt x="1002" y="210"/>
                </a:lnTo>
                <a:lnTo>
                  <a:pt x="1038" y="261"/>
                </a:lnTo>
                <a:lnTo>
                  <a:pt x="1068" y="315"/>
                </a:lnTo>
                <a:lnTo>
                  <a:pt x="1093" y="373"/>
                </a:lnTo>
                <a:lnTo>
                  <a:pt x="1112" y="433"/>
                </a:lnTo>
                <a:lnTo>
                  <a:pt x="1122" y="496"/>
                </a:lnTo>
                <a:lnTo>
                  <a:pt x="1126" y="562"/>
                </a:lnTo>
                <a:lnTo>
                  <a:pt x="1122" y="627"/>
                </a:lnTo>
                <a:lnTo>
                  <a:pt x="1112" y="692"/>
                </a:lnTo>
                <a:lnTo>
                  <a:pt x="1093" y="752"/>
                </a:lnTo>
                <a:lnTo>
                  <a:pt x="1068" y="810"/>
                </a:lnTo>
                <a:lnTo>
                  <a:pt x="1038" y="864"/>
                </a:lnTo>
                <a:lnTo>
                  <a:pt x="1002" y="914"/>
                </a:lnTo>
                <a:lnTo>
                  <a:pt x="960" y="960"/>
                </a:lnTo>
                <a:lnTo>
                  <a:pt x="914" y="1002"/>
                </a:lnTo>
                <a:lnTo>
                  <a:pt x="864" y="1037"/>
                </a:lnTo>
                <a:lnTo>
                  <a:pt x="811" y="1067"/>
                </a:lnTo>
                <a:lnTo>
                  <a:pt x="753" y="1092"/>
                </a:lnTo>
                <a:lnTo>
                  <a:pt x="692" y="1110"/>
                </a:lnTo>
                <a:lnTo>
                  <a:pt x="628" y="1121"/>
                </a:lnTo>
                <a:lnTo>
                  <a:pt x="562" y="1125"/>
                </a:lnTo>
                <a:lnTo>
                  <a:pt x="498" y="1121"/>
                </a:lnTo>
                <a:lnTo>
                  <a:pt x="433" y="1110"/>
                </a:lnTo>
                <a:lnTo>
                  <a:pt x="373" y="1092"/>
                </a:lnTo>
                <a:lnTo>
                  <a:pt x="315" y="1067"/>
                </a:lnTo>
                <a:lnTo>
                  <a:pt x="261" y="1037"/>
                </a:lnTo>
                <a:lnTo>
                  <a:pt x="211" y="1002"/>
                </a:lnTo>
                <a:lnTo>
                  <a:pt x="165" y="960"/>
                </a:lnTo>
                <a:lnTo>
                  <a:pt x="123" y="914"/>
                </a:lnTo>
                <a:lnTo>
                  <a:pt x="88" y="864"/>
                </a:lnTo>
                <a:lnTo>
                  <a:pt x="56" y="810"/>
                </a:lnTo>
                <a:lnTo>
                  <a:pt x="33" y="752"/>
                </a:lnTo>
                <a:lnTo>
                  <a:pt x="14" y="692"/>
                </a:lnTo>
                <a:lnTo>
                  <a:pt x="4" y="627"/>
                </a:lnTo>
                <a:lnTo>
                  <a:pt x="0" y="562"/>
                </a:lnTo>
                <a:lnTo>
                  <a:pt x="4" y="496"/>
                </a:lnTo>
                <a:lnTo>
                  <a:pt x="14" y="433"/>
                </a:lnTo>
                <a:lnTo>
                  <a:pt x="33" y="373"/>
                </a:lnTo>
                <a:lnTo>
                  <a:pt x="56" y="315"/>
                </a:lnTo>
                <a:lnTo>
                  <a:pt x="88" y="261"/>
                </a:lnTo>
                <a:lnTo>
                  <a:pt x="123" y="210"/>
                </a:lnTo>
                <a:lnTo>
                  <a:pt x="165" y="164"/>
                </a:lnTo>
                <a:lnTo>
                  <a:pt x="211" y="123"/>
                </a:lnTo>
                <a:lnTo>
                  <a:pt x="261" y="88"/>
                </a:lnTo>
                <a:lnTo>
                  <a:pt x="315" y="56"/>
                </a:lnTo>
                <a:lnTo>
                  <a:pt x="373" y="33"/>
                </a:lnTo>
                <a:lnTo>
                  <a:pt x="433" y="14"/>
                </a:lnTo>
                <a:lnTo>
                  <a:pt x="498" y="4"/>
                </a:lnTo>
                <a:lnTo>
                  <a:pt x="562" y="0"/>
                </a:lnTo>
                <a:close/>
              </a:path>
            </a:pathLst>
          </a:custGeom>
          <a:noFill/>
          <a:ln w="3175">
            <a:solidFill>
              <a:srgbClr val="385D8A"/>
            </a:solidFill>
            <a:round/>
            <a:headEnd/>
            <a:tailEnd/>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28" name="Freeform 8">
            <a:extLst>
              <a:ext uri="{FF2B5EF4-FFF2-40B4-BE49-F238E27FC236}">
                <a16:creationId xmlns:a16="http://schemas.microsoft.com/office/drawing/2014/main" id="{B7E8176B-4FED-49E3-AED9-9EBF1E3FC538}"/>
              </a:ext>
            </a:extLst>
          </p:cNvPr>
          <p:cNvSpPr>
            <a:spLocks/>
          </p:cNvSpPr>
          <p:nvPr/>
        </p:nvSpPr>
        <p:spPr bwMode="auto">
          <a:xfrm>
            <a:off x="8369423" y="4638452"/>
            <a:ext cx="865188" cy="865187"/>
          </a:xfrm>
          <a:custGeom>
            <a:avLst/>
            <a:gdLst>
              <a:gd name="T0" fmla="*/ 2147483647 w 819"/>
              <a:gd name="T1" fmla="*/ 0 h 816"/>
              <a:gd name="T2" fmla="*/ 2147483647 w 819"/>
              <a:gd name="T3" fmla="*/ 2147483647 h 816"/>
              <a:gd name="T4" fmla="*/ 2147483647 w 819"/>
              <a:gd name="T5" fmla="*/ 2147483647 h 816"/>
              <a:gd name="T6" fmla="*/ 2147483647 w 819"/>
              <a:gd name="T7" fmla="*/ 2147483647 h 816"/>
              <a:gd name="T8" fmla="*/ 2147483647 w 819"/>
              <a:gd name="T9" fmla="*/ 2147483647 h 816"/>
              <a:gd name="T10" fmla="*/ 2147483647 w 819"/>
              <a:gd name="T11" fmla="*/ 2147483647 h 816"/>
              <a:gd name="T12" fmla="*/ 2147483647 w 819"/>
              <a:gd name="T13" fmla="*/ 2147483647 h 816"/>
              <a:gd name="T14" fmla="*/ 2147483647 w 819"/>
              <a:gd name="T15" fmla="*/ 2147483647 h 816"/>
              <a:gd name="T16" fmla="*/ 2147483647 w 819"/>
              <a:gd name="T17" fmla="*/ 2147483647 h 816"/>
              <a:gd name="T18" fmla="*/ 2147483647 w 819"/>
              <a:gd name="T19" fmla="*/ 2147483647 h 816"/>
              <a:gd name="T20" fmla="*/ 2147483647 w 819"/>
              <a:gd name="T21" fmla="*/ 2147483647 h 816"/>
              <a:gd name="T22" fmla="*/ 2147483647 w 819"/>
              <a:gd name="T23" fmla="*/ 2147483647 h 816"/>
              <a:gd name="T24" fmla="*/ 2147483647 w 819"/>
              <a:gd name="T25" fmla="*/ 2147483647 h 816"/>
              <a:gd name="T26" fmla="*/ 2147483647 w 819"/>
              <a:gd name="T27" fmla="*/ 2147483647 h 816"/>
              <a:gd name="T28" fmla="*/ 2147483647 w 819"/>
              <a:gd name="T29" fmla="*/ 2147483647 h 816"/>
              <a:gd name="T30" fmla="*/ 2147483647 w 819"/>
              <a:gd name="T31" fmla="*/ 2147483647 h 816"/>
              <a:gd name="T32" fmla="*/ 2147483647 w 819"/>
              <a:gd name="T33" fmla="*/ 2147483647 h 816"/>
              <a:gd name="T34" fmla="*/ 2147483647 w 819"/>
              <a:gd name="T35" fmla="*/ 2147483647 h 816"/>
              <a:gd name="T36" fmla="*/ 2147483647 w 819"/>
              <a:gd name="T37" fmla="*/ 2147483647 h 816"/>
              <a:gd name="T38" fmla="*/ 2147483647 w 819"/>
              <a:gd name="T39" fmla="*/ 2147483647 h 816"/>
              <a:gd name="T40" fmla="*/ 2147483647 w 819"/>
              <a:gd name="T41" fmla="*/ 2147483647 h 816"/>
              <a:gd name="T42" fmla="*/ 2147483647 w 819"/>
              <a:gd name="T43" fmla="*/ 2147483647 h 816"/>
              <a:gd name="T44" fmla="*/ 2147483647 w 819"/>
              <a:gd name="T45" fmla="*/ 2147483647 h 816"/>
              <a:gd name="T46" fmla="*/ 2147483647 w 819"/>
              <a:gd name="T47" fmla="*/ 2147483647 h 816"/>
              <a:gd name="T48" fmla="*/ 2147483647 w 819"/>
              <a:gd name="T49" fmla="*/ 2147483647 h 816"/>
              <a:gd name="T50" fmla="*/ 2147483647 w 819"/>
              <a:gd name="T51" fmla="*/ 2147483647 h 816"/>
              <a:gd name="T52" fmla="*/ 2147483647 w 819"/>
              <a:gd name="T53" fmla="*/ 2147483647 h 816"/>
              <a:gd name="T54" fmla="*/ 2147483647 w 819"/>
              <a:gd name="T55" fmla="*/ 2147483647 h 816"/>
              <a:gd name="T56" fmla="*/ 2147483647 w 819"/>
              <a:gd name="T57" fmla="*/ 2147483647 h 816"/>
              <a:gd name="T58" fmla="*/ 2147483647 w 819"/>
              <a:gd name="T59" fmla="*/ 2147483647 h 816"/>
              <a:gd name="T60" fmla="*/ 2147483647 w 819"/>
              <a:gd name="T61" fmla="*/ 2147483647 h 816"/>
              <a:gd name="T62" fmla="*/ 2147483647 w 819"/>
              <a:gd name="T63" fmla="*/ 2147483647 h 816"/>
              <a:gd name="T64" fmla="*/ 2147483647 w 819"/>
              <a:gd name="T65" fmla="*/ 2147483647 h 816"/>
              <a:gd name="T66" fmla="*/ 2147483647 w 819"/>
              <a:gd name="T67" fmla="*/ 2147483647 h 816"/>
              <a:gd name="T68" fmla="*/ 2147483647 w 819"/>
              <a:gd name="T69" fmla="*/ 2147483647 h 816"/>
              <a:gd name="T70" fmla="*/ 2147483647 w 819"/>
              <a:gd name="T71" fmla="*/ 2147483647 h 816"/>
              <a:gd name="T72" fmla="*/ 0 w 819"/>
              <a:gd name="T73" fmla="*/ 2147483647 h 816"/>
              <a:gd name="T74" fmla="*/ 2147483647 w 819"/>
              <a:gd name="T75" fmla="*/ 2147483647 h 816"/>
              <a:gd name="T76" fmla="*/ 2147483647 w 819"/>
              <a:gd name="T77" fmla="*/ 2147483647 h 816"/>
              <a:gd name="T78" fmla="*/ 2147483647 w 819"/>
              <a:gd name="T79" fmla="*/ 2147483647 h 816"/>
              <a:gd name="T80" fmla="*/ 2147483647 w 819"/>
              <a:gd name="T81" fmla="*/ 2147483647 h 816"/>
              <a:gd name="T82" fmla="*/ 2147483647 w 819"/>
              <a:gd name="T83" fmla="*/ 2147483647 h 816"/>
              <a:gd name="T84" fmla="*/ 2147483647 w 819"/>
              <a:gd name="T85" fmla="*/ 2147483647 h 816"/>
              <a:gd name="T86" fmla="*/ 2147483647 w 819"/>
              <a:gd name="T87" fmla="*/ 2147483647 h 816"/>
              <a:gd name="T88" fmla="*/ 2147483647 w 819"/>
              <a:gd name="T89" fmla="*/ 2147483647 h 816"/>
              <a:gd name="T90" fmla="*/ 2147483647 w 819"/>
              <a:gd name="T91" fmla="*/ 2147483647 h 816"/>
              <a:gd name="T92" fmla="*/ 2147483647 w 819"/>
              <a:gd name="T93" fmla="*/ 2147483647 h 816"/>
              <a:gd name="T94" fmla="*/ 2147483647 w 819"/>
              <a:gd name="T95" fmla="*/ 2147483647 h 816"/>
              <a:gd name="T96" fmla="*/ 2147483647 w 819"/>
              <a:gd name="T97" fmla="*/ 0 h 8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19" h="816">
                <a:moveTo>
                  <a:pt x="409" y="0"/>
                </a:moveTo>
                <a:lnTo>
                  <a:pt x="466" y="3"/>
                </a:lnTo>
                <a:lnTo>
                  <a:pt x="518" y="14"/>
                </a:lnTo>
                <a:lnTo>
                  <a:pt x="570" y="32"/>
                </a:lnTo>
                <a:lnTo>
                  <a:pt x="616" y="56"/>
                </a:lnTo>
                <a:lnTo>
                  <a:pt x="660" y="85"/>
                </a:lnTo>
                <a:lnTo>
                  <a:pt x="698" y="119"/>
                </a:lnTo>
                <a:lnTo>
                  <a:pt x="734" y="158"/>
                </a:lnTo>
                <a:lnTo>
                  <a:pt x="763" y="202"/>
                </a:lnTo>
                <a:lnTo>
                  <a:pt x="786" y="249"/>
                </a:lnTo>
                <a:lnTo>
                  <a:pt x="803" y="300"/>
                </a:lnTo>
                <a:lnTo>
                  <a:pt x="815" y="353"/>
                </a:lnTo>
                <a:lnTo>
                  <a:pt x="819" y="408"/>
                </a:lnTo>
                <a:lnTo>
                  <a:pt x="815" y="464"/>
                </a:lnTo>
                <a:lnTo>
                  <a:pt x="803" y="517"/>
                </a:lnTo>
                <a:lnTo>
                  <a:pt x="786" y="567"/>
                </a:lnTo>
                <a:lnTo>
                  <a:pt x="763" y="614"/>
                </a:lnTo>
                <a:lnTo>
                  <a:pt x="734" y="657"/>
                </a:lnTo>
                <a:lnTo>
                  <a:pt x="698" y="697"/>
                </a:lnTo>
                <a:lnTo>
                  <a:pt x="660" y="732"/>
                </a:lnTo>
                <a:lnTo>
                  <a:pt x="616" y="761"/>
                </a:lnTo>
                <a:lnTo>
                  <a:pt x="570" y="785"/>
                </a:lnTo>
                <a:lnTo>
                  <a:pt x="518" y="802"/>
                </a:lnTo>
                <a:lnTo>
                  <a:pt x="466" y="813"/>
                </a:lnTo>
                <a:lnTo>
                  <a:pt x="409" y="816"/>
                </a:lnTo>
                <a:lnTo>
                  <a:pt x="354" y="813"/>
                </a:lnTo>
                <a:lnTo>
                  <a:pt x="301" y="802"/>
                </a:lnTo>
                <a:lnTo>
                  <a:pt x="250" y="785"/>
                </a:lnTo>
                <a:lnTo>
                  <a:pt x="203" y="761"/>
                </a:lnTo>
                <a:lnTo>
                  <a:pt x="159" y="732"/>
                </a:lnTo>
                <a:lnTo>
                  <a:pt x="120" y="697"/>
                </a:lnTo>
                <a:lnTo>
                  <a:pt x="86" y="657"/>
                </a:lnTo>
                <a:lnTo>
                  <a:pt x="57" y="614"/>
                </a:lnTo>
                <a:lnTo>
                  <a:pt x="33" y="567"/>
                </a:lnTo>
                <a:lnTo>
                  <a:pt x="15" y="517"/>
                </a:lnTo>
                <a:lnTo>
                  <a:pt x="4" y="464"/>
                </a:lnTo>
                <a:lnTo>
                  <a:pt x="0" y="408"/>
                </a:lnTo>
                <a:lnTo>
                  <a:pt x="4" y="353"/>
                </a:lnTo>
                <a:lnTo>
                  <a:pt x="15" y="300"/>
                </a:lnTo>
                <a:lnTo>
                  <a:pt x="33" y="249"/>
                </a:lnTo>
                <a:lnTo>
                  <a:pt x="57" y="202"/>
                </a:lnTo>
                <a:lnTo>
                  <a:pt x="86" y="158"/>
                </a:lnTo>
                <a:lnTo>
                  <a:pt x="120" y="119"/>
                </a:lnTo>
                <a:lnTo>
                  <a:pt x="159" y="85"/>
                </a:lnTo>
                <a:lnTo>
                  <a:pt x="203" y="56"/>
                </a:lnTo>
                <a:lnTo>
                  <a:pt x="250" y="32"/>
                </a:lnTo>
                <a:lnTo>
                  <a:pt x="301" y="14"/>
                </a:lnTo>
                <a:lnTo>
                  <a:pt x="354" y="3"/>
                </a:lnTo>
                <a:lnTo>
                  <a:pt x="409" y="0"/>
                </a:lnTo>
                <a:close/>
              </a:path>
            </a:pathLst>
          </a:custGeom>
          <a:solidFill>
            <a:srgbClr val="385D8A"/>
          </a:solidFill>
          <a:ln>
            <a:noFill/>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29" name="Freeform 9">
            <a:extLst>
              <a:ext uri="{FF2B5EF4-FFF2-40B4-BE49-F238E27FC236}">
                <a16:creationId xmlns:a16="http://schemas.microsoft.com/office/drawing/2014/main" id="{733128AA-CA83-4A40-A01F-563D033C37C4}"/>
              </a:ext>
            </a:extLst>
          </p:cNvPr>
          <p:cNvSpPr>
            <a:spLocks noEditPoints="1"/>
          </p:cNvSpPr>
          <p:nvPr/>
        </p:nvSpPr>
        <p:spPr bwMode="auto">
          <a:xfrm>
            <a:off x="9702923" y="3662139"/>
            <a:ext cx="1190625" cy="1190625"/>
          </a:xfrm>
          <a:custGeom>
            <a:avLst/>
            <a:gdLst>
              <a:gd name="T0" fmla="*/ 2147483647 w 1127"/>
              <a:gd name="T1" fmla="*/ 2147483647 h 1125"/>
              <a:gd name="T2" fmla="*/ 2147483647 w 1127"/>
              <a:gd name="T3" fmla="*/ 2147483647 h 1125"/>
              <a:gd name="T4" fmla="*/ 2147483647 w 1127"/>
              <a:gd name="T5" fmla="*/ 2147483647 h 1125"/>
              <a:gd name="T6" fmla="*/ 2147483647 w 1127"/>
              <a:gd name="T7" fmla="*/ 2147483647 h 1125"/>
              <a:gd name="T8" fmla="*/ 2147483647 w 1127"/>
              <a:gd name="T9" fmla="*/ 2147483647 h 1125"/>
              <a:gd name="T10" fmla="*/ 2147483647 w 1127"/>
              <a:gd name="T11" fmla="*/ 2147483647 h 1125"/>
              <a:gd name="T12" fmla="*/ 2147483647 w 1127"/>
              <a:gd name="T13" fmla="*/ 2147483647 h 1125"/>
              <a:gd name="T14" fmla="*/ 2147483647 w 1127"/>
              <a:gd name="T15" fmla="*/ 2147483647 h 1125"/>
              <a:gd name="T16" fmla="*/ 2147483647 w 1127"/>
              <a:gd name="T17" fmla="*/ 2147483647 h 1125"/>
              <a:gd name="T18" fmla="*/ 2147483647 w 1127"/>
              <a:gd name="T19" fmla="*/ 2147483647 h 1125"/>
              <a:gd name="T20" fmla="*/ 2147483647 w 1127"/>
              <a:gd name="T21" fmla="*/ 2147483647 h 1125"/>
              <a:gd name="T22" fmla="*/ 2147483647 w 1127"/>
              <a:gd name="T23" fmla="*/ 2147483647 h 1125"/>
              <a:gd name="T24" fmla="*/ 2147483647 w 1127"/>
              <a:gd name="T25" fmla="*/ 2147483647 h 1125"/>
              <a:gd name="T26" fmla="*/ 2147483647 w 1127"/>
              <a:gd name="T27" fmla="*/ 2147483647 h 1125"/>
              <a:gd name="T28" fmla="*/ 2147483647 w 1127"/>
              <a:gd name="T29" fmla="*/ 2147483647 h 1125"/>
              <a:gd name="T30" fmla="*/ 2147483647 w 1127"/>
              <a:gd name="T31" fmla="*/ 2147483647 h 1125"/>
              <a:gd name="T32" fmla="*/ 2147483647 w 1127"/>
              <a:gd name="T33" fmla="*/ 2147483647 h 1125"/>
              <a:gd name="T34" fmla="*/ 2147483647 w 1127"/>
              <a:gd name="T35" fmla="*/ 2147483647 h 1125"/>
              <a:gd name="T36" fmla="*/ 2147483647 w 1127"/>
              <a:gd name="T37" fmla="*/ 2147483647 h 1125"/>
              <a:gd name="T38" fmla="*/ 2147483647 w 1127"/>
              <a:gd name="T39" fmla="*/ 2147483647 h 1125"/>
              <a:gd name="T40" fmla="*/ 2147483647 w 1127"/>
              <a:gd name="T41" fmla="*/ 2147483647 h 1125"/>
              <a:gd name="T42" fmla="*/ 2147483647 w 1127"/>
              <a:gd name="T43" fmla="*/ 2147483647 h 1125"/>
              <a:gd name="T44" fmla="*/ 2147483647 w 1127"/>
              <a:gd name="T45" fmla="*/ 2147483647 h 1125"/>
              <a:gd name="T46" fmla="*/ 2147483647 w 1127"/>
              <a:gd name="T47" fmla="*/ 2147483647 h 1125"/>
              <a:gd name="T48" fmla="*/ 2147483647 w 1127"/>
              <a:gd name="T49" fmla="*/ 2147483647 h 1125"/>
              <a:gd name="T50" fmla="*/ 2147483647 w 1127"/>
              <a:gd name="T51" fmla="*/ 2147483647 h 1125"/>
              <a:gd name="T52" fmla="*/ 2147483647 w 1127"/>
              <a:gd name="T53" fmla="*/ 2147483647 h 1125"/>
              <a:gd name="T54" fmla="*/ 2147483647 w 1127"/>
              <a:gd name="T55" fmla="*/ 2147483647 h 1125"/>
              <a:gd name="T56" fmla="*/ 2147483647 w 1127"/>
              <a:gd name="T57" fmla="*/ 0 h 1125"/>
              <a:gd name="T58" fmla="*/ 2147483647 w 1127"/>
              <a:gd name="T59" fmla="*/ 2147483647 h 1125"/>
              <a:gd name="T60" fmla="*/ 2147483647 w 1127"/>
              <a:gd name="T61" fmla="*/ 2147483647 h 1125"/>
              <a:gd name="T62" fmla="*/ 2147483647 w 1127"/>
              <a:gd name="T63" fmla="*/ 2147483647 h 1125"/>
              <a:gd name="T64" fmla="*/ 2147483647 w 1127"/>
              <a:gd name="T65" fmla="*/ 2147483647 h 1125"/>
              <a:gd name="T66" fmla="*/ 2147483647 w 1127"/>
              <a:gd name="T67" fmla="*/ 2147483647 h 1125"/>
              <a:gd name="T68" fmla="*/ 2147483647 w 1127"/>
              <a:gd name="T69" fmla="*/ 2147483647 h 1125"/>
              <a:gd name="T70" fmla="*/ 2147483647 w 1127"/>
              <a:gd name="T71" fmla="*/ 2147483647 h 1125"/>
              <a:gd name="T72" fmla="*/ 2147483647 w 1127"/>
              <a:gd name="T73" fmla="*/ 2147483647 h 1125"/>
              <a:gd name="T74" fmla="*/ 2147483647 w 1127"/>
              <a:gd name="T75" fmla="*/ 2147483647 h 1125"/>
              <a:gd name="T76" fmla="*/ 2147483647 w 1127"/>
              <a:gd name="T77" fmla="*/ 2147483647 h 1125"/>
              <a:gd name="T78" fmla="*/ 2147483647 w 1127"/>
              <a:gd name="T79" fmla="*/ 2147483647 h 1125"/>
              <a:gd name="T80" fmla="*/ 2147483647 w 1127"/>
              <a:gd name="T81" fmla="*/ 2147483647 h 1125"/>
              <a:gd name="T82" fmla="*/ 2147483647 w 1127"/>
              <a:gd name="T83" fmla="*/ 2147483647 h 1125"/>
              <a:gd name="T84" fmla="*/ 2147483647 w 1127"/>
              <a:gd name="T85" fmla="*/ 2147483647 h 1125"/>
              <a:gd name="T86" fmla="*/ 2147483647 w 1127"/>
              <a:gd name="T87" fmla="*/ 2147483647 h 1125"/>
              <a:gd name="T88" fmla="*/ 2147483647 w 1127"/>
              <a:gd name="T89" fmla="*/ 2147483647 h 1125"/>
              <a:gd name="T90" fmla="*/ 2147483647 w 1127"/>
              <a:gd name="T91" fmla="*/ 2147483647 h 1125"/>
              <a:gd name="T92" fmla="*/ 2147483647 w 1127"/>
              <a:gd name="T93" fmla="*/ 2147483647 h 1125"/>
              <a:gd name="T94" fmla="*/ 2147483647 w 1127"/>
              <a:gd name="T95" fmla="*/ 2147483647 h 1125"/>
              <a:gd name="T96" fmla="*/ 2147483647 w 1127"/>
              <a:gd name="T97" fmla="*/ 2147483647 h 1125"/>
              <a:gd name="T98" fmla="*/ 0 w 1127"/>
              <a:gd name="T99" fmla="*/ 2147483647 h 1125"/>
              <a:gd name="T100" fmla="*/ 2147483647 w 1127"/>
              <a:gd name="T101" fmla="*/ 2147483647 h 1125"/>
              <a:gd name="T102" fmla="*/ 2147483647 w 1127"/>
              <a:gd name="T103" fmla="*/ 2147483647 h 1125"/>
              <a:gd name="T104" fmla="*/ 2147483647 w 1127"/>
              <a:gd name="T105" fmla="*/ 2147483647 h 1125"/>
              <a:gd name="T106" fmla="*/ 2147483647 w 1127"/>
              <a:gd name="T107" fmla="*/ 2147483647 h 1125"/>
              <a:gd name="T108" fmla="*/ 2147483647 w 1127"/>
              <a:gd name="T109" fmla="*/ 2147483647 h 1125"/>
              <a:gd name="T110" fmla="*/ 2147483647 w 1127"/>
              <a:gd name="T111" fmla="*/ 2147483647 h 1125"/>
              <a:gd name="T112" fmla="*/ 2147483647 w 1127"/>
              <a:gd name="T113" fmla="*/ 0 h 11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27" h="1125">
                <a:moveTo>
                  <a:pt x="564" y="21"/>
                </a:moveTo>
                <a:lnTo>
                  <a:pt x="501" y="25"/>
                </a:lnTo>
                <a:lnTo>
                  <a:pt x="439" y="35"/>
                </a:lnTo>
                <a:lnTo>
                  <a:pt x="382" y="52"/>
                </a:lnTo>
                <a:lnTo>
                  <a:pt x="326" y="76"/>
                </a:lnTo>
                <a:lnTo>
                  <a:pt x="274" y="106"/>
                </a:lnTo>
                <a:lnTo>
                  <a:pt x="225" y="140"/>
                </a:lnTo>
                <a:lnTo>
                  <a:pt x="180" y="180"/>
                </a:lnTo>
                <a:lnTo>
                  <a:pt x="141" y="224"/>
                </a:lnTo>
                <a:lnTo>
                  <a:pt x="107" y="273"/>
                </a:lnTo>
                <a:lnTo>
                  <a:pt x="78" y="324"/>
                </a:lnTo>
                <a:lnTo>
                  <a:pt x="54" y="381"/>
                </a:lnTo>
                <a:lnTo>
                  <a:pt x="36" y="438"/>
                </a:lnTo>
                <a:lnTo>
                  <a:pt x="25" y="499"/>
                </a:lnTo>
                <a:lnTo>
                  <a:pt x="23" y="562"/>
                </a:lnTo>
                <a:lnTo>
                  <a:pt x="25" y="625"/>
                </a:lnTo>
                <a:lnTo>
                  <a:pt x="36" y="687"/>
                </a:lnTo>
                <a:lnTo>
                  <a:pt x="54" y="744"/>
                </a:lnTo>
                <a:lnTo>
                  <a:pt x="78" y="799"/>
                </a:lnTo>
                <a:lnTo>
                  <a:pt x="107" y="852"/>
                </a:lnTo>
                <a:lnTo>
                  <a:pt x="141" y="901"/>
                </a:lnTo>
                <a:lnTo>
                  <a:pt x="180" y="945"/>
                </a:lnTo>
                <a:lnTo>
                  <a:pt x="225" y="985"/>
                </a:lnTo>
                <a:lnTo>
                  <a:pt x="274" y="1019"/>
                </a:lnTo>
                <a:lnTo>
                  <a:pt x="326" y="1048"/>
                </a:lnTo>
                <a:lnTo>
                  <a:pt x="382" y="1071"/>
                </a:lnTo>
                <a:lnTo>
                  <a:pt x="439" y="1088"/>
                </a:lnTo>
                <a:lnTo>
                  <a:pt x="501" y="1100"/>
                </a:lnTo>
                <a:lnTo>
                  <a:pt x="564" y="1103"/>
                </a:lnTo>
                <a:lnTo>
                  <a:pt x="627" y="1100"/>
                </a:lnTo>
                <a:lnTo>
                  <a:pt x="688" y="1088"/>
                </a:lnTo>
                <a:lnTo>
                  <a:pt x="746" y="1071"/>
                </a:lnTo>
                <a:lnTo>
                  <a:pt x="802" y="1048"/>
                </a:lnTo>
                <a:lnTo>
                  <a:pt x="853" y="1019"/>
                </a:lnTo>
                <a:lnTo>
                  <a:pt x="902" y="985"/>
                </a:lnTo>
                <a:lnTo>
                  <a:pt x="947" y="945"/>
                </a:lnTo>
                <a:lnTo>
                  <a:pt x="986" y="901"/>
                </a:lnTo>
                <a:lnTo>
                  <a:pt x="1020" y="852"/>
                </a:lnTo>
                <a:lnTo>
                  <a:pt x="1051" y="799"/>
                </a:lnTo>
                <a:lnTo>
                  <a:pt x="1074" y="744"/>
                </a:lnTo>
                <a:lnTo>
                  <a:pt x="1091" y="687"/>
                </a:lnTo>
                <a:lnTo>
                  <a:pt x="1102" y="625"/>
                </a:lnTo>
                <a:lnTo>
                  <a:pt x="1106" y="562"/>
                </a:lnTo>
                <a:lnTo>
                  <a:pt x="1102" y="499"/>
                </a:lnTo>
                <a:lnTo>
                  <a:pt x="1091" y="438"/>
                </a:lnTo>
                <a:lnTo>
                  <a:pt x="1074" y="381"/>
                </a:lnTo>
                <a:lnTo>
                  <a:pt x="1051" y="324"/>
                </a:lnTo>
                <a:lnTo>
                  <a:pt x="1020" y="273"/>
                </a:lnTo>
                <a:lnTo>
                  <a:pt x="986" y="224"/>
                </a:lnTo>
                <a:lnTo>
                  <a:pt x="947" y="180"/>
                </a:lnTo>
                <a:lnTo>
                  <a:pt x="902" y="140"/>
                </a:lnTo>
                <a:lnTo>
                  <a:pt x="853" y="106"/>
                </a:lnTo>
                <a:lnTo>
                  <a:pt x="802" y="76"/>
                </a:lnTo>
                <a:lnTo>
                  <a:pt x="746" y="52"/>
                </a:lnTo>
                <a:lnTo>
                  <a:pt x="688" y="35"/>
                </a:lnTo>
                <a:lnTo>
                  <a:pt x="627" y="25"/>
                </a:lnTo>
                <a:lnTo>
                  <a:pt x="564" y="21"/>
                </a:lnTo>
                <a:close/>
                <a:moveTo>
                  <a:pt x="564" y="0"/>
                </a:moveTo>
                <a:lnTo>
                  <a:pt x="630" y="4"/>
                </a:lnTo>
                <a:lnTo>
                  <a:pt x="693" y="14"/>
                </a:lnTo>
                <a:lnTo>
                  <a:pt x="753" y="33"/>
                </a:lnTo>
                <a:lnTo>
                  <a:pt x="811" y="56"/>
                </a:lnTo>
                <a:lnTo>
                  <a:pt x="865" y="88"/>
                </a:lnTo>
                <a:lnTo>
                  <a:pt x="916" y="123"/>
                </a:lnTo>
                <a:lnTo>
                  <a:pt x="962" y="164"/>
                </a:lnTo>
                <a:lnTo>
                  <a:pt x="1003" y="210"/>
                </a:lnTo>
                <a:lnTo>
                  <a:pt x="1039" y="261"/>
                </a:lnTo>
                <a:lnTo>
                  <a:pt x="1070" y="315"/>
                </a:lnTo>
                <a:lnTo>
                  <a:pt x="1094" y="373"/>
                </a:lnTo>
                <a:lnTo>
                  <a:pt x="1112" y="433"/>
                </a:lnTo>
                <a:lnTo>
                  <a:pt x="1123" y="496"/>
                </a:lnTo>
                <a:lnTo>
                  <a:pt x="1127" y="562"/>
                </a:lnTo>
                <a:lnTo>
                  <a:pt x="1123" y="627"/>
                </a:lnTo>
                <a:lnTo>
                  <a:pt x="1112" y="692"/>
                </a:lnTo>
                <a:lnTo>
                  <a:pt x="1094" y="752"/>
                </a:lnTo>
                <a:lnTo>
                  <a:pt x="1070" y="810"/>
                </a:lnTo>
                <a:lnTo>
                  <a:pt x="1039" y="864"/>
                </a:lnTo>
                <a:lnTo>
                  <a:pt x="1003" y="914"/>
                </a:lnTo>
                <a:lnTo>
                  <a:pt x="962" y="960"/>
                </a:lnTo>
                <a:lnTo>
                  <a:pt x="916" y="1002"/>
                </a:lnTo>
                <a:lnTo>
                  <a:pt x="865" y="1037"/>
                </a:lnTo>
                <a:lnTo>
                  <a:pt x="811" y="1067"/>
                </a:lnTo>
                <a:lnTo>
                  <a:pt x="753" y="1092"/>
                </a:lnTo>
                <a:lnTo>
                  <a:pt x="693" y="1111"/>
                </a:lnTo>
                <a:lnTo>
                  <a:pt x="630" y="1121"/>
                </a:lnTo>
                <a:lnTo>
                  <a:pt x="564" y="1125"/>
                </a:lnTo>
                <a:lnTo>
                  <a:pt x="499" y="1121"/>
                </a:lnTo>
                <a:lnTo>
                  <a:pt x="434" y="1111"/>
                </a:lnTo>
                <a:lnTo>
                  <a:pt x="374" y="1092"/>
                </a:lnTo>
                <a:lnTo>
                  <a:pt x="316" y="1067"/>
                </a:lnTo>
                <a:lnTo>
                  <a:pt x="262" y="1037"/>
                </a:lnTo>
                <a:lnTo>
                  <a:pt x="212" y="1002"/>
                </a:lnTo>
                <a:lnTo>
                  <a:pt x="166" y="960"/>
                </a:lnTo>
                <a:lnTo>
                  <a:pt x="124" y="914"/>
                </a:lnTo>
                <a:lnTo>
                  <a:pt x="88" y="864"/>
                </a:lnTo>
                <a:lnTo>
                  <a:pt x="58" y="810"/>
                </a:lnTo>
                <a:lnTo>
                  <a:pt x="33" y="752"/>
                </a:lnTo>
                <a:lnTo>
                  <a:pt x="15" y="692"/>
                </a:lnTo>
                <a:lnTo>
                  <a:pt x="4" y="627"/>
                </a:lnTo>
                <a:lnTo>
                  <a:pt x="0" y="562"/>
                </a:lnTo>
                <a:lnTo>
                  <a:pt x="4" y="496"/>
                </a:lnTo>
                <a:lnTo>
                  <a:pt x="15" y="433"/>
                </a:lnTo>
                <a:lnTo>
                  <a:pt x="33" y="373"/>
                </a:lnTo>
                <a:lnTo>
                  <a:pt x="58" y="315"/>
                </a:lnTo>
                <a:lnTo>
                  <a:pt x="88" y="261"/>
                </a:lnTo>
                <a:lnTo>
                  <a:pt x="124" y="210"/>
                </a:lnTo>
                <a:lnTo>
                  <a:pt x="166" y="164"/>
                </a:lnTo>
                <a:lnTo>
                  <a:pt x="212" y="123"/>
                </a:lnTo>
                <a:lnTo>
                  <a:pt x="262" y="88"/>
                </a:lnTo>
                <a:lnTo>
                  <a:pt x="316" y="56"/>
                </a:lnTo>
                <a:lnTo>
                  <a:pt x="374" y="33"/>
                </a:lnTo>
                <a:lnTo>
                  <a:pt x="434" y="14"/>
                </a:lnTo>
                <a:lnTo>
                  <a:pt x="499" y="4"/>
                </a:lnTo>
                <a:lnTo>
                  <a:pt x="564" y="0"/>
                </a:lnTo>
                <a:close/>
              </a:path>
            </a:pathLst>
          </a:custGeom>
          <a:noFill/>
          <a:ln w="3175">
            <a:solidFill>
              <a:srgbClr val="385D8A"/>
            </a:solidFill>
            <a:round/>
            <a:headEnd/>
            <a:tailEnd/>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0" name="Freeform 10">
            <a:extLst>
              <a:ext uri="{FF2B5EF4-FFF2-40B4-BE49-F238E27FC236}">
                <a16:creationId xmlns:a16="http://schemas.microsoft.com/office/drawing/2014/main" id="{70385D1A-E446-498D-92A8-01578C0E9D85}"/>
              </a:ext>
            </a:extLst>
          </p:cNvPr>
          <p:cNvSpPr>
            <a:spLocks/>
          </p:cNvSpPr>
          <p:nvPr/>
        </p:nvSpPr>
        <p:spPr bwMode="auto">
          <a:xfrm>
            <a:off x="9868023" y="3824064"/>
            <a:ext cx="863600" cy="866775"/>
          </a:xfrm>
          <a:custGeom>
            <a:avLst/>
            <a:gdLst>
              <a:gd name="T0" fmla="*/ 2147483647 w 818"/>
              <a:gd name="T1" fmla="*/ 0 h 816"/>
              <a:gd name="T2" fmla="*/ 2147483647 w 818"/>
              <a:gd name="T3" fmla="*/ 2147483647 h 816"/>
              <a:gd name="T4" fmla="*/ 2147483647 w 818"/>
              <a:gd name="T5" fmla="*/ 2147483647 h 816"/>
              <a:gd name="T6" fmla="*/ 2147483647 w 818"/>
              <a:gd name="T7" fmla="*/ 2147483647 h 816"/>
              <a:gd name="T8" fmla="*/ 2147483647 w 818"/>
              <a:gd name="T9" fmla="*/ 2147483647 h 816"/>
              <a:gd name="T10" fmla="*/ 2147483647 w 818"/>
              <a:gd name="T11" fmla="*/ 2147483647 h 816"/>
              <a:gd name="T12" fmla="*/ 2147483647 w 818"/>
              <a:gd name="T13" fmla="*/ 2147483647 h 816"/>
              <a:gd name="T14" fmla="*/ 2147483647 w 818"/>
              <a:gd name="T15" fmla="*/ 2147483647 h 816"/>
              <a:gd name="T16" fmla="*/ 2147483647 w 818"/>
              <a:gd name="T17" fmla="*/ 2147483647 h 816"/>
              <a:gd name="T18" fmla="*/ 2147483647 w 818"/>
              <a:gd name="T19" fmla="*/ 2147483647 h 816"/>
              <a:gd name="T20" fmla="*/ 2147483647 w 818"/>
              <a:gd name="T21" fmla="*/ 2147483647 h 816"/>
              <a:gd name="T22" fmla="*/ 2147483647 w 818"/>
              <a:gd name="T23" fmla="*/ 2147483647 h 816"/>
              <a:gd name="T24" fmla="*/ 2147483647 w 818"/>
              <a:gd name="T25" fmla="*/ 2147483647 h 816"/>
              <a:gd name="T26" fmla="*/ 2147483647 w 818"/>
              <a:gd name="T27" fmla="*/ 2147483647 h 816"/>
              <a:gd name="T28" fmla="*/ 2147483647 w 818"/>
              <a:gd name="T29" fmla="*/ 2147483647 h 816"/>
              <a:gd name="T30" fmla="*/ 2147483647 w 818"/>
              <a:gd name="T31" fmla="*/ 2147483647 h 816"/>
              <a:gd name="T32" fmla="*/ 2147483647 w 818"/>
              <a:gd name="T33" fmla="*/ 2147483647 h 816"/>
              <a:gd name="T34" fmla="*/ 2147483647 w 818"/>
              <a:gd name="T35" fmla="*/ 2147483647 h 816"/>
              <a:gd name="T36" fmla="*/ 2147483647 w 818"/>
              <a:gd name="T37" fmla="*/ 2147483647 h 816"/>
              <a:gd name="T38" fmla="*/ 2147483647 w 818"/>
              <a:gd name="T39" fmla="*/ 2147483647 h 816"/>
              <a:gd name="T40" fmla="*/ 2147483647 w 818"/>
              <a:gd name="T41" fmla="*/ 2147483647 h 816"/>
              <a:gd name="T42" fmla="*/ 2147483647 w 818"/>
              <a:gd name="T43" fmla="*/ 2147483647 h 816"/>
              <a:gd name="T44" fmla="*/ 2147483647 w 818"/>
              <a:gd name="T45" fmla="*/ 2147483647 h 816"/>
              <a:gd name="T46" fmla="*/ 2147483647 w 818"/>
              <a:gd name="T47" fmla="*/ 2147483647 h 816"/>
              <a:gd name="T48" fmla="*/ 2147483647 w 818"/>
              <a:gd name="T49" fmla="*/ 2147483647 h 816"/>
              <a:gd name="T50" fmla="*/ 2147483647 w 818"/>
              <a:gd name="T51" fmla="*/ 2147483647 h 816"/>
              <a:gd name="T52" fmla="*/ 2147483647 w 818"/>
              <a:gd name="T53" fmla="*/ 2147483647 h 816"/>
              <a:gd name="T54" fmla="*/ 2147483647 w 818"/>
              <a:gd name="T55" fmla="*/ 2147483647 h 816"/>
              <a:gd name="T56" fmla="*/ 2147483647 w 818"/>
              <a:gd name="T57" fmla="*/ 2147483647 h 816"/>
              <a:gd name="T58" fmla="*/ 2147483647 w 818"/>
              <a:gd name="T59" fmla="*/ 2147483647 h 816"/>
              <a:gd name="T60" fmla="*/ 2147483647 w 818"/>
              <a:gd name="T61" fmla="*/ 2147483647 h 816"/>
              <a:gd name="T62" fmla="*/ 2147483647 w 818"/>
              <a:gd name="T63" fmla="*/ 2147483647 h 816"/>
              <a:gd name="T64" fmla="*/ 2147483647 w 818"/>
              <a:gd name="T65" fmla="*/ 2147483647 h 816"/>
              <a:gd name="T66" fmla="*/ 2147483647 w 818"/>
              <a:gd name="T67" fmla="*/ 2147483647 h 816"/>
              <a:gd name="T68" fmla="*/ 2147483647 w 818"/>
              <a:gd name="T69" fmla="*/ 2147483647 h 816"/>
              <a:gd name="T70" fmla="*/ 2147483647 w 818"/>
              <a:gd name="T71" fmla="*/ 2147483647 h 816"/>
              <a:gd name="T72" fmla="*/ 0 w 818"/>
              <a:gd name="T73" fmla="*/ 2147483647 h 816"/>
              <a:gd name="T74" fmla="*/ 2147483647 w 818"/>
              <a:gd name="T75" fmla="*/ 2147483647 h 816"/>
              <a:gd name="T76" fmla="*/ 2147483647 w 818"/>
              <a:gd name="T77" fmla="*/ 2147483647 h 816"/>
              <a:gd name="T78" fmla="*/ 2147483647 w 818"/>
              <a:gd name="T79" fmla="*/ 2147483647 h 816"/>
              <a:gd name="T80" fmla="*/ 2147483647 w 818"/>
              <a:gd name="T81" fmla="*/ 2147483647 h 816"/>
              <a:gd name="T82" fmla="*/ 2147483647 w 818"/>
              <a:gd name="T83" fmla="*/ 2147483647 h 816"/>
              <a:gd name="T84" fmla="*/ 2147483647 w 818"/>
              <a:gd name="T85" fmla="*/ 2147483647 h 816"/>
              <a:gd name="T86" fmla="*/ 2147483647 w 818"/>
              <a:gd name="T87" fmla="*/ 2147483647 h 816"/>
              <a:gd name="T88" fmla="*/ 2147483647 w 818"/>
              <a:gd name="T89" fmla="*/ 2147483647 h 816"/>
              <a:gd name="T90" fmla="*/ 2147483647 w 818"/>
              <a:gd name="T91" fmla="*/ 2147483647 h 816"/>
              <a:gd name="T92" fmla="*/ 2147483647 w 818"/>
              <a:gd name="T93" fmla="*/ 2147483647 h 816"/>
              <a:gd name="T94" fmla="*/ 2147483647 w 818"/>
              <a:gd name="T95" fmla="*/ 2147483647 h 816"/>
              <a:gd name="T96" fmla="*/ 2147483647 w 818"/>
              <a:gd name="T97" fmla="*/ 0 h 8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18" h="816">
                <a:moveTo>
                  <a:pt x="409" y="0"/>
                </a:moveTo>
                <a:lnTo>
                  <a:pt x="464" y="3"/>
                </a:lnTo>
                <a:lnTo>
                  <a:pt x="517" y="14"/>
                </a:lnTo>
                <a:lnTo>
                  <a:pt x="568" y="32"/>
                </a:lnTo>
                <a:lnTo>
                  <a:pt x="616" y="56"/>
                </a:lnTo>
                <a:lnTo>
                  <a:pt x="659" y="85"/>
                </a:lnTo>
                <a:lnTo>
                  <a:pt x="698" y="119"/>
                </a:lnTo>
                <a:lnTo>
                  <a:pt x="733" y="158"/>
                </a:lnTo>
                <a:lnTo>
                  <a:pt x="761" y="202"/>
                </a:lnTo>
                <a:lnTo>
                  <a:pt x="785" y="249"/>
                </a:lnTo>
                <a:lnTo>
                  <a:pt x="804" y="300"/>
                </a:lnTo>
                <a:lnTo>
                  <a:pt x="814" y="353"/>
                </a:lnTo>
                <a:lnTo>
                  <a:pt x="818" y="408"/>
                </a:lnTo>
                <a:lnTo>
                  <a:pt x="814" y="464"/>
                </a:lnTo>
                <a:lnTo>
                  <a:pt x="804" y="517"/>
                </a:lnTo>
                <a:lnTo>
                  <a:pt x="785" y="567"/>
                </a:lnTo>
                <a:lnTo>
                  <a:pt x="761" y="614"/>
                </a:lnTo>
                <a:lnTo>
                  <a:pt x="733" y="657"/>
                </a:lnTo>
                <a:lnTo>
                  <a:pt x="698" y="697"/>
                </a:lnTo>
                <a:lnTo>
                  <a:pt x="659" y="732"/>
                </a:lnTo>
                <a:lnTo>
                  <a:pt x="616" y="761"/>
                </a:lnTo>
                <a:lnTo>
                  <a:pt x="568" y="785"/>
                </a:lnTo>
                <a:lnTo>
                  <a:pt x="517" y="802"/>
                </a:lnTo>
                <a:lnTo>
                  <a:pt x="464" y="813"/>
                </a:lnTo>
                <a:lnTo>
                  <a:pt x="409" y="816"/>
                </a:lnTo>
                <a:lnTo>
                  <a:pt x="353" y="813"/>
                </a:lnTo>
                <a:lnTo>
                  <a:pt x="300" y="802"/>
                </a:lnTo>
                <a:lnTo>
                  <a:pt x="250" y="785"/>
                </a:lnTo>
                <a:lnTo>
                  <a:pt x="203" y="761"/>
                </a:lnTo>
                <a:lnTo>
                  <a:pt x="160" y="732"/>
                </a:lnTo>
                <a:lnTo>
                  <a:pt x="120" y="697"/>
                </a:lnTo>
                <a:lnTo>
                  <a:pt x="85" y="657"/>
                </a:lnTo>
                <a:lnTo>
                  <a:pt x="56" y="614"/>
                </a:lnTo>
                <a:lnTo>
                  <a:pt x="32" y="567"/>
                </a:lnTo>
                <a:lnTo>
                  <a:pt x="15" y="517"/>
                </a:lnTo>
                <a:lnTo>
                  <a:pt x="3" y="464"/>
                </a:lnTo>
                <a:lnTo>
                  <a:pt x="0" y="408"/>
                </a:lnTo>
                <a:lnTo>
                  <a:pt x="3" y="353"/>
                </a:lnTo>
                <a:lnTo>
                  <a:pt x="15" y="300"/>
                </a:lnTo>
                <a:lnTo>
                  <a:pt x="32" y="249"/>
                </a:lnTo>
                <a:lnTo>
                  <a:pt x="56" y="202"/>
                </a:lnTo>
                <a:lnTo>
                  <a:pt x="85" y="158"/>
                </a:lnTo>
                <a:lnTo>
                  <a:pt x="120" y="119"/>
                </a:lnTo>
                <a:lnTo>
                  <a:pt x="160" y="85"/>
                </a:lnTo>
                <a:lnTo>
                  <a:pt x="203" y="56"/>
                </a:lnTo>
                <a:lnTo>
                  <a:pt x="250" y="32"/>
                </a:lnTo>
                <a:lnTo>
                  <a:pt x="300" y="14"/>
                </a:lnTo>
                <a:lnTo>
                  <a:pt x="353" y="3"/>
                </a:lnTo>
                <a:lnTo>
                  <a:pt x="409" y="0"/>
                </a:lnTo>
                <a:close/>
              </a:path>
            </a:pathLst>
          </a:custGeom>
          <a:solidFill>
            <a:srgbClr val="385D8A"/>
          </a:solidFill>
          <a:ln>
            <a:noFill/>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1" name="Freeform 11">
            <a:extLst>
              <a:ext uri="{FF2B5EF4-FFF2-40B4-BE49-F238E27FC236}">
                <a16:creationId xmlns:a16="http://schemas.microsoft.com/office/drawing/2014/main" id="{C0B2104E-3712-403A-BFE7-FD6526759DA2}"/>
              </a:ext>
            </a:extLst>
          </p:cNvPr>
          <p:cNvSpPr>
            <a:spLocks noEditPoints="1"/>
          </p:cNvSpPr>
          <p:nvPr/>
        </p:nvSpPr>
        <p:spPr bwMode="auto">
          <a:xfrm>
            <a:off x="9728323" y="2057177"/>
            <a:ext cx="1192213" cy="1192212"/>
          </a:xfrm>
          <a:custGeom>
            <a:avLst/>
            <a:gdLst>
              <a:gd name="T0" fmla="*/ 2147483647 w 1128"/>
              <a:gd name="T1" fmla="*/ 2147483647 h 1126"/>
              <a:gd name="T2" fmla="*/ 2147483647 w 1128"/>
              <a:gd name="T3" fmla="*/ 2147483647 h 1126"/>
              <a:gd name="T4" fmla="*/ 2147483647 w 1128"/>
              <a:gd name="T5" fmla="*/ 2147483647 h 1126"/>
              <a:gd name="T6" fmla="*/ 2147483647 w 1128"/>
              <a:gd name="T7" fmla="*/ 2147483647 h 1126"/>
              <a:gd name="T8" fmla="*/ 2147483647 w 1128"/>
              <a:gd name="T9" fmla="*/ 2147483647 h 1126"/>
              <a:gd name="T10" fmla="*/ 2147483647 w 1128"/>
              <a:gd name="T11" fmla="*/ 2147483647 h 1126"/>
              <a:gd name="T12" fmla="*/ 2147483647 w 1128"/>
              <a:gd name="T13" fmla="*/ 2147483647 h 1126"/>
              <a:gd name="T14" fmla="*/ 2147483647 w 1128"/>
              <a:gd name="T15" fmla="*/ 2147483647 h 1126"/>
              <a:gd name="T16" fmla="*/ 2147483647 w 1128"/>
              <a:gd name="T17" fmla="*/ 2147483647 h 1126"/>
              <a:gd name="T18" fmla="*/ 2147483647 w 1128"/>
              <a:gd name="T19" fmla="*/ 2147483647 h 1126"/>
              <a:gd name="T20" fmla="*/ 2147483647 w 1128"/>
              <a:gd name="T21" fmla="*/ 2147483647 h 1126"/>
              <a:gd name="T22" fmla="*/ 2147483647 w 1128"/>
              <a:gd name="T23" fmla="*/ 2147483647 h 1126"/>
              <a:gd name="T24" fmla="*/ 2147483647 w 1128"/>
              <a:gd name="T25" fmla="*/ 2147483647 h 1126"/>
              <a:gd name="T26" fmla="*/ 2147483647 w 1128"/>
              <a:gd name="T27" fmla="*/ 2147483647 h 1126"/>
              <a:gd name="T28" fmla="*/ 2147483647 w 1128"/>
              <a:gd name="T29" fmla="*/ 2147483647 h 1126"/>
              <a:gd name="T30" fmla="*/ 2147483647 w 1128"/>
              <a:gd name="T31" fmla="*/ 2147483647 h 1126"/>
              <a:gd name="T32" fmla="*/ 2147483647 w 1128"/>
              <a:gd name="T33" fmla="*/ 2147483647 h 1126"/>
              <a:gd name="T34" fmla="*/ 2147483647 w 1128"/>
              <a:gd name="T35" fmla="*/ 2147483647 h 1126"/>
              <a:gd name="T36" fmla="*/ 2147483647 w 1128"/>
              <a:gd name="T37" fmla="*/ 2147483647 h 1126"/>
              <a:gd name="T38" fmla="*/ 2147483647 w 1128"/>
              <a:gd name="T39" fmla="*/ 2147483647 h 1126"/>
              <a:gd name="T40" fmla="*/ 2147483647 w 1128"/>
              <a:gd name="T41" fmla="*/ 2147483647 h 1126"/>
              <a:gd name="T42" fmla="*/ 2147483647 w 1128"/>
              <a:gd name="T43" fmla="*/ 2147483647 h 1126"/>
              <a:gd name="T44" fmla="*/ 2147483647 w 1128"/>
              <a:gd name="T45" fmla="*/ 2147483647 h 1126"/>
              <a:gd name="T46" fmla="*/ 2147483647 w 1128"/>
              <a:gd name="T47" fmla="*/ 2147483647 h 1126"/>
              <a:gd name="T48" fmla="*/ 2147483647 w 1128"/>
              <a:gd name="T49" fmla="*/ 2147483647 h 1126"/>
              <a:gd name="T50" fmla="*/ 2147483647 w 1128"/>
              <a:gd name="T51" fmla="*/ 2147483647 h 1126"/>
              <a:gd name="T52" fmla="*/ 2147483647 w 1128"/>
              <a:gd name="T53" fmla="*/ 2147483647 h 1126"/>
              <a:gd name="T54" fmla="*/ 2147483647 w 1128"/>
              <a:gd name="T55" fmla="*/ 2147483647 h 1126"/>
              <a:gd name="T56" fmla="*/ 2147483647 w 1128"/>
              <a:gd name="T57" fmla="*/ 0 h 1126"/>
              <a:gd name="T58" fmla="*/ 2147483647 w 1128"/>
              <a:gd name="T59" fmla="*/ 2147483647 h 1126"/>
              <a:gd name="T60" fmla="*/ 2147483647 w 1128"/>
              <a:gd name="T61" fmla="*/ 2147483647 h 1126"/>
              <a:gd name="T62" fmla="*/ 2147483647 w 1128"/>
              <a:gd name="T63" fmla="*/ 2147483647 h 1126"/>
              <a:gd name="T64" fmla="*/ 2147483647 w 1128"/>
              <a:gd name="T65" fmla="*/ 2147483647 h 1126"/>
              <a:gd name="T66" fmla="*/ 2147483647 w 1128"/>
              <a:gd name="T67" fmla="*/ 2147483647 h 1126"/>
              <a:gd name="T68" fmla="*/ 2147483647 w 1128"/>
              <a:gd name="T69" fmla="*/ 2147483647 h 1126"/>
              <a:gd name="T70" fmla="*/ 2147483647 w 1128"/>
              <a:gd name="T71" fmla="*/ 2147483647 h 1126"/>
              <a:gd name="T72" fmla="*/ 2147483647 w 1128"/>
              <a:gd name="T73" fmla="*/ 2147483647 h 1126"/>
              <a:gd name="T74" fmla="*/ 2147483647 w 1128"/>
              <a:gd name="T75" fmla="*/ 2147483647 h 1126"/>
              <a:gd name="T76" fmla="*/ 2147483647 w 1128"/>
              <a:gd name="T77" fmla="*/ 2147483647 h 1126"/>
              <a:gd name="T78" fmla="*/ 2147483647 w 1128"/>
              <a:gd name="T79" fmla="*/ 2147483647 h 1126"/>
              <a:gd name="T80" fmla="*/ 2147483647 w 1128"/>
              <a:gd name="T81" fmla="*/ 2147483647 h 1126"/>
              <a:gd name="T82" fmla="*/ 2147483647 w 1128"/>
              <a:gd name="T83" fmla="*/ 2147483647 h 1126"/>
              <a:gd name="T84" fmla="*/ 2147483647 w 1128"/>
              <a:gd name="T85" fmla="*/ 2147483647 h 1126"/>
              <a:gd name="T86" fmla="*/ 2147483647 w 1128"/>
              <a:gd name="T87" fmla="*/ 2147483647 h 1126"/>
              <a:gd name="T88" fmla="*/ 2147483647 w 1128"/>
              <a:gd name="T89" fmla="*/ 2147483647 h 1126"/>
              <a:gd name="T90" fmla="*/ 2147483647 w 1128"/>
              <a:gd name="T91" fmla="*/ 2147483647 h 1126"/>
              <a:gd name="T92" fmla="*/ 2147483647 w 1128"/>
              <a:gd name="T93" fmla="*/ 2147483647 h 1126"/>
              <a:gd name="T94" fmla="*/ 2147483647 w 1128"/>
              <a:gd name="T95" fmla="*/ 2147483647 h 1126"/>
              <a:gd name="T96" fmla="*/ 2147483647 w 1128"/>
              <a:gd name="T97" fmla="*/ 2147483647 h 1126"/>
              <a:gd name="T98" fmla="*/ 0 w 1128"/>
              <a:gd name="T99" fmla="*/ 2147483647 h 1126"/>
              <a:gd name="T100" fmla="*/ 2147483647 w 1128"/>
              <a:gd name="T101" fmla="*/ 2147483647 h 1126"/>
              <a:gd name="T102" fmla="*/ 2147483647 w 1128"/>
              <a:gd name="T103" fmla="*/ 2147483647 h 1126"/>
              <a:gd name="T104" fmla="*/ 2147483647 w 1128"/>
              <a:gd name="T105" fmla="*/ 2147483647 h 1126"/>
              <a:gd name="T106" fmla="*/ 2147483647 w 1128"/>
              <a:gd name="T107" fmla="*/ 2147483647 h 1126"/>
              <a:gd name="T108" fmla="*/ 2147483647 w 1128"/>
              <a:gd name="T109" fmla="*/ 2147483647 h 1126"/>
              <a:gd name="T110" fmla="*/ 2147483647 w 1128"/>
              <a:gd name="T111" fmla="*/ 2147483647 h 1126"/>
              <a:gd name="T112" fmla="*/ 2147483647 w 1128"/>
              <a:gd name="T113" fmla="*/ 0 h 11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28" h="1126">
                <a:moveTo>
                  <a:pt x="564" y="22"/>
                </a:moveTo>
                <a:lnTo>
                  <a:pt x="501" y="26"/>
                </a:lnTo>
                <a:lnTo>
                  <a:pt x="440" y="37"/>
                </a:lnTo>
                <a:lnTo>
                  <a:pt x="381" y="54"/>
                </a:lnTo>
                <a:lnTo>
                  <a:pt x="326" y="78"/>
                </a:lnTo>
                <a:lnTo>
                  <a:pt x="273" y="106"/>
                </a:lnTo>
                <a:lnTo>
                  <a:pt x="226" y="142"/>
                </a:lnTo>
                <a:lnTo>
                  <a:pt x="181" y="181"/>
                </a:lnTo>
                <a:lnTo>
                  <a:pt x="142" y="225"/>
                </a:lnTo>
                <a:lnTo>
                  <a:pt x="107" y="273"/>
                </a:lnTo>
                <a:lnTo>
                  <a:pt x="78" y="326"/>
                </a:lnTo>
                <a:lnTo>
                  <a:pt x="54" y="381"/>
                </a:lnTo>
                <a:lnTo>
                  <a:pt x="37" y="440"/>
                </a:lnTo>
                <a:lnTo>
                  <a:pt x="26" y="500"/>
                </a:lnTo>
                <a:lnTo>
                  <a:pt x="22" y="563"/>
                </a:lnTo>
                <a:lnTo>
                  <a:pt x="26" y="626"/>
                </a:lnTo>
                <a:lnTo>
                  <a:pt x="37" y="687"/>
                </a:lnTo>
                <a:lnTo>
                  <a:pt x="54" y="746"/>
                </a:lnTo>
                <a:lnTo>
                  <a:pt x="78" y="801"/>
                </a:lnTo>
                <a:lnTo>
                  <a:pt x="107" y="853"/>
                </a:lnTo>
                <a:lnTo>
                  <a:pt x="142" y="902"/>
                </a:lnTo>
                <a:lnTo>
                  <a:pt x="181" y="945"/>
                </a:lnTo>
                <a:lnTo>
                  <a:pt x="226" y="985"/>
                </a:lnTo>
                <a:lnTo>
                  <a:pt x="273" y="1020"/>
                </a:lnTo>
                <a:lnTo>
                  <a:pt x="326" y="1049"/>
                </a:lnTo>
                <a:lnTo>
                  <a:pt x="381" y="1073"/>
                </a:lnTo>
                <a:lnTo>
                  <a:pt x="440" y="1090"/>
                </a:lnTo>
                <a:lnTo>
                  <a:pt x="501" y="1100"/>
                </a:lnTo>
                <a:lnTo>
                  <a:pt x="564" y="1104"/>
                </a:lnTo>
                <a:lnTo>
                  <a:pt x="627" y="1100"/>
                </a:lnTo>
                <a:lnTo>
                  <a:pt x="687" y="1090"/>
                </a:lnTo>
                <a:lnTo>
                  <a:pt x="747" y="1073"/>
                </a:lnTo>
                <a:lnTo>
                  <a:pt x="802" y="1049"/>
                </a:lnTo>
                <a:lnTo>
                  <a:pt x="854" y="1020"/>
                </a:lnTo>
                <a:lnTo>
                  <a:pt x="903" y="985"/>
                </a:lnTo>
                <a:lnTo>
                  <a:pt x="946" y="945"/>
                </a:lnTo>
                <a:lnTo>
                  <a:pt x="987" y="902"/>
                </a:lnTo>
                <a:lnTo>
                  <a:pt x="1021" y="853"/>
                </a:lnTo>
                <a:lnTo>
                  <a:pt x="1050" y="801"/>
                </a:lnTo>
                <a:lnTo>
                  <a:pt x="1074" y="746"/>
                </a:lnTo>
                <a:lnTo>
                  <a:pt x="1091" y="687"/>
                </a:lnTo>
                <a:lnTo>
                  <a:pt x="1101" y="626"/>
                </a:lnTo>
                <a:lnTo>
                  <a:pt x="1105" y="563"/>
                </a:lnTo>
                <a:lnTo>
                  <a:pt x="1101" y="500"/>
                </a:lnTo>
                <a:lnTo>
                  <a:pt x="1091" y="440"/>
                </a:lnTo>
                <a:lnTo>
                  <a:pt x="1074" y="381"/>
                </a:lnTo>
                <a:lnTo>
                  <a:pt x="1050" y="326"/>
                </a:lnTo>
                <a:lnTo>
                  <a:pt x="1021" y="273"/>
                </a:lnTo>
                <a:lnTo>
                  <a:pt x="987" y="225"/>
                </a:lnTo>
                <a:lnTo>
                  <a:pt x="946" y="181"/>
                </a:lnTo>
                <a:lnTo>
                  <a:pt x="903" y="142"/>
                </a:lnTo>
                <a:lnTo>
                  <a:pt x="854" y="106"/>
                </a:lnTo>
                <a:lnTo>
                  <a:pt x="802" y="78"/>
                </a:lnTo>
                <a:lnTo>
                  <a:pt x="747" y="54"/>
                </a:lnTo>
                <a:lnTo>
                  <a:pt x="687" y="37"/>
                </a:lnTo>
                <a:lnTo>
                  <a:pt x="627" y="26"/>
                </a:lnTo>
                <a:lnTo>
                  <a:pt x="564" y="22"/>
                </a:lnTo>
                <a:close/>
                <a:moveTo>
                  <a:pt x="564" y="0"/>
                </a:moveTo>
                <a:lnTo>
                  <a:pt x="630" y="4"/>
                </a:lnTo>
                <a:lnTo>
                  <a:pt x="693" y="16"/>
                </a:lnTo>
                <a:lnTo>
                  <a:pt x="754" y="33"/>
                </a:lnTo>
                <a:lnTo>
                  <a:pt x="811" y="58"/>
                </a:lnTo>
                <a:lnTo>
                  <a:pt x="866" y="88"/>
                </a:lnTo>
                <a:lnTo>
                  <a:pt x="916" y="125"/>
                </a:lnTo>
                <a:lnTo>
                  <a:pt x="962" y="166"/>
                </a:lnTo>
                <a:lnTo>
                  <a:pt x="1003" y="211"/>
                </a:lnTo>
                <a:lnTo>
                  <a:pt x="1040" y="261"/>
                </a:lnTo>
                <a:lnTo>
                  <a:pt x="1070" y="316"/>
                </a:lnTo>
                <a:lnTo>
                  <a:pt x="1095" y="374"/>
                </a:lnTo>
                <a:lnTo>
                  <a:pt x="1112" y="435"/>
                </a:lnTo>
                <a:lnTo>
                  <a:pt x="1124" y="498"/>
                </a:lnTo>
                <a:lnTo>
                  <a:pt x="1128" y="563"/>
                </a:lnTo>
                <a:lnTo>
                  <a:pt x="1124" y="629"/>
                </a:lnTo>
                <a:lnTo>
                  <a:pt x="1112" y="692"/>
                </a:lnTo>
                <a:lnTo>
                  <a:pt x="1095" y="752"/>
                </a:lnTo>
                <a:lnTo>
                  <a:pt x="1070" y="810"/>
                </a:lnTo>
                <a:lnTo>
                  <a:pt x="1040" y="865"/>
                </a:lnTo>
                <a:lnTo>
                  <a:pt x="1003" y="915"/>
                </a:lnTo>
                <a:lnTo>
                  <a:pt x="962" y="961"/>
                </a:lnTo>
                <a:lnTo>
                  <a:pt x="916" y="1002"/>
                </a:lnTo>
                <a:lnTo>
                  <a:pt x="866" y="1038"/>
                </a:lnTo>
                <a:lnTo>
                  <a:pt x="811" y="1069"/>
                </a:lnTo>
                <a:lnTo>
                  <a:pt x="754" y="1094"/>
                </a:lnTo>
                <a:lnTo>
                  <a:pt x="693" y="1111"/>
                </a:lnTo>
                <a:lnTo>
                  <a:pt x="630" y="1122"/>
                </a:lnTo>
                <a:lnTo>
                  <a:pt x="564" y="1126"/>
                </a:lnTo>
                <a:lnTo>
                  <a:pt x="498" y="1122"/>
                </a:lnTo>
                <a:lnTo>
                  <a:pt x="435" y="1111"/>
                </a:lnTo>
                <a:lnTo>
                  <a:pt x="375" y="1094"/>
                </a:lnTo>
                <a:lnTo>
                  <a:pt x="317" y="1069"/>
                </a:lnTo>
                <a:lnTo>
                  <a:pt x="263" y="1038"/>
                </a:lnTo>
                <a:lnTo>
                  <a:pt x="212" y="1002"/>
                </a:lnTo>
                <a:lnTo>
                  <a:pt x="166" y="961"/>
                </a:lnTo>
                <a:lnTo>
                  <a:pt x="125" y="915"/>
                </a:lnTo>
                <a:lnTo>
                  <a:pt x="88" y="865"/>
                </a:lnTo>
                <a:lnTo>
                  <a:pt x="58" y="810"/>
                </a:lnTo>
                <a:lnTo>
                  <a:pt x="34" y="752"/>
                </a:lnTo>
                <a:lnTo>
                  <a:pt x="16" y="692"/>
                </a:lnTo>
                <a:lnTo>
                  <a:pt x="4" y="629"/>
                </a:lnTo>
                <a:lnTo>
                  <a:pt x="0" y="563"/>
                </a:lnTo>
                <a:lnTo>
                  <a:pt x="4" y="498"/>
                </a:lnTo>
                <a:lnTo>
                  <a:pt x="16" y="435"/>
                </a:lnTo>
                <a:lnTo>
                  <a:pt x="34" y="374"/>
                </a:lnTo>
                <a:lnTo>
                  <a:pt x="58" y="316"/>
                </a:lnTo>
                <a:lnTo>
                  <a:pt x="88" y="261"/>
                </a:lnTo>
                <a:lnTo>
                  <a:pt x="125" y="211"/>
                </a:lnTo>
                <a:lnTo>
                  <a:pt x="166" y="166"/>
                </a:lnTo>
                <a:lnTo>
                  <a:pt x="212" y="125"/>
                </a:lnTo>
                <a:lnTo>
                  <a:pt x="263" y="88"/>
                </a:lnTo>
                <a:lnTo>
                  <a:pt x="317" y="58"/>
                </a:lnTo>
                <a:lnTo>
                  <a:pt x="375" y="33"/>
                </a:lnTo>
                <a:lnTo>
                  <a:pt x="435" y="16"/>
                </a:lnTo>
                <a:lnTo>
                  <a:pt x="498" y="4"/>
                </a:lnTo>
                <a:lnTo>
                  <a:pt x="564" y="0"/>
                </a:lnTo>
                <a:close/>
              </a:path>
            </a:pathLst>
          </a:custGeom>
          <a:noFill/>
          <a:ln w="3175">
            <a:solidFill>
              <a:srgbClr val="385D8A"/>
            </a:solidFill>
            <a:round/>
            <a:headEnd/>
            <a:tailEnd/>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2" name="Freeform 12">
            <a:extLst>
              <a:ext uri="{FF2B5EF4-FFF2-40B4-BE49-F238E27FC236}">
                <a16:creationId xmlns:a16="http://schemas.microsoft.com/office/drawing/2014/main" id="{DBD6B19D-1BE4-42FB-B526-3374CCFE76FF}"/>
              </a:ext>
            </a:extLst>
          </p:cNvPr>
          <p:cNvSpPr>
            <a:spLocks/>
          </p:cNvSpPr>
          <p:nvPr/>
        </p:nvSpPr>
        <p:spPr bwMode="auto">
          <a:xfrm>
            <a:off x="9891836" y="2222277"/>
            <a:ext cx="865187" cy="863600"/>
          </a:xfrm>
          <a:custGeom>
            <a:avLst/>
            <a:gdLst>
              <a:gd name="T0" fmla="*/ 2147483647 w 818"/>
              <a:gd name="T1" fmla="*/ 0 h 817"/>
              <a:gd name="T2" fmla="*/ 2147483647 w 818"/>
              <a:gd name="T3" fmla="*/ 2147483647 h 817"/>
              <a:gd name="T4" fmla="*/ 2147483647 w 818"/>
              <a:gd name="T5" fmla="*/ 2147483647 h 817"/>
              <a:gd name="T6" fmla="*/ 2147483647 w 818"/>
              <a:gd name="T7" fmla="*/ 2147483647 h 817"/>
              <a:gd name="T8" fmla="*/ 2147483647 w 818"/>
              <a:gd name="T9" fmla="*/ 2147483647 h 817"/>
              <a:gd name="T10" fmla="*/ 2147483647 w 818"/>
              <a:gd name="T11" fmla="*/ 2147483647 h 817"/>
              <a:gd name="T12" fmla="*/ 2147483647 w 818"/>
              <a:gd name="T13" fmla="*/ 2147483647 h 817"/>
              <a:gd name="T14" fmla="*/ 2147483647 w 818"/>
              <a:gd name="T15" fmla="*/ 2147483647 h 817"/>
              <a:gd name="T16" fmla="*/ 2147483647 w 818"/>
              <a:gd name="T17" fmla="*/ 2147483647 h 817"/>
              <a:gd name="T18" fmla="*/ 2147483647 w 818"/>
              <a:gd name="T19" fmla="*/ 2147483647 h 817"/>
              <a:gd name="T20" fmla="*/ 2147483647 w 818"/>
              <a:gd name="T21" fmla="*/ 2147483647 h 817"/>
              <a:gd name="T22" fmla="*/ 2147483647 w 818"/>
              <a:gd name="T23" fmla="*/ 2147483647 h 817"/>
              <a:gd name="T24" fmla="*/ 2147483647 w 818"/>
              <a:gd name="T25" fmla="*/ 2147483647 h 817"/>
              <a:gd name="T26" fmla="*/ 2147483647 w 818"/>
              <a:gd name="T27" fmla="*/ 2147483647 h 817"/>
              <a:gd name="T28" fmla="*/ 2147483647 w 818"/>
              <a:gd name="T29" fmla="*/ 2147483647 h 817"/>
              <a:gd name="T30" fmla="*/ 2147483647 w 818"/>
              <a:gd name="T31" fmla="*/ 2147483647 h 817"/>
              <a:gd name="T32" fmla="*/ 2147483647 w 818"/>
              <a:gd name="T33" fmla="*/ 2147483647 h 817"/>
              <a:gd name="T34" fmla="*/ 2147483647 w 818"/>
              <a:gd name="T35" fmla="*/ 2147483647 h 817"/>
              <a:gd name="T36" fmla="*/ 2147483647 w 818"/>
              <a:gd name="T37" fmla="*/ 2147483647 h 817"/>
              <a:gd name="T38" fmla="*/ 2147483647 w 818"/>
              <a:gd name="T39" fmla="*/ 2147483647 h 817"/>
              <a:gd name="T40" fmla="*/ 2147483647 w 818"/>
              <a:gd name="T41" fmla="*/ 2147483647 h 817"/>
              <a:gd name="T42" fmla="*/ 2147483647 w 818"/>
              <a:gd name="T43" fmla="*/ 2147483647 h 817"/>
              <a:gd name="T44" fmla="*/ 2147483647 w 818"/>
              <a:gd name="T45" fmla="*/ 2147483647 h 817"/>
              <a:gd name="T46" fmla="*/ 2147483647 w 818"/>
              <a:gd name="T47" fmla="*/ 2147483647 h 817"/>
              <a:gd name="T48" fmla="*/ 2147483647 w 818"/>
              <a:gd name="T49" fmla="*/ 2147483647 h 817"/>
              <a:gd name="T50" fmla="*/ 2147483647 w 818"/>
              <a:gd name="T51" fmla="*/ 2147483647 h 817"/>
              <a:gd name="T52" fmla="*/ 2147483647 w 818"/>
              <a:gd name="T53" fmla="*/ 2147483647 h 817"/>
              <a:gd name="T54" fmla="*/ 2147483647 w 818"/>
              <a:gd name="T55" fmla="*/ 2147483647 h 817"/>
              <a:gd name="T56" fmla="*/ 2147483647 w 818"/>
              <a:gd name="T57" fmla="*/ 2147483647 h 817"/>
              <a:gd name="T58" fmla="*/ 2147483647 w 818"/>
              <a:gd name="T59" fmla="*/ 2147483647 h 817"/>
              <a:gd name="T60" fmla="*/ 2147483647 w 818"/>
              <a:gd name="T61" fmla="*/ 2147483647 h 817"/>
              <a:gd name="T62" fmla="*/ 2147483647 w 818"/>
              <a:gd name="T63" fmla="*/ 2147483647 h 817"/>
              <a:gd name="T64" fmla="*/ 2147483647 w 818"/>
              <a:gd name="T65" fmla="*/ 2147483647 h 817"/>
              <a:gd name="T66" fmla="*/ 2147483647 w 818"/>
              <a:gd name="T67" fmla="*/ 2147483647 h 817"/>
              <a:gd name="T68" fmla="*/ 2147483647 w 818"/>
              <a:gd name="T69" fmla="*/ 2147483647 h 817"/>
              <a:gd name="T70" fmla="*/ 2147483647 w 818"/>
              <a:gd name="T71" fmla="*/ 2147483647 h 817"/>
              <a:gd name="T72" fmla="*/ 0 w 818"/>
              <a:gd name="T73" fmla="*/ 2147483647 h 817"/>
              <a:gd name="T74" fmla="*/ 2147483647 w 818"/>
              <a:gd name="T75" fmla="*/ 2147483647 h 817"/>
              <a:gd name="T76" fmla="*/ 2147483647 w 818"/>
              <a:gd name="T77" fmla="*/ 2147483647 h 817"/>
              <a:gd name="T78" fmla="*/ 2147483647 w 818"/>
              <a:gd name="T79" fmla="*/ 2147483647 h 817"/>
              <a:gd name="T80" fmla="*/ 2147483647 w 818"/>
              <a:gd name="T81" fmla="*/ 2147483647 h 817"/>
              <a:gd name="T82" fmla="*/ 2147483647 w 818"/>
              <a:gd name="T83" fmla="*/ 2147483647 h 817"/>
              <a:gd name="T84" fmla="*/ 2147483647 w 818"/>
              <a:gd name="T85" fmla="*/ 2147483647 h 817"/>
              <a:gd name="T86" fmla="*/ 2147483647 w 818"/>
              <a:gd name="T87" fmla="*/ 2147483647 h 817"/>
              <a:gd name="T88" fmla="*/ 2147483647 w 818"/>
              <a:gd name="T89" fmla="*/ 2147483647 h 817"/>
              <a:gd name="T90" fmla="*/ 2147483647 w 818"/>
              <a:gd name="T91" fmla="*/ 2147483647 h 817"/>
              <a:gd name="T92" fmla="*/ 2147483647 w 818"/>
              <a:gd name="T93" fmla="*/ 2147483647 h 817"/>
              <a:gd name="T94" fmla="*/ 2147483647 w 818"/>
              <a:gd name="T95" fmla="*/ 2147483647 h 817"/>
              <a:gd name="T96" fmla="*/ 2147483647 w 818"/>
              <a:gd name="T97" fmla="*/ 0 h 81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18" h="817">
                <a:moveTo>
                  <a:pt x="409" y="0"/>
                </a:moveTo>
                <a:lnTo>
                  <a:pt x="464" y="4"/>
                </a:lnTo>
                <a:lnTo>
                  <a:pt x="518" y="14"/>
                </a:lnTo>
                <a:lnTo>
                  <a:pt x="568" y="32"/>
                </a:lnTo>
                <a:lnTo>
                  <a:pt x="615" y="55"/>
                </a:lnTo>
                <a:lnTo>
                  <a:pt x="659" y="85"/>
                </a:lnTo>
                <a:lnTo>
                  <a:pt x="698" y="119"/>
                </a:lnTo>
                <a:lnTo>
                  <a:pt x="732" y="159"/>
                </a:lnTo>
                <a:lnTo>
                  <a:pt x="762" y="202"/>
                </a:lnTo>
                <a:lnTo>
                  <a:pt x="786" y="249"/>
                </a:lnTo>
                <a:lnTo>
                  <a:pt x="803" y="299"/>
                </a:lnTo>
                <a:lnTo>
                  <a:pt x="814" y="353"/>
                </a:lnTo>
                <a:lnTo>
                  <a:pt x="818" y="408"/>
                </a:lnTo>
                <a:lnTo>
                  <a:pt x="814" y="463"/>
                </a:lnTo>
                <a:lnTo>
                  <a:pt x="803" y="517"/>
                </a:lnTo>
                <a:lnTo>
                  <a:pt x="786" y="567"/>
                </a:lnTo>
                <a:lnTo>
                  <a:pt x="762" y="614"/>
                </a:lnTo>
                <a:lnTo>
                  <a:pt x="732" y="658"/>
                </a:lnTo>
                <a:lnTo>
                  <a:pt x="698" y="697"/>
                </a:lnTo>
                <a:lnTo>
                  <a:pt x="659" y="731"/>
                </a:lnTo>
                <a:lnTo>
                  <a:pt x="615" y="761"/>
                </a:lnTo>
                <a:lnTo>
                  <a:pt x="568" y="785"/>
                </a:lnTo>
                <a:lnTo>
                  <a:pt x="518" y="802"/>
                </a:lnTo>
                <a:lnTo>
                  <a:pt x="464" y="813"/>
                </a:lnTo>
                <a:lnTo>
                  <a:pt x="409" y="817"/>
                </a:lnTo>
                <a:lnTo>
                  <a:pt x="354" y="813"/>
                </a:lnTo>
                <a:lnTo>
                  <a:pt x="300" y="802"/>
                </a:lnTo>
                <a:lnTo>
                  <a:pt x="250" y="785"/>
                </a:lnTo>
                <a:lnTo>
                  <a:pt x="203" y="761"/>
                </a:lnTo>
                <a:lnTo>
                  <a:pt x="159" y="731"/>
                </a:lnTo>
                <a:lnTo>
                  <a:pt x="120" y="697"/>
                </a:lnTo>
                <a:lnTo>
                  <a:pt x="86" y="658"/>
                </a:lnTo>
                <a:lnTo>
                  <a:pt x="55" y="614"/>
                </a:lnTo>
                <a:lnTo>
                  <a:pt x="32" y="567"/>
                </a:lnTo>
                <a:lnTo>
                  <a:pt x="15" y="517"/>
                </a:lnTo>
                <a:lnTo>
                  <a:pt x="4" y="463"/>
                </a:lnTo>
                <a:lnTo>
                  <a:pt x="0" y="408"/>
                </a:lnTo>
                <a:lnTo>
                  <a:pt x="4" y="353"/>
                </a:lnTo>
                <a:lnTo>
                  <a:pt x="15" y="299"/>
                </a:lnTo>
                <a:lnTo>
                  <a:pt x="32" y="249"/>
                </a:lnTo>
                <a:lnTo>
                  <a:pt x="55" y="202"/>
                </a:lnTo>
                <a:lnTo>
                  <a:pt x="86" y="159"/>
                </a:lnTo>
                <a:lnTo>
                  <a:pt x="120" y="119"/>
                </a:lnTo>
                <a:lnTo>
                  <a:pt x="159" y="85"/>
                </a:lnTo>
                <a:lnTo>
                  <a:pt x="203" y="55"/>
                </a:lnTo>
                <a:lnTo>
                  <a:pt x="250" y="32"/>
                </a:lnTo>
                <a:lnTo>
                  <a:pt x="300" y="14"/>
                </a:lnTo>
                <a:lnTo>
                  <a:pt x="354" y="4"/>
                </a:lnTo>
                <a:lnTo>
                  <a:pt x="409" y="0"/>
                </a:lnTo>
                <a:close/>
              </a:path>
            </a:pathLst>
          </a:custGeom>
          <a:solidFill>
            <a:srgbClr val="385D8A"/>
          </a:solidFill>
          <a:ln>
            <a:noFill/>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3" name="Freeform 13">
            <a:extLst>
              <a:ext uri="{FF2B5EF4-FFF2-40B4-BE49-F238E27FC236}">
                <a16:creationId xmlns:a16="http://schemas.microsoft.com/office/drawing/2014/main" id="{04B24034-392D-4E1D-9F18-7291E0CE26FE}"/>
              </a:ext>
            </a:extLst>
          </p:cNvPr>
          <p:cNvSpPr>
            <a:spLocks noEditPoints="1"/>
          </p:cNvSpPr>
          <p:nvPr/>
        </p:nvSpPr>
        <p:spPr bwMode="auto">
          <a:xfrm>
            <a:off x="8210673" y="1196752"/>
            <a:ext cx="1190625" cy="1189037"/>
          </a:xfrm>
          <a:custGeom>
            <a:avLst/>
            <a:gdLst>
              <a:gd name="T0" fmla="*/ 2147483647 w 1126"/>
              <a:gd name="T1" fmla="*/ 2147483647 h 1125"/>
              <a:gd name="T2" fmla="*/ 2147483647 w 1126"/>
              <a:gd name="T3" fmla="*/ 2147483647 h 1125"/>
              <a:gd name="T4" fmla="*/ 2147483647 w 1126"/>
              <a:gd name="T5" fmla="*/ 2147483647 h 1125"/>
              <a:gd name="T6" fmla="*/ 2147483647 w 1126"/>
              <a:gd name="T7" fmla="*/ 2147483647 h 1125"/>
              <a:gd name="T8" fmla="*/ 2147483647 w 1126"/>
              <a:gd name="T9" fmla="*/ 2147483647 h 1125"/>
              <a:gd name="T10" fmla="*/ 2147483647 w 1126"/>
              <a:gd name="T11" fmla="*/ 2147483647 h 1125"/>
              <a:gd name="T12" fmla="*/ 2147483647 w 1126"/>
              <a:gd name="T13" fmla="*/ 2147483647 h 1125"/>
              <a:gd name="T14" fmla="*/ 2147483647 w 1126"/>
              <a:gd name="T15" fmla="*/ 2147483647 h 1125"/>
              <a:gd name="T16" fmla="*/ 2147483647 w 1126"/>
              <a:gd name="T17" fmla="*/ 2147483647 h 1125"/>
              <a:gd name="T18" fmla="*/ 2147483647 w 1126"/>
              <a:gd name="T19" fmla="*/ 2147483647 h 1125"/>
              <a:gd name="T20" fmla="*/ 2147483647 w 1126"/>
              <a:gd name="T21" fmla="*/ 2147483647 h 1125"/>
              <a:gd name="T22" fmla="*/ 2147483647 w 1126"/>
              <a:gd name="T23" fmla="*/ 2147483647 h 1125"/>
              <a:gd name="T24" fmla="*/ 2147483647 w 1126"/>
              <a:gd name="T25" fmla="*/ 2147483647 h 1125"/>
              <a:gd name="T26" fmla="*/ 2147483647 w 1126"/>
              <a:gd name="T27" fmla="*/ 2147483647 h 1125"/>
              <a:gd name="T28" fmla="*/ 2147483647 w 1126"/>
              <a:gd name="T29" fmla="*/ 2147483647 h 1125"/>
              <a:gd name="T30" fmla="*/ 2147483647 w 1126"/>
              <a:gd name="T31" fmla="*/ 2147483647 h 1125"/>
              <a:gd name="T32" fmla="*/ 2147483647 w 1126"/>
              <a:gd name="T33" fmla="*/ 2147483647 h 1125"/>
              <a:gd name="T34" fmla="*/ 2147483647 w 1126"/>
              <a:gd name="T35" fmla="*/ 2147483647 h 1125"/>
              <a:gd name="T36" fmla="*/ 2147483647 w 1126"/>
              <a:gd name="T37" fmla="*/ 2147483647 h 1125"/>
              <a:gd name="T38" fmla="*/ 2147483647 w 1126"/>
              <a:gd name="T39" fmla="*/ 2147483647 h 1125"/>
              <a:gd name="T40" fmla="*/ 2147483647 w 1126"/>
              <a:gd name="T41" fmla="*/ 2147483647 h 1125"/>
              <a:gd name="T42" fmla="*/ 2147483647 w 1126"/>
              <a:gd name="T43" fmla="*/ 2147483647 h 1125"/>
              <a:gd name="T44" fmla="*/ 2147483647 w 1126"/>
              <a:gd name="T45" fmla="*/ 2147483647 h 1125"/>
              <a:gd name="T46" fmla="*/ 2147483647 w 1126"/>
              <a:gd name="T47" fmla="*/ 2147483647 h 1125"/>
              <a:gd name="T48" fmla="*/ 2147483647 w 1126"/>
              <a:gd name="T49" fmla="*/ 2147483647 h 1125"/>
              <a:gd name="T50" fmla="*/ 2147483647 w 1126"/>
              <a:gd name="T51" fmla="*/ 2147483647 h 1125"/>
              <a:gd name="T52" fmla="*/ 2147483647 w 1126"/>
              <a:gd name="T53" fmla="*/ 2147483647 h 1125"/>
              <a:gd name="T54" fmla="*/ 2147483647 w 1126"/>
              <a:gd name="T55" fmla="*/ 2147483647 h 1125"/>
              <a:gd name="T56" fmla="*/ 2147483647 w 1126"/>
              <a:gd name="T57" fmla="*/ 0 h 1125"/>
              <a:gd name="T58" fmla="*/ 2147483647 w 1126"/>
              <a:gd name="T59" fmla="*/ 2147483647 h 1125"/>
              <a:gd name="T60" fmla="*/ 2147483647 w 1126"/>
              <a:gd name="T61" fmla="*/ 2147483647 h 1125"/>
              <a:gd name="T62" fmla="*/ 2147483647 w 1126"/>
              <a:gd name="T63" fmla="*/ 2147483647 h 1125"/>
              <a:gd name="T64" fmla="*/ 2147483647 w 1126"/>
              <a:gd name="T65" fmla="*/ 2147483647 h 1125"/>
              <a:gd name="T66" fmla="*/ 2147483647 w 1126"/>
              <a:gd name="T67" fmla="*/ 2147483647 h 1125"/>
              <a:gd name="T68" fmla="*/ 2147483647 w 1126"/>
              <a:gd name="T69" fmla="*/ 2147483647 h 1125"/>
              <a:gd name="T70" fmla="*/ 2147483647 w 1126"/>
              <a:gd name="T71" fmla="*/ 2147483647 h 1125"/>
              <a:gd name="T72" fmla="*/ 2147483647 w 1126"/>
              <a:gd name="T73" fmla="*/ 2147483647 h 1125"/>
              <a:gd name="T74" fmla="*/ 2147483647 w 1126"/>
              <a:gd name="T75" fmla="*/ 2147483647 h 1125"/>
              <a:gd name="T76" fmla="*/ 2147483647 w 1126"/>
              <a:gd name="T77" fmla="*/ 2147483647 h 1125"/>
              <a:gd name="T78" fmla="*/ 2147483647 w 1126"/>
              <a:gd name="T79" fmla="*/ 2147483647 h 1125"/>
              <a:gd name="T80" fmla="*/ 2147483647 w 1126"/>
              <a:gd name="T81" fmla="*/ 2147483647 h 1125"/>
              <a:gd name="T82" fmla="*/ 2147483647 w 1126"/>
              <a:gd name="T83" fmla="*/ 2147483647 h 1125"/>
              <a:gd name="T84" fmla="*/ 2147483647 w 1126"/>
              <a:gd name="T85" fmla="*/ 2147483647 h 1125"/>
              <a:gd name="T86" fmla="*/ 2147483647 w 1126"/>
              <a:gd name="T87" fmla="*/ 2147483647 h 1125"/>
              <a:gd name="T88" fmla="*/ 2147483647 w 1126"/>
              <a:gd name="T89" fmla="*/ 2147483647 h 1125"/>
              <a:gd name="T90" fmla="*/ 2147483647 w 1126"/>
              <a:gd name="T91" fmla="*/ 2147483647 h 1125"/>
              <a:gd name="T92" fmla="*/ 2147483647 w 1126"/>
              <a:gd name="T93" fmla="*/ 2147483647 h 1125"/>
              <a:gd name="T94" fmla="*/ 2147483647 w 1126"/>
              <a:gd name="T95" fmla="*/ 2147483647 h 1125"/>
              <a:gd name="T96" fmla="*/ 2147483647 w 1126"/>
              <a:gd name="T97" fmla="*/ 2147483647 h 1125"/>
              <a:gd name="T98" fmla="*/ 0 w 1126"/>
              <a:gd name="T99" fmla="*/ 2147483647 h 1125"/>
              <a:gd name="T100" fmla="*/ 2147483647 w 1126"/>
              <a:gd name="T101" fmla="*/ 2147483647 h 1125"/>
              <a:gd name="T102" fmla="*/ 2147483647 w 1126"/>
              <a:gd name="T103" fmla="*/ 2147483647 h 1125"/>
              <a:gd name="T104" fmla="*/ 2147483647 w 1126"/>
              <a:gd name="T105" fmla="*/ 2147483647 h 1125"/>
              <a:gd name="T106" fmla="*/ 2147483647 w 1126"/>
              <a:gd name="T107" fmla="*/ 2147483647 h 1125"/>
              <a:gd name="T108" fmla="*/ 2147483647 w 1126"/>
              <a:gd name="T109" fmla="*/ 2147483647 h 1125"/>
              <a:gd name="T110" fmla="*/ 2147483647 w 1126"/>
              <a:gd name="T111" fmla="*/ 2147483647 h 1125"/>
              <a:gd name="T112" fmla="*/ 2147483647 w 1126"/>
              <a:gd name="T113" fmla="*/ 0 h 11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26" h="1125">
                <a:moveTo>
                  <a:pt x="564" y="23"/>
                </a:moveTo>
                <a:lnTo>
                  <a:pt x="501" y="25"/>
                </a:lnTo>
                <a:lnTo>
                  <a:pt x="440" y="37"/>
                </a:lnTo>
                <a:lnTo>
                  <a:pt x="381" y="54"/>
                </a:lnTo>
                <a:lnTo>
                  <a:pt x="326" y="78"/>
                </a:lnTo>
                <a:lnTo>
                  <a:pt x="274" y="107"/>
                </a:lnTo>
                <a:lnTo>
                  <a:pt x="225" y="141"/>
                </a:lnTo>
                <a:lnTo>
                  <a:pt x="182" y="180"/>
                </a:lnTo>
                <a:lnTo>
                  <a:pt x="141" y="225"/>
                </a:lnTo>
                <a:lnTo>
                  <a:pt x="107" y="273"/>
                </a:lnTo>
                <a:lnTo>
                  <a:pt x="78" y="326"/>
                </a:lnTo>
                <a:lnTo>
                  <a:pt x="54" y="381"/>
                </a:lnTo>
                <a:lnTo>
                  <a:pt x="37" y="439"/>
                </a:lnTo>
                <a:lnTo>
                  <a:pt x="26" y="500"/>
                </a:lnTo>
                <a:lnTo>
                  <a:pt x="23" y="563"/>
                </a:lnTo>
                <a:lnTo>
                  <a:pt x="26" y="626"/>
                </a:lnTo>
                <a:lnTo>
                  <a:pt x="37" y="687"/>
                </a:lnTo>
                <a:lnTo>
                  <a:pt x="54" y="746"/>
                </a:lnTo>
                <a:lnTo>
                  <a:pt x="78" y="801"/>
                </a:lnTo>
                <a:lnTo>
                  <a:pt x="107" y="852"/>
                </a:lnTo>
                <a:lnTo>
                  <a:pt x="141" y="901"/>
                </a:lnTo>
                <a:lnTo>
                  <a:pt x="182" y="945"/>
                </a:lnTo>
                <a:lnTo>
                  <a:pt x="225" y="985"/>
                </a:lnTo>
                <a:lnTo>
                  <a:pt x="274" y="1020"/>
                </a:lnTo>
                <a:lnTo>
                  <a:pt x="326" y="1049"/>
                </a:lnTo>
                <a:lnTo>
                  <a:pt x="381" y="1073"/>
                </a:lnTo>
                <a:lnTo>
                  <a:pt x="440" y="1090"/>
                </a:lnTo>
                <a:lnTo>
                  <a:pt x="501" y="1100"/>
                </a:lnTo>
                <a:lnTo>
                  <a:pt x="564" y="1104"/>
                </a:lnTo>
                <a:lnTo>
                  <a:pt x="627" y="1100"/>
                </a:lnTo>
                <a:lnTo>
                  <a:pt x="688" y="1090"/>
                </a:lnTo>
                <a:lnTo>
                  <a:pt x="747" y="1073"/>
                </a:lnTo>
                <a:lnTo>
                  <a:pt x="802" y="1049"/>
                </a:lnTo>
                <a:lnTo>
                  <a:pt x="854" y="1020"/>
                </a:lnTo>
                <a:lnTo>
                  <a:pt x="902" y="985"/>
                </a:lnTo>
                <a:lnTo>
                  <a:pt x="946" y="945"/>
                </a:lnTo>
                <a:lnTo>
                  <a:pt x="986" y="901"/>
                </a:lnTo>
                <a:lnTo>
                  <a:pt x="1021" y="852"/>
                </a:lnTo>
                <a:lnTo>
                  <a:pt x="1050" y="801"/>
                </a:lnTo>
                <a:lnTo>
                  <a:pt x="1074" y="746"/>
                </a:lnTo>
                <a:lnTo>
                  <a:pt x="1091" y="687"/>
                </a:lnTo>
                <a:lnTo>
                  <a:pt x="1102" y="626"/>
                </a:lnTo>
                <a:lnTo>
                  <a:pt x="1105" y="563"/>
                </a:lnTo>
                <a:lnTo>
                  <a:pt x="1102" y="500"/>
                </a:lnTo>
                <a:lnTo>
                  <a:pt x="1091" y="439"/>
                </a:lnTo>
                <a:lnTo>
                  <a:pt x="1074" y="381"/>
                </a:lnTo>
                <a:lnTo>
                  <a:pt x="1050" y="326"/>
                </a:lnTo>
                <a:lnTo>
                  <a:pt x="1021" y="273"/>
                </a:lnTo>
                <a:lnTo>
                  <a:pt x="986" y="225"/>
                </a:lnTo>
                <a:lnTo>
                  <a:pt x="946" y="180"/>
                </a:lnTo>
                <a:lnTo>
                  <a:pt x="902" y="141"/>
                </a:lnTo>
                <a:lnTo>
                  <a:pt x="854" y="107"/>
                </a:lnTo>
                <a:lnTo>
                  <a:pt x="802" y="78"/>
                </a:lnTo>
                <a:lnTo>
                  <a:pt x="747" y="54"/>
                </a:lnTo>
                <a:lnTo>
                  <a:pt x="688" y="37"/>
                </a:lnTo>
                <a:lnTo>
                  <a:pt x="627" y="25"/>
                </a:lnTo>
                <a:lnTo>
                  <a:pt x="564" y="23"/>
                </a:lnTo>
                <a:close/>
                <a:moveTo>
                  <a:pt x="564" y="0"/>
                </a:moveTo>
                <a:lnTo>
                  <a:pt x="630" y="4"/>
                </a:lnTo>
                <a:lnTo>
                  <a:pt x="693" y="15"/>
                </a:lnTo>
                <a:lnTo>
                  <a:pt x="753" y="33"/>
                </a:lnTo>
                <a:lnTo>
                  <a:pt x="811" y="58"/>
                </a:lnTo>
                <a:lnTo>
                  <a:pt x="865" y="88"/>
                </a:lnTo>
                <a:lnTo>
                  <a:pt x="916" y="124"/>
                </a:lnTo>
                <a:lnTo>
                  <a:pt x="962" y="166"/>
                </a:lnTo>
                <a:lnTo>
                  <a:pt x="1003" y="212"/>
                </a:lnTo>
                <a:lnTo>
                  <a:pt x="1040" y="262"/>
                </a:lnTo>
                <a:lnTo>
                  <a:pt x="1070" y="315"/>
                </a:lnTo>
                <a:lnTo>
                  <a:pt x="1094" y="373"/>
                </a:lnTo>
                <a:lnTo>
                  <a:pt x="1112" y="435"/>
                </a:lnTo>
                <a:lnTo>
                  <a:pt x="1124" y="498"/>
                </a:lnTo>
                <a:lnTo>
                  <a:pt x="1126" y="563"/>
                </a:lnTo>
                <a:lnTo>
                  <a:pt x="1124" y="629"/>
                </a:lnTo>
                <a:lnTo>
                  <a:pt x="1112" y="692"/>
                </a:lnTo>
                <a:lnTo>
                  <a:pt x="1094" y="753"/>
                </a:lnTo>
                <a:lnTo>
                  <a:pt x="1070" y="810"/>
                </a:lnTo>
                <a:lnTo>
                  <a:pt x="1040" y="864"/>
                </a:lnTo>
                <a:lnTo>
                  <a:pt x="1003" y="915"/>
                </a:lnTo>
                <a:lnTo>
                  <a:pt x="962" y="961"/>
                </a:lnTo>
                <a:lnTo>
                  <a:pt x="916" y="1002"/>
                </a:lnTo>
                <a:lnTo>
                  <a:pt x="865" y="1039"/>
                </a:lnTo>
                <a:lnTo>
                  <a:pt x="811" y="1069"/>
                </a:lnTo>
                <a:lnTo>
                  <a:pt x="753" y="1093"/>
                </a:lnTo>
                <a:lnTo>
                  <a:pt x="693" y="1111"/>
                </a:lnTo>
                <a:lnTo>
                  <a:pt x="630" y="1121"/>
                </a:lnTo>
                <a:lnTo>
                  <a:pt x="564" y="1125"/>
                </a:lnTo>
                <a:lnTo>
                  <a:pt x="498" y="1121"/>
                </a:lnTo>
                <a:lnTo>
                  <a:pt x="435" y="1111"/>
                </a:lnTo>
                <a:lnTo>
                  <a:pt x="373" y="1093"/>
                </a:lnTo>
                <a:lnTo>
                  <a:pt x="317" y="1069"/>
                </a:lnTo>
                <a:lnTo>
                  <a:pt x="262" y="1039"/>
                </a:lnTo>
                <a:lnTo>
                  <a:pt x="212" y="1002"/>
                </a:lnTo>
                <a:lnTo>
                  <a:pt x="166" y="961"/>
                </a:lnTo>
                <a:lnTo>
                  <a:pt x="125" y="915"/>
                </a:lnTo>
                <a:lnTo>
                  <a:pt x="88" y="864"/>
                </a:lnTo>
                <a:lnTo>
                  <a:pt x="58" y="810"/>
                </a:lnTo>
                <a:lnTo>
                  <a:pt x="33" y="753"/>
                </a:lnTo>
                <a:lnTo>
                  <a:pt x="16" y="692"/>
                </a:lnTo>
                <a:lnTo>
                  <a:pt x="4" y="629"/>
                </a:lnTo>
                <a:lnTo>
                  <a:pt x="0" y="563"/>
                </a:lnTo>
                <a:lnTo>
                  <a:pt x="4" y="498"/>
                </a:lnTo>
                <a:lnTo>
                  <a:pt x="16" y="435"/>
                </a:lnTo>
                <a:lnTo>
                  <a:pt x="33" y="373"/>
                </a:lnTo>
                <a:lnTo>
                  <a:pt x="58" y="315"/>
                </a:lnTo>
                <a:lnTo>
                  <a:pt x="88" y="262"/>
                </a:lnTo>
                <a:lnTo>
                  <a:pt x="125" y="212"/>
                </a:lnTo>
                <a:lnTo>
                  <a:pt x="166" y="166"/>
                </a:lnTo>
                <a:lnTo>
                  <a:pt x="212" y="124"/>
                </a:lnTo>
                <a:lnTo>
                  <a:pt x="262" y="88"/>
                </a:lnTo>
                <a:lnTo>
                  <a:pt x="317" y="58"/>
                </a:lnTo>
                <a:lnTo>
                  <a:pt x="373" y="33"/>
                </a:lnTo>
                <a:lnTo>
                  <a:pt x="435" y="15"/>
                </a:lnTo>
                <a:lnTo>
                  <a:pt x="498" y="4"/>
                </a:lnTo>
                <a:lnTo>
                  <a:pt x="564" y="0"/>
                </a:lnTo>
                <a:close/>
              </a:path>
            </a:pathLst>
          </a:custGeom>
          <a:noFill/>
          <a:ln w="3175">
            <a:solidFill>
              <a:srgbClr val="385D8A"/>
            </a:solidFill>
            <a:round/>
            <a:headEnd/>
            <a:tailEnd/>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4" name="Freeform 14">
            <a:extLst>
              <a:ext uri="{FF2B5EF4-FFF2-40B4-BE49-F238E27FC236}">
                <a16:creationId xmlns:a16="http://schemas.microsoft.com/office/drawing/2014/main" id="{554357C3-9EED-4431-ABE5-3CB4B016ECD7}"/>
              </a:ext>
            </a:extLst>
          </p:cNvPr>
          <p:cNvSpPr>
            <a:spLocks/>
          </p:cNvSpPr>
          <p:nvPr/>
        </p:nvSpPr>
        <p:spPr bwMode="auto">
          <a:xfrm>
            <a:off x="8372598" y="1358677"/>
            <a:ext cx="866775" cy="863600"/>
          </a:xfrm>
          <a:custGeom>
            <a:avLst/>
            <a:gdLst>
              <a:gd name="T0" fmla="*/ 2147483647 w 818"/>
              <a:gd name="T1" fmla="*/ 0 h 817"/>
              <a:gd name="T2" fmla="*/ 2147483647 w 818"/>
              <a:gd name="T3" fmla="*/ 2147483647 h 817"/>
              <a:gd name="T4" fmla="*/ 2147483647 w 818"/>
              <a:gd name="T5" fmla="*/ 2147483647 h 817"/>
              <a:gd name="T6" fmla="*/ 2147483647 w 818"/>
              <a:gd name="T7" fmla="*/ 2147483647 h 817"/>
              <a:gd name="T8" fmla="*/ 2147483647 w 818"/>
              <a:gd name="T9" fmla="*/ 2147483647 h 817"/>
              <a:gd name="T10" fmla="*/ 2147483647 w 818"/>
              <a:gd name="T11" fmla="*/ 2147483647 h 817"/>
              <a:gd name="T12" fmla="*/ 2147483647 w 818"/>
              <a:gd name="T13" fmla="*/ 2147483647 h 817"/>
              <a:gd name="T14" fmla="*/ 2147483647 w 818"/>
              <a:gd name="T15" fmla="*/ 2147483647 h 817"/>
              <a:gd name="T16" fmla="*/ 2147483647 w 818"/>
              <a:gd name="T17" fmla="*/ 2147483647 h 817"/>
              <a:gd name="T18" fmla="*/ 2147483647 w 818"/>
              <a:gd name="T19" fmla="*/ 2147483647 h 817"/>
              <a:gd name="T20" fmla="*/ 2147483647 w 818"/>
              <a:gd name="T21" fmla="*/ 2147483647 h 817"/>
              <a:gd name="T22" fmla="*/ 2147483647 w 818"/>
              <a:gd name="T23" fmla="*/ 2147483647 h 817"/>
              <a:gd name="T24" fmla="*/ 2147483647 w 818"/>
              <a:gd name="T25" fmla="*/ 2147483647 h 817"/>
              <a:gd name="T26" fmla="*/ 2147483647 w 818"/>
              <a:gd name="T27" fmla="*/ 2147483647 h 817"/>
              <a:gd name="T28" fmla="*/ 2147483647 w 818"/>
              <a:gd name="T29" fmla="*/ 2147483647 h 817"/>
              <a:gd name="T30" fmla="*/ 2147483647 w 818"/>
              <a:gd name="T31" fmla="*/ 2147483647 h 817"/>
              <a:gd name="T32" fmla="*/ 2147483647 w 818"/>
              <a:gd name="T33" fmla="*/ 2147483647 h 817"/>
              <a:gd name="T34" fmla="*/ 2147483647 w 818"/>
              <a:gd name="T35" fmla="*/ 2147483647 h 817"/>
              <a:gd name="T36" fmla="*/ 2147483647 w 818"/>
              <a:gd name="T37" fmla="*/ 2147483647 h 817"/>
              <a:gd name="T38" fmla="*/ 2147483647 w 818"/>
              <a:gd name="T39" fmla="*/ 2147483647 h 817"/>
              <a:gd name="T40" fmla="*/ 2147483647 w 818"/>
              <a:gd name="T41" fmla="*/ 2147483647 h 817"/>
              <a:gd name="T42" fmla="*/ 2147483647 w 818"/>
              <a:gd name="T43" fmla="*/ 2147483647 h 817"/>
              <a:gd name="T44" fmla="*/ 2147483647 w 818"/>
              <a:gd name="T45" fmla="*/ 2147483647 h 817"/>
              <a:gd name="T46" fmla="*/ 2147483647 w 818"/>
              <a:gd name="T47" fmla="*/ 2147483647 h 817"/>
              <a:gd name="T48" fmla="*/ 2147483647 w 818"/>
              <a:gd name="T49" fmla="*/ 2147483647 h 817"/>
              <a:gd name="T50" fmla="*/ 2147483647 w 818"/>
              <a:gd name="T51" fmla="*/ 2147483647 h 817"/>
              <a:gd name="T52" fmla="*/ 2147483647 w 818"/>
              <a:gd name="T53" fmla="*/ 2147483647 h 817"/>
              <a:gd name="T54" fmla="*/ 2147483647 w 818"/>
              <a:gd name="T55" fmla="*/ 2147483647 h 817"/>
              <a:gd name="T56" fmla="*/ 2147483647 w 818"/>
              <a:gd name="T57" fmla="*/ 2147483647 h 817"/>
              <a:gd name="T58" fmla="*/ 2147483647 w 818"/>
              <a:gd name="T59" fmla="*/ 2147483647 h 817"/>
              <a:gd name="T60" fmla="*/ 2147483647 w 818"/>
              <a:gd name="T61" fmla="*/ 2147483647 h 817"/>
              <a:gd name="T62" fmla="*/ 2147483647 w 818"/>
              <a:gd name="T63" fmla="*/ 2147483647 h 817"/>
              <a:gd name="T64" fmla="*/ 2147483647 w 818"/>
              <a:gd name="T65" fmla="*/ 2147483647 h 817"/>
              <a:gd name="T66" fmla="*/ 2147483647 w 818"/>
              <a:gd name="T67" fmla="*/ 2147483647 h 817"/>
              <a:gd name="T68" fmla="*/ 2147483647 w 818"/>
              <a:gd name="T69" fmla="*/ 2147483647 h 817"/>
              <a:gd name="T70" fmla="*/ 2147483647 w 818"/>
              <a:gd name="T71" fmla="*/ 2147483647 h 817"/>
              <a:gd name="T72" fmla="*/ 0 w 818"/>
              <a:gd name="T73" fmla="*/ 2147483647 h 817"/>
              <a:gd name="T74" fmla="*/ 2147483647 w 818"/>
              <a:gd name="T75" fmla="*/ 2147483647 h 817"/>
              <a:gd name="T76" fmla="*/ 2147483647 w 818"/>
              <a:gd name="T77" fmla="*/ 2147483647 h 817"/>
              <a:gd name="T78" fmla="*/ 2147483647 w 818"/>
              <a:gd name="T79" fmla="*/ 2147483647 h 817"/>
              <a:gd name="T80" fmla="*/ 2147483647 w 818"/>
              <a:gd name="T81" fmla="*/ 2147483647 h 817"/>
              <a:gd name="T82" fmla="*/ 2147483647 w 818"/>
              <a:gd name="T83" fmla="*/ 2147483647 h 817"/>
              <a:gd name="T84" fmla="*/ 2147483647 w 818"/>
              <a:gd name="T85" fmla="*/ 2147483647 h 817"/>
              <a:gd name="T86" fmla="*/ 2147483647 w 818"/>
              <a:gd name="T87" fmla="*/ 2147483647 h 817"/>
              <a:gd name="T88" fmla="*/ 2147483647 w 818"/>
              <a:gd name="T89" fmla="*/ 2147483647 h 817"/>
              <a:gd name="T90" fmla="*/ 2147483647 w 818"/>
              <a:gd name="T91" fmla="*/ 2147483647 h 817"/>
              <a:gd name="T92" fmla="*/ 2147483647 w 818"/>
              <a:gd name="T93" fmla="*/ 2147483647 h 817"/>
              <a:gd name="T94" fmla="*/ 2147483647 w 818"/>
              <a:gd name="T95" fmla="*/ 2147483647 h 817"/>
              <a:gd name="T96" fmla="*/ 2147483647 w 818"/>
              <a:gd name="T97" fmla="*/ 0 h 81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18" h="817">
                <a:moveTo>
                  <a:pt x="409" y="0"/>
                </a:moveTo>
                <a:lnTo>
                  <a:pt x="464" y="3"/>
                </a:lnTo>
                <a:lnTo>
                  <a:pt x="518" y="15"/>
                </a:lnTo>
                <a:lnTo>
                  <a:pt x="568" y="32"/>
                </a:lnTo>
                <a:lnTo>
                  <a:pt x="615" y="55"/>
                </a:lnTo>
                <a:lnTo>
                  <a:pt x="659" y="84"/>
                </a:lnTo>
                <a:lnTo>
                  <a:pt x="698" y="120"/>
                </a:lnTo>
                <a:lnTo>
                  <a:pt x="732" y="159"/>
                </a:lnTo>
                <a:lnTo>
                  <a:pt x="761" y="202"/>
                </a:lnTo>
                <a:lnTo>
                  <a:pt x="786" y="250"/>
                </a:lnTo>
                <a:lnTo>
                  <a:pt x="803" y="300"/>
                </a:lnTo>
                <a:lnTo>
                  <a:pt x="814" y="352"/>
                </a:lnTo>
                <a:lnTo>
                  <a:pt x="818" y="408"/>
                </a:lnTo>
                <a:lnTo>
                  <a:pt x="814" y="464"/>
                </a:lnTo>
                <a:lnTo>
                  <a:pt x="803" y="516"/>
                </a:lnTo>
                <a:lnTo>
                  <a:pt x="786" y="567"/>
                </a:lnTo>
                <a:lnTo>
                  <a:pt x="761" y="615"/>
                </a:lnTo>
                <a:lnTo>
                  <a:pt x="732" y="658"/>
                </a:lnTo>
                <a:lnTo>
                  <a:pt x="698" y="697"/>
                </a:lnTo>
                <a:lnTo>
                  <a:pt x="659" y="731"/>
                </a:lnTo>
                <a:lnTo>
                  <a:pt x="615" y="760"/>
                </a:lnTo>
                <a:lnTo>
                  <a:pt x="568" y="784"/>
                </a:lnTo>
                <a:lnTo>
                  <a:pt x="518" y="802"/>
                </a:lnTo>
                <a:lnTo>
                  <a:pt x="464" y="813"/>
                </a:lnTo>
                <a:lnTo>
                  <a:pt x="409" y="817"/>
                </a:lnTo>
                <a:lnTo>
                  <a:pt x="354" y="813"/>
                </a:lnTo>
                <a:lnTo>
                  <a:pt x="300" y="802"/>
                </a:lnTo>
                <a:lnTo>
                  <a:pt x="250" y="784"/>
                </a:lnTo>
                <a:lnTo>
                  <a:pt x="203" y="760"/>
                </a:lnTo>
                <a:lnTo>
                  <a:pt x="159" y="731"/>
                </a:lnTo>
                <a:lnTo>
                  <a:pt x="120" y="697"/>
                </a:lnTo>
                <a:lnTo>
                  <a:pt x="86" y="658"/>
                </a:lnTo>
                <a:lnTo>
                  <a:pt x="55" y="615"/>
                </a:lnTo>
                <a:lnTo>
                  <a:pt x="32" y="567"/>
                </a:lnTo>
                <a:lnTo>
                  <a:pt x="15" y="516"/>
                </a:lnTo>
                <a:lnTo>
                  <a:pt x="4" y="464"/>
                </a:lnTo>
                <a:lnTo>
                  <a:pt x="0" y="408"/>
                </a:lnTo>
                <a:lnTo>
                  <a:pt x="4" y="352"/>
                </a:lnTo>
                <a:lnTo>
                  <a:pt x="15" y="300"/>
                </a:lnTo>
                <a:lnTo>
                  <a:pt x="32" y="250"/>
                </a:lnTo>
                <a:lnTo>
                  <a:pt x="55" y="202"/>
                </a:lnTo>
                <a:lnTo>
                  <a:pt x="86" y="159"/>
                </a:lnTo>
                <a:lnTo>
                  <a:pt x="120" y="120"/>
                </a:lnTo>
                <a:lnTo>
                  <a:pt x="159" y="84"/>
                </a:lnTo>
                <a:lnTo>
                  <a:pt x="203" y="55"/>
                </a:lnTo>
                <a:lnTo>
                  <a:pt x="250" y="32"/>
                </a:lnTo>
                <a:lnTo>
                  <a:pt x="300" y="15"/>
                </a:lnTo>
                <a:lnTo>
                  <a:pt x="354" y="3"/>
                </a:lnTo>
                <a:lnTo>
                  <a:pt x="409" y="0"/>
                </a:lnTo>
                <a:close/>
              </a:path>
            </a:pathLst>
          </a:custGeom>
          <a:solidFill>
            <a:srgbClr val="385D8A"/>
          </a:solidFill>
          <a:ln>
            <a:noFill/>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5" name="Freeform 15">
            <a:extLst>
              <a:ext uri="{FF2B5EF4-FFF2-40B4-BE49-F238E27FC236}">
                <a16:creationId xmlns:a16="http://schemas.microsoft.com/office/drawing/2014/main" id="{1857C0CC-90C2-46FC-AF09-AF88D678B15B}"/>
              </a:ext>
            </a:extLst>
          </p:cNvPr>
          <p:cNvSpPr>
            <a:spLocks noEditPoints="1"/>
          </p:cNvSpPr>
          <p:nvPr/>
        </p:nvSpPr>
        <p:spPr bwMode="auto">
          <a:xfrm>
            <a:off x="6748586" y="2058764"/>
            <a:ext cx="1192212" cy="1189038"/>
          </a:xfrm>
          <a:custGeom>
            <a:avLst/>
            <a:gdLst>
              <a:gd name="T0" fmla="*/ 2147483647 w 1127"/>
              <a:gd name="T1" fmla="*/ 2147483647 h 1125"/>
              <a:gd name="T2" fmla="*/ 2147483647 w 1127"/>
              <a:gd name="T3" fmla="*/ 2147483647 h 1125"/>
              <a:gd name="T4" fmla="*/ 2147483647 w 1127"/>
              <a:gd name="T5" fmla="*/ 2147483647 h 1125"/>
              <a:gd name="T6" fmla="*/ 2147483647 w 1127"/>
              <a:gd name="T7" fmla="*/ 2147483647 h 1125"/>
              <a:gd name="T8" fmla="*/ 2147483647 w 1127"/>
              <a:gd name="T9" fmla="*/ 2147483647 h 1125"/>
              <a:gd name="T10" fmla="*/ 2147483647 w 1127"/>
              <a:gd name="T11" fmla="*/ 2147483647 h 1125"/>
              <a:gd name="T12" fmla="*/ 2147483647 w 1127"/>
              <a:gd name="T13" fmla="*/ 2147483647 h 1125"/>
              <a:gd name="T14" fmla="*/ 2147483647 w 1127"/>
              <a:gd name="T15" fmla="*/ 2147483647 h 1125"/>
              <a:gd name="T16" fmla="*/ 2147483647 w 1127"/>
              <a:gd name="T17" fmla="*/ 2147483647 h 1125"/>
              <a:gd name="T18" fmla="*/ 2147483647 w 1127"/>
              <a:gd name="T19" fmla="*/ 2147483647 h 1125"/>
              <a:gd name="T20" fmla="*/ 2147483647 w 1127"/>
              <a:gd name="T21" fmla="*/ 2147483647 h 1125"/>
              <a:gd name="T22" fmla="*/ 2147483647 w 1127"/>
              <a:gd name="T23" fmla="*/ 2147483647 h 1125"/>
              <a:gd name="T24" fmla="*/ 2147483647 w 1127"/>
              <a:gd name="T25" fmla="*/ 2147483647 h 1125"/>
              <a:gd name="T26" fmla="*/ 2147483647 w 1127"/>
              <a:gd name="T27" fmla="*/ 2147483647 h 1125"/>
              <a:gd name="T28" fmla="*/ 2147483647 w 1127"/>
              <a:gd name="T29" fmla="*/ 2147483647 h 1125"/>
              <a:gd name="T30" fmla="*/ 2147483647 w 1127"/>
              <a:gd name="T31" fmla="*/ 2147483647 h 1125"/>
              <a:gd name="T32" fmla="*/ 2147483647 w 1127"/>
              <a:gd name="T33" fmla="*/ 2147483647 h 1125"/>
              <a:gd name="T34" fmla="*/ 2147483647 w 1127"/>
              <a:gd name="T35" fmla="*/ 2147483647 h 1125"/>
              <a:gd name="T36" fmla="*/ 2147483647 w 1127"/>
              <a:gd name="T37" fmla="*/ 2147483647 h 1125"/>
              <a:gd name="T38" fmla="*/ 2147483647 w 1127"/>
              <a:gd name="T39" fmla="*/ 2147483647 h 1125"/>
              <a:gd name="T40" fmla="*/ 2147483647 w 1127"/>
              <a:gd name="T41" fmla="*/ 2147483647 h 1125"/>
              <a:gd name="T42" fmla="*/ 2147483647 w 1127"/>
              <a:gd name="T43" fmla="*/ 2147483647 h 1125"/>
              <a:gd name="T44" fmla="*/ 2147483647 w 1127"/>
              <a:gd name="T45" fmla="*/ 2147483647 h 1125"/>
              <a:gd name="T46" fmla="*/ 2147483647 w 1127"/>
              <a:gd name="T47" fmla="*/ 2147483647 h 1125"/>
              <a:gd name="T48" fmla="*/ 2147483647 w 1127"/>
              <a:gd name="T49" fmla="*/ 2147483647 h 1125"/>
              <a:gd name="T50" fmla="*/ 2147483647 w 1127"/>
              <a:gd name="T51" fmla="*/ 2147483647 h 1125"/>
              <a:gd name="T52" fmla="*/ 2147483647 w 1127"/>
              <a:gd name="T53" fmla="*/ 2147483647 h 1125"/>
              <a:gd name="T54" fmla="*/ 2147483647 w 1127"/>
              <a:gd name="T55" fmla="*/ 2147483647 h 1125"/>
              <a:gd name="T56" fmla="*/ 2147483647 w 1127"/>
              <a:gd name="T57" fmla="*/ 0 h 1125"/>
              <a:gd name="T58" fmla="*/ 2147483647 w 1127"/>
              <a:gd name="T59" fmla="*/ 2147483647 h 1125"/>
              <a:gd name="T60" fmla="*/ 2147483647 w 1127"/>
              <a:gd name="T61" fmla="*/ 2147483647 h 1125"/>
              <a:gd name="T62" fmla="*/ 2147483647 w 1127"/>
              <a:gd name="T63" fmla="*/ 2147483647 h 1125"/>
              <a:gd name="T64" fmla="*/ 2147483647 w 1127"/>
              <a:gd name="T65" fmla="*/ 2147483647 h 1125"/>
              <a:gd name="T66" fmla="*/ 2147483647 w 1127"/>
              <a:gd name="T67" fmla="*/ 2147483647 h 1125"/>
              <a:gd name="T68" fmla="*/ 2147483647 w 1127"/>
              <a:gd name="T69" fmla="*/ 2147483647 h 1125"/>
              <a:gd name="T70" fmla="*/ 2147483647 w 1127"/>
              <a:gd name="T71" fmla="*/ 2147483647 h 1125"/>
              <a:gd name="T72" fmla="*/ 2147483647 w 1127"/>
              <a:gd name="T73" fmla="*/ 2147483647 h 1125"/>
              <a:gd name="T74" fmla="*/ 2147483647 w 1127"/>
              <a:gd name="T75" fmla="*/ 2147483647 h 1125"/>
              <a:gd name="T76" fmla="*/ 2147483647 w 1127"/>
              <a:gd name="T77" fmla="*/ 2147483647 h 1125"/>
              <a:gd name="T78" fmla="*/ 2147483647 w 1127"/>
              <a:gd name="T79" fmla="*/ 2147483647 h 1125"/>
              <a:gd name="T80" fmla="*/ 2147483647 w 1127"/>
              <a:gd name="T81" fmla="*/ 2147483647 h 1125"/>
              <a:gd name="T82" fmla="*/ 2147483647 w 1127"/>
              <a:gd name="T83" fmla="*/ 2147483647 h 1125"/>
              <a:gd name="T84" fmla="*/ 2147483647 w 1127"/>
              <a:gd name="T85" fmla="*/ 2147483647 h 1125"/>
              <a:gd name="T86" fmla="*/ 2147483647 w 1127"/>
              <a:gd name="T87" fmla="*/ 2147483647 h 1125"/>
              <a:gd name="T88" fmla="*/ 2147483647 w 1127"/>
              <a:gd name="T89" fmla="*/ 2147483647 h 1125"/>
              <a:gd name="T90" fmla="*/ 2147483647 w 1127"/>
              <a:gd name="T91" fmla="*/ 2147483647 h 1125"/>
              <a:gd name="T92" fmla="*/ 2147483647 w 1127"/>
              <a:gd name="T93" fmla="*/ 2147483647 h 1125"/>
              <a:gd name="T94" fmla="*/ 2147483647 w 1127"/>
              <a:gd name="T95" fmla="*/ 2147483647 h 1125"/>
              <a:gd name="T96" fmla="*/ 2147483647 w 1127"/>
              <a:gd name="T97" fmla="*/ 2147483647 h 1125"/>
              <a:gd name="T98" fmla="*/ 0 w 1127"/>
              <a:gd name="T99" fmla="*/ 2147483647 h 1125"/>
              <a:gd name="T100" fmla="*/ 2147483647 w 1127"/>
              <a:gd name="T101" fmla="*/ 2147483647 h 1125"/>
              <a:gd name="T102" fmla="*/ 2147483647 w 1127"/>
              <a:gd name="T103" fmla="*/ 2147483647 h 1125"/>
              <a:gd name="T104" fmla="*/ 2147483647 w 1127"/>
              <a:gd name="T105" fmla="*/ 2147483647 h 1125"/>
              <a:gd name="T106" fmla="*/ 2147483647 w 1127"/>
              <a:gd name="T107" fmla="*/ 2147483647 h 1125"/>
              <a:gd name="T108" fmla="*/ 2147483647 w 1127"/>
              <a:gd name="T109" fmla="*/ 2147483647 h 1125"/>
              <a:gd name="T110" fmla="*/ 2147483647 w 1127"/>
              <a:gd name="T111" fmla="*/ 2147483647 h 1125"/>
              <a:gd name="T112" fmla="*/ 2147483647 w 1127"/>
              <a:gd name="T113" fmla="*/ 0 h 11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27" h="1125">
                <a:moveTo>
                  <a:pt x="563" y="22"/>
                </a:moveTo>
                <a:lnTo>
                  <a:pt x="500" y="25"/>
                </a:lnTo>
                <a:lnTo>
                  <a:pt x="439" y="37"/>
                </a:lnTo>
                <a:lnTo>
                  <a:pt x="382" y="54"/>
                </a:lnTo>
                <a:lnTo>
                  <a:pt x="325" y="78"/>
                </a:lnTo>
                <a:lnTo>
                  <a:pt x="274" y="106"/>
                </a:lnTo>
                <a:lnTo>
                  <a:pt x="225" y="141"/>
                </a:lnTo>
                <a:lnTo>
                  <a:pt x="180" y="181"/>
                </a:lnTo>
                <a:lnTo>
                  <a:pt x="141" y="225"/>
                </a:lnTo>
                <a:lnTo>
                  <a:pt x="107" y="273"/>
                </a:lnTo>
                <a:lnTo>
                  <a:pt x="77" y="326"/>
                </a:lnTo>
                <a:lnTo>
                  <a:pt x="53" y="381"/>
                </a:lnTo>
                <a:lnTo>
                  <a:pt x="36" y="439"/>
                </a:lnTo>
                <a:lnTo>
                  <a:pt x="25" y="500"/>
                </a:lnTo>
                <a:lnTo>
                  <a:pt x="21" y="563"/>
                </a:lnTo>
                <a:lnTo>
                  <a:pt x="25" y="626"/>
                </a:lnTo>
                <a:lnTo>
                  <a:pt x="36" y="687"/>
                </a:lnTo>
                <a:lnTo>
                  <a:pt x="53" y="746"/>
                </a:lnTo>
                <a:lnTo>
                  <a:pt x="77" y="801"/>
                </a:lnTo>
                <a:lnTo>
                  <a:pt x="107" y="852"/>
                </a:lnTo>
                <a:lnTo>
                  <a:pt x="141" y="901"/>
                </a:lnTo>
                <a:lnTo>
                  <a:pt x="180" y="945"/>
                </a:lnTo>
                <a:lnTo>
                  <a:pt x="225" y="985"/>
                </a:lnTo>
                <a:lnTo>
                  <a:pt x="274" y="1020"/>
                </a:lnTo>
                <a:lnTo>
                  <a:pt x="325" y="1049"/>
                </a:lnTo>
                <a:lnTo>
                  <a:pt x="382" y="1073"/>
                </a:lnTo>
                <a:lnTo>
                  <a:pt x="439" y="1090"/>
                </a:lnTo>
                <a:lnTo>
                  <a:pt x="500" y="1100"/>
                </a:lnTo>
                <a:lnTo>
                  <a:pt x="563" y="1104"/>
                </a:lnTo>
                <a:lnTo>
                  <a:pt x="626" y="1100"/>
                </a:lnTo>
                <a:lnTo>
                  <a:pt x="688" y="1090"/>
                </a:lnTo>
                <a:lnTo>
                  <a:pt x="746" y="1073"/>
                </a:lnTo>
                <a:lnTo>
                  <a:pt x="801" y="1049"/>
                </a:lnTo>
                <a:lnTo>
                  <a:pt x="853" y="1020"/>
                </a:lnTo>
                <a:lnTo>
                  <a:pt x="902" y="985"/>
                </a:lnTo>
                <a:lnTo>
                  <a:pt x="947" y="945"/>
                </a:lnTo>
                <a:lnTo>
                  <a:pt x="986" y="901"/>
                </a:lnTo>
                <a:lnTo>
                  <a:pt x="1020" y="852"/>
                </a:lnTo>
                <a:lnTo>
                  <a:pt x="1049" y="801"/>
                </a:lnTo>
                <a:lnTo>
                  <a:pt x="1073" y="746"/>
                </a:lnTo>
                <a:lnTo>
                  <a:pt x="1091" y="687"/>
                </a:lnTo>
                <a:lnTo>
                  <a:pt x="1102" y="626"/>
                </a:lnTo>
                <a:lnTo>
                  <a:pt x="1104" y="563"/>
                </a:lnTo>
                <a:lnTo>
                  <a:pt x="1102" y="500"/>
                </a:lnTo>
                <a:lnTo>
                  <a:pt x="1091" y="439"/>
                </a:lnTo>
                <a:lnTo>
                  <a:pt x="1073" y="381"/>
                </a:lnTo>
                <a:lnTo>
                  <a:pt x="1049" y="326"/>
                </a:lnTo>
                <a:lnTo>
                  <a:pt x="1020" y="273"/>
                </a:lnTo>
                <a:lnTo>
                  <a:pt x="986" y="225"/>
                </a:lnTo>
                <a:lnTo>
                  <a:pt x="947" y="181"/>
                </a:lnTo>
                <a:lnTo>
                  <a:pt x="902" y="141"/>
                </a:lnTo>
                <a:lnTo>
                  <a:pt x="853" y="106"/>
                </a:lnTo>
                <a:lnTo>
                  <a:pt x="801" y="78"/>
                </a:lnTo>
                <a:lnTo>
                  <a:pt x="746" y="54"/>
                </a:lnTo>
                <a:lnTo>
                  <a:pt x="688" y="37"/>
                </a:lnTo>
                <a:lnTo>
                  <a:pt x="626" y="25"/>
                </a:lnTo>
                <a:lnTo>
                  <a:pt x="563" y="22"/>
                </a:lnTo>
                <a:close/>
                <a:moveTo>
                  <a:pt x="563" y="0"/>
                </a:moveTo>
                <a:lnTo>
                  <a:pt x="629" y="4"/>
                </a:lnTo>
                <a:lnTo>
                  <a:pt x="693" y="14"/>
                </a:lnTo>
                <a:lnTo>
                  <a:pt x="753" y="33"/>
                </a:lnTo>
                <a:lnTo>
                  <a:pt x="811" y="58"/>
                </a:lnTo>
                <a:lnTo>
                  <a:pt x="865" y="88"/>
                </a:lnTo>
                <a:lnTo>
                  <a:pt x="915" y="123"/>
                </a:lnTo>
                <a:lnTo>
                  <a:pt x="961" y="165"/>
                </a:lnTo>
                <a:lnTo>
                  <a:pt x="1003" y="211"/>
                </a:lnTo>
                <a:lnTo>
                  <a:pt x="1039" y="261"/>
                </a:lnTo>
                <a:lnTo>
                  <a:pt x="1069" y="315"/>
                </a:lnTo>
                <a:lnTo>
                  <a:pt x="1094" y="373"/>
                </a:lnTo>
                <a:lnTo>
                  <a:pt x="1112" y="435"/>
                </a:lnTo>
                <a:lnTo>
                  <a:pt x="1123" y="498"/>
                </a:lnTo>
                <a:lnTo>
                  <a:pt x="1127" y="563"/>
                </a:lnTo>
                <a:lnTo>
                  <a:pt x="1123" y="629"/>
                </a:lnTo>
                <a:lnTo>
                  <a:pt x="1112" y="692"/>
                </a:lnTo>
                <a:lnTo>
                  <a:pt x="1094" y="752"/>
                </a:lnTo>
                <a:lnTo>
                  <a:pt x="1069" y="810"/>
                </a:lnTo>
                <a:lnTo>
                  <a:pt x="1039" y="864"/>
                </a:lnTo>
                <a:lnTo>
                  <a:pt x="1003" y="915"/>
                </a:lnTo>
                <a:lnTo>
                  <a:pt x="961" y="961"/>
                </a:lnTo>
                <a:lnTo>
                  <a:pt x="915" y="1002"/>
                </a:lnTo>
                <a:lnTo>
                  <a:pt x="865" y="1038"/>
                </a:lnTo>
                <a:lnTo>
                  <a:pt x="811" y="1069"/>
                </a:lnTo>
                <a:lnTo>
                  <a:pt x="753" y="1092"/>
                </a:lnTo>
                <a:lnTo>
                  <a:pt x="693" y="1111"/>
                </a:lnTo>
                <a:lnTo>
                  <a:pt x="629" y="1121"/>
                </a:lnTo>
                <a:lnTo>
                  <a:pt x="563" y="1125"/>
                </a:lnTo>
                <a:lnTo>
                  <a:pt x="497" y="1121"/>
                </a:lnTo>
                <a:lnTo>
                  <a:pt x="434" y="1111"/>
                </a:lnTo>
                <a:lnTo>
                  <a:pt x="374" y="1092"/>
                </a:lnTo>
                <a:lnTo>
                  <a:pt x="316" y="1069"/>
                </a:lnTo>
                <a:lnTo>
                  <a:pt x="262" y="1038"/>
                </a:lnTo>
                <a:lnTo>
                  <a:pt x="211" y="1002"/>
                </a:lnTo>
                <a:lnTo>
                  <a:pt x="165" y="961"/>
                </a:lnTo>
                <a:lnTo>
                  <a:pt x="124" y="915"/>
                </a:lnTo>
                <a:lnTo>
                  <a:pt x="88" y="864"/>
                </a:lnTo>
                <a:lnTo>
                  <a:pt x="57" y="810"/>
                </a:lnTo>
                <a:lnTo>
                  <a:pt x="33" y="752"/>
                </a:lnTo>
                <a:lnTo>
                  <a:pt x="15" y="692"/>
                </a:lnTo>
                <a:lnTo>
                  <a:pt x="4" y="629"/>
                </a:lnTo>
                <a:lnTo>
                  <a:pt x="0" y="563"/>
                </a:lnTo>
                <a:lnTo>
                  <a:pt x="4" y="498"/>
                </a:lnTo>
                <a:lnTo>
                  <a:pt x="15" y="435"/>
                </a:lnTo>
                <a:lnTo>
                  <a:pt x="33" y="373"/>
                </a:lnTo>
                <a:lnTo>
                  <a:pt x="57" y="315"/>
                </a:lnTo>
                <a:lnTo>
                  <a:pt x="88" y="261"/>
                </a:lnTo>
                <a:lnTo>
                  <a:pt x="124" y="211"/>
                </a:lnTo>
                <a:lnTo>
                  <a:pt x="165" y="165"/>
                </a:lnTo>
                <a:lnTo>
                  <a:pt x="211" y="123"/>
                </a:lnTo>
                <a:lnTo>
                  <a:pt x="262" y="88"/>
                </a:lnTo>
                <a:lnTo>
                  <a:pt x="316" y="58"/>
                </a:lnTo>
                <a:lnTo>
                  <a:pt x="374" y="33"/>
                </a:lnTo>
                <a:lnTo>
                  <a:pt x="434" y="14"/>
                </a:lnTo>
                <a:lnTo>
                  <a:pt x="497" y="4"/>
                </a:lnTo>
                <a:lnTo>
                  <a:pt x="563" y="0"/>
                </a:lnTo>
                <a:close/>
              </a:path>
            </a:pathLst>
          </a:custGeom>
          <a:noFill/>
          <a:ln w="3175">
            <a:solidFill>
              <a:srgbClr val="385D8A"/>
            </a:solidFill>
            <a:round/>
            <a:headEnd/>
            <a:tailEnd/>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6" name="Freeform 16">
            <a:extLst>
              <a:ext uri="{FF2B5EF4-FFF2-40B4-BE49-F238E27FC236}">
                <a16:creationId xmlns:a16="http://schemas.microsoft.com/office/drawing/2014/main" id="{5C1350F5-FA0F-4FBF-8DF1-872F0E1ED051}"/>
              </a:ext>
            </a:extLst>
          </p:cNvPr>
          <p:cNvSpPr>
            <a:spLocks/>
          </p:cNvSpPr>
          <p:nvPr/>
        </p:nvSpPr>
        <p:spPr bwMode="auto">
          <a:xfrm>
            <a:off x="6912098" y="2220689"/>
            <a:ext cx="863600" cy="863600"/>
          </a:xfrm>
          <a:custGeom>
            <a:avLst/>
            <a:gdLst>
              <a:gd name="T0" fmla="*/ 2147483647 w 818"/>
              <a:gd name="T1" fmla="*/ 0 h 816"/>
              <a:gd name="T2" fmla="*/ 2147483647 w 818"/>
              <a:gd name="T3" fmla="*/ 2147483647 h 816"/>
              <a:gd name="T4" fmla="*/ 2147483647 w 818"/>
              <a:gd name="T5" fmla="*/ 2147483647 h 816"/>
              <a:gd name="T6" fmla="*/ 2147483647 w 818"/>
              <a:gd name="T7" fmla="*/ 2147483647 h 816"/>
              <a:gd name="T8" fmla="*/ 2147483647 w 818"/>
              <a:gd name="T9" fmla="*/ 2147483647 h 816"/>
              <a:gd name="T10" fmla="*/ 2147483647 w 818"/>
              <a:gd name="T11" fmla="*/ 2147483647 h 816"/>
              <a:gd name="T12" fmla="*/ 2147483647 w 818"/>
              <a:gd name="T13" fmla="*/ 2147483647 h 816"/>
              <a:gd name="T14" fmla="*/ 2147483647 w 818"/>
              <a:gd name="T15" fmla="*/ 2147483647 h 816"/>
              <a:gd name="T16" fmla="*/ 2147483647 w 818"/>
              <a:gd name="T17" fmla="*/ 2147483647 h 816"/>
              <a:gd name="T18" fmla="*/ 2147483647 w 818"/>
              <a:gd name="T19" fmla="*/ 2147483647 h 816"/>
              <a:gd name="T20" fmla="*/ 2147483647 w 818"/>
              <a:gd name="T21" fmla="*/ 2147483647 h 816"/>
              <a:gd name="T22" fmla="*/ 2147483647 w 818"/>
              <a:gd name="T23" fmla="*/ 2147483647 h 816"/>
              <a:gd name="T24" fmla="*/ 2147483647 w 818"/>
              <a:gd name="T25" fmla="*/ 2147483647 h 816"/>
              <a:gd name="T26" fmla="*/ 2147483647 w 818"/>
              <a:gd name="T27" fmla="*/ 2147483647 h 816"/>
              <a:gd name="T28" fmla="*/ 2147483647 w 818"/>
              <a:gd name="T29" fmla="*/ 2147483647 h 816"/>
              <a:gd name="T30" fmla="*/ 2147483647 w 818"/>
              <a:gd name="T31" fmla="*/ 2147483647 h 816"/>
              <a:gd name="T32" fmla="*/ 2147483647 w 818"/>
              <a:gd name="T33" fmla="*/ 2147483647 h 816"/>
              <a:gd name="T34" fmla="*/ 2147483647 w 818"/>
              <a:gd name="T35" fmla="*/ 2147483647 h 816"/>
              <a:gd name="T36" fmla="*/ 2147483647 w 818"/>
              <a:gd name="T37" fmla="*/ 2147483647 h 816"/>
              <a:gd name="T38" fmla="*/ 2147483647 w 818"/>
              <a:gd name="T39" fmla="*/ 2147483647 h 816"/>
              <a:gd name="T40" fmla="*/ 2147483647 w 818"/>
              <a:gd name="T41" fmla="*/ 2147483647 h 816"/>
              <a:gd name="T42" fmla="*/ 2147483647 w 818"/>
              <a:gd name="T43" fmla="*/ 2147483647 h 816"/>
              <a:gd name="T44" fmla="*/ 2147483647 w 818"/>
              <a:gd name="T45" fmla="*/ 2147483647 h 816"/>
              <a:gd name="T46" fmla="*/ 2147483647 w 818"/>
              <a:gd name="T47" fmla="*/ 2147483647 h 816"/>
              <a:gd name="T48" fmla="*/ 2147483647 w 818"/>
              <a:gd name="T49" fmla="*/ 2147483647 h 816"/>
              <a:gd name="T50" fmla="*/ 2147483647 w 818"/>
              <a:gd name="T51" fmla="*/ 2147483647 h 816"/>
              <a:gd name="T52" fmla="*/ 2147483647 w 818"/>
              <a:gd name="T53" fmla="*/ 2147483647 h 816"/>
              <a:gd name="T54" fmla="*/ 2147483647 w 818"/>
              <a:gd name="T55" fmla="*/ 2147483647 h 816"/>
              <a:gd name="T56" fmla="*/ 2147483647 w 818"/>
              <a:gd name="T57" fmla="*/ 2147483647 h 816"/>
              <a:gd name="T58" fmla="*/ 2147483647 w 818"/>
              <a:gd name="T59" fmla="*/ 2147483647 h 816"/>
              <a:gd name="T60" fmla="*/ 2147483647 w 818"/>
              <a:gd name="T61" fmla="*/ 2147483647 h 816"/>
              <a:gd name="T62" fmla="*/ 2147483647 w 818"/>
              <a:gd name="T63" fmla="*/ 2147483647 h 816"/>
              <a:gd name="T64" fmla="*/ 2147483647 w 818"/>
              <a:gd name="T65" fmla="*/ 2147483647 h 816"/>
              <a:gd name="T66" fmla="*/ 2147483647 w 818"/>
              <a:gd name="T67" fmla="*/ 2147483647 h 816"/>
              <a:gd name="T68" fmla="*/ 2147483647 w 818"/>
              <a:gd name="T69" fmla="*/ 2147483647 h 816"/>
              <a:gd name="T70" fmla="*/ 2147483647 w 818"/>
              <a:gd name="T71" fmla="*/ 2147483647 h 816"/>
              <a:gd name="T72" fmla="*/ 0 w 818"/>
              <a:gd name="T73" fmla="*/ 2147483647 h 816"/>
              <a:gd name="T74" fmla="*/ 2147483647 w 818"/>
              <a:gd name="T75" fmla="*/ 2147483647 h 816"/>
              <a:gd name="T76" fmla="*/ 2147483647 w 818"/>
              <a:gd name="T77" fmla="*/ 2147483647 h 816"/>
              <a:gd name="T78" fmla="*/ 2147483647 w 818"/>
              <a:gd name="T79" fmla="*/ 2147483647 h 816"/>
              <a:gd name="T80" fmla="*/ 2147483647 w 818"/>
              <a:gd name="T81" fmla="*/ 2147483647 h 816"/>
              <a:gd name="T82" fmla="*/ 2147483647 w 818"/>
              <a:gd name="T83" fmla="*/ 2147483647 h 816"/>
              <a:gd name="T84" fmla="*/ 2147483647 w 818"/>
              <a:gd name="T85" fmla="*/ 2147483647 h 816"/>
              <a:gd name="T86" fmla="*/ 2147483647 w 818"/>
              <a:gd name="T87" fmla="*/ 2147483647 h 816"/>
              <a:gd name="T88" fmla="*/ 2147483647 w 818"/>
              <a:gd name="T89" fmla="*/ 2147483647 h 816"/>
              <a:gd name="T90" fmla="*/ 2147483647 w 818"/>
              <a:gd name="T91" fmla="*/ 2147483647 h 816"/>
              <a:gd name="T92" fmla="*/ 2147483647 w 818"/>
              <a:gd name="T93" fmla="*/ 2147483647 h 816"/>
              <a:gd name="T94" fmla="*/ 2147483647 w 818"/>
              <a:gd name="T95" fmla="*/ 2147483647 h 816"/>
              <a:gd name="T96" fmla="*/ 2147483647 w 818"/>
              <a:gd name="T97" fmla="*/ 0 h 8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18" h="816">
                <a:moveTo>
                  <a:pt x="409" y="0"/>
                </a:moveTo>
                <a:lnTo>
                  <a:pt x="465" y="3"/>
                </a:lnTo>
                <a:lnTo>
                  <a:pt x="518" y="14"/>
                </a:lnTo>
                <a:lnTo>
                  <a:pt x="568" y="31"/>
                </a:lnTo>
                <a:lnTo>
                  <a:pt x="615" y="55"/>
                </a:lnTo>
                <a:lnTo>
                  <a:pt x="660" y="84"/>
                </a:lnTo>
                <a:lnTo>
                  <a:pt x="698" y="119"/>
                </a:lnTo>
                <a:lnTo>
                  <a:pt x="734" y="159"/>
                </a:lnTo>
                <a:lnTo>
                  <a:pt x="762" y="202"/>
                </a:lnTo>
                <a:lnTo>
                  <a:pt x="786" y="249"/>
                </a:lnTo>
                <a:lnTo>
                  <a:pt x="803" y="299"/>
                </a:lnTo>
                <a:lnTo>
                  <a:pt x="815" y="353"/>
                </a:lnTo>
                <a:lnTo>
                  <a:pt x="818" y="408"/>
                </a:lnTo>
                <a:lnTo>
                  <a:pt x="815" y="463"/>
                </a:lnTo>
                <a:lnTo>
                  <a:pt x="803" y="516"/>
                </a:lnTo>
                <a:lnTo>
                  <a:pt x="786" y="567"/>
                </a:lnTo>
                <a:lnTo>
                  <a:pt x="762" y="614"/>
                </a:lnTo>
                <a:lnTo>
                  <a:pt x="734" y="658"/>
                </a:lnTo>
                <a:lnTo>
                  <a:pt x="698" y="697"/>
                </a:lnTo>
                <a:lnTo>
                  <a:pt x="660" y="731"/>
                </a:lnTo>
                <a:lnTo>
                  <a:pt x="615" y="760"/>
                </a:lnTo>
                <a:lnTo>
                  <a:pt x="568" y="784"/>
                </a:lnTo>
                <a:lnTo>
                  <a:pt x="518" y="802"/>
                </a:lnTo>
                <a:lnTo>
                  <a:pt x="465" y="813"/>
                </a:lnTo>
                <a:lnTo>
                  <a:pt x="409" y="816"/>
                </a:lnTo>
                <a:lnTo>
                  <a:pt x="354" y="813"/>
                </a:lnTo>
                <a:lnTo>
                  <a:pt x="301" y="802"/>
                </a:lnTo>
                <a:lnTo>
                  <a:pt x="250" y="784"/>
                </a:lnTo>
                <a:lnTo>
                  <a:pt x="203" y="760"/>
                </a:lnTo>
                <a:lnTo>
                  <a:pt x="159" y="731"/>
                </a:lnTo>
                <a:lnTo>
                  <a:pt x="120" y="697"/>
                </a:lnTo>
                <a:lnTo>
                  <a:pt x="86" y="658"/>
                </a:lnTo>
                <a:lnTo>
                  <a:pt x="57" y="614"/>
                </a:lnTo>
                <a:lnTo>
                  <a:pt x="33" y="567"/>
                </a:lnTo>
                <a:lnTo>
                  <a:pt x="15" y="516"/>
                </a:lnTo>
                <a:lnTo>
                  <a:pt x="4" y="463"/>
                </a:lnTo>
                <a:lnTo>
                  <a:pt x="0" y="408"/>
                </a:lnTo>
                <a:lnTo>
                  <a:pt x="4" y="353"/>
                </a:lnTo>
                <a:lnTo>
                  <a:pt x="15" y="299"/>
                </a:lnTo>
                <a:lnTo>
                  <a:pt x="33" y="249"/>
                </a:lnTo>
                <a:lnTo>
                  <a:pt x="57" y="202"/>
                </a:lnTo>
                <a:lnTo>
                  <a:pt x="86" y="159"/>
                </a:lnTo>
                <a:lnTo>
                  <a:pt x="120" y="119"/>
                </a:lnTo>
                <a:lnTo>
                  <a:pt x="159" y="84"/>
                </a:lnTo>
                <a:lnTo>
                  <a:pt x="203" y="55"/>
                </a:lnTo>
                <a:lnTo>
                  <a:pt x="250" y="31"/>
                </a:lnTo>
                <a:lnTo>
                  <a:pt x="301" y="14"/>
                </a:lnTo>
                <a:lnTo>
                  <a:pt x="354" y="3"/>
                </a:lnTo>
                <a:lnTo>
                  <a:pt x="409" y="0"/>
                </a:lnTo>
                <a:close/>
              </a:path>
            </a:pathLst>
          </a:custGeom>
          <a:solidFill>
            <a:srgbClr val="385D8A"/>
          </a:solidFill>
          <a:ln>
            <a:noFill/>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7" name="Freeform 17">
            <a:extLst>
              <a:ext uri="{FF2B5EF4-FFF2-40B4-BE49-F238E27FC236}">
                <a16:creationId xmlns:a16="http://schemas.microsoft.com/office/drawing/2014/main" id="{098320DF-637A-456A-96E5-B539A791686B}"/>
              </a:ext>
            </a:extLst>
          </p:cNvPr>
          <p:cNvSpPr>
            <a:spLocks noEditPoints="1"/>
          </p:cNvSpPr>
          <p:nvPr/>
        </p:nvSpPr>
        <p:spPr bwMode="auto">
          <a:xfrm>
            <a:off x="6764461" y="3476402"/>
            <a:ext cx="1193800" cy="1189037"/>
          </a:xfrm>
          <a:custGeom>
            <a:avLst/>
            <a:gdLst>
              <a:gd name="T0" fmla="*/ 2147483647 w 1126"/>
              <a:gd name="T1" fmla="*/ 2147483647 h 1125"/>
              <a:gd name="T2" fmla="*/ 2147483647 w 1126"/>
              <a:gd name="T3" fmla="*/ 2147483647 h 1125"/>
              <a:gd name="T4" fmla="*/ 2147483647 w 1126"/>
              <a:gd name="T5" fmla="*/ 2147483647 h 1125"/>
              <a:gd name="T6" fmla="*/ 2147483647 w 1126"/>
              <a:gd name="T7" fmla="*/ 2147483647 h 1125"/>
              <a:gd name="T8" fmla="*/ 2147483647 w 1126"/>
              <a:gd name="T9" fmla="*/ 2147483647 h 1125"/>
              <a:gd name="T10" fmla="*/ 2147483647 w 1126"/>
              <a:gd name="T11" fmla="*/ 2147483647 h 1125"/>
              <a:gd name="T12" fmla="*/ 2147483647 w 1126"/>
              <a:gd name="T13" fmla="*/ 2147483647 h 1125"/>
              <a:gd name="T14" fmla="*/ 2147483647 w 1126"/>
              <a:gd name="T15" fmla="*/ 2147483647 h 1125"/>
              <a:gd name="T16" fmla="*/ 2147483647 w 1126"/>
              <a:gd name="T17" fmla="*/ 2147483647 h 1125"/>
              <a:gd name="T18" fmla="*/ 2147483647 w 1126"/>
              <a:gd name="T19" fmla="*/ 2147483647 h 1125"/>
              <a:gd name="T20" fmla="*/ 2147483647 w 1126"/>
              <a:gd name="T21" fmla="*/ 2147483647 h 1125"/>
              <a:gd name="T22" fmla="*/ 2147483647 w 1126"/>
              <a:gd name="T23" fmla="*/ 2147483647 h 1125"/>
              <a:gd name="T24" fmla="*/ 2147483647 w 1126"/>
              <a:gd name="T25" fmla="*/ 2147483647 h 1125"/>
              <a:gd name="T26" fmla="*/ 2147483647 w 1126"/>
              <a:gd name="T27" fmla="*/ 2147483647 h 1125"/>
              <a:gd name="T28" fmla="*/ 2147483647 w 1126"/>
              <a:gd name="T29" fmla="*/ 2147483647 h 1125"/>
              <a:gd name="T30" fmla="*/ 2147483647 w 1126"/>
              <a:gd name="T31" fmla="*/ 2147483647 h 1125"/>
              <a:gd name="T32" fmla="*/ 2147483647 w 1126"/>
              <a:gd name="T33" fmla="*/ 2147483647 h 1125"/>
              <a:gd name="T34" fmla="*/ 2147483647 w 1126"/>
              <a:gd name="T35" fmla="*/ 2147483647 h 1125"/>
              <a:gd name="T36" fmla="*/ 2147483647 w 1126"/>
              <a:gd name="T37" fmla="*/ 2147483647 h 1125"/>
              <a:gd name="T38" fmla="*/ 2147483647 w 1126"/>
              <a:gd name="T39" fmla="*/ 2147483647 h 1125"/>
              <a:gd name="T40" fmla="*/ 2147483647 w 1126"/>
              <a:gd name="T41" fmla="*/ 2147483647 h 1125"/>
              <a:gd name="T42" fmla="*/ 2147483647 w 1126"/>
              <a:gd name="T43" fmla="*/ 2147483647 h 1125"/>
              <a:gd name="T44" fmla="*/ 2147483647 w 1126"/>
              <a:gd name="T45" fmla="*/ 2147483647 h 1125"/>
              <a:gd name="T46" fmla="*/ 2147483647 w 1126"/>
              <a:gd name="T47" fmla="*/ 2147483647 h 1125"/>
              <a:gd name="T48" fmla="*/ 2147483647 w 1126"/>
              <a:gd name="T49" fmla="*/ 2147483647 h 1125"/>
              <a:gd name="T50" fmla="*/ 2147483647 w 1126"/>
              <a:gd name="T51" fmla="*/ 2147483647 h 1125"/>
              <a:gd name="T52" fmla="*/ 2147483647 w 1126"/>
              <a:gd name="T53" fmla="*/ 2147483647 h 1125"/>
              <a:gd name="T54" fmla="*/ 2147483647 w 1126"/>
              <a:gd name="T55" fmla="*/ 2147483647 h 1125"/>
              <a:gd name="T56" fmla="*/ 2147483647 w 1126"/>
              <a:gd name="T57" fmla="*/ 0 h 1125"/>
              <a:gd name="T58" fmla="*/ 2147483647 w 1126"/>
              <a:gd name="T59" fmla="*/ 2147483647 h 1125"/>
              <a:gd name="T60" fmla="*/ 2147483647 w 1126"/>
              <a:gd name="T61" fmla="*/ 2147483647 h 1125"/>
              <a:gd name="T62" fmla="*/ 2147483647 w 1126"/>
              <a:gd name="T63" fmla="*/ 2147483647 h 1125"/>
              <a:gd name="T64" fmla="*/ 2147483647 w 1126"/>
              <a:gd name="T65" fmla="*/ 2147483647 h 1125"/>
              <a:gd name="T66" fmla="*/ 2147483647 w 1126"/>
              <a:gd name="T67" fmla="*/ 2147483647 h 1125"/>
              <a:gd name="T68" fmla="*/ 2147483647 w 1126"/>
              <a:gd name="T69" fmla="*/ 2147483647 h 1125"/>
              <a:gd name="T70" fmla="*/ 2147483647 w 1126"/>
              <a:gd name="T71" fmla="*/ 2147483647 h 1125"/>
              <a:gd name="T72" fmla="*/ 2147483647 w 1126"/>
              <a:gd name="T73" fmla="*/ 2147483647 h 1125"/>
              <a:gd name="T74" fmla="*/ 2147483647 w 1126"/>
              <a:gd name="T75" fmla="*/ 2147483647 h 1125"/>
              <a:gd name="T76" fmla="*/ 2147483647 w 1126"/>
              <a:gd name="T77" fmla="*/ 2147483647 h 1125"/>
              <a:gd name="T78" fmla="*/ 2147483647 w 1126"/>
              <a:gd name="T79" fmla="*/ 2147483647 h 1125"/>
              <a:gd name="T80" fmla="*/ 2147483647 w 1126"/>
              <a:gd name="T81" fmla="*/ 2147483647 h 1125"/>
              <a:gd name="T82" fmla="*/ 2147483647 w 1126"/>
              <a:gd name="T83" fmla="*/ 2147483647 h 1125"/>
              <a:gd name="T84" fmla="*/ 2147483647 w 1126"/>
              <a:gd name="T85" fmla="*/ 2147483647 h 1125"/>
              <a:gd name="T86" fmla="*/ 2147483647 w 1126"/>
              <a:gd name="T87" fmla="*/ 2147483647 h 1125"/>
              <a:gd name="T88" fmla="*/ 2147483647 w 1126"/>
              <a:gd name="T89" fmla="*/ 2147483647 h 1125"/>
              <a:gd name="T90" fmla="*/ 2147483647 w 1126"/>
              <a:gd name="T91" fmla="*/ 2147483647 h 1125"/>
              <a:gd name="T92" fmla="*/ 2147483647 w 1126"/>
              <a:gd name="T93" fmla="*/ 2147483647 h 1125"/>
              <a:gd name="T94" fmla="*/ 2147483647 w 1126"/>
              <a:gd name="T95" fmla="*/ 2147483647 h 1125"/>
              <a:gd name="T96" fmla="*/ 2147483647 w 1126"/>
              <a:gd name="T97" fmla="*/ 2147483647 h 1125"/>
              <a:gd name="T98" fmla="*/ 0 w 1126"/>
              <a:gd name="T99" fmla="*/ 2147483647 h 1125"/>
              <a:gd name="T100" fmla="*/ 2147483647 w 1126"/>
              <a:gd name="T101" fmla="*/ 2147483647 h 1125"/>
              <a:gd name="T102" fmla="*/ 2147483647 w 1126"/>
              <a:gd name="T103" fmla="*/ 2147483647 h 1125"/>
              <a:gd name="T104" fmla="*/ 2147483647 w 1126"/>
              <a:gd name="T105" fmla="*/ 2147483647 h 1125"/>
              <a:gd name="T106" fmla="*/ 2147483647 w 1126"/>
              <a:gd name="T107" fmla="*/ 2147483647 h 1125"/>
              <a:gd name="T108" fmla="*/ 2147483647 w 1126"/>
              <a:gd name="T109" fmla="*/ 2147483647 h 1125"/>
              <a:gd name="T110" fmla="*/ 2147483647 w 1126"/>
              <a:gd name="T111" fmla="*/ 2147483647 h 1125"/>
              <a:gd name="T112" fmla="*/ 2147483647 w 1126"/>
              <a:gd name="T113" fmla="*/ 0 h 11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26" h="1125">
                <a:moveTo>
                  <a:pt x="564" y="22"/>
                </a:moveTo>
                <a:lnTo>
                  <a:pt x="501" y="25"/>
                </a:lnTo>
                <a:lnTo>
                  <a:pt x="439" y="37"/>
                </a:lnTo>
                <a:lnTo>
                  <a:pt x="381" y="54"/>
                </a:lnTo>
                <a:lnTo>
                  <a:pt x="326" y="77"/>
                </a:lnTo>
                <a:lnTo>
                  <a:pt x="273" y="106"/>
                </a:lnTo>
                <a:lnTo>
                  <a:pt x="225" y="140"/>
                </a:lnTo>
                <a:lnTo>
                  <a:pt x="181" y="180"/>
                </a:lnTo>
                <a:lnTo>
                  <a:pt x="140" y="224"/>
                </a:lnTo>
                <a:lnTo>
                  <a:pt x="106" y="273"/>
                </a:lnTo>
                <a:lnTo>
                  <a:pt x="77" y="325"/>
                </a:lnTo>
                <a:lnTo>
                  <a:pt x="54" y="381"/>
                </a:lnTo>
                <a:lnTo>
                  <a:pt x="37" y="438"/>
                </a:lnTo>
                <a:lnTo>
                  <a:pt x="25" y="500"/>
                </a:lnTo>
                <a:lnTo>
                  <a:pt x="22" y="563"/>
                </a:lnTo>
                <a:lnTo>
                  <a:pt x="25" y="626"/>
                </a:lnTo>
                <a:lnTo>
                  <a:pt x="37" y="686"/>
                </a:lnTo>
                <a:lnTo>
                  <a:pt x="54" y="746"/>
                </a:lnTo>
                <a:lnTo>
                  <a:pt x="77" y="801"/>
                </a:lnTo>
                <a:lnTo>
                  <a:pt x="106" y="852"/>
                </a:lnTo>
                <a:lnTo>
                  <a:pt x="140" y="900"/>
                </a:lnTo>
                <a:lnTo>
                  <a:pt x="181" y="945"/>
                </a:lnTo>
                <a:lnTo>
                  <a:pt x="225" y="984"/>
                </a:lnTo>
                <a:lnTo>
                  <a:pt x="273" y="1020"/>
                </a:lnTo>
                <a:lnTo>
                  <a:pt x="326" y="1049"/>
                </a:lnTo>
                <a:lnTo>
                  <a:pt x="381" y="1072"/>
                </a:lnTo>
                <a:lnTo>
                  <a:pt x="439" y="1089"/>
                </a:lnTo>
                <a:lnTo>
                  <a:pt x="501" y="1100"/>
                </a:lnTo>
                <a:lnTo>
                  <a:pt x="564" y="1104"/>
                </a:lnTo>
                <a:lnTo>
                  <a:pt x="627" y="1100"/>
                </a:lnTo>
                <a:lnTo>
                  <a:pt x="687" y="1089"/>
                </a:lnTo>
                <a:lnTo>
                  <a:pt x="746" y="1072"/>
                </a:lnTo>
                <a:lnTo>
                  <a:pt x="802" y="1049"/>
                </a:lnTo>
                <a:lnTo>
                  <a:pt x="853" y="1020"/>
                </a:lnTo>
                <a:lnTo>
                  <a:pt x="901" y="984"/>
                </a:lnTo>
                <a:lnTo>
                  <a:pt x="946" y="945"/>
                </a:lnTo>
                <a:lnTo>
                  <a:pt x="986" y="900"/>
                </a:lnTo>
                <a:lnTo>
                  <a:pt x="1021" y="852"/>
                </a:lnTo>
                <a:lnTo>
                  <a:pt x="1050" y="801"/>
                </a:lnTo>
                <a:lnTo>
                  <a:pt x="1074" y="746"/>
                </a:lnTo>
                <a:lnTo>
                  <a:pt x="1091" y="686"/>
                </a:lnTo>
                <a:lnTo>
                  <a:pt x="1101" y="626"/>
                </a:lnTo>
                <a:lnTo>
                  <a:pt x="1105" y="563"/>
                </a:lnTo>
                <a:lnTo>
                  <a:pt x="1101" y="500"/>
                </a:lnTo>
                <a:lnTo>
                  <a:pt x="1091" y="438"/>
                </a:lnTo>
                <a:lnTo>
                  <a:pt x="1074" y="381"/>
                </a:lnTo>
                <a:lnTo>
                  <a:pt x="1050" y="325"/>
                </a:lnTo>
                <a:lnTo>
                  <a:pt x="1021" y="273"/>
                </a:lnTo>
                <a:lnTo>
                  <a:pt x="986" y="224"/>
                </a:lnTo>
                <a:lnTo>
                  <a:pt x="946" y="180"/>
                </a:lnTo>
                <a:lnTo>
                  <a:pt x="901" y="140"/>
                </a:lnTo>
                <a:lnTo>
                  <a:pt x="853" y="106"/>
                </a:lnTo>
                <a:lnTo>
                  <a:pt x="802" y="77"/>
                </a:lnTo>
                <a:lnTo>
                  <a:pt x="746" y="54"/>
                </a:lnTo>
                <a:lnTo>
                  <a:pt x="687" y="37"/>
                </a:lnTo>
                <a:lnTo>
                  <a:pt x="627" y="25"/>
                </a:lnTo>
                <a:lnTo>
                  <a:pt x="564" y="22"/>
                </a:lnTo>
                <a:close/>
                <a:moveTo>
                  <a:pt x="564" y="0"/>
                </a:moveTo>
                <a:lnTo>
                  <a:pt x="629" y="4"/>
                </a:lnTo>
                <a:lnTo>
                  <a:pt x="692" y="14"/>
                </a:lnTo>
                <a:lnTo>
                  <a:pt x="753" y="33"/>
                </a:lnTo>
                <a:lnTo>
                  <a:pt x="811" y="58"/>
                </a:lnTo>
                <a:lnTo>
                  <a:pt x="865" y="88"/>
                </a:lnTo>
                <a:lnTo>
                  <a:pt x="916" y="123"/>
                </a:lnTo>
                <a:lnTo>
                  <a:pt x="962" y="165"/>
                </a:lnTo>
                <a:lnTo>
                  <a:pt x="1003" y="211"/>
                </a:lnTo>
                <a:lnTo>
                  <a:pt x="1039" y="261"/>
                </a:lnTo>
                <a:lnTo>
                  <a:pt x="1070" y="315"/>
                </a:lnTo>
                <a:lnTo>
                  <a:pt x="1093" y="373"/>
                </a:lnTo>
                <a:lnTo>
                  <a:pt x="1112" y="434"/>
                </a:lnTo>
                <a:lnTo>
                  <a:pt x="1122" y="497"/>
                </a:lnTo>
                <a:lnTo>
                  <a:pt x="1126" y="563"/>
                </a:lnTo>
                <a:lnTo>
                  <a:pt x="1122" y="629"/>
                </a:lnTo>
                <a:lnTo>
                  <a:pt x="1112" y="692"/>
                </a:lnTo>
                <a:lnTo>
                  <a:pt x="1093" y="752"/>
                </a:lnTo>
                <a:lnTo>
                  <a:pt x="1070" y="810"/>
                </a:lnTo>
                <a:lnTo>
                  <a:pt x="1039" y="864"/>
                </a:lnTo>
                <a:lnTo>
                  <a:pt x="1003" y="915"/>
                </a:lnTo>
                <a:lnTo>
                  <a:pt x="962" y="961"/>
                </a:lnTo>
                <a:lnTo>
                  <a:pt x="916" y="1002"/>
                </a:lnTo>
                <a:lnTo>
                  <a:pt x="865" y="1038"/>
                </a:lnTo>
                <a:lnTo>
                  <a:pt x="811" y="1068"/>
                </a:lnTo>
                <a:lnTo>
                  <a:pt x="753" y="1092"/>
                </a:lnTo>
                <a:lnTo>
                  <a:pt x="692" y="1110"/>
                </a:lnTo>
                <a:lnTo>
                  <a:pt x="629" y="1121"/>
                </a:lnTo>
                <a:lnTo>
                  <a:pt x="564" y="1125"/>
                </a:lnTo>
                <a:lnTo>
                  <a:pt x="498" y="1121"/>
                </a:lnTo>
                <a:lnTo>
                  <a:pt x="435" y="1110"/>
                </a:lnTo>
                <a:lnTo>
                  <a:pt x="373" y="1092"/>
                </a:lnTo>
                <a:lnTo>
                  <a:pt x="315" y="1068"/>
                </a:lnTo>
                <a:lnTo>
                  <a:pt x="261" y="1038"/>
                </a:lnTo>
                <a:lnTo>
                  <a:pt x="211" y="1002"/>
                </a:lnTo>
                <a:lnTo>
                  <a:pt x="165" y="961"/>
                </a:lnTo>
                <a:lnTo>
                  <a:pt x="123" y="915"/>
                </a:lnTo>
                <a:lnTo>
                  <a:pt x="88" y="864"/>
                </a:lnTo>
                <a:lnTo>
                  <a:pt x="58" y="810"/>
                </a:lnTo>
                <a:lnTo>
                  <a:pt x="33" y="752"/>
                </a:lnTo>
                <a:lnTo>
                  <a:pt x="14" y="692"/>
                </a:lnTo>
                <a:lnTo>
                  <a:pt x="4" y="629"/>
                </a:lnTo>
                <a:lnTo>
                  <a:pt x="0" y="563"/>
                </a:lnTo>
                <a:lnTo>
                  <a:pt x="4" y="497"/>
                </a:lnTo>
                <a:lnTo>
                  <a:pt x="14" y="434"/>
                </a:lnTo>
                <a:lnTo>
                  <a:pt x="33" y="373"/>
                </a:lnTo>
                <a:lnTo>
                  <a:pt x="58" y="315"/>
                </a:lnTo>
                <a:lnTo>
                  <a:pt x="88" y="261"/>
                </a:lnTo>
                <a:lnTo>
                  <a:pt x="123" y="211"/>
                </a:lnTo>
                <a:lnTo>
                  <a:pt x="165" y="165"/>
                </a:lnTo>
                <a:lnTo>
                  <a:pt x="211" y="123"/>
                </a:lnTo>
                <a:lnTo>
                  <a:pt x="261" y="88"/>
                </a:lnTo>
                <a:lnTo>
                  <a:pt x="315" y="58"/>
                </a:lnTo>
                <a:lnTo>
                  <a:pt x="373" y="33"/>
                </a:lnTo>
                <a:lnTo>
                  <a:pt x="435" y="14"/>
                </a:lnTo>
                <a:lnTo>
                  <a:pt x="498" y="4"/>
                </a:lnTo>
                <a:lnTo>
                  <a:pt x="564" y="0"/>
                </a:lnTo>
                <a:close/>
              </a:path>
            </a:pathLst>
          </a:custGeom>
          <a:noFill/>
          <a:ln w="3175">
            <a:solidFill>
              <a:srgbClr val="385D8A"/>
            </a:solidFill>
            <a:round/>
            <a:headEnd/>
            <a:tailEnd/>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8" name="Freeform 18">
            <a:extLst>
              <a:ext uri="{FF2B5EF4-FFF2-40B4-BE49-F238E27FC236}">
                <a16:creationId xmlns:a16="http://schemas.microsoft.com/office/drawing/2014/main" id="{AD24D679-6B7A-4A71-9DE5-E0BD2B73783C}"/>
              </a:ext>
            </a:extLst>
          </p:cNvPr>
          <p:cNvSpPr>
            <a:spLocks/>
          </p:cNvSpPr>
          <p:nvPr/>
        </p:nvSpPr>
        <p:spPr bwMode="auto">
          <a:xfrm>
            <a:off x="6929561" y="3638327"/>
            <a:ext cx="865187" cy="866775"/>
          </a:xfrm>
          <a:custGeom>
            <a:avLst/>
            <a:gdLst>
              <a:gd name="T0" fmla="*/ 2147483647 w 817"/>
              <a:gd name="T1" fmla="*/ 0 h 816"/>
              <a:gd name="T2" fmla="*/ 2147483647 w 817"/>
              <a:gd name="T3" fmla="*/ 2147483647 h 816"/>
              <a:gd name="T4" fmla="*/ 2147483647 w 817"/>
              <a:gd name="T5" fmla="*/ 2147483647 h 816"/>
              <a:gd name="T6" fmla="*/ 2147483647 w 817"/>
              <a:gd name="T7" fmla="*/ 2147483647 h 816"/>
              <a:gd name="T8" fmla="*/ 2147483647 w 817"/>
              <a:gd name="T9" fmla="*/ 2147483647 h 816"/>
              <a:gd name="T10" fmla="*/ 2147483647 w 817"/>
              <a:gd name="T11" fmla="*/ 2147483647 h 816"/>
              <a:gd name="T12" fmla="*/ 2147483647 w 817"/>
              <a:gd name="T13" fmla="*/ 2147483647 h 816"/>
              <a:gd name="T14" fmla="*/ 2147483647 w 817"/>
              <a:gd name="T15" fmla="*/ 2147483647 h 816"/>
              <a:gd name="T16" fmla="*/ 2147483647 w 817"/>
              <a:gd name="T17" fmla="*/ 2147483647 h 816"/>
              <a:gd name="T18" fmla="*/ 2147483647 w 817"/>
              <a:gd name="T19" fmla="*/ 2147483647 h 816"/>
              <a:gd name="T20" fmla="*/ 2147483647 w 817"/>
              <a:gd name="T21" fmla="*/ 2147483647 h 816"/>
              <a:gd name="T22" fmla="*/ 2147483647 w 817"/>
              <a:gd name="T23" fmla="*/ 2147483647 h 816"/>
              <a:gd name="T24" fmla="*/ 2147483647 w 817"/>
              <a:gd name="T25" fmla="*/ 2147483647 h 816"/>
              <a:gd name="T26" fmla="*/ 2147483647 w 817"/>
              <a:gd name="T27" fmla="*/ 2147483647 h 816"/>
              <a:gd name="T28" fmla="*/ 2147483647 w 817"/>
              <a:gd name="T29" fmla="*/ 2147483647 h 816"/>
              <a:gd name="T30" fmla="*/ 2147483647 w 817"/>
              <a:gd name="T31" fmla="*/ 2147483647 h 816"/>
              <a:gd name="T32" fmla="*/ 2147483647 w 817"/>
              <a:gd name="T33" fmla="*/ 2147483647 h 816"/>
              <a:gd name="T34" fmla="*/ 2147483647 w 817"/>
              <a:gd name="T35" fmla="*/ 2147483647 h 816"/>
              <a:gd name="T36" fmla="*/ 2147483647 w 817"/>
              <a:gd name="T37" fmla="*/ 2147483647 h 816"/>
              <a:gd name="T38" fmla="*/ 2147483647 w 817"/>
              <a:gd name="T39" fmla="*/ 2147483647 h 816"/>
              <a:gd name="T40" fmla="*/ 2147483647 w 817"/>
              <a:gd name="T41" fmla="*/ 2147483647 h 816"/>
              <a:gd name="T42" fmla="*/ 2147483647 w 817"/>
              <a:gd name="T43" fmla="*/ 2147483647 h 816"/>
              <a:gd name="T44" fmla="*/ 2147483647 w 817"/>
              <a:gd name="T45" fmla="*/ 2147483647 h 816"/>
              <a:gd name="T46" fmla="*/ 2147483647 w 817"/>
              <a:gd name="T47" fmla="*/ 2147483647 h 816"/>
              <a:gd name="T48" fmla="*/ 2147483647 w 817"/>
              <a:gd name="T49" fmla="*/ 2147483647 h 816"/>
              <a:gd name="T50" fmla="*/ 2147483647 w 817"/>
              <a:gd name="T51" fmla="*/ 2147483647 h 816"/>
              <a:gd name="T52" fmla="*/ 2147483647 w 817"/>
              <a:gd name="T53" fmla="*/ 2147483647 h 816"/>
              <a:gd name="T54" fmla="*/ 2147483647 w 817"/>
              <a:gd name="T55" fmla="*/ 2147483647 h 816"/>
              <a:gd name="T56" fmla="*/ 2147483647 w 817"/>
              <a:gd name="T57" fmla="*/ 2147483647 h 816"/>
              <a:gd name="T58" fmla="*/ 2147483647 w 817"/>
              <a:gd name="T59" fmla="*/ 2147483647 h 816"/>
              <a:gd name="T60" fmla="*/ 2147483647 w 817"/>
              <a:gd name="T61" fmla="*/ 2147483647 h 816"/>
              <a:gd name="T62" fmla="*/ 2147483647 w 817"/>
              <a:gd name="T63" fmla="*/ 2147483647 h 816"/>
              <a:gd name="T64" fmla="*/ 2147483647 w 817"/>
              <a:gd name="T65" fmla="*/ 2147483647 h 816"/>
              <a:gd name="T66" fmla="*/ 2147483647 w 817"/>
              <a:gd name="T67" fmla="*/ 2147483647 h 816"/>
              <a:gd name="T68" fmla="*/ 2147483647 w 817"/>
              <a:gd name="T69" fmla="*/ 2147483647 h 816"/>
              <a:gd name="T70" fmla="*/ 2147483647 w 817"/>
              <a:gd name="T71" fmla="*/ 2147483647 h 816"/>
              <a:gd name="T72" fmla="*/ 0 w 817"/>
              <a:gd name="T73" fmla="*/ 2147483647 h 816"/>
              <a:gd name="T74" fmla="*/ 2147483647 w 817"/>
              <a:gd name="T75" fmla="*/ 2147483647 h 816"/>
              <a:gd name="T76" fmla="*/ 2147483647 w 817"/>
              <a:gd name="T77" fmla="*/ 2147483647 h 816"/>
              <a:gd name="T78" fmla="*/ 2147483647 w 817"/>
              <a:gd name="T79" fmla="*/ 2147483647 h 816"/>
              <a:gd name="T80" fmla="*/ 2147483647 w 817"/>
              <a:gd name="T81" fmla="*/ 2147483647 h 816"/>
              <a:gd name="T82" fmla="*/ 2147483647 w 817"/>
              <a:gd name="T83" fmla="*/ 2147483647 h 816"/>
              <a:gd name="T84" fmla="*/ 2147483647 w 817"/>
              <a:gd name="T85" fmla="*/ 2147483647 h 816"/>
              <a:gd name="T86" fmla="*/ 2147483647 w 817"/>
              <a:gd name="T87" fmla="*/ 2147483647 h 816"/>
              <a:gd name="T88" fmla="*/ 2147483647 w 817"/>
              <a:gd name="T89" fmla="*/ 2147483647 h 816"/>
              <a:gd name="T90" fmla="*/ 2147483647 w 817"/>
              <a:gd name="T91" fmla="*/ 2147483647 h 816"/>
              <a:gd name="T92" fmla="*/ 2147483647 w 817"/>
              <a:gd name="T93" fmla="*/ 2147483647 h 816"/>
              <a:gd name="T94" fmla="*/ 2147483647 w 817"/>
              <a:gd name="T95" fmla="*/ 2147483647 h 816"/>
              <a:gd name="T96" fmla="*/ 2147483647 w 817"/>
              <a:gd name="T97" fmla="*/ 0 h 8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17" h="816">
                <a:moveTo>
                  <a:pt x="409" y="0"/>
                </a:moveTo>
                <a:lnTo>
                  <a:pt x="464" y="2"/>
                </a:lnTo>
                <a:lnTo>
                  <a:pt x="516" y="14"/>
                </a:lnTo>
                <a:lnTo>
                  <a:pt x="568" y="31"/>
                </a:lnTo>
                <a:lnTo>
                  <a:pt x="615" y="55"/>
                </a:lnTo>
                <a:lnTo>
                  <a:pt x="658" y="84"/>
                </a:lnTo>
                <a:lnTo>
                  <a:pt x="698" y="119"/>
                </a:lnTo>
                <a:lnTo>
                  <a:pt x="732" y="159"/>
                </a:lnTo>
                <a:lnTo>
                  <a:pt x="761" y="202"/>
                </a:lnTo>
                <a:lnTo>
                  <a:pt x="785" y="249"/>
                </a:lnTo>
                <a:lnTo>
                  <a:pt x="803" y="299"/>
                </a:lnTo>
                <a:lnTo>
                  <a:pt x="813" y="352"/>
                </a:lnTo>
                <a:lnTo>
                  <a:pt x="817" y="408"/>
                </a:lnTo>
                <a:lnTo>
                  <a:pt x="813" y="463"/>
                </a:lnTo>
                <a:lnTo>
                  <a:pt x="803" y="516"/>
                </a:lnTo>
                <a:lnTo>
                  <a:pt x="785" y="567"/>
                </a:lnTo>
                <a:lnTo>
                  <a:pt x="761" y="614"/>
                </a:lnTo>
                <a:lnTo>
                  <a:pt x="732" y="657"/>
                </a:lnTo>
                <a:lnTo>
                  <a:pt x="698" y="697"/>
                </a:lnTo>
                <a:lnTo>
                  <a:pt x="658" y="731"/>
                </a:lnTo>
                <a:lnTo>
                  <a:pt x="615" y="760"/>
                </a:lnTo>
                <a:lnTo>
                  <a:pt x="568" y="783"/>
                </a:lnTo>
                <a:lnTo>
                  <a:pt x="516" y="802"/>
                </a:lnTo>
                <a:lnTo>
                  <a:pt x="464" y="812"/>
                </a:lnTo>
                <a:lnTo>
                  <a:pt x="409" y="816"/>
                </a:lnTo>
                <a:lnTo>
                  <a:pt x="353" y="812"/>
                </a:lnTo>
                <a:lnTo>
                  <a:pt x="300" y="802"/>
                </a:lnTo>
                <a:lnTo>
                  <a:pt x="250" y="783"/>
                </a:lnTo>
                <a:lnTo>
                  <a:pt x="202" y="760"/>
                </a:lnTo>
                <a:lnTo>
                  <a:pt x="159" y="731"/>
                </a:lnTo>
                <a:lnTo>
                  <a:pt x="119" y="697"/>
                </a:lnTo>
                <a:lnTo>
                  <a:pt x="84" y="657"/>
                </a:lnTo>
                <a:lnTo>
                  <a:pt x="55" y="614"/>
                </a:lnTo>
                <a:lnTo>
                  <a:pt x="31" y="567"/>
                </a:lnTo>
                <a:lnTo>
                  <a:pt x="14" y="516"/>
                </a:lnTo>
                <a:lnTo>
                  <a:pt x="3" y="463"/>
                </a:lnTo>
                <a:lnTo>
                  <a:pt x="0" y="408"/>
                </a:lnTo>
                <a:lnTo>
                  <a:pt x="3" y="352"/>
                </a:lnTo>
                <a:lnTo>
                  <a:pt x="14" y="299"/>
                </a:lnTo>
                <a:lnTo>
                  <a:pt x="31" y="249"/>
                </a:lnTo>
                <a:lnTo>
                  <a:pt x="55" y="202"/>
                </a:lnTo>
                <a:lnTo>
                  <a:pt x="84" y="159"/>
                </a:lnTo>
                <a:lnTo>
                  <a:pt x="119" y="119"/>
                </a:lnTo>
                <a:lnTo>
                  <a:pt x="159" y="84"/>
                </a:lnTo>
                <a:lnTo>
                  <a:pt x="202" y="55"/>
                </a:lnTo>
                <a:lnTo>
                  <a:pt x="250" y="31"/>
                </a:lnTo>
                <a:lnTo>
                  <a:pt x="300" y="14"/>
                </a:lnTo>
                <a:lnTo>
                  <a:pt x="353" y="2"/>
                </a:lnTo>
                <a:lnTo>
                  <a:pt x="409" y="0"/>
                </a:lnTo>
                <a:close/>
              </a:path>
            </a:pathLst>
          </a:custGeom>
          <a:solidFill>
            <a:srgbClr val="385D8A"/>
          </a:solidFill>
          <a:ln>
            <a:noFill/>
          </a:ln>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39" name="Freeform 6">
            <a:extLst>
              <a:ext uri="{FF2B5EF4-FFF2-40B4-BE49-F238E27FC236}">
                <a16:creationId xmlns:a16="http://schemas.microsoft.com/office/drawing/2014/main" id="{13C361AF-F5FD-479F-8D79-6E56367C2205}"/>
              </a:ext>
            </a:extLst>
          </p:cNvPr>
          <p:cNvSpPr>
            <a:spLocks/>
          </p:cNvSpPr>
          <p:nvPr/>
        </p:nvSpPr>
        <p:spPr bwMode="auto">
          <a:xfrm>
            <a:off x="7956673" y="2533427"/>
            <a:ext cx="1793875" cy="1793875"/>
          </a:xfrm>
          <a:custGeom>
            <a:avLst/>
            <a:gdLst>
              <a:gd name="T0" fmla="*/ 2147483647 w 2671"/>
              <a:gd name="T1" fmla="*/ 2147483647 h 2670"/>
              <a:gd name="T2" fmla="*/ 2147483647 w 2671"/>
              <a:gd name="T3" fmla="*/ 2147483647 h 2670"/>
              <a:gd name="T4" fmla="*/ 2147483647 w 2671"/>
              <a:gd name="T5" fmla="*/ 2147483647 h 2670"/>
              <a:gd name="T6" fmla="*/ 2147483647 w 2671"/>
              <a:gd name="T7" fmla="*/ 2147483647 h 2670"/>
              <a:gd name="T8" fmla="*/ 2147483647 w 2671"/>
              <a:gd name="T9" fmla="*/ 2147483647 h 2670"/>
              <a:gd name="T10" fmla="*/ 2147483647 w 2671"/>
              <a:gd name="T11" fmla="*/ 2147483647 h 2670"/>
              <a:gd name="T12" fmla="*/ 2147483647 w 2671"/>
              <a:gd name="T13" fmla="*/ 2147483647 h 2670"/>
              <a:gd name="T14" fmla="*/ 2147483647 w 2671"/>
              <a:gd name="T15" fmla="*/ 2147483647 h 2670"/>
              <a:gd name="T16" fmla="*/ 2147483647 w 2671"/>
              <a:gd name="T17" fmla="*/ 2147483647 h 2670"/>
              <a:gd name="T18" fmla="*/ 2147483647 w 2671"/>
              <a:gd name="T19" fmla="*/ 2147483647 h 2670"/>
              <a:gd name="T20" fmla="*/ 2147483647 w 2671"/>
              <a:gd name="T21" fmla="*/ 2147483647 h 2670"/>
              <a:gd name="T22" fmla="*/ 2147483647 w 2671"/>
              <a:gd name="T23" fmla="*/ 2147483647 h 2670"/>
              <a:gd name="T24" fmla="*/ 2147483647 w 2671"/>
              <a:gd name="T25" fmla="*/ 2147483647 h 2670"/>
              <a:gd name="T26" fmla="*/ 2147483647 w 2671"/>
              <a:gd name="T27" fmla="*/ 2147483647 h 2670"/>
              <a:gd name="T28" fmla="*/ 2147483647 w 2671"/>
              <a:gd name="T29" fmla="*/ 2147483647 h 2670"/>
              <a:gd name="T30" fmla="*/ 2147483647 w 2671"/>
              <a:gd name="T31" fmla="*/ 2147483647 h 2670"/>
              <a:gd name="T32" fmla="*/ 2147483647 w 2671"/>
              <a:gd name="T33" fmla="*/ 2147483647 h 2670"/>
              <a:gd name="T34" fmla="*/ 2147483647 w 2671"/>
              <a:gd name="T35" fmla="*/ 2147483647 h 2670"/>
              <a:gd name="T36" fmla="*/ 2147483647 w 2671"/>
              <a:gd name="T37" fmla="*/ 2147483647 h 2670"/>
              <a:gd name="T38" fmla="*/ 2147483647 w 2671"/>
              <a:gd name="T39" fmla="*/ 2147483647 h 2670"/>
              <a:gd name="T40" fmla="*/ 2147483647 w 2671"/>
              <a:gd name="T41" fmla="*/ 2147483647 h 2670"/>
              <a:gd name="T42" fmla="*/ 2147483647 w 2671"/>
              <a:gd name="T43" fmla="*/ 2147483647 h 2670"/>
              <a:gd name="T44" fmla="*/ 2147483647 w 2671"/>
              <a:gd name="T45" fmla="*/ 2147483647 h 2670"/>
              <a:gd name="T46" fmla="*/ 2147483647 w 2671"/>
              <a:gd name="T47" fmla="*/ 2147483647 h 2670"/>
              <a:gd name="T48" fmla="*/ 2147483647 w 2671"/>
              <a:gd name="T49" fmla="*/ 2147483647 h 2670"/>
              <a:gd name="T50" fmla="*/ 2147483647 w 2671"/>
              <a:gd name="T51" fmla="*/ 2147483647 h 2670"/>
              <a:gd name="T52" fmla="*/ 2147483647 w 2671"/>
              <a:gd name="T53" fmla="*/ 2147483647 h 2670"/>
              <a:gd name="T54" fmla="*/ 2147483647 w 2671"/>
              <a:gd name="T55" fmla="*/ 2147483647 h 2670"/>
              <a:gd name="T56" fmla="*/ 2147483647 w 2671"/>
              <a:gd name="T57" fmla="*/ 2147483647 h 2670"/>
              <a:gd name="T58" fmla="*/ 2147483647 w 2671"/>
              <a:gd name="T59" fmla="*/ 2147483647 h 2670"/>
              <a:gd name="T60" fmla="*/ 2147483647 w 2671"/>
              <a:gd name="T61" fmla="*/ 2147483647 h 2670"/>
              <a:gd name="T62" fmla="*/ 0 w 2671"/>
              <a:gd name="T63" fmla="*/ 2147483647 h 2670"/>
              <a:gd name="T64" fmla="*/ 2147483647 w 2671"/>
              <a:gd name="T65" fmla="*/ 2147483647 h 2670"/>
              <a:gd name="T66" fmla="*/ 2147483647 w 2671"/>
              <a:gd name="T67" fmla="*/ 2147483647 h 2670"/>
              <a:gd name="T68" fmla="*/ 2147483647 w 2671"/>
              <a:gd name="T69" fmla="*/ 2147483647 h 2670"/>
              <a:gd name="T70" fmla="*/ 2147483647 w 2671"/>
              <a:gd name="T71" fmla="*/ 2147483647 h 2670"/>
              <a:gd name="T72" fmla="*/ 2147483647 w 2671"/>
              <a:gd name="T73" fmla="*/ 2147483647 h 2670"/>
              <a:gd name="T74" fmla="*/ 2147483647 w 2671"/>
              <a:gd name="T75" fmla="*/ 2147483647 h 2670"/>
              <a:gd name="T76" fmla="*/ 2147483647 w 2671"/>
              <a:gd name="T77" fmla="*/ 2147483647 h 2670"/>
              <a:gd name="T78" fmla="*/ 2147483647 w 2671"/>
              <a:gd name="T79" fmla="*/ 2147483647 h 2670"/>
              <a:gd name="T80" fmla="*/ 2147483647 w 2671"/>
              <a:gd name="T81" fmla="*/ 2147483647 h 2670"/>
              <a:gd name="T82" fmla="*/ 2147483647 w 2671"/>
              <a:gd name="T83" fmla="*/ 2147483647 h 26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671" h="2670">
                <a:moveTo>
                  <a:pt x="1336" y="0"/>
                </a:moveTo>
                <a:lnTo>
                  <a:pt x="1440" y="4"/>
                </a:lnTo>
                <a:lnTo>
                  <a:pt x="1542" y="15"/>
                </a:lnTo>
                <a:lnTo>
                  <a:pt x="1642" y="35"/>
                </a:lnTo>
                <a:lnTo>
                  <a:pt x="1740" y="61"/>
                </a:lnTo>
                <a:lnTo>
                  <a:pt x="1833" y="95"/>
                </a:lnTo>
                <a:lnTo>
                  <a:pt x="1924" y="135"/>
                </a:lnTo>
                <a:lnTo>
                  <a:pt x="2010" y="182"/>
                </a:lnTo>
                <a:lnTo>
                  <a:pt x="2093" y="235"/>
                </a:lnTo>
                <a:lnTo>
                  <a:pt x="2172" y="292"/>
                </a:lnTo>
                <a:lnTo>
                  <a:pt x="2246" y="357"/>
                </a:lnTo>
                <a:lnTo>
                  <a:pt x="2314" y="426"/>
                </a:lnTo>
                <a:lnTo>
                  <a:pt x="2378" y="500"/>
                </a:lnTo>
                <a:lnTo>
                  <a:pt x="2437" y="579"/>
                </a:lnTo>
                <a:lnTo>
                  <a:pt x="2490" y="661"/>
                </a:lnTo>
                <a:lnTo>
                  <a:pt x="2536" y="748"/>
                </a:lnTo>
                <a:lnTo>
                  <a:pt x="2577" y="837"/>
                </a:lnTo>
                <a:lnTo>
                  <a:pt x="2610" y="932"/>
                </a:lnTo>
                <a:lnTo>
                  <a:pt x="2637" y="1029"/>
                </a:lnTo>
                <a:lnTo>
                  <a:pt x="2656" y="1127"/>
                </a:lnTo>
                <a:lnTo>
                  <a:pt x="2667" y="1230"/>
                </a:lnTo>
                <a:lnTo>
                  <a:pt x="2671" y="1335"/>
                </a:lnTo>
                <a:lnTo>
                  <a:pt x="2667" y="1438"/>
                </a:lnTo>
                <a:lnTo>
                  <a:pt x="2656" y="1541"/>
                </a:lnTo>
                <a:lnTo>
                  <a:pt x="2637" y="1641"/>
                </a:lnTo>
                <a:lnTo>
                  <a:pt x="2610" y="1738"/>
                </a:lnTo>
                <a:lnTo>
                  <a:pt x="2577" y="1831"/>
                </a:lnTo>
                <a:lnTo>
                  <a:pt x="2536" y="1921"/>
                </a:lnTo>
                <a:lnTo>
                  <a:pt x="2490" y="2008"/>
                </a:lnTo>
                <a:lnTo>
                  <a:pt x="2437" y="2091"/>
                </a:lnTo>
                <a:lnTo>
                  <a:pt x="2378" y="2170"/>
                </a:lnTo>
                <a:lnTo>
                  <a:pt x="2314" y="2243"/>
                </a:lnTo>
                <a:lnTo>
                  <a:pt x="2246" y="2313"/>
                </a:lnTo>
                <a:lnTo>
                  <a:pt x="2172" y="2376"/>
                </a:lnTo>
                <a:lnTo>
                  <a:pt x="2093" y="2435"/>
                </a:lnTo>
                <a:lnTo>
                  <a:pt x="2010" y="2487"/>
                </a:lnTo>
                <a:lnTo>
                  <a:pt x="1924" y="2533"/>
                </a:lnTo>
                <a:lnTo>
                  <a:pt x="1833" y="2574"/>
                </a:lnTo>
                <a:lnTo>
                  <a:pt x="1740" y="2607"/>
                </a:lnTo>
                <a:lnTo>
                  <a:pt x="1642" y="2634"/>
                </a:lnTo>
                <a:lnTo>
                  <a:pt x="1542" y="2653"/>
                </a:lnTo>
                <a:lnTo>
                  <a:pt x="1440" y="2664"/>
                </a:lnTo>
                <a:lnTo>
                  <a:pt x="1336" y="2670"/>
                </a:lnTo>
                <a:lnTo>
                  <a:pt x="1231" y="2664"/>
                </a:lnTo>
                <a:lnTo>
                  <a:pt x="1128" y="2653"/>
                </a:lnTo>
                <a:lnTo>
                  <a:pt x="1030" y="2634"/>
                </a:lnTo>
                <a:lnTo>
                  <a:pt x="933" y="2607"/>
                </a:lnTo>
                <a:lnTo>
                  <a:pt x="838" y="2574"/>
                </a:lnTo>
                <a:lnTo>
                  <a:pt x="749" y="2533"/>
                </a:lnTo>
                <a:lnTo>
                  <a:pt x="662" y="2487"/>
                </a:lnTo>
                <a:lnTo>
                  <a:pt x="578" y="2435"/>
                </a:lnTo>
                <a:lnTo>
                  <a:pt x="500" y="2376"/>
                </a:lnTo>
                <a:lnTo>
                  <a:pt x="425" y="2313"/>
                </a:lnTo>
                <a:lnTo>
                  <a:pt x="357" y="2243"/>
                </a:lnTo>
                <a:lnTo>
                  <a:pt x="293" y="2170"/>
                </a:lnTo>
                <a:lnTo>
                  <a:pt x="235" y="2091"/>
                </a:lnTo>
                <a:lnTo>
                  <a:pt x="182" y="2008"/>
                </a:lnTo>
                <a:lnTo>
                  <a:pt x="135" y="1921"/>
                </a:lnTo>
                <a:lnTo>
                  <a:pt x="95" y="1831"/>
                </a:lnTo>
                <a:lnTo>
                  <a:pt x="61" y="1738"/>
                </a:lnTo>
                <a:lnTo>
                  <a:pt x="35" y="1641"/>
                </a:lnTo>
                <a:lnTo>
                  <a:pt x="15" y="1541"/>
                </a:lnTo>
                <a:lnTo>
                  <a:pt x="3" y="1438"/>
                </a:lnTo>
                <a:lnTo>
                  <a:pt x="0" y="1335"/>
                </a:lnTo>
                <a:lnTo>
                  <a:pt x="3" y="1230"/>
                </a:lnTo>
                <a:lnTo>
                  <a:pt x="15" y="1127"/>
                </a:lnTo>
                <a:lnTo>
                  <a:pt x="35" y="1029"/>
                </a:lnTo>
                <a:lnTo>
                  <a:pt x="61" y="932"/>
                </a:lnTo>
                <a:lnTo>
                  <a:pt x="95" y="837"/>
                </a:lnTo>
                <a:lnTo>
                  <a:pt x="135" y="748"/>
                </a:lnTo>
                <a:lnTo>
                  <a:pt x="182" y="661"/>
                </a:lnTo>
                <a:lnTo>
                  <a:pt x="235" y="579"/>
                </a:lnTo>
                <a:lnTo>
                  <a:pt x="293" y="500"/>
                </a:lnTo>
                <a:lnTo>
                  <a:pt x="357" y="426"/>
                </a:lnTo>
                <a:lnTo>
                  <a:pt x="425" y="357"/>
                </a:lnTo>
                <a:lnTo>
                  <a:pt x="500" y="292"/>
                </a:lnTo>
                <a:lnTo>
                  <a:pt x="578" y="235"/>
                </a:lnTo>
                <a:lnTo>
                  <a:pt x="662" y="182"/>
                </a:lnTo>
                <a:lnTo>
                  <a:pt x="749" y="135"/>
                </a:lnTo>
                <a:lnTo>
                  <a:pt x="838" y="95"/>
                </a:lnTo>
                <a:lnTo>
                  <a:pt x="933" y="61"/>
                </a:lnTo>
                <a:lnTo>
                  <a:pt x="1030" y="35"/>
                </a:lnTo>
                <a:lnTo>
                  <a:pt x="1128" y="15"/>
                </a:lnTo>
                <a:lnTo>
                  <a:pt x="1231" y="4"/>
                </a:lnTo>
                <a:lnTo>
                  <a:pt x="1336" y="0"/>
                </a:lnTo>
                <a:close/>
              </a:path>
            </a:pathLst>
          </a:custGeom>
          <a:solidFill>
            <a:srgbClr val="76717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40" name="Freeform 6">
            <a:extLst>
              <a:ext uri="{FF2B5EF4-FFF2-40B4-BE49-F238E27FC236}">
                <a16:creationId xmlns:a16="http://schemas.microsoft.com/office/drawing/2014/main" id="{519D40C6-BDE2-4B19-A83E-16AE63857F94}"/>
              </a:ext>
            </a:extLst>
          </p:cNvPr>
          <p:cNvSpPr>
            <a:spLocks noEditPoints="1"/>
          </p:cNvSpPr>
          <p:nvPr/>
        </p:nvSpPr>
        <p:spPr bwMode="auto">
          <a:xfrm>
            <a:off x="7158161" y="2390552"/>
            <a:ext cx="331787" cy="482600"/>
          </a:xfrm>
          <a:custGeom>
            <a:avLst/>
            <a:gdLst>
              <a:gd name="T0" fmla="*/ 2147483647 w 259"/>
              <a:gd name="T1" fmla="*/ 2147483647 h 377"/>
              <a:gd name="T2" fmla="*/ 2147483647 w 259"/>
              <a:gd name="T3" fmla="*/ 2147483647 h 377"/>
              <a:gd name="T4" fmla="*/ 2147483647 w 259"/>
              <a:gd name="T5" fmla="*/ 2147483647 h 377"/>
              <a:gd name="T6" fmla="*/ 2147483647 w 259"/>
              <a:gd name="T7" fmla="*/ 2147483647 h 377"/>
              <a:gd name="T8" fmla="*/ 2147483647 w 259"/>
              <a:gd name="T9" fmla="*/ 2147483647 h 377"/>
              <a:gd name="T10" fmla="*/ 2147483647 w 259"/>
              <a:gd name="T11" fmla="*/ 2147483647 h 377"/>
              <a:gd name="T12" fmla="*/ 2147483647 w 259"/>
              <a:gd name="T13" fmla="*/ 2147483647 h 377"/>
              <a:gd name="T14" fmla="*/ 2147483647 w 259"/>
              <a:gd name="T15" fmla="*/ 2147483647 h 377"/>
              <a:gd name="T16" fmla="*/ 2147483647 w 259"/>
              <a:gd name="T17" fmla="*/ 2147483647 h 377"/>
              <a:gd name="T18" fmla="*/ 2147483647 w 259"/>
              <a:gd name="T19" fmla="*/ 2147483647 h 377"/>
              <a:gd name="T20" fmla="*/ 2147483647 w 259"/>
              <a:gd name="T21" fmla="*/ 2147483647 h 377"/>
              <a:gd name="T22" fmla="*/ 2147483647 w 259"/>
              <a:gd name="T23" fmla="*/ 2147483647 h 377"/>
              <a:gd name="T24" fmla="*/ 2147483647 w 259"/>
              <a:gd name="T25" fmla="*/ 2147483647 h 377"/>
              <a:gd name="T26" fmla="*/ 2147483647 w 259"/>
              <a:gd name="T27" fmla="*/ 2147483647 h 377"/>
              <a:gd name="T28" fmla="*/ 2147483647 w 259"/>
              <a:gd name="T29" fmla="*/ 2147483647 h 377"/>
              <a:gd name="T30" fmla="*/ 2147483647 w 259"/>
              <a:gd name="T31" fmla="*/ 2147483647 h 377"/>
              <a:gd name="T32" fmla="*/ 2147483647 w 259"/>
              <a:gd name="T33" fmla="*/ 2147483647 h 377"/>
              <a:gd name="T34" fmla="*/ 2147483647 w 259"/>
              <a:gd name="T35" fmla="*/ 2147483647 h 377"/>
              <a:gd name="T36" fmla="*/ 2147483647 w 259"/>
              <a:gd name="T37" fmla="*/ 2147483647 h 377"/>
              <a:gd name="T38" fmla="*/ 2147483647 w 259"/>
              <a:gd name="T39" fmla="*/ 2147483647 h 377"/>
              <a:gd name="T40" fmla="*/ 2147483647 w 259"/>
              <a:gd name="T41" fmla="*/ 2147483647 h 377"/>
              <a:gd name="T42" fmla="*/ 2147483647 w 259"/>
              <a:gd name="T43" fmla="*/ 2147483647 h 377"/>
              <a:gd name="T44" fmla="*/ 2147483647 w 259"/>
              <a:gd name="T45" fmla="*/ 2147483647 h 377"/>
              <a:gd name="T46" fmla="*/ 2147483647 w 259"/>
              <a:gd name="T47" fmla="*/ 2147483647 h 377"/>
              <a:gd name="T48" fmla="*/ 2147483647 w 259"/>
              <a:gd name="T49" fmla="*/ 2147483647 h 377"/>
              <a:gd name="T50" fmla="*/ 2147483647 w 259"/>
              <a:gd name="T51" fmla="*/ 2147483647 h 377"/>
              <a:gd name="T52" fmla="*/ 2147483647 w 259"/>
              <a:gd name="T53" fmla="*/ 2147483647 h 377"/>
              <a:gd name="T54" fmla="*/ 2147483647 w 259"/>
              <a:gd name="T55" fmla="*/ 2147483647 h 377"/>
              <a:gd name="T56" fmla="*/ 2147483647 w 259"/>
              <a:gd name="T57" fmla="*/ 2147483647 h 377"/>
              <a:gd name="T58" fmla="*/ 2147483647 w 259"/>
              <a:gd name="T59" fmla="*/ 2147483647 h 377"/>
              <a:gd name="T60" fmla="*/ 2147483647 w 259"/>
              <a:gd name="T61" fmla="*/ 2147483647 h 377"/>
              <a:gd name="T62" fmla="*/ 0 w 259"/>
              <a:gd name="T63" fmla="*/ 2147483647 h 377"/>
              <a:gd name="T64" fmla="*/ 2147483647 w 259"/>
              <a:gd name="T65" fmla="*/ 2147483647 h 377"/>
              <a:gd name="T66" fmla="*/ 2147483647 w 259"/>
              <a:gd name="T67" fmla="*/ 2147483647 h 377"/>
              <a:gd name="T68" fmla="*/ 2147483647 w 259"/>
              <a:gd name="T69" fmla="*/ 2147483647 h 377"/>
              <a:gd name="T70" fmla="*/ 2147483647 w 259"/>
              <a:gd name="T71" fmla="*/ 2147483647 h 377"/>
              <a:gd name="T72" fmla="*/ 2147483647 w 259"/>
              <a:gd name="T73" fmla="*/ 2147483647 h 377"/>
              <a:gd name="T74" fmla="*/ 2147483647 w 259"/>
              <a:gd name="T75" fmla="*/ 2147483647 h 377"/>
              <a:gd name="T76" fmla="*/ 2147483647 w 259"/>
              <a:gd name="T77" fmla="*/ 2147483647 h 377"/>
              <a:gd name="T78" fmla="*/ 2147483647 w 259"/>
              <a:gd name="T79" fmla="*/ 2147483647 h 377"/>
              <a:gd name="T80" fmla="*/ 2147483647 w 259"/>
              <a:gd name="T81" fmla="*/ 2147483647 h 377"/>
              <a:gd name="T82" fmla="*/ 2147483647 w 259"/>
              <a:gd name="T83" fmla="*/ 2147483647 h 377"/>
              <a:gd name="T84" fmla="*/ 2147483647 w 259"/>
              <a:gd name="T85" fmla="*/ 2147483647 h 377"/>
              <a:gd name="T86" fmla="*/ 2147483647 w 259"/>
              <a:gd name="T87" fmla="*/ 2147483647 h 377"/>
              <a:gd name="T88" fmla="*/ 2147483647 w 259"/>
              <a:gd name="T89" fmla="*/ 2147483647 h 37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59" h="377">
                <a:moveTo>
                  <a:pt x="145" y="262"/>
                </a:moveTo>
                <a:lnTo>
                  <a:pt x="145" y="263"/>
                </a:lnTo>
                <a:lnTo>
                  <a:pt x="158" y="268"/>
                </a:lnTo>
                <a:lnTo>
                  <a:pt x="166" y="274"/>
                </a:lnTo>
                <a:lnTo>
                  <a:pt x="169" y="280"/>
                </a:lnTo>
                <a:lnTo>
                  <a:pt x="170" y="286"/>
                </a:lnTo>
                <a:lnTo>
                  <a:pt x="168" y="295"/>
                </a:lnTo>
                <a:lnTo>
                  <a:pt x="162" y="302"/>
                </a:lnTo>
                <a:lnTo>
                  <a:pt x="154" y="307"/>
                </a:lnTo>
                <a:lnTo>
                  <a:pt x="145" y="310"/>
                </a:lnTo>
                <a:lnTo>
                  <a:pt x="145" y="262"/>
                </a:lnTo>
                <a:close/>
                <a:moveTo>
                  <a:pt x="121" y="187"/>
                </a:moveTo>
                <a:lnTo>
                  <a:pt x="121" y="230"/>
                </a:lnTo>
                <a:lnTo>
                  <a:pt x="118" y="230"/>
                </a:lnTo>
                <a:lnTo>
                  <a:pt x="112" y="227"/>
                </a:lnTo>
                <a:lnTo>
                  <a:pt x="104" y="223"/>
                </a:lnTo>
                <a:lnTo>
                  <a:pt x="98" y="217"/>
                </a:lnTo>
                <a:lnTo>
                  <a:pt x="96" y="207"/>
                </a:lnTo>
                <a:lnTo>
                  <a:pt x="98" y="200"/>
                </a:lnTo>
                <a:lnTo>
                  <a:pt x="104" y="194"/>
                </a:lnTo>
                <a:lnTo>
                  <a:pt x="112" y="190"/>
                </a:lnTo>
                <a:lnTo>
                  <a:pt x="121" y="187"/>
                </a:lnTo>
                <a:close/>
                <a:moveTo>
                  <a:pt x="121" y="156"/>
                </a:moveTo>
                <a:lnTo>
                  <a:pt x="121" y="169"/>
                </a:lnTo>
                <a:lnTo>
                  <a:pt x="104" y="172"/>
                </a:lnTo>
                <a:lnTo>
                  <a:pt x="89" y="178"/>
                </a:lnTo>
                <a:lnTo>
                  <a:pt x="78" y="185"/>
                </a:lnTo>
                <a:lnTo>
                  <a:pt x="71" y="196"/>
                </a:lnTo>
                <a:lnTo>
                  <a:pt x="69" y="208"/>
                </a:lnTo>
                <a:lnTo>
                  <a:pt x="70" y="218"/>
                </a:lnTo>
                <a:lnTo>
                  <a:pt x="72" y="225"/>
                </a:lnTo>
                <a:lnTo>
                  <a:pt x="75" y="230"/>
                </a:lnTo>
                <a:lnTo>
                  <a:pt x="83" y="238"/>
                </a:lnTo>
                <a:lnTo>
                  <a:pt x="96" y="245"/>
                </a:lnTo>
                <a:lnTo>
                  <a:pt x="109" y="250"/>
                </a:lnTo>
                <a:lnTo>
                  <a:pt x="121" y="255"/>
                </a:lnTo>
                <a:lnTo>
                  <a:pt x="121" y="310"/>
                </a:lnTo>
                <a:lnTo>
                  <a:pt x="108" y="305"/>
                </a:lnTo>
                <a:lnTo>
                  <a:pt x="98" y="299"/>
                </a:lnTo>
                <a:lnTo>
                  <a:pt x="92" y="291"/>
                </a:lnTo>
                <a:lnTo>
                  <a:pt x="87" y="283"/>
                </a:lnTo>
                <a:lnTo>
                  <a:pt x="62" y="295"/>
                </a:lnTo>
                <a:lnTo>
                  <a:pt x="67" y="302"/>
                </a:lnTo>
                <a:lnTo>
                  <a:pt x="75" y="310"/>
                </a:lnTo>
                <a:lnTo>
                  <a:pt x="86" y="318"/>
                </a:lnTo>
                <a:lnTo>
                  <a:pt x="103" y="326"/>
                </a:lnTo>
                <a:lnTo>
                  <a:pt x="121" y="329"/>
                </a:lnTo>
                <a:lnTo>
                  <a:pt x="121" y="346"/>
                </a:lnTo>
                <a:lnTo>
                  <a:pt x="145" y="346"/>
                </a:lnTo>
                <a:lnTo>
                  <a:pt x="145" y="330"/>
                </a:lnTo>
                <a:lnTo>
                  <a:pt x="159" y="327"/>
                </a:lnTo>
                <a:lnTo>
                  <a:pt x="177" y="319"/>
                </a:lnTo>
                <a:lnTo>
                  <a:pt x="188" y="310"/>
                </a:lnTo>
                <a:lnTo>
                  <a:pt x="194" y="297"/>
                </a:lnTo>
                <a:lnTo>
                  <a:pt x="196" y="284"/>
                </a:lnTo>
                <a:lnTo>
                  <a:pt x="195" y="274"/>
                </a:lnTo>
                <a:lnTo>
                  <a:pt x="193" y="268"/>
                </a:lnTo>
                <a:lnTo>
                  <a:pt x="189" y="263"/>
                </a:lnTo>
                <a:lnTo>
                  <a:pt x="179" y="253"/>
                </a:lnTo>
                <a:lnTo>
                  <a:pt x="168" y="247"/>
                </a:lnTo>
                <a:lnTo>
                  <a:pt x="158" y="244"/>
                </a:lnTo>
                <a:lnTo>
                  <a:pt x="145" y="239"/>
                </a:lnTo>
                <a:lnTo>
                  <a:pt x="145" y="190"/>
                </a:lnTo>
                <a:lnTo>
                  <a:pt x="154" y="195"/>
                </a:lnTo>
                <a:lnTo>
                  <a:pt x="162" y="202"/>
                </a:lnTo>
                <a:lnTo>
                  <a:pt x="169" y="212"/>
                </a:lnTo>
                <a:lnTo>
                  <a:pt x="193" y="201"/>
                </a:lnTo>
                <a:lnTo>
                  <a:pt x="180" y="186"/>
                </a:lnTo>
                <a:lnTo>
                  <a:pt x="164" y="176"/>
                </a:lnTo>
                <a:lnTo>
                  <a:pt x="145" y="170"/>
                </a:lnTo>
                <a:lnTo>
                  <a:pt x="145" y="156"/>
                </a:lnTo>
                <a:lnTo>
                  <a:pt x="121" y="156"/>
                </a:lnTo>
                <a:close/>
                <a:moveTo>
                  <a:pt x="92" y="124"/>
                </a:moveTo>
                <a:lnTo>
                  <a:pt x="167" y="124"/>
                </a:lnTo>
                <a:lnTo>
                  <a:pt x="186" y="134"/>
                </a:lnTo>
                <a:lnTo>
                  <a:pt x="204" y="148"/>
                </a:lnTo>
                <a:lnTo>
                  <a:pt x="218" y="168"/>
                </a:lnTo>
                <a:lnTo>
                  <a:pt x="231" y="191"/>
                </a:lnTo>
                <a:lnTo>
                  <a:pt x="242" y="218"/>
                </a:lnTo>
                <a:lnTo>
                  <a:pt x="253" y="247"/>
                </a:lnTo>
                <a:lnTo>
                  <a:pt x="258" y="273"/>
                </a:lnTo>
                <a:lnTo>
                  <a:pt x="259" y="295"/>
                </a:lnTo>
                <a:lnTo>
                  <a:pt x="254" y="316"/>
                </a:lnTo>
                <a:lnTo>
                  <a:pt x="245" y="333"/>
                </a:lnTo>
                <a:lnTo>
                  <a:pt x="233" y="349"/>
                </a:lnTo>
                <a:lnTo>
                  <a:pt x="215" y="360"/>
                </a:lnTo>
                <a:lnTo>
                  <a:pt x="191" y="370"/>
                </a:lnTo>
                <a:lnTo>
                  <a:pt x="163" y="374"/>
                </a:lnTo>
                <a:lnTo>
                  <a:pt x="129" y="377"/>
                </a:lnTo>
                <a:lnTo>
                  <a:pt x="96" y="374"/>
                </a:lnTo>
                <a:lnTo>
                  <a:pt x="66" y="370"/>
                </a:lnTo>
                <a:lnTo>
                  <a:pt x="43" y="360"/>
                </a:lnTo>
                <a:lnTo>
                  <a:pt x="26" y="348"/>
                </a:lnTo>
                <a:lnTo>
                  <a:pt x="12" y="333"/>
                </a:lnTo>
                <a:lnTo>
                  <a:pt x="3" y="315"/>
                </a:lnTo>
                <a:lnTo>
                  <a:pt x="0" y="294"/>
                </a:lnTo>
                <a:lnTo>
                  <a:pt x="1" y="271"/>
                </a:lnTo>
                <a:lnTo>
                  <a:pt x="6" y="246"/>
                </a:lnTo>
                <a:lnTo>
                  <a:pt x="15" y="217"/>
                </a:lnTo>
                <a:lnTo>
                  <a:pt x="26" y="190"/>
                </a:lnTo>
                <a:lnTo>
                  <a:pt x="39" y="168"/>
                </a:lnTo>
                <a:lnTo>
                  <a:pt x="54" y="148"/>
                </a:lnTo>
                <a:lnTo>
                  <a:pt x="71" y="134"/>
                </a:lnTo>
                <a:lnTo>
                  <a:pt x="92" y="124"/>
                </a:lnTo>
                <a:close/>
                <a:moveTo>
                  <a:pt x="92" y="85"/>
                </a:moveTo>
                <a:lnTo>
                  <a:pt x="167" y="85"/>
                </a:lnTo>
                <a:lnTo>
                  <a:pt x="167" y="114"/>
                </a:lnTo>
                <a:lnTo>
                  <a:pt x="92" y="114"/>
                </a:lnTo>
                <a:lnTo>
                  <a:pt x="92" y="85"/>
                </a:lnTo>
                <a:close/>
                <a:moveTo>
                  <a:pt x="131" y="0"/>
                </a:moveTo>
                <a:lnTo>
                  <a:pt x="139" y="3"/>
                </a:lnTo>
                <a:lnTo>
                  <a:pt x="146" y="9"/>
                </a:lnTo>
                <a:lnTo>
                  <a:pt x="152" y="15"/>
                </a:lnTo>
                <a:lnTo>
                  <a:pt x="163" y="22"/>
                </a:lnTo>
                <a:lnTo>
                  <a:pt x="174" y="25"/>
                </a:lnTo>
                <a:lnTo>
                  <a:pt x="181" y="22"/>
                </a:lnTo>
                <a:lnTo>
                  <a:pt x="189" y="17"/>
                </a:lnTo>
                <a:lnTo>
                  <a:pt x="195" y="11"/>
                </a:lnTo>
                <a:lnTo>
                  <a:pt x="201" y="6"/>
                </a:lnTo>
                <a:lnTo>
                  <a:pt x="206" y="3"/>
                </a:lnTo>
                <a:lnTo>
                  <a:pt x="211" y="2"/>
                </a:lnTo>
                <a:lnTo>
                  <a:pt x="167" y="76"/>
                </a:lnTo>
                <a:lnTo>
                  <a:pt x="92" y="76"/>
                </a:lnTo>
                <a:lnTo>
                  <a:pt x="48" y="2"/>
                </a:lnTo>
                <a:lnTo>
                  <a:pt x="53" y="3"/>
                </a:lnTo>
                <a:lnTo>
                  <a:pt x="58" y="6"/>
                </a:lnTo>
                <a:lnTo>
                  <a:pt x="61" y="10"/>
                </a:lnTo>
                <a:lnTo>
                  <a:pt x="66" y="15"/>
                </a:lnTo>
                <a:lnTo>
                  <a:pt x="73" y="20"/>
                </a:lnTo>
                <a:lnTo>
                  <a:pt x="81" y="24"/>
                </a:lnTo>
                <a:lnTo>
                  <a:pt x="88" y="25"/>
                </a:lnTo>
                <a:lnTo>
                  <a:pt x="96" y="22"/>
                </a:lnTo>
                <a:lnTo>
                  <a:pt x="103" y="17"/>
                </a:lnTo>
                <a:lnTo>
                  <a:pt x="109" y="11"/>
                </a:lnTo>
                <a:lnTo>
                  <a:pt x="120" y="4"/>
                </a:lnTo>
                <a:lnTo>
                  <a:pt x="13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cs typeface="+mn-ea"/>
              <a:sym typeface="+mn-lt"/>
            </a:endParaRPr>
          </a:p>
        </p:txBody>
      </p:sp>
      <p:sp>
        <p:nvSpPr>
          <p:cNvPr id="41" name="Freeform 7">
            <a:extLst>
              <a:ext uri="{FF2B5EF4-FFF2-40B4-BE49-F238E27FC236}">
                <a16:creationId xmlns:a16="http://schemas.microsoft.com/office/drawing/2014/main" id="{658E5589-B14E-41AE-9E2F-32D79F3A0F68}"/>
              </a:ext>
            </a:extLst>
          </p:cNvPr>
          <p:cNvSpPr>
            <a:spLocks noEditPoints="1"/>
          </p:cNvSpPr>
          <p:nvPr/>
        </p:nvSpPr>
        <p:spPr bwMode="auto">
          <a:xfrm>
            <a:off x="8658348" y="1568227"/>
            <a:ext cx="333375" cy="409575"/>
          </a:xfrm>
          <a:custGeom>
            <a:avLst/>
            <a:gdLst>
              <a:gd name="T0" fmla="*/ 2147483647 w 470"/>
              <a:gd name="T1" fmla="*/ 2147483647 h 578"/>
              <a:gd name="T2" fmla="*/ 2147483647 w 470"/>
              <a:gd name="T3" fmla="*/ 2147483647 h 578"/>
              <a:gd name="T4" fmla="*/ 2147483647 w 470"/>
              <a:gd name="T5" fmla="*/ 2147483647 h 578"/>
              <a:gd name="T6" fmla="*/ 2147483647 w 470"/>
              <a:gd name="T7" fmla="*/ 2147483647 h 578"/>
              <a:gd name="T8" fmla="*/ 2147483647 w 470"/>
              <a:gd name="T9" fmla="*/ 2147483647 h 578"/>
              <a:gd name="T10" fmla="*/ 2147483647 w 470"/>
              <a:gd name="T11" fmla="*/ 2147483647 h 578"/>
              <a:gd name="T12" fmla="*/ 2147483647 w 470"/>
              <a:gd name="T13" fmla="*/ 2147483647 h 578"/>
              <a:gd name="T14" fmla="*/ 2147483647 w 470"/>
              <a:gd name="T15" fmla="*/ 2147483647 h 578"/>
              <a:gd name="T16" fmla="*/ 2147483647 w 470"/>
              <a:gd name="T17" fmla="*/ 2147483647 h 578"/>
              <a:gd name="T18" fmla="*/ 2147483647 w 470"/>
              <a:gd name="T19" fmla="*/ 2147483647 h 578"/>
              <a:gd name="T20" fmla="*/ 2147483647 w 470"/>
              <a:gd name="T21" fmla="*/ 2147483647 h 578"/>
              <a:gd name="T22" fmla="*/ 2147483647 w 470"/>
              <a:gd name="T23" fmla="*/ 2147483647 h 578"/>
              <a:gd name="T24" fmla="*/ 2147483647 w 470"/>
              <a:gd name="T25" fmla="*/ 2147483647 h 578"/>
              <a:gd name="T26" fmla="*/ 2147483647 w 470"/>
              <a:gd name="T27" fmla="*/ 2147483647 h 578"/>
              <a:gd name="T28" fmla="*/ 2147483647 w 470"/>
              <a:gd name="T29" fmla="*/ 2147483647 h 578"/>
              <a:gd name="T30" fmla="*/ 2147483647 w 470"/>
              <a:gd name="T31" fmla="*/ 2147483647 h 578"/>
              <a:gd name="T32" fmla="*/ 2147483647 w 470"/>
              <a:gd name="T33" fmla="*/ 2147483647 h 578"/>
              <a:gd name="T34" fmla="*/ 2147483647 w 470"/>
              <a:gd name="T35" fmla="*/ 2147483647 h 578"/>
              <a:gd name="T36" fmla="*/ 2147483647 w 470"/>
              <a:gd name="T37" fmla="*/ 2147483647 h 578"/>
              <a:gd name="T38" fmla="*/ 2147483647 w 470"/>
              <a:gd name="T39" fmla="*/ 2147483647 h 578"/>
              <a:gd name="T40" fmla="*/ 2147483647 w 470"/>
              <a:gd name="T41" fmla="*/ 2147483647 h 578"/>
              <a:gd name="T42" fmla="*/ 2147483647 w 470"/>
              <a:gd name="T43" fmla="*/ 2147483647 h 578"/>
              <a:gd name="T44" fmla="*/ 2147483647 w 470"/>
              <a:gd name="T45" fmla="*/ 2147483647 h 578"/>
              <a:gd name="T46" fmla="*/ 2147483647 w 470"/>
              <a:gd name="T47" fmla="*/ 2147483647 h 578"/>
              <a:gd name="T48" fmla="*/ 2147483647 w 470"/>
              <a:gd name="T49" fmla="*/ 2147483647 h 578"/>
              <a:gd name="T50" fmla="*/ 2147483647 w 470"/>
              <a:gd name="T51" fmla="*/ 2147483647 h 578"/>
              <a:gd name="T52" fmla="*/ 2147483647 w 470"/>
              <a:gd name="T53" fmla="*/ 2147483647 h 578"/>
              <a:gd name="T54" fmla="*/ 2147483647 w 470"/>
              <a:gd name="T55" fmla="*/ 2147483647 h 578"/>
              <a:gd name="T56" fmla="*/ 2147483647 w 470"/>
              <a:gd name="T57" fmla="*/ 2147483647 h 578"/>
              <a:gd name="T58" fmla="*/ 2147483647 w 470"/>
              <a:gd name="T59" fmla="*/ 2147483647 h 578"/>
              <a:gd name="T60" fmla="*/ 2147483647 w 470"/>
              <a:gd name="T61" fmla="*/ 2147483647 h 578"/>
              <a:gd name="T62" fmla="*/ 2147483647 w 470"/>
              <a:gd name="T63" fmla="*/ 2147483647 h 578"/>
              <a:gd name="T64" fmla="*/ 2147483647 w 470"/>
              <a:gd name="T65" fmla="*/ 2147483647 h 578"/>
              <a:gd name="T66" fmla="*/ 2147483647 w 470"/>
              <a:gd name="T67" fmla="*/ 2147483647 h 578"/>
              <a:gd name="T68" fmla="*/ 2147483647 w 470"/>
              <a:gd name="T69" fmla="*/ 2147483647 h 578"/>
              <a:gd name="T70" fmla="*/ 2147483647 w 470"/>
              <a:gd name="T71" fmla="*/ 2147483647 h 578"/>
              <a:gd name="T72" fmla="*/ 2147483647 w 470"/>
              <a:gd name="T73" fmla="*/ 2147483647 h 578"/>
              <a:gd name="T74" fmla="*/ 2147483647 w 470"/>
              <a:gd name="T75" fmla="*/ 2147483647 h 578"/>
              <a:gd name="T76" fmla="*/ 2147483647 w 470"/>
              <a:gd name="T77" fmla="*/ 2147483647 h 578"/>
              <a:gd name="T78" fmla="*/ 2147483647 w 470"/>
              <a:gd name="T79" fmla="*/ 2147483647 h 578"/>
              <a:gd name="T80" fmla="*/ 2147483647 w 470"/>
              <a:gd name="T81" fmla="*/ 2147483647 h 578"/>
              <a:gd name="T82" fmla="*/ 2147483647 w 470"/>
              <a:gd name="T83" fmla="*/ 2147483647 h 578"/>
              <a:gd name="T84" fmla="*/ 2147483647 w 470"/>
              <a:gd name="T85" fmla="*/ 2147483647 h 578"/>
              <a:gd name="T86" fmla="*/ 2147483647 w 470"/>
              <a:gd name="T87" fmla="*/ 2147483647 h 578"/>
              <a:gd name="T88" fmla="*/ 0 w 470"/>
              <a:gd name="T89" fmla="*/ 2147483647 h 578"/>
              <a:gd name="T90" fmla="*/ 0 w 470"/>
              <a:gd name="T91" fmla="*/ 2147483647 h 578"/>
              <a:gd name="T92" fmla="*/ 2147483647 w 470"/>
              <a:gd name="T93" fmla="*/ 2147483647 h 578"/>
              <a:gd name="T94" fmla="*/ 2147483647 w 470"/>
              <a:gd name="T95" fmla="*/ 2147483647 h 578"/>
              <a:gd name="T96" fmla="*/ 2147483647 w 470"/>
              <a:gd name="T97" fmla="*/ 2147483647 h 578"/>
              <a:gd name="T98" fmla="*/ 2147483647 w 470"/>
              <a:gd name="T99" fmla="*/ 2147483647 h 578"/>
              <a:gd name="T100" fmla="*/ 2147483647 w 470"/>
              <a:gd name="T101" fmla="*/ 2147483647 h 578"/>
              <a:gd name="T102" fmla="*/ 2147483647 w 470"/>
              <a:gd name="T103" fmla="*/ 0 h 5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0" h="578">
                <a:moveTo>
                  <a:pt x="295" y="479"/>
                </a:moveTo>
                <a:lnTo>
                  <a:pt x="284" y="481"/>
                </a:lnTo>
                <a:lnTo>
                  <a:pt x="275" y="488"/>
                </a:lnTo>
                <a:lnTo>
                  <a:pt x="269" y="496"/>
                </a:lnTo>
                <a:lnTo>
                  <a:pt x="268" y="506"/>
                </a:lnTo>
                <a:lnTo>
                  <a:pt x="269" y="516"/>
                </a:lnTo>
                <a:lnTo>
                  <a:pt x="275" y="525"/>
                </a:lnTo>
                <a:lnTo>
                  <a:pt x="284" y="530"/>
                </a:lnTo>
                <a:lnTo>
                  <a:pt x="295" y="533"/>
                </a:lnTo>
                <a:lnTo>
                  <a:pt x="304" y="530"/>
                </a:lnTo>
                <a:lnTo>
                  <a:pt x="313" y="525"/>
                </a:lnTo>
                <a:lnTo>
                  <a:pt x="319" y="516"/>
                </a:lnTo>
                <a:lnTo>
                  <a:pt x="320" y="506"/>
                </a:lnTo>
                <a:lnTo>
                  <a:pt x="319" y="496"/>
                </a:lnTo>
                <a:lnTo>
                  <a:pt x="313" y="488"/>
                </a:lnTo>
                <a:lnTo>
                  <a:pt x="304" y="481"/>
                </a:lnTo>
                <a:lnTo>
                  <a:pt x="295" y="479"/>
                </a:lnTo>
                <a:close/>
                <a:moveTo>
                  <a:pt x="420" y="331"/>
                </a:moveTo>
                <a:lnTo>
                  <a:pt x="455" y="335"/>
                </a:lnTo>
                <a:lnTo>
                  <a:pt x="458" y="336"/>
                </a:lnTo>
                <a:lnTo>
                  <a:pt x="460" y="337"/>
                </a:lnTo>
                <a:lnTo>
                  <a:pt x="463" y="338"/>
                </a:lnTo>
                <a:lnTo>
                  <a:pt x="465" y="341"/>
                </a:lnTo>
                <a:lnTo>
                  <a:pt x="465" y="344"/>
                </a:lnTo>
                <a:lnTo>
                  <a:pt x="469" y="377"/>
                </a:lnTo>
                <a:lnTo>
                  <a:pt x="470" y="381"/>
                </a:lnTo>
                <a:lnTo>
                  <a:pt x="469" y="384"/>
                </a:lnTo>
                <a:lnTo>
                  <a:pt x="469" y="385"/>
                </a:lnTo>
                <a:lnTo>
                  <a:pt x="468" y="387"/>
                </a:lnTo>
                <a:lnTo>
                  <a:pt x="465" y="390"/>
                </a:lnTo>
                <a:lnTo>
                  <a:pt x="459" y="396"/>
                </a:lnTo>
                <a:lnTo>
                  <a:pt x="443" y="397"/>
                </a:lnTo>
                <a:lnTo>
                  <a:pt x="441" y="398"/>
                </a:lnTo>
                <a:lnTo>
                  <a:pt x="441" y="401"/>
                </a:lnTo>
                <a:lnTo>
                  <a:pt x="438" y="417"/>
                </a:lnTo>
                <a:lnTo>
                  <a:pt x="428" y="426"/>
                </a:lnTo>
                <a:lnTo>
                  <a:pt x="412" y="429"/>
                </a:lnTo>
                <a:lnTo>
                  <a:pt x="411" y="429"/>
                </a:lnTo>
                <a:lnTo>
                  <a:pt x="410" y="430"/>
                </a:lnTo>
                <a:lnTo>
                  <a:pt x="409" y="431"/>
                </a:lnTo>
                <a:lnTo>
                  <a:pt x="408" y="447"/>
                </a:lnTo>
                <a:lnTo>
                  <a:pt x="394" y="461"/>
                </a:lnTo>
                <a:lnTo>
                  <a:pt x="399" y="479"/>
                </a:lnTo>
                <a:lnTo>
                  <a:pt x="399" y="499"/>
                </a:lnTo>
                <a:lnTo>
                  <a:pt x="395" y="518"/>
                </a:lnTo>
                <a:lnTo>
                  <a:pt x="387" y="536"/>
                </a:lnTo>
                <a:lnTo>
                  <a:pt x="373" y="552"/>
                </a:lnTo>
                <a:lnTo>
                  <a:pt x="355" y="567"/>
                </a:lnTo>
                <a:lnTo>
                  <a:pt x="333" y="576"/>
                </a:lnTo>
                <a:lnTo>
                  <a:pt x="311" y="578"/>
                </a:lnTo>
                <a:lnTo>
                  <a:pt x="288" y="576"/>
                </a:lnTo>
                <a:lnTo>
                  <a:pt x="266" y="567"/>
                </a:lnTo>
                <a:lnTo>
                  <a:pt x="248" y="552"/>
                </a:lnTo>
                <a:lnTo>
                  <a:pt x="233" y="533"/>
                </a:lnTo>
                <a:lnTo>
                  <a:pt x="225" y="512"/>
                </a:lnTo>
                <a:lnTo>
                  <a:pt x="222" y="490"/>
                </a:lnTo>
                <a:lnTo>
                  <a:pt x="225" y="467"/>
                </a:lnTo>
                <a:lnTo>
                  <a:pt x="233" y="446"/>
                </a:lnTo>
                <a:lnTo>
                  <a:pt x="248" y="428"/>
                </a:lnTo>
                <a:lnTo>
                  <a:pt x="264" y="414"/>
                </a:lnTo>
                <a:lnTo>
                  <a:pt x="282" y="406"/>
                </a:lnTo>
                <a:lnTo>
                  <a:pt x="302" y="402"/>
                </a:lnTo>
                <a:lnTo>
                  <a:pt x="322" y="402"/>
                </a:lnTo>
                <a:lnTo>
                  <a:pt x="340" y="406"/>
                </a:lnTo>
                <a:lnTo>
                  <a:pt x="411" y="335"/>
                </a:lnTo>
                <a:lnTo>
                  <a:pt x="414" y="333"/>
                </a:lnTo>
                <a:lnTo>
                  <a:pt x="416" y="331"/>
                </a:lnTo>
                <a:lnTo>
                  <a:pt x="420" y="331"/>
                </a:lnTo>
                <a:close/>
                <a:moveTo>
                  <a:pt x="174" y="298"/>
                </a:moveTo>
                <a:lnTo>
                  <a:pt x="161" y="300"/>
                </a:lnTo>
                <a:lnTo>
                  <a:pt x="150" y="308"/>
                </a:lnTo>
                <a:lnTo>
                  <a:pt x="142" y="319"/>
                </a:lnTo>
                <a:lnTo>
                  <a:pt x="140" y="332"/>
                </a:lnTo>
                <a:lnTo>
                  <a:pt x="142" y="344"/>
                </a:lnTo>
                <a:lnTo>
                  <a:pt x="150" y="355"/>
                </a:lnTo>
                <a:lnTo>
                  <a:pt x="161" y="363"/>
                </a:lnTo>
                <a:lnTo>
                  <a:pt x="174" y="365"/>
                </a:lnTo>
                <a:lnTo>
                  <a:pt x="187" y="363"/>
                </a:lnTo>
                <a:lnTo>
                  <a:pt x="198" y="355"/>
                </a:lnTo>
                <a:lnTo>
                  <a:pt x="205" y="344"/>
                </a:lnTo>
                <a:lnTo>
                  <a:pt x="207" y="332"/>
                </a:lnTo>
                <a:lnTo>
                  <a:pt x="205" y="319"/>
                </a:lnTo>
                <a:lnTo>
                  <a:pt x="198" y="308"/>
                </a:lnTo>
                <a:lnTo>
                  <a:pt x="187" y="300"/>
                </a:lnTo>
                <a:lnTo>
                  <a:pt x="174" y="298"/>
                </a:lnTo>
                <a:close/>
                <a:moveTo>
                  <a:pt x="173" y="55"/>
                </a:moveTo>
                <a:lnTo>
                  <a:pt x="150" y="58"/>
                </a:lnTo>
                <a:lnTo>
                  <a:pt x="130" y="69"/>
                </a:lnTo>
                <a:lnTo>
                  <a:pt x="114" y="85"/>
                </a:lnTo>
                <a:lnTo>
                  <a:pt x="103" y="105"/>
                </a:lnTo>
                <a:lnTo>
                  <a:pt x="99" y="128"/>
                </a:lnTo>
                <a:lnTo>
                  <a:pt x="99" y="204"/>
                </a:lnTo>
                <a:lnTo>
                  <a:pt x="248" y="204"/>
                </a:lnTo>
                <a:lnTo>
                  <a:pt x="248" y="128"/>
                </a:lnTo>
                <a:lnTo>
                  <a:pt x="244" y="105"/>
                </a:lnTo>
                <a:lnTo>
                  <a:pt x="233" y="85"/>
                </a:lnTo>
                <a:lnTo>
                  <a:pt x="217" y="69"/>
                </a:lnTo>
                <a:lnTo>
                  <a:pt x="196" y="58"/>
                </a:lnTo>
                <a:lnTo>
                  <a:pt x="173" y="55"/>
                </a:lnTo>
                <a:close/>
                <a:moveTo>
                  <a:pt x="173" y="0"/>
                </a:moveTo>
                <a:lnTo>
                  <a:pt x="183" y="1"/>
                </a:lnTo>
                <a:lnTo>
                  <a:pt x="211" y="6"/>
                </a:lnTo>
                <a:lnTo>
                  <a:pt x="236" y="16"/>
                </a:lnTo>
                <a:lnTo>
                  <a:pt x="258" y="31"/>
                </a:lnTo>
                <a:lnTo>
                  <a:pt x="276" y="51"/>
                </a:lnTo>
                <a:lnTo>
                  <a:pt x="290" y="74"/>
                </a:lnTo>
                <a:lnTo>
                  <a:pt x="298" y="100"/>
                </a:lnTo>
                <a:lnTo>
                  <a:pt x="302" y="128"/>
                </a:lnTo>
                <a:lnTo>
                  <a:pt x="302" y="204"/>
                </a:lnTo>
                <a:lnTo>
                  <a:pt x="308" y="204"/>
                </a:lnTo>
                <a:lnTo>
                  <a:pt x="309" y="204"/>
                </a:lnTo>
                <a:lnTo>
                  <a:pt x="318" y="205"/>
                </a:lnTo>
                <a:lnTo>
                  <a:pt x="325" y="208"/>
                </a:lnTo>
                <a:lnTo>
                  <a:pt x="325" y="209"/>
                </a:lnTo>
                <a:lnTo>
                  <a:pt x="338" y="217"/>
                </a:lnTo>
                <a:lnTo>
                  <a:pt x="345" y="230"/>
                </a:lnTo>
                <a:lnTo>
                  <a:pt x="347" y="244"/>
                </a:lnTo>
                <a:lnTo>
                  <a:pt x="347" y="370"/>
                </a:lnTo>
                <a:lnTo>
                  <a:pt x="334" y="382"/>
                </a:lnTo>
                <a:lnTo>
                  <a:pt x="311" y="380"/>
                </a:lnTo>
                <a:lnTo>
                  <a:pt x="290" y="382"/>
                </a:lnTo>
                <a:lnTo>
                  <a:pt x="270" y="388"/>
                </a:lnTo>
                <a:lnTo>
                  <a:pt x="250" y="398"/>
                </a:lnTo>
                <a:lnTo>
                  <a:pt x="233" y="413"/>
                </a:lnTo>
                <a:lnTo>
                  <a:pt x="220" y="429"/>
                </a:lnTo>
                <a:lnTo>
                  <a:pt x="210" y="447"/>
                </a:lnTo>
                <a:lnTo>
                  <a:pt x="204" y="467"/>
                </a:lnTo>
                <a:lnTo>
                  <a:pt x="41" y="467"/>
                </a:lnTo>
                <a:lnTo>
                  <a:pt x="25" y="464"/>
                </a:lnTo>
                <a:lnTo>
                  <a:pt x="12" y="456"/>
                </a:lnTo>
                <a:lnTo>
                  <a:pt x="4" y="444"/>
                </a:lnTo>
                <a:lnTo>
                  <a:pt x="0" y="429"/>
                </a:lnTo>
                <a:lnTo>
                  <a:pt x="0" y="428"/>
                </a:lnTo>
                <a:lnTo>
                  <a:pt x="0" y="244"/>
                </a:lnTo>
                <a:lnTo>
                  <a:pt x="0" y="239"/>
                </a:lnTo>
                <a:lnTo>
                  <a:pt x="1" y="236"/>
                </a:lnTo>
                <a:lnTo>
                  <a:pt x="1" y="234"/>
                </a:lnTo>
                <a:lnTo>
                  <a:pt x="6" y="222"/>
                </a:lnTo>
                <a:lnTo>
                  <a:pt x="16" y="212"/>
                </a:lnTo>
                <a:lnTo>
                  <a:pt x="27" y="206"/>
                </a:lnTo>
                <a:lnTo>
                  <a:pt x="41" y="204"/>
                </a:lnTo>
                <a:lnTo>
                  <a:pt x="45" y="204"/>
                </a:lnTo>
                <a:lnTo>
                  <a:pt x="45" y="128"/>
                </a:lnTo>
                <a:lnTo>
                  <a:pt x="49" y="100"/>
                </a:lnTo>
                <a:lnTo>
                  <a:pt x="58" y="74"/>
                </a:lnTo>
                <a:lnTo>
                  <a:pt x="71" y="51"/>
                </a:lnTo>
                <a:lnTo>
                  <a:pt x="90" y="31"/>
                </a:lnTo>
                <a:lnTo>
                  <a:pt x="112" y="16"/>
                </a:lnTo>
                <a:lnTo>
                  <a:pt x="136" y="6"/>
                </a:lnTo>
                <a:lnTo>
                  <a:pt x="163" y="1"/>
                </a:lnTo>
                <a:lnTo>
                  <a:pt x="17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cs typeface="+mn-ea"/>
              <a:sym typeface="+mn-lt"/>
            </a:endParaRPr>
          </a:p>
        </p:txBody>
      </p:sp>
      <p:sp>
        <p:nvSpPr>
          <p:cNvPr id="42" name="Freeform 8">
            <a:extLst>
              <a:ext uri="{FF2B5EF4-FFF2-40B4-BE49-F238E27FC236}">
                <a16:creationId xmlns:a16="http://schemas.microsoft.com/office/drawing/2014/main" id="{58EB9E20-762B-4C96-943E-41503D7132DE}"/>
              </a:ext>
            </a:extLst>
          </p:cNvPr>
          <p:cNvSpPr>
            <a:spLocks noEditPoints="1"/>
          </p:cNvSpPr>
          <p:nvPr/>
        </p:nvSpPr>
        <p:spPr bwMode="auto">
          <a:xfrm>
            <a:off x="8574211" y="4894039"/>
            <a:ext cx="455612" cy="322263"/>
          </a:xfrm>
          <a:custGeom>
            <a:avLst/>
            <a:gdLst>
              <a:gd name="T0" fmla="*/ 2147483647 w 512"/>
              <a:gd name="T1" fmla="*/ 2147483647 h 363"/>
              <a:gd name="T2" fmla="*/ 2147483647 w 512"/>
              <a:gd name="T3" fmla="*/ 2147483647 h 363"/>
              <a:gd name="T4" fmla="*/ 2147483647 w 512"/>
              <a:gd name="T5" fmla="*/ 2147483647 h 363"/>
              <a:gd name="T6" fmla="*/ 2147483647 w 512"/>
              <a:gd name="T7" fmla="*/ 2147483647 h 363"/>
              <a:gd name="T8" fmla="*/ 2147483647 w 512"/>
              <a:gd name="T9" fmla="*/ 2147483647 h 363"/>
              <a:gd name="T10" fmla="*/ 2147483647 w 512"/>
              <a:gd name="T11" fmla="*/ 2147483647 h 363"/>
              <a:gd name="T12" fmla="*/ 2147483647 w 512"/>
              <a:gd name="T13" fmla="*/ 2147483647 h 363"/>
              <a:gd name="T14" fmla="*/ 2147483647 w 512"/>
              <a:gd name="T15" fmla="*/ 2147483647 h 363"/>
              <a:gd name="T16" fmla="*/ 2147483647 w 512"/>
              <a:gd name="T17" fmla="*/ 2147483647 h 363"/>
              <a:gd name="T18" fmla="*/ 2147483647 w 512"/>
              <a:gd name="T19" fmla="*/ 2147483647 h 363"/>
              <a:gd name="T20" fmla="*/ 2147483647 w 512"/>
              <a:gd name="T21" fmla="*/ 2147483647 h 363"/>
              <a:gd name="T22" fmla="*/ 2147483647 w 512"/>
              <a:gd name="T23" fmla="*/ 2147483647 h 363"/>
              <a:gd name="T24" fmla="*/ 2147483647 w 512"/>
              <a:gd name="T25" fmla="*/ 2147483647 h 363"/>
              <a:gd name="T26" fmla="*/ 2147483647 w 512"/>
              <a:gd name="T27" fmla="*/ 2147483647 h 363"/>
              <a:gd name="T28" fmla="*/ 2147483647 w 512"/>
              <a:gd name="T29" fmla="*/ 2147483647 h 363"/>
              <a:gd name="T30" fmla="*/ 2147483647 w 512"/>
              <a:gd name="T31" fmla="*/ 2147483647 h 363"/>
              <a:gd name="T32" fmla="*/ 2147483647 w 512"/>
              <a:gd name="T33" fmla="*/ 2147483647 h 363"/>
              <a:gd name="T34" fmla="*/ 2147483647 w 512"/>
              <a:gd name="T35" fmla="*/ 2147483647 h 363"/>
              <a:gd name="T36" fmla="*/ 2147483647 w 512"/>
              <a:gd name="T37" fmla="*/ 2147483647 h 363"/>
              <a:gd name="T38" fmla="*/ 2147483647 w 512"/>
              <a:gd name="T39" fmla="*/ 2147483647 h 363"/>
              <a:gd name="T40" fmla="*/ 2147483647 w 512"/>
              <a:gd name="T41" fmla="*/ 2147483647 h 363"/>
              <a:gd name="T42" fmla="*/ 2147483647 w 512"/>
              <a:gd name="T43" fmla="*/ 2147483647 h 363"/>
              <a:gd name="T44" fmla="*/ 2147483647 w 512"/>
              <a:gd name="T45" fmla="*/ 2147483647 h 363"/>
              <a:gd name="T46" fmla="*/ 2147483647 w 512"/>
              <a:gd name="T47" fmla="*/ 2147483647 h 363"/>
              <a:gd name="T48" fmla="*/ 2147483647 w 512"/>
              <a:gd name="T49" fmla="*/ 2147483647 h 363"/>
              <a:gd name="T50" fmla="*/ 2147483647 w 512"/>
              <a:gd name="T51" fmla="*/ 2147483647 h 363"/>
              <a:gd name="T52" fmla="*/ 2147483647 w 512"/>
              <a:gd name="T53" fmla="*/ 2147483647 h 363"/>
              <a:gd name="T54" fmla="*/ 2147483647 w 512"/>
              <a:gd name="T55" fmla="*/ 2147483647 h 363"/>
              <a:gd name="T56" fmla="*/ 2147483647 w 512"/>
              <a:gd name="T57" fmla="*/ 2147483647 h 363"/>
              <a:gd name="T58" fmla="*/ 2147483647 w 512"/>
              <a:gd name="T59" fmla="*/ 2147483647 h 363"/>
              <a:gd name="T60" fmla="*/ 2147483647 w 512"/>
              <a:gd name="T61" fmla="*/ 2147483647 h 363"/>
              <a:gd name="T62" fmla="*/ 2147483647 w 512"/>
              <a:gd name="T63" fmla="*/ 2147483647 h 363"/>
              <a:gd name="T64" fmla="*/ 2147483647 w 512"/>
              <a:gd name="T65" fmla="*/ 2147483647 h 363"/>
              <a:gd name="T66" fmla="*/ 2147483647 w 512"/>
              <a:gd name="T67" fmla="*/ 2147483647 h 363"/>
              <a:gd name="T68" fmla="*/ 2147483647 w 512"/>
              <a:gd name="T69" fmla="*/ 2147483647 h 363"/>
              <a:gd name="T70" fmla="*/ 2147483647 w 512"/>
              <a:gd name="T71" fmla="*/ 2147483647 h 363"/>
              <a:gd name="T72" fmla="*/ 2147483647 w 512"/>
              <a:gd name="T73" fmla="*/ 2147483647 h 363"/>
              <a:gd name="T74" fmla="*/ 2147483647 w 512"/>
              <a:gd name="T75" fmla="*/ 2147483647 h 363"/>
              <a:gd name="T76" fmla="*/ 2147483647 w 512"/>
              <a:gd name="T77" fmla="*/ 2147483647 h 363"/>
              <a:gd name="T78" fmla="*/ 2147483647 w 512"/>
              <a:gd name="T79" fmla="*/ 2147483647 h 363"/>
              <a:gd name="T80" fmla="*/ 2147483647 w 512"/>
              <a:gd name="T81" fmla="*/ 2147483647 h 363"/>
              <a:gd name="T82" fmla="*/ 2147483647 w 512"/>
              <a:gd name="T83" fmla="*/ 2147483647 h 363"/>
              <a:gd name="T84" fmla="*/ 2147483647 w 512"/>
              <a:gd name="T85" fmla="*/ 2147483647 h 363"/>
              <a:gd name="T86" fmla="*/ 2147483647 w 512"/>
              <a:gd name="T87" fmla="*/ 2147483647 h 363"/>
              <a:gd name="T88" fmla="*/ 2147483647 w 512"/>
              <a:gd name="T89" fmla="*/ 2147483647 h 363"/>
              <a:gd name="T90" fmla="*/ 2147483647 w 512"/>
              <a:gd name="T91" fmla="*/ 2147483647 h 363"/>
              <a:gd name="T92" fmla="*/ 2147483647 w 512"/>
              <a:gd name="T93" fmla="*/ 2147483647 h 363"/>
              <a:gd name="T94" fmla="*/ 2147483647 w 512"/>
              <a:gd name="T95" fmla="*/ 2147483647 h 363"/>
              <a:gd name="T96" fmla="*/ 2147483647 w 512"/>
              <a:gd name="T97" fmla="*/ 2147483647 h 363"/>
              <a:gd name="T98" fmla="*/ 2147483647 w 512"/>
              <a:gd name="T99" fmla="*/ 2147483647 h 363"/>
              <a:gd name="T100" fmla="*/ 2147483647 w 512"/>
              <a:gd name="T101" fmla="*/ 2147483647 h 363"/>
              <a:gd name="T102" fmla="*/ 2147483647 w 512"/>
              <a:gd name="T103" fmla="*/ 2147483647 h 36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2" h="363">
                <a:moveTo>
                  <a:pt x="230" y="61"/>
                </a:moveTo>
                <a:lnTo>
                  <a:pt x="237" y="63"/>
                </a:lnTo>
                <a:lnTo>
                  <a:pt x="238" y="63"/>
                </a:lnTo>
                <a:lnTo>
                  <a:pt x="337" y="89"/>
                </a:lnTo>
                <a:lnTo>
                  <a:pt x="339" y="91"/>
                </a:lnTo>
                <a:lnTo>
                  <a:pt x="340" y="92"/>
                </a:lnTo>
                <a:lnTo>
                  <a:pt x="343" y="92"/>
                </a:lnTo>
                <a:lnTo>
                  <a:pt x="345" y="94"/>
                </a:lnTo>
                <a:lnTo>
                  <a:pt x="349" y="97"/>
                </a:lnTo>
                <a:lnTo>
                  <a:pt x="351" y="99"/>
                </a:lnTo>
                <a:lnTo>
                  <a:pt x="354" y="102"/>
                </a:lnTo>
                <a:lnTo>
                  <a:pt x="355" y="104"/>
                </a:lnTo>
                <a:lnTo>
                  <a:pt x="355" y="105"/>
                </a:lnTo>
                <a:lnTo>
                  <a:pt x="371" y="133"/>
                </a:lnTo>
                <a:lnTo>
                  <a:pt x="398" y="184"/>
                </a:lnTo>
                <a:lnTo>
                  <a:pt x="463" y="136"/>
                </a:lnTo>
                <a:lnTo>
                  <a:pt x="468" y="133"/>
                </a:lnTo>
                <a:lnTo>
                  <a:pt x="475" y="131"/>
                </a:lnTo>
                <a:lnTo>
                  <a:pt x="481" y="131"/>
                </a:lnTo>
                <a:lnTo>
                  <a:pt x="490" y="132"/>
                </a:lnTo>
                <a:lnTo>
                  <a:pt x="499" y="136"/>
                </a:lnTo>
                <a:lnTo>
                  <a:pt x="506" y="143"/>
                </a:lnTo>
                <a:lnTo>
                  <a:pt x="510" y="149"/>
                </a:lnTo>
                <a:lnTo>
                  <a:pt x="512" y="155"/>
                </a:lnTo>
                <a:lnTo>
                  <a:pt x="512" y="162"/>
                </a:lnTo>
                <a:lnTo>
                  <a:pt x="511" y="171"/>
                </a:lnTo>
                <a:lnTo>
                  <a:pt x="507" y="180"/>
                </a:lnTo>
                <a:lnTo>
                  <a:pt x="500" y="186"/>
                </a:lnTo>
                <a:lnTo>
                  <a:pt x="407" y="256"/>
                </a:lnTo>
                <a:lnTo>
                  <a:pt x="400" y="258"/>
                </a:lnTo>
                <a:lnTo>
                  <a:pt x="394" y="261"/>
                </a:lnTo>
                <a:lnTo>
                  <a:pt x="388" y="261"/>
                </a:lnTo>
                <a:lnTo>
                  <a:pt x="382" y="261"/>
                </a:lnTo>
                <a:lnTo>
                  <a:pt x="377" y="259"/>
                </a:lnTo>
                <a:lnTo>
                  <a:pt x="372" y="257"/>
                </a:lnTo>
                <a:lnTo>
                  <a:pt x="367" y="253"/>
                </a:lnTo>
                <a:lnTo>
                  <a:pt x="364" y="250"/>
                </a:lnTo>
                <a:lnTo>
                  <a:pt x="360" y="245"/>
                </a:lnTo>
                <a:lnTo>
                  <a:pt x="360" y="243"/>
                </a:lnTo>
                <a:lnTo>
                  <a:pt x="359" y="241"/>
                </a:lnTo>
                <a:lnTo>
                  <a:pt x="356" y="239"/>
                </a:lnTo>
                <a:lnTo>
                  <a:pt x="354" y="234"/>
                </a:lnTo>
                <a:lnTo>
                  <a:pt x="348" y="221"/>
                </a:lnTo>
                <a:lnTo>
                  <a:pt x="339" y="207"/>
                </a:lnTo>
                <a:lnTo>
                  <a:pt x="328" y="185"/>
                </a:lnTo>
                <a:lnTo>
                  <a:pt x="317" y="165"/>
                </a:lnTo>
                <a:lnTo>
                  <a:pt x="305" y="175"/>
                </a:lnTo>
                <a:lnTo>
                  <a:pt x="287" y="186"/>
                </a:lnTo>
                <a:lnTo>
                  <a:pt x="269" y="199"/>
                </a:lnTo>
                <a:lnTo>
                  <a:pt x="322" y="218"/>
                </a:lnTo>
                <a:lnTo>
                  <a:pt x="332" y="224"/>
                </a:lnTo>
                <a:lnTo>
                  <a:pt x="339" y="232"/>
                </a:lnTo>
                <a:lnTo>
                  <a:pt x="343" y="243"/>
                </a:lnTo>
                <a:lnTo>
                  <a:pt x="343" y="247"/>
                </a:lnTo>
                <a:lnTo>
                  <a:pt x="341" y="257"/>
                </a:lnTo>
                <a:lnTo>
                  <a:pt x="337" y="265"/>
                </a:lnTo>
                <a:lnTo>
                  <a:pt x="329" y="273"/>
                </a:lnTo>
                <a:lnTo>
                  <a:pt x="241" y="336"/>
                </a:lnTo>
                <a:lnTo>
                  <a:pt x="235" y="340"/>
                </a:lnTo>
                <a:lnTo>
                  <a:pt x="229" y="341"/>
                </a:lnTo>
                <a:lnTo>
                  <a:pt x="222" y="342"/>
                </a:lnTo>
                <a:lnTo>
                  <a:pt x="213" y="341"/>
                </a:lnTo>
                <a:lnTo>
                  <a:pt x="204" y="336"/>
                </a:lnTo>
                <a:lnTo>
                  <a:pt x="197" y="329"/>
                </a:lnTo>
                <a:lnTo>
                  <a:pt x="194" y="324"/>
                </a:lnTo>
                <a:lnTo>
                  <a:pt x="192" y="318"/>
                </a:lnTo>
                <a:lnTo>
                  <a:pt x="190" y="311"/>
                </a:lnTo>
                <a:lnTo>
                  <a:pt x="193" y="302"/>
                </a:lnTo>
                <a:lnTo>
                  <a:pt x="197" y="294"/>
                </a:lnTo>
                <a:lnTo>
                  <a:pt x="204" y="286"/>
                </a:lnTo>
                <a:lnTo>
                  <a:pt x="206" y="285"/>
                </a:lnTo>
                <a:lnTo>
                  <a:pt x="213" y="280"/>
                </a:lnTo>
                <a:lnTo>
                  <a:pt x="221" y="274"/>
                </a:lnTo>
                <a:lnTo>
                  <a:pt x="232" y="265"/>
                </a:lnTo>
                <a:lnTo>
                  <a:pt x="244" y="257"/>
                </a:lnTo>
                <a:lnTo>
                  <a:pt x="225" y="251"/>
                </a:lnTo>
                <a:lnTo>
                  <a:pt x="208" y="245"/>
                </a:lnTo>
                <a:lnTo>
                  <a:pt x="179" y="264"/>
                </a:lnTo>
                <a:lnTo>
                  <a:pt x="151" y="285"/>
                </a:lnTo>
                <a:lnTo>
                  <a:pt x="125" y="303"/>
                </a:lnTo>
                <a:lnTo>
                  <a:pt x="101" y="320"/>
                </a:lnTo>
                <a:lnTo>
                  <a:pt x="80" y="335"/>
                </a:lnTo>
                <a:lnTo>
                  <a:pt x="64" y="347"/>
                </a:lnTo>
                <a:lnTo>
                  <a:pt x="59" y="351"/>
                </a:lnTo>
                <a:lnTo>
                  <a:pt x="55" y="354"/>
                </a:lnTo>
                <a:lnTo>
                  <a:pt x="52" y="356"/>
                </a:lnTo>
                <a:lnTo>
                  <a:pt x="51" y="357"/>
                </a:lnTo>
                <a:lnTo>
                  <a:pt x="49" y="357"/>
                </a:lnTo>
                <a:lnTo>
                  <a:pt x="44" y="361"/>
                </a:lnTo>
                <a:lnTo>
                  <a:pt x="38" y="363"/>
                </a:lnTo>
                <a:lnTo>
                  <a:pt x="31" y="363"/>
                </a:lnTo>
                <a:lnTo>
                  <a:pt x="22" y="362"/>
                </a:lnTo>
                <a:lnTo>
                  <a:pt x="14" y="357"/>
                </a:lnTo>
                <a:lnTo>
                  <a:pt x="6" y="351"/>
                </a:lnTo>
                <a:lnTo>
                  <a:pt x="3" y="345"/>
                </a:lnTo>
                <a:lnTo>
                  <a:pt x="1" y="339"/>
                </a:lnTo>
                <a:lnTo>
                  <a:pt x="0" y="333"/>
                </a:lnTo>
                <a:lnTo>
                  <a:pt x="1" y="323"/>
                </a:lnTo>
                <a:lnTo>
                  <a:pt x="6" y="314"/>
                </a:lnTo>
                <a:lnTo>
                  <a:pt x="14" y="307"/>
                </a:lnTo>
                <a:lnTo>
                  <a:pt x="236" y="147"/>
                </a:lnTo>
                <a:lnTo>
                  <a:pt x="257" y="132"/>
                </a:lnTo>
                <a:lnTo>
                  <a:pt x="236" y="126"/>
                </a:lnTo>
                <a:lnTo>
                  <a:pt x="214" y="143"/>
                </a:lnTo>
                <a:lnTo>
                  <a:pt x="155" y="186"/>
                </a:lnTo>
                <a:lnTo>
                  <a:pt x="149" y="190"/>
                </a:lnTo>
                <a:lnTo>
                  <a:pt x="143" y="192"/>
                </a:lnTo>
                <a:lnTo>
                  <a:pt x="136" y="192"/>
                </a:lnTo>
                <a:lnTo>
                  <a:pt x="127" y="191"/>
                </a:lnTo>
                <a:lnTo>
                  <a:pt x="118" y="187"/>
                </a:lnTo>
                <a:lnTo>
                  <a:pt x="111" y="180"/>
                </a:lnTo>
                <a:lnTo>
                  <a:pt x="107" y="174"/>
                </a:lnTo>
                <a:lnTo>
                  <a:pt x="106" y="168"/>
                </a:lnTo>
                <a:lnTo>
                  <a:pt x="105" y="162"/>
                </a:lnTo>
                <a:lnTo>
                  <a:pt x="106" y="155"/>
                </a:lnTo>
                <a:lnTo>
                  <a:pt x="107" y="149"/>
                </a:lnTo>
                <a:lnTo>
                  <a:pt x="111" y="144"/>
                </a:lnTo>
                <a:lnTo>
                  <a:pt x="113" y="140"/>
                </a:lnTo>
                <a:lnTo>
                  <a:pt x="118" y="136"/>
                </a:lnTo>
                <a:lnTo>
                  <a:pt x="120" y="135"/>
                </a:lnTo>
                <a:lnTo>
                  <a:pt x="128" y="129"/>
                </a:lnTo>
                <a:lnTo>
                  <a:pt x="138" y="121"/>
                </a:lnTo>
                <a:lnTo>
                  <a:pt x="150" y="113"/>
                </a:lnTo>
                <a:lnTo>
                  <a:pt x="165" y="102"/>
                </a:lnTo>
                <a:lnTo>
                  <a:pt x="178" y="92"/>
                </a:lnTo>
                <a:lnTo>
                  <a:pt x="190" y="82"/>
                </a:lnTo>
                <a:lnTo>
                  <a:pt x="202" y="75"/>
                </a:lnTo>
                <a:lnTo>
                  <a:pt x="209" y="70"/>
                </a:lnTo>
                <a:lnTo>
                  <a:pt x="211" y="67"/>
                </a:lnTo>
                <a:lnTo>
                  <a:pt x="217" y="65"/>
                </a:lnTo>
                <a:lnTo>
                  <a:pt x="224" y="63"/>
                </a:lnTo>
                <a:lnTo>
                  <a:pt x="230" y="61"/>
                </a:lnTo>
                <a:close/>
                <a:moveTo>
                  <a:pt x="409" y="0"/>
                </a:moveTo>
                <a:lnTo>
                  <a:pt x="422" y="3"/>
                </a:lnTo>
                <a:lnTo>
                  <a:pt x="435" y="7"/>
                </a:lnTo>
                <a:lnTo>
                  <a:pt x="445" y="16"/>
                </a:lnTo>
                <a:lnTo>
                  <a:pt x="452" y="26"/>
                </a:lnTo>
                <a:lnTo>
                  <a:pt x="457" y="38"/>
                </a:lnTo>
                <a:lnTo>
                  <a:pt x="458" y="39"/>
                </a:lnTo>
                <a:lnTo>
                  <a:pt x="458" y="55"/>
                </a:lnTo>
                <a:lnTo>
                  <a:pt x="454" y="70"/>
                </a:lnTo>
                <a:lnTo>
                  <a:pt x="447" y="83"/>
                </a:lnTo>
                <a:lnTo>
                  <a:pt x="436" y="93"/>
                </a:lnTo>
                <a:lnTo>
                  <a:pt x="421" y="99"/>
                </a:lnTo>
                <a:lnTo>
                  <a:pt x="408" y="100"/>
                </a:lnTo>
                <a:lnTo>
                  <a:pt x="395" y="99"/>
                </a:lnTo>
                <a:lnTo>
                  <a:pt x="383" y="94"/>
                </a:lnTo>
                <a:lnTo>
                  <a:pt x="373" y="86"/>
                </a:lnTo>
                <a:lnTo>
                  <a:pt x="365" y="75"/>
                </a:lnTo>
                <a:lnTo>
                  <a:pt x="360" y="64"/>
                </a:lnTo>
                <a:lnTo>
                  <a:pt x="359" y="56"/>
                </a:lnTo>
                <a:lnTo>
                  <a:pt x="359" y="49"/>
                </a:lnTo>
                <a:lnTo>
                  <a:pt x="361" y="37"/>
                </a:lnTo>
                <a:lnTo>
                  <a:pt x="366" y="26"/>
                </a:lnTo>
                <a:lnTo>
                  <a:pt x="373" y="15"/>
                </a:lnTo>
                <a:lnTo>
                  <a:pt x="384" y="7"/>
                </a:lnTo>
                <a:lnTo>
                  <a:pt x="397" y="3"/>
                </a:lnTo>
                <a:lnTo>
                  <a:pt x="40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cs typeface="+mn-ea"/>
              <a:sym typeface="+mn-lt"/>
            </a:endParaRPr>
          </a:p>
        </p:txBody>
      </p:sp>
      <p:sp>
        <p:nvSpPr>
          <p:cNvPr id="43" name="Freeform 9">
            <a:extLst>
              <a:ext uri="{FF2B5EF4-FFF2-40B4-BE49-F238E27FC236}">
                <a16:creationId xmlns:a16="http://schemas.microsoft.com/office/drawing/2014/main" id="{2D1B511B-7E16-4407-81C5-EEE27BBA4FCC}"/>
              </a:ext>
            </a:extLst>
          </p:cNvPr>
          <p:cNvSpPr>
            <a:spLocks noEditPoints="1"/>
          </p:cNvSpPr>
          <p:nvPr/>
        </p:nvSpPr>
        <p:spPr bwMode="auto">
          <a:xfrm>
            <a:off x="10183936" y="2430239"/>
            <a:ext cx="320675" cy="406400"/>
          </a:xfrm>
          <a:custGeom>
            <a:avLst/>
            <a:gdLst>
              <a:gd name="T0" fmla="*/ 2147483647 w 335"/>
              <a:gd name="T1" fmla="*/ 2147483647 h 425"/>
              <a:gd name="T2" fmla="*/ 2147483647 w 335"/>
              <a:gd name="T3" fmla="*/ 2147483647 h 425"/>
              <a:gd name="T4" fmla="*/ 2147483647 w 335"/>
              <a:gd name="T5" fmla="*/ 2147483647 h 425"/>
              <a:gd name="T6" fmla="*/ 2147483647 w 335"/>
              <a:gd name="T7" fmla="*/ 2147483647 h 425"/>
              <a:gd name="T8" fmla="*/ 2147483647 w 335"/>
              <a:gd name="T9" fmla="*/ 2147483647 h 425"/>
              <a:gd name="T10" fmla="*/ 2147483647 w 335"/>
              <a:gd name="T11" fmla="*/ 2147483647 h 425"/>
              <a:gd name="T12" fmla="*/ 2147483647 w 335"/>
              <a:gd name="T13" fmla="*/ 2147483647 h 425"/>
              <a:gd name="T14" fmla="*/ 2147483647 w 335"/>
              <a:gd name="T15" fmla="*/ 2147483647 h 425"/>
              <a:gd name="T16" fmla="*/ 2147483647 w 335"/>
              <a:gd name="T17" fmla="*/ 2147483647 h 425"/>
              <a:gd name="T18" fmla="*/ 2147483647 w 335"/>
              <a:gd name="T19" fmla="*/ 2147483647 h 425"/>
              <a:gd name="T20" fmla="*/ 2147483647 w 335"/>
              <a:gd name="T21" fmla="*/ 2147483647 h 425"/>
              <a:gd name="T22" fmla="*/ 2147483647 w 335"/>
              <a:gd name="T23" fmla="*/ 2147483647 h 425"/>
              <a:gd name="T24" fmla="*/ 2147483647 w 335"/>
              <a:gd name="T25" fmla="*/ 2147483647 h 425"/>
              <a:gd name="T26" fmla="*/ 2147483647 w 335"/>
              <a:gd name="T27" fmla="*/ 2147483647 h 425"/>
              <a:gd name="T28" fmla="*/ 2147483647 w 335"/>
              <a:gd name="T29" fmla="*/ 2147483647 h 425"/>
              <a:gd name="T30" fmla="*/ 2147483647 w 335"/>
              <a:gd name="T31" fmla="*/ 2147483647 h 425"/>
              <a:gd name="T32" fmla="*/ 2147483647 w 335"/>
              <a:gd name="T33" fmla="*/ 2147483647 h 425"/>
              <a:gd name="T34" fmla="*/ 2147483647 w 335"/>
              <a:gd name="T35" fmla="*/ 2147483647 h 425"/>
              <a:gd name="T36" fmla="*/ 2147483647 w 335"/>
              <a:gd name="T37" fmla="*/ 2147483647 h 425"/>
              <a:gd name="T38" fmla="*/ 2147483647 w 335"/>
              <a:gd name="T39" fmla="*/ 2147483647 h 425"/>
              <a:gd name="T40" fmla="*/ 2147483647 w 335"/>
              <a:gd name="T41" fmla="*/ 2147483647 h 425"/>
              <a:gd name="T42" fmla="*/ 2147483647 w 335"/>
              <a:gd name="T43" fmla="*/ 2147483647 h 425"/>
              <a:gd name="T44" fmla="*/ 2147483647 w 335"/>
              <a:gd name="T45" fmla="*/ 2147483647 h 425"/>
              <a:gd name="T46" fmla="*/ 2147483647 w 335"/>
              <a:gd name="T47" fmla="*/ 2147483647 h 425"/>
              <a:gd name="T48" fmla="*/ 2147483647 w 335"/>
              <a:gd name="T49" fmla="*/ 2147483647 h 425"/>
              <a:gd name="T50" fmla="*/ 2147483647 w 335"/>
              <a:gd name="T51" fmla="*/ 2147483647 h 425"/>
              <a:gd name="T52" fmla="*/ 2147483647 w 335"/>
              <a:gd name="T53" fmla="*/ 2147483647 h 425"/>
              <a:gd name="T54" fmla="*/ 2147483647 w 335"/>
              <a:gd name="T55" fmla="*/ 2147483647 h 425"/>
              <a:gd name="T56" fmla="*/ 2147483647 w 335"/>
              <a:gd name="T57" fmla="*/ 2147483647 h 425"/>
              <a:gd name="T58" fmla="*/ 2147483647 w 335"/>
              <a:gd name="T59" fmla="*/ 2147483647 h 425"/>
              <a:gd name="T60" fmla="*/ 0 w 335"/>
              <a:gd name="T61" fmla="*/ 2147483647 h 425"/>
              <a:gd name="T62" fmla="*/ 2147483647 w 335"/>
              <a:gd name="T63" fmla="*/ 2147483647 h 425"/>
              <a:gd name="T64" fmla="*/ 2147483647 w 335"/>
              <a:gd name="T65" fmla="*/ 2147483647 h 425"/>
              <a:gd name="T66" fmla="*/ 2147483647 w 335"/>
              <a:gd name="T67" fmla="*/ 2147483647 h 425"/>
              <a:gd name="T68" fmla="*/ 2147483647 w 335"/>
              <a:gd name="T69" fmla="*/ 2147483647 h 425"/>
              <a:gd name="T70" fmla="*/ 2147483647 w 335"/>
              <a:gd name="T71" fmla="*/ 2147483647 h 425"/>
              <a:gd name="T72" fmla="*/ 2147483647 w 335"/>
              <a:gd name="T73" fmla="*/ 2147483647 h 425"/>
              <a:gd name="T74" fmla="*/ 2147483647 w 335"/>
              <a:gd name="T75" fmla="*/ 2147483647 h 425"/>
              <a:gd name="T76" fmla="*/ 2147483647 w 335"/>
              <a:gd name="T77" fmla="*/ 2147483647 h 425"/>
              <a:gd name="T78" fmla="*/ 2147483647 w 335"/>
              <a:gd name="T79" fmla="*/ 0 h 425"/>
              <a:gd name="T80" fmla="*/ 2147483647 w 335"/>
              <a:gd name="T81" fmla="*/ 2147483647 h 425"/>
              <a:gd name="T82" fmla="*/ 2147483647 w 335"/>
              <a:gd name="T83" fmla="*/ 2147483647 h 425"/>
              <a:gd name="T84" fmla="*/ 2147483647 w 335"/>
              <a:gd name="T85" fmla="*/ 2147483647 h 425"/>
              <a:gd name="T86" fmla="*/ 2147483647 w 335"/>
              <a:gd name="T87" fmla="*/ 2147483647 h 425"/>
              <a:gd name="T88" fmla="*/ 2147483647 w 335"/>
              <a:gd name="T89" fmla="*/ 2147483647 h 425"/>
              <a:gd name="T90" fmla="*/ 2147483647 w 335"/>
              <a:gd name="T91" fmla="*/ 2147483647 h 425"/>
              <a:gd name="T92" fmla="*/ 2147483647 w 335"/>
              <a:gd name="T93" fmla="*/ 2147483647 h 4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35" h="425">
                <a:moveTo>
                  <a:pt x="36" y="294"/>
                </a:moveTo>
                <a:lnTo>
                  <a:pt x="36" y="297"/>
                </a:lnTo>
                <a:lnTo>
                  <a:pt x="40" y="303"/>
                </a:lnTo>
                <a:lnTo>
                  <a:pt x="46" y="310"/>
                </a:lnTo>
                <a:lnTo>
                  <a:pt x="52" y="317"/>
                </a:lnTo>
                <a:lnTo>
                  <a:pt x="57" y="324"/>
                </a:lnTo>
                <a:lnTo>
                  <a:pt x="94" y="364"/>
                </a:lnTo>
                <a:lnTo>
                  <a:pt x="100" y="370"/>
                </a:lnTo>
                <a:lnTo>
                  <a:pt x="107" y="375"/>
                </a:lnTo>
                <a:lnTo>
                  <a:pt x="114" y="379"/>
                </a:lnTo>
                <a:lnTo>
                  <a:pt x="121" y="381"/>
                </a:lnTo>
                <a:lnTo>
                  <a:pt x="123" y="381"/>
                </a:lnTo>
                <a:lnTo>
                  <a:pt x="122" y="377"/>
                </a:lnTo>
                <a:lnTo>
                  <a:pt x="118" y="374"/>
                </a:lnTo>
                <a:lnTo>
                  <a:pt x="113" y="366"/>
                </a:lnTo>
                <a:lnTo>
                  <a:pt x="110" y="358"/>
                </a:lnTo>
                <a:lnTo>
                  <a:pt x="108" y="346"/>
                </a:lnTo>
                <a:lnTo>
                  <a:pt x="108" y="328"/>
                </a:lnTo>
                <a:lnTo>
                  <a:pt x="106" y="317"/>
                </a:lnTo>
                <a:lnTo>
                  <a:pt x="97" y="310"/>
                </a:lnTo>
                <a:lnTo>
                  <a:pt x="87" y="308"/>
                </a:lnTo>
                <a:lnTo>
                  <a:pt x="74" y="308"/>
                </a:lnTo>
                <a:lnTo>
                  <a:pt x="58" y="305"/>
                </a:lnTo>
                <a:lnTo>
                  <a:pt x="47" y="302"/>
                </a:lnTo>
                <a:lnTo>
                  <a:pt x="40" y="297"/>
                </a:lnTo>
                <a:lnTo>
                  <a:pt x="36" y="294"/>
                </a:lnTo>
                <a:close/>
                <a:moveTo>
                  <a:pt x="59" y="232"/>
                </a:moveTo>
                <a:lnTo>
                  <a:pt x="280" y="232"/>
                </a:lnTo>
                <a:lnTo>
                  <a:pt x="280" y="253"/>
                </a:lnTo>
                <a:lnTo>
                  <a:pt x="59" y="253"/>
                </a:lnTo>
                <a:lnTo>
                  <a:pt x="59" y="232"/>
                </a:lnTo>
                <a:close/>
                <a:moveTo>
                  <a:pt x="59" y="183"/>
                </a:moveTo>
                <a:lnTo>
                  <a:pt x="280" y="183"/>
                </a:lnTo>
                <a:lnTo>
                  <a:pt x="280" y="203"/>
                </a:lnTo>
                <a:lnTo>
                  <a:pt x="59" y="203"/>
                </a:lnTo>
                <a:lnTo>
                  <a:pt x="59" y="183"/>
                </a:lnTo>
                <a:close/>
                <a:moveTo>
                  <a:pt x="59" y="133"/>
                </a:moveTo>
                <a:lnTo>
                  <a:pt x="280" y="133"/>
                </a:lnTo>
                <a:lnTo>
                  <a:pt x="280" y="152"/>
                </a:lnTo>
                <a:lnTo>
                  <a:pt x="59" y="152"/>
                </a:lnTo>
                <a:lnTo>
                  <a:pt x="59" y="133"/>
                </a:lnTo>
                <a:close/>
                <a:moveTo>
                  <a:pt x="38" y="42"/>
                </a:moveTo>
                <a:lnTo>
                  <a:pt x="70" y="42"/>
                </a:lnTo>
                <a:lnTo>
                  <a:pt x="70" y="61"/>
                </a:lnTo>
                <a:lnTo>
                  <a:pt x="58" y="61"/>
                </a:lnTo>
                <a:lnTo>
                  <a:pt x="47" y="63"/>
                </a:lnTo>
                <a:lnTo>
                  <a:pt x="37" y="69"/>
                </a:lnTo>
                <a:lnTo>
                  <a:pt x="31" y="78"/>
                </a:lnTo>
                <a:lnTo>
                  <a:pt x="30" y="89"/>
                </a:lnTo>
                <a:lnTo>
                  <a:pt x="30" y="270"/>
                </a:lnTo>
                <a:lnTo>
                  <a:pt x="31" y="281"/>
                </a:lnTo>
                <a:lnTo>
                  <a:pt x="37" y="289"/>
                </a:lnTo>
                <a:lnTo>
                  <a:pt x="47" y="295"/>
                </a:lnTo>
                <a:lnTo>
                  <a:pt x="58" y="298"/>
                </a:lnTo>
                <a:lnTo>
                  <a:pt x="103" y="297"/>
                </a:lnTo>
                <a:lnTo>
                  <a:pt x="108" y="298"/>
                </a:lnTo>
                <a:lnTo>
                  <a:pt x="112" y="300"/>
                </a:lnTo>
                <a:lnTo>
                  <a:pt x="116" y="303"/>
                </a:lnTo>
                <a:lnTo>
                  <a:pt x="118" y="308"/>
                </a:lnTo>
                <a:lnTo>
                  <a:pt x="119" y="313"/>
                </a:lnTo>
                <a:lnTo>
                  <a:pt x="121" y="361"/>
                </a:lnTo>
                <a:lnTo>
                  <a:pt x="123" y="373"/>
                </a:lnTo>
                <a:lnTo>
                  <a:pt x="129" y="381"/>
                </a:lnTo>
                <a:lnTo>
                  <a:pt x="138" y="387"/>
                </a:lnTo>
                <a:lnTo>
                  <a:pt x="149" y="390"/>
                </a:lnTo>
                <a:lnTo>
                  <a:pt x="278" y="390"/>
                </a:lnTo>
                <a:lnTo>
                  <a:pt x="289" y="387"/>
                </a:lnTo>
                <a:lnTo>
                  <a:pt x="297" y="381"/>
                </a:lnTo>
                <a:lnTo>
                  <a:pt x="304" y="373"/>
                </a:lnTo>
                <a:lnTo>
                  <a:pt x="306" y="361"/>
                </a:lnTo>
                <a:lnTo>
                  <a:pt x="306" y="89"/>
                </a:lnTo>
                <a:lnTo>
                  <a:pt x="304" y="78"/>
                </a:lnTo>
                <a:lnTo>
                  <a:pt x="297" y="69"/>
                </a:lnTo>
                <a:lnTo>
                  <a:pt x="289" y="63"/>
                </a:lnTo>
                <a:lnTo>
                  <a:pt x="278" y="61"/>
                </a:lnTo>
                <a:lnTo>
                  <a:pt x="258" y="61"/>
                </a:lnTo>
                <a:lnTo>
                  <a:pt x="258" y="52"/>
                </a:lnTo>
                <a:lnTo>
                  <a:pt x="258" y="42"/>
                </a:lnTo>
                <a:lnTo>
                  <a:pt x="297" y="42"/>
                </a:lnTo>
                <a:lnTo>
                  <a:pt x="312" y="45"/>
                </a:lnTo>
                <a:lnTo>
                  <a:pt x="324" y="52"/>
                </a:lnTo>
                <a:lnTo>
                  <a:pt x="333" y="64"/>
                </a:lnTo>
                <a:lnTo>
                  <a:pt x="335" y="79"/>
                </a:lnTo>
                <a:lnTo>
                  <a:pt x="335" y="388"/>
                </a:lnTo>
                <a:lnTo>
                  <a:pt x="333" y="402"/>
                </a:lnTo>
                <a:lnTo>
                  <a:pt x="324" y="414"/>
                </a:lnTo>
                <a:lnTo>
                  <a:pt x="312" y="421"/>
                </a:lnTo>
                <a:lnTo>
                  <a:pt x="297" y="425"/>
                </a:lnTo>
                <a:lnTo>
                  <a:pt x="38" y="425"/>
                </a:lnTo>
                <a:lnTo>
                  <a:pt x="24" y="421"/>
                </a:lnTo>
                <a:lnTo>
                  <a:pt x="11" y="414"/>
                </a:lnTo>
                <a:lnTo>
                  <a:pt x="3" y="402"/>
                </a:lnTo>
                <a:lnTo>
                  <a:pt x="0" y="388"/>
                </a:lnTo>
                <a:lnTo>
                  <a:pt x="0" y="79"/>
                </a:lnTo>
                <a:lnTo>
                  <a:pt x="3" y="64"/>
                </a:lnTo>
                <a:lnTo>
                  <a:pt x="11" y="52"/>
                </a:lnTo>
                <a:lnTo>
                  <a:pt x="24" y="45"/>
                </a:lnTo>
                <a:lnTo>
                  <a:pt x="38" y="42"/>
                </a:lnTo>
                <a:close/>
                <a:moveTo>
                  <a:pt x="164" y="12"/>
                </a:moveTo>
                <a:lnTo>
                  <a:pt x="160" y="13"/>
                </a:lnTo>
                <a:lnTo>
                  <a:pt x="156" y="14"/>
                </a:lnTo>
                <a:lnTo>
                  <a:pt x="154" y="18"/>
                </a:lnTo>
                <a:lnTo>
                  <a:pt x="151" y="22"/>
                </a:lnTo>
                <a:lnTo>
                  <a:pt x="151" y="25"/>
                </a:lnTo>
                <a:lnTo>
                  <a:pt x="151" y="30"/>
                </a:lnTo>
                <a:lnTo>
                  <a:pt x="154" y="34"/>
                </a:lnTo>
                <a:lnTo>
                  <a:pt x="156" y="36"/>
                </a:lnTo>
                <a:lnTo>
                  <a:pt x="160" y="37"/>
                </a:lnTo>
                <a:lnTo>
                  <a:pt x="164" y="39"/>
                </a:lnTo>
                <a:lnTo>
                  <a:pt x="168" y="37"/>
                </a:lnTo>
                <a:lnTo>
                  <a:pt x="172" y="36"/>
                </a:lnTo>
                <a:lnTo>
                  <a:pt x="175" y="34"/>
                </a:lnTo>
                <a:lnTo>
                  <a:pt x="177" y="30"/>
                </a:lnTo>
                <a:lnTo>
                  <a:pt x="177" y="25"/>
                </a:lnTo>
                <a:lnTo>
                  <a:pt x="177" y="22"/>
                </a:lnTo>
                <a:lnTo>
                  <a:pt x="175" y="18"/>
                </a:lnTo>
                <a:lnTo>
                  <a:pt x="172" y="14"/>
                </a:lnTo>
                <a:lnTo>
                  <a:pt x="168" y="13"/>
                </a:lnTo>
                <a:lnTo>
                  <a:pt x="164" y="12"/>
                </a:lnTo>
                <a:close/>
                <a:moveTo>
                  <a:pt x="165" y="0"/>
                </a:moveTo>
                <a:lnTo>
                  <a:pt x="175" y="2"/>
                </a:lnTo>
                <a:lnTo>
                  <a:pt x="186" y="7"/>
                </a:lnTo>
                <a:lnTo>
                  <a:pt x="193" y="13"/>
                </a:lnTo>
                <a:lnTo>
                  <a:pt x="197" y="22"/>
                </a:lnTo>
                <a:lnTo>
                  <a:pt x="229" y="22"/>
                </a:lnTo>
                <a:lnTo>
                  <a:pt x="234" y="23"/>
                </a:lnTo>
                <a:lnTo>
                  <a:pt x="238" y="25"/>
                </a:lnTo>
                <a:lnTo>
                  <a:pt x="242" y="29"/>
                </a:lnTo>
                <a:lnTo>
                  <a:pt x="246" y="34"/>
                </a:lnTo>
                <a:lnTo>
                  <a:pt x="246" y="40"/>
                </a:lnTo>
                <a:lnTo>
                  <a:pt x="246" y="78"/>
                </a:lnTo>
                <a:lnTo>
                  <a:pt x="84" y="78"/>
                </a:lnTo>
                <a:lnTo>
                  <a:pt x="84" y="40"/>
                </a:lnTo>
                <a:lnTo>
                  <a:pt x="84" y="34"/>
                </a:lnTo>
                <a:lnTo>
                  <a:pt x="86" y="29"/>
                </a:lnTo>
                <a:lnTo>
                  <a:pt x="91" y="25"/>
                </a:lnTo>
                <a:lnTo>
                  <a:pt x="96" y="23"/>
                </a:lnTo>
                <a:lnTo>
                  <a:pt x="101" y="22"/>
                </a:lnTo>
                <a:lnTo>
                  <a:pt x="132" y="22"/>
                </a:lnTo>
                <a:lnTo>
                  <a:pt x="137" y="13"/>
                </a:lnTo>
                <a:lnTo>
                  <a:pt x="144" y="7"/>
                </a:lnTo>
                <a:lnTo>
                  <a:pt x="155" y="2"/>
                </a:lnTo>
                <a:lnTo>
                  <a:pt x="1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cs typeface="+mn-ea"/>
              <a:sym typeface="+mn-lt"/>
            </a:endParaRPr>
          </a:p>
        </p:txBody>
      </p:sp>
      <p:sp>
        <p:nvSpPr>
          <p:cNvPr id="44" name="Freeform 10">
            <a:extLst>
              <a:ext uri="{FF2B5EF4-FFF2-40B4-BE49-F238E27FC236}">
                <a16:creationId xmlns:a16="http://schemas.microsoft.com/office/drawing/2014/main" id="{36FA931F-49D3-4C5F-ADD6-1F6BAAD2E23D}"/>
              </a:ext>
            </a:extLst>
          </p:cNvPr>
          <p:cNvSpPr>
            <a:spLocks noEditPoints="1"/>
          </p:cNvSpPr>
          <p:nvPr/>
        </p:nvSpPr>
        <p:spPr bwMode="auto">
          <a:xfrm>
            <a:off x="10164886" y="4087589"/>
            <a:ext cx="306387" cy="381000"/>
          </a:xfrm>
          <a:custGeom>
            <a:avLst/>
            <a:gdLst>
              <a:gd name="T0" fmla="*/ 2147483647 w 312"/>
              <a:gd name="T1" fmla="*/ 2147483647 h 388"/>
              <a:gd name="T2" fmla="*/ 2147483647 w 312"/>
              <a:gd name="T3" fmla="*/ 2147483647 h 388"/>
              <a:gd name="T4" fmla="*/ 2147483647 w 312"/>
              <a:gd name="T5" fmla="*/ 2147483647 h 388"/>
              <a:gd name="T6" fmla="*/ 2147483647 w 312"/>
              <a:gd name="T7" fmla="*/ 2147483647 h 388"/>
              <a:gd name="T8" fmla="*/ 2147483647 w 312"/>
              <a:gd name="T9" fmla="*/ 2147483647 h 388"/>
              <a:gd name="T10" fmla="*/ 2147483647 w 312"/>
              <a:gd name="T11" fmla="*/ 2147483647 h 388"/>
              <a:gd name="T12" fmla="*/ 2147483647 w 312"/>
              <a:gd name="T13" fmla="*/ 2147483647 h 388"/>
              <a:gd name="T14" fmla="*/ 2147483647 w 312"/>
              <a:gd name="T15" fmla="*/ 2147483647 h 388"/>
              <a:gd name="T16" fmla="*/ 2147483647 w 312"/>
              <a:gd name="T17" fmla="*/ 2147483647 h 388"/>
              <a:gd name="T18" fmla="*/ 2147483647 w 312"/>
              <a:gd name="T19" fmla="*/ 2147483647 h 388"/>
              <a:gd name="T20" fmla="*/ 2147483647 w 312"/>
              <a:gd name="T21" fmla="*/ 2147483647 h 388"/>
              <a:gd name="T22" fmla="*/ 2147483647 w 312"/>
              <a:gd name="T23" fmla="*/ 2147483647 h 388"/>
              <a:gd name="T24" fmla="*/ 2147483647 w 312"/>
              <a:gd name="T25" fmla="*/ 2147483647 h 388"/>
              <a:gd name="T26" fmla="*/ 2147483647 w 312"/>
              <a:gd name="T27" fmla="*/ 2147483647 h 388"/>
              <a:gd name="T28" fmla="*/ 2147483647 w 312"/>
              <a:gd name="T29" fmla="*/ 2147483647 h 388"/>
              <a:gd name="T30" fmla="*/ 2147483647 w 312"/>
              <a:gd name="T31" fmla="*/ 2147483647 h 388"/>
              <a:gd name="T32" fmla="*/ 2147483647 w 312"/>
              <a:gd name="T33" fmla="*/ 2147483647 h 388"/>
              <a:gd name="T34" fmla="*/ 2147483647 w 312"/>
              <a:gd name="T35" fmla="*/ 2147483647 h 388"/>
              <a:gd name="T36" fmla="*/ 2147483647 w 312"/>
              <a:gd name="T37" fmla="*/ 2147483647 h 388"/>
              <a:gd name="T38" fmla="*/ 2147483647 w 312"/>
              <a:gd name="T39" fmla="*/ 2147483647 h 388"/>
              <a:gd name="T40" fmla="*/ 2147483647 w 312"/>
              <a:gd name="T41" fmla="*/ 2147483647 h 388"/>
              <a:gd name="T42" fmla="*/ 2147483647 w 312"/>
              <a:gd name="T43" fmla="*/ 2147483647 h 388"/>
              <a:gd name="T44" fmla="*/ 2147483647 w 312"/>
              <a:gd name="T45" fmla="*/ 2147483647 h 388"/>
              <a:gd name="T46" fmla="*/ 2147483647 w 312"/>
              <a:gd name="T47" fmla="*/ 2147483647 h 388"/>
              <a:gd name="T48" fmla="*/ 2147483647 w 312"/>
              <a:gd name="T49" fmla="*/ 2147483647 h 388"/>
              <a:gd name="T50" fmla="*/ 2147483647 w 312"/>
              <a:gd name="T51" fmla="*/ 2147483647 h 388"/>
              <a:gd name="T52" fmla="*/ 2147483647 w 312"/>
              <a:gd name="T53" fmla="*/ 2147483647 h 388"/>
              <a:gd name="T54" fmla="*/ 2147483647 w 312"/>
              <a:gd name="T55" fmla="*/ 2147483647 h 388"/>
              <a:gd name="T56" fmla="*/ 2147483647 w 312"/>
              <a:gd name="T57" fmla="*/ 2147483647 h 388"/>
              <a:gd name="T58" fmla="*/ 2147483647 w 312"/>
              <a:gd name="T59" fmla="*/ 2147483647 h 388"/>
              <a:gd name="T60" fmla="*/ 2147483647 w 312"/>
              <a:gd name="T61" fmla="*/ 2147483647 h 388"/>
              <a:gd name="T62" fmla="*/ 2147483647 w 312"/>
              <a:gd name="T63" fmla="*/ 2147483647 h 388"/>
              <a:gd name="T64" fmla="*/ 2147483647 w 312"/>
              <a:gd name="T65" fmla="*/ 2147483647 h 388"/>
              <a:gd name="T66" fmla="*/ 2147483647 w 312"/>
              <a:gd name="T67" fmla="*/ 2147483647 h 388"/>
              <a:gd name="T68" fmla="*/ 2147483647 w 312"/>
              <a:gd name="T69" fmla="*/ 2147483647 h 388"/>
              <a:gd name="T70" fmla="*/ 2147483647 w 312"/>
              <a:gd name="T71" fmla="*/ 2147483647 h 388"/>
              <a:gd name="T72" fmla="*/ 2147483647 w 312"/>
              <a:gd name="T73" fmla="*/ 2147483647 h 388"/>
              <a:gd name="T74" fmla="*/ 2147483647 w 312"/>
              <a:gd name="T75" fmla="*/ 2147483647 h 388"/>
              <a:gd name="T76" fmla="*/ 2147483647 w 312"/>
              <a:gd name="T77" fmla="*/ 2147483647 h 388"/>
              <a:gd name="T78" fmla="*/ 2147483647 w 312"/>
              <a:gd name="T79" fmla="*/ 2147483647 h 388"/>
              <a:gd name="T80" fmla="*/ 2147483647 w 312"/>
              <a:gd name="T81" fmla="*/ 2147483647 h 388"/>
              <a:gd name="T82" fmla="*/ 2147483647 w 312"/>
              <a:gd name="T83" fmla="*/ 2147483647 h 388"/>
              <a:gd name="T84" fmla="*/ 2147483647 w 312"/>
              <a:gd name="T85" fmla="*/ 2147483647 h 388"/>
              <a:gd name="T86" fmla="*/ 2147483647 w 312"/>
              <a:gd name="T87" fmla="*/ 2147483647 h 388"/>
              <a:gd name="T88" fmla="*/ 0 w 312"/>
              <a:gd name="T89" fmla="*/ 2147483647 h 388"/>
              <a:gd name="T90" fmla="*/ 2147483647 w 312"/>
              <a:gd name="T91" fmla="*/ 2147483647 h 388"/>
              <a:gd name="T92" fmla="*/ 2147483647 w 312"/>
              <a:gd name="T93" fmla="*/ 2147483647 h 388"/>
              <a:gd name="T94" fmla="*/ 2147483647 w 312"/>
              <a:gd name="T95" fmla="*/ 0 h 388"/>
              <a:gd name="T96" fmla="*/ 2147483647 w 312"/>
              <a:gd name="T97" fmla="*/ 2147483647 h 388"/>
              <a:gd name="T98" fmla="*/ 2147483647 w 312"/>
              <a:gd name="T99" fmla="*/ 2147483647 h 388"/>
              <a:gd name="T100" fmla="*/ 2147483647 w 312"/>
              <a:gd name="T101" fmla="*/ 2147483647 h 388"/>
              <a:gd name="T102" fmla="*/ 2147483647 w 312"/>
              <a:gd name="T103" fmla="*/ 2147483647 h 388"/>
              <a:gd name="T104" fmla="*/ 2147483647 w 312"/>
              <a:gd name="T105" fmla="*/ 2147483647 h 388"/>
              <a:gd name="T106" fmla="*/ 2147483647 w 312"/>
              <a:gd name="T107" fmla="*/ 2147483647 h 388"/>
              <a:gd name="T108" fmla="*/ 2147483647 w 312"/>
              <a:gd name="T109" fmla="*/ 2147483647 h 388"/>
              <a:gd name="T110" fmla="*/ 2147483647 w 312"/>
              <a:gd name="T111" fmla="*/ 2147483647 h 388"/>
              <a:gd name="T112" fmla="*/ 2147483647 w 312"/>
              <a:gd name="T113" fmla="*/ 0 h 38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12" h="388">
                <a:moveTo>
                  <a:pt x="235" y="119"/>
                </a:moveTo>
                <a:lnTo>
                  <a:pt x="231" y="119"/>
                </a:lnTo>
                <a:lnTo>
                  <a:pt x="227" y="122"/>
                </a:lnTo>
                <a:lnTo>
                  <a:pt x="225" y="124"/>
                </a:lnTo>
                <a:lnTo>
                  <a:pt x="222" y="126"/>
                </a:lnTo>
                <a:lnTo>
                  <a:pt x="221" y="130"/>
                </a:lnTo>
                <a:lnTo>
                  <a:pt x="204" y="334"/>
                </a:lnTo>
                <a:lnTo>
                  <a:pt x="205" y="338"/>
                </a:lnTo>
                <a:lnTo>
                  <a:pt x="206" y="342"/>
                </a:lnTo>
                <a:lnTo>
                  <a:pt x="209" y="345"/>
                </a:lnTo>
                <a:lnTo>
                  <a:pt x="211" y="346"/>
                </a:lnTo>
                <a:lnTo>
                  <a:pt x="215" y="348"/>
                </a:lnTo>
                <a:lnTo>
                  <a:pt x="220" y="348"/>
                </a:lnTo>
                <a:lnTo>
                  <a:pt x="222" y="346"/>
                </a:lnTo>
                <a:lnTo>
                  <a:pt x="226" y="344"/>
                </a:lnTo>
                <a:lnTo>
                  <a:pt x="227" y="340"/>
                </a:lnTo>
                <a:lnTo>
                  <a:pt x="228" y="337"/>
                </a:lnTo>
                <a:lnTo>
                  <a:pt x="246" y="133"/>
                </a:lnTo>
                <a:lnTo>
                  <a:pt x="246" y="129"/>
                </a:lnTo>
                <a:lnTo>
                  <a:pt x="244" y="125"/>
                </a:lnTo>
                <a:lnTo>
                  <a:pt x="242" y="123"/>
                </a:lnTo>
                <a:lnTo>
                  <a:pt x="238" y="120"/>
                </a:lnTo>
                <a:lnTo>
                  <a:pt x="235" y="119"/>
                </a:lnTo>
                <a:close/>
                <a:moveTo>
                  <a:pt x="76" y="119"/>
                </a:moveTo>
                <a:lnTo>
                  <a:pt x="72" y="120"/>
                </a:lnTo>
                <a:lnTo>
                  <a:pt x="70" y="123"/>
                </a:lnTo>
                <a:lnTo>
                  <a:pt x="68" y="125"/>
                </a:lnTo>
                <a:lnTo>
                  <a:pt x="65" y="129"/>
                </a:lnTo>
                <a:lnTo>
                  <a:pt x="65" y="133"/>
                </a:lnTo>
                <a:lnTo>
                  <a:pt x="82" y="337"/>
                </a:lnTo>
                <a:lnTo>
                  <a:pt x="84" y="340"/>
                </a:lnTo>
                <a:lnTo>
                  <a:pt x="86" y="344"/>
                </a:lnTo>
                <a:lnTo>
                  <a:pt x="88" y="346"/>
                </a:lnTo>
                <a:lnTo>
                  <a:pt x="92" y="348"/>
                </a:lnTo>
                <a:lnTo>
                  <a:pt x="96" y="348"/>
                </a:lnTo>
                <a:lnTo>
                  <a:pt x="99" y="346"/>
                </a:lnTo>
                <a:lnTo>
                  <a:pt x="103" y="345"/>
                </a:lnTo>
                <a:lnTo>
                  <a:pt x="106" y="342"/>
                </a:lnTo>
                <a:lnTo>
                  <a:pt x="107" y="338"/>
                </a:lnTo>
                <a:lnTo>
                  <a:pt x="107" y="334"/>
                </a:lnTo>
                <a:lnTo>
                  <a:pt x="90" y="130"/>
                </a:lnTo>
                <a:lnTo>
                  <a:pt x="88" y="126"/>
                </a:lnTo>
                <a:lnTo>
                  <a:pt x="87" y="124"/>
                </a:lnTo>
                <a:lnTo>
                  <a:pt x="84" y="122"/>
                </a:lnTo>
                <a:lnTo>
                  <a:pt x="81" y="119"/>
                </a:lnTo>
                <a:lnTo>
                  <a:pt x="76" y="119"/>
                </a:lnTo>
                <a:close/>
                <a:moveTo>
                  <a:pt x="156" y="119"/>
                </a:moveTo>
                <a:lnTo>
                  <a:pt x="152" y="120"/>
                </a:lnTo>
                <a:lnTo>
                  <a:pt x="149" y="122"/>
                </a:lnTo>
                <a:lnTo>
                  <a:pt x="146" y="124"/>
                </a:lnTo>
                <a:lnTo>
                  <a:pt x="144" y="128"/>
                </a:lnTo>
                <a:lnTo>
                  <a:pt x="144" y="131"/>
                </a:lnTo>
                <a:lnTo>
                  <a:pt x="144" y="335"/>
                </a:lnTo>
                <a:lnTo>
                  <a:pt x="144" y="339"/>
                </a:lnTo>
                <a:lnTo>
                  <a:pt x="146" y="343"/>
                </a:lnTo>
                <a:lnTo>
                  <a:pt x="149" y="345"/>
                </a:lnTo>
                <a:lnTo>
                  <a:pt x="152" y="348"/>
                </a:lnTo>
                <a:lnTo>
                  <a:pt x="156" y="348"/>
                </a:lnTo>
                <a:lnTo>
                  <a:pt x="160" y="348"/>
                </a:lnTo>
                <a:lnTo>
                  <a:pt x="163" y="345"/>
                </a:lnTo>
                <a:lnTo>
                  <a:pt x="166" y="343"/>
                </a:lnTo>
                <a:lnTo>
                  <a:pt x="167" y="339"/>
                </a:lnTo>
                <a:lnTo>
                  <a:pt x="168" y="335"/>
                </a:lnTo>
                <a:lnTo>
                  <a:pt x="168" y="131"/>
                </a:lnTo>
                <a:lnTo>
                  <a:pt x="167" y="128"/>
                </a:lnTo>
                <a:lnTo>
                  <a:pt x="166" y="124"/>
                </a:lnTo>
                <a:lnTo>
                  <a:pt x="163" y="122"/>
                </a:lnTo>
                <a:lnTo>
                  <a:pt x="160" y="120"/>
                </a:lnTo>
                <a:lnTo>
                  <a:pt x="156" y="119"/>
                </a:lnTo>
                <a:close/>
                <a:moveTo>
                  <a:pt x="15" y="98"/>
                </a:moveTo>
                <a:lnTo>
                  <a:pt x="297" y="98"/>
                </a:lnTo>
                <a:lnTo>
                  <a:pt x="268" y="351"/>
                </a:lnTo>
                <a:lnTo>
                  <a:pt x="263" y="366"/>
                </a:lnTo>
                <a:lnTo>
                  <a:pt x="254" y="377"/>
                </a:lnTo>
                <a:lnTo>
                  <a:pt x="242" y="384"/>
                </a:lnTo>
                <a:lnTo>
                  <a:pt x="227" y="388"/>
                </a:lnTo>
                <a:lnTo>
                  <a:pt x="85" y="388"/>
                </a:lnTo>
                <a:lnTo>
                  <a:pt x="70" y="384"/>
                </a:lnTo>
                <a:lnTo>
                  <a:pt x="58" y="377"/>
                </a:lnTo>
                <a:lnTo>
                  <a:pt x="49" y="366"/>
                </a:lnTo>
                <a:lnTo>
                  <a:pt x="44" y="351"/>
                </a:lnTo>
                <a:lnTo>
                  <a:pt x="15" y="98"/>
                </a:lnTo>
                <a:close/>
                <a:moveTo>
                  <a:pt x="30" y="42"/>
                </a:moveTo>
                <a:lnTo>
                  <a:pt x="282" y="42"/>
                </a:lnTo>
                <a:lnTo>
                  <a:pt x="293" y="43"/>
                </a:lnTo>
                <a:lnTo>
                  <a:pt x="303" y="49"/>
                </a:lnTo>
                <a:lnTo>
                  <a:pt x="309" y="57"/>
                </a:lnTo>
                <a:lnTo>
                  <a:pt x="312" y="68"/>
                </a:lnTo>
                <a:lnTo>
                  <a:pt x="312" y="79"/>
                </a:lnTo>
                <a:lnTo>
                  <a:pt x="0" y="79"/>
                </a:lnTo>
                <a:lnTo>
                  <a:pt x="0" y="68"/>
                </a:lnTo>
                <a:lnTo>
                  <a:pt x="2" y="57"/>
                </a:lnTo>
                <a:lnTo>
                  <a:pt x="9" y="49"/>
                </a:lnTo>
                <a:lnTo>
                  <a:pt x="17" y="43"/>
                </a:lnTo>
                <a:lnTo>
                  <a:pt x="30" y="42"/>
                </a:lnTo>
                <a:close/>
                <a:moveTo>
                  <a:pt x="141" y="0"/>
                </a:moveTo>
                <a:lnTo>
                  <a:pt x="183" y="0"/>
                </a:lnTo>
                <a:lnTo>
                  <a:pt x="189" y="2"/>
                </a:lnTo>
                <a:lnTo>
                  <a:pt x="193" y="3"/>
                </a:lnTo>
                <a:lnTo>
                  <a:pt x="196" y="7"/>
                </a:lnTo>
                <a:lnTo>
                  <a:pt x="200" y="10"/>
                </a:lnTo>
                <a:lnTo>
                  <a:pt x="201" y="15"/>
                </a:lnTo>
                <a:lnTo>
                  <a:pt x="203" y="20"/>
                </a:lnTo>
                <a:lnTo>
                  <a:pt x="201" y="25"/>
                </a:lnTo>
                <a:lnTo>
                  <a:pt x="123" y="25"/>
                </a:lnTo>
                <a:lnTo>
                  <a:pt x="123" y="20"/>
                </a:lnTo>
                <a:lnTo>
                  <a:pt x="123" y="15"/>
                </a:lnTo>
                <a:lnTo>
                  <a:pt x="125" y="10"/>
                </a:lnTo>
                <a:lnTo>
                  <a:pt x="128" y="7"/>
                </a:lnTo>
                <a:lnTo>
                  <a:pt x="131" y="3"/>
                </a:lnTo>
                <a:lnTo>
                  <a:pt x="136" y="2"/>
                </a:lnTo>
                <a:lnTo>
                  <a:pt x="14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cs typeface="+mn-ea"/>
              <a:sym typeface="+mn-lt"/>
            </a:endParaRPr>
          </a:p>
        </p:txBody>
      </p:sp>
      <p:sp>
        <p:nvSpPr>
          <p:cNvPr id="45" name="Freeform 11">
            <a:extLst>
              <a:ext uri="{FF2B5EF4-FFF2-40B4-BE49-F238E27FC236}">
                <a16:creationId xmlns:a16="http://schemas.microsoft.com/office/drawing/2014/main" id="{07A9E8A5-26C0-48C8-9E9B-C2E2A0C4D9D9}"/>
              </a:ext>
            </a:extLst>
          </p:cNvPr>
          <p:cNvSpPr>
            <a:spLocks noEditPoints="1"/>
          </p:cNvSpPr>
          <p:nvPr/>
        </p:nvSpPr>
        <p:spPr bwMode="auto">
          <a:xfrm>
            <a:off x="7132761" y="3862164"/>
            <a:ext cx="417512" cy="415925"/>
          </a:xfrm>
          <a:custGeom>
            <a:avLst/>
            <a:gdLst>
              <a:gd name="T0" fmla="*/ 2147483647 w 383"/>
              <a:gd name="T1" fmla="*/ 2147483647 h 381"/>
              <a:gd name="T2" fmla="*/ 2147483647 w 383"/>
              <a:gd name="T3" fmla="*/ 2147483647 h 381"/>
              <a:gd name="T4" fmla="*/ 2147483647 w 383"/>
              <a:gd name="T5" fmla="*/ 2147483647 h 381"/>
              <a:gd name="T6" fmla="*/ 2147483647 w 383"/>
              <a:gd name="T7" fmla="*/ 2147483647 h 381"/>
              <a:gd name="T8" fmla="*/ 2147483647 w 383"/>
              <a:gd name="T9" fmla="*/ 2147483647 h 381"/>
              <a:gd name="T10" fmla="*/ 2147483647 w 383"/>
              <a:gd name="T11" fmla="*/ 2147483647 h 381"/>
              <a:gd name="T12" fmla="*/ 2147483647 w 383"/>
              <a:gd name="T13" fmla="*/ 2147483647 h 381"/>
              <a:gd name="T14" fmla="*/ 2147483647 w 383"/>
              <a:gd name="T15" fmla="*/ 2147483647 h 381"/>
              <a:gd name="T16" fmla="*/ 2147483647 w 383"/>
              <a:gd name="T17" fmla="*/ 2147483647 h 381"/>
              <a:gd name="T18" fmla="*/ 2147483647 w 383"/>
              <a:gd name="T19" fmla="*/ 2147483647 h 381"/>
              <a:gd name="T20" fmla="*/ 2147483647 w 383"/>
              <a:gd name="T21" fmla="*/ 2147483647 h 381"/>
              <a:gd name="T22" fmla="*/ 2147483647 w 383"/>
              <a:gd name="T23" fmla="*/ 2147483647 h 381"/>
              <a:gd name="T24" fmla="*/ 2147483647 w 383"/>
              <a:gd name="T25" fmla="*/ 2147483647 h 381"/>
              <a:gd name="T26" fmla="*/ 2147483647 w 383"/>
              <a:gd name="T27" fmla="*/ 2147483647 h 381"/>
              <a:gd name="T28" fmla="*/ 2147483647 w 383"/>
              <a:gd name="T29" fmla="*/ 2147483647 h 381"/>
              <a:gd name="T30" fmla="*/ 2147483647 w 383"/>
              <a:gd name="T31" fmla="*/ 2147483647 h 381"/>
              <a:gd name="T32" fmla="*/ 2147483647 w 383"/>
              <a:gd name="T33" fmla="*/ 2147483647 h 381"/>
              <a:gd name="T34" fmla="*/ 2147483647 w 383"/>
              <a:gd name="T35" fmla="*/ 2147483647 h 381"/>
              <a:gd name="T36" fmla="*/ 2147483647 w 383"/>
              <a:gd name="T37" fmla="*/ 2147483647 h 381"/>
              <a:gd name="T38" fmla="*/ 2147483647 w 383"/>
              <a:gd name="T39" fmla="*/ 2147483647 h 381"/>
              <a:gd name="T40" fmla="*/ 2147483647 w 383"/>
              <a:gd name="T41" fmla="*/ 2147483647 h 381"/>
              <a:gd name="T42" fmla="*/ 2147483647 w 383"/>
              <a:gd name="T43" fmla="*/ 2147483647 h 381"/>
              <a:gd name="T44" fmla="*/ 2147483647 w 383"/>
              <a:gd name="T45" fmla="*/ 2147483647 h 381"/>
              <a:gd name="T46" fmla="*/ 2147483647 w 383"/>
              <a:gd name="T47" fmla="*/ 2147483647 h 381"/>
              <a:gd name="T48" fmla="*/ 2147483647 w 383"/>
              <a:gd name="T49" fmla="*/ 2147483647 h 381"/>
              <a:gd name="T50" fmla="*/ 2147483647 w 383"/>
              <a:gd name="T51" fmla="*/ 2147483647 h 381"/>
              <a:gd name="T52" fmla="*/ 2147483647 w 383"/>
              <a:gd name="T53" fmla="*/ 2147483647 h 381"/>
              <a:gd name="T54" fmla="*/ 2147483647 w 383"/>
              <a:gd name="T55" fmla="*/ 2147483647 h 381"/>
              <a:gd name="T56" fmla="*/ 2147483647 w 383"/>
              <a:gd name="T57" fmla="*/ 2147483647 h 381"/>
              <a:gd name="T58" fmla="*/ 2147483647 w 383"/>
              <a:gd name="T59" fmla="*/ 2147483647 h 381"/>
              <a:gd name="T60" fmla="*/ 2147483647 w 383"/>
              <a:gd name="T61" fmla="*/ 2147483647 h 381"/>
              <a:gd name="T62" fmla="*/ 2147483647 w 383"/>
              <a:gd name="T63" fmla="*/ 2147483647 h 381"/>
              <a:gd name="T64" fmla="*/ 2147483647 w 383"/>
              <a:gd name="T65" fmla="*/ 2147483647 h 381"/>
              <a:gd name="T66" fmla="*/ 2147483647 w 383"/>
              <a:gd name="T67" fmla="*/ 2147483647 h 381"/>
              <a:gd name="T68" fmla="*/ 2147483647 w 383"/>
              <a:gd name="T69" fmla="*/ 2147483647 h 381"/>
              <a:gd name="T70" fmla="*/ 2147483647 w 383"/>
              <a:gd name="T71" fmla="*/ 2147483647 h 381"/>
              <a:gd name="T72" fmla="*/ 2147483647 w 383"/>
              <a:gd name="T73" fmla="*/ 2147483647 h 381"/>
              <a:gd name="T74" fmla="*/ 2147483647 w 383"/>
              <a:gd name="T75" fmla="*/ 2147483647 h 381"/>
              <a:gd name="T76" fmla="*/ 2147483647 w 383"/>
              <a:gd name="T77" fmla="*/ 2147483647 h 381"/>
              <a:gd name="T78" fmla="*/ 2147483647 w 383"/>
              <a:gd name="T79" fmla="*/ 2147483647 h 381"/>
              <a:gd name="T80" fmla="*/ 2147483647 w 383"/>
              <a:gd name="T81" fmla="*/ 2147483647 h 381"/>
              <a:gd name="T82" fmla="*/ 2147483647 w 383"/>
              <a:gd name="T83" fmla="*/ 2147483647 h 381"/>
              <a:gd name="T84" fmla="*/ 2147483647 w 383"/>
              <a:gd name="T85" fmla="*/ 2147483647 h 381"/>
              <a:gd name="T86" fmla="*/ 2147483647 w 383"/>
              <a:gd name="T87" fmla="*/ 2147483647 h 381"/>
              <a:gd name="T88" fmla="*/ 2147483647 w 383"/>
              <a:gd name="T89" fmla="*/ 2147483647 h 381"/>
              <a:gd name="T90" fmla="*/ 2147483647 w 383"/>
              <a:gd name="T91" fmla="*/ 2147483647 h 381"/>
              <a:gd name="T92" fmla="*/ 0 w 383"/>
              <a:gd name="T93" fmla="*/ 2147483647 h 381"/>
              <a:gd name="T94" fmla="*/ 2147483647 w 383"/>
              <a:gd name="T95" fmla="*/ 2147483647 h 381"/>
              <a:gd name="T96" fmla="*/ 2147483647 w 383"/>
              <a:gd name="T97" fmla="*/ 2147483647 h 38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83" h="381">
                <a:moveTo>
                  <a:pt x="212" y="117"/>
                </a:moveTo>
                <a:lnTo>
                  <a:pt x="231" y="120"/>
                </a:lnTo>
                <a:lnTo>
                  <a:pt x="248" y="125"/>
                </a:lnTo>
                <a:lnTo>
                  <a:pt x="265" y="133"/>
                </a:lnTo>
                <a:lnTo>
                  <a:pt x="280" y="145"/>
                </a:lnTo>
                <a:lnTo>
                  <a:pt x="355" y="221"/>
                </a:lnTo>
                <a:lnTo>
                  <a:pt x="371" y="239"/>
                </a:lnTo>
                <a:lnTo>
                  <a:pt x="379" y="263"/>
                </a:lnTo>
                <a:lnTo>
                  <a:pt x="383" y="287"/>
                </a:lnTo>
                <a:lnTo>
                  <a:pt x="381" y="305"/>
                </a:lnTo>
                <a:lnTo>
                  <a:pt x="376" y="323"/>
                </a:lnTo>
                <a:lnTo>
                  <a:pt x="367" y="340"/>
                </a:lnTo>
                <a:lnTo>
                  <a:pt x="355" y="353"/>
                </a:lnTo>
                <a:lnTo>
                  <a:pt x="340" y="365"/>
                </a:lnTo>
                <a:lnTo>
                  <a:pt x="324" y="374"/>
                </a:lnTo>
                <a:lnTo>
                  <a:pt x="307" y="379"/>
                </a:lnTo>
                <a:lnTo>
                  <a:pt x="288" y="381"/>
                </a:lnTo>
                <a:lnTo>
                  <a:pt x="270" y="379"/>
                </a:lnTo>
                <a:lnTo>
                  <a:pt x="253" y="374"/>
                </a:lnTo>
                <a:lnTo>
                  <a:pt x="237" y="365"/>
                </a:lnTo>
                <a:lnTo>
                  <a:pt x="222" y="353"/>
                </a:lnTo>
                <a:lnTo>
                  <a:pt x="220" y="352"/>
                </a:lnTo>
                <a:lnTo>
                  <a:pt x="214" y="346"/>
                </a:lnTo>
                <a:lnTo>
                  <a:pt x="205" y="337"/>
                </a:lnTo>
                <a:lnTo>
                  <a:pt x="195" y="326"/>
                </a:lnTo>
                <a:lnTo>
                  <a:pt x="183" y="315"/>
                </a:lnTo>
                <a:lnTo>
                  <a:pt x="172" y="304"/>
                </a:lnTo>
                <a:lnTo>
                  <a:pt x="162" y="293"/>
                </a:lnTo>
                <a:lnTo>
                  <a:pt x="153" y="285"/>
                </a:lnTo>
                <a:lnTo>
                  <a:pt x="147" y="280"/>
                </a:lnTo>
                <a:lnTo>
                  <a:pt x="145" y="277"/>
                </a:lnTo>
                <a:lnTo>
                  <a:pt x="169" y="280"/>
                </a:lnTo>
                <a:lnTo>
                  <a:pt x="190" y="279"/>
                </a:lnTo>
                <a:lnTo>
                  <a:pt x="210" y="272"/>
                </a:lnTo>
                <a:lnTo>
                  <a:pt x="253" y="314"/>
                </a:lnTo>
                <a:lnTo>
                  <a:pt x="263" y="321"/>
                </a:lnTo>
                <a:lnTo>
                  <a:pt x="272" y="326"/>
                </a:lnTo>
                <a:lnTo>
                  <a:pt x="284" y="327"/>
                </a:lnTo>
                <a:lnTo>
                  <a:pt x="296" y="326"/>
                </a:lnTo>
                <a:lnTo>
                  <a:pt x="307" y="321"/>
                </a:lnTo>
                <a:lnTo>
                  <a:pt x="315" y="314"/>
                </a:lnTo>
                <a:lnTo>
                  <a:pt x="323" y="305"/>
                </a:lnTo>
                <a:lnTo>
                  <a:pt x="328" y="294"/>
                </a:lnTo>
                <a:lnTo>
                  <a:pt x="329" y="283"/>
                </a:lnTo>
                <a:lnTo>
                  <a:pt x="328" y="271"/>
                </a:lnTo>
                <a:lnTo>
                  <a:pt x="323" y="260"/>
                </a:lnTo>
                <a:lnTo>
                  <a:pt x="315" y="252"/>
                </a:lnTo>
                <a:lnTo>
                  <a:pt x="249" y="184"/>
                </a:lnTo>
                <a:lnTo>
                  <a:pt x="245" y="182"/>
                </a:lnTo>
                <a:lnTo>
                  <a:pt x="238" y="177"/>
                </a:lnTo>
                <a:lnTo>
                  <a:pt x="228" y="173"/>
                </a:lnTo>
                <a:lnTo>
                  <a:pt x="217" y="171"/>
                </a:lnTo>
                <a:lnTo>
                  <a:pt x="205" y="173"/>
                </a:lnTo>
                <a:lnTo>
                  <a:pt x="195" y="177"/>
                </a:lnTo>
                <a:lnTo>
                  <a:pt x="189" y="182"/>
                </a:lnTo>
                <a:lnTo>
                  <a:pt x="184" y="186"/>
                </a:lnTo>
                <a:lnTo>
                  <a:pt x="178" y="189"/>
                </a:lnTo>
                <a:lnTo>
                  <a:pt x="172" y="192"/>
                </a:lnTo>
                <a:lnTo>
                  <a:pt x="166" y="193"/>
                </a:lnTo>
                <a:lnTo>
                  <a:pt x="161" y="192"/>
                </a:lnTo>
                <a:lnTo>
                  <a:pt x="156" y="191"/>
                </a:lnTo>
                <a:lnTo>
                  <a:pt x="151" y="188"/>
                </a:lnTo>
                <a:lnTo>
                  <a:pt x="146" y="184"/>
                </a:lnTo>
                <a:lnTo>
                  <a:pt x="129" y="167"/>
                </a:lnTo>
                <a:lnTo>
                  <a:pt x="136" y="156"/>
                </a:lnTo>
                <a:lnTo>
                  <a:pt x="146" y="145"/>
                </a:lnTo>
                <a:lnTo>
                  <a:pt x="161" y="133"/>
                </a:lnTo>
                <a:lnTo>
                  <a:pt x="177" y="125"/>
                </a:lnTo>
                <a:lnTo>
                  <a:pt x="195" y="120"/>
                </a:lnTo>
                <a:lnTo>
                  <a:pt x="212" y="117"/>
                </a:lnTo>
                <a:close/>
                <a:moveTo>
                  <a:pt x="94" y="0"/>
                </a:moveTo>
                <a:lnTo>
                  <a:pt x="113" y="1"/>
                </a:lnTo>
                <a:lnTo>
                  <a:pt x="130" y="7"/>
                </a:lnTo>
                <a:lnTo>
                  <a:pt x="146" y="16"/>
                </a:lnTo>
                <a:lnTo>
                  <a:pt x="161" y="27"/>
                </a:lnTo>
                <a:lnTo>
                  <a:pt x="163" y="29"/>
                </a:lnTo>
                <a:lnTo>
                  <a:pt x="169" y="35"/>
                </a:lnTo>
                <a:lnTo>
                  <a:pt x="178" y="44"/>
                </a:lnTo>
                <a:lnTo>
                  <a:pt x="188" y="54"/>
                </a:lnTo>
                <a:lnTo>
                  <a:pt x="199" y="66"/>
                </a:lnTo>
                <a:lnTo>
                  <a:pt x="211" y="77"/>
                </a:lnTo>
                <a:lnTo>
                  <a:pt x="221" y="87"/>
                </a:lnTo>
                <a:lnTo>
                  <a:pt x="230" y="95"/>
                </a:lnTo>
                <a:lnTo>
                  <a:pt x="236" y="101"/>
                </a:lnTo>
                <a:lnTo>
                  <a:pt x="238" y="104"/>
                </a:lnTo>
                <a:lnTo>
                  <a:pt x="212" y="101"/>
                </a:lnTo>
                <a:lnTo>
                  <a:pt x="193" y="102"/>
                </a:lnTo>
                <a:lnTo>
                  <a:pt x="172" y="109"/>
                </a:lnTo>
                <a:lnTo>
                  <a:pt x="130" y="66"/>
                </a:lnTo>
                <a:lnTo>
                  <a:pt x="120" y="60"/>
                </a:lnTo>
                <a:lnTo>
                  <a:pt x="109" y="55"/>
                </a:lnTo>
                <a:lnTo>
                  <a:pt x="98" y="54"/>
                </a:lnTo>
                <a:lnTo>
                  <a:pt x="87" y="55"/>
                </a:lnTo>
                <a:lnTo>
                  <a:pt x="76" y="60"/>
                </a:lnTo>
                <a:lnTo>
                  <a:pt x="67" y="66"/>
                </a:lnTo>
                <a:lnTo>
                  <a:pt x="60" y="76"/>
                </a:lnTo>
                <a:lnTo>
                  <a:pt x="55" y="87"/>
                </a:lnTo>
                <a:lnTo>
                  <a:pt x="54" y="98"/>
                </a:lnTo>
                <a:lnTo>
                  <a:pt x="55" y="109"/>
                </a:lnTo>
                <a:lnTo>
                  <a:pt x="60" y="120"/>
                </a:lnTo>
                <a:lnTo>
                  <a:pt x="67" y="129"/>
                </a:lnTo>
                <a:lnTo>
                  <a:pt x="69" y="132"/>
                </a:lnTo>
                <a:lnTo>
                  <a:pt x="75" y="137"/>
                </a:lnTo>
                <a:lnTo>
                  <a:pt x="83" y="145"/>
                </a:lnTo>
                <a:lnTo>
                  <a:pt x="93" y="156"/>
                </a:lnTo>
                <a:lnTo>
                  <a:pt x="104" y="166"/>
                </a:lnTo>
                <a:lnTo>
                  <a:pt x="114" y="177"/>
                </a:lnTo>
                <a:lnTo>
                  <a:pt x="124" y="186"/>
                </a:lnTo>
                <a:lnTo>
                  <a:pt x="130" y="193"/>
                </a:lnTo>
                <a:lnTo>
                  <a:pt x="134" y="197"/>
                </a:lnTo>
                <a:lnTo>
                  <a:pt x="145" y="204"/>
                </a:lnTo>
                <a:lnTo>
                  <a:pt x="156" y="209"/>
                </a:lnTo>
                <a:lnTo>
                  <a:pt x="168" y="210"/>
                </a:lnTo>
                <a:lnTo>
                  <a:pt x="180" y="206"/>
                </a:lnTo>
                <a:lnTo>
                  <a:pt x="190" y="202"/>
                </a:lnTo>
                <a:lnTo>
                  <a:pt x="196" y="198"/>
                </a:lnTo>
                <a:lnTo>
                  <a:pt x="199" y="195"/>
                </a:lnTo>
                <a:lnTo>
                  <a:pt x="203" y="192"/>
                </a:lnTo>
                <a:lnTo>
                  <a:pt x="207" y="189"/>
                </a:lnTo>
                <a:lnTo>
                  <a:pt x="212" y="188"/>
                </a:lnTo>
                <a:lnTo>
                  <a:pt x="217" y="188"/>
                </a:lnTo>
                <a:lnTo>
                  <a:pt x="222" y="188"/>
                </a:lnTo>
                <a:lnTo>
                  <a:pt x="227" y="191"/>
                </a:lnTo>
                <a:lnTo>
                  <a:pt x="232" y="193"/>
                </a:lnTo>
                <a:lnTo>
                  <a:pt x="237" y="197"/>
                </a:lnTo>
                <a:lnTo>
                  <a:pt x="254" y="213"/>
                </a:lnTo>
                <a:lnTo>
                  <a:pt x="247" y="225"/>
                </a:lnTo>
                <a:lnTo>
                  <a:pt x="237" y="236"/>
                </a:lnTo>
                <a:lnTo>
                  <a:pt x="222" y="248"/>
                </a:lnTo>
                <a:lnTo>
                  <a:pt x="206" y="257"/>
                </a:lnTo>
                <a:lnTo>
                  <a:pt x="188" y="261"/>
                </a:lnTo>
                <a:lnTo>
                  <a:pt x="171" y="263"/>
                </a:lnTo>
                <a:lnTo>
                  <a:pt x="152" y="261"/>
                </a:lnTo>
                <a:lnTo>
                  <a:pt x="135" y="257"/>
                </a:lnTo>
                <a:lnTo>
                  <a:pt x="118" y="248"/>
                </a:lnTo>
                <a:lnTo>
                  <a:pt x="103" y="236"/>
                </a:lnTo>
                <a:lnTo>
                  <a:pt x="27" y="160"/>
                </a:lnTo>
                <a:lnTo>
                  <a:pt x="16" y="145"/>
                </a:lnTo>
                <a:lnTo>
                  <a:pt x="7" y="129"/>
                </a:lnTo>
                <a:lnTo>
                  <a:pt x="1" y="111"/>
                </a:lnTo>
                <a:lnTo>
                  <a:pt x="0" y="94"/>
                </a:lnTo>
                <a:lnTo>
                  <a:pt x="1" y="76"/>
                </a:lnTo>
                <a:lnTo>
                  <a:pt x="7" y="58"/>
                </a:lnTo>
                <a:lnTo>
                  <a:pt x="16" y="41"/>
                </a:lnTo>
                <a:lnTo>
                  <a:pt x="27" y="27"/>
                </a:lnTo>
                <a:lnTo>
                  <a:pt x="42" y="16"/>
                </a:lnTo>
                <a:lnTo>
                  <a:pt x="59" y="6"/>
                </a:lnTo>
                <a:lnTo>
                  <a:pt x="76" y="1"/>
                </a:lnTo>
                <a:lnTo>
                  <a:pt x="9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cs typeface="+mn-ea"/>
              <a:sym typeface="+mn-lt"/>
            </a:endParaRPr>
          </a:p>
        </p:txBody>
      </p:sp>
      <p:sp>
        <p:nvSpPr>
          <p:cNvPr id="46" name="Freeform 9">
            <a:extLst>
              <a:ext uri="{FF2B5EF4-FFF2-40B4-BE49-F238E27FC236}">
                <a16:creationId xmlns:a16="http://schemas.microsoft.com/office/drawing/2014/main" id="{C5DB7493-8D10-4324-AE6B-33C11A64F093}"/>
              </a:ext>
            </a:extLst>
          </p:cNvPr>
          <p:cNvSpPr>
            <a:spLocks noEditPoints="1"/>
          </p:cNvSpPr>
          <p:nvPr/>
        </p:nvSpPr>
        <p:spPr bwMode="auto">
          <a:xfrm>
            <a:off x="8545636" y="3096989"/>
            <a:ext cx="615950" cy="666750"/>
          </a:xfrm>
          <a:custGeom>
            <a:avLst/>
            <a:gdLst>
              <a:gd name="T0" fmla="*/ 2147483647 w 606"/>
              <a:gd name="T1" fmla="*/ 2147483647 h 656"/>
              <a:gd name="T2" fmla="*/ 2147483647 w 606"/>
              <a:gd name="T3" fmla="*/ 2147483647 h 656"/>
              <a:gd name="T4" fmla="*/ 2147483647 w 606"/>
              <a:gd name="T5" fmla="*/ 2147483647 h 656"/>
              <a:gd name="T6" fmla="*/ 2147483647 w 606"/>
              <a:gd name="T7" fmla="*/ 2147483647 h 656"/>
              <a:gd name="T8" fmla="*/ 2147483647 w 606"/>
              <a:gd name="T9" fmla="*/ 2147483647 h 656"/>
              <a:gd name="T10" fmla="*/ 2147483647 w 606"/>
              <a:gd name="T11" fmla="*/ 2147483647 h 656"/>
              <a:gd name="T12" fmla="*/ 2147483647 w 606"/>
              <a:gd name="T13" fmla="*/ 2147483647 h 656"/>
              <a:gd name="T14" fmla="*/ 2147483647 w 606"/>
              <a:gd name="T15" fmla="*/ 2147483647 h 656"/>
              <a:gd name="T16" fmla="*/ 2147483647 w 606"/>
              <a:gd name="T17" fmla="*/ 2147483647 h 656"/>
              <a:gd name="T18" fmla="*/ 2147483647 w 606"/>
              <a:gd name="T19" fmla="*/ 2147483647 h 656"/>
              <a:gd name="T20" fmla="*/ 2147483647 w 606"/>
              <a:gd name="T21" fmla="*/ 2147483647 h 656"/>
              <a:gd name="T22" fmla="*/ 2147483647 w 606"/>
              <a:gd name="T23" fmla="*/ 2147483647 h 656"/>
              <a:gd name="T24" fmla="*/ 2147483647 w 606"/>
              <a:gd name="T25" fmla="*/ 2147483647 h 656"/>
              <a:gd name="T26" fmla="*/ 0 w 606"/>
              <a:gd name="T27" fmla="*/ 2147483647 h 656"/>
              <a:gd name="T28" fmla="*/ 2147483647 w 606"/>
              <a:gd name="T29" fmla="*/ 2147483647 h 656"/>
              <a:gd name="T30" fmla="*/ 2147483647 w 606"/>
              <a:gd name="T31" fmla="*/ 2147483647 h 656"/>
              <a:gd name="T32" fmla="*/ 2147483647 w 606"/>
              <a:gd name="T33" fmla="*/ 2147483647 h 656"/>
              <a:gd name="T34" fmla="*/ 2147483647 w 606"/>
              <a:gd name="T35" fmla="*/ 2147483647 h 656"/>
              <a:gd name="T36" fmla="*/ 2147483647 w 606"/>
              <a:gd name="T37" fmla="*/ 2147483647 h 656"/>
              <a:gd name="T38" fmla="*/ 2147483647 w 606"/>
              <a:gd name="T39" fmla="*/ 2147483647 h 656"/>
              <a:gd name="T40" fmla="*/ 2147483647 w 606"/>
              <a:gd name="T41" fmla="*/ 2147483647 h 656"/>
              <a:gd name="T42" fmla="*/ 2147483647 w 606"/>
              <a:gd name="T43" fmla="*/ 2147483647 h 656"/>
              <a:gd name="T44" fmla="*/ 2147483647 w 606"/>
              <a:gd name="T45" fmla="*/ 2147483647 h 656"/>
              <a:gd name="T46" fmla="*/ 2147483647 w 606"/>
              <a:gd name="T47" fmla="*/ 2147483647 h 656"/>
              <a:gd name="T48" fmla="*/ 2147483647 w 606"/>
              <a:gd name="T49" fmla="*/ 2147483647 h 656"/>
              <a:gd name="T50" fmla="*/ 2147483647 w 606"/>
              <a:gd name="T51" fmla="*/ 2147483647 h 656"/>
              <a:gd name="T52" fmla="*/ 2147483647 w 606"/>
              <a:gd name="T53" fmla="*/ 2147483647 h 656"/>
              <a:gd name="T54" fmla="*/ 2147483647 w 606"/>
              <a:gd name="T55" fmla="*/ 2147483647 h 656"/>
              <a:gd name="T56" fmla="*/ 2147483647 w 606"/>
              <a:gd name="T57" fmla="*/ 2147483647 h 656"/>
              <a:gd name="T58" fmla="*/ 2147483647 w 606"/>
              <a:gd name="T59" fmla="*/ 2147483647 h 656"/>
              <a:gd name="T60" fmla="*/ 2147483647 w 606"/>
              <a:gd name="T61" fmla="*/ 2147483647 h 656"/>
              <a:gd name="T62" fmla="*/ 2147483647 w 606"/>
              <a:gd name="T63" fmla="*/ 2147483647 h 656"/>
              <a:gd name="T64" fmla="*/ 2147483647 w 606"/>
              <a:gd name="T65" fmla="*/ 2147483647 h 656"/>
              <a:gd name="T66" fmla="*/ 2147483647 w 606"/>
              <a:gd name="T67" fmla="*/ 2147483647 h 656"/>
              <a:gd name="T68" fmla="*/ 2147483647 w 606"/>
              <a:gd name="T69" fmla="*/ 2147483647 h 656"/>
              <a:gd name="T70" fmla="*/ 2147483647 w 606"/>
              <a:gd name="T71" fmla="*/ 2147483647 h 656"/>
              <a:gd name="T72" fmla="*/ 2147483647 w 606"/>
              <a:gd name="T73" fmla="*/ 2147483647 h 656"/>
              <a:gd name="T74" fmla="*/ 2147483647 w 606"/>
              <a:gd name="T75" fmla="*/ 2147483647 h 656"/>
              <a:gd name="T76" fmla="*/ 2147483647 w 606"/>
              <a:gd name="T77" fmla="*/ 2147483647 h 656"/>
              <a:gd name="T78" fmla="*/ 2147483647 w 606"/>
              <a:gd name="T79" fmla="*/ 2147483647 h 656"/>
              <a:gd name="T80" fmla="*/ 2147483647 w 606"/>
              <a:gd name="T81" fmla="*/ 2147483647 h 656"/>
              <a:gd name="T82" fmla="*/ 2147483647 w 606"/>
              <a:gd name="T83" fmla="*/ 2147483647 h 656"/>
              <a:gd name="T84" fmla="*/ 2147483647 w 606"/>
              <a:gd name="T85" fmla="*/ 2147483647 h 656"/>
              <a:gd name="T86" fmla="*/ 2147483647 w 606"/>
              <a:gd name="T87" fmla="*/ 2147483647 h 656"/>
              <a:gd name="T88" fmla="*/ 2147483647 w 606"/>
              <a:gd name="T89" fmla="*/ 2147483647 h 656"/>
              <a:gd name="T90" fmla="*/ 2147483647 w 606"/>
              <a:gd name="T91" fmla="*/ 2147483647 h 656"/>
              <a:gd name="T92" fmla="*/ 2147483647 w 606"/>
              <a:gd name="T93" fmla="*/ 2147483647 h 656"/>
              <a:gd name="T94" fmla="*/ 2147483647 w 606"/>
              <a:gd name="T95" fmla="*/ 2147483647 h 656"/>
              <a:gd name="T96" fmla="*/ 2147483647 w 606"/>
              <a:gd name="T97" fmla="*/ 2147483647 h 656"/>
              <a:gd name="T98" fmla="*/ 2147483647 w 606"/>
              <a:gd name="T99" fmla="*/ 2147483647 h 656"/>
              <a:gd name="T100" fmla="*/ 2147483647 w 606"/>
              <a:gd name="T101" fmla="*/ 2147483647 h 656"/>
              <a:gd name="T102" fmla="*/ 2147483647 w 606"/>
              <a:gd name="T103" fmla="*/ 2147483647 h 656"/>
              <a:gd name="T104" fmla="*/ 2147483647 w 606"/>
              <a:gd name="T105" fmla="*/ 2147483647 h 656"/>
              <a:gd name="T106" fmla="*/ 2147483647 w 606"/>
              <a:gd name="T107" fmla="*/ 2147483647 h 656"/>
              <a:gd name="T108" fmla="*/ 2147483647 w 606"/>
              <a:gd name="T109" fmla="*/ 2147483647 h 656"/>
              <a:gd name="T110" fmla="*/ 2147483647 w 606"/>
              <a:gd name="T111" fmla="*/ 2147483647 h 656"/>
              <a:gd name="T112" fmla="*/ 2147483647 w 606"/>
              <a:gd name="T113" fmla="*/ 0 h 65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606" h="656">
                <a:moveTo>
                  <a:pt x="108" y="462"/>
                </a:moveTo>
                <a:lnTo>
                  <a:pt x="102" y="463"/>
                </a:lnTo>
                <a:lnTo>
                  <a:pt x="97" y="466"/>
                </a:lnTo>
                <a:lnTo>
                  <a:pt x="35" y="540"/>
                </a:lnTo>
                <a:lnTo>
                  <a:pt x="28" y="552"/>
                </a:lnTo>
                <a:lnTo>
                  <a:pt x="24" y="564"/>
                </a:lnTo>
                <a:lnTo>
                  <a:pt x="22" y="575"/>
                </a:lnTo>
                <a:lnTo>
                  <a:pt x="24" y="591"/>
                </a:lnTo>
                <a:lnTo>
                  <a:pt x="31" y="605"/>
                </a:lnTo>
                <a:lnTo>
                  <a:pt x="42" y="618"/>
                </a:lnTo>
                <a:lnTo>
                  <a:pt x="48" y="621"/>
                </a:lnTo>
                <a:lnTo>
                  <a:pt x="55" y="619"/>
                </a:lnTo>
                <a:lnTo>
                  <a:pt x="59" y="616"/>
                </a:lnTo>
                <a:lnTo>
                  <a:pt x="62" y="610"/>
                </a:lnTo>
                <a:lnTo>
                  <a:pt x="61" y="604"/>
                </a:lnTo>
                <a:lnTo>
                  <a:pt x="58" y="599"/>
                </a:lnTo>
                <a:lnTo>
                  <a:pt x="52" y="592"/>
                </a:lnTo>
                <a:lnTo>
                  <a:pt x="48" y="584"/>
                </a:lnTo>
                <a:lnTo>
                  <a:pt x="47" y="575"/>
                </a:lnTo>
                <a:lnTo>
                  <a:pt x="48" y="566"/>
                </a:lnTo>
                <a:lnTo>
                  <a:pt x="54" y="556"/>
                </a:lnTo>
                <a:lnTo>
                  <a:pt x="116" y="482"/>
                </a:lnTo>
                <a:lnTo>
                  <a:pt x="118" y="476"/>
                </a:lnTo>
                <a:lnTo>
                  <a:pt x="118" y="471"/>
                </a:lnTo>
                <a:lnTo>
                  <a:pt x="114" y="465"/>
                </a:lnTo>
                <a:lnTo>
                  <a:pt x="108" y="462"/>
                </a:lnTo>
                <a:close/>
                <a:moveTo>
                  <a:pt x="109" y="419"/>
                </a:moveTo>
                <a:lnTo>
                  <a:pt x="134" y="450"/>
                </a:lnTo>
                <a:lnTo>
                  <a:pt x="163" y="478"/>
                </a:lnTo>
                <a:lnTo>
                  <a:pt x="196" y="501"/>
                </a:lnTo>
                <a:lnTo>
                  <a:pt x="231" y="521"/>
                </a:lnTo>
                <a:lnTo>
                  <a:pt x="139" y="627"/>
                </a:lnTo>
                <a:lnTo>
                  <a:pt x="125" y="642"/>
                </a:lnTo>
                <a:lnTo>
                  <a:pt x="106" y="652"/>
                </a:lnTo>
                <a:lnTo>
                  <a:pt x="85" y="656"/>
                </a:lnTo>
                <a:lnTo>
                  <a:pt x="64" y="655"/>
                </a:lnTo>
                <a:lnTo>
                  <a:pt x="45" y="649"/>
                </a:lnTo>
                <a:lnTo>
                  <a:pt x="27" y="638"/>
                </a:lnTo>
                <a:lnTo>
                  <a:pt x="14" y="624"/>
                </a:lnTo>
                <a:lnTo>
                  <a:pt x="6" y="609"/>
                </a:lnTo>
                <a:lnTo>
                  <a:pt x="1" y="592"/>
                </a:lnTo>
                <a:lnTo>
                  <a:pt x="0" y="574"/>
                </a:lnTo>
                <a:lnTo>
                  <a:pt x="2" y="557"/>
                </a:lnTo>
                <a:lnTo>
                  <a:pt x="8" y="540"/>
                </a:lnTo>
                <a:lnTo>
                  <a:pt x="18" y="526"/>
                </a:lnTo>
                <a:lnTo>
                  <a:pt x="109" y="419"/>
                </a:lnTo>
                <a:close/>
                <a:moveTo>
                  <a:pt x="355" y="134"/>
                </a:moveTo>
                <a:lnTo>
                  <a:pt x="364" y="136"/>
                </a:lnTo>
                <a:lnTo>
                  <a:pt x="373" y="141"/>
                </a:lnTo>
                <a:lnTo>
                  <a:pt x="379" y="149"/>
                </a:lnTo>
                <a:lnTo>
                  <a:pt x="381" y="159"/>
                </a:lnTo>
                <a:lnTo>
                  <a:pt x="381" y="227"/>
                </a:lnTo>
                <a:lnTo>
                  <a:pt x="448" y="227"/>
                </a:lnTo>
                <a:lnTo>
                  <a:pt x="459" y="229"/>
                </a:lnTo>
                <a:lnTo>
                  <a:pt x="467" y="234"/>
                </a:lnTo>
                <a:lnTo>
                  <a:pt x="472" y="243"/>
                </a:lnTo>
                <a:lnTo>
                  <a:pt x="474" y="253"/>
                </a:lnTo>
                <a:lnTo>
                  <a:pt x="472" y="263"/>
                </a:lnTo>
                <a:lnTo>
                  <a:pt x="467" y="271"/>
                </a:lnTo>
                <a:lnTo>
                  <a:pt x="459" y="278"/>
                </a:lnTo>
                <a:lnTo>
                  <a:pt x="448" y="279"/>
                </a:lnTo>
                <a:lnTo>
                  <a:pt x="381" y="279"/>
                </a:lnTo>
                <a:lnTo>
                  <a:pt x="381" y="347"/>
                </a:lnTo>
                <a:lnTo>
                  <a:pt x="379" y="357"/>
                </a:lnTo>
                <a:lnTo>
                  <a:pt x="373" y="366"/>
                </a:lnTo>
                <a:lnTo>
                  <a:pt x="364" y="371"/>
                </a:lnTo>
                <a:lnTo>
                  <a:pt x="355" y="373"/>
                </a:lnTo>
                <a:lnTo>
                  <a:pt x="344" y="371"/>
                </a:lnTo>
                <a:lnTo>
                  <a:pt x="336" y="366"/>
                </a:lnTo>
                <a:lnTo>
                  <a:pt x="330" y="357"/>
                </a:lnTo>
                <a:lnTo>
                  <a:pt x="328" y="347"/>
                </a:lnTo>
                <a:lnTo>
                  <a:pt x="328" y="279"/>
                </a:lnTo>
                <a:lnTo>
                  <a:pt x="260" y="279"/>
                </a:lnTo>
                <a:lnTo>
                  <a:pt x="251" y="278"/>
                </a:lnTo>
                <a:lnTo>
                  <a:pt x="242" y="271"/>
                </a:lnTo>
                <a:lnTo>
                  <a:pt x="237" y="263"/>
                </a:lnTo>
                <a:lnTo>
                  <a:pt x="235" y="253"/>
                </a:lnTo>
                <a:lnTo>
                  <a:pt x="237" y="243"/>
                </a:lnTo>
                <a:lnTo>
                  <a:pt x="242" y="234"/>
                </a:lnTo>
                <a:lnTo>
                  <a:pt x="251" y="229"/>
                </a:lnTo>
                <a:lnTo>
                  <a:pt x="260" y="227"/>
                </a:lnTo>
                <a:lnTo>
                  <a:pt x="328" y="227"/>
                </a:lnTo>
                <a:lnTo>
                  <a:pt x="328" y="159"/>
                </a:lnTo>
                <a:lnTo>
                  <a:pt x="330" y="149"/>
                </a:lnTo>
                <a:lnTo>
                  <a:pt x="336" y="141"/>
                </a:lnTo>
                <a:lnTo>
                  <a:pt x="344" y="136"/>
                </a:lnTo>
                <a:lnTo>
                  <a:pt x="355" y="134"/>
                </a:lnTo>
                <a:close/>
                <a:moveTo>
                  <a:pt x="333" y="65"/>
                </a:moveTo>
                <a:lnTo>
                  <a:pt x="300" y="71"/>
                </a:lnTo>
                <a:lnTo>
                  <a:pt x="269" y="83"/>
                </a:lnTo>
                <a:lnTo>
                  <a:pt x="240" y="100"/>
                </a:lnTo>
                <a:lnTo>
                  <a:pt x="216" y="120"/>
                </a:lnTo>
                <a:lnTo>
                  <a:pt x="195" y="145"/>
                </a:lnTo>
                <a:lnTo>
                  <a:pt x="178" y="173"/>
                </a:lnTo>
                <a:lnTo>
                  <a:pt x="167" y="205"/>
                </a:lnTo>
                <a:lnTo>
                  <a:pt x="161" y="237"/>
                </a:lnTo>
                <a:lnTo>
                  <a:pt x="161" y="271"/>
                </a:lnTo>
                <a:lnTo>
                  <a:pt x="166" y="305"/>
                </a:lnTo>
                <a:lnTo>
                  <a:pt x="178" y="337"/>
                </a:lnTo>
                <a:lnTo>
                  <a:pt x="195" y="365"/>
                </a:lnTo>
                <a:lnTo>
                  <a:pt x="216" y="390"/>
                </a:lnTo>
                <a:lnTo>
                  <a:pt x="241" y="411"/>
                </a:lnTo>
                <a:lnTo>
                  <a:pt x="269" y="427"/>
                </a:lnTo>
                <a:lnTo>
                  <a:pt x="300" y="439"/>
                </a:lnTo>
                <a:lnTo>
                  <a:pt x="332" y="444"/>
                </a:lnTo>
                <a:lnTo>
                  <a:pt x="367" y="445"/>
                </a:lnTo>
                <a:lnTo>
                  <a:pt x="401" y="439"/>
                </a:lnTo>
                <a:lnTo>
                  <a:pt x="432" y="427"/>
                </a:lnTo>
                <a:lnTo>
                  <a:pt x="461" y="410"/>
                </a:lnTo>
                <a:lnTo>
                  <a:pt x="485" y="389"/>
                </a:lnTo>
                <a:lnTo>
                  <a:pt x="506" y="365"/>
                </a:lnTo>
                <a:lnTo>
                  <a:pt x="523" y="336"/>
                </a:lnTo>
                <a:lnTo>
                  <a:pt x="534" y="305"/>
                </a:lnTo>
                <a:lnTo>
                  <a:pt x="540" y="272"/>
                </a:lnTo>
                <a:lnTo>
                  <a:pt x="540" y="238"/>
                </a:lnTo>
                <a:lnTo>
                  <a:pt x="535" y="205"/>
                </a:lnTo>
                <a:lnTo>
                  <a:pt x="523" y="173"/>
                </a:lnTo>
                <a:lnTo>
                  <a:pt x="506" y="144"/>
                </a:lnTo>
                <a:lnTo>
                  <a:pt x="485" y="120"/>
                </a:lnTo>
                <a:lnTo>
                  <a:pt x="460" y="99"/>
                </a:lnTo>
                <a:lnTo>
                  <a:pt x="432" y="83"/>
                </a:lnTo>
                <a:lnTo>
                  <a:pt x="401" y="71"/>
                </a:lnTo>
                <a:lnTo>
                  <a:pt x="368" y="65"/>
                </a:lnTo>
                <a:lnTo>
                  <a:pt x="333" y="65"/>
                </a:lnTo>
                <a:close/>
                <a:moveTo>
                  <a:pt x="366" y="0"/>
                </a:moveTo>
                <a:lnTo>
                  <a:pt x="402" y="5"/>
                </a:lnTo>
                <a:lnTo>
                  <a:pt x="437" y="15"/>
                </a:lnTo>
                <a:lnTo>
                  <a:pt x="470" y="30"/>
                </a:lnTo>
                <a:lnTo>
                  <a:pt x="501" y="49"/>
                </a:lnTo>
                <a:lnTo>
                  <a:pt x="529" y="71"/>
                </a:lnTo>
                <a:lnTo>
                  <a:pt x="552" y="97"/>
                </a:lnTo>
                <a:lnTo>
                  <a:pt x="572" y="127"/>
                </a:lnTo>
                <a:lnTo>
                  <a:pt x="588" y="160"/>
                </a:lnTo>
                <a:lnTo>
                  <a:pt x="600" y="195"/>
                </a:lnTo>
                <a:lnTo>
                  <a:pt x="605" y="233"/>
                </a:lnTo>
                <a:lnTo>
                  <a:pt x="606" y="266"/>
                </a:lnTo>
                <a:lnTo>
                  <a:pt x="603" y="300"/>
                </a:lnTo>
                <a:lnTo>
                  <a:pt x="594" y="332"/>
                </a:lnTo>
                <a:lnTo>
                  <a:pt x="583" y="362"/>
                </a:lnTo>
                <a:lnTo>
                  <a:pt x="567" y="392"/>
                </a:lnTo>
                <a:lnTo>
                  <a:pt x="547" y="419"/>
                </a:lnTo>
                <a:lnTo>
                  <a:pt x="523" y="444"/>
                </a:lnTo>
                <a:lnTo>
                  <a:pt x="497" y="464"/>
                </a:lnTo>
                <a:lnTo>
                  <a:pt x="469" y="481"/>
                </a:lnTo>
                <a:lnTo>
                  <a:pt x="438" y="495"/>
                </a:lnTo>
                <a:lnTo>
                  <a:pt x="407" y="504"/>
                </a:lnTo>
                <a:lnTo>
                  <a:pt x="373" y="510"/>
                </a:lnTo>
                <a:lnTo>
                  <a:pt x="336" y="510"/>
                </a:lnTo>
                <a:lnTo>
                  <a:pt x="298" y="506"/>
                </a:lnTo>
                <a:lnTo>
                  <a:pt x="264" y="495"/>
                </a:lnTo>
                <a:lnTo>
                  <a:pt x="231" y="480"/>
                </a:lnTo>
                <a:lnTo>
                  <a:pt x="201" y="461"/>
                </a:lnTo>
                <a:lnTo>
                  <a:pt x="173" y="439"/>
                </a:lnTo>
                <a:lnTo>
                  <a:pt x="149" y="412"/>
                </a:lnTo>
                <a:lnTo>
                  <a:pt x="129" y="383"/>
                </a:lnTo>
                <a:lnTo>
                  <a:pt x="113" y="350"/>
                </a:lnTo>
                <a:lnTo>
                  <a:pt x="102" y="315"/>
                </a:lnTo>
                <a:lnTo>
                  <a:pt x="96" y="278"/>
                </a:lnTo>
                <a:lnTo>
                  <a:pt x="95" y="244"/>
                </a:lnTo>
                <a:lnTo>
                  <a:pt x="99" y="210"/>
                </a:lnTo>
                <a:lnTo>
                  <a:pt x="107" y="178"/>
                </a:lnTo>
                <a:lnTo>
                  <a:pt x="119" y="147"/>
                </a:lnTo>
                <a:lnTo>
                  <a:pt x="135" y="118"/>
                </a:lnTo>
                <a:lnTo>
                  <a:pt x="155" y="91"/>
                </a:lnTo>
                <a:lnTo>
                  <a:pt x="179" y="67"/>
                </a:lnTo>
                <a:lnTo>
                  <a:pt x="204" y="46"/>
                </a:lnTo>
                <a:lnTo>
                  <a:pt x="233" y="29"/>
                </a:lnTo>
                <a:lnTo>
                  <a:pt x="264" y="15"/>
                </a:lnTo>
                <a:lnTo>
                  <a:pt x="295" y="5"/>
                </a:lnTo>
                <a:lnTo>
                  <a:pt x="328" y="1"/>
                </a:lnTo>
                <a:lnTo>
                  <a:pt x="36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cs typeface="+mn-ea"/>
              <a:sym typeface="+mn-lt"/>
            </a:endParaRPr>
          </a:p>
        </p:txBody>
      </p:sp>
      <p:sp>
        <p:nvSpPr>
          <p:cNvPr id="48" name="矩形 47">
            <a:extLst>
              <a:ext uri="{FF2B5EF4-FFF2-40B4-BE49-F238E27FC236}">
                <a16:creationId xmlns:a16="http://schemas.microsoft.com/office/drawing/2014/main" id="{72757598-DA94-4A15-ABEF-6688B868DF58}"/>
              </a:ext>
            </a:extLst>
          </p:cNvPr>
          <p:cNvSpPr/>
          <p:nvPr/>
        </p:nvSpPr>
        <p:spPr>
          <a:xfrm>
            <a:off x="2032079" y="1811219"/>
            <a:ext cx="1800493" cy="369332"/>
          </a:xfrm>
          <a:prstGeom prst="rect">
            <a:avLst/>
          </a:prstGeom>
        </p:spPr>
        <p:txBody>
          <a:bodyPr wrap="none">
            <a:spAutoFit/>
          </a:bodyPr>
          <a:lstStyle/>
          <a:p>
            <a:r>
              <a:rPr lang="zh-CN" altLang="en-US" b="1" dirty="0">
                <a:solidFill>
                  <a:srgbClr val="385D8A"/>
                </a:solidFill>
                <a:cs typeface="+mn-ea"/>
                <a:sym typeface="+mn-lt"/>
              </a:rPr>
              <a:t>对象的智能标签</a:t>
            </a:r>
          </a:p>
        </p:txBody>
      </p:sp>
      <p:sp>
        <p:nvSpPr>
          <p:cNvPr id="50" name="矩形 49">
            <a:extLst>
              <a:ext uri="{FF2B5EF4-FFF2-40B4-BE49-F238E27FC236}">
                <a16:creationId xmlns:a16="http://schemas.microsoft.com/office/drawing/2014/main" id="{5376B5C8-63AF-4812-ABA8-FC4A2C553DD3}"/>
              </a:ext>
            </a:extLst>
          </p:cNvPr>
          <p:cNvSpPr/>
          <p:nvPr/>
        </p:nvSpPr>
        <p:spPr>
          <a:xfrm>
            <a:off x="2032079" y="2206605"/>
            <a:ext cx="3074882" cy="646331"/>
          </a:xfrm>
          <a:prstGeom prst="rect">
            <a:avLst/>
          </a:prstGeom>
        </p:spPr>
        <p:txBody>
          <a:bodyPr wrap="square">
            <a:spAutoFit/>
          </a:bodyPr>
          <a:lstStyle/>
          <a:p>
            <a:r>
              <a:rPr lang="zh-CN" altLang="en-US" dirty="0">
                <a:solidFill>
                  <a:srgbClr val="385D8A"/>
                </a:solidFill>
                <a:cs typeface="+mn-ea"/>
                <a:sym typeface="+mn-lt"/>
              </a:rPr>
              <a:t>智能卡上的金额余额，二维码中所包含的网址和名称</a:t>
            </a:r>
          </a:p>
        </p:txBody>
      </p:sp>
      <p:sp>
        <p:nvSpPr>
          <p:cNvPr id="52" name="矩形 51">
            <a:extLst>
              <a:ext uri="{FF2B5EF4-FFF2-40B4-BE49-F238E27FC236}">
                <a16:creationId xmlns:a16="http://schemas.microsoft.com/office/drawing/2014/main" id="{5F9FD58E-AEA9-4131-BD8D-BADAAE1F7E89}"/>
              </a:ext>
            </a:extLst>
          </p:cNvPr>
          <p:cNvSpPr/>
          <p:nvPr/>
        </p:nvSpPr>
        <p:spPr>
          <a:xfrm>
            <a:off x="2032079" y="2996952"/>
            <a:ext cx="2262158" cy="369332"/>
          </a:xfrm>
          <a:prstGeom prst="rect">
            <a:avLst/>
          </a:prstGeom>
        </p:spPr>
        <p:txBody>
          <a:bodyPr wrap="none">
            <a:spAutoFit/>
          </a:bodyPr>
          <a:lstStyle/>
          <a:p>
            <a:r>
              <a:rPr lang="zh-CN" altLang="en-US" b="1" dirty="0">
                <a:solidFill>
                  <a:srgbClr val="385D8A"/>
                </a:solidFill>
                <a:cs typeface="+mn-ea"/>
                <a:sym typeface="+mn-lt"/>
              </a:rPr>
              <a:t>环境监控和对象跟踪</a:t>
            </a:r>
          </a:p>
        </p:txBody>
      </p:sp>
      <p:sp>
        <p:nvSpPr>
          <p:cNvPr id="54" name="矩形 53">
            <a:extLst>
              <a:ext uri="{FF2B5EF4-FFF2-40B4-BE49-F238E27FC236}">
                <a16:creationId xmlns:a16="http://schemas.microsoft.com/office/drawing/2014/main" id="{FBCCD382-EE46-4810-AB06-2577BDD3FAF4}"/>
              </a:ext>
            </a:extLst>
          </p:cNvPr>
          <p:cNvSpPr/>
          <p:nvPr/>
        </p:nvSpPr>
        <p:spPr>
          <a:xfrm>
            <a:off x="2032079" y="3380799"/>
            <a:ext cx="3487857" cy="1200329"/>
          </a:xfrm>
          <a:prstGeom prst="rect">
            <a:avLst/>
          </a:prstGeom>
        </p:spPr>
        <p:txBody>
          <a:bodyPr wrap="square">
            <a:spAutoFit/>
          </a:bodyPr>
          <a:lstStyle/>
          <a:p>
            <a:r>
              <a:rPr lang="zh-CN" altLang="en-US" dirty="0">
                <a:solidFill>
                  <a:srgbClr val="385D8A"/>
                </a:solidFill>
                <a:cs typeface="+mn-ea"/>
                <a:sym typeface="+mn-lt"/>
              </a:rPr>
              <a:t>通过二氧化碳传感器监控大气中二氧化碳的浓度，通过</a:t>
            </a:r>
            <a:r>
              <a:rPr lang="en-US" altLang="zh-CN" dirty="0">
                <a:solidFill>
                  <a:srgbClr val="385D8A"/>
                </a:solidFill>
                <a:cs typeface="+mn-ea"/>
                <a:sym typeface="+mn-lt"/>
              </a:rPr>
              <a:t>GPS</a:t>
            </a:r>
            <a:r>
              <a:rPr lang="zh-CN" altLang="en-US" dirty="0">
                <a:solidFill>
                  <a:srgbClr val="385D8A"/>
                </a:solidFill>
                <a:cs typeface="+mn-ea"/>
                <a:sym typeface="+mn-lt"/>
              </a:rPr>
              <a:t>标签跟踪车辆位置，通过交通路口的摄像头捕捉实时交通流程等。 </a:t>
            </a:r>
          </a:p>
        </p:txBody>
      </p:sp>
      <p:sp>
        <p:nvSpPr>
          <p:cNvPr id="56" name="矩形 55">
            <a:extLst>
              <a:ext uri="{FF2B5EF4-FFF2-40B4-BE49-F238E27FC236}">
                <a16:creationId xmlns:a16="http://schemas.microsoft.com/office/drawing/2014/main" id="{E7A854E0-56E8-4C24-BCA4-BEFABD5B1F39}"/>
              </a:ext>
            </a:extLst>
          </p:cNvPr>
          <p:cNvSpPr/>
          <p:nvPr/>
        </p:nvSpPr>
        <p:spPr>
          <a:xfrm>
            <a:off x="2032079" y="4725144"/>
            <a:ext cx="1800493" cy="369332"/>
          </a:xfrm>
          <a:prstGeom prst="rect">
            <a:avLst/>
          </a:prstGeom>
        </p:spPr>
        <p:txBody>
          <a:bodyPr wrap="none">
            <a:spAutoFit/>
          </a:bodyPr>
          <a:lstStyle/>
          <a:p>
            <a:r>
              <a:rPr lang="zh-CN" altLang="en-US" b="1" dirty="0">
                <a:solidFill>
                  <a:srgbClr val="385D8A"/>
                </a:solidFill>
                <a:cs typeface="+mn-ea"/>
                <a:sym typeface="+mn-lt"/>
              </a:rPr>
              <a:t>对象的智能控制</a:t>
            </a:r>
          </a:p>
        </p:txBody>
      </p:sp>
      <p:sp>
        <p:nvSpPr>
          <p:cNvPr id="58" name="矩形 57">
            <a:extLst>
              <a:ext uri="{FF2B5EF4-FFF2-40B4-BE49-F238E27FC236}">
                <a16:creationId xmlns:a16="http://schemas.microsoft.com/office/drawing/2014/main" id="{C50539AE-9802-4FD1-BF9F-5F7B18C0126D}"/>
              </a:ext>
            </a:extLst>
          </p:cNvPr>
          <p:cNvSpPr/>
          <p:nvPr/>
        </p:nvSpPr>
        <p:spPr>
          <a:xfrm>
            <a:off x="2032079" y="5099266"/>
            <a:ext cx="2874702" cy="923330"/>
          </a:xfrm>
          <a:prstGeom prst="rect">
            <a:avLst/>
          </a:prstGeom>
        </p:spPr>
        <p:txBody>
          <a:bodyPr wrap="square">
            <a:spAutoFit/>
          </a:bodyPr>
          <a:lstStyle/>
          <a:p>
            <a:r>
              <a:rPr lang="zh-CN" altLang="en-US" dirty="0">
                <a:solidFill>
                  <a:srgbClr val="385D8A"/>
                </a:solidFill>
                <a:cs typeface="+mn-ea"/>
                <a:sym typeface="+mn-lt"/>
              </a:rPr>
              <a:t>根据光线的强弱调整路灯的亮度，根据车辆的流量自动调整红绿灯间隔等。</a:t>
            </a:r>
          </a:p>
        </p:txBody>
      </p:sp>
      <p:sp>
        <p:nvSpPr>
          <p:cNvPr id="59" name="文本框 58">
            <a:extLst>
              <a:ext uri="{FF2B5EF4-FFF2-40B4-BE49-F238E27FC236}">
                <a16:creationId xmlns:a16="http://schemas.microsoft.com/office/drawing/2014/main" id="{8854E846-B6FB-48FC-B912-850261105202}"/>
              </a:ext>
            </a:extLst>
          </p:cNvPr>
          <p:cNvSpPr txBox="1"/>
          <p:nvPr/>
        </p:nvSpPr>
        <p:spPr>
          <a:xfrm>
            <a:off x="1127448" y="1916832"/>
            <a:ext cx="1192212" cy="707886"/>
          </a:xfrm>
          <a:prstGeom prst="rect">
            <a:avLst/>
          </a:prstGeom>
          <a:noFill/>
        </p:spPr>
        <p:txBody>
          <a:bodyPr wrap="square" rtlCol="0">
            <a:spAutoFit/>
          </a:bodyPr>
          <a:lstStyle/>
          <a:p>
            <a:r>
              <a:rPr lang="en-US" altLang="zh-CN" sz="4000" b="1" dirty="0">
                <a:solidFill>
                  <a:srgbClr val="385D8A"/>
                </a:solidFill>
                <a:cs typeface="+mn-ea"/>
                <a:sym typeface="+mn-lt"/>
              </a:rPr>
              <a:t>01</a:t>
            </a:r>
            <a:endParaRPr lang="zh-CN" altLang="en-US" sz="4000" b="1" dirty="0">
              <a:solidFill>
                <a:srgbClr val="385D8A"/>
              </a:solidFill>
              <a:cs typeface="+mn-ea"/>
              <a:sym typeface="+mn-lt"/>
            </a:endParaRPr>
          </a:p>
        </p:txBody>
      </p:sp>
      <p:sp>
        <p:nvSpPr>
          <p:cNvPr id="60" name="文本框 59">
            <a:extLst>
              <a:ext uri="{FF2B5EF4-FFF2-40B4-BE49-F238E27FC236}">
                <a16:creationId xmlns:a16="http://schemas.microsoft.com/office/drawing/2014/main" id="{EB6EBDED-8212-41D4-8B3E-5159185A5EAF}"/>
              </a:ext>
            </a:extLst>
          </p:cNvPr>
          <p:cNvSpPr txBox="1"/>
          <p:nvPr/>
        </p:nvSpPr>
        <p:spPr>
          <a:xfrm>
            <a:off x="1080295" y="3539170"/>
            <a:ext cx="1192212" cy="707886"/>
          </a:xfrm>
          <a:prstGeom prst="rect">
            <a:avLst/>
          </a:prstGeom>
          <a:noFill/>
        </p:spPr>
        <p:txBody>
          <a:bodyPr wrap="square" rtlCol="0">
            <a:spAutoFit/>
          </a:bodyPr>
          <a:lstStyle/>
          <a:p>
            <a:r>
              <a:rPr lang="en-US" altLang="zh-CN" sz="4000" b="1" dirty="0">
                <a:solidFill>
                  <a:srgbClr val="385D8A"/>
                </a:solidFill>
                <a:cs typeface="+mn-ea"/>
                <a:sym typeface="+mn-lt"/>
              </a:rPr>
              <a:t>02</a:t>
            </a:r>
            <a:endParaRPr lang="zh-CN" altLang="en-US" sz="4000" b="1" dirty="0">
              <a:solidFill>
                <a:srgbClr val="385D8A"/>
              </a:solidFill>
              <a:cs typeface="+mn-ea"/>
              <a:sym typeface="+mn-lt"/>
            </a:endParaRPr>
          </a:p>
        </p:txBody>
      </p:sp>
      <p:sp>
        <p:nvSpPr>
          <p:cNvPr id="61" name="文本框 60">
            <a:extLst>
              <a:ext uri="{FF2B5EF4-FFF2-40B4-BE49-F238E27FC236}">
                <a16:creationId xmlns:a16="http://schemas.microsoft.com/office/drawing/2014/main" id="{CC426687-A6E4-48FC-9D73-AC7313970D46}"/>
              </a:ext>
            </a:extLst>
          </p:cNvPr>
          <p:cNvSpPr txBox="1"/>
          <p:nvPr/>
        </p:nvSpPr>
        <p:spPr>
          <a:xfrm>
            <a:off x="1080295" y="5071045"/>
            <a:ext cx="1192212" cy="707886"/>
          </a:xfrm>
          <a:prstGeom prst="rect">
            <a:avLst/>
          </a:prstGeom>
          <a:noFill/>
        </p:spPr>
        <p:txBody>
          <a:bodyPr wrap="square" rtlCol="0">
            <a:spAutoFit/>
          </a:bodyPr>
          <a:lstStyle/>
          <a:p>
            <a:r>
              <a:rPr lang="en-US" altLang="zh-CN" sz="4000" b="1" dirty="0">
                <a:solidFill>
                  <a:srgbClr val="385D8A"/>
                </a:solidFill>
                <a:cs typeface="+mn-ea"/>
                <a:sym typeface="+mn-lt"/>
              </a:rPr>
              <a:t>03</a:t>
            </a:r>
            <a:endParaRPr lang="zh-CN" altLang="en-US" sz="4000" b="1" dirty="0">
              <a:solidFill>
                <a:srgbClr val="385D8A"/>
              </a:solidFill>
              <a:cs typeface="+mn-ea"/>
              <a:sym typeface="+mn-lt"/>
            </a:endParaRPr>
          </a:p>
        </p:txBody>
      </p:sp>
    </p:spTree>
    <p:extLst>
      <p:ext uri="{BB962C8B-B14F-4D97-AF65-F5344CB8AC3E}">
        <p14:creationId xmlns:p14="http://schemas.microsoft.com/office/powerpoint/2010/main" val="328742216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50" fill="hold"/>
                                        <p:tgtEl>
                                          <p:spTgt spid="4"/>
                                        </p:tgtEl>
                                        <p:attrNameLst>
                                          <p:attrName>ppt_w</p:attrName>
                                        </p:attrNameLst>
                                      </p:cBhvr>
                                      <p:tavLst>
                                        <p:tav tm="0">
                                          <p:val>
                                            <p:fltVal val="0"/>
                                          </p:val>
                                        </p:tav>
                                        <p:tav tm="100000">
                                          <p:val>
                                            <p:strVal val="#ppt_w"/>
                                          </p:val>
                                        </p:tav>
                                      </p:tavLst>
                                    </p:anim>
                                    <p:anim calcmode="lin" valueType="num">
                                      <p:cBhvr>
                                        <p:cTn id="8" dur="35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from="(-#ppt_w/2)" to="(#ppt_x)" calcmode="lin" valueType="num">
                                      <p:cBhvr>
                                        <p:cTn id="12" dur="600" fill="hold">
                                          <p:stCondLst>
                                            <p:cond delay="0"/>
                                          </p:stCondLst>
                                        </p:cTn>
                                        <p:tgtEl>
                                          <p:spTgt spid="3"/>
                                        </p:tgtEl>
                                        <p:attrNameLst>
                                          <p:attrName>ppt_x</p:attrName>
                                        </p:attrNameLst>
                                      </p:cBhvr>
                                    </p:anim>
                                    <p:anim from="0" to="-1.0" calcmode="lin" valueType="num">
                                      <p:cBhvr>
                                        <p:cTn id="13" dur="200" decel="50000" autoRev="1" fill="hold">
                                          <p:stCondLst>
                                            <p:cond delay="600"/>
                                          </p:stCondLst>
                                        </p:cTn>
                                        <p:tgtEl>
                                          <p:spTgt spid="3"/>
                                        </p:tgtEl>
                                        <p:attrNameLst>
                                          <p:attrName>xshear</p:attrName>
                                        </p:attrNameLst>
                                      </p:cBhvr>
                                    </p:anim>
                                    <p:animScale>
                                      <p:cBhvr>
                                        <p:cTn id="14" dur="200" decel="100000" autoRev="1" fill="hold">
                                          <p:stCondLst>
                                            <p:cond delay="600"/>
                                          </p:stCondLst>
                                        </p:cTn>
                                        <p:tgtEl>
                                          <p:spTgt spid="3"/>
                                        </p:tgtEl>
                                      </p:cBhvr>
                                      <p:from x="100000" y="100000"/>
                                      <p:to x="80000" y="100000"/>
                                    </p:animScale>
                                    <p:anim by="(#ppt_h/3+#ppt_w*0.1)" calcmode="lin" valueType="num">
                                      <p:cBhvr additive="sum">
                                        <p:cTn id="15" dur="200" decel="100000" autoRev="1" fill="hold">
                                          <p:stCondLst>
                                            <p:cond delay="600"/>
                                          </p:stCondLst>
                                        </p:cTn>
                                        <p:tgtEl>
                                          <p:spTgt spid="3"/>
                                        </p:tgtEl>
                                        <p:attrNameLst>
                                          <p:attrName>ppt_x</p:attrName>
                                        </p:attrNameLst>
                                      </p:cBhvr>
                                    </p:anim>
                                  </p:childTnLst>
                                </p:cTn>
                              </p:par>
                            </p:childTnLst>
                          </p:cTn>
                        </p:par>
                        <p:par>
                          <p:cTn id="16" fill="hold">
                            <p:stCondLst>
                              <p:cond delay="1350"/>
                            </p:stCondLst>
                            <p:childTnLst>
                              <p:par>
                                <p:cTn id="17" presetID="22" presetClass="entr" presetSubtype="4"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down)">
                                      <p:cBhvr>
                                        <p:cTn id="22" dur="500"/>
                                        <p:tgtEl>
                                          <p:spTgt spid="28"/>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500"/>
                                        <p:tgtEl>
                                          <p:spTgt spid="2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down)">
                                      <p:cBhvr>
                                        <p:cTn id="28" dur="500"/>
                                        <p:tgtEl>
                                          <p:spTgt spid="3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down)">
                                      <p:cBhvr>
                                        <p:cTn id="31" dur="500"/>
                                        <p:tgtEl>
                                          <p:spTgt spid="31"/>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down)">
                                      <p:cBhvr>
                                        <p:cTn id="34" dur="500"/>
                                        <p:tgtEl>
                                          <p:spTgt spid="32"/>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down)">
                                      <p:cBhvr>
                                        <p:cTn id="37" dur="500"/>
                                        <p:tgtEl>
                                          <p:spTgt spid="3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down)">
                                      <p:cBhvr>
                                        <p:cTn id="40" dur="500"/>
                                        <p:tgtEl>
                                          <p:spTgt spid="34"/>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wipe(down)">
                                      <p:cBhvr>
                                        <p:cTn id="43" dur="500"/>
                                        <p:tgtEl>
                                          <p:spTgt spid="35"/>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wipe(down)">
                                      <p:cBhvr>
                                        <p:cTn id="46" dur="500"/>
                                        <p:tgtEl>
                                          <p:spTgt spid="36"/>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down)">
                                      <p:cBhvr>
                                        <p:cTn id="49" dur="500"/>
                                        <p:tgtEl>
                                          <p:spTgt spid="37"/>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wipe(down)">
                                      <p:cBhvr>
                                        <p:cTn id="52" dur="500"/>
                                        <p:tgtEl>
                                          <p:spTgt spid="38"/>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down)">
                                      <p:cBhvr>
                                        <p:cTn id="55" dur="500"/>
                                        <p:tgtEl>
                                          <p:spTgt spid="39"/>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ipe(down)">
                                      <p:cBhvr>
                                        <p:cTn id="58" dur="500"/>
                                        <p:tgtEl>
                                          <p:spTgt spid="40"/>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ipe(down)">
                                      <p:cBhvr>
                                        <p:cTn id="61" dur="500"/>
                                        <p:tgtEl>
                                          <p:spTgt spid="41"/>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wipe(down)">
                                      <p:cBhvr>
                                        <p:cTn id="64" dur="500"/>
                                        <p:tgtEl>
                                          <p:spTgt spid="42"/>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wipe(down)">
                                      <p:cBhvr>
                                        <p:cTn id="67" dur="500"/>
                                        <p:tgtEl>
                                          <p:spTgt spid="43"/>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wipe(down)">
                                      <p:cBhvr>
                                        <p:cTn id="70" dur="500"/>
                                        <p:tgtEl>
                                          <p:spTgt spid="44"/>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wipe(down)">
                                      <p:cBhvr>
                                        <p:cTn id="73" dur="500"/>
                                        <p:tgtEl>
                                          <p:spTgt spid="45"/>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wipe(down)">
                                      <p:cBhvr>
                                        <p:cTn id="76" dur="500"/>
                                        <p:tgtEl>
                                          <p:spTgt spid="46"/>
                                        </p:tgtEl>
                                      </p:cBhvr>
                                    </p:animEffect>
                                  </p:childTnLst>
                                </p:cTn>
                              </p:par>
                            </p:childTnLst>
                          </p:cTn>
                        </p:par>
                        <p:par>
                          <p:cTn id="77" fill="hold">
                            <p:stCondLst>
                              <p:cond delay="1850"/>
                            </p:stCondLst>
                            <p:childTnLst>
                              <p:par>
                                <p:cTn id="78" presetID="22" presetClass="entr" presetSubtype="4" fill="hold" grpId="0" nodeType="afterEffect">
                                  <p:stCondLst>
                                    <p:cond delay="0"/>
                                  </p:stCondLst>
                                  <p:childTnLst>
                                    <p:set>
                                      <p:cBhvr>
                                        <p:cTn id="79" dur="1" fill="hold">
                                          <p:stCondLst>
                                            <p:cond delay="0"/>
                                          </p:stCondLst>
                                        </p:cTn>
                                        <p:tgtEl>
                                          <p:spTgt spid="59"/>
                                        </p:tgtEl>
                                        <p:attrNameLst>
                                          <p:attrName>style.visibility</p:attrName>
                                        </p:attrNameLst>
                                      </p:cBhvr>
                                      <p:to>
                                        <p:strVal val="visible"/>
                                      </p:to>
                                    </p:set>
                                    <p:animEffect transition="in" filter="wipe(down)">
                                      <p:cBhvr>
                                        <p:cTn id="80" dur="500"/>
                                        <p:tgtEl>
                                          <p:spTgt spid="59"/>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wipe(down)">
                                      <p:cBhvr>
                                        <p:cTn id="83" dur="500"/>
                                        <p:tgtEl>
                                          <p:spTgt spid="50"/>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48"/>
                                        </p:tgtEl>
                                        <p:attrNameLst>
                                          <p:attrName>style.visibility</p:attrName>
                                        </p:attrNameLst>
                                      </p:cBhvr>
                                      <p:to>
                                        <p:strVal val="visible"/>
                                      </p:to>
                                    </p:set>
                                    <p:animEffect transition="in" filter="wipe(down)">
                                      <p:cBhvr>
                                        <p:cTn id="86" dur="500"/>
                                        <p:tgtEl>
                                          <p:spTgt spid="48"/>
                                        </p:tgtEl>
                                      </p:cBhvr>
                                    </p:animEffect>
                                  </p:childTnLst>
                                </p:cTn>
                              </p:par>
                            </p:childTnLst>
                          </p:cTn>
                        </p:par>
                        <p:par>
                          <p:cTn id="87" fill="hold">
                            <p:stCondLst>
                              <p:cond delay="2350"/>
                            </p:stCondLst>
                            <p:childTnLst>
                              <p:par>
                                <p:cTn id="88" presetID="22" presetClass="entr" presetSubtype="4" fill="hold" grpId="0" nodeType="after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wipe(down)">
                                      <p:cBhvr>
                                        <p:cTn id="90" dur="500"/>
                                        <p:tgtEl>
                                          <p:spTgt spid="52"/>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54"/>
                                        </p:tgtEl>
                                        <p:attrNameLst>
                                          <p:attrName>style.visibility</p:attrName>
                                        </p:attrNameLst>
                                      </p:cBhvr>
                                      <p:to>
                                        <p:strVal val="visible"/>
                                      </p:to>
                                    </p:set>
                                    <p:animEffect transition="in" filter="wipe(down)">
                                      <p:cBhvr>
                                        <p:cTn id="93" dur="500"/>
                                        <p:tgtEl>
                                          <p:spTgt spid="54"/>
                                        </p:tgtEl>
                                      </p:cBhvr>
                                    </p:animEffect>
                                  </p:childTnLst>
                                </p:cTn>
                              </p:par>
                              <p:par>
                                <p:cTn id="94" presetID="22" presetClass="entr" presetSubtype="4" fill="hold" grpId="0" nodeType="withEffect">
                                  <p:stCondLst>
                                    <p:cond delay="0"/>
                                  </p:stCondLst>
                                  <p:childTnLst>
                                    <p:set>
                                      <p:cBhvr>
                                        <p:cTn id="95" dur="1" fill="hold">
                                          <p:stCondLst>
                                            <p:cond delay="0"/>
                                          </p:stCondLst>
                                        </p:cTn>
                                        <p:tgtEl>
                                          <p:spTgt spid="60"/>
                                        </p:tgtEl>
                                        <p:attrNameLst>
                                          <p:attrName>style.visibility</p:attrName>
                                        </p:attrNameLst>
                                      </p:cBhvr>
                                      <p:to>
                                        <p:strVal val="visible"/>
                                      </p:to>
                                    </p:set>
                                    <p:animEffect transition="in" filter="wipe(down)">
                                      <p:cBhvr>
                                        <p:cTn id="96" dur="500"/>
                                        <p:tgtEl>
                                          <p:spTgt spid="60"/>
                                        </p:tgtEl>
                                      </p:cBhvr>
                                    </p:animEffect>
                                  </p:childTnLst>
                                </p:cTn>
                              </p:par>
                            </p:childTnLst>
                          </p:cTn>
                        </p:par>
                        <p:par>
                          <p:cTn id="97" fill="hold">
                            <p:stCondLst>
                              <p:cond delay="2850"/>
                            </p:stCondLst>
                            <p:childTnLst>
                              <p:par>
                                <p:cTn id="98" presetID="16" presetClass="entr" presetSubtype="21" fill="hold" grpId="0" nodeType="afterEffect">
                                  <p:stCondLst>
                                    <p:cond delay="0"/>
                                  </p:stCondLst>
                                  <p:childTnLst>
                                    <p:set>
                                      <p:cBhvr>
                                        <p:cTn id="99" dur="1" fill="hold">
                                          <p:stCondLst>
                                            <p:cond delay="0"/>
                                          </p:stCondLst>
                                        </p:cTn>
                                        <p:tgtEl>
                                          <p:spTgt spid="56"/>
                                        </p:tgtEl>
                                        <p:attrNameLst>
                                          <p:attrName>style.visibility</p:attrName>
                                        </p:attrNameLst>
                                      </p:cBhvr>
                                      <p:to>
                                        <p:strVal val="visible"/>
                                      </p:to>
                                    </p:set>
                                    <p:animEffect transition="in" filter="barn(inVertical)">
                                      <p:cBhvr>
                                        <p:cTn id="100" dur="500"/>
                                        <p:tgtEl>
                                          <p:spTgt spid="56"/>
                                        </p:tgtEl>
                                      </p:cBhvr>
                                    </p:animEffect>
                                  </p:childTnLst>
                                </p:cTn>
                              </p:par>
                              <p:par>
                                <p:cTn id="101" presetID="16" presetClass="entr" presetSubtype="21" fill="hold" grpId="0" nodeType="withEffect">
                                  <p:stCondLst>
                                    <p:cond delay="0"/>
                                  </p:stCondLst>
                                  <p:childTnLst>
                                    <p:set>
                                      <p:cBhvr>
                                        <p:cTn id="102" dur="1" fill="hold">
                                          <p:stCondLst>
                                            <p:cond delay="0"/>
                                          </p:stCondLst>
                                        </p:cTn>
                                        <p:tgtEl>
                                          <p:spTgt spid="58"/>
                                        </p:tgtEl>
                                        <p:attrNameLst>
                                          <p:attrName>style.visibility</p:attrName>
                                        </p:attrNameLst>
                                      </p:cBhvr>
                                      <p:to>
                                        <p:strVal val="visible"/>
                                      </p:to>
                                    </p:set>
                                    <p:animEffect transition="in" filter="barn(inVertical)">
                                      <p:cBhvr>
                                        <p:cTn id="103" dur="500"/>
                                        <p:tgtEl>
                                          <p:spTgt spid="58"/>
                                        </p:tgtEl>
                                      </p:cBhvr>
                                    </p:animEffect>
                                  </p:childTnLst>
                                </p:cTn>
                              </p:par>
                              <p:par>
                                <p:cTn id="104" presetID="16" presetClass="entr" presetSubtype="21" fill="hold" grpId="0" nodeType="with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barn(inVertical)">
                                      <p:cBhvr>
                                        <p:cTn id="106"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8" grpId="0"/>
      <p:bldP spid="50" grpId="0"/>
      <p:bldP spid="52" grpId="0"/>
      <p:bldP spid="54" grpId="0"/>
      <p:bldP spid="56" grpId="0"/>
      <p:bldP spid="58" grpId="0"/>
      <p:bldP spid="59" grpId="0"/>
      <p:bldP spid="60" grpId="0"/>
      <p:bldP spid="6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a:extLst>
              <a:ext uri="{FF2B5EF4-FFF2-40B4-BE49-F238E27FC236}">
                <a16:creationId xmlns:a16="http://schemas.microsoft.com/office/drawing/2014/main" id="{04191D8D-C211-47B3-A086-04B9120477C5}"/>
              </a:ext>
            </a:extLst>
          </p:cNvPr>
          <p:cNvSpPr/>
          <p:nvPr/>
        </p:nvSpPr>
        <p:spPr>
          <a:xfrm>
            <a:off x="1919536" y="1154833"/>
            <a:ext cx="8470384" cy="5184104"/>
          </a:xfrm>
          <a:prstGeom prst="ellipse">
            <a:avLst/>
          </a:prstGeom>
          <a:noFill/>
          <a:ln>
            <a:solidFill>
              <a:srgbClr val="385D8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a:extLst>
              <a:ext uri="{FF2B5EF4-FFF2-40B4-BE49-F238E27FC236}">
                <a16:creationId xmlns:a16="http://schemas.microsoft.com/office/drawing/2014/main" id="{8602B9C4-D544-4AF5-8A80-51A00DC179B4}"/>
              </a:ext>
            </a:extLst>
          </p:cNvPr>
          <p:cNvSpPr/>
          <p:nvPr/>
        </p:nvSpPr>
        <p:spPr>
          <a:xfrm>
            <a:off x="1344096" y="735087"/>
            <a:ext cx="3074881" cy="830997"/>
          </a:xfrm>
          <a:prstGeom prst="rect">
            <a:avLst/>
          </a:prstGeom>
        </p:spPr>
        <p:txBody>
          <a:bodyPr wrap="square">
            <a:spAutoFit/>
          </a:bodyPr>
          <a:lstStyle/>
          <a:p>
            <a:pPr lvl="0" algn="ctr"/>
            <a:r>
              <a:rPr lang="en-US" altLang="zh-CN" sz="2400" b="1" dirty="0">
                <a:solidFill>
                  <a:srgbClr val="385D8A"/>
                </a:solidFill>
                <a:cs typeface="+mn-ea"/>
                <a:sym typeface="+mn-lt"/>
              </a:rPr>
              <a:t>04 </a:t>
            </a:r>
            <a:r>
              <a:rPr lang="zh-CN" altLang="en-US" sz="2400" b="1" dirty="0">
                <a:solidFill>
                  <a:srgbClr val="385D8A"/>
                </a:solidFill>
                <a:cs typeface="+mn-ea"/>
                <a:sym typeface="+mn-lt"/>
              </a:rPr>
              <a:t>物联网的应用模式</a:t>
            </a:r>
          </a:p>
        </p:txBody>
      </p:sp>
      <p:grpSp>
        <p:nvGrpSpPr>
          <p:cNvPr id="4" name="组合 3">
            <a:extLst>
              <a:ext uri="{FF2B5EF4-FFF2-40B4-BE49-F238E27FC236}">
                <a16:creationId xmlns:a16="http://schemas.microsoft.com/office/drawing/2014/main" id="{0571DBFE-AC65-4595-902D-070B21652A84}"/>
              </a:ext>
            </a:extLst>
          </p:cNvPr>
          <p:cNvGrpSpPr/>
          <p:nvPr/>
        </p:nvGrpSpPr>
        <p:grpSpPr>
          <a:xfrm>
            <a:off x="707232" y="662608"/>
            <a:ext cx="492224" cy="492224"/>
            <a:chOff x="1965186" y="1419622"/>
            <a:chExt cx="302558" cy="314067"/>
          </a:xfrm>
          <a:solidFill>
            <a:srgbClr val="385D8A"/>
          </a:solidFill>
        </p:grpSpPr>
        <p:sp>
          <p:nvSpPr>
            <p:cNvPr id="5" name="矩形 4">
              <a:extLst>
                <a:ext uri="{FF2B5EF4-FFF2-40B4-BE49-F238E27FC236}">
                  <a16:creationId xmlns:a16="http://schemas.microsoft.com/office/drawing/2014/main" id="{22337F19-BD3B-48F3-B309-B06E19BFBDBC}"/>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a:extLst>
                <a:ext uri="{FF2B5EF4-FFF2-40B4-BE49-F238E27FC236}">
                  <a16:creationId xmlns:a16="http://schemas.microsoft.com/office/drawing/2014/main" id="{997EE5C8-531C-44AA-BF42-C580DBDD419B}"/>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7" name="图片 6">
            <a:extLst>
              <a:ext uri="{FF2B5EF4-FFF2-40B4-BE49-F238E27FC236}">
                <a16:creationId xmlns:a16="http://schemas.microsoft.com/office/drawing/2014/main" id="{4ECDD859-45D4-44B6-9193-FC48FD476C5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34352" y="1340768"/>
            <a:ext cx="4926161" cy="4926161"/>
          </a:xfrm>
          <a:prstGeom prst="rect">
            <a:avLst/>
          </a:prstGeom>
        </p:spPr>
      </p:pic>
      <p:sp>
        <p:nvSpPr>
          <p:cNvPr id="51" name="圆角矩形 13">
            <a:extLst>
              <a:ext uri="{FF2B5EF4-FFF2-40B4-BE49-F238E27FC236}">
                <a16:creationId xmlns:a16="http://schemas.microsoft.com/office/drawing/2014/main" id="{6E98D3EB-25C9-4541-857B-5CC79609CC00}"/>
              </a:ext>
            </a:extLst>
          </p:cNvPr>
          <p:cNvSpPr>
            <a:spLocks noChangeArrowheads="1"/>
          </p:cNvSpPr>
          <p:nvPr/>
        </p:nvSpPr>
        <p:spPr bwMode="auto">
          <a:xfrm>
            <a:off x="1371752" y="2117159"/>
            <a:ext cx="1420813" cy="401638"/>
          </a:xfrm>
          <a:prstGeom prst="roundRect">
            <a:avLst>
              <a:gd name="adj" fmla="val 16667"/>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rgbClr val="FFFFFF"/>
                </a:solidFill>
                <a:latin typeface="+mn-lt"/>
                <a:ea typeface="+mn-ea"/>
                <a:cs typeface="+mn-ea"/>
                <a:sym typeface="+mn-lt"/>
              </a:rPr>
              <a:t>智能城市</a:t>
            </a:r>
          </a:p>
        </p:txBody>
      </p:sp>
      <p:sp>
        <p:nvSpPr>
          <p:cNvPr id="53" name="圆角矩形 13">
            <a:extLst>
              <a:ext uri="{FF2B5EF4-FFF2-40B4-BE49-F238E27FC236}">
                <a16:creationId xmlns:a16="http://schemas.microsoft.com/office/drawing/2014/main" id="{2F990512-A63F-4E9D-81B9-0EE498CD3B13}"/>
              </a:ext>
            </a:extLst>
          </p:cNvPr>
          <p:cNvSpPr>
            <a:spLocks noChangeArrowheads="1"/>
          </p:cNvSpPr>
          <p:nvPr/>
        </p:nvSpPr>
        <p:spPr bwMode="auto">
          <a:xfrm>
            <a:off x="1371752" y="3035948"/>
            <a:ext cx="1420813" cy="401638"/>
          </a:xfrm>
          <a:prstGeom prst="roundRect">
            <a:avLst>
              <a:gd name="adj" fmla="val 16667"/>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rgbClr val="FFFFFF"/>
                </a:solidFill>
                <a:latin typeface="+mn-lt"/>
                <a:ea typeface="+mn-ea"/>
                <a:cs typeface="+mn-ea"/>
                <a:sym typeface="+mn-lt"/>
              </a:rPr>
              <a:t>智能交通</a:t>
            </a:r>
          </a:p>
        </p:txBody>
      </p:sp>
      <p:sp>
        <p:nvSpPr>
          <p:cNvPr id="55" name="圆角矩形 13">
            <a:extLst>
              <a:ext uri="{FF2B5EF4-FFF2-40B4-BE49-F238E27FC236}">
                <a16:creationId xmlns:a16="http://schemas.microsoft.com/office/drawing/2014/main" id="{2915E0AB-0DC1-465E-A725-1687EC941DD3}"/>
              </a:ext>
            </a:extLst>
          </p:cNvPr>
          <p:cNvSpPr>
            <a:spLocks noChangeArrowheads="1"/>
          </p:cNvSpPr>
          <p:nvPr/>
        </p:nvSpPr>
        <p:spPr bwMode="auto">
          <a:xfrm>
            <a:off x="1371752" y="3954737"/>
            <a:ext cx="1420813" cy="401638"/>
          </a:xfrm>
          <a:prstGeom prst="roundRect">
            <a:avLst>
              <a:gd name="adj" fmla="val 16667"/>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rgbClr val="FFFFFF"/>
                </a:solidFill>
                <a:latin typeface="+mn-lt"/>
                <a:ea typeface="+mn-ea"/>
                <a:cs typeface="+mn-ea"/>
                <a:sym typeface="+mn-lt"/>
              </a:rPr>
              <a:t>智能物流</a:t>
            </a:r>
          </a:p>
        </p:txBody>
      </p:sp>
      <p:sp>
        <p:nvSpPr>
          <p:cNvPr id="57" name="圆角矩形 13">
            <a:extLst>
              <a:ext uri="{FF2B5EF4-FFF2-40B4-BE49-F238E27FC236}">
                <a16:creationId xmlns:a16="http://schemas.microsoft.com/office/drawing/2014/main" id="{27E35F3C-5428-4412-AAD8-9645E14E0678}"/>
              </a:ext>
            </a:extLst>
          </p:cNvPr>
          <p:cNvSpPr>
            <a:spLocks noChangeArrowheads="1"/>
          </p:cNvSpPr>
          <p:nvPr/>
        </p:nvSpPr>
        <p:spPr bwMode="auto">
          <a:xfrm>
            <a:off x="1371752" y="4873526"/>
            <a:ext cx="1420813" cy="401638"/>
          </a:xfrm>
          <a:prstGeom prst="roundRect">
            <a:avLst>
              <a:gd name="adj" fmla="val 16667"/>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rgbClr val="FFFFFF"/>
                </a:solidFill>
                <a:latin typeface="+mn-lt"/>
                <a:ea typeface="+mn-ea"/>
                <a:cs typeface="+mn-ea"/>
                <a:sym typeface="+mn-lt"/>
              </a:rPr>
              <a:t>智能环保</a:t>
            </a:r>
          </a:p>
        </p:txBody>
      </p:sp>
      <p:sp>
        <p:nvSpPr>
          <p:cNvPr id="62" name="圆角矩形 13">
            <a:extLst>
              <a:ext uri="{FF2B5EF4-FFF2-40B4-BE49-F238E27FC236}">
                <a16:creationId xmlns:a16="http://schemas.microsoft.com/office/drawing/2014/main" id="{DE5A6B36-40A6-49B7-A03D-7F1A78789216}"/>
              </a:ext>
            </a:extLst>
          </p:cNvPr>
          <p:cNvSpPr>
            <a:spLocks noChangeArrowheads="1"/>
          </p:cNvSpPr>
          <p:nvPr/>
        </p:nvSpPr>
        <p:spPr bwMode="auto">
          <a:xfrm>
            <a:off x="9381433" y="2117159"/>
            <a:ext cx="1420813" cy="401638"/>
          </a:xfrm>
          <a:prstGeom prst="roundRect">
            <a:avLst>
              <a:gd name="adj" fmla="val 16667"/>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rgbClr val="FFFFFF"/>
                </a:solidFill>
                <a:latin typeface="+mn-lt"/>
                <a:ea typeface="+mn-ea"/>
                <a:cs typeface="+mn-ea"/>
                <a:sym typeface="+mn-lt"/>
              </a:rPr>
              <a:t>智能家居</a:t>
            </a:r>
          </a:p>
        </p:txBody>
      </p:sp>
      <p:sp>
        <p:nvSpPr>
          <p:cNvPr id="63" name="圆角矩形 13">
            <a:extLst>
              <a:ext uri="{FF2B5EF4-FFF2-40B4-BE49-F238E27FC236}">
                <a16:creationId xmlns:a16="http://schemas.microsoft.com/office/drawing/2014/main" id="{C8D1B332-F1A3-48DD-9EF3-8F4376306FCC}"/>
              </a:ext>
            </a:extLst>
          </p:cNvPr>
          <p:cNvSpPr>
            <a:spLocks noChangeArrowheads="1"/>
          </p:cNvSpPr>
          <p:nvPr/>
        </p:nvSpPr>
        <p:spPr bwMode="auto">
          <a:xfrm>
            <a:off x="9379473" y="3035948"/>
            <a:ext cx="1420813" cy="401638"/>
          </a:xfrm>
          <a:prstGeom prst="roundRect">
            <a:avLst>
              <a:gd name="adj" fmla="val 16667"/>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dirty="0">
                <a:solidFill>
                  <a:srgbClr val="FFFFFF"/>
                </a:solidFill>
                <a:latin typeface="+mn-lt"/>
                <a:ea typeface="+mn-ea"/>
                <a:cs typeface="+mn-ea"/>
                <a:sym typeface="+mn-lt"/>
              </a:rPr>
              <a:t>M2M</a:t>
            </a:r>
            <a:r>
              <a:rPr lang="zh-CN" altLang="en-US" dirty="0">
                <a:solidFill>
                  <a:srgbClr val="FFFFFF"/>
                </a:solidFill>
                <a:latin typeface="+mn-lt"/>
                <a:ea typeface="+mn-ea"/>
                <a:cs typeface="+mn-ea"/>
                <a:sym typeface="+mn-lt"/>
              </a:rPr>
              <a:t>应用</a:t>
            </a:r>
          </a:p>
        </p:txBody>
      </p:sp>
      <p:sp>
        <p:nvSpPr>
          <p:cNvPr id="64" name="圆角矩形 13">
            <a:extLst>
              <a:ext uri="{FF2B5EF4-FFF2-40B4-BE49-F238E27FC236}">
                <a16:creationId xmlns:a16="http://schemas.microsoft.com/office/drawing/2014/main" id="{CE05F63C-F144-4901-9BCB-DD59A69C7DF1}"/>
              </a:ext>
            </a:extLst>
          </p:cNvPr>
          <p:cNvSpPr>
            <a:spLocks noChangeArrowheads="1"/>
          </p:cNvSpPr>
          <p:nvPr/>
        </p:nvSpPr>
        <p:spPr bwMode="auto">
          <a:xfrm>
            <a:off x="9381433" y="3954737"/>
            <a:ext cx="1420813" cy="401638"/>
          </a:xfrm>
          <a:prstGeom prst="roundRect">
            <a:avLst>
              <a:gd name="adj" fmla="val 16667"/>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rgbClr val="FFFFFF"/>
                </a:solidFill>
                <a:latin typeface="+mn-lt"/>
                <a:ea typeface="+mn-ea"/>
                <a:cs typeface="+mn-ea"/>
                <a:sym typeface="+mn-lt"/>
              </a:rPr>
              <a:t>精准农业</a:t>
            </a:r>
          </a:p>
        </p:txBody>
      </p:sp>
      <p:sp>
        <p:nvSpPr>
          <p:cNvPr id="65" name="圆角矩形 13">
            <a:extLst>
              <a:ext uri="{FF2B5EF4-FFF2-40B4-BE49-F238E27FC236}">
                <a16:creationId xmlns:a16="http://schemas.microsoft.com/office/drawing/2014/main" id="{503F83AA-8F27-4AD4-A911-19C8EA71A734}"/>
              </a:ext>
            </a:extLst>
          </p:cNvPr>
          <p:cNvSpPr>
            <a:spLocks noChangeArrowheads="1"/>
          </p:cNvSpPr>
          <p:nvPr/>
        </p:nvSpPr>
        <p:spPr bwMode="auto">
          <a:xfrm>
            <a:off x="9381433" y="4873526"/>
            <a:ext cx="1420813" cy="401638"/>
          </a:xfrm>
          <a:prstGeom prst="roundRect">
            <a:avLst>
              <a:gd name="adj" fmla="val 16667"/>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rgbClr val="FFFFFF"/>
                </a:solidFill>
                <a:latin typeface="+mn-lt"/>
                <a:ea typeface="+mn-ea"/>
                <a:cs typeface="+mn-ea"/>
                <a:sym typeface="+mn-lt"/>
              </a:rPr>
              <a:t>智能医疗</a:t>
            </a:r>
          </a:p>
        </p:txBody>
      </p:sp>
    </p:spTree>
    <p:extLst>
      <p:ext uri="{BB962C8B-B14F-4D97-AF65-F5344CB8AC3E}">
        <p14:creationId xmlns:p14="http://schemas.microsoft.com/office/powerpoint/2010/main" val="113907575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50" fill="hold"/>
                                        <p:tgtEl>
                                          <p:spTgt spid="4"/>
                                        </p:tgtEl>
                                        <p:attrNameLst>
                                          <p:attrName>ppt_w</p:attrName>
                                        </p:attrNameLst>
                                      </p:cBhvr>
                                      <p:tavLst>
                                        <p:tav tm="0">
                                          <p:val>
                                            <p:fltVal val="0"/>
                                          </p:val>
                                        </p:tav>
                                        <p:tav tm="100000">
                                          <p:val>
                                            <p:strVal val="#ppt_w"/>
                                          </p:val>
                                        </p:tav>
                                      </p:tavLst>
                                    </p:anim>
                                    <p:anim calcmode="lin" valueType="num">
                                      <p:cBhvr>
                                        <p:cTn id="8" dur="35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from="(-#ppt_w/2)" to="(#ppt_x)" calcmode="lin" valueType="num">
                                      <p:cBhvr>
                                        <p:cTn id="12" dur="600" fill="hold">
                                          <p:stCondLst>
                                            <p:cond delay="0"/>
                                          </p:stCondLst>
                                        </p:cTn>
                                        <p:tgtEl>
                                          <p:spTgt spid="3"/>
                                        </p:tgtEl>
                                        <p:attrNameLst>
                                          <p:attrName>ppt_x</p:attrName>
                                        </p:attrNameLst>
                                      </p:cBhvr>
                                    </p:anim>
                                    <p:anim from="0" to="-1.0" calcmode="lin" valueType="num">
                                      <p:cBhvr>
                                        <p:cTn id="13" dur="200" decel="50000" autoRev="1" fill="hold">
                                          <p:stCondLst>
                                            <p:cond delay="600"/>
                                          </p:stCondLst>
                                        </p:cTn>
                                        <p:tgtEl>
                                          <p:spTgt spid="3"/>
                                        </p:tgtEl>
                                        <p:attrNameLst>
                                          <p:attrName>xshear</p:attrName>
                                        </p:attrNameLst>
                                      </p:cBhvr>
                                    </p:anim>
                                    <p:animScale>
                                      <p:cBhvr>
                                        <p:cTn id="14" dur="200" decel="100000" autoRev="1" fill="hold">
                                          <p:stCondLst>
                                            <p:cond delay="600"/>
                                          </p:stCondLst>
                                        </p:cTn>
                                        <p:tgtEl>
                                          <p:spTgt spid="3"/>
                                        </p:tgtEl>
                                      </p:cBhvr>
                                      <p:from x="100000" y="100000"/>
                                      <p:to x="80000" y="100000"/>
                                    </p:animScale>
                                    <p:anim by="(#ppt_h/3+#ppt_w*0.1)" calcmode="lin" valueType="num">
                                      <p:cBhvr additive="sum">
                                        <p:cTn id="15" dur="200" decel="100000" autoRev="1" fill="hold">
                                          <p:stCondLst>
                                            <p:cond delay="600"/>
                                          </p:stCondLst>
                                        </p:cTn>
                                        <p:tgtEl>
                                          <p:spTgt spid="3"/>
                                        </p:tgtEl>
                                        <p:attrNameLst>
                                          <p:attrName>ppt_x</p:attrName>
                                        </p:attrNameLst>
                                      </p:cBhvr>
                                    </p:anim>
                                  </p:childTnLst>
                                </p:cTn>
                              </p:par>
                            </p:childTnLst>
                          </p:cTn>
                        </p:par>
                        <p:par>
                          <p:cTn id="16" fill="hold">
                            <p:stCondLst>
                              <p:cond delay="1350"/>
                            </p:stCondLst>
                            <p:childTnLst>
                              <p:par>
                                <p:cTn id="17" presetID="16" presetClass="entr" presetSubtype="21"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par>
                          <p:cTn id="20" fill="hold">
                            <p:stCondLst>
                              <p:cond delay="1850"/>
                            </p:stCondLst>
                            <p:childTnLst>
                              <p:par>
                                <p:cTn id="21" presetID="22" presetClass="entr" presetSubtype="4"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par>
                          <p:cTn id="24" fill="hold">
                            <p:stCondLst>
                              <p:cond delay="2350"/>
                            </p:stCondLst>
                            <p:childTnLst>
                              <p:par>
                                <p:cTn id="25" presetID="53" presetClass="entr" presetSubtype="16"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p:cTn id="27" dur="500" fill="hold"/>
                                        <p:tgtEl>
                                          <p:spTgt spid="51"/>
                                        </p:tgtEl>
                                        <p:attrNameLst>
                                          <p:attrName>ppt_w</p:attrName>
                                        </p:attrNameLst>
                                      </p:cBhvr>
                                      <p:tavLst>
                                        <p:tav tm="0">
                                          <p:val>
                                            <p:fltVal val="0"/>
                                          </p:val>
                                        </p:tav>
                                        <p:tav tm="100000">
                                          <p:val>
                                            <p:strVal val="#ppt_w"/>
                                          </p:val>
                                        </p:tav>
                                      </p:tavLst>
                                    </p:anim>
                                    <p:anim calcmode="lin" valueType="num">
                                      <p:cBhvr>
                                        <p:cTn id="28" dur="500" fill="hold"/>
                                        <p:tgtEl>
                                          <p:spTgt spid="51"/>
                                        </p:tgtEl>
                                        <p:attrNameLst>
                                          <p:attrName>ppt_h</p:attrName>
                                        </p:attrNameLst>
                                      </p:cBhvr>
                                      <p:tavLst>
                                        <p:tav tm="0">
                                          <p:val>
                                            <p:fltVal val="0"/>
                                          </p:val>
                                        </p:tav>
                                        <p:tav tm="100000">
                                          <p:val>
                                            <p:strVal val="#ppt_h"/>
                                          </p:val>
                                        </p:tav>
                                      </p:tavLst>
                                    </p:anim>
                                    <p:animEffect transition="in" filter="fade">
                                      <p:cBhvr>
                                        <p:cTn id="29" dur="500"/>
                                        <p:tgtEl>
                                          <p:spTgt spid="51"/>
                                        </p:tgtEl>
                                      </p:cBhvr>
                                    </p:animEffect>
                                  </p:childTnLst>
                                </p:cTn>
                              </p:par>
                            </p:childTnLst>
                          </p:cTn>
                        </p:par>
                        <p:par>
                          <p:cTn id="30" fill="hold">
                            <p:stCondLst>
                              <p:cond delay="2850"/>
                            </p:stCondLst>
                            <p:childTnLst>
                              <p:par>
                                <p:cTn id="31" presetID="53" presetClass="entr" presetSubtype="16" fill="hold" grpId="0" nodeType="afterEffect">
                                  <p:stCondLst>
                                    <p:cond delay="0"/>
                                  </p:stCondLst>
                                  <p:childTnLst>
                                    <p:set>
                                      <p:cBhvr>
                                        <p:cTn id="32" dur="1" fill="hold">
                                          <p:stCondLst>
                                            <p:cond delay="0"/>
                                          </p:stCondLst>
                                        </p:cTn>
                                        <p:tgtEl>
                                          <p:spTgt spid="53"/>
                                        </p:tgtEl>
                                        <p:attrNameLst>
                                          <p:attrName>style.visibility</p:attrName>
                                        </p:attrNameLst>
                                      </p:cBhvr>
                                      <p:to>
                                        <p:strVal val="visible"/>
                                      </p:to>
                                    </p:set>
                                    <p:anim calcmode="lin" valueType="num">
                                      <p:cBhvr>
                                        <p:cTn id="33" dur="500" fill="hold"/>
                                        <p:tgtEl>
                                          <p:spTgt spid="53"/>
                                        </p:tgtEl>
                                        <p:attrNameLst>
                                          <p:attrName>ppt_w</p:attrName>
                                        </p:attrNameLst>
                                      </p:cBhvr>
                                      <p:tavLst>
                                        <p:tav tm="0">
                                          <p:val>
                                            <p:fltVal val="0"/>
                                          </p:val>
                                        </p:tav>
                                        <p:tav tm="100000">
                                          <p:val>
                                            <p:strVal val="#ppt_w"/>
                                          </p:val>
                                        </p:tav>
                                      </p:tavLst>
                                    </p:anim>
                                    <p:anim calcmode="lin" valueType="num">
                                      <p:cBhvr>
                                        <p:cTn id="34" dur="500" fill="hold"/>
                                        <p:tgtEl>
                                          <p:spTgt spid="53"/>
                                        </p:tgtEl>
                                        <p:attrNameLst>
                                          <p:attrName>ppt_h</p:attrName>
                                        </p:attrNameLst>
                                      </p:cBhvr>
                                      <p:tavLst>
                                        <p:tav tm="0">
                                          <p:val>
                                            <p:fltVal val="0"/>
                                          </p:val>
                                        </p:tav>
                                        <p:tav tm="100000">
                                          <p:val>
                                            <p:strVal val="#ppt_h"/>
                                          </p:val>
                                        </p:tav>
                                      </p:tavLst>
                                    </p:anim>
                                    <p:animEffect transition="in" filter="fade">
                                      <p:cBhvr>
                                        <p:cTn id="35" dur="500"/>
                                        <p:tgtEl>
                                          <p:spTgt spid="53"/>
                                        </p:tgtEl>
                                      </p:cBhvr>
                                    </p:animEffect>
                                  </p:childTnLst>
                                </p:cTn>
                              </p:par>
                            </p:childTnLst>
                          </p:cTn>
                        </p:par>
                        <p:par>
                          <p:cTn id="36" fill="hold">
                            <p:stCondLst>
                              <p:cond delay="3350"/>
                            </p:stCondLst>
                            <p:childTnLst>
                              <p:par>
                                <p:cTn id="37" presetID="53" presetClass="entr" presetSubtype="16" fill="hold" grpId="0" nodeType="afterEffect">
                                  <p:stCondLst>
                                    <p:cond delay="0"/>
                                  </p:stCondLst>
                                  <p:childTnLst>
                                    <p:set>
                                      <p:cBhvr>
                                        <p:cTn id="38" dur="1" fill="hold">
                                          <p:stCondLst>
                                            <p:cond delay="0"/>
                                          </p:stCondLst>
                                        </p:cTn>
                                        <p:tgtEl>
                                          <p:spTgt spid="55"/>
                                        </p:tgtEl>
                                        <p:attrNameLst>
                                          <p:attrName>style.visibility</p:attrName>
                                        </p:attrNameLst>
                                      </p:cBhvr>
                                      <p:to>
                                        <p:strVal val="visible"/>
                                      </p:to>
                                    </p:set>
                                    <p:anim calcmode="lin" valueType="num">
                                      <p:cBhvr>
                                        <p:cTn id="39" dur="500" fill="hold"/>
                                        <p:tgtEl>
                                          <p:spTgt spid="55"/>
                                        </p:tgtEl>
                                        <p:attrNameLst>
                                          <p:attrName>ppt_w</p:attrName>
                                        </p:attrNameLst>
                                      </p:cBhvr>
                                      <p:tavLst>
                                        <p:tav tm="0">
                                          <p:val>
                                            <p:fltVal val="0"/>
                                          </p:val>
                                        </p:tav>
                                        <p:tav tm="100000">
                                          <p:val>
                                            <p:strVal val="#ppt_w"/>
                                          </p:val>
                                        </p:tav>
                                      </p:tavLst>
                                    </p:anim>
                                    <p:anim calcmode="lin" valueType="num">
                                      <p:cBhvr>
                                        <p:cTn id="40" dur="500" fill="hold"/>
                                        <p:tgtEl>
                                          <p:spTgt spid="55"/>
                                        </p:tgtEl>
                                        <p:attrNameLst>
                                          <p:attrName>ppt_h</p:attrName>
                                        </p:attrNameLst>
                                      </p:cBhvr>
                                      <p:tavLst>
                                        <p:tav tm="0">
                                          <p:val>
                                            <p:fltVal val="0"/>
                                          </p:val>
                                        </p:tav>
                                        <p:tav tm="100000">
                                          <p:val>
                                            <p:strVal val="#ppt_h"/>
                                          </p:val>
                                        </p:tav>
                                      </p:tavLst>
                                    </p:anim>
                                    <p:animEffect transition="in" filter="fade">
                                      <p:cBhvr>
                                        <p:cTn id="41" dur="500"/>
                                        <p:tgtEl>
                                          <p:spTgt spid="55"/>
                                        </p:tgtEl>
                                      </p:cBhvr>
                                    </p:animEffect>
                                  </p:childTnLst>
                                </p:cTn>
                              </p:par>
                            </p:childTnLst>
                          </p:cTn>
                        </p:par>
                        <p:par>
                          <p:cTn id="42" fill="hold">
                            <p:stCondLst>
                              <p:cond delay="3850"/>
                            </p:stCondLst>
                            <p:childTnLst>
                              <p:par>
                                <p:cTn id="43" presetID="53" presetClass="entr" presetSubtype="16" fill="hold" grpId="0" nodeType="afterEffect">
                                  <p:stCondLst>
                                    <p:cond delay="0"/>
                                  </p:stCondLst>
                                  <p:childTnLst>
                                    <p:set>
                                      <p:cBhvr>
                                        <p:cTn id="44" dur="1" fill="hold">
                                          <p:stCondLst>
                                            <p:cond delay="0"/>
                                          </p:stCondLst>
                                        </p:cTn>
                                        <p:tgtEl>
                                          <p:spTgt spid="57"/>
                                        </p:tgtEl>
                                        <p:attrNameLst>
                                          <p:attrName>style.visibility</p:attrName>
                                        </p:attrNameLst>
                                      </p:cBhvr>
                                      <p:to>
                                        <p:strVal val="visible"/>
                                      </p:to>
                                    </p:set>
                                    <p:anim calcmode="lin" valueType="num">
                                      <p:cBhvr>
                                        <p:cTn id="45" dur="500" fill="hold"/>
                                        <p:tgtEl>
                                          <p:spTgt spid="57"/>
                                        </p:tgtEl>
                                        <p:attrNameLst>
                                          <p:attrName>ppt_w</p:attrName>
                                        </p:attrNameLst>
                                      </p:cBhvr>
                                      <p:tavLst>
                                        <p:tav tm="0">
                                          <p:val>
                                            <p:fltVal val="0"/>
                                          </p:val>
                                        </p:tav>
                                        <p:tav tm="100000">
                                          <p:val>
                                            <p:strVal val="#ppt_w"/>
                                          </p:val>
                                        </p:tav>
                                      </p:tavLst>
                                    </p:anim>
                                    <p:anim calcmode="lin" valueType="num">
                                      <p:cBhvr>
                                        <p:cTn id="46" dur="500" fill="hold"/>
                                        <p:tgtEl>
                                          <p:spTgt spid="57"/>
                                        </p:tgtEl>
                                        <p:attrNameLst>
                                          <p:attrName>ppt_h</p:attrName>
                                        </p:attrNameLst>
                                      </p:cBhvr>
                                      <p:tavLst>
                                        <p:tav tm="0">
                                          <p:val>
                                            <p:fltVal val="0"/>
                                          </p:val>
                                        </p:tav>
                                        <p:tav tm="100000">
                                          <p:val>
                                            <p:strVal val="#ppt_h"/>
                                          </p:val>
                                        </p:tav>
                                      </p:tavLst>
                                    </p:anim>
                                    <p:animEffect transition="in" filter="fade">
                                      <p:cBhvr>
                                        <p:cTn id="47" dur="500"/>
                                        <p:tgtEl>
                                          <p:spTgt spid="57"/>
                                        </p:tgtEl>
                                      </p:cBhvr>
                                    </p:animEffect>
                                  </p:childTnLst>
                                </p:cTn>
                              </p:par>
                            </p:childTnLst>
                          </p:cTn>
                        </p:par>
                        <p:par>
                          <p:cTn id="48" fill="hold">
                            <p:stCondLst>
                              <p:cond delay="4350"/>
                            </p:stCondLst>
                            <p:childTnLst>
                              <p:par>
                                <p:cTn id="49" presetID="53" presetClass="entr" presetSubtype="16" fill="hold" grpId="0" nodeType="afterEffect">
                                  <p:stCondLst>
                                    <p:cond delay="0"/>
                                  </p:stCondLst>
                                  <p:childTnLst>
                                    <p:set>
                                      <p:cBhvr>
                                        <p:cTn id="50" dur="1" fill="hold">
                                          <p:stCondLst>
                                            <p:cond delay="0"/>
                                          </p:stCondLst>
                                        </p:cTn>
                                        <p:tgtEl>
                                          <p:spTgt spid="62"/>
                                        </p:tgtEl>
                                        <p:attrNameLst>
                                          <p:attrName>style.visibility</p:attrName>
                                        </p:attrNameLst>
                                      </p:cBhvr>
                                      <p:to>
                                        <p:strVal val="visible"/>
                                      </p:to>
                                    </p:set>
                                    <p:anim calcmode="lin" valueType="num">
                                      <p:cBhvr>
                                        <p:cTn id="51" dur="500" fill="hold"/>
                                        <p:tgtEl>
                                          <p:spTgt spid="62"/>
                                        </p:tgtEl>
                                        <p:attrNameLst>
                                          <p:attrName>ppt_w</p:attrName>
                                        </p:attrNameLst>
                                      </p:cBhvr>
                                      <p:tavLst>
                                        <p:tav tm="0">
                                          <p:val>
                                            <p:fltVal val="0"/>
                                          </p:val>
                                        </p:tav>
                                        <p:tav tm="100000">
                                          <p:val>
                                            <p:strVal val="#ppt_w"/>
                                          </p:val>
                                        </p:tav>
                                      </p:tavLst>
                                    </p:anim>
                                    <p:anim calcmode="lin" valueType="num">
                                      <p:cBhvr>
                                        <p:cTn id="52" dur="500" fill="hold"/>
                                        <p:tgtEl>
                                          <p:spTgt spid="62"/>
                                        </p:tgtEl>
                                        <p:attrNameLst>
                                          <p:attrName>ppt_h</p:attrName>
                                        </p:attrNameLst>
                                      </p:cBhvr>
                                      <p:tavLst>
                                        <p:tav tm="0">
                                          <p:val>
                                            <p:fltVal val="0"/>
                                          </p:val>
                                        </p:tav>
                                        <p:tav tm="100000">
                                          <p:val>
                                            <p:strVal val="#ppt_h"/>
                                          </p:val>
                                        </p:tav>
                                      </p:tavLst>
                                    </p:anim>
                                    <p:animEffect transition="in" filter="fade">
                                      <p:cBhvr>
                                        <p:cTn id="53" dur="500"/>
                                        <p:tgtEl>
                                          <p:spTgt spid="62"/>
                                        </p:tgtEl>
                                      </p:cBhvr>
                                    </p:animEffect>
                                  </p:childTnLst>
                                </p:cTn>
                              </p:par>
                            </p:childTnLst>
                          </p:cTn>
                        </p:par>
                        <p:par>
                          <p:cTn id="54" fill="hold">
                            <p:stCondLst>
                              <p:cond delay="4850"/>
                            </p:stCondLst>
                            <p:childTnLst>
                              <p:par>
                                <p:cTn id="55" presetID="53" presetClass="entr" presetSubtype="16" fill="hold" grpId="0" nodeType="afterEffect">
                                  <p:stCondLst>
                                    <p:cond delay="0"/>
                                  </p:stCondLst>
                                  <p:childTnLst>
                                    <p:set>
                                      <p:cBhvr>
                                        <p:cTn id="56" dur="1" fill="hold">
                                          <p:stCondLst>
                                            <p:cond delay="0"/>
                                          </p:stCondLst>
                                        </p:cTn>
                                        <p:tgtEl>
                                          <p:spTgt spid="63"/>
                                        </p:tgtEl>
                                        <p:attrNameLst>
                                          <p:attrName>style.visibility</p:attrName>
                                        </p:attrNameLst>
                                      </p:cBhvr>
                                      <p:to>
                                        <p:strVal val="visible"/>
                                      </p:to>
                                    </p:set>
                                    <p:anim calcmode="lin" valueType="num">
                                      <p:cBhvr>
                                        <p:cTn id="57" dur="500" fill="hold"/>
                                        <p:tgtEl>
                                          <p:spTgt spid="63"/>
                                        </p:tgtEl>
                                        <p:attrNameLst>
                                          <p:attrName>ppt_w</p:attrName>
                                        </p:attrNameLst>
                                      </p:cBhvr>
                                      <p:tavLst>
                                        <p:tav tm="0">
                                          <p:val>
                                            <p:fltVal val="0"/>
                                          </p:val>
                                        </p:tav>
                                        <p:tav tm="100000">
                                          <p:val>
                                            <p:strVal val="#ppt_w"/>
                                          </p:val>
                                        </p:tav>
                                      </p:tavLst>
                                    </p:anim>
                                    <p:anim calcmode="lin" valueType="num">
                                      <p:cBhvr>
                                        <p:cTn id="58" dur="500" fill="hold"/>
                                        <p:tgtEl>
                                          <p:spTgt spid="63"/>
                                        </p:tgtEl>
                                        <p:attrNameLst>
                                          <p:attrName>ppt_h</p:attrName>
                                        </p:attrNameLst>
                                      </p:cBhvr>
                                      <p:tavLst>
                                        <p:tav tm="0">
                                          <p:val>
                                            <p:fltVal val="0"/>
                                          </p:val>
                                        </p:tav>
                                        <p:tav tm="100000">
                                          <p:val>
                                            <p:strVal val="#ppt_h"/>
                                          </p:val>
                                        </p:tav>
                                      </p:tavLst>
                                    </p:anim>
                                    <p:animEffect transition="in" filter="fade">
                                      <p:cBhvr>
                                        <p:cTn id="59" dur="500"/>
                                        <p:tgtEl>
                                          <p:spTgt spid="63"/>
                                        </p:tgtEl>
                                      </p:cBhvr>
                                    </p:animEffect>
                                  </p:childTnLst>
                                </p:cTn>
                              </p:par>
                            </p:childTnLst>
                          </p:cTn>
                        </p:par>
                        <p:par>
                          <p:cTn id="60" fill="hold">
                            <p:stCondLst>
                              <p:cond delay="5350"/>
                            </p:stCondLst>
                            <p:childTnLst>
                              <p:par>
                                <p:cTn id="61" presetID="53" presetClass="entr" presetSubtype="16" fill="hold" grpId="0" nodeType="afterEffect">
                                  <p:stCondLst>
                                    <p:cond delay="0"/>
                                  </p:stCondLst>
                                  <p:childTnLst>
                                    <p:set>
                                      <p:cBhvr>
                                        <p:cTn id="62" dur="1" fill="hold">
                                          <p:stCondLst>
                                            <p:cond delay="0"/>
                                          </p:stCondLst>
                                        </p:cTn>
                                        <p:tgtEl>
                                          <p:spTgt spid="64"/>
                                        </p:tgtEl>
                                        <p:attrNameLst>
                                          <p:attrName>style.visibility</p:attrName>
                                        </p:attrNameLst>
                                      </p:cBhvr>
                                      <p:to>
                                        <p:strVal val="visible"/>
                                      </p:to>
                                    </p:set>
                                    <p:anim calcmode="lin" valueType="num">
                                      <p:cBhvr>
                                        <p:cTn id="63" dur="500" fill="hold"/>
                                        <p:tgtEl>
                                          <p:spTgt spid="64"/>
                                        </p:tgtEl>
                                        <p:attrNameLst>
                                          <p:attrName>ppt_w</p:attrName>
                                        </p:attrNameLst>
                                      </p:cBhvr>
                                      <p:tavLst>
                                        <p:tav tm="0">
                                          <p:val>
                                            <p:fltVal val="0"/>
                                          </p:val>
                                        </p:tav>
                                        <p:tav tm="100000">
                                          <p:val>
                                            <p:strVal val="#ppt_w"/>
                                          </p:val>
                                        </p:tav>
                                      </p:tavLst>
                                    </p:anim>
                                    <p:anim calcmode="lin" valueType="num">
                                      <p:cBhvr>
                                        <p:cTn id="64" dur="500" fill="hold"/>
                                        <p:tgtEl>
                                          <p:spTgt spid="64"/>
                                        </p:tgtEl>
                                        <p:attrNameLst>
                                          <p:attrName>ppt_h</p:attrName>
                                        </p:attrNameLst>
                                      </p:cBhvr>
                                      <p:tavLst>
                                        <p:tav tm="0">
                                          <p:val>
                                            <p:fltVal val="0"/>
                                          </p:val>
                                        </p:tav>
                                        <p:tav tm="100000">
                                          <p:val>
                                            <p:strVal val="#ppt_h"/>
                                          </p:val>
                                        </p:tav>
                                      </p:tavLst>
                                    </p:anim>
                                    <p:animEffect transition="in" filter="fade">
                                      <p:cBhvr>
                                        <p:cTn id="65" dur="500"/>
                                        <p:tgtEl>
                                          <p:spTgt spid="64"/>
                                        </p:tgtEl>
                                      </p:cBhvr>
                                    </p:animEffect>
                                  </p:childTnLst>
                                </p:cTn>
                              </p:par>
                            </p:childTnLst>
                          </p:cTn>
                        </p:par>
                        <p:par>
                          <p:cTn id="66" fill="hold">
                            <p:stCondLst>
                              <p:cond delay="5850"/>
                            </p:stCondLst>
                            <p:childTnLst>
                              <p:par>
                                <p:cTn id="67" presetID="53" presetClass="entr" presetSubtype="16"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 calcmode="lin" valueType="num">
                                      <p:cBhvr>
                                        <p:cTn id="69" dur="500" fill="hold"/>
                                        <p:tgtEl>
                                          <p:spTgt spid="65"/>
                                        </p:tgtEl>
                                        <p:attrNameLst>
                                          <p:attrName>ppt_w</p:attrName>
                                        </p:attrNameLst>
                                      </p:cBhvr>
                                      <p:tavLst>
                                        <p:tav tm="0">
                                          <p:val>
                                            <p:fltVal val="0"/>
                                          </p:val>
                                        </p:tav>
                                        <p:tav tm="100000">
                                          <p:val>
                                            <p:strVal val="#ppt_w"/>
                                          </p:val>
                                        </p:tav>
                                      </p:tavLst>
                                    </p:anim>
                                    <p:anim calcmode="lin" valueType="num">
                                      <p:cBhvr>
                                        <p:cTn id="70" dur="500" fill="hold"/>
                                        <p:tgtEl>
                                          <p:spTgt spid="65"/>
                                        </p:tgtEl>
                                        <p:attrNameLst>
                                          <p:attrName>ppt_h</p:attrName>
                                        </p:attrNameLst>
                                      </p:cBhvr>
                                      <p:tavLst>
                                        <p:tav tm="0">
                                          <p:val>
                                            <p:fltVal val="0"/>
                                          </p:val>
                                        </p:tav>
                                        <p:tav tm="100000">
                                          <p:val>
                                            <p:strVal val="#ppt_h"/>
                                          </p:val>
                                        </p:tav>
                                      </p:tavLst>
                                    </p:anim>
                                    <p:animEffect transition="in" filter="fade">
                                      <p:cBhvr>
                                        <p:cTn id="7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p:bldP spid="51" grpId="0" animBg="1"/>
      <p:bldP spid="53" grpId="0" animBg="1"/>
      <p:bldP spid="55" grpId="0" animBg="1"/>
      <p:bldP spid="57" grpId="0" animBg="1"/>
      <p:bldP spid="62" grpId="0" animBg="1"/>
      <p:bldP spid="63" grpId="0" animBg="1"/>
      <p:bldP spid="64" grpId="0" animBg="1"/>
      <p:bldP spid="6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图片 125">
            <a:extLst>
              <a:ext uri="{FF2B5EF4-FFF2-40B4-BE49-F238E27FC236}">
                <a16:creationId xmlns:a16="http://schemas.microsoft.com/office/drawing/2014/main" id="{B6D70264-81D1-4216-B885-FF4E0C5883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47328" y="675456"/>
            <a:ext cx="6408712" cy="6858000"/>
          </a:xfrm>
          <a:prstGeom prst="rect">
            <a:avLst/>
          </a:prstGeom>
        </p:spPr>
      </p:pic>
      <p:pic>
        <p:nvPicPr>
          <p:cNvPr id="127" name="图片 126">
            <a:extLst>
              <a:ext uri="{FF2B5EF4-FFF2-40B4-BE49-F238E27FC236}">
                <a16:creationId xmlns:a16="http://schemas.microsoft.com/office/drawing/2014/main" id="{026DE2C1-4717-46CF-A83C-DBE5E71C3A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0" y="675456"/>
            <a:ext cx="6048672" cy="6858000"/>
          </a:xfrm>
          <a:prstGeom prst="rect">
            <a:avLst/>
          </a:prstGeom>
        </p:spPr>
      </p:pic>
      <p:sp>
        <p:nvSpPr>
          <p:cNvPr id="120" name="文本框 4">
            <a:extLst>
              <a:ext uri="{FF2B5EF4-FFF2-40B4-BE49-F238E27FC236}">
                <a16:creationId xmlns:a16="http://schemas.microsoft.com/office/drawing/2014/main" id="{4FAEE40E-12B6-4E8D-9CBF-43EF77917C48}"/>
              </a:ext>
            </a:extLst>
          </p:cNvPr>
          <p:cNvSpPr txBox="1">
            <a:spLocks noChangeArrowheads="1"/>
          </p:cNvSpPr>
          <p:nvPr/>
        </p:nvSpPr>
        <p:spPr bwMode="auto">
          <a:xfrm>
            <a:off x="3215680" y="1822450"/>
            <a:ext cx="2342308" cy="315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fontAlgn="base">
              <a:spcBef>
                <a:spcPct val="0"/>
              </a:spcBef>
              <a:spcAft>
                <a:spcPct val="0"/>
              </a:spcAft>
              <a:buFont typeface="Arial" panose="020B0604020202020204" pitchFamily="34" charset="0"/>
              <a:buNone/>
              <a:defRPr sz="19900">
                <a:solidFill>
                  <a:srgbClr val="385D8A"/>
                </a:solidFill>
                <a:latin typeface="Agency FB" panose="020B0503020202020204" pitchFamily="34" charset="0"/>
                <a:cs typeface="+mn-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en-US" altLang="zh-CN" dirty="0">
                <a:sym typeface="+mn-lt"/>
              </a:rPr>
              <a:t>05</a:t>
            </a:r>
            <a:endParaRPr lang="zh-CN" altLang="en-US" dirty="0">
              <a:sym typeface="+mn-lt"/>
            </a:endParaRPr>
          </a:p>
        </p:txBody>
      </p:sp>
      <p:sp>
        <p:nvSpPr>
          <p:cNvPr id="122" name="等腰三角形 37">
            <a:extLst>
              <a:ext uri="{FF2B5EF4-FFF2-40B4-BE49-F238E27FC236}">
                <a16:creationId xmlns:a16="http://schemas.microsoft.com/office/drawing/2014/main" id="{95BB739E-7B6F-4B80-8DC4-A48E79247ABA}"/>
              </a:ext>
            </a:extLst>
          </p:cNvPr>
          <p:cNvSpPr>
            <a:spLocks noChangeArrowheads="1"/>
          </p:cNvSpPr>
          <p:nvPr/>
        </p:nvSpPr>
        <p:spPr bwMode="auto">
          <a:xfrm>
            <a:off x="1452563" y="4003377"/>
            <a:ext cx="3008312" cy="2593975"/>
          </a:xfrm>
          <a:prstGeom prst="triangle">
            <a:avLst>
              <a:gd name="adj" fmla="val 50000"/>
            </a:avLst>
          </a:prstGeom>
          <a:solidFill>
            <a:srgbClr val="385D8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123" name="文本框 38">
            <a:extLst>
              <a:ext uri="{FF2B5EF4-FFF2-40B4-BE49-F238E27FC236}">
                <a16:creationId xmlns:a16="http://schemas.microsoft.com/office/drawing/2014/main" id="{D302B20B-D2BA-4527-B4A1-462E6AA1CCA1}"/>
              </a:ext>
            </a:extLst>
          </p:cNvPr>
          <p:cNvSpPr txBox="1">
            <a:spLocks noChangeArrowheads="1"/>
          </p:cNvSpPr>
          <p:nvPr/>
        </p:nvSpPr>
        <p:spPr bwMode="auto">
          <a:xfrm>
            <a:off x="5429181" y="2864149"/>
            <a:ext cx="1938351" cy="523220"/>
          </a:xfrm>
          <a:prstGeom prst="rect">
            <a:avLst/>
          </a:prstGeom>
          <a:solidFill>
            <a:srgbClr val="385D8A"/>
          </a:solid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2800" b="0" i="0" u="none" strike="noStrike" kern="0" cap="none" spc="0" normalizeH="0" baseline="0" noProof="0" dirty="0">
                <a:ln>
                  <a:noFill/>
                </a:ln>
                <a:solidFill>
                  <a:schemeClr val="bg1"/>
                </a:solidFill>
                <a:effectLst/>
                <a:uLnTx/>
                <a:uFillTx/>
                <a:latin typeface="+mn-lt"/>
                <a:ea typeface="+mn-ea"/>
                <a:cs typeface="+mn-ea"/>
                <a:sym typeface="+mn-lt"/>
              </a:rPr>
              <a:t>PART FIVE</a:t>
            </a:r>
            <a:endParaRPr kumimoji="0" lang="zh-CN" altLang="en-US" sz="2800" b="0" i="0" u="none" strike="noStrike" kern="0" cap="none" spc="0" normalizeH="0" baseline="0" noProof="0" dirty="0">
              <a:ln>
                <a:noFill/>
              </a:ln>
              <a:solidFill>
                <a:schemeClr val="bg1"/>
              </a:solidFill>
              <a:effectLst/>
              <a:uLnTx/>
              <a:uFillTx/>
              <a:latin typeface="+mn-lt"/>
              <a:ea typeface="+mn-ea"/>
              <a:cs typeface="+mn-ea"/>
              <a:sym typeface="+mn-lt"/>
            </a:endParaRPr>
          </a:p>
        </p:txBody>
      </p:sp>
      <p:grpSp>
        <p:nvGrpSpPr>
          <p:cNvPr id="2" name="组合 1">
            <a:extLst>
              <a:ext uri="{FF2B5EF4-FFF2-40B4-BE49-F238E27FC236}">
                <a16:creationId xmlns:a16="http://schemas.microsoft.com/office/drawing/2014/main" id="{47C2C87E-8E0C-4C55-8C1E-29F2611AD0E6}"/>
              </a:ext>
            </a:extLst>
          </p:cNvPr>
          <p:cNvGrpSpPr/>
          <p:nvPr/>
        </p:nvGrpSpPr>
        <p:grpSpPr>
          <a:xfrm>
            <a:off x="7002463" y="260648"/>
            <a:ext cx="3008312" cy="2603500"/>
            <a:chOff x="7002463" y="-9525"/>
            <a:chExt cx="3008312" cy="2603500"/>
          </a:xfrm>
        </p:grpSpPr>
        <p:sp>
          <p:nvSpPr>
            <p:cNvPr id="121" name="等腰三角形 7">
              <a:extLst>
                <a:ext uri="{FF2B5EF4-FFF2-40B4-BE49-F238E27FC236}">
                  <a16:creationId xmlns:a16="http://schemas.microsoft.com/office/drawing/2014/main" id="{274CC744-9F49-4E60-AB51-59CAAF62CBD9}"/>
                </a:ext>
              </a:extLst>
            </p:cNvPr>
            <p:cNvSpPr>
              <a:spLocks noChangeArrowheads="1"/>
            </p:cNvSpPr>
            <p:nvPr/>
          </p:nvSpPr>
          <p:spPr bwMode="auto">
            <a:xfrm rot="10800000">
              <a:off x="7002463" y="0"/>
              <a:ext cx="3008312" cy="2593975"/>
            </a:xfrm>
            <a:prstGeom prst="triangle">
              <a:avLst>
                <a:gd name="adj" fmla="val 50000"/>
              </a:avLst>
            </a:prstGeom>
            <a:solidFill>
              <a:srgbClr val="385D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124" name="直角三角形 13">
              <a:extLst>
                <a:ext uri="{FF2B5EF4-FFF2-40B4-BE49-F238E27FC236}">
                  <a16:creationId xmlns:a16="http://schemas.microsoft.com/office/drawing/2014/main" id="{77CC8D0F-1B7D-4CAB-A0CE-4ACDAC2A2ABF}"/>
                </a:ext>
              </a:extLst>
            </p:cNvPr>
            <p:cNvSpPr>
              <a:spLocks noChangeArrowheads="1"/>
            </p:cNvSpPr>
            <p:nvPr/>
          </p:nvSpPr>
          <p:spPr bwMode="auto">
            <a:xfrm rot="10800000" flipH="1">
              <a:off x="8499475" y="-9525"/>
              <a:ext cx="1511300" cy="2603500"/>
            </a:xfrm>
            <a:prstGeom prst="rtTriangle">
              <a:avLst/>
            </a:prstGeom>
            <a:solidFill>
              <a:srgbClr val="30302F">
                <a:alpha val="4784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grpSp>
      <p:sp>
        <p:nvSpPr>
          <p:cNvPr id="125" name="文本框 34">
            <a:extLst>
              <a:ext uri="{FF2B5EF4-FFF2-40B4-BE49-F238E27FC236}">
                <a16:creationId xmlns:a16="http://schemas.microsoft.com/office/drawing/2014/main" id="{3FAAA3C7-187C-400A-A009-C4154AA26302}"/>
              </a:ext>
            </a:extLst>
          </p:cNvPr>
          <p:cNvSpPr txBox="1">
            <a:spLocks noChangeArrowheads="1"/>
          </p:cNvSpPr>
          <p:nvPr/>
        </p:nvSpPr>
        <p:spPr bwMode="auto">
          <a:xfrm>
            <a:off x="5429181" y="3573016"/>
            <a:ext cx="57246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defRPr sz="3600" b="1">
                <a:solidFill>
                  <a:srgbClr val="385D8A"/>
                </a:solidFill>
                <a:cs typeface="+mn-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mn-lt"/>
              </a:rPr>
              <a:t>物联网发展瓶颈及战略思考</a:t>
            </a:r>
          </a:p>
        </p:txBody>
      </p:sp>
    </p:spTree>
    <p:extLst>
      <p:ext uri="{BB962C8B-B14F-4D97-AF65-F5344CB8AC3E}">
        <p14:creationId xmlns:p14="http://schemas.microsoft.com/office/powerpoint/2010/main" val="274895790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wipe(down)">
                                      <p:cBhvr>
                                        <p:cTn id="7" dur="500"/>
                                        <p:tgtEl>
                                          <p:spTgt spid="1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wipe(down)">
                                      <p:cBhvr>
                                        <p:cTn id="17" dur="500"/>
                                        <p:tgtEl>
                                          <p:spTgt spid="12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3"/>
                                        </p:tgtEl>
                                        <p:attrNameLst>
                                          <p:attrName>style.visibility</p:attrName>
                                        </p:attrNameLst>
                                      </p:cBhvr>
                                      <p:to>
                                        <p:strVal val="visible"/>
                                      </p:to>
                                    </p:set>
                                    <p:animEffect transition="in" filter="barn(inVertical)">
                                      <p:cBhvr>
                                        <p:cTn id="22" dur="500"/>
                                        <p:tgtEl>
                                          <p:spTgt spid="12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25"/>
                                        </p:tgtEl>
                                        <p:attrNameLst>
                                          <p:attrName>style.visibility</p:attrName>
                                        </p:attrNameLst>
                                      </p:cBhvr>
                                      <p:to>
                                        <p:strVal val="visible"/>
                                      </p:to>
                                    </p:set>
                                    <p:animEffect transition="in" filter="barn(inVertical)">
                                      <p:cBhvr>
                                        <p:cTn id="25"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22" grpId="0" animBg="1"/>
      <p:bldP spid="123" grpId="0" animBg="1"/>
      <p:bldP spid="1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E27968C4-DB2C-4609-BF49-E7BF61A77E09}"/>
              </a:ext>
            </a:extLst>
          </p:cNvPr>
          <p:cNvSpPr/>
          <p:nvPr/>
        </p:nvSpPr>
        <p:spPr>
          <a:xfrm>
            <a:off x="1344096" y="735087"/>
            <a:ext cx="3074881" cy="830997"/>
          </a:xfrm>
          <a:prstGeom prst="rect">
            <a:avLst/>
          </a:prstGeom>
        </p:spPr>
        <p:txBody>
          <a:bodyPr wrap="square">
            <a:spAutoFit/>
          </a:bodyPr>
          <a:lstStyle/>
          <a:p>
            <a:pPr lvl="0" algn="ctr"/>
            <a:r>
              <a:rPr lang="en-US" altLang="zh-CN" sz="2400" b="1" dirty="0">
                <a:solidFill>
                  <a:srgbClr val="385D8A"/>
                </a:solidFill>
                <a:cs typeface="+mn-ea"/>
                <a:sym typeface="+mn-lt"/>
              </a:rPr>
              <a:t>05 </a:t>
            </a:r>
            <a:r>
              <a:rPr lang="zh-CN" altLang="en-US" sz="2400" b="1" dirty="0">
                <a:solidFill>
                  <a:srgbClr val="385D8A"/>
                </a:solidFill>
                <a:cs typeface="+mn-ea"/>
                <a:sym typeface="+mn-lt"/>
              </a:rPr>
              <a:t>物联网的理解误区</a:t>
            </a:r>
          </a:p>
        </p:txBody>
      </p:sp>
      <p:grpSp>
        <p:nvGrpSpPr>
          <p:cNvPr id="4" name="组合 3">
            <a:extLst>
              <a:ext uri="{FF2B5EF4-FFF2-40B4-BE49-F238E27FC236}">
                <a16:creationId xmlns:a16="http://schemas.microsoft.com/office/drawing/2014/main" id="{E9763927-9F6C-4EB0-9356-2DC5450F37D5}"/>
              </a:ext>
            </a:extLst>
          </p:cNvPr>
          <p:cNvGrpSpPr/>
          <p:nvPr/>
        </p:nvGrpSpPr>
        <p:grpSpPr>
          <a:xfrm>
            <a:off x="707232" y="662608"/>
            <a:ext cx="492224" cy="492224"/>
            <a:chOff x="1965186" y="1419622"/>
            <a:chExt cx="302558" cy="314067"/>
          </a:xfrm>
          <a:solidFill>
            <a:srgbClr val="385D8A"/>
          </a:solidFill>
        </p:grpSpPr>
        <p:sp>
          <p:nvSpPr>
            <p:cNvPr id="5" name="矩形 4">
              <a:extLst>
                <a:ext uri="{FF2B5EF4-FFF2-40B4-BE49-F238E27FC236}">
                  <a16:creationId xmlns:a16="http://schemas.microsoft.com/office/drawing/2014/main" id="{06AE2298-320D-46B8-AD33-844B8BD3F050}"/>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a:extLst>
                <a:ext uri="{FF2B5EF4-FFF2-40B4-BE49-F238E27FC236}">
                  <a16:creationId xmlns:a16="http://schemas.microsoft.com/office/drawing/2014/main" id="{3BD092D6-6D0D-4851-AC00-E2736AED3AB8}"/>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21" name="图片 26">
            <a:extLst>
              <a:ext uri="{FF2B5EF4-FFF2-40B4-BE49-F238E27FC236}">
                <a16:creationId xmlns:a16="http://schemas.microsoft.com/office/drawing/2014/main" id="{012D1D38-1C14-4B83-8D61-6B0A8B52A4A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r="-182"/>
          <a:stretch>
            <a:fillRect/>
          </a:stretch>
        </p:blipFill>
        <p:spPr bwMode="auto">
          <a:xfrm>
            <a:off x="4213226" y="1431925"/>
            <a:ext cx="7720012"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ev01">
            <a:extLst>
              <a:ext uri="{FF2B5EF4-FFF2-40B4-BE49-F238E27FC236}">
                <a16:creationId xmlns:a16="http://schemas.microsoft.com/office/drawing/2014/main" id="{2AC26237-657C-4700-9A7D-5097CC7C15DB}"/>
              </a:ext>
            </a:extLst>
          </p:cNvPr>
          <p:cNvSpPr>
            <a:spLocks noChangeArrowheads="1"/>
          </p:cNvSpPr>
          <p:nvPr/>
        </p:nvSpPr>
        <p:spPr bwMode="auto">
          <a:xfrm>
            <a:off x="5552057" y="3571602"/>
            <a:ext cx="1225550" cy="1225550"/>
          </a:xfrm>
          <a:prstGeom prst="rect">
            <a:avLst/>
          </a:prstGeom>
          <a:solidFill>
            <a:srgbClr val="385D8A"/>
          </a:solidFill>
          <a:ln w="12700">
            <a:solidFill>
              <a:srgbClr val="F2F2F2"/>
            </a:solidFill>
            <a:miter lim="800000"/>
            <a:headEnd/>
            <a:tailEnd/>
          </a:ln>
        </p:spPr>
        <p:txBody>
          <a:bodyPr anchor="ctr"/>
          <a:lstStyle>
            <a:lvl1pPr defTabSz="1217613">
              <a:defRPr>
                <a:solidFill>
                  <a:schemeClr val="tx1"/>
                </a:solidFill>
                <a:latin typeface="Calibri" panose="020F0502020204030204" pitchFamily="34" charset="0"/>
                <a:ea typeface="宋体" panose="02010600030101010101" pitchFamily="2" charset="-122"/>
              </a:defRPr>
            </a:lvl1pPr>
            <a:lvl2pPr marL="742950" indent="-285750" defTabSz="1217613">
              <a:defRPr>
                <a:solidFill>
                  <a:schemeClr val="tx1"/>
                </a:solidFill>
                <a:latin typeface="Calibri" panose="020F0502020204030204" pitchFamily="34" charset="0"/>
                <a:ea typeface="宋体" panose="02010600030101010101" pitchFamily="2" charset="-122"/>
              </a:defRPr>
            </a:lvl2pPr>
            <a:lvl3pPr marL="1143000" indent="-228600" defTabSz="1217613">
              <a:defRPr>
                <a:solidFill>
                  <a:schemeClr val="tx1"/>
                </a:solidFill>
                <a:latin typeface="Calibri" panose="020F0502020204030204" pitchFamily="34" charset="0"/>
                <a:ea typeface="宋体" panose="02010600030101010101" pitchFamily="2" charset="-122"/>
              </a:defRPr>
            </a:lvl3pPr>
            <a:lvl4pPr marL="1600200" indent="-228600" defTabSz="1217613">
              <a:defRPr>
                <a:solidFill>
                  <a:schemeClr val="tx1"/>
                </a:solidFill>
                <a:latin typeface="Calibri" panose="020F0502020204030204" pitchFamily="34" charset="0"/>
                <a:ea typeface="宋体" panose="02010600030101010101" pitchFamily="2" charset="-122"/>
              </a:defRPr>
            </a:lvl4pPr>
            <a:lvl5pPr marL="2057400" indent="-228600" defTabSz="1217613">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sz="5300">
              <a:solidFill>
                <a:srgbClr val="7F6000"/>
              </a:solidFill>
              <a:latin typeface="+mn-lt"/>
              <a:ea typeface="+mn-ea"/>
              <a:cs typeface="+mn-ea"/>
              <a:sym typeface="+mn-lt"/>
            </a:endParaRPr>
          </a:p>
        </p:txBody>
      </p:sp>
      <p:sp>
        <p:nvSpPr>
          <p:cNvPr id="23" name="Sev02">
            <a:extLst>
              <a:ext uri="{FF2B5EF4-FFF2-40B4-BE49-F238E27FC236}">
                <a16:creationId xmlns:a16="http://schemas.microsoft.com/office/drawing/2014/main" id="{7CABE5FA-6F24-45E2-BD69-6F33A99622F2}"/>
              </a:ext>
            </a:extLst>
          </p:cNvPr>
          <p:cNvSpPr>
            <a:spLocks noChangeArrowheads="1"/>
          </p:cNvSpPr>
          <p:nvPr/>
        </p:nvSpPr>
        <p:spPr bwMode="auto">
          <a:xfrm>
            <a:off x="6890320" y="3571602"/>
            <a:ext cx="1225550" cy="1225550"/>
          </a:xfrm>
          <a:prstGeom prst="rect">
            <a:avLst/>
          </a:prstGeom>
          <a:solidFill>
            <a:srgbClr val="767171"/>
          </a:solidFill>
          <a:ln w="12700">
            <a:solidFill>
              <a:srgbClr val="F2F2F2"/>
            </a:solidFill>
            <a:miter lim="800000"/>
            <a:headEnd/>
            <a:tailEnd/>
          </a:ln>
        </p:spPr>
        <p:txBody>
          <a:bodyPr anchor="ctr"/>
          <a:lstStyle>
            <a:lvl1pPr defTabSz="1217613">
              <a:defRPr>
                <a:solidFill>
                  <a:schemeClr val="tx1"/>
                </a:solidFill>
                <a:latin typeface="Calibri" panose="020F0502020204030204" pitchFamily="34" charset="0"/>
                <a:ea typeface="宋体" panose="02010600030101010101" pitchFamily="2" charset="-122"/>
              </a:defRPr>
            </a:lvl1pPr>
            <a:lvl2pPr marL="742950" indent="-285750" defTabSz="1217613">
              <a:defRPr>
                <a:solidFill>
                  <a:schemeClr val="tx1"/>
                </a:solidFill>
                <a:latin typeface="Calibri" panose="020F0502020204030204" pitchFamily="34" charset="0"/>
                <a:ea typeface="宋体" panose="02010600030101010101" pitchFamily="2" charset="-122"/>
              </a:defRPr>
            </a:lvl2pPr>
            <a:lvl3pPr marL="1143000" indent="-228600" defTabSz="1217613">
              <a:defRPr>
                <a:solidFill>
                  <a:schemeClr val="tx1"/>
                </a:solidFill>
                <a:latin typeface="Calibri" panose="020F0502020204030204" pitchFamily="34" charset="0"/>
                <a:ea typeface="宋体" panose="02010600030101010101" pitchFamily="2" charset="-122"/>
              </a:defRPr>
            </a:lvl3pPr>
            <a:lvl4pPr marL="1600200" indent="-228600" defTabSz="1217613">
              <a:defRPr>
                <a:solidFill>
                  <a:schemeClr val="tx1"/>
                </a:solidFill>
                <a:latin typeface="Calibri" panose="020F0502020204030204" pitchFamily="34" charset="0"/>
                <a:ea typeface="宋体" panose="02010600030101010101" pitchFamily="2" charset="-122"/>
              </a:defRPr>
            </a:lvl4pPr>
            <a:lvl5pPr marL="2057400" indent="-228600" defTabSz="1217613">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sz="7900">
              <a:solidFill>
                <a:srgbClr val="9F001A"/>
              </a:solidFill>
              <a:latin typeface="+mn-lt"/>
              <a:ea typeface="+mn-ea"/>
              <a:cs typeface="+mn-ea"/>
              <a:sym typeface="+mn-lt"/>
            </a:endParaRPr>
          </a:p>
        </p:txBody>
      </p:sp>
      <p:sp>
        <p:nvSpPr>
          <p:cNvPr id="24" name="Sev03">
            <a:extLst>
              <a:ext uri="{FF2B5EF4-FFF2-40B4-BE49-F238E27FC236}">
                <a16:creationId xmlns:a16="http://schemas.microsoft.com/office/drawing/2014/main" id="{7445D74F-E37C-40EB-A904-D4FE114C9632}"/>
              </a:ext>
            </a:extLst>
          </p:cNvPr>
          <p:cNvSpPr>
            <a:spLocks noChangeArrowheads="1"/>
          </p:cNvSpPr>
          <p:nvPr/>
        </p:nvSpPr>
        <p:spPr bwMode="auto">
          <a:xfrm>
            <a:off x="8228582" y="3571602"/>
            <a:ext cx="1225550" cy="1225550"/>
          </a:xfrm>
          <a:prstGeom prst="rect">
            <a:avLst/>
          </a:prstGeom>
          <a:solidFill>
            <a:srgbClr val="385D8A"/>
          </a:solidFill>
          <a:ln w="12700">
            <a:solidFill>
              <a:srgbClr val="F2F2F2"/>
            </a:solidFill>
            <a:miter lim="800000"/>
            <a:headEnd/>
            <a:tailEnd/>
          </a:ln>
        </p:spPr>
        <p:txBody>
          <a:bodyPr anchor="ctr"/>
          <a:lstStyle>
            <a:lvl1pPr defTabSz="1217613">
              <a:defRPr>
                <a:solidFill>
                  <a:schemeClr val="tx1"/>
                </a:solidFill>
                <a:latin typeface="Calibri" panose="020F0502020204030204" pitchFamily="34" charset="0"/>
                <a:ea typeface="宋体" panose="02010600030101010101" pitchFamily="2" charset="-122"/>
              </a:defRPr>
            </a:lvl1pPr>
            <a:lvl2pPr marL="742950" indent="-285750" defTabSz="1217613">
              <a:defRPr>
                <a:solidFill>
                  <a:schemeClr val="tx1"/>
                </a:solidFill>
                <a:latin typeface="Calibri" panose="020F0502020204030204" pitchFamily="34" charset="0"/>
                <a:ea typeface="宋体" panose="02010600030101010101" pitchFamily="2" charset="-122"/>
              </a:defRPr>
            </a:lvl2pPr>
            <a:lvl3pPr marL="1143000" indent="-228600" defTabSz="1217613">
              <a:defRPr>
                <a:solidFill>
                  <a:schemeClr val="tx1"/>
                </a:solidFill>
                <a:latin typeface="Calibri" panose="020F0502020204030204" pitchFamily="34" charset="0"/>
                <a:ea typeface="宋体" panose="02010600030101010101" pitchFamily="2" charset="-122"/>
              </a:defRPr>
            </a:lvl3pPr>
            <a:lvl4pPr marL="1600200" indent="-228600" defTabSz="1217613">
              <a:defRPr>
                <a:solidFill>
                  <a:schemeClr val="tx1"/>
                </a:solidFill>
                <a:latin typeface="Calibri" panose="020F0502020204030204" pitchFamily="34" charset="0"/>
                <a:ea typeface="宋体" panose="02010600030101010101" pitchFamily="2" charset="-122"/>
              </a:defRPr>
            </a:lvl4pPr>
            <a:lvl5pPr marL="2057400" indent="-228600" defTabSz="1217613">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sz="5300">
              <a:solidFill>
                <a:srgbClr val="156156"/>
              </a:solidFill>
              <a:latin typeface="+mn-lt"/>
              <a:ea typeface="+mn-ea"/>
              <a:cs typeface="+mn-ea"/>
              <a:sym typeface="+mn-lt"/>
            </a:endParaRPr>
          </a:p>
        </p:txBody>
      </p:sp>
      <p:sp>
        <p:nvSpPr>
          <p:cNvPr id="25" name="Sev04">
            <a:extLst>
              <a:ext uri="{FF2B5EF4-FFF2-40B4-BE49-F238E27FC236}">
                <a16:creationId xmlns:a16="http://schemas.microsoft.com/office/drawing/2014/main" id="{ABB59F65-9A0E-45CE-AF00-275337CCBFF9}"/>
              </a:ext>
            </a:extLst>
          </p:cNvPr>
          <p:cNvSpPr>
            <a:spLocks noChangeArrowheads="1"/>
          </p:cNvSpPr>
          <p:nvPr/>
        </p:nvSpPr>
        <p:spPr bwMode="auto">
          <a:xfrm>
            <a:off x="9550970" y="3571602"/>
            <a:ext cx="1225550" cy="1225550"/>
          </a:xfrm>
          <a:prstGeom prst="rect">
            <a:avLst/>
          </a:prstGeom>
          <a:solidFill>
            <a:srgbClr val="385D8A"/>
          </a:solidFill>
          <a:ln w="12700">
            <a:solidFill>
              <a:srgbClr val="F2F2F2"/>
            </a:solidFill>
            <a:miter lim="800000"/>
            <a:headEnd/>
            <a:tailEnd/>
          </a:ln>
        </p:spPr>
        <p:txBody>
          <a:bodyPr anchor="ctr"/>
          <a:lstStyle>
            <a:lvl1pPr defTabSz="1217613">
              <a:defRPr>
                <a:solidFill>
                  <a:schemeClr val="tx1"/>
                </a:solidFill>
                <a:latin typeface="Calibri" panose="020F0502020204030204" pitchFamily="34" charset="0"/>
                <a:ea typeface="宋体" panose="02010600030101010101" pitchFamily="2" charset="-122"/>
              </a:defRPr>
            </a:lvl1pPr>
            <a:lvl2pPr marL="742950" indent="-285750" defTabSz="1217613">
              <a:defRPr>
                <a:solidFill>
                  <a:schemeClr val="tx1"/>
                </a:solidFill>
                <a:latin typeface="Calibri" panose="020F0502020204030204" pitchFamily="34" charset="0"/>
                <a:ea typeface="宋体" panose="02010600030101010101" pitchFamily="2" charset="-122"/>
              </a:defRPr>
            </a:lvl2pPr>
            <a:lvl3pPr marL="1143000" indent="-228600" defTabSz="1217613">
              <a:defRPr>
                <a:solidFill>
                  <a:schemeClr val="tx1"/>
                </a:solidFill>
                <a:latin typeface="Calibri" panose="020F0502020204030204" pitchFamily="34" charset="0"/>
                <a:ea typeface="宋体" panose="02010600030101010101" pitchFamily="2" charset="-122"/>
              </a:defRPr>
            </a:lvl3pPr>
            <a:lvl4pPr marL="1600200" indent="-228600" defTabSz="1217613">
              <a:defRPr>
                <a:solidFill>
                  <a:schemeClr val="tx1"/>
                </a:solidFill>
                <a:latin typeface="Calibri" panose="020F0502020204030204" pitchFamily="34" charset="0"/>
                <a:ea typeface="宋体" panose="02010600030101010101" pitchFamily="2" charset="-122"/>
              </a:defRPr>
            </a:lvl4pPr>
            <a:lvl5pPr marL="2057400" indent="-228600" defTabSz="1217613">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sz="5300">
              <a:solidFill>
                <a:srgbClr val="126B7C"/>
              </a:solidFill>
              <a:latin typeface="+mn-lt"/>
              <a:ea typeface="+mn-ea"/>
              <a:cs typeface="+mn-ea"/>
              <a:sym typeface="+mn-lt"/>
            </a:endParaRPr>
          </a:p>
        </p:txBody>
      </p:sp>
      <p:sp>
        <p:nvSpPr>
          <p:cNvPr id="26" name="Freeform 52">
            <a:extLst>
              <a:ext uri="{FF2B5EF4-FFF2-40B4-BE49-F238E27FC236}">
                <a16:creationId xmlns:a16="http://schemas.microsoft.com/office/drawing/2014/main" id="{59F49D73-834E-43AA-8023-8E17382C39DC}"/>
              </a:ext>
            </a:extLst>
          </p:cNvPr>
          <p:cNvSpPr>
            <a:spLocks noEditPoints="1"/>
          </p:cNvSpPr>
          <p:nvPr/>
        </p:nvSpPr>
        <p:spPr bwMode="auto">
          <a:xfrm>
            <a:off x="9928795" y="3931965"/>
            <a:ext cx="469900" cy="504825"/>
          </a:xfrm>
          <a:custGeom>
            <a:avLst/>
            <a:gdLst>
              <a:gd name="T0" fmla="*/ 2147483647 w 67"/>
              <a:gd name="T1" fmla="*/ 2147483647 h 72"/>
              <a:gd name="T2" fmla="*/ 2147483647 w 67"/>
              <a:gd name="T3" fmla="*/ 2147483647 h 72"/>
              <a:gd name="T4" fmla="*/ 2147483647 w 67"/>
              <a:gd name="T5" fmla="*/ 2147483647 h 72"/>
              <a:gd name="T6" fmla="*/ 0 w 67"/>
              <a:gd name="T7" fmla="*/ 2147483647 h 72"/>
              <a:gd name="T8" fmla="*/ 0 w 67"/>
              <a:gd name="T9" fmla="*/ 2147483647 h 72"/>
              <a:gd name="T10" fmla="*/ 2147483647 w 67"/>
              <a:gd name="T11" fmla="*/ 2147483647 h 72"/>
              <a:gd name="T12" fmla="*/ 2147483647 w 67"/>
              <a:gd name="T13" fmla="*/ 2147483647 h 72"/>
              <a:gd name="T14" fmla="*/ 2147483647 w 67"/>
              <a:gd name="T15" fmla="*/ 2147483647 h 72"/>
              <a:gd name="T16" fmla="*/ 2147483647 w 67"/>
              <a:gd name="T17" fmla="*/ 0 h 72"/>
              <a:gd name="T18" fmla="*/ 2147483647 w 67"/>
              <a:gd name="T19" fmla="*/ 0 h 72"/>
              <a:gd name="T20" fmla="*/ 2147483647 w 67"/>
              <a:gd name="T21" fmla="*/ 2147483647 h 72"/>
              <a:gd name="T22" fmla="*/ 2147483647 w 67"/>
              <a:gd name="T23" fmla="*/ 2147483647 h 72"/>
              <a:gd name="T24" fmla="*/ 2147483647 w 67"/>
              <a:gd name="T25" fmla="*/ 2147483647 h 72"/>
              <a:gd name="T26" fmla="*/ 2147483647 w 67"/>
              <a:gd name="T27" fmla="*/ 2147483647 h 72"/>
              <a:gd name="T28" fmla="*/ 2147483647 w 67"/>
              <a:gd name="T29" fmla="*/ 0 h 72"/>
              <a:gd name="T30" fmla="*/ 2147483647 w 67"/>
              <a:gd name="T31" fmla="*/ 0 h 72"/>
              <a:gd name="T32" fmla="*/ 2147483647 w 67"/>
              <a:gd name="T33" fmla="*/ 2147483647 h 72"/>
              <a:gd name="T34" fmla="*/ 2147483647 w 67"/>
              <a:gd name="T35" fmla="*/ 2147483647 h 72"/>
              <a:gd name="T36" fmla="*/ 2147483647 w 67"/>
              <a:gd name="T37" fmla="*/ 2147483647 h 72"/>
              <a:gd name="T38" fmla="*/ 2147483647 w 67"/>
              <a:gd name="T39" fmla="*/ 2147483647 h 72"/>
              <a:gd name="T40" fmla="*/ 2147483647 w 67"/>
              <a:gd name="T41" fmla="*/ 2147483647 h 72"/>
              <a:gd name="T42" fmla="*/ 2147483647 w 67"/>
              <a:gd name="T43" fmla="*/ 2147483647 h 72"/>
              <a:gd name="T44" fmla="*/ 2147483647 w 67"/>
              <a:gd name="T45" fmla="*/ 2147483647 h 72"/>
              <a:gd name="T46" fmla="*/ 2147483647 w 67"/>
              <a:gd name="T47" fmla="*/ 2147483647 h 72"/>
              <a:gd name="T48" fmla="*/ 2147483647 w 67"/>
              <a:gd name="T49" fmla="*/ 2147483647 h 72"/>
              <a:gd name="T50" fmla="*/ 2147483647 w 67"/>
              <a:gd name="T51" fmla="*/ 2147483647 h 72"/>
              <a:gd name="T52" fmla="*/ 2147483647 w 67"/>
              <a:gd name="T53" fmla="*/ 2147483647 h 72"/>
              <a:gd name="T54" fmla="*/ 2147483647 w 67"/>
              <a:gd name="T55" fmla="*/ 2147483647 h 72"/>
              <a:gd name="T56" fmla="*/ 2147483647 w 67"/>
              <a:gd name="T57" fmla="*/ 2147483647 h 72"/>
              <a:gd name="T58" fmla="*/ 2147483647 w 67"/>
              <a:gd name="T59" fmla="*/ 2147483647 h 72"/>
              <a:gd name="T60" fmla="*/ 2147483647 w 67"/>
              <a:gd name="T61" fmla="*/ 2147483647 h 72"/>
              <a:gd name="T62" fmla="*/ 2147483647 w 67"/>
              <a:gd name="T63" fmla="*/ 2147483647 h 72"/>
              <a:gd name="T64" fmla="*/ 2147483647 w 67"/>
              <a:gd name="T65" fmla="*/ 2147483647 h 72"/>
              <a:gd name="T66" fmla="*/ 2147483647 w 67"/>
              <a:gd name="T67" fmla="*/ 2147483647 h 72"/>
              <a:gd name="T68" fmla="*/ 2147483647 w 67"/>
              <a:gd name="T69" fmla="*/ 2147483647 h 72"/>
              <a:gd name="T70" fmla="*/ 2147483647 w 67"/>
              <a:gd name="T71" fmla="*/ 2147483647 h 72"/>
              <a:gd name="T72" fmla="*/ 2147483647 w 67"/>
              <a:gd name="T73" fmla="*/ 2147483647 h 72"/>
              <a:gd name="T74" fmla="*/ 2147483647 w 67"/>
              <a:gd name="T75" fmla="*/ 2147483647 h 72"/>
              <a:gd name="T76" fmla="*/ 2147483647 w 67"/>
              <a:gd name="T77" fmla="*/ 2147483647 h 72"/>
              <a:gd name="T78" fmla="*/ 2147483647 w 67"/>
              <a:gd name="T79" fmla="*/ 2147483647 h 72"/>
              <a:gd name="T80" fmla="*/ 2147483647 w 67"/>
              <a:gd name="T81" fmla="*/ 2147483647 h 72"/>
              <a:gd name="T82" fmla="*/ 2147483647 w 67"/>
              <a:gd name="T83" fmla="*/ 2147483647 h 72"/>
              <a:gd name="T84" fmla="*/ 2147483647 w 67"/>
              <a:gd name="T85" fmla="*/ 2147483647 h 72"/>
              <a:gd name="T86" fmla="*/ 2147483647 w 67"/>
              <a:gd name="T87" fmla="*/ 2147483647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27" name="Freeform 42">
            <a:extLst>
              <a:ext uri="{FF2B5EF4-FFF2-40B4-BE49-F238E27FC236}">
                <a16:creationId xmlns:a16="http://schemas.microsoft.com/office/drawing/2014/main" id="{2604B93F-2DE9-4323-AA62-AF15E8E60F49}"/>
              </a:ext>
            </a:extLst>
          </p:cNvPr>
          <p:cNvSpPr>
            <a:spLocks noEditPoints="1"/>
          </p:cNvSpPr>
          <p:nvPr/>
        </p:nvSpPr>
        <p:spPr bwMode="auto">
          <a:xfrm>
            <a:off x="5909245" y="3965302"/>
            <a:ext cx="511175" cy="439738"/>
          </a:xfrm>
          <a:custGeom>
            <a:avLst/>
            <a:gdLst>
              <a:gd name="T0" fmla="*/ 2147483647 w 73"/>
              <a:gd name="T1" fmla="*/ 2147483647 h 63"/>
              <a:gd name="T2" fmla="*/ 2147483647 w 73"/>
              <a:gd name="T3" fmla="*/ 2147483647 h 63"/>
              <a:gd name="T4" fmla="*/ 2147483647 w 73"/>
              <a:gd name="T5" fmla="*/ 2147483647 h 63"/>
              <a:gd name="T6" fmla="*/ 2147483647 w 73"/>
              <a:gd name="T7" fmla="*/ 2147483647 h 63"/>
              <a:gd name="T8" fmla="*/ 2147483647 w 73"/>
              <a:gd name="T9" fmla="*/ 2147483647 h 63"/>
              <a:gd name="T10" fmla="*/ 2147483647 w 73"/>
              <a:gd name="T11" fmla="*/ 2147483647 h 63"/>
              <a:gd name="T12" fmla="*/ 2147483647 w 73"/>
              <a:gd name="T13" fmla="*/ 2147483647 h 63"/>
              <a:gd name="T14" fmla="*/ 2147483647 w 73"/>
              <a:gd name="T15" fmla="*/ 2147483647 h 63"/>
              <a:gd name="T16" fmla="*/ 2147483647 w 73"/>
              <a:gd name="T17" fmla="*/ 2147483647 h 63"/>
              <a:gd name="T18" fmla="*/ 0 w 73"/>
              <a:gd name="T19" fmla="*/ 2147483647 h 63"/>
              <a:gd name="T20" fmla="*/ 0 w 73"/>
              <a:gd name="T21" fmla="*/ 2147483647 h 63"/>
              <a:gd name="T22" fmla="*/ 2147483647 w 73"/>
              <a:gd name="T23" fmla="*/ 0 h 63"/>
              <a:gd name="T24" fmla="*/ 2147483647 w 73"/>
              <a:gd name="T25" fmla="*/ 0 h 63"/>
              <a:gd name="T26" fmla="*/ 2147483647 w 73"/>
              <a:gd name="T27" fmla="*/ 2147483647 h 63"/>
              <a:gd name="T28" fmla="*/ 2147483647 w 73"/>
              <a:gd name="T29" fmla="*/ 2147483647 h 63"/>
              <a:gd name="T30" fmla="*/ 2147483647 w 73"/>
              <a:gd name="T31" fmla="*/ 2147483647 h 63"/>
              <a:gd name="T32" fmla="*/ 2147483647 w 73"/>
              <a:gd name="T33" fmla="*/ 2147483647 h 63"/>
              <a:gd name="T34" fmla="*/ 2147483647 w 73"/>
              <a:gd name="T35" fmla="*/ 2147483647 h 63"/>
              <a:gd name="T36" fmla="*/ 2147483647 w 73"/>
              <a:gd name="T37" fmla="*/ 2147483647 h 63"/>
              <a:gd name="T38" fmla="*/ 2147483647 w 73"/>
              <a:gd name="T39" fmla="*/ 2147483647 h 63"/>
              <a:gd name="T40" fmla="*/ 2147483647 w 73"/>
              <a:gd name="T41" fmla="*/ 2147483647 h 63"/>
              <a:gd name="T42" fmla="*/ 2147483647 w 73"/>
              <a:gd name="T43" fmla="*/ 2147483647 h 63"/>
              <a:gd name="T44" fmla="*/ 2147483647 w 73"/>
              <a:gd name="T45" fmla="*/ 2147483647 h 63"/>
              <a:gd name="T46" fmla="*/ 2147483647 w 73"/>
              <a:gd name="T47" fmla="*/ 2147483647 h 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28" name="Freeform 178">
            <a:extLst>
              <a:ext uri="{FF2B5EF4-FFF2-40B4-BE49-F238E27FC236}">
                <a16:creationId xmlns:a16="http://schemas.microsoft.com/office/drawing/2014/main" id="{79FF1B49-5D5D-429F-8A24-C7EAF32CFDC7}"/>
              </a:ext>
            </a:extLst>
          </p:cNvPr>
          <p:cNvSpPr>
            <a:spLocks noEditPoints="1"/>
          </p:cNvSpPr>
          <p:nvPr/>
        </p:nvSpPr>
        <p:spPr bwMode="auto">
          <a:xfrm>
            <a:off x="8585770" y="3992290"/>
            <a:ext cx="511175" cy="385762"/>
          </a:xfrm>
          <a:custGeom>
            <a:avLst/>
            <a:gdLst>
              <a:gd name="T0" fmla="*/ 2147483647 w 158"/>
              <a:gd name="T1" fmla="*/ 2147483647 h 119"/>
              <a:gd name="T2" fmla="*/ 0 w 158"/>
              <a:gd name="T3" fmla="*/ 2147483647 h 119"/>
              <a:gd name="T4" fmla="*/ 0 w 158"/>
              <a:gd name="T5" fmla="*/ 0 h 119"/>
              <a:gd name="T6" fmla="*/ 2147483647 w 158"/>
              <a:gd name="T7" fmla="*/ 0 h 119"/>
              <a:gd name="T8" fmla="*/ 2147483647 w 158"/>
              <a:gd name="T9" fmla="*/ 2147483647 h 119"/>
              <a:gd name="T10" fmla="*/ 2147483647 w 158"/>
              <a:gd name="T11" fmla="*/ 2147483647 h 119"/>
              <a:gd name="T12" fmla="*/ 2147483647 w 158"/>
              <a:gd name="T13" fmla="*/ 2147483647 h 119"/>
              <a:gd name="T14" fmla="*/ 2147483647 w 158"/>
              <a:gd name="T15" fmla="*/ 2147483647 h 119"/>
              <a:gd name="T16" fmla="*/ 2147483647 w 158"/>
              <a:gd name="T17" fmla="*/ 2147483647 h 119"/>
              <a:gd name="T18" fmla="*/ 2147483647 w 158"/>
              <a:gd name="T19" fmla="*/ 2147483647 h 119"/>
              <a:gd name="T20" fmla="*/ 2147483647 w 158"/>
              <a:gd name="T21" fmla="*/ 2147483647 h 119"/>
              <a:gd name="T22" fmla="*/ 2147483647 w 158"/>
              <a:gd name="T23" fmla="*/ 2147483647 h 119"/>
              <a:gd name="T24" fmla="*/ 2147483647 w 158"/>
              <a:gd name="T25" fmla="*/ 2147483647 h 119"/>
              <a:gd name="T26" fmla="*/ 2147483647 w 158"/>
              <a:gd name="T27" fmla="*/ 2147483647 h 119"/>
              <a:gd name="T28" fmla="*/ 2147483647 w 158"/>
              <a:gd name="T29" fmla="*/ 2147483647 h 119"/>
              <a:gd name="T30" fmla="*/ 2147483647 w 158"/>
              <a:gd name="T31" fmla="*/ 2147483647 h 119"/>
              <a:gd name="T32" fmla="*/ 2147483647 w 158"/>
              <a:gd name="T33" fmla="*/ 2147483647 h 119"/>
              <a:gd name="T34" fmla="*/ 2147483647 w 158"/>
              <a:gd name="T35" fmla="*/ 2147483647 h 119"/>
              <a:gd name="T36" fmla="*/ 2147483647 w 158"/>
              <a:gd name="T37" fmla="*/ 2147483647 h 119"/>
              <a:gd name="T38" fmla="*/ 2147483647 w 158"/>
              <a:gd name="T39" fmla="*/ 2147483647 h 119"/>
              <a:gd name="T40" fmla="*/ 2147483647 w 158"/>
              <a:gd name="T41" fmla="*/ 2147483647 h 119"/>
              <a:gd name="T42" fmla="*/ 2147483647 w 158"/>
              <a:gd name="T43" fmla="*/ 2147483647 h 119"/>
              <a:gd name="T44" fmla="*/ 2147483647 w 158"/>
              <a:gd name="T45" fmla="*/ 2147483647 h 119"/>
              <a:gd name="T46" fmla="*/ 2147483647 w 158"/>
              <a:gd name="T47" fmla="*/ 2147483647 h 119"/>
              <a:gd name="T48" fmla="*/ 2147483647 w 158"/>
              <a:gd name="T49" fmla="*/ 2147483647 h 119"/>
              <a:gd name="T50" fmla="*/ 2147483647 w 158"/>
              <a:gd name="T51" fmla="*/ 2147483647 h 119"/>
              <a:gd name="T52" fmla="*/ 2147483647 w 158"/>
              <a:gd name="T53" fmla="*/ 2147483647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sp>
        <p:nvSpPr>
          <p:cNvPr id="29" name="Freeform 86">
            <a:extLst>
              <a:ext uri="{FF2B5EF4-FFF2-40B4-BE49-F238E27FC236}">
                <a16:creationId xmlns:a16="http://schemas.microsoft.com/office/drawing/2014/main" id="{EC0F1071-898B-4687-837B-816B5F3A5D47}"/>
              </a:ext>
            </a:extLst>
          </p:cNvPr>
          <p:cNvSpPr>
            <a:spLocks noEditPoints="1"/>
          </p:cNvSpPr>
          <p:nvPr/>
        </p:nvSpPr>
        <p:spPr bwMode="auto">
          <a:xfrm>
            <a:off x="7328470" y="3890690"/>
            <a:ext cx="349250" cy="588962"/>
          </a:xfrm>
          <a:custGeom>
            <a:avLst/>
            <a:gdLst>
              <a:gd name="T0" fmla="*/ 2147483647 w 29"/>
              <a:gd name="T1" fmla="*/ 2147483647 h 49"/>
              <a:gd name="T2" fmla="*/ 2147483647 w 29"/>
              <a:gd name="T3" fmla="*/ 2147483647 h 49"/>
              <a:gd name="T4" fmla="*/ 2147483647 w 29"/>
              <a:gd name="T5" fmla="*/ 2147483647 h 49"/>
              <a:gd name="T6" fmla="*/ 0 w 29"/>
              <a:gd name="T7" fmla="*/ 2147483647 h 49"/>
              <a:gd name="T8" fmla="*/ 0 w 29"/>
              <a:gd name="T9" fmla="*/ 2147483647 h 49"/>
              <a:gd name="T10" fmla="*/ 2147483647 w 29"/>
              <a:gd name="T11" fmla="*/ 0 h 49"/>
              <a:gd name="T12" fmla="*/ 2147483647 w 29"/>
              <a:gd name="T13" fmla="*/ 0 h 49"/>
              <a:gd name="T14" fmla="*/ 2147483647 w 29"/>
              <a:gd name="T15" fmla="*/ 2147483647 h 49"/>
              <a:gd name="T16" fmla="*/ 2147483647 w 29"/>
              <a:gd name="T17" fmla="*/ 2147483647 h 49"/>
              <a:gd name="T18" fmla="*/ 2147483647 w 29"/>
              <a:gd name="T19" fmla="*/ 2147483647 h 49"/>
              <a:gd name="T20" fmla="*/ 2147483647 w 29"/>
              <a:gd name="T21" fmla="*/ 2147483647 h 49"/>
              <a:gd name="T22" fmla="*/ 2147483647 w 29"/>
              <a:gd name="T23" fmla="*/ 2147483647 h 49"/>
              <a:gd name="T24" fmla="*/ 2147483647 w 29"/>
              <a:gd name="T25" fmla="*/ 2147483647 h 49"/>
              <a:gd name="T26" fmla="*/ 2147483647 w 29"/>
              <a:gd name="T27" fmla="*/ 2147483647 h 49"/>
              <a:gd name="T28" fmla="*/ 2147483647 w 29"/>
              <a:gd name="T29" fmla="*/ 2147483647 h 49"/>
              <a:gd name="T30" fmla="*/ 2147483647 w 29"/>
              <a:gd name="T31" fmla="*/ 2147483647 h 49"/>
              <a:gd name="T32" fmla="*/ 2147483647 w 29"/>
              <a:gd name="T33" fmla="*/ 2147483647 h 49"/>
              <a:gd name="T34" fmla="*/ 2147483647 w 29"/>
              <a:gd name="T35" fmla="*/ 2147483647 h 49"/>
              <a:gd name="T36" fmla="*/ 2147483647 w 29"/>
              <a:gd name="T37" fmla="*/ 2147483647 h 49"/>
              <a:gd name="T38" fmla="*/ 2147483647 w 29"/>
              <a:gd name="T39" fmla="*/ 2147483647 h 49"/>
              <a:gd name="T40" fmla="*/ 2147483647 w 29"/>
              <a:gd name="T41" fmla="*/ 2147483647 h 49"/>
              <a:gd name="T42" fmla="*/ 2147483647 w 29"/>
              <a:gd name="T43" fmla="*/ 2147483647 h 49"/>
              <a:gd name="T44" fmla="*/ 2147483647 w 29"/>
              <a:gd name="T45" fmla="*/ 2147483647 h 49"/>
              <a:gd name="T46" fmla="*/ 2147483647 w 29"/>
              <a:gd name="T47" fmla="*/ 2147483647 h 49"/>
              <a:gd name="T48" fmla="*/ 2147483647 w 29"/>
              <a:gd name="T49" fmla="*/ 2147483647 h 49"/>
              <a:gd name="T50" fmla="*/ 2147483647 w 29"/>
              <a:gd name="T51" fmla="*/ 2147483647 h 49"/>
              <a:gd name="T52" fmla="*/ 2147483647 w 29"/>
              <a:gd name="T53" fmla="*/ 2147483647 h 49"/>
              <a:gd name="T54" fmla="*/ 2147483647 w 29"/>
              <a:gd name="T55" fmla="*/ 2147483647 h 49"/>
              <a:gd name="T56" fmla="*/ 2147483647 w 29"/>
              <a:gd name="T57" fmla="*/ 2147483647 h 49"/>
              <a:gd name="T58" fmla="*/ 2147483647 w 29"/>
              <a:gd name="T59" fmla="*/ 2147483647 h 4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pPr eaLnBrk="0" fontAlgn="base" hangingPunct="0">
              <a:spcBef>
                <a:spcPct val="0"/>
              </a:spcBef>
              <a:spcAft>
                <a:spcPct val="0"/>
              </a:spcAft>
              <a:buFont typeface="Arial" panose="020B0604020202020204" pitchFamily="34" charset="0"/>
              <a:buNone/>
            </a:pPr>
            <a:endParaRPr lang="zh-CN" altLang="en-US">
              <a:solidFill>
                <a:srgbClr val="000000"/>
              </a:solidFill>
              <a:cs typeface="+mn-ea"/>
              <a:sym typeface="+mn-lt"/>
            </a:endParaRPr>
          </a:p>
        </p:txBody>
      </p:sp>
      <p:cxnSp>
        <p:nvCxnSpPr>
          <p:cNvPr id="32" name="Straight Line buttom">
            <a:extLst>
              <a:ext uri="{FF2B5EF4-FFF2-40B4-BE49-F238E27FC236}">
                <a16:creationId xmlns:a16="http://schemas.microsoft.com/office/drawing/2014/main" id="{99473A38-5E17-4452-9FBA-15F034E190C8}"/>
              </a:ext>
            </a:extLst>
          </p:cNvPr>
          <p:cNvCxnSpPr>
            <a:cxnSpLocks noChangeShapeType="1"/>
          </p:cNvCxnSpPr>
          <p:nvPr/>
        </p:nvCxnSpPr>
        <p:spPr bwMode="auto">
          <a:xfrm>
            <a:off x="912813" y="5085184"/>
            <a:ext cx="10342562" cy="0"/>
          </a:xfrm>
          <a:prstGeom prst="line">
            <a:avLst/>
          </a:prstGeom>
          <a:noFill/>
          <a:ln w="12700">
            <a:solidFill>
              <a:srgbClr val="385D8A"/>
            </a:solidFill>
            <a:prstDash val="sysDot"/>
            <a:round/>
            <a:headEnd/>
            <a:tailEnd/>
          </a:ln>
          <a:extLst>
            <a:ext uri="{909E8E84-426E-40DD-AFC4-6F175D3DCCD1}">
              <a14:hiddenFill xmlns:a14="http://schemas.microsoft.com/office/drawing/2010/main">
                <a:noFill/>
              </a14:hiddenFill>
            </a:ext>
          </a:extLst>
        </p:spPr>
      </p:cxnSp>
      <p:sp>
        <p:nvSpPr>
          <p:cNvPr id="33" name="矩形 20">
            <a:extLst>
              <a:ext uri="{FF2B5EF4-FFF2-40B4-BE49-F238E27FC236}">
                <a16:creationId xmlns:a16="http://schemas.microsoft.com/office/drawing/2014/main" id="{F6FEA622-C9F5-47C5-909C-07CE5ACAC3E9}"/>
              </a:ext>
            </a:extLst>
          </p:cNvPr>
          <p:cNvSpPr>
            <a:spLocks noChangeArrowheads="1"/>
          </p:cNvSpPr>
          <p:nvPr/>
        </p:nvSpPr>
        <p:spPr bwMode="auto">
          <a:xfrm>
            <a:off x="276226" y="1425575"/>
            <a:ext cx="3937000" cy="2841625"/>
          </a:xfrm>
          <a:prstGeom prst="rect">
            <a:avLst/>
          </a:prstGeom>
          <a:solidFill>
            <a:srgbClr val="385D8A"/>
          </a:solidFill>
          <a:ln w="12700">
            <a:noFill/>
            <a:miter lim="800000"/>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mn-lt"/>
              <a:ea typeface="+mn-ea"/>
              <a:cs typeface="+mn-ea"/>
              <a:sym typeface="+mn-lt"/>
            </a:endParaRPr>
          </a:p>
        </p:txBody>
      </p:sp>
      <p:sp>
        <p:nvSpPr>
          <p:cNvPr id="35" name="world-wide-black-symbol_20155">
            <a:extLst>
              <a:ext uri="{FF2B5EF4-FFF2-40B4-BE49-F238E27FC236}">
                <a16:creationId xmlns:a16="http://schemas.microsoft.com/office/drawing/2014/main" id="{AA440FFF-81FF-4918-94AC-C8E578EB871A}"/>
              </a:ext>
            </a:extLst>
          </p:cNvPr>
          <p:cNvSpPr>
            <a:spLocks noChangeAspect="1"/>
          </p:cNvSpPr>
          <p:nvPr/>
        </p:nvSpPr>
        <p:spPr bwMode="auto">
          <a:xfrm>
            <a:off x="1834196" y="2546425"/>
            <a:ext cx="860165" cy="852486"/>
          </a:xfrm>
          <a:custGeom>
            <a:avLst/>
            <a:gdLst>
              <a:gd name="connsiteX0" fmla="*/ 453594 w 608697"/>
              <a:gd name="connsiteY0" fmla="*/ 454582 h 603263"/>
              <a:gd name="connsiteX1" fmla="*/ 525289 w 608697"/>
              <a:gd name="connsiteY1" fmla="*/ 510235 h 603263"/>
              <a:gd name="connsiteX2" fmla="*/ 330387 w 608697"/>
              <a:gd name="connsiteY2" fmla="*/ 603263 h 603263"/>
              <a:gd name="connsiteX3" fmla="*/ 453594 w 608697"/>
              <a:gd name="connsiteY3" fmla="*/ 454582 h 603263"/>
              <a:gd name="connsiteX4" fmla="*/ 155235 w 608697"/>
              <a:gd name="connsiteY4" fmla="*/ 454582 h 603263"/>
              <a:gd name="connsiteX5" fmla="*/ 278309 w 608697"/>
              <a:gd name="connsiteY5" fmla="*/ 603263 h 603263"/>
              <a:gd name="connsiteX6" fmla="*/ 83549 w 608697"/>
              <a:gd name="connsiteY6" fmla="*/ 510235 h 603263"/>
              <a:gd name="connsiteX7" fmla="*/ 155235 w 608697"/>
              <a:gd name="connsiteY7" fmla="*/ 454582 h 603263"/>
              <a:gd name="connsiteX8" fmla="*/ 315145 w 608697"/>
              <a:gd name="connsiteY8" fmla="*/ 416194 h 603263"/>
              <a:gd name="connsiteX9" fmla="*/ 437011 w 608697"/>
              <a:gd name="connsiteY9" fmla="*/ 445826 h 603263"/>
              <a:gd name="connsiteX10" fmla="*/ 315145 w 608697"/>
              <a:gd name="connsiteY10" fmla="*/ 591055 h 603263"/>
              <a:gd name="connsiteX11" fmla="*/ 293693 w 608697"/>
              <a:gd name="connsiteY11" fmla="*/ 416194 h 603263"/>
              <a:gd name="connsiteX12" fmla="*/ 293693 w 608697"/>
              <a:gd name="connsiteY12" fmla="*/ 591055 h 603263"/>
              <a:gd name="connsiteX13" fmla="*/ 171756 w 608697"/>
              <a:gd name="connsiteY13" fmla="*/ 445826 h 603263"/>
              <a:gd name="connsiteX14" fmla="*/ 293693 w 608697"/>
              <a:gd name="connsiteY14" fmla="*/ 416194 h 603263"/>
              <a:gd name="connsiteX15" fmla="*/ 485247 w 608697"/>
              <a:gd name="connsiteY15" fmla="*/ 310981 h 603263"/>
              <a:gd name="connsiteX16" fmla="*/ 608697 w 608697"/>
              <a:gd name="connsiteY16" fmla="*/ 310981 h 603263"/>
              <a:gd name="connsiteX17" fmla="*/ 537936 w 608697"/>
              <a:gd name="connsiteY17" fmla="*/ 496144 h 603263"/>
              <a:gd name="connsiteX18" fmla="*/ 460721 w 608697"/>
              <a:gd name="connsiteY18" fmla="*/ 437000 h 603263"/>
              <a:gd name="connsiteX19" fmla="*/ 485247 w 608697"/>
              <a:gd name="connsiteY19" fmla="*/ 310981 h 603263"/>
              <a:gd name="connsiteX20" fmla="*/ 315145 w 608697"/>
              <a:gd name="connsiteY20" fmla="*/ 310981 h 603263"/>
              <a:gd name="connsiteX21" fmla="*/ 466578 w 608697"/>
              <a:gd name="connsiteY21" fmla="*/ 310981 h 603263"/>
              <a:gd name="connsiteX22" fmla="*/ 443939 w 608697"/>
              <a:gd name="connsiteY22" fmla="*/ 428472 h 603263"/>
              <a:gd name="connsiteX23" fmla="*/ 315145 w 608697"/>
              <a:gd name="connsiteY23" fmla="*/ 397430 h 603263"/>
              <a:gd name="connsiteX24" fmla="*/ 142189 w 608697"/>
              <a:gd name="connsiteY24" fmla="*/ 310981 h 603263"/>
              <a:gd name="connsiteX25" fmla="*/ 293693 w 608697"/>
              <a:gd name="connsiteY25" fmla="*/ 310981 h 603263"/>
              <a:gd name="connsiteX26" fmla="*/ 293693 w 608697"/>
              <a:gd name="connsiteY26" fmla="*/ 397448 h 603263"/>
              <a:gd name="connsiteX27" fmla="*/ 164721 w 608697"/>
              <a:gd name="connsiteY27" fmla="*/ 428613 h 603263"/>
              <a:gd name="connsiteX28" fmla="*/ 142189 w 608697"/>
              <a:gd name="connsiteY28" fmla="*/ 310981 h 603263"/>
              <a:gd name="connsiteX29" fmla="*/ 0 w 608697"/>
              <a:gd name="connsiteY29" fmla="*/ 310981 h 603263"/>
              <a:gd name="connsiteX30" fmla="*/ 123528 w 608697"/>
              <a:gd name="connsiteY30" fmla="*/ 310981 h 603263"/>
              <a:gd name="connsiteX31" fmla="*/ 148046 w 608697"/>
              <a:gd name="connsiteY31" fmla="*/ 437000 h 603263"/>
              <a:gd name="connsiteX32" fmla="*/ 70856 w 608697"/>
              <a:gd name="connsiteY32" fmla="*/ 496144 h 603263"/>
              <a:gd name="connsiteX33" fmla="*/ 0 w 608697"/>
              <a:gd name="connsiteY33" fmla="*/ 310981 h 603263"/>
              <a:gd name="connsiteX34" fmla="*/ 443939 w 608697"/>
              <a:gd name="connsiteY34" fmla="*/ 174720 h 603263"/>
              <a:gd name="connsiteX35" fmla="*/ 466578 w 608697"/>
              <a:gd name="connsiteY35" fmla="*/ 292352 h 603263"/>
              <a:gd name="connsiteX36" fmla="*/ 315145 w 608697"/>
              <a:gd name="connsiteY36" fmla="*/ 292352 h 603263"/>
              <a:gd name="connsiteX37" fmla="*/ 315145 w 608697"/>
              <a:gd name="connsiteY37" fmla="*/ 205768 h 603263"/>
              <a:gd name="connsiteX38" fmla="*/ 443939 w 608697"/>
              <a:gd name="connsiteY38" fmla="*/ 174720 h 603263"/>
              <a:gd name="connsiteX39" fmla="*/ 164721 w 608697"/>
              <a:gd name="connsiteY39" fmla="*/ 174720 h 603263"/>
              <a:gd name="connsiteX40" fmla="*/ 293693 w 608697"/>
              <a:gd name="connsiteY40" fmla="*/ 205768 h 603263"/>
              <a:gd name="connsiteX41" fmla="*/ 293693 w 608697"/>
              <a:gd name="connsiteY41" fmla="*/ 292352 h 603263"/>
              <a:gd name="connsiteX42" fmla="*/ 142189 w 608697"/>
              <a:gd name="connsiteY42" fmla="*/ 292352 h 603263"/>
              <a:gd name="connsiteX43" fmla="*/ 164721 w 608697"/>
              <a:gd name="connsiteY43" fmla="*/ 174720 h 603263"/>
              <a:gd name="connsiteX44" fmla="*/ 537819 w 608697"/>
              <a:gd name="connsiteY44" fmla="*/ 107118 h 603263"/>
              <a:gd name="connsiteX45" fmla="*/ 608697 w 608697"/>
              <a:gd name="connsiteY45" fmla="*/ 292352 h 603263"/>
              <a:gd name="connsiteX46" fmla="*/ 485247 w 608697"/>
              <a:gd name="connsiteY46" fmla="*/ 292352 h 603263"/>
              <a:gd name="connsiteX47" fmla="*/ 460721 w 608697"/>
              <a:gd name="connsiteY47" fmla="*/ 166168 h 603263"/>
              <a:gd name="connsiteX48" fmla="*/ 537819 w 608697"/>
              <a:gd name="connsiteY48" fmla="*/ 107118 h 603263"/>
              <a:gd name="connsiteX49" fmla="*/ 70856 w 608697"/>
              <a:gd name="connsiteY49" fmla="*/ 107118 h 603263"/>
              <a:gd name="connsiteX50" fmla="*/ 148046 w 608697"/>
              <a:gd name="connsiteY50" fmla="*/ 166168 h 603263"/>
              <a:gd name="connsiteX51" fmla="*/ 123528 w 608697"/>
              <a:gd name="connsiteY51" fmla="*/ 292352 h 603263"/>
              <a:gd name="connsiteX52" fmla="*/ 0 w 608697"/>
              <a:gd name="connsiteY52" fmla="*/ 292352 h 603263"/>
              <a:gd name="connsiteX53" fmla="*/ 70856 w 608697"/>
              <a:gd name="connsiteY53" fmla="*/ 107118 h 603263"/>
              <a:gd name="connsiteX54" fmla="*/ 315145 w 608697"/>
              <a:gd name="connsiteY54" fmla="*/ 12278 h 603263"/>
              <a:gd name="connsiteX55" fmla="*/ 437011 w 608697"/>
              <a:gd name="connsiteY55" fmla="*/ 157390 h 603263"/>
              <a:gd name="connsiteX56" fmla="*/ 315145 w 608697"/>
              <a:gd name="connsiteY56" fmla="*/ 187139 h 603263"/>
              <a:gd name="connsiteX57" fmla="*/ 293693 w 608697"/>
              <a:gd name="connsiteY57" fmla="*/ 12278 h 603263"/>
              <a:gd name="connsiteX58" fmla="*/ 293693 w 608697"/>
              <a:gd name="connsiteY58" fmla="*/ 187139 h 603263"/>
              <a:gd name="connsiteX59" fmla="*/ 171756 w 608697"/>
              <a:gd name="connsiteY59" fmla="*/ 157390 h 603263"/>
              <a:gd name="connsiteX60" fmla="*/ 293693 w 608697"/>
              <a:gd name="connsiteY60" fmla="*/ 12278 h 603263"/>
              <a:gd name="connsiteX61" fmla="*/ 330387 w 608697"/>
              <a:gd name="connsiteY61" fmla="*/ 0 h 603263"/>
              <a:gd name="connsiteX62" fmla="*/ 525289 w 608697"/>
              <a:gd name="connsiteY62" fmla="*/ 93101 h 603263"/>
              <a:gd name="connsiteX63" fmla="*/ 453594 w 608697"/>
              <a:gd name="connsiteY63" fmla="*/ 148611 h 603263"/>
              <a:gd name="connsiteX64" fmla="*/ 330387 w 608697"/>
              <a:gd name="connsiteY64" fmla="*/ 0 h 603263"/>
              <a:gd name="connsiteX65" fmla="*/ 278309 w 608697"/>
              <a:gd name="connsiteY65" fmla="*/ 0 h 603263"/>
              <a:gd name="connsiteX66" fmla="*/ 155235 w 608697"/>
              <a:gd name="connsiteY66" fmla="*/ 148611 h 603263"/>
              <a:gd name="connsiteX67" fmla="*/ 83549 w 608697"/>
              <a:gd name="connsiteY67" fmla="*/ 93101 h 603263"/>
              <a:gd name="connsiteX68" fmla="*/ 278309 w 608697"/>
              <a:gd name="connsiteY68" fmla="*/ 0 h 603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8697" h="603263">
                <a:moveTo>
                  <a:pt x="453594" y="454582"/>
                </a:moveTo>
                <a:cubicBezTo>
                  <a:pt x="480230" y="469579"/>
                  <a:pt x="504285" y="488091"/>
                  <a:pt x="525289" y="510235"/>
                </a:cubicBezTo>
                <a:cubicBezTo>
                  <a:pt x="473894" y="564130"/>
                  <a:pt x="404311" y="597288"/>
                  <a:pt x="330387" y="603263"/>
                </a:cubicBezTo>
                <a:cubicBezTo>
                  <a:pt x="383542" y="567880"/>
                  <a:pt x="426489" y="516093"/>
                  <a:pt x="453594" y="454582"/>
                </a:cubicBezTo>
                <a:close/>
                <a:moveTo>
                  <a:pt x="155235" y="454582"/>
                </a:moveTo>
                <a:cubicBezTo>
                  <a:pt x="182220" y="516093"/>
                  <a:pt x="225278" y="567880"/>
                  <a:pt x="278309" y="603263"/>
                </a:cubicBezTo>
                <a:cubicBezTo>
                  <a:pt x="204511" y="597288"/>
                  <a:pt x="134937" y="564130"/>
                  <a:pt x="83549" y="510235"/>
                </a:cubicBezTo>
                <a:cubicBezTo>
                  <a:pt x="104550" y="488091"/>
                  <a:pt x="128602" y="469462"/>
                  <a:pt x="155235" y="454582"/>
                </a:cubicBezTo>
                <a:close/>
                <a:moveTo>
                  <a:pt x="315145" y="416194"/>
                </a:moveTo>
                <a:cubicBezTo>
                  <a:pt x="357722" y="417365"/>
                  <a:pt x="398657" y="427438"/>
                  <a:pt x="437011" y="445826"/>
                </a:cubicBezTo>
                <a:cubicBezTo>
                  <a:pt x="410620" y="506494"/>
                  <a:pt x="367926" y="557324"/>
                  <a:pt x="315145" y="591055"/>
                </a:cubicBezTo>
                <a:close/>
                <a:moveTo>
                  <a:pt x="293693" y="416194"/>
                </a:moveTo>
                <a:lnTo>
                  <a:pt x="293693" y="591055"/>
                </a:lnTo>
                <a:cubicBezTo>
                  <a:pt x="240881" y="557324"/>
                  <a:pt x="198162" y="506494"/>
                  <a:pt x="171756" y="445826"/>
                </a:cubicBezTo>
                <a:cubicBezTo>
                  <a:pt x="210133" y="427438"/>
                  <a:pt x="250974" y="417365"/>
                  <a:pt x="293693" y="416194"/>
                </a:cubicBezTo>
                <a:close/>
                <a:moveTo>
                  <a:pt x="485247" y="310981"/>
                </a:moveTo>
                <a:lnTo>
                  <a:pt x="608697" y="310981"/>
                </a:lnTo>
                <a:cubicBezTo>
                  <a:pt x="606702" y="379026"/>
                  <a:pt x="581707" y="444027"/>
                  <a:pt x="537936" y="496144"/>
                </a:cubicBezTo>
                <a:cubicBezTo>
                  <a:pt x="515288" y="472603"/>
                  <a:pt x="489354" y="452811"/>
                  <a:pt x="460721" y="437000"/>
                </a:cubicBezTo>
                <a:cubicBezTo>
                  <a:pt x="475976" y="396828"/>
                  <a:pt x="484191" y="354549"/>
                  <a:pt x="485247" y="310981"/>
                </a:cubicBezTo>
                <a:close/>
                <a:moveTo>
                  <a:pt x="315145" y="310981"/>
                </a:moveTo>
                <a:lnTo>
                  <a:pt x="466578" y="310981"/>
                </a:lnTo>
                <a:cubicBezTo>
                  <a:pt x="465522" y="351628"/>
                  <a:pt x="458015" y="390987"/>
                  <a:pt x="443939" y="428472"/>
                </a:cubicBezTo>
                <a:cubicBezTo>
                  <a:pt x="403354" y="409144"/>
                  <a:pt x="360188" y="398719"/>
                  <a:pt x="315145" y="397430"/>
                </a:cubicBezTo>
                <a:close/>
                <a:moveTo>
                  <a:pt x="142189" y="310981"/>
                </a:moveTo>
                <a:lnTo>
                  <a:pt x="293693" y="310981"/>
                </a:lnTo>
                <a:lnTo>
                  <a:pt x="293693" y="397448"/>
                </a:lnTo>
                <a:cubicBezTo>
                  <a:pt x="248629" y="398736"/>
                  <a:pt x="205325" y="409164"/>
                  <a:pt x="164721" y="428613"/>
                </a:cubicBezTo>
                <a:cubicBezTo>
                  <a:pt x="150756" y="391004"/>
                  <a:pt x="143128" y="351637"/>
                  <a:pt x="142189" y="310981"/>
                </a:cubicBezTo>
                <a:close/>
                <a:moveTo>
                  <a:pt x="0" y="310981"/>
                </a:moveTo>
                <a:lnTo>
                  <a:pt x="123528" y="310981"/>
                </a:lnTo>
                <a:cubicBezTo>
                  <a:pt x="124466" y="354549"/>
                  <a:pt x="132796" y="396828"/>
                  <a:pt x="148046" y="437000"/>
                </a:cubicBezTo>
                <a:cubicBezTo>
                  <a:pt x="119305" y="452811"/>
                  <a:pt x="93496" y="472603"/>
                  <a:pt x="70856" y="496144"/>
                </a:cubicBezTo>
                <a:cubicBezTo>
                  <a:pt x="26981" y="444027"/>
                  <a:pt x="2112" y="379026"/>
                  <a:pt x="0" y="310981"/>
                </a:cubicBezTo>
                <a:close/>
                <a:moveTo>
                  <a:pt x="443939" y="174720"/>
                </a:moveTo>
                <a:cubicBezTo>
                  <a:pt x="458015" y="212212"/>
                  <a:pt x="465522" y="251696"/>
                  <a:pt x="466578" y="292352"/>
                </a:cubicBezTo>
                <a:lnTo>
                  <a:pt x="315145" y="292352"/>
                </a:lnTo>
                <a:lnTo>
                  <a:pt x="315145" y="205768"/>
                </a:lnTo>
                <a:cubicBezTo>
                  <a:pt x="360188" y="204479"/>
                  <a:pt x="403354" y="194052"/>
                  <a:pt x="443939" y="174720"/>
                </a:cubicBezTo>
                <a:close/>
                <a:moveTo>
                  <a:pt x="164721" y="174720"/>
                </a:moveTo>
                <a:cubicBezTo>
                  <a:pt x="205325" y="194052"/>
                  <a:pt x="248629" y="204479"/>
                  <a:pt x="293693" y="205768"/>
                </a:cubicBezTo>
                <a:lnTo>
                  <a:pt x="293693" y="292352"/>
                </a:lnTo>
                <a:lnTo>
                  <a:pt x="142189" y="292352"/>
                </a:lnTo>
                <a:cubicBezTo>
                  <a:pt x="143128" y="251696"/>
                  <a:pt x="150756" y="212212"/>
                  <a:pt x="164721" y="174720"/>
                </a:cubicBezTo>
                <a:close/>
                <a:moveTo>
                  <a:pt x="537819" y="107118"/>
                </a:moveTo>
                <a:cubicBezTo>
                  <a:pt x="581707" y="159255"/>
                  <a:pt x="606702" y="224280"/>
                  <a:pt x="608697" y="292352"/>
                </a:cubicBezTo>
                <a:lnTo>
                  <a:pt x="485247" y="292352"/>
                </a:lnTo>
                <a:cubicBezTo>
                  <a:pt x="484191" y="248767"/>
                  <a:pt x="475976" y="206355"/>
                  <a:pt x="460721" y="166168"/>
                </a:cubicBezTo>
                <a:cubicBezTo>
                  <a:pt x="489354" y="150468"/>
                  <a:pt x="515288" y="130668"/>
                  <a:pt x="537819" y="107118"/>
                </a:cubicBezTo>
                <a:close/>
                <a:moveTo>
                  <a:pt x="70856" y="107118"/>
                </a:moveTo>
                <a:cubicBezTo>
                  <a:pt x="93496" y="130668"/>
                  <a:pt x="119305" y="150468"/>
                  <a:pt x="148046" y="166168"/>
                </a:cubicBezTo>
                <a:cubicBezTo>
                  <a:pt x="132796" y="206355"/>
                  <a:pt x="124466" y="248767"/>
                  <a:pt x="123528" y="292352"/>
                </a:cubicBezTo>
                <a:lnTo>
                  <a:pt x="0" y="292352"/>
                </a:lnTo>
                <a:cubicBezTo>
                  <a:pt x="2112" y="224280"/>
                  <a:pt x="26981" y="159138"/>
                  <a:pt x="70856" y="107118"/>
                </a:cubicBezTo>
                <a:close/>
                <a:moveTo>
                  <a:pt x="315145" y="12278"/>
                </a:moveTo>
                <a:cubicBezTo>
                  <a:pt x="367926" y="45892"/>
                  <a:pt x="410620" y="96722"/>
                  <a:pt x="437011" y="157390"/>
                </a:cubicBezTo>
                <a:cubicBezTo>
                  <a:pt x="398657" y="175895"/>
                  <a:pt x="357722" y="185851"/>
                  <a:pt x="315145" y="187139"/>
                </a:cubicBezTo>
                <a:close/>
                <a:moveTo>
                  <a:pt x="293693" y="12278"/>
                </a:moveTo>
                <a:lnTo>
                  <a:pt x="293693" y="187139"/>
                </a:lnTo>
                <a:cubicBezTo>
                  <a:pt x="250974" y="185851"/>
                  <a:pt x="210133" y="175895"/>
                  <a:pt x="171756" y="157390"/>
                </a:cubicBezTo>
                <a:cubicBezTo>
                  <a:pt x="198162" y="96722"/>
                  <a:pt x="240881" y="45892"/>
                  <a:pt x="293693" y="12278"/>
                </a:cubicBezTo>
                <a:close/>
                <a:moveTo>
                  <a:pt x="330387" y="0"/>
                </a:moveTo>
                <a:cubicBezTo>
                  <a:pt x="404311" y="6090"/>
                  <a:pt x="473777" y="39231"/>
                  <a:pt x="525289" y="93101"/>
                </a:cubicBezTo>
                <a:cubicBezTo>
                  <a:pt x="504285" y="115118"/>
                  <a:pt x="480230" y="133738"/>
                  <a:pt x="453594" y="148611"/>
                </a:cubicBezTo>
                <a:cubicBezTo>
                  <a:pt x="426489" y="87246"/>
                  <a:pt x="383542" y="35367"/>
                  <a:pt x="330387" y="0"/>
                </a:cubicBezTo>
                <a:close/>
                <a:moveTo>
                  <a:pt x="278309" y="0"/>
                </a:moveTo>
                <a:cubicBezTo>
                  <a:pt x="225278" y="35367"/>
                  <a:pt x="182220" y="87246"/>
                  <a:pt x="155235" y="148611"/>
                </a:cubicBezTo>
                <a:cubicBezTo>
                  <a:pt x="128602" y="133738"/>
                  <a:pt x="104550" y="115118"/>
                  <a:pt x="83549" y="93101"/>
                </a:cubicBezTo>
                <a:cubicBezTo>
                  <a:pt x="134937" y="39231"/>
                  <a:pt x="204394" y="6090"/>
                  <a:pt x="278309" y="0"/>
                </a:cubicBezTo>
                <a:close/>
              </a:path>
            </a:pathLst>
          </a:custGeom>
          <a:solidFill>
            <a:schemeClr val="bg1"/>
          </a:solidFill>
          <a:ln>
            <a:noFill/>
          </a:ln>
        </p:spPr>
        <p:txBody>
          <a:bodyPr/>
          <a:lstStyle/>
          <a:p>
            <a:endParaRPr lang="zh-CN" altLang="en-US">
              <a:cs typeface="+mn-ea"/>
              <a:sym typeface="+mn-lt"/>
            </a:endParaRPr>
          </a:p>
        </p:txBody>
      </p:sp>
      <p:sp>
        <p:nvSpPr>
          <p:cNvPr id="37" name="矩形 36">
            <a:extLst>
              <a:ext uri="{FF2B5EF4-FFF2-40B4-BE49-F238E27FC236}">
                <a16:creationId xmlns:a16="http://schemas.microsoft.com/office/drawing/2014/main" id="{34C39182-4817-427C-8CA5-770130D9C22A}"/>
              </a:ext>
            </a:extLst>
          </p:cNvPr>
          <p:cNvSpPr/>
          <p:nvPr/>
        </p:nvSpPr>
        <p:spPr>
          <a:xfrm>
            <a:off x="1574305" y="5241409"/>
            <a:ext cx="2031325" cy="369332"/>
          </a:xfrm>
          <a:prstGeom prst="rect">
            <a:avLst/>
          </a:prstGeom>
        </p:spPr>
        <p:txBody>
          <a:bodyPr wrap="none">
            <a:spAutoFit/>
          </a:bodyPr>
          <a:lstStyle/>
          <a:p>
            <a:r>
              <a:rPr lang="zh-CN" altLang="en-US" b="1" dirty="0">
                <a:solidFill>
                  <a:srgbClr val="385D8A"/>
                </a:solidFill>
                <a:cs typeface="+mn-ea"/>
                <a:sym typeface="+mn-lt"/>
              </a:rPr>
              <a:t>物联网概念不清晰</a:t>
            </a:r>
          </a:p>
        </p:txBody>
      </p:sp>
      <p:sp>
        <p:nvSpPr>
          <p:cNvPr id="39" name="矩形 38">
            <a:extLst>
              <a:ext uri="{FF2B5EF4-FFF2-40B4-BE49-F238E27FC236}">
                <a16:creationId xmlns:a16="http://schemas.microsoft.com/office/drawing/2014/main" id="{502CC590-81FA-47AF-9DBB-BFEC5C062FFF}"/>
              </a:ext>
            </a:extLst>
          </p:cNvPr>
          <p:cNvSpPr/>
          <p:nvPr/>
        </p:nvSpPr>
        <p:spPr>
          <a:xfrm>
            <a:off x="1574305" y="5604409"/>
            <a:ext cx="3729607" cy="646331"/>
          </a:xfrm>
          <a:prstGeom prst="rect">
            <a:avLst/>
          </a:prstGeom>
        </p:spPr>
        <p:txBody>
          <a:bodyPr wrap="square">
            <a:spAutoFit/>
          </a:bodyPr>
          <a:lstStyle/>
          <a:p>
            <a:r>
              <a:rPr lang="zh-CN" altLang="en-US" dirty="0">
                <a:solidFill>
                  <a:srgbClr val="385D8A"/>
                </a:solidFill>
                <a:cs typeface="+mn-ea"/>
                <a:sym typeface="+mn-lt"/>
              </a:rPr>
              <a:t>尚处于发展的初期阶段，应用少，商业模式缺乏，是炒作，是忽悠。</a:t>
            </a:r>
          </a:p>
        </p:txBody>
      </p:sp>
      <p:sp>
        <p:nvSpPr>
          <p:cNvPr id="40" name="矩形 39">
            <a:extLst>
              <a:ext uri="{FF2B5EF4-FFF2-40B4-BE49-F238E27FC236}">
                <a16:creationId xmlns:a16="http://schemas.microsoft.com/office/drawing/2014/main" id="{F994F115-8E79-489F-A00F-3B28951BFEAE}"/>
              </a:ext>
            </a:extLst>
          </p:cNvPr>
          <p:cNvSpPr/>
          <p:nvPr/>
        </p:nvSpPr>
        <p:spPr>
          <a:xfrm>
            <a:off x="6391579" y="5258861"/>
            <a:ext cx="2954655" cy="369332"/>
          </a:xfrm>
          <a:prstGeom prst="rect">
            <a:avLst/>
          </a:prstGeom>
        </p:spPr>
        <p:txBody>
          <a:bodyPr wrap="none">
            <a:spAutoFit/>
          </a:bodyPr>
          <a:lstStyle/>
          <a:p>
            <a:r>
              <a:rPr lang="zh-CN" altLang="en-US" b="1" dirty="0">
                <a:solidFill>
                  <a:srgbClr val="385D8A"/>
                </a:solidFill>
                <a:cs typeface="+mn-ea"/>
                <a:sym typeface="+mn-lt"/>
              </a:rPr>
              <a:t>物联网“新瓶”装“老酒”</a:t>
            </a:r>
          </a:p>
        </p:txBody>
      </p:sp>
      <p:sp>
        <p:nvSpPr>
          <p:cNvPr id="42" name="矩形 41">
            <a:extLst>
              <a:ext uri="{FF2B5EF4-FFF2-40B4-BE49-F238E27FC236}">
                <a16:creationId xmlns:a16="http://schemas.microsoft.com/office/drawing/2014/main" id="{CC2D87BD-6777-43F7-88E5-BB82D898674F}"/>
              </a:ext>
            </a:extLst>
          </p:cNvPr>
          <p:cNvSpPr/>
          <p:nvPr/>
        </p:nvSpPr>
        <p:spPr>
          <a:xfrm>
            <a:off x="6391579" y="5604409"/>
            <a:ext cx="3663574" cy="646331"/>
          </a:xfrm>
          <a:prstGeom prst="rect">
            <a:avLst/>
          </a:prstGeom>
        </p:spPr>
        <p:txBody>
          <a:bodyPr wrap="square">
            <a:spAutoFit/>
          </a:bodyPr>
          <a:lstStyle/>
          <a:p>
            <a:r>
              <a:rPr lang="zh-CN" altLang="en-US" dirty="0">
                <a:solidFill>
                  <a:srgbClr val="385D8A"/>
                </a:solidFill>
                <a:cs typeface="+mn-ea"/>
                <a:sym typeface="+mn-lt"/>
              </a:rPr>
              <a:t>物联网与互联网相比，其本质差异是物联网强调了信息的自动提取。</a:t>
            </a:r>
          </a:p>
        </p:txBody>
      </p:sp>
    </p:spTree>
    <p:extLst>
      <p:ext uri="{BB962C8B-B14F-4D97-AF65-F5344CB8AC3E}">
        <p14:creationId xmlns:p14="http://schemas.microsoft.com/office/powerpoint/2010/main" val="134934347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50" fill="hold"/>
                                        <p:tgtEl>
                                          <p:spTgt spid="4"/>
                                        </p:tgtEl>
                                        <p:attrNameLst>
                                          <p:attrName>ppt_w</p:attrName>
                                        </p:attrNameLst>
                                      </p:cBhvr>
                                      <p:tavLst>
                                        <p:tav tm="0">
                                          <p:val>
                                            <p:fltVal val="0"/>
                                          </p:val>
                                        </p:tav>
                                        <p:tav tm="100000">
                                          <p:val>
                                            <p:strVal val="#ppt_w"/>
                                          </p:val>
                                        </p:tav>
                                      </p:tavLst>
                                    </p:anim>
                                    <p:anim calcmode="lin" valueType="num">
                                      <p:cBhvr>
                                        <p:cTn id="8" dur="35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from="(-#ppt_w/2)" to="(#ppt_x)" calcmode="lin" valueType="num">
                                      <p:cBhvr>
                                        <p:cTn id="12" dur="600" fill="hold">
                                          <p:stCondLst>
                                            <p:cond delay="0"/>
                                          </p:stCondLst>
                                        </p:cTn>
                                        <p:tgtEl>
                                          <p:spTgt spid="3"/>
                                        </p:tgtEl>
                                        <p:attrNameLst>
                                          <p:attrName>ppt_x</p:attrName>
                                        </p:attrNameLst>
                                      </p:cBhvr>
                                    </p:anim>
                                    <p:anim from="0" to="-1.0" calcmode="lin" valueType="num">
                                      <p:cBhvr>
                                        <p:cTn id="13" dur="200" decel="50000" autoRev="1" fill="hold">
                                          <p:stCondLst>
                                            <p:cond delay="600"/>
                                          </p:stCondLst>
                                        </p:cTn>
                                        <p:tgtEl>
                                          <p:spTgt spid="3"/>
                                        </p:tgtEl>
                                        <p:attrNameLst>
                                          <p:attrName>xshear</p:attrName>
                                        </p:attrNameLst>
                                      </p:cBhvr>
                                    </p:anim>
                                    <p:animScale>
                                      <p:cBhvr>
                                        <p:cTn id="14" dur="200" decel="100000" autoRev="1" fill="hold">
                                          <p:stCondLst>
                                            <p:cond delay="600"/>
                                          </p:stCondLst>
                                        </p:cTn>
                                        <p:tgtEl>
                                          <p:spTgt spid="3"/>
                                        </p:tgtEl>
                                      </p:cBhvr>
                                      <p:from x="100000" y="100000"/>
                                      <p:to x="80000" y="100000"/>
                                    </p:animScale>
                                    <p:anim by="(#ppt_h/3+#ppt_w*0.1)" calcmode="lin" valueType="num">
                                      <p:cBhvr additive="sum">
                                        <p:cTn id="15" dur="200" decel="100000" autoRev="1" fill="hold">
                                          <p:stCondLst>
                                            <p:cond delay="600"/>
                                          </p:stCondLst>
                                        </p:cTn>
                                        <p:tgtEl>
                                          <p:spTgt spid="3"/>
                                        </p:tgtEl>
                                        <p:attrNameLst>
                                          <p:attrName>ppt_x</p:attrName>
                                        </p:attrNameLst>
                                      </p:cBhvr>
                                    </p:anim>
                                  </p:childTnLst>
                                </p:cTn>
                              </p:par>
                            </p:childTnLst>
                          </p:cTn>
                        </p:par>
                        <p:par>
                          <p:cTn id="16" fill="hold">
                            <p:stCondLst>
                              <p:cond delay="1350"/>
                            </p:stCondLst>
                            <p:childTnLst>
                              <p:par>
                                <p:cTn id="17" presetID="42"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anim calcmode="lin" valueType="num">
                                      <p:cBhvr>
                                        <p:cTn id="20" dur="1000" fill="hold"/>
                                        <p:tgtEl>
                                          <p:spTgt spid="33"/>
                                        </p:tgtEl>
                                        <p:attrNameLst>
                                          <p:attrName>ppt_x</p:attrName>
                                        </p:attrNameLst>
                                      </p:cBhvr>
                                      <p:tavLst>
                                        <p:tav tm="0">
                                          <p:val>
                                            <p:strVal val="#ppt_x"/>
                                          </p:val>
                                        </p:tav>
                                        <p:tav tm="100000">
                                          <p:val>
                                            <p:strVal val="#ppt_x"/>
                                          </p:val>
                                        </p:tav>
                                      </p:tavLst>
                                    </p:anim>
                                    <p:anim calcmode="lin" valueType="num">
                                      <p:cBhvr>
                                        <p:cTn id="21" dur="1000" fill="hold"/>
                                        <p:tgtEl>
                                          <p:spTgt spid="33"/>
                                        </p:tgtEl>
                                        <p:attrNameLst>
                                          <p:attrName>ppt_y</p:attrName>
                                        </p:attrNameLst>
                                      </p:cBhvr>
                                      <p:tavLst>
                                        <p:tav tm="0">
                                          <p:val>
                                            <p:strVal val="#ppt_y+.1"/>
                                          </p:val>
                                        </p:tav>
                                        <p:tav tm="100000">
                                          <p:val>
                                            <p:strVal val="#ppt_y"/>
                                          </p:val>
                                        </p:tav>
                                      </p:tavLst>
                                    </p:anim>
                                  </p:childTnLst>
                                </p:cTn>
                              </p:par>
                            </p:childTnLst>
                          </p:cTn>
                        </p:par>
                        <p:par>
                          <p:cTn id="22" fill="hold">
                            <p:stCondLst>
                              <p:cond delay="2350"/>
                            </p:stCondLst>
                            <p:childTnLst>
                              <p:par>
                                <p:cTn id="23" presetID="42" presetClass="entr" presetSubtype="0"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1000"/>
                                        <p:tgtEl>
                                          <p:spTgt spid="35"/>
                                        </p:tgtEl>
                                      </p:cBhvr>
                                    </p:animEffect>
                                    <p:anim calcmode="lin" valueType="num">
                                      <p:cBhvr>
                                        <p:cTn id="26" dur="1000" fill="hold"/>
                                        <p:tgtEl>
                                          <p:spTgt spid="35"/>
                                        </p:tgtEl>
                                        <p:attrNameLst>
                                          <p:attrName>ppt_x</p:attrName>
                                        </p:attrNameLst>
                                      </p:cBhvr>
                                      <p:tavLst>
                                        <p:tav tm="0">
                                          <p:val>
                                            <p:strVal val="#ppt_x"/>
                                          </p:val>
                                        </p:tav>
                                        <p:tav tm="100000">
                                          <p:val>
                                            <p:strVal val="#ppt_x"/>
                                          </p:val>
                                        </p:tav>
                                      </p:tavLst>
                                    </p:anim>
                                    <p:anim calcmode="lin" valueType="num">
                                      <p:cBhvr>
                                        <p:cTn id="27" dur="1000" fill="hold"/>
                                        <p:tgtEl>
                                          <p:spTgt spid="35"/>
                                        </p:tgtEl>
                                        <p:attrNameLst>
                                          <p:attrName>ppt_y</p:attrName>
                                        </p:attrNameLst>
                                      </p:cBhvr>
                                      <p:tavLst>
                                        <p:tav tm="0">
                                          <p:val>
                                            <p:strVal val="#ppt_y+.1"/>
                                          </p:val>
                                        </p:tav>
                                        <p:tav tm="100000">
                                          <p:val>
                                            <p:strVal val="#ppt_y"/>
                                          </p:val>
                                        </p:tav>
                                      </p:tavLst>
                                    </p:anim>
                                  </p:childTnLst>
                                </p:cTn>
                              </p:par>
                            </p:childTnLst>
                          </p:cTn>
                        </p:par>
                        <p:par>
                          <p:cTn id="28" fill="hold">
                            <p:stCondLst>
                              <p:cond delay="3350"/>
                            </p:stCondLst>
                            <p:childTnLst>
                              <p:par>
                                <p:cTn id="29" presetID="16" presetClass="entr" presetSubtype="21"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barn(inVertical)">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Effect transition="in" filter="fade">
                                      <p:cBhvr>
                                        <p:cTn id="43" dur="500"/>
                                        <p:tgtEl>
                                          <p:spTgt spid="27"/>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p:cTn id="48" dur="500" fill="hold"/>
                                        <p:tgtEl>
                                          <p:spTgt spid="23"/>
                                        </p:tgtEl>
                                        <p:attrNameLst>
                                          <p:attrName>ppt_w</p:attrName>
                                        </p:attrNameLst>
                                      </p:cBhvr>
                                      <p:tavLst>
                                        <p:tav tm="0">
                                          <p:val>
                                            <p:fltVal val="0"/>
                                          </p:val>
                                        </p:tav>
                                        <p:tav tm="100000">
                                          <p:val>
                                            <p:strVal val="#ppt_w"/>
                                          </p:val>
                                        </p:tav>
                                      </p:tavLst>
                                    </p:anim>
                                    <p:anim calcmode="lin" valueType="num">
                                      <p:cBhvr>
                                        <p:cTn id="49" dur="500" fill="hold"/>
                                        <p:tgtEl>
                                          <p:spTgt spid="23"/>
                                        </p:tgtEl>
                                        <p:attrNameLst>
                                          <p:attrName>ppt_h</p:attrName>
                                        </p:attrNameLst>
                                      </p:cBhvr>
                                      <p:tavLst>
                                        <p:tav tm="0">
                                          <p:val>
                                            <p:fltVal val="0"/>
                                          </p:val>
                                        </p:tav>
                                        <p:tav tm="100000">
                                          <p:val>
                                            <p:strVal val="#ppt_h"/>
                                          </p:val>
                                        </p:tav>
                                      </p:tavLst>
                                    </p:anim>
                                    <p:animEffect transition="in" filter="fade">
                                      <p:cBhvr>
                                        <p:cTn id="50" dur="500"/>
                                        <p:tgtEl>
                                          <p:spTgt spid="23"/>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p:cTn id="60" dur="500" fill="hold"/>
                                        <p:tgtEl>
                                          <p:spTgt spid="24"/>
                                        </p:tgtEl>
                                        <p:attrNameLst>
                                          <p:attrName>ppt_w</p:attrName>
                                        </p:attrNameLst>
                                      </p:cBhvr>
                                      <p:tavLst>
                                        <p:tav tm="0">
                                          <p:val>
                                            <p:fltVal val="0"/>
                                          </p:val>
                                        </p:tav>
                                        <p:tav tm="100000">
                                          <p:val>
                                            <p:strVal val="#ppt_w"/>
                                          </p:val>
                                        </p:tav>
                                      </p:tavLst>
                                    </p:anim>
                                    <p:anim calcmode="lin" valueType="num">
                                      <p:cBhvr>
                                        <p:cTn id="61" dur="500" fill="hold"/>
                                        <p:tgtEl>
                                          <p:spTgt spid="24"/>
                                        </p:tgtEl>
                                        <p:attrNameLst>
                                          <p:attrName>ppt_h</p:attrName>
                                        </p:attrNameLst>
                                      </p:cBhvr>
                                      <p:tavLst>
                                        <p:tav tm="0">
                                          <p:val>
                                            <p:fltVal val="0"/>
                                          </p:val>
                                        </p:tav>
                                        <p:tav tm="100000">
                                          <p:val>
                                            <p:strVal val="#ppt_h"/>
                                          </p:val>
                                        </p:tav>
                                      </p:tavLst>
                                    </p:anim>
                                    <p:animEffect transition="in" filter="fade">
                                      <p:cBhvr>
                                        <p:cTn id="62" dur="500"/>
                                        <p:tgtEl>
                                          <p:spTgt spid="2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 calcmode="lin" valueType="num">
                                      <p:cBhvr>
                                        <p:cTn id="65" dur="500" fill="hold"/>
                                        <p:tgtEl>
                                          <p:spTgt spid="28"/>
                                        </p:tgtEl>
                                        <p:attrNameLst>
                                          <p:attrName>ppt_w</p:attrName>
                                        </p:attrNameLst>
                                      </p:cBhvr>
                                      <p:tavLst>
                                        <p:tav tm="0">
                                          <p:val>
                                            <p:fltVal val="0"/>
                                          </p:val>
                                        </p:tav>
                                        <p:tav tm="100000">
                                          <p:val>
                                            <p:strVal val="#ppt_w"/>
                                          </p:val>
                                        </p:tav>
                                      </p:tavLst>
                                    </p:anim>
                                    <p:anim calcmode="lin" valueType="num">
                                      <p:cBhvr>
                                        <p:cTn id="66" dur="500" fill="hold"/>
                                        <p:tgtEl>
                                          <p:spTgt spid="28"/>
                                        </p:tgtEl>
                                        <p:attrNameLst>
                                          <p:attrName>ppt_h</p:attrName>
                                        </p:attrNameLst>
                                      </p:cBhvr>
                                      <p:tavLst>
                                        <p:tav tm="0">
                                          <p:val>
                                            <p:fltVal val="0"/>
                                          </p:val>
                                        </p:tav>
                                        <p:tav tm="100000">
                                          <p:val>
                                            <p:strVal val="#ppt_h"/>
                                          </p:val>
                                        </p:tav>
                                      </p:tavLst>
                                    </p:anim>
                                    <p:animEffect transition="in" filter="fade">
                                      <p:cBhvr>
                                        <p:cTn id="67" dur="500"/>
                                        <p:tgtEl>
                                          <p:spTgt spid="28"/>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p:cTn id="77" dur="500" fill="hold"/>
                                        <p:tgtEl>
                                          <p:spTgt spid="26"/>
                                        </p:tgtEl>
                                        <p:attrNameLst>
                                          <p:attrName>ppt_w</p:attrName>
                                        </p:attrNameLst>
                                      </p:cBhvr>
                                      <p:tavLst>
                                        <p:tav tm="0">
                                          <p:val>
                                            <p:fltVal val="0"/>
                                          </p:val>
                                        </p:tav>
                                        <p:tav tm="100000">
                                          <p:val>
                                            <p:strVal val="#ppt_w"/>
                                          </p:val>
                                        </p:tav>
                                      </p:tavLst>
                                    </p:anim>
                                    <p:anim calcmode="lin" valueType="num">
                                      <p:cBhvr>
                                        <p:cTn id="78" dur="500" fill="hold"/>
                                        <p:tgtEl>
                                          <p:spTgt spid="26"/>
                                        </p:tgtEl>
                                        <p:attrNameLst>
                                          <p:attrName>ppt_h</p:attrName>
                                        </p:attrNameLst>
                                      </p:cBhvr>
                                      <p:tavLst>
                                        <p:tav tm="0">
                                          <p:val>
                                            <p:fltVal val="0"/>
                                          </p:val>
                                        </p:tav>
                                        <p:tav tm="100000">
                                          <p:val>
                                            <p:strVal val="#ppt_h"/>
                                          </p:val>
                                        </p:tav>
                                      </p:tavLst>
                                    </p:anim>
                                    <p:animEffect transition="in" filter="fade">
                                      <p:cBhvr>
                                        <p:cTn id="79" dur="500"/>
                                        <p:tgtEl>
                                          <p:spTgt spid="26"/>
                                        </p:tgtEl>
                                      </p:cBhvr>
                                    </p:animEffect>
                                  </p:childTnLst>
                                </p:cTn>
                              </p:par>
                            </p:childTnLst>
                          </p:cTn>
                        </p:par>
                        <p:par>
                          <p:cTn id="80" fill="hold">
                            <p:stCondLst>
                              <p:cond delay="500"/>
                            </p:stCondLst>
                            <p:childTnLst>
                              <p:par>
                                <p:cTn id="81" presetID="53" presetClass="entr" presetSubtype="16" fill="hold" nodeType="afterEffect">
                                  <p:stCondLst>
                                    <p:cond delay="0"/>
                                  </p:stCondLst>
                                  <p:childTnLst>
                                    <p:set>
                                      <p:cBhvr>
                                        <p:cTn id="82" dur="1" fill="hold">
                                          <p:stCondLst>
                                            <p:cond delay="0"/>
                                          </p:stCondLst>
                                        </p:cTn>
                                        <p:tgtEl>
                                          <p:spTgt spid="32"/>
                                        </p:tgtEl>
                                        <p:attrNameLst>
                                          <p:attrName>style.visibility</p:attrName>
                                        </p:attrNameLst>
                                      </p:cBhvr>
                                      <p:to>
                                        <p:strVal val="visible"/>
                                      </p:to>
                                    </p:set>
                                    <p:anim calcmode="lin" valueType="num">
                                      <p:cBhvr>
                                        <p:cTn id="83" dur="500" fill="hold"/>
                                        <p:tgtEl>
                                          <p:spTgt spid="32"/>
                                        </p:tgtEl>
                                        <p:attrNameLst>
                                          <p:attrName>ppt_w</p:attrName>
                                        </p:attrNameLst>
                                      </p:cBhvr>
                                      <p:tavLst>
                                        <p:tav tm="0">
                                          <p:val>
                                            <p:fltVal val="0"/>
                                          </p:val>
                                        </p:tav>
                                        <p:tav tm="100000">
                                          <p:val>
                                            <p:strVal val="#ppt_w"/>
                                          </p:val>
                                        </p:tav>
                                      </p:tavLst>
                                    </p:anim>
                                    <p:anim calcmode="lin" valueType="num">
                                      <p:cBhvr>
                                        <p:cTn id="84" dur="500" fill="hold"/>
                                        <p:tgtEl>
                                          <p:spTgt spid="32"/>
                                        </p:tgtEl>
                                        <p:attrNameLst>
                                          <p:attrName>ppt_h</p:attrName>
                                        </p:attrNameLst>
                                      </p:cBhvr>
                                      <p:tavLst>
                                        <p:tav tm="0">
                                          <p:val>
                                            <p:fltVal val="0"/>
                                          </p:val>
                                        </p:tav>
                                        <p:tav tm="100000">
                                          <p:val>
                                            <p:strVal val="#ppt_h"/>
                                          </p:val>
                                        </p:tav>
                                      </p:tavLst>
                                    </p:anim>
                                    <p:animEffect transition="in" filter="fade">
                                      <p:cBhvr>
                                        <p:cTn id="85" dur="500"/>
                                        <p:tgtEl>
                                          <p:spTgt spid="32"/>
                                        </p:tgtEl>
                                      </p:cBhvr>
                                    </p:animEffect>
                                  </p:childTnLst>
                                </p:cTn>
                              </p:par>
                            </p:childTnLst>
                          </p:cTn>
                        </p:par>
                        <p:par>
                          <p:cTn id="86" fill="hold">
                            <p:stCondLst>
                              <p:cond delay="1000"/>
                            </p:stCondLst>
                            <p:childTnLst>
                              <p:par>
                                <p:cTn id="87" presetID="53" presetClass="entr" presetSubtype="16" fill="hold" grpId="0" nodeType="afterEffect">
                                  <p:stCondLst>
                                    <p:cond delay="0"/>
                                  </p:stCondLst>
                                  <p:childTnLst>
                                    <p:set>
                                      <p:cBhvr>
                                        <p:cTn id="88" dur="1" fill="hold">
                                          <p:stCondLst>
                                            <p:cond delay="0"/>
                                          </p:stCondLst>
                                        </p:cTn>
                                        <p:tgtEl>
                                          <p:spTgt spid="37"/>
                                        </p:tgtEl>
                                        <p:attrNameLst>
                                          <p:attrName>style.visibility</p:attrName>
                                        </p:attrNameLst>
                                      </p:cBhvr>
                                      <p:to>
                                        <p:strVal val="visible"/>
                                      </p:to>
                                    </p:set>
                                    <p:anim calcmode="lin" valueType="num">
                                      <p:cBhvr>
                                        <p:cTn id="89" dur="500" fill="hold"/>
                                        <p:tgtEl>
                                          <p:spTgt spid="37"/>
                                        </p:tgtEl>
                                        <p:attrNameLst>
                                          <p:attrName>ppt_w</p:attrName>
                                        </p:attrNameLst>
                                      </p:cBhvr>
                                      <p:tavLst>
                                        <p:tav tm="0">
                                          <p:val>
                                            <p:fltVal val="0"/>
                                          </p:val>
                                        </p:tav>
                                        <p:tav tm="100000">
                                          <p:val>
                                            <p:strVal val="#ppt_w"/>
                                          </p:val>
                                        </p:tav>
                                      </p:tavLst>
                                    </p:anim>
                                    <p:anim calcmode="lin" valueType="num">
                                      <p:cBhvr>
                                        <p:cTn id="90" dur="500" fill="hold"/>
                                        <p:tgtEl>
                                          <p:spTgt spid="37"/>
                                        </p:tgtEl>
                                        <p:attrNameLst>
                                          <p:attrName>ppt_h</p:attrName>
                                        </p:attrNameLst>
                                      </p:cBhvr>
                                      <p:tavLst>
                                        <p:tav tm="0">
                                          <p:val>
                                            <p:fltVal val="0"/>
                                          </p:val>
                                        </p:tav>
                                        <p:tav tm="100000">
                                          <p:val>
                                            <p:strVal val="#ppt_h"/>
                                          </p:val>
                                        </p:tav>
                                      </p:tavLst>
                                    </p:anim>
                                    <p:animEffect transition="in" filter="fade">
                                      <p:cBhvr>
                                        <p:cTn id="91" dur="500"/>
                                        <p:tgtEl>
                                          <p:spTgt spid="37"/>
                                        </p:tgtEl>
                                      </p:cBhvr>
                                    </p:animEffect>
                                  </p:childTnLst>
                                </p:cTn>
                              </p:par>
                            </p:childTnLst>
                          </p:cTn>
                        </p:par>
                        <p:par>
                          <p:cTn id="92" fill="hold">
                            <p:stCondLst>
                              <p:cond delay="1500"/>
                            </p:stCondLst>
                            <p:childTnLst>
                              <p:par>
                                <p:cTn id="93" presetID="53" presetClass="entr" presetSubtype="16" fill="hold" grpId="0" nodeType="afterEffect">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cBhvr>
                                        <p:cTn id="95" dur="500" fill="hold"/>
                                        <p:tgtEl>
                                          <p:spTgt spid="39"/>
                                        </p:tgtEl>
                                        <p:attrNameLst>
                                          <p:attrName>ppt_w</p:attrName>
                                        </p:attrNameLst>
                                      </p:cBhvr>
                                      <p:tavLst>
                                        <p:tav tm="0">
                                          <p:val>
                                            <p:fltVal val="0"/>
                                          </p:val>
                                        </p:tav>
                                        <p:tav tm="100000">
                                          <p:val>
                                            <p:strVal val="#ppt_w"/>
                                          </p:val>
                                        </p:tav>
                                      </p:tavLst>
                                    </p:anim>
                                    <p:anim calcmode="lin" valueType="num">
                                      <p:cBhvr>
                                        <p:cTn id="96" dur="500" fill="hold"/>
                                        <p:tgtEl>
                                          <p:spTgt spid="39"/>
                                        </p:tgtEl>
                                        <p:attrNameLst>
                                          <p:attrName>ppt_h</p:attrName>
                                        </p:attrNameLst>
                                      </p:cBhvr>
                                      <p:tavLst>
                                        <p:tav tm="0">
                                          <p:val>
                                            <p:fltVal val="0"/>
                                          </p:val>
                                        </p:tav>
                                        <p:tav tm="100000">
                                          <p:val>
                                            <p:strVal val="#ppt_h"/>
                                          </p:val>
                                        </p:tav>
                                      </p:tavLst>
                                    </p:anim>
                                    <p:animEffect transition="in" filter="fade">
                                      <p:cBhvr>
                                        <p:cTn id="97" dur="500"/>
                                        <p:tgtEl>
                                          <p:spTgt spid="39"/>
                                        </p:tgtEl>
                                      </p:cBhvr>
                                    </p:animEffect>
                                  </p:childTnLst>
                                </p:cTn>
                              </p:par>
                            </p:childTnLst>
                          </p:cTn>
                        </p:par>
                        <p:par>
                          <p:cTn id="98" fill="hold">
                            <p:stCondLst>
                              <p:cond delay="2000"/>
                            </p:stCondLst>
                            <p:childTnLst>
                              <p:par>
                                <p:cTn id="99" presetID="53" presetClass="entr" presetSubtype="16" fill="hold" grpId="0" nodeType="afterEffect">
                                  <p:stCondLst>
                                    <p:cond delay="0"/>
                                  </p:stCondLst>
                                  <p:childTnLst>
                                    <p:set>
                                      <p:cBhvr>
                                        <p:cTn id="100" dur="1" fill="hold">
                                          <p:stCondLst>
                                            <p:cond delay="0"/>
                                          </p:stCondLst>
                                        </p:cTn>
                                        <p:tgtEl>
                                          <p:spTgt spid="40"/>
                                        </p:tgtEl>
                                        <p:attrNameLst>
                                          <p:attrName>style.visibility</p:attrName>
                                        </p:attrNameLst>
                                      </p:cBhvr>
                                      <p:to>
                                        <p:strVal val="visible"/>
                                      </p:to>
                                    </p:set>
                                    <p:anim calcmode="lin" valueType="num">
                                      <p:cBhvr>
                                        <p:cTn id="101" dur="500" fill="hold"/>
                                        <p:tgtEl>
                                          <p:spTgt spid="40"/>
                                        </p:tgtEl>
                                        <p:attrNameLst>
                                          <p:attrName>ppt_w</p:attrName>
                                        </p:attrNameLst>
                                      </p:cBhvr>
                                      <p:tavLst>
                                        <p:tav tm="0">
                                          <p:val>
                                            <p:fltVal val="0"/>
                                          </p:val>
                                        </p:tav>
                                        <p:tav tm="100000">
                                          <p:val>
                                            <p:strVal val="#ppt_w"/>
                                          </p:val>
                                        </p:tav>
                                      </p:tavLst>
                                    </p:anim>
                                    <p:anim calcmode="lin" valueType="num">
                                      <p:cBhvr>
                                        <p:cTn id="102" dur="500" fill="hold"/>
                                        <p:tgtEl>
                                          <p:spTgt spid="40"/>
                                        </p:tgtEl>
                                        <p:attrNameLst>
                                          <p:attrName>ppt_h</p:attrName>
                                        </p:attrNameLst>
                                      </p:cBhvr>
                                      <p:tavLst>
                                        <p:tav tm="0">
                                          <p:val>
                                            <p:fltVal val="0"/>
                                          </p:val>
                                        </p:tav>
                                        <p:tav tm="100000">
                                          <p:val>
                                            <p:strVal val="#ppt_h"/>
                                          </p:val>
                                        </p:tav>
                                      </p:tavLst>
                                    </p:anim>
                                    <p:animEffect transition="in" filter="fade">
                                      <p:cBhvr>
                                        <p:cTn id="103" dur="500"/>
                                        <p:tgtEl>
                                          <p:spTgt spid="40"/>
                                        </p:tgtEl>
                                      </p:cBhvr>
                                    </p:animEffect>
                                  </p:childTnLst>
                                </p:cTn>
                              </p:par>
                            </p:childTnLst>
                          </p:cTn>
                        </p:par>
                        <p:par>
                          <p:cTn id="104" fill="hold">
                            <p:stCondLst>
                              <p:cond delay="2500"/>
                            </p:stCondLst>
                            <p:childTnLst>
                              <p:par>
                                <p:cTn id="105" presetID="53" presetClass="entr" presetSubtype="16" fill="hold" grpId="0" nodeType="afterEffect">
                                  <p:stCondLst>
                                    <p:cond delay="0"/>
                                  </p:stCondLst>
                                  <p:childTnLst>
                                    <p:set>
                                      <p:cBhvr>
                                        <p:cTn id="106" dur="1" fill="hold">
                                          <p:stCondLst>
                                            <p:cond delay="0"/>
                                          </p:stCondLst>
                                        </p:cTn>
                                        <p:tgtEl>
                                          <p:spTgt spid="42"/>
                                        </p:tgtEl>
                                        <p:attrNameLst>
                                          <p:attrName>style.visibility</p:attrName>
                                        </p:attrNameLst>
                                      </p:cBhvr>
                                      <p:to>
                                        <p:strVal val="visible"/>
                                      </p:to>
                                    </p:set>
                                    <p:anim calcmode="lin" valueType="num">
                                      <p:cBhvr>
                                        <p:cTn id="107" dur="500" fill="hold"/>
                                        <p:tgtEl>
                                          <p:spTgt spid="42"/>
                                        </p:tgtEl>
                                        <p:attrNameLst>
                                          <p:attrName>ppt_w</p:attrName>
                                        </p:attrNameLst>
                                      </p:cBhvr>
                                      <p:tavLst>
                                        <p:tav tm="0">
                                          <p:val>
                                            <p:fltVal val="0"/>
                                          </p:val>
                                        </p:tav>
                                        <p:tav tm="100000">
                                          <p:val>
                                            <p:strVal val="#ppt_w"/>
                                          </p:val>
                                        </p:tav>
                                      </p:tavLst>
                                    </p:anim>
                                    <p:anim calcmode="lin" valueType="num">
                                      <p:cBhvr>
                                        <p:cTn id="108" dur="500" fill="hold"/>
                                        <p:tgtEl>
                                          <p:spTgt spid="42"/>
                                        </p:tgtEl>
                                        <p:attrNameLst>
                                          <p:attrName>ppt_h</p:attrName>
                                        </p:attrNameLst>
                                      </p:cBhvr>
                                      <p:tavLst>
                                        <p:tav tm="0">
                                          <p:val>
                                            <p:fltVal val="0"/>
                                          </p:val>
                                        </p:tav>
                                        <p:tav tm="100000">
                                          <p:val>
                                            <p:strVal val="#ppt_h"/>
                                          </p:val>
                                        </p:tav>
                                      </p:tavLst>
                                    </p:anim>
                                    <p:animEffect transition="in" filter="fade">
                                      <p:cBhvr>
                                        <p:cTn id="10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2" grpId="0" animBg="1"/>
      <p:bldP spid="23" grpId="0" animBg="1"/>
      <p:bldP spid="24" grpId="0" animBg="1"/>
      <p:bldP spid="25" grpId="0" animBg="1"/>
      <p:bldP spid="26" grpId="0" animBg="1"/>
      <p:bldP spid="27" grpId="0" animBg="1"/>
      <p:bldP spid="28" grpId="0" animBg="1"/>
      <p:bldP spid="29" grpId="0" animBg="1"/>
      <p:bldP spid="33" grpId="0" animBg="1"/>
      <p:bldP spid="37" grpId="0"/>
      <p:bldP spid="39" grpId="0"/>
      <p:bldP spid="40" grpId="0"/>
      <p:bldP spid="4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网线">
            <a:extLst>
              <a:ext uri="{FF2B5EF4-FFF2-40B4-BE49-F238E27FC236}">
                <a16:creationId xmlns:a16="http://schemas.microsoft.com/office/drawing/2014/main" id="{F725A8C4-719A-4CB7-9C54-645EE19E1C4C}"/>
              </a:ext>
            </a:extLst>
          </p:cNvPr>
          <p:cNvGrpSpPr>
            <a:grpSpLocks/>
          </p:cNvGrpSpPr>
          <p:nvPr/>
        </p:nvGrpSpPr>
        <p:grpSpPr bwMode="auto">
          <a:xfrm>
            <a:off x="997969" y="1214259"/>
            <a:ext cx="4948179" cy="5206408"/>
            <a:chOff x="1937437" y="1332541"/>
            <a:chExt cx="3986578" cy="4192919"/>
          </a:xfrm>
        </p:grpSpPr>
        <p:sp>
          <p:nvSpPr>
            <p:cNvPr id="49" name="Line 16">
              <a:extLst>
                <a:ext uri="{FF2B5EF4-FFF2-40B4-BE49-F238E27FC236}">
                  <a16:creationId xmlns:a16="http://schemas.microsoft.com/office/drawing/2014/main" id="{A1007681-AA93-426A-B68B-EEBC806E2E45}"/>
                </a:ext>
              </a:extLst>
            </p:cNvPr>
            <p:cNvSpPr>
              <a:spLocks noChangeShapeType="1"/>
            </p:cNvSpPr>
            <p:nvPr/>
          </p:nvSpPr>
          <p:spPr bwMode="gray">
            <a:xfrm>
              <a:off x="1937437" y="3430588"/>
              <a:ext cx="3986578" cy="0"/>
            </a:xfrm>
            <a:prstGeom prst="line">
              <a:avLst/>
            </a:prstGeom>
            <a:noFill/>
            <a:ln w="28575">
              <a:solidFill>
                <a:srgbClr val="808080">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zh-CN" altLang="en-US" sz="1400" kern="0" dirty="0">
                <a:solidFill>
                  <a:sysClr val="windowText" lastClr="000000"/>
                </a:solidFill>
                <a:cs typeface="+mn-ea"/>
                <a:sym typeface="+mn-lt"/>
              </a:endParaRPr>
            </a:p>
          </p:txBody>
        </p:sp>
        <p:sp>
          <p:nvSpPr>
            <p:cNvPr id="50" name="Line 17">
              <a:extLst>
                <a:ext uri="{FF2B5EF4-FFF2-40B4-BE49-F238E27FC236}">
                  <a16:creationId xmlns:a16="http://schemas.microsoft.com/office/drawing/2014/main" id="{EB226A26-4B56-44AD-AA5F-FDAB7DC55378}"/>
                </a:ext>
              </a:extLst>
            </p:cNvPr>
            <p:cNvSpPr>
              <a:spLocks noChangeShapeType="1"/>
            </p:cNvSpPr>
            <p:nvPr/>
          </p:nvSpPr>
          <p:spPr bwMode="gray">
            <a:xfrm>
              <a:off x="3931520" y="1332541"/>
              <a:ext cx="0" cy="4192919"/>
            </a:xfrm>
            <a:prstGeom prst="line">
              <a:avLst/>
            </a:prstGeom>
            <a:noFill/>
            <a:ln w="28575">
              <a:solidFill>
                <a:srgbClr val="808080">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zh-CN" altLang="en-US" sz="1400" kern="0" dirty="0">
                <a:solidFill>
                  <a:sysClr val="windowText" lastClr="000000"/>
                </a:solidFill>
                <a:cs typeface="+mn-ea"/>
                <a:sym typeface="+mn-lt"/>
              </a:endParaRPr>
            </a:p>
          </p:txBody>
        </p:sp>
        <p:sp>
          <p:nvSpPr>
            <p:cNvPr id="51" name="Oval 10">
              <a:extLst>
                <a:ext uri="{FF2B5EF4-FFF2-40B4-BE49-F238E27FC236}">
                  <a16:creationId xmlns:a16="http://schemas.microsoft.com/office/drawing/2014/main" id="{3BD9AD95-4307-4E72-A99F-84E5F950FCFE}"/>
                </a:ext>
              </a:extLst>
            </p:cNvPr>
            <p:cNvSpPr>
              <a:spLocks noChangeArrowheads="1"/>
            </p:cNvSpPr>
            <p:nvPr/>
          </p:nvSpPr>
          <p:spPr bwMode="gray">
            <a:xfrm>
              <a:off x="2332760" y="1808648"/>
              <a:ext cx="3192756" cy="3216899"/>
            </a:xfrm>
            <a:prstGeom prst="ellipse">
              <a:avLst/>
            </a:prstGeom>
            <a:noFill/>
            <a:ln w="9525">
              <a:solidFill>
                <a:srgbClr val="B2B2B2">
                  <a:alpha val="50000"/>
                </a:srgbClr>
              </a:solidFill>
              <a:round/>
              <a:headEnd/>
              <a:tailEnd/>
            </a:ln>
            <a:effectLst/>
            <a:extLst>
              <a:ext uri="{909E8E84-426E-40DD-AFC4-6F175D3DCCD1}">
                <a14:hiddenFill xmlns:a14="http://schemas.microsoft.com/office/drawing/2010/main">
                  <a:solidFill>
                    <a:schemeClr val="accent1">
                      <a:alpha val="64999"/>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zh-CN" altLang="en-US" sz="1400" kern="0" dirty="0">
                <a:solidFill>
                  <a:sysClr val="windowText" lastClr="000000"/>
                </a:solidFill>
                <a:cs typeface="+mn-ea"/>
                <a:sym typeface="+mn-lt"/>
              </a:endParaRPr>
            </a:p>
          </p:txBody>
        </p:sp>
        <p:sp>
          <p:nvSpPr>
            <p:cNvPr id="52" name="Oval 15">
              <a:extLst>
                <a:ext uri="{FF2B5EF4-FFF2-40B4-BE49-F238E27FC236}">
                  <a16:creationId xmlns:a16="http://schemas.microsoft.com/office/drawing/2014/main" id="{0826824C-849E-4A0A-BF69-73D938D4FE09}"/>
                </a:ext>
              </a:extLst>
            </p:cNvPr>
            <p:cNvSpPr>
              <a:spLocks noChangeArrowheads="1"/>
            </p:cNvSpPr>
            <p:nvPr/>
          </p:nvSpPr>
          <p:spPr bwMode="auto">
            <a:xfrm>
              <a:off x="2135892" y="1600749"/>
              <a:ext cx="3608719" cy="3643808"/>
            </a:xfrm>
            <a:prstGeom prst="ellipse">
              <a:avLst/>
            </a:prstGeom>
            <a:noFill/>
            <a:ln w="19050">
              <a:solidFill>
                <a:srgbClr val="B2B2B2">
                  <a:alpha val="5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fontAlgn="auto" hangingPunct="1">
                <a:spcBef>
                  <a:spcPts val="0"/>
                </a:spcBef>
                <a:spcAft>
                  <a:spcPts val="0"/>
                </a:spcAft>
                <a:defRPr/>
              </a:pPr>
              <a:endParaRPr lang="zh-CN" altLang="en-US" sz="1400" kern="0" dirty="0">
                <a:solidFill>
                  <a:sysClr val="windowText" lastClr="000000"/>
                </a:solidFill>
                <a:cs typeface="+mn-ea"/>
                <a:sym typeface="+mn-lt"/>
              </a:endParaRPr>
            </a:p>
          </p:txBody>
        </p:sp>
      </p:grpSp>
      <p:sp>
        <p:nvSpPr>
          <p:cNvPr id="3" name="矩形 2">
            <a:extLst>
              <a:ext uri="{FF2B5EF4-FFF2-40B4-BE49-F238E27FC236}">
                <a16:creationId xmlns:a16="http://schemas.microsoft.com/office/drawing/2014/main" id="{E27968C4-DB2C-4609-BF49-E7BF61A77E09}"/>
              </a:ext>
            </a:extLst>
          </p:cNvPr>
          <p:cNvSpPr/>
          <p:nvPr/>
        </p:nvSpPr>
        <p:spPr>
          <a:xfrm>
            <a:off x="1344096" y="735087"/>
            <a:ext cx="3074881" cy="830997"/>
          </a:xfrm>
          <a:prstGeom prst="rect">
            <a:avLst/>
          </a:prstGeom>
        </p:spPr>
        <p:txBody>
          <a:bodyPr wrap="square">
            <a:spAutoFit/>
          </a:bodyPr>
          <a:lstStyle/>
          <a:p>
            <a:pPr lvl="0" algn="ctr"/>
            <a:r>
              <a:rPr lang="en-US" altLang="zh-CN" sz="2400" b="1" dirty="0">
                <a:solidFill>
                  <a:srgbClr val="385D8A"/>
                </a:solidFill>
                <a:cs typeface="+mn-ea"/>
                <a:sym typeface="+mn-lt"/>
              </a:rPr>
              <a:t>05 </a:t>
            </a:r>
            <a:r>
              <a:rPr lang="zh-CN" altLang="en-US" sz="2400" b="1" dirty="0">
                <a:solidFill>
                  <a:srgbClr val="385D8A"/>
                </a:solidFill>
                <a:cs typeface="+mn-ea"/>
                <a:sym typeface="+mn-lt"/>
              </a:rPr>
              <a:t>物联网的理解误区</a:t>
            </a:r>
          </a:p>
        </p:txBody>
      </p:sp>
      <p:grpSp>
        <p:nvGrpSpPr>
          <p:cNvPr id="4" name="组合 3">
            <a:extLst>
              <a:ext uri="{FF2B5EF4-FFF2-40B4-BE49-F238E27FC236}">
                <a16:creationId xmlns:a16="http://schemas.microsoft.com/office/drawing/2014/main" id="{E9763927-9F6C-4EB0-9356-2DC5450F37D5}"/>
              </a:ext>
            </a:extLst>
          </p:cNvPr>
          <p:cNvGrpSpPr/>
          <p:nvPr/>
        </p:nvGrpSpPr>
        <p:grpSpPr>
          <a:xfrm>
            <a:off x="707232" y="662608"/>
            <a:ext cx="492224" cy="492224"/>
            <a:chOff x="1965186" y="1419622"/>
            <a:chExt cx="302558" cy="314067"/>
          </a:xfrm>
          <a:solidFill>
            <a:srgbClr val="385D8A"/>
          </a:solidFill>
        </p:grpSpPr>
        <p:sp>
          <p:nvSpPr>
            <p:cNvPr id="5" name="矩形 4">
              <a:extLst>
                <a:ext uri="{FF2B5EF4-FFF2-40B4-BE49-F238E27FC236}">
                  <a16:creationId xmlns:a16="http://schemas.microsoft.com/office/drawing/2014/main" id="{06AE2298-320D-46B8-AD33-844B8BD3F050}"/>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a:extLst>
                <a:ext uri="{FF2B5EF4-FFF2-40B4-BE49-F238E27FC236}">
                  <a16:creationId xmlns:a16="http://schemas.microsoft.com/office/drawing/2014/main" id="{3BD092D6-6D0D-4851-AC00-E2736AED3AB8}"/>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8" name="文本4">
            <a:extLst>
              <a:ext uri="{FF2B5EF4-FFF2-40B4-BE49-F238E27FC236}">
                <a16:creationId xmlns:a16="http://schemas.microsoft.com/office/drawing/2014/main" id="{5D499C31-85A3-45F7-8F48-4450F1286EA4}"/>
              </a:ext>
            </a:extLst>
          </p:cNvPr>
          <p:cNvSpPr>
            <a:spLocks noChangeArrowheads="1"/>
          </p:cNvSpPr>
          <p:nvPr/>
        </p:nvSpPr>
        <p:spPr bwMode="black">
          <a:xfrm>
            <a:off x="5618310" y="5238956"/>
            <a:ext cx="4479167" cy="350284"/>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square" lIns="72576" tIns="36288" rIns="72576" bIns="36288" anchor="ctr">
            <a:spAutoFit/>
          </a:bodyPr>
          <a:lstStyle/>
          <a:p>
            <a:pPr lvl="0">
              <a:defRPr/>
            </a:pPr>
            <a:r>
              <a:rPr lang="zh-CN" altLang="en-US" kern="0" dirty="0">
                <a:solidFill>
                  <a:srgbClr val="385D8A"/>
                </a:solidFill>
                <a:cs typeface="+mn-ea"/>
                <a:sym typeface="+mn-lt"/>
              </a:rPr>
              <a:t>把物联网当成个筐，什么都往里装。</a:t>
            </a:r>
            <a:endParaRPr kumimoji="0" lang="en-US" altLang="zh-CN" b="0" i="0" u="none" strike="noStrike" kern="0" cap="none" spc="0" normalizeH="0" baseline="0" noProof="0" dirty="0">
              <a:ln>
                <a:noFill/>
              </a:ln>
              <a:solidFill>
                <a:srgbClr val="385D8A"/>
              </a:solidFill>
              <a:effectLst/>
              <a:uLnTx/>
              <a:uFillTx/>
              <a:cs typeface="+mn-ea"/>
              <a:sym typeface="+mn-lt"/>
            </a:endParaRPr>
          </a:p>
        </p:txBody>
      </p:sp>
      <p:sp>
        <p:nvSpPr>
          <p:cNvPr id="29" name="文本3">
            <a:extLst>
              <a:ext uri="{FF2B5EF4-FFF2-40B4-BE49-F238E27FC236}">
                <a16:creationId xmlns:a16="http://schemas.microsoft.com/office/drawing/2014/main" id="{7F61DF46-08DD-4FB1-85A2-24768AF01F79}"/>
              </a:ext>
            </a:extLst>
          </p:cNvPr>
          <p:cNvSpPr>
            <a:spLocks noChangeArrowheads="1"/>
          </p:cNvSpPr>
          <p:nvPr/>
        </p:nvSpPr>
        <p:spPr bwMode="black">
          <a:xfrm>
            <a:off x="6115872" y="4221088"/>
            <a:ext cx="4876672" cy="350284"/>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square" lIns="72576" tIns="36288" rIns="72576" bIns="36288" anchor="ctr">
            <a:spAutoFit/>
          </a:bodyPr>
          <a:lstStyle/>
          <a:p>
            <a:pPr lvl="0">
              <a:defRPr/>
            </a:pPr>
            <a:r>
              <a:rPr lang="zh-CN" altLang="en-US" kern="0" dirty="0">
                <a:solidFill>
                  <a:srgbClr val="385D8A"/>
                </a:solidFill>
                <a:cs typeface="+mn-ea"/>
                <a:sym typeface="+mn-lt"/>
              </a:rPr>
              <a:t>认为物联网就是物物互联的无所不在的网络。</a:t>
            </a:r>
            <a:endParaRPr kumimoji="0" lang="en-US" altLang="zh-CN" b="0" i="0" u="none" strike="noStrike" kern="0" cap="none" spc="0" normalizeH="0" baseline="0" noProof="0" dirty="0">
              <a:ln>
                <a:noFill/>
              </a:ln>
              <a:solidFill>
                <a:srgbClr val="385D8A"/>
              </a:solidFill>
              <a:effectLst/>
              <a:uLnTx/>
              <a:uFillTx/>
              <a:cs typeface="+mn-ea"/>
              <a:sym typeface="+mn-lt"/>
            </a:endParaRPr>
          </a:p>
        </p:txBody>
      </p:sp>
      <p:sp>
        <p:nvSpPr>
          <p:cNvPr id="30" name="文本2">
            <a:extLst>
              <a:ext uri="{FF2B5EF4-FFF2-40B4-BE49-F238E27FC236}">
                <a16:creationId xmlns:a16="http://schemas.microsoft.com/office/drawing/2014/main" id="{146848C8-30A4-4BFB-92A8-F5DB65DD4FBD}"/>
              </a:ext>
            </a:extLst>
          </p:cNvPr>
          <p:cNvSpPr>
            <a:spLocks noChangeArrowheads="1"/>
          </p:cNvSpPr>
          <p:nvPr/>
        </p:nvSpPr>
        <p:spPr bwMode="black">
          <a:xfrm>
            <a:off x="6187880" y="3006708"/>
            <a:ext cx="4876672" cy="350284"/>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square" lIns="72576" tIns="36288" rIns="72576" bIns="36288" anchor="ctr">
            <a:spAutoFit/>
          </a:bodyPr>
          <a:lstStyle/>
          <a:p>
            <a:pPr lvl="0">
              <a:defRPr/>
            </a:pPr>
            <a:r>
              <a:rPr lang="zh-CN" altLang="en-US" kern="0" dirty="0">
                <a:solidFill>
                  <a:srgbClr val="385D8A"/>
                </a:solidFill>
                <a:cs typeface="+mn-ea"/>
                <a:sym typeface="+mn-lt"/>
              </a:rPr>
              <a:t>把物联网当成互联网的无边无际的无限延伸。</a:t>
            </a:r>
            <a:endParaRPr kumimoji="0" lang="en-US" altLang="zh-CN" b="0" i="0" u="none" strike="noStrike" kern="0" cap="none" spc="0" normalizeH="0" baseline="0" noProof="0" dirty="0">
              <a:ln>
                <a:noFill/>
              </a:ln>
              <a:solidFill>
                <a:srgbClr val="385D8A"/>
              </a:solidFill>
              <a:effectLst/>
              <a:uLnTx/>
              <a:uFillTx/>
              <a:cs typeface="+mn-ea"/>
              <a:sym typeface="+mn-lt"/>
            </a:endParaRPr>
          </a:p>
        </p:txBody>
      </p:sp>
      <p:sp>
        <p:nvSpPr>
          <p:cNvPr id="31" name="文本1">
            <a:extLst>
              <a:ext uri="{FF2B5EF4-FFF2-40B4-BE49-F238E27FC236}">
                <a16:creationId xmlns:a16="http://schemas.microsoft.com/office/drawing/2014/main" id="{CEC40D70-52D5-4967-87A8-9E210FA117E9}"/>
              </a:ext>
            </a:extLst>
          </p:cNvPr>
          <p:cNvSpPr>
            <a:spLocks noChangeArrowheads="1"/>
          </p:cNvSpPr>
          <p:nvPr/>
        </p:nvSpPr>
        <p:spPr bwMode="black">
          <a:xfrm>
            <a:off x="5577994" y="1906183"/>
            <a:ext cx="4767621" cy="350284"/>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square" lIns="72576" tIns="36288" rIns="72576" bIns="36288" anchor="ctr">
            <a:spAutoFit/>
          </a:bodyPr>
          <a:lstStyle/>
          <a:p>
            <a:pPr lvl="0">
              <a:defRPr/>
            </a:pPr>
            <a:r>
              <a:rPr lang="zh-CN" altLang="en-US" kern="0" dirty="0">
                <a:solidFill>
                  <a:srgbClr val="385D8A"/>
                </a:solidFill>
                <a:cs typeface="+mn-ea"/>
                <a:sym typeface="+mn-lt"/>
              </a:rPr>
              <a:t>把传感网或</a:t>
            </a:r>
            <a:r>
              <a:rPr lang="en-US" altLang="zh-CN" kern="0" dirty="0">
                <a:solidFill>
                  <a:srgbClr val="385D8A"/>
                </a:solidFill>
                <a:cs typeface="+mn-ea"/>
                <a:sym typeface="+mn-lt"/>
              </a:rPr>
              <a:t>RFID</a:t>
            </a:r>
            <a:r>
              <a:rPr lang="zh-CN" altLang="en-US" kern="0" dirty="0">
                <a:solidFill>
                  <a:srgbClr val="385D8A"/>
                </a:solidFill>
                <a:cs typeface="+mn-ea"/>
                <a:sym typeface="+mn-lt"/>
              </a:rPr>
              <a:t>网等同于物联网。</a:t>
            </a:r>
            <a:endParaRPr kumimoji="0" lang="en-US" altLang="zh-CN" b="0" i="0" u="none" strike="noStrike" kern="0" cap="none" spc="0" normalizeH="0" baseline="0" noProof="0" dirty="0">
              <a:ln>
                <a:noFill/>
              </a:ln>
              <a:solidFill>
                <a:srgbClr val="385D8A"/>
              </a:solidFill>
              <a:effectLst/>
              <a:uLnTx/>
              <a:uFillTx/>
              <a:cs typeface="+mn-ea"/>
              <a:sym typeface="+mn-lt"/>
            </a:endParaRPr>
          </a:p>
        </p:txBody>
      </p:sp>
      <p:grpSp>
        <p:nvGrpSpPr>
          <p:cNvPr id="32" name="圆圈1">
            <a:extLst>
              <a:ext uri="{FF2B5EF4-FFF2-40B4-BE49-F238E27FC236}">
                <a16:creationId xmlns:a16="http://schemas.microsoft.com/office/drawing/2014/main" id="{8237DD36-75CD-498A-B339-D492EF5B0687}"/>
              </a:ext>
            </a:extLst>
          </p:cNvPr>
          <p:cNvGrpSpPr>
            <a:grpSpLocks/>
          </p:cNvGrpSpPr>
          <p:nvPr/>
        </p:nvGrpSpPr>
        <p:grpSpPr bwMode="auto">
          <a:xfrm>
            <a:off x="4887221" y="1921833"/>
            <a:ext cx="302565" cy="302549"/>
            <a:chOff x="2928" y="2208"/>
            <a:chExt cx="262" cy="262"/>
          </a:xfrm>
          <a:solidFill>
            <a:srgbClr val="414455"/>
          </a:solidFill>
        </p:grpSpPr>
        <p:sp>
          <p:nvSpPr>
            <p:cNvPr id="33" name="Oval 19">
              <a:extLst>
                <a:ext uri="{FF2B5EF4-FFF2-40B4-BE49-F238E27FC236}">
                  <a16:creationId xmlns:a16="http://schemas.microsoft.com/office/drawing/2014/main" id="{D8F5F2D1-17E9-44FF-B52D-C829AE4B617D}"/>
                </a:ext>
              </a:extLst>
            </p:cNvPr>
            <p:cNvSpPr>
              <a:spLocks noChangeArrowheads="1"/>
            </p:cNvSpPr>
            <p:nvPr/>
          </p:nvSpPr>
          <p:spPr bwMode="gray">
            <a:xfrm>
              <a:off x="2928" y="2208"/>
              <a:ext cx="262" cy="262"/>
            </a:xfrm>
            <a:prstGeom prst="ellipse">
              <a:avLst/>
            </a:prstGeom>
            <a:grpFill/>
            <a:ln w="12700">
              <a:solidFill>
                <a:srgbClr val="F8F8F8"/>
              </a:solidFill>
              <a:round/>
              <a:headEnd/>
              <a:tailEnd/>
            </a:ln>
            <a:effectLst>
              <a:outerShdw dist="35921" dir="2700000" algn="ctr" rotWithShape="0">
                <a:srgbClr val="1C1C1C">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ysClr val="windowText" lastClr="000000"/>
                </a:solidFill>
                <a:effectLst/>
                <a:uLnTx/>
                <a:uFillTx/>
                <a:cs typeface="+mn-ea"/>
                <a:sym typeface="+mn-lt"/>
              </a:endParaRPr>
            </a:p>
          </p:txBody>
        </p:sp>
        <p:sp>
          <p:nvSpPr>
            <p:cNvPr id="34" name="Oval 20">
              <a:extLst>
                <a:ext uri="{FF2B5EF4-FFF2-40B4-BE49-F238E27FC236}">
                  <a16:creationId xmlns:a16="http://schemas.microsoft.com/office/drawing/2014/main" id="{F15DF06A-AC25-4942-8523-68A90993F03B}"/>
                </a:ext>
              </a:extLst>
            </p:cNvPr>
            <p:cNvSpPr>
              <a:spLocks noChangeArrowheads="1"/>
            </p:cNvSpPr>
            <p:nvPr/>
          </p:nvSpPr>
          <p:spPr bwMode="gray">
            <a:xfrm>
              <a:off x="2953" y="2230"/>
              <a:ext cx="218" cy="218"/>
            </a:xfrm>
            <a:prstGeom prst="ellipse">
              <a:avLst/>
            </a:prstGeom>
            <a:grpFill/>
            <a:ln>
              <a:noFill/>
            </a:ln>
            <a:effectLst/>
            <a:extLst>
              <a:ext uri="{91240B29-F687-4F45-9708-019B960494DF}">
                <a14:hiddenLine xmlns:a14="http://schemas.microsoft.com/office/drawing/2010/main" w="12700">
                  <a:solidFill>
                    <a:srgbClr val="DDDDDD"/>
                  </a:solidFill>
                  <a:round/>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ysClr val="windowText" lastClr="000000"/>
                </a:solidFill>
                <a:effectLst/>
                <a:uLnTx/>
                <a:uFillTx/>
                <a:cs typeface="+mn-ea"/>
                <a:sym typeface="+mn-lt"/>
              </a:endParaRPr>
            </a:p>
          </p:txBody>
        </p:sp>
      </p:grpSp>
      <p:grpSp>
        <p:nvGrpSpPr>
          <p:cNvPr id="35" name="圆圈2">
            <a:extLst>
              <a:ext uri="{FF2B5EF4-FFF2-40B4-BE49-F238E27FC236}">
                <a16:creationId xmlns:a16="http://schemas.microsoft.com/office/drawing/2014/main" id="{3636160F-4074-4561-93D6-2366BF5DBF62}"/>
              </a:ext>
            </a:extLst>
          </p:cNvPr>
          <p:cNvGrpSpPr>
            <a:grpSpLocks/>
          </p:cNvGrpSpPr>
          <p:nvPr/>
        </p:nvGrpSpPr>
        <p:grpSpPr bwMode="auto">
          <a:xfrm>
            <a:off x="5518143" y="3025094"/>
            <a:ext cx="302565" cy="302549"/>
            <a:chOff x="2928" y="2208"/>
            <a:chExt cx="262" cy="262"/>
          </a:xfrm>
          <a:solidFill>
            <a:srgbClr val="414455"/>
          </a:solidFill>
        </p:grpSpPr>
        <p:sp>
          <p:nvSpPr>
            <p:cNvPr id="36" name="Oval 28">
              <a:extLst>
                <a:ext uri="{FF2B5EF4-FFF2-40B4-BE49-F238E27FC236}">
                  <a16:creationId xmlns:a16="http://schemas.microsoft.com/office/drawing/2014/main" id="{2F3A6A86-3A7B-4B86-8F56-BE1B3B5F0869}"/>
                </a:ext>
              </a:extLst>
            </p:cNvPr>
            <p:cNvSpPr>
              <a:spLocks noChangeArrowheads="1"/>
            </p:cNvSpPr>
            <p:nvPr/>
          </p:nvSpPr>
          <p:spPr bwMode="gray">
            <a:xfrm>
              <a:off x="2928" y="2208"/>
              <a:ext cx="262" cy="262"/>
            </a:xfrm>
            <a:prstGeom prst="ellipse">
              <a:avLst/>
            </a:prstGeom>
            <a:grpFill/>
            <a:ln w="12700">
              <a:solidFill>
                <a:srgbClr val="F8F8F8"/>
              </a:solidFill>
              <a:round/>
              <a:headEnd/>
              <a:tailEnd/>
            </a:ln>
            <a:effectLst>
              <a:outerShdw dist="35921" dir="2700000" algn="ctr" rotWithShape="0">
                <a:srgbClr val="1C1C1C">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ysClr val="windowText" lastClr="000000"/>
                </a:solidFill>
                <a:effectLst/>
                <a:uLnTx/>
                <a:uFillTx/>
                <a:cs typeface="+mn-ea"/>
                <a:sym typeface="+mn-lt"/>
              </a:endParaRPr>
            </a:p>
          </p:txBody>
        </p:sp>
        <p:sp>
          <p:nvSpPr>
            <p:cNvPr id="37" name="Oval 29">
              <a:extLst>
                <a:ext uri="{FF2B5EF4-FFF2-40B4-BE49-F238E27FC236}">
                  <a16:creationId xmlns:a16="http://schemas.microsoft.com/office/drawing/2014/main" id="{C2CB8CE2-44DF-4825-993B-9936F4A753C0}"/>
                </a:ext>
              </a:extLst>
            </p:cNvPr>
            <p:cNvSpPr>
              <a:spLocks noChangeArrowheads="1"/>
            </p:cNvSpPr>
            <p:nvPr/>
          </p:nvSpPr>
          <p:spPr bwMode="gray">
            <a:xfrm>
              <a:off x="2950" y="2230"/>
              <a:ext cx="218" cy="218"/>
            </a:xfrm>
            <a:prstGeom prst="ellipse">
              <a:avLst/>
            </a:prstGeom>
            <a:grpFill/>
            <a:ln>
              <a:noFill/>
            </a:ln>
            <a:effectLst/>
            <a:extLst>
              <a:ext uri="{91240B29-F687-4F45-9708-019B960494DF}">
                <a14:hiddenLine xmlns:a14="http://schemas.microsoft.com/office/drawing/2010/main" w="12700">
                  <a:solidFill>
                    <a:srgbClr val="DDDDDD"/>
                  </a:solidFill>
                  <a:round/>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ysClr val="windowText" lastClr="000000"/>
                </a:solidFill>
                <a:effectLst/>
                <a:uLnTx/>
                <a:uFillTx/>
                <a:cs typeface="+mn-ea"/>
                <a:sym typeface="+mn-lt"/>
              </a:endParaRPr>
            </a:p>
          </p:txBody>
        </p:sp>
      </p:grpSp>
      <p:grpSp>
        <p:nvGrpSpPr>
          <p:cNvPr id="38" name="圆圈3">
            <a:extLst>
              <a:ext uri="{FF2B5EF4-FFF2-40B4-BE49-F238E27FC236}">
                <a16:creationId xmlns:a16="http://schemas.microsoft.com/office/drawing/2014/main" id="{912B408A-DC79-4285-BC4A-634AC93D83FC}"/>
              </a:ext>
            </a:extLst>
          </p:cNvPr>
          <p:cNvGrpSpPr>
            <a:grpSpLocks/>
          </p:cNvGrpSpPr>
          <p:nvPr/>
        </p:nvGrpSpPr>
        <p:grpSpPr bwMode="auto">
          <a:xfrm>
            <a:off x="5440873" y="4226307"/>
            <a:ext cx="302565" cy="302549"/>
            <a:chOff x="2928" y="2208"/>
            <a:chExt cx="262" cy="262"/>
          </a:xfrm>
          <a:solidFill>
            <a:srgbClr val="414455"/>
          </a:solidFill>
        </p:grpSpPr>
        <p:sp>
          <p:nvSpPr>
            <p:cNvPr id="39" name="Oval 31">
              <a:extLst>
                <a:ext uri="{FF2B5EF4-FFF2-40B4-BE49-F238E27FC236}">
                  <a16:creationId xmlns:a16="http://schemas.microsoft.com/office/drawing/2014/main" id="{AEF1A5F2-323B-4038-A671-59975704040D}"/>
                </a:ext>
              </a:extLst>
            </p:cNvPr>
            <p:cNvSpPr>
              <a:spLocks noChangeArrowheads="1"/>
            </p:cNvSpPr>
            <p:nvPr/>
          </p:nvSpPr>
          <p:spPr bwMode="gray">
            <a:xfrm>
              <a:off x="2928" y="2208"/>
              <a:ext cx="262" cy="262"/>
            </a:xfrm>
            <a:prstGeom prst="ellipse">
              <a:avLst/>
            </a:prstGeom>
            <a:grpFill/>
            <a:ln w="12700">
              <a:solidFill>
                <a:srgbClr val="F8F8F8"/>
              </a:solidFill>
              <a:round/>
              <a:headEnd/>
              <a:tailEnd/>
            </a:ln>
            <a:effectLst>
              <a:outerShdw dist="35921" dir="2700000" algn="ctr" rotWithShape="0">
                <a:srgbClr val="1C1C1C">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ysClr val="windowText" lastClr="000000"/>
                </a:solidFill>
                <a:effectLst/>
                <a:uLnTx/>
                <a:uFillTx/>
                <a:cs typeface="+mn-ea"/>
                <a:sym typeface="+mn-lt"/>
              </a:endParaRPr>
            </a:p>
          </p:txBody>
        </p:sp>
        <p:sp>
          <p:nvSpPr>
            <p:cNvPr id="40" name="Oval 32">
              <a:extLst>
                <a:ext uri="{FF2B5EF4-FFF2-40B4-BE49-F238E27FC236}">
                  <a16:creationId xmlns:a16="http://schemas.microsoft.com/office/drawing/2014/main" id="{42F9FCC0-A6AF-43CF-9331-E43461E18C8C}"/>
                </a:ext>
              </a:extLst>
            </p:cNvPr>
            <p:cNvSpPr>
              <a:spLocks noChangeArrowheads="1"/>
            </p:cNvSpPr>
            <p:nvPr/>
          </p:nvSpPr>
          <p:spPr bwMode="gray">
            <a:xfrm>
              <a:off x="2950" y="2230"/>
              <a:ext cx="218" cy="218"/>
            </a:xfrm>
            <a:prstGeom prst="ellipse">
              <a:avLst/>
            </a:prstGeom>
            <a:grpFill/>
            <a:ln>
              <a:noFill/>
            </a:ln>
            <a:effectLst/>
            <a:extLst>
              <a:ext uri="{91240B29-F687-4F45-9708-019B960494DF}">
                <a14:hiddenLine xmlns:a14="http://schemas.microsoft.com/office/drawing/2010/main" w="12700">
                  <a:solidFill>
                    <a:srgbClr val="DDDDDD"/>
                  </a:solidFill>
                  <a:round/>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ysClr val="windowText" lastClr="000000"/>
                </a:solidFill>
                <a:effectLst/>
                <a:uLnTx/>
                <a:uFillTx/>
                <a:cs typeface="+mn-ea"/>
                <a:sym typeface="+mn-lt"/>
              </a:endParaRPr>
            </a:p>
          </p:txBody>
        </p:sp>
      </p:grpSp>
      <p:grpSp>
        <p:nvGrpSpPr>
          <p:cNvPr id="41" name="圆圈4">
            <a:extLst>
              <a:ext uri="{FF2B5EF4-FFF2-40B4-BE49-F238E27FC236}">
                <a16:creationId xmlns:a16="http://schemas.microsoft.com/office/drawing/2014/main" id="{E27BCA6C-E036-48C4-ABAA-8EE68BA012D7}"/>
              </a:ext>
            </a:extLst>
          </p:cNvPr>
          <p:cNvGrpSpPr>
            <a:grpSpLocks/>
          </p:cNvGrpSpPr>
          <p:nvPr/>
        </p:nvGrpSpPr>
        <p:grpSpPr bwMode="auto">
          <a:xfrm>
            <a:off x="4943872" y="5253265"/>
            <a:ext cx="302565" cy="302549"/>
            <a:chOff x="2928" y="2208"/>
            <a:chExt cx="262" cy="262"/>
          </a:xfrm>
          <a:solidFill>
            <a:srgbClr val="414455"/>
          </a:solidFill>
        </p:grpSpPr>
        <p:sp>
          <p:nvSpPr>
            <p:cNvPr id="42" name="Oval 34">
              <a:extLst>
                <a:ext uri="{FF2B5EF4-FFF2-40B4-BE49-F238E27FC236}">
                  <a16:creationId xmlns:a16="http://schemas.microsoft.com/office/drawing/2014/main" id="{03AC6FED-397E-4BA2-99B2-3A8815D8E669}"/>
                </a:ext>
              </a:extLst>
            </p:cNvPr>
            <p:cNvSpPr>
              <a:spLocks noChangeArrowheads="1"/>
            </p:cNvSpPr>
            <p:nvPr/>
          </p:nvSpPr>
          <p:spPr bwMode="gray">
            <a:xfrm>
              <a:off x="2928" y="2208"/>
              <a:ext cx="262" cy="262"/>
            </a:xfrm>
            <a:prstGeom prst="ellipse">
              <a:avLst/>
            </a:prstGeom>
            <a:grpFill/>
            <a:ln w="12700">
              <a:solidFill>
                <a:srgbClr val="F8F8F8"/>
              </a:solidFill>
              <a:round/>
              <a:headEnd/>
              <a:tailEnd/>
            </a:ln>
            <a:effectLst>
              <a:outerShdw dist="35921" dir="2700000" algn="ctr" rotWithShape="0">
                <a:srgbClr val="1C1C1C">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ysClr val="windowText" lastClr="000000"/>
                </a:solidFill>
                <a:effectLst/>
                <a:uLnTx/>
                <a:uFillTx/>
                <a:cs typeface="+mn-ea"/>
                <a:sym typeface="+mn-lt"/>
              </a:endParaRPr>
            </a:p>
          </p:txBody>
        </p:sp>
        <p:sp>
          <p:nvSpPr>
            <p:cNvPr id="43" name="Oval 35">
              <a:extLst>
                <a:ext uri="{FF2B5EF4-FFF2-40B4-BE49-F238E27FC236}">
                  <a16:creationId xmlns:a16="http://schemas.microsoft.com/office/drawing/2014/main" id="{73B63C40-C0B4-4AF4-B0B3-3C1EE9399729}"/>
                </a:ext>
              </a:extLst>
            </p:cNvPr>
            <p:cNvSpPr>
              <a:spLocks noChangeArrowheads="1"/>
            </p:cNvSpPr>
            <p:nvPr/>
          </p:nvSpPr>
          <p:spPr bwMode="gray">
            <a:xfrm>
              <a:off x="2951" y="2230"/>
              <a:ext cx="218" cy="218"/>
            </a:xfrm>
            <a:prstGeom prst="ellipse">
              <a:avLst/>
            </a:prstGeom>
            <a:grpFill/>
            <a:ln>
              <a:noFill/>
            </a:ln>
            <a:effectLst/>
            <a:extLst>
              <a:ext uri="{91240B29-F687-4F45-9708-019B960494DF}">
                <a14:hiddenLine xmlns:a14="http://schemas.microsoft.com/office/drawing/2010/main" w="12700">
                  <a:solidFill>
                    <a:srgbClr val="DDDDDD"/>
                  </a:solidFill>
                  <a:round/>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ysClr val="windowText" lastClr="000000"/>
                </a:solidFill>
                <a:effectLst/>
                <a:uLnTx/>
                <a:uFillTx/>
                <a:cs typeface="+mn-ea"/>
                <a:sym typeface="+mn-lt"/>
              </a:endParaRPr>
            </a:p>
          </p:txBody>
        </p:sp>
      </p:grpSp>
      <p:pic>
        <p:nvPicPr>
          <p:cNvPr id="47" name="图片 46">
            <a:extLst>
              <a:ext uri="{FF2B5EF4-FFF2-40B4-BE49-F238E27FC236}">
                <a16:creationId xmlns:a16="http://schemas.microsoft.com/office/drawing/2014/main" id="{D0E2E1A6-203D-493A-AF57-B1CB707C5FB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11687" y="1406870"/>
            <a:ext cx="4396939" cy="4167389"/>
          </a:xfrm>
          <a:prstGeom prst="rect">
            <a:avLst/>
          </a:prstGeom>
        </p:spPr>
      </p:pic>
    </p:spTree>
    <p:extLst>
      <p:ext uri="{BB962C8B-B14F-4D97-AF65-F5344CB8AC3E}">
        <p14:creationId xmlns:p14="http://schemas.microsoft.com/office/powerpoint/2010/main" val="251795352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50" fill="hold"/>
                                        <p:tgtEl>
                                          <p:spTgt spid="4"/>
                                        </p:tgtEl>
                                        <p:attrNameLst>
                                          <p:attrName>ppt_w</p:attrName>
                                        </p:attrNameLst>
                                      </p:cBhvr>
                                      <p:tavLst>
                                        <p:tav tm="0">
                                          <p:val>
                                            <p:fltVal val="0"/>
                                          </p:val>
                                        </p:tav>
                                        <p:tav tm="100000">
                                          <p:val>
                                            <p:strVal val="#ppt_w"/>
                                          </p:val>
                                        </p:tav>
                                      </p:tavLst>
                                    </p:anim>
                                    <p:anim calcmode="lin" valueType="num">
                                      <p:cBhvr>
                                        <p:cTn id="8" dur="35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from="(-#ppt_w/2)" to="(#ppt_x)" calcmode="lin" valueType="num">
                                      <p:cBhvr>
                                        <p:cTn id="12" dur="600" fill="hold">
                                          <p:stCondLst>
                                            <p:cond delay="0"/>
                                          </p:stCondLst>
                                        </p:cTn>
                                        <p:tgtEl>
                                          <p:spTgt spid="3"/>
                                        </p:tgtEl>
                                        <p:attrNameLst>
                                          <p:attrName>ppt_x</p:attrName>
                                        </p:attrNameLst>
                                      </p:cBhvr>
                                    </p:anim>
                                    <p:anim from="0" to="-1.0" calcmode="lin" valueType="num">
                                      <p:cBhvr>
                                        <p:cTn id="13" dur="200" decel="50000" autoRev="1" fill="hold">
                                          <p:stCondLst>
                                            <p:cond delay="600"/>
                                          </p:stCondLst>
                                        </p:cTn>
                                        <p:tgtEl>
                                          <p:spTgt spid="3"/>
                                        </p:tgtEl>
                                        <p:attrNameLst>
                                          <p:attrName>xshear</p:attrName>
                                        </p:attrNameLst>
                                      </p:cBhvr>
                                    </p:anim>
                                    <p:animScale>
                                      <p:cBhvr>
                                        <p:cTn id="14" dur="200" decel="100000" autoRev="1" fill="hold">
                                          <p:stCondLst>
                                            <p:cond delay="600"/>
                                          </p:stCondLst>
                                        </p:cTn>
                                        <p:tgtEl>
                                          <p:spTgt spid="3"/>
                                        </p:tgtEl>
                                      </p:cBhvr>
                                      <p:from x="100000" y="100000"/>
                                      <p:to x="80000" y="100000"/>
                                    </p:animScale>
                                    <p:anim by="(#ppt_h/3+#ppt_w*0.1)" calcmode="lin" valueType="num">
                                      <p:cBhvr additive="sum">
                                        <p:cTn id="15" dur="200" decel="100000" autoRev="1" fill="hold">
                                          <p:stCondLst>
                                            <p:cond delay="600"/>
                                          </p:stCondLst>
                                        </p:cTn>
                                        <p:tgtEl>
                                          <p:spTgt spid="3"/>
                                        </p:tgtEl>
                                        <p:attrNameLst>
                                          <p:attrName>ppt_x</p:attrName>
                                        </p:attrNameLst>
                                      </p:cBhvr>
                                    </p:anim>
                                  </p:childTnLst>
                                </p:cTn>
                              </p:par>
                            </p:childTnLst>
                          </p:cTn>
                        </p:par>
                        <p:par>
                          <p:cTn id="16" fill="hold">
                            <p:stCondLst>
                              <p:cond delay="1850"/>
                            </p:stCondLst>
                            <p:childTnLst>
                              <p:par>
                                <p:cTn id="17" presetID="53" presetClass="entr" presetSubtype="16"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ppt_w</p:attrName>
                                        </p:attrNameLst>
                                      </p:cBhvr>
                                      <p:tavLst>
                                        <p:tav tm="0">
                                          <p:val>
                                            <p:fltVal val="0"/>
                                          </p:val>
                                        </p:tav>
                                        <p:tav tm="100000">
                                          <p:val>
                                            <p:strVal val="#ppt_w"/>
                                          </p:val>
                                        </p:tav>
                                      </p:tavLst>
                                    </p:anim>
                                    <p:anim calcmode="lin" valueType="num">
                                      <p:cBhvr>
                                        <p:cTn id="20" dur="500" fill="hold"/>
                                        <p:tgtEl>
                                          <p:spTgt spid="48"/>
                                        </p:tgtEl>
                                        <p:attrNameLst>
                                          <p:attrName>ppt_h</p:attrName>
                                        </p:attrNameLst>
                                      </p:cBhvr>
                                      <p:tavLst>
                                        <p:tav tm="0">
                                          <p:val>
                                            <p:fltVal val="0"/>
                                          </p:val>
                                        </p:tav>
                                        <p:tav tm="100000">
                                          <p:val>
                                            <p:strVal val="#ppt_h"/>
                                          </p:val>
                                        </p:tav>
                                      </p:tavLst>
                                    </p:anim>
                                    <p:animEffect transition="in" filter="fade">
                                      <p:cBhvr>
                                        <p:cTn id="21" dur="500"/>
                                        <p:tgtEl>
                                          <p:spTgt spid="48"/>
                                        </p:tgtEl>
                                      </p:cBhvr>
                                    </p:animEffect>
                                  </p:childTnLst>
                                </p:cTn>
                              </p:par>
                            </p:childTnLst>
                          </p:cTn>
                        </p:par>
                        <p:par>
                          <p:cTn id="22" fill="hold">
                            <p:stCondLst>
                              <p:cond delay="2350"/>
                            </p:stCondLst>
                            <p:childTnLst>
                              <p:par>
                                <p:cTn id="23" presetID="16" presetClass="entr" presetSubtype="21"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barn(inVertical)">
                                      <p:cBhvr>
                                        <p:cTn id="25" dur="500"/>
                                        <p:tgtEl>
                                          <p:spTgt spid="47"/>
                                        </p:tgtEl>
                                      </p:cBhvr>
                                    </p:animEffect>
                                  </p:childTnLst>
                                </p:cTn>
                              </p:par>
                            </p:childTnLst>
                          </p:cTn>
                        </p:par>
                        <p:par>
                          <p:cTn id="26" fill="hold">
                            <p:stCondLst>
                              <p:cond delay="2850"/>
                            </p:stCondLst>
                            <p:childTnLst>
                              <p:par>
                                <p:cTn id="27" presetID="10" presetClass="entr" presetSubtype="0"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childTnLst>
                          </p:cTn>
                        </p:par>
                        <p:par>
                          <p:cTn id="30" fill="hold">
                            <p:stCondLst>
                              <p:cond delay="3350"/>
                            </p:stCondLst>
                            <p:childTnLst>
                              <p:par>
                                <p:cTn id="31" presetID="14" presetClass="entr" presetSubtype="10"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randombar(horizontal)">
                                      <p:cBhvr>
                                        <p:cTn id="33" dur="500"/>
                                        <p:tgtEl>
                                          <p:spTgt spid="31"/>
                                        </p:tgtEl>
                                      </p:cBhvr>
                                    </p:animEffect>
                                  </p:childTnLst>
                                </p:cTn>
                              </p:par>
                            </p:childTnLst>
                          </p:cTn>
                        </p:par>
                        <p:par>
                          <p:cTn id="34" fill="hold">
                            <p:stCondLst>
                              <p:cond delay="3850"/>
                            </p:stCondLst>
                            <p:childTnLst>
                              <p:par>
                                <p:cTn id="35" presetID="10" presetClass="entr" presetSubtype="0"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par>
                          <p:cTn id="38" fill="hold">
                            <p:stCondLst>
                              <p:cond delay="4350"/>
                            </p:stCondLst>
                            <p:childTnLst>
                              <p:par>
                                <p:cTn id="39" presetID="14" presetClass="entr" presetSubtype="10"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randombar(horizontal)">
                                      <p:cBhvr>
                                        <p:cTn id="41" dur="500"/>
                                        <p:tgtEl>
                                          <p:spTgt spid="30"/>
                                        </p:tgtEl>
                                      </p:cBhvr>
                                    </p:animEffect>
                                  </p:childTnLst>
                                </p:cTn>
                              </p:par>
                            </p:childTnLst>
                          </p:cTn>
                        </p:par>
                        <p:par>
                          <p:cTn id="42" fill="hold">
                            <p:stCondLst>
                              <p:cond delay="4850"/>
                            </p:stCondLst>
                            <p:childTnLst>
                              <p:par>
                                <p:cTn id="43" presetID="10" presetClass="entr" presetSubtype="0"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500"/>
                                        <p:tgtEl>
                                          <p:spTgt spid="38"/>
                                        </p:tgtEl>
                                      </p:cBhvr>
                                    </p:animEffect>
                                  </p:childTnLst>
                                </p:cTn>
                              </p:par>
                            </p:childTnLst>
                          </p:cTn>
                        </p:par>
                        <p:par>
                          <p:cTn id="46" fill="hold">
                            <p:stCondLst>
                              <p:cond delay="5350"/>
                            </p:stCondLst>
                            <p:childTnLst>
                              <p:par>
                                <p:cTn id="47" presetID="14" presetClass="entr" presetSubtype="10"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randombar(horizontal)">
                                      <p:cBhvr>
                                        <p:cTn id="49" dur="500"/>
                                        <p:tgtEl>
                                          <p:spTgt spid="29"/>
                                        </p:tgtEl>
                                      </p:cBhvr>
                                    </p:animEffect>
                                  </p:childTnLst>
                                </p:cTn>
                              </p:par>
                            </p:childTnLst>
                          </p:cTn>
                        </p:par>
                        <p:par>
                          <p:cTn id="50" fill="hold">
                            <p:stCondLst>
                              <p:cond delay="5850"/>
                            </p:stCondLst>
                            <p:childTnLst>
                              <p:par>
                                <p:cTn id="51" presetID="10" presetClass="entr" presetSubtype="0" fill="hold"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500"/>
                                        <p:tgtEl>
                                          <p:spTgt spid="41"/>
                                        </p:tgtEl>
                                      </p:cBhvr>
                                    </p:animEffect>
                                  </p:childTnLst>
                                </p:cTn>
                              </p:par>
                            </p:childTnLst>
                          </p:cTn>
                        </p:par>
                        <p:par>
                          <p:cTn id="54" fill="hold">
                            <p:stCondLst>
                              <p:cond delay="6350"/>
                            </p:stCondLst>
                            <p:childTnLst>
                              <p:par>
                                <p:cTn id="55" presetID="14" presetClass="entr" presetSubtype="1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randombar(horizontal)">
                                      <p:cBhvr>
                                        <p:cTn id="5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p:bldP spid="29" grpId="0"/>
      <p:bldP spid="30" grpId="0"/>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E27968C4-DB2C-4609-BF49-E7BF61A77E09}"/>
              </a:ext>
            </a:extLst>
          </p:cNvPr>
          <p:cNvSpPr/>
          <p:nvPr/>
        </p:nvSpPr>
        <p:spPr>
          <a:xfrm>
            <a:off x="1344096" y="735087"/>
            <a:ext cx="3074881" cy="830997"/>
          </a:xfrm>
          <a:prstGeom prst="rect">
            <a:avLst/>
          </a:prstGeom>
        </p:spPr>
        <p:txBody>
          <a:bodyPr wrap="square">
            <a:spAutoFit/>
          </a:bodyPr>
          <a:lstStyle/>
          <a:p>
            <a:pPr lvl="0" algn="ctr"/>
            <a:r>
              <a:rPr lang="en-US" altLang="zh-CN" sz="2400" b="1" dirty="0">
                <a:solidFill>
                  <a:srgbClr val="385D8A"/>
                </a:solidFill>
                <a:cs typeface="+mn-ea"/>
                <a:sym typeface="+mn-lt"/>
              </a:rPr>
              <a:t>05 </a:t>
            </a:r>
            <a:r>
              <a:rPr lang="zh-CN" altLang="en-US" sz="2400" b="1" dirty="0">
                <a:solidFill>
                  <a:srgbClr val="385D8A"/>
                </a:solidFill>
                <a:cs typeface="+mn-ea"/>
                <a:sym typeface="+mn-lt"/>
              </a:rPr>
              <a:t>物联网发展的瓶颈</a:t>
            </a:r>
          </a:p>
        </p:txBody>
      </p:sp>
      <p:grpSp>
        <p:nvGrpSpPr>
          <p:cNvPr id="4" name="组合 3">
            <a:extLst>
              <a:ext uri="{FF2B5EF4-FFF2-40B4-BE49-F238E27FC236}">
                <a16:creationId xmlns:a16="http://schemas.microsoft.com/office/drawing/2014/main" id="{E9763927-9F6C-4EB0-9356-2DC5450F37D5}"/>
              </a:ext>
            </a:extLst>
          </p:cNvPr>
          <p:cNvGrpSpPr/>
          <p:nvPr/>
        </p:nvGrpSpPr>
        <p:grpSpPr>
          <a:xfrm>
            <a:off x="707232" y="662608"/>
            <a:ext cx="492224" cy="492224"/>
            <a:chOff x="1965186" y="1419622"/>
            <a:chExt cx="302558" cy="314067"/>
          </a:xfrm>
          <a:solidFill>
            <a:srgbClr val="385D8A"/>
          </a:solidFill>
        </p:grpSpPr>
        <p:sp>
          <p:nvSpPr>
            <p:cNvPr id="5" name="矩形 4">
              <a:extLst>
                <a:ext uri="{FF2B5EF4-FFF2-40B4-BE49-F238E27FC236}">
                  <a16:creationId xmlns:a16="http://schemas.microsoft.com/office/drawing/2014/main" id="{06AE2298-320D-46B8-AD33-844B8BD3F050}"/>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a:extLst>
                <a:ext uri="{FF2B5EF4-FFF2-40B4-BE49-F238E27FC236}">
                  <a16:creationId xmlns:a16="http://schemas.microsoft.com/office/drawing/2014/main" id="{3BD092D6-6D0D-4851-AC00-E2736AED3AB8}"/>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6" name="组合 15">
            <a:extLst>
              <a:ext uri="{FF2B5EF4-FFF2-40B4-BE49-F238E27FC236}">
                <a16:creationId xmlns:a16="http://schemas.microsoft.com/office/drawing/2014/main" id="{3D250111-78BC-4DA5-B1BF-63D3298EABBA}"/>
              </a:ext>
            </a:extLst>
          </p:cNvPr>
          <p:cNvGrpSpPr/>
          <p:nvPr/>
        </p:nvGrpSpPr>
        <p:grpSpPr>
          <a:xfrm>
            <a:off x="2279576" y="1988840"/>
            <a:ext cx="3004527" cy="369332"/>
            <a:chOff x="1353388" y="1296413"/>
            <a:chExt cx="3004527" cy="369332"/>
          </a:xfrm>
        </p:grpSpPr>
        <p:sp>
          <p:nvSpPr>
            <p:cNvPr id="17" name="矩形 16">
              <a:extLst>
                <a:ext uri="{FF2B5EF4-FFF2-40B4-BE49-F238E27FC236}">
                  <a16:creationId xmlns:a16="http://schemas.microsoft.com/office/drawing/2014/main" id="{643834AA-EAC5-4530-AE23-8E5C75BB11CE}"/>
                </a:ext>
              </a:extLst>
            </p:cNvPr>
            <p:cNvSpPr/>
            <p:nvPr/>
          </p:nvSpPr>
          <p:spPr>
            <a:xfrm>
              <a:off x="1353388" y="1385590"/>
              <a:ext cx="144016" cy="144016"/>
            </a:xfrm>
            <a:prstGeom prst="rect">
              <a:avLst/>
            </a:prstGeom>
            <a:solidFill>
              <a:srgbClr val="385D8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385D8A"/>
                </a:solidFill>
                <a:effectLst/>
                <a:uLnTx/>
                <a:uFillTx/>
                <a:cs typeface="+mn-ea"/>
                <a:sym typeface="+mn-lt"/>
              </a:endParaRPr>
            </a:p>
          </p:txBody>
        </p:sp>
        <p:sp>
          <p:nvSpPr>
            <p:cNvPr id="18" name="TextBox 51">
              <a:extLst>
                <a:ext uri="{FF2B5EF4-FFF2-40B4-BE49-F238E27FC236}">
                  <a16:creationId xmlns:a16="http://schemas.microsoft.com/office/drawing/2014/main" id="{E0A0912F-E1C4-4645-A59B-EDB9B6AFDCF3}"/>
                </a:ext>
              </a:extLst>
            </p:cNvPr>
            <p:cNvSpPr txBox="1"/>
            <p:nvPr/>
          </p:nvSpPr>
          <p:spPr>
            <a:xfrm>
              <a:off x="1634092" y="1296413"/>
              <a:ext cx="2723823" cy="369332"/>
            </a:xfrm>
            <a:prstGeom prst="rect">
              <a:avLst/>
            </a:prstGeom>
            <a:noFill/>
          </p:spPr>
          <p:txBody>
            <a:bodyPr wrap="none" rtlCol="0">
              <a:spAutoFit/>
            </a:bodyPr>
            <a:lstStyle/>
            <a:p>
              <a:pPr lvl="0"/>
              <a:r>
                <a:rPr lang="zh-CN" altLang="en-US" kern="0" dirty="0">
                  <a:solidFill>
                    <a:srgbClr val="385D8A"/>
                  </a:solidFill>
                  <a:cs typeface="+mn-ea"/>
                  <a:sym typeface="+mn-lt"/>
                </a:rPr>
                <a:t>统筹规划和顶层设计缺乏</a:t>
              </a:r>
              <a:endParaRPr kumimoji="0" lang="zh-CN" altLang="en-US" b="0" i="0" u="none" strike="noStrike" kern="0" cap="none" spc="0" normalizeH="0" baseline="0" noProof="0" dirty="0">
                <a:ln>
                  <a:noFill/>
                </a:ln>
                <a:solidFill>
                  <a:srgbClr val="385D8A"/>
                </a:solidFill>
                <a:effectLst/>
                <a:uLnTx/>
                <a:uFillTx/>
                <a:cs typeface="+mn-ea"/>
                <a:sym typeface="+mn-lt"/>
              </a:endParaRPr>
            </a:p>
          </p:txBody>
        </p:sp>
      </p:grpSp>
      <p:grpSp>
        <p:nvGrpSpPr>
          <p:cNvPr id="19" name="组合 18">
            <a:extLst>
              <a:ext uri="{FF2B5EF4-FFF2-40B4-BE49-F238E27FC236}">
                <a16:creationId xmlns:a16="http://schemas.microsoft.com/office/drawing/2014/main" id="{27A3AFE2-27E0-433C-B466-9182825B3ED3}"/>
              </a:ext>
            </a:extLst>
          </p:cNvPr>
          <p:cNvGrpSpPr/>
          <p:nvPr/>
        </p:nvGrpSpPr>
        <p:grpSpPr>
          <a:xfrm>
            <a:off x="2279576" y="2564904"/>
            <a:ext cx="1850364" cy="369332"/>
            <a:chOff x="1353388" y="1701361"/>
            <a:chExt cx="1850364" cy="369332"/>
          </a:xfrm>
        </p:grpSpPr>
        <p:sp>
          <p:nvSpPr>
            <p:cNvPr id="20" name="矩形 19">
              <a:extLst>
                <a:ext uri="{FF2B5EF4-FFF2-40B4-BE49-F238E27FC236}">
                  <a16:creationId xmlns:a16="http://schemas.microsoft.com/office/drawing/2014/main" id="{58E9D378-A495-4336-828B-2006B4B040E2}"/>
                </a:ext>
              </a:extLst>
            </p:cNvPr>
            <p:cNvSpPr/>
            <p:nvPr/>
          </p:nvSpPr>
          <p:spPr>
            <a:xfrm>
              <a:off x="1353388" y="1792716"/>
              <a:ext cx="144016" cy="144016"/>
            </a:xfrm>
            <a:prstGeom prst="rect">
              <a:avLst/>
            </a:prstGeom>
            <a:solidFill>
              <a:srgbClr val="385D8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rgbClr val="385D8A"/>
                </a:solidFill>
                <a:effectLst/>
                <a:uLnTx/>
                <a:uFillTx/>
                <a:cs typeface="+mn-ea"/>
                <a:sym typeface="+mn-lt"/>
              </a:endParaRPr>
            </a:p>
          </p:txBody>
        </p:sp>
        <p:sp>
          <p:nvSpPr>
            <p:cNvPr id="21" name="TextBox 54">
              <a:extLst>
                <a:ext uri="{FF2B5EF4-FFF2-40B4-BE49-F238E27FC236}">
                  <a16:creationId xmlns:a16="http://schemas.microsoft.com/office/drawing/2014/main" id="{2FDD9135-B990-4A4C-A9FE-1ABB96640B35}"/>
                </a:ext>
              </a:extLst>
            </p:cNvPr>
            <p:cNvSpPr txBox="1"/>
            <p:nvPr/>
          </p:nvSpPr>
          <p:spPr>
            <a:xfrm>
              <a:off x="1634092" y="1701361"/>
              <a:ext cx="1569660" cy="369332"/>
            </a:xfrm>
            <a:prstGeom prst="rect">
              <a:avLst/>
            </a:prstGeom>
            <a:noFill/>
          </p:spPr>
          <p:txBody>
            <a:bodyPr wrap="none" rtlCol="0">
              <a:spAutoFit/>
            </a:bodyPr>
            <a:lstStyle/>
            <a:p>
              <a:pPr lvl="0"/>
              <a:r>
                <a:rPr lang="zh-CN" altLang="en-US" kern="0" dirty="0">
                  <a:solidFill>
                    <a:srgbClr val="385D8A"/>
                  </a:solidFill>
                  <a:cs typeface="+mn-ea"/>
                  <a:sym typeface="+mn-lt"/>
                </a:rPr>
                <a:t>标准规范缺失</a:t>
              </a:r>
              <a:endParaRPr kumimoji="0" lang="zh-CN" altLang="en-US" b="0" i="0" u="none" strike="noStrike" kern="0" cap="none" spc="0" normalizeH="0" baseline="0" noProof="0" dirty="0">
                <a:ln>
                  <a:noFill/>
                </a:ln>
                <a:solidFill>
                  <a:srgbClr val="385D8A"/>
                </a:solidFill>
                <a:effectLst/>
                <a:uLnTx/>
                <a:uFillTx/>
                <a:cs typeface="+mn-ea"/>
                <a:sym typeface="+mn-lt"/>
              </a:endParaRPr>
            </a:p>
          </p:txBody>
        </p:sp>
      </p:grpSp>
      <p:grpSp>
        <p:nvGrpSpPr>
          <p:cNvPr id="22" name="组合 21">
            <a:extLst>
              <a:ext uri="{FF2B5EF4-FFF2-40B4-BE49-F238E27FC236}">
                <a16:creationId xmlns:a16="http://schemas.microsoft.com/office/drawing/2014/main" id="{9DEA4EE9-3117-4C9C-BEE0-21EC156F4C74}"/>
              </a:ext>
            </a:extLst>
          </p:cNvPr>
          <p:cNvGrpSpPr/>
          <p:nvPr/>
        </p:nvGrpSpPr>
        <p:grpSpPr>
          <a:xfrm>
            <a:off x="2279576" y="3140968"/>
            <a:ext cx="1850364" cy="369332"/>
            <a:chOff x="1353388" y="2093247"/>
            <a:chExt cx="1850364" cy="369332"/>
          </a:xfrm>
        </p:grpSpPr>
        <p:sp>
          <p:nvSpPr>
            <p:cNvPr id="23" name="矩形 22">
              <a:extLst>
                <a:ext uri="{FF2B5EF4-FFF2-40B4-BE49-F238E27FC236}">
                  <a16:creationId xmlns:a16="http://schemas.microsoft.com/office/drawing/2014/main" id="{B2B8EB54-AA1C-4E91-A60D-2EDB317427CB}"/>
                </a:ext>
              </a:extLst>
            </p:cNvPr>
            <p:cNvSpPr/>
            <p:nvPr/>
          </p:nvSpPr>
          <p:spPr>
            <a:xfrm>
              <a:off x="1353388" y="2199842"/>
              <a:ext cx="144016" cy="144016"/>
            </a:xfrm>
            <a:prstGeom prst="rect">
              <a:avLst/>
            </a:prstGeom>
            <a:solidFill>
              <a:srgbClr val="385D8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rgbClr val="385D8A"/>
                </a:solidFill>
                <a:effectLst/>
                <a:uLnTx/>
                <a:uFillTx/>
                <a:cs typeface="+mn-ea"/>
                <a:sym typeface="+mn-lt"/>
              </a:endParaRPr>
            </a:p>
          </p:txBody>
        </p:sp>
        <p:sp>
          <p:nvSpPr>
            <p:cNvPr id="24" name="TextBox 57">
              <a:extLst>
                <a:ext uri="{FF2B5EF4-FFF2-40B4-BE49-F238E27FC236}">
                  <a16:creationId xmlns:a16="http://schemas.microsoft.com/office/drawing/2014/main" id="{72447FD1-68CE-49D8-A264-C63D48CB3985}"/>
                </a:ext>
              </a:extLst>
            </p:cNvPr>
            <p:cNvSpPr txBox="1"/>
            <p:nvPr/>
          </p:nvSpPr>
          <p:spPr>
            <a:xfrm>
              <a:off x="1634092" y="2093247"/>
              <a:ext cx="1569660" cy="369332"/>
            </a:xfrm>
            <a:prstGeom prst="rect">
              <a:avLst/>
            </a:prstGeom>
            <a:noFill/>
          </p:spPr>
          <p:txBody>
            <a:bodyPr wrap="none" rtlCol="0">
              <a:spAutoFit/>
            </a:bodyPr>
            <a:lstStyle/>
            <a:p>
              <a:pPr lvl="0"/>
              <a:r>
                <a:rPr lang="zh-CN" altLang="en-US" kern="0" dirty="0">
                  <a:solidFill>
                    <a:srgbClr val="385D8A"/>
                  </a:solidFill>
                  <a:cs typeface="+mn-ea"/>
                  <a:sym typeface="+mn-lt"/>
                </a:rPr>
                <a:t>核心技术缺位</a:t>
              </a:r>
              <a:endParaRPr kumimoji="0" lang="zh-CN" altLang="en-US" b="0" i="0" u="none" strike="noStrike" kern="0" cap="none" spc="0" normalizeH="0" baseline="0" noProof="0" dirty="0">
                <a:ln>
                  <a:noFill/>
                </a:ln>
                <a:solidFill>
                  <a:srgbClr val="385D8A"/>
                </a:solidFill>
                <a:effectLst/>
                <a:uLnTx/>
                <a:uFillTx/>
                <a:cs typeface="+mn-ea"/>
                <a:sym typeface="+mn-lt"/>
              </a:endParaRPr>
            </a:p>
          </p:txBody>
        </p:sp>
      </p:grpSp>
      <p:pic>
        <p:nvPicPr>
          <p:cNvPr id="25" name="图片 24">
            <a:extLst>
              <a:ext uri="{FF2B5EF4-FFF2-40B4-BE49-F238E27FC236}">
                <a16:creationId xmlns:a16="http://schemas.microsoft.com/office/drawing/2014/main" id="{265E9B0C-F2D0-438E-8537-E1FF4542C75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949410" y="1124744"/>
            <a:ext cx="7961674" cy="4825865"/>
          </a:xfrm>
          <a:prstGeom prst="rect">
            <a:avLst/>
          </a:prstGeom>
        </p:spPr>
      </p:pic>
      <p:grpSp>
        <p:nvGrpSpPr>
          <p:cNvPr id="35" name="组合 34">
            <a:extLst>
              <a:ext uri="{FF2B5EF4-FFF2-40B4-BE49-F238E27FC236}">
                <a16:creationId xmlns:a16="http://schemas.microsoft.com/office/drawing/2014/main" id="{891D4863-EAB6-4B06-92D4-85C90F167A44}"/>
              </a:ext>
            </a:extLst>
          </p:cNvPr>
          <p:cNvGrpSpPr/>
          <p:nvPr/>
        </p:nvGrpSpPr>
        <p:grpSpPr>
          <a:xfrm>
            <a:off x="1559496" y="4067780"/>
            <a:ext cx="2081197" cy="369332"/>
            <a:chOff x="1353388" y="1296413"/>
            <a:chExt cx="2081197" cy="369332"/>
          </a:xfrm>
        </p:grpSpPr>
        <p:sp>
          <p:nvSpPr>
            <p:cNvPr id="36" name="矩形 35">
              <a:extLst>
                <a:ext uri="{FF2B5EF4-FFF2-40B4-BE49-F238E27FC236}">
                  <a16:creationId xmlns:a16="http://schemas.microsoft.com/office/drawing/2014/main" id="{84142225-A215-4C8C-9E5E-03696DA383B9}"/>
                </a:ext>
              </a:extLst>
            </p:cNvPr>
            <p:cNvSpPr/>
            <p:nvPr/>
          </p:nvSpPr>
          <p:spPr>
            <a:xfrm>
              <a:off x="1353388" y="1385590"/>
              <a:ext cx="144016" cy="144016"/>
            </a:xfrm>
            <a:prstGeom prst="rect">
              <a:avLst/>
            </a:prstGeom>
            <a:solidFill>
              <a:srgbClr val="385D8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385D8A"/>
                </a:solidFill>
                <a:effectLst/>
                <a:uLnTx/>
                <a:uFillTx/>
                <a:cs typeface="+mn-ea"/>
                <a:sym typeface="+mn-lt"/>
              </a:endParaRPr>
            </a:p>
          </p:txBody>
        </p:sp>
        <p:sp>
          <p:nvSpPr>
            <p:cNvPr id="37" name="TextBox 51">
              <a:extLst>
                <a:ext uri="{FF2B5EF4-FFF2-40B4-BE49-F238E27FC236}">
                  <a16:creationId xmlns:a16="http://schemas.microsoft.com/office/drawing/2014/main" id="{E2A06115-7789-4E5C-99B7-07DC68B2F231}"/>
                </a:ext>
              </a:extLst>
            </p:cNvPr>
            <p:cNvSpPr txBox="1"/>
            <p:nvPr/>
          </p:nvSpPr>
          <p:spPr>
            <a:xfrm>
              <a:off x="1634092" y="1296413"/>
              <a:ext cx="1800493" cy="369332"/>
            </a:xfrm>
            <a:prstGeom prst="rect">
              <a:avLst/>
            </a:prstGeom>
            <a:noFill/>
          </p:spPr>
          <p:txBody>
            <a:bodyPr wrap="none" rtlCol="0">
              <a:spAutoFit/>
            </a:bodyPr>
            <a:lstStyle/>
            <a:p>
              <a:pPr lvl="0"/>
              <a:r>
                <a:rPr lang="zh-CN" altLang="en-US" kern="0" dirty="0">
                  <a:solidFill>
                    <a:srgbClr val="385D8A"/>
                  </a:solidFill>
                  <a:cs typeface="+mn-ea"/>
                  <a:sym typeface="+mn-lt"/>
                </a:rPr>
                <a:t>规模化应用不足</a:t>
              </a:r>
              <a:endParaRPr kumimoji="0" lang="zh-CN" altLang="en-US" b="0" i="0" u="none" strike="noStrike" kern="0" cap="none" spc="0" normalizeH="0" baseline="0" noProof="0" dirty="0">
                <a:ln>
                  <a:noFill/>
                </a:ln>
                <a:solidFill>
                  <a:srgbClr val="385D8A"/>
                </a:solidFill>
                <a:effectLst/>
                <a:uLnTx/>
                <a:uFillTx/>
                <a:cs typeface="+mn-ea"/>
                <a:sym typeface="+mn-lt"/>
              </a:endParaRPr>
            </a:p>
          </p:txBody>
        </p:sp>
      </p:grpSp>
      <p:grpSp>
        <p:nvGrpSpPr>
          <p:cNvPr id="38" name="组合 37">
            <a:extLst>
              <a:ext uri="{FF2B5EF4-FFF2-40B4-BE49-F238E27FC236}">
                <a16:creationId xmlns:a16="http://schemas.microsoft.com/office/drawing/2014/main" id="{376690DA-D799-4A86-92CA-6FC655BB5AE3}"/>
              </a:ext>
            </a:extLst>
          </p:cNvPr>
          <p:cNvGrpSpPr/>
          <p:nvPr/>
        </p:nvGrpSpPr>
        <p:grpSpPr>
          <a:xfrm>
            <a:off x="1559496" y="4643844"/>
            <a:ext cx="2312029" cy="369332"/>
            <a:chOff x="1353388" y="1701361"/>
            <a:chExt cx="2312029" cy="369332"/>
          </a:xfrm>
        </p:grpSpPr>
        <p:sp>
          <p:nvSpPr>
            <p:cNvPr id="39" name="矩形 38">
              <a:extLst>
                <a:ext uri="{FF2B5EF4-FFF2-40B4-BE49-F238E27FC236}">
                  <a16:creationId xmlns:a16="http://schemas.microsoft.com/office/drawing/2014/main" id="{645226A2-7991-49AA-8E0A-B854C8D4F4EA}"/>
                </a:ext>
              </a:extLst>
            </p:cNvPr>
            <p:cNvSpPr/>
            <p:nvPr/>
          </p:nvSpPr>
          <p:spPr>
            <a:xfrm>
              <a:off x="1353388" y="1792716"/>
              <a:ext cx="144016" cy="144016"/>
            </a:xfrm>
            <a:prstGeom prst="rect">
              <a:avLst/>
            </a:prstGeom>
            <a:solidFill>
              <a:srgbClr val="385D8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rgbClr val="385D8A"/>
                </a:solidFill>
                <a:effectLst/>
                <a:uLnTx/>
                <a:uFillTx/>
                <a:cs typeface="+mn-ea"/>
                <a:sym typeface="+mn-lt"/>
              </a:endParaRPr>
            </a:p>
          </p:txBody>
        </p:sp>
        <p:sp>
          <p:nvSpPr>
            <p:cNvPr id="40" name="TextBox 54">
              <a:extLst>
                <a:ext uri="{FF2B5EF4-FFF2-40B4-BE49-F238E27FC236}">
                  <a16:creationId xmlns:a16="http://schemas.microsoft.com/office/drawing/2014/main" id="{843CCB4C-BFD4-4565-8A02-AEFAF17CFF61}"/>
                </a:ext>
              </a:extLst>
            </p:cNvPr>
            <p:cNvSpPr txBox="1"/>
            <p:nvPr/>
          </p:nvSpPr>
          <p:spPr>
            <a:xfrm>
              <a:off x="1634092" y="1701361"/>
              <a:ext cx="2031325" cy="369332"/>
            </a:xfrm>
            <a:prstGeom prst="rect">
              <a:avLst/>
            </a:prstGeom>
            <a:noFill/>
          </p:spPr>
          <p:txBody>
            <a:bodyPr wrap="none" rtlCol="0">
              <a:spAutoFit/>
            </a:bodyPr>
            <a:lstStyle/>
            <a:p>
              <a:pPr lvl="0"/>
              <a:r>
                <a:rPr lang="zh-CN" altLang="en-US" dirty="0">
                  <a:solidFill>
                    <a:srgbClr val="385D8A"/>
                  </a:solidFill>
                  <a:cs typeface="+mn-ea"/>
                  <a:sym typeface="+mn-lt"/>
                </a:rPr>
                <a:t>成熟商业模式缺乏</a:t>
              </a:r>
              <a:endParaRPr kumimoji="0" lang="zh-CN" altLang="en-US" b="0" i="0" u="none" strike="noStrike" kern="0" cap="none" spc="0" normalizeH="0" baseline="0" noProof="0" dirty="0">
                <a:ln>
                  <a:noFill/>
                </a:ln>
                <a:solidFill>
                  <a:srgbClr val="385D8A"/>
                </a:solidFill>
                <a:effectLst/>
                <a:uLnTx/>
                <a:uFillTx/>
                <a:cs typeface="+mn-ea"/>
                <a:sym typeface="+mn-lt"/>
              </a:endParaRPr>
            </a:p>
          </p:txBody>
        </p:sp>
      </p:grpSp>
      <p:grpSp>
        <p:nvGrpSpPr>
          <p:cNvPr id="41" name="组合 40">
            <a:extLst>
              <a:ext uri="{FF2B5EF4-FFF2-40B4-BE49-F238E27FC236}">
                <a16:creationId xmlns:a16="http://schemas.microsoft.com/office/drawing/2014/main" id="{607F34FD-21C2-4F05-A2EC-4D1C4F53DD45}"/>
              </a:ext>
            </a:extLst>
          </p:cNvPr>
          <p:cNvGrpSpPr/>
          <p:nvPr/>
        </p:nvGrpSpPr>
        <p:grpSpPr>
          <a:xfrm>
            <a:off x="1559496" y="5219908"/>
            <a:ext cx="1850364" cy="369332"/>
            <a:chOff x="1353388" y="2093247"/>
            <a:chExt cx="1850364" cy="369332"/>
          </a:xfrm>
        </p:grpSpPr>
        <p:sp>
          <p:nvSpPr>
            <p:cNvPr id="42" name="矩形 41">
              <a:extLst>
                <a:ext uri="{FF2B5EF4-FFF2-40B4-BE49-F238E27FC236}">
                  <a16:creationId xmlns:a16="http://schemas.microsoft.com/office/drawing/2014/main" id="{229E011D-6178-4F21-9C70-BA3B640D2BA7}"/>
                </a:ext>
              </a:extLst>
            </p:cNvPr>
            <p:cNvSpPr/>
            <p:nvPr/>
          </p:nvSpPr>
          <p:spPr>
            <a:xfrm>
              <a:off x="1353388" y="2199842"/>
              <a:ext cx="144016" cy="144016"/>
            </a:xfrm>
            <a:prstGeom prst="rect">
              <a:avLst/>
            </a:prstGeom>
            <a:solidFill>
              <a:srgbClr val="385D8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rgbClr val="385D8A"/>
                </a:solidFill>
                <a:effectLst/>
                <a:uLnTx/>
                <a:uFillTx/>
                <a:cs typeface="+mn-ea"/>
                <a:sym typeface="+mn-lt"/>
              </a:endParaRPr>
            </a:p>
          </p:txBody>
        </p:sp>
        <p:sp>
          <p:nvSpPr>
            <p:cNvPr id="43" name="TextBox 57">
              <a:extLst>
                <a:ext uri="{FF2B5EF4-FFF2-40B4-BE49-F238E27FC236}">
                  <a16:creationId xmlns:a16="http://schemas.microsoft.com/office/drawing/2014/main" id="{EC1A24E8-1BFF-449B-B44E-CAB1E5B6FA36}"/>
                </a:ext>
              </a:extLst>
            </p:cNvPr>
            <p:cNvSpPr txBox="1"/>
            <p:nvPr/>
          </p:nvSpPr>
          <p:spPr>
            <a:xfrm>
              <a:off x="1634092" y="2093247"/>
              <a:ext cx="1569660" cy="369332"/>
            </a:xfrm>
            <a:prstGeom prst="rect">
              <a:avLst/>
            </a:prstGeom>
            <a:noFill/>
          </p:spPr>
          <p:txBody>
            <a:bodyPr wrap="none" rtlCol="0">
              <a:spAutoFit/>
            </a:bodyPr>
            <a:lstStyle/>
            <a:p>
              <a:pPr lvl="0"/>
              <a:r>
                <a:rPr lang="zh-CN" altLang="en-US" kern="0" dirty="0">
                  <a:solidFill>
                    <a:srgbClr val="385D8A"/>
                  </a:solidFill>
                  <a:cs typeface="+mn-ea"/>
                  <a:sym typeface="+mn-lt"/>
                </a:rPr>
                <a:t>产业链不完善</a:t>
              </a:r>
              <a:endParaRPr kumimoji="0" lang="zh-CN" altLang="en-US" b="0" i="0" u="none" strike="noStrike" kern="0" cap="none" spc="0" normalizeH="0" baseline="0" noProof="0" dirty="0">
                <a:ln>
                  <a:noFill/>
                </a:ln>
                <a:solidFill>
                  <a:srgbClr val="385D8A"/>
                </a:solidFill>
                <a:effectLst/>
                <a:uLnTx/>
                <a:uFillTx/>
                <a:cs typeface="+mn-ea"/>
                <a:sym typeface="+mn-lt"/>
              </a:endParaRPr>
            </a:p>
          </p:txBody>
        </p:sp>
      </p:grpSp>
    </p:spTree>
    <p:extLst>
      <p:ext uri="{BB962C8B-B14F-4D97-AF65-F5344CB8AC3E}">
        <p14:creationId xmlns:p14="http://schemas.microsoft.com/office/powerpoint/2010/main" val="328203048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50" fill="hold"/>
                                        <p:tgtEl>
                                          <p:spTgt spid="4"/>
                                        </p:tgtEl>
                                        <p:attrNameLst>
                                          <p:attrName>ppt_w</p:attrName>
                                        </p:attrNameLst>
                                      </p:cBhvr>
                                      <p:tavLst>
                                        <p:tav tm="0">
                                          <p:val>
                                            <p:fltVal val="0"/>
                                          </p:val>
                                        </p:tav>
                                        <p:tav tm="100000">
                                          <p:val>
                                            <p:strVal val="#ppt_w"/>
                                          </p:val>
                                        </p:tav>
                                      </p:tavLst>
                                    </p:anim>
                                    <p:anim calcmode="lin" valueType="num">
                                      <p:cBhvr>
                                        <p:cTn id="8" dur="35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from="(-#ppt_w/2)" to="(#ppt_x)" calcmode="lin" valueType="num">
                                      <p:cBhvr>
                                        <p:cTn id="12" dur="600" fill="hold">
                                          <p:stCondLst>
                                            <p:cond delay="0"/>
                                          </p:stCondLst>
                                        </p:cTn>
                                        <p:tgtEl>
                                          <p:spTgt spid="3"/>
                                        </p:tgtEl>
                                        <p:attrNameLst>
                                          <p:attrName>ppt_x</p:attrName>
                                        </p:attrNameLst>
                                      </p:cBhvr>
                                    </p:anim>
                                    <p:anim from="0" to="-1.0" calcmode="lin" valueType="num">
                                      <p:cBhvr>
                                        <p:cTn id="13" dur="200" decel="50000" autoRev="1" fill="hold">
                                          <p:stCondLst>
                                            <p:cond delay="600"/>
                                          </p:stCondLst>
                                        </p:cTn>
                                        <p:tgtEl>
                                          <p:spTgt spid="3"/>
                                        </p:tgtEl>
                                        <p:attrNameLst>
                                          <p:attrName>xshear</p:attrName>
                                        </p:attrNameLst>
                                      </p:cBhvr>
                                    </p:anim>
                                    <p:animScale>
                                      <p:cBhvr>
                                        <p:cTn id="14" dur="200" decel="100000" autoRev="1" fill="hold">
                                          <p:stCondLst>
                                            <p:cond delay="600"/>
                                          </p:stCondLst>
                                        </p:cTn>
                                        <p:tgtEl>
                                          <p:spTgt spid="3"/>
                                        </p:tgtEl>
                                      </p:cBhvr>
                                      <p:from x="100000" y="100000"/>
                                      <p:to x="80000" y="100000"/>
                                    </p:animScale>
                                    <p:anim by="(#ppt_h/3+#ppt_w*0.1)" calcmode="lin" valueType="num">
                                      <p:cBhvr additive="sum">
                                        <p:cTn id="15" dur="200" decel="100000" autoRev="1" fill="hold">
                                          <p:stCondLst>
                                            <p:cond delay="600"/>
                                          </p:stCondLst>
                                        </p:cTn>
                                        <p:tgtEl>
                                          <p:spTgt spid="3"/>
                                        </p:tgtEl>
                                        <p:attrNameLst>
                                          <p:attrName>ppt_x</p:attrName>
                                        </p:attrNameLst>
                                      </p:cBhvr>
                                    </p:anim>
                                  </p:childTnLst>
                                </p:cTn>
                              </p:par>
                              <p:par>
                                <p:cTn id="16" presetID="47" presetClass="entr" presetSubtype="0" fill="hold" nodeType="withEffect">
                                  <p:stCondLst>
                                    <p:cond delay="150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750"/>
                                        <p:tgtEl>
                                          <p:spTgt spid="16"/>
                                        </p:tgtEl>
                                      </p:cBhvr>
                                    </p:animEffect>
                                    <p:anim calcmode="lin" valueType="num">
                                      <p:cBhvr>
                                        <p:cTn id="19" dur="750" fill="hold"/>
                                        <p:tgtEl>
                                          <p:spTgt spid="16"/>
                                        </p:tgtEl>
                                        <p:attrNameLst>
                                          <p:attrName>ppt_x</p:attrName>
                                        </p:attrNameLst>
                                      </p:cBhvr>
                                      <p:tavLst>
                                        <p:tav tm="0">
                                          <p:val>
                                            <p:strVal val="#ppt_x"/>
                                          </p:val>
                                        </p:tav>
                                        <p:tav tm="100000">
                                          <p:val>
                                            <p:strVal val="#ppt_x"/>
                                          </p:val>
                                        </p:tav>
                                      </p:tavLst>
                                    </p:anim>
                                    <p:anim calcmode="lin" valueType="num">
                                      <p:cBhvr>
                                        <p:cTn id="20" dur="750" fill="hold"/>
                                        <p:tgtEl>
                                          <p:spTgt spid="16"/>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170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750"/>
                                        <p:tgtEl>
                                          <p:spTgt spid="19"/>
                                        </p:tgtEl>
                                      </p:cBhvr>
                                    </p:animEffect>
                                    <p:anim calcmode="lin" valueType="num">
                                      <p:cBhvr>
                                        <p:cTn id="24" dur="750" fill="hold"/>
                                        <p:tgtEl>
                                          <p:spTgt spid="19"/>
                                        </p:tgtEl>
                                        <p:attrNameLst>
                                          <p:attrName>ppt_x</p:attrName>
                                        </p:attrNameLst>
                                      </p:cBhvr>
                                      <p:tavLst>
                                        <p:tav tm="0">
                                          <p:val>
                                            <p:strVal val="#ppt_x"/>
                                          </p:val>
                                        </p:tav>
                                        <p:tav tm="100000">
                                          <p:val>
                                            <p:strVal val="#ppt_x"/>
                                          </p:val>
                                        </p:tav>
                                      </p:tavLst>
                                    </p:anim>
                                    <p:anim calcmode="lin" valueType="num">
                                      <p:cBhvr>
                                        <p:cTn id="25" dur="750" fill="hold"/>
                                        <p:tgtEl>
                                          <p:spTgt spid="19"/>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200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750"/>
                                        <p:tgtEl>
                                          <p:spTgt spid="22"/>
                                        </p:tgtEl>
                                      </p:cBhvr>
                                    </p:animEffect>
                                    <p:anim calcmode="lin" valueType="num">
                                      <p:cBhvr>
                                        <p:cTn id="29" dur="750" fill="hold"/>
                                        <p:tgtEl>
                                          <p:spTgt spid="22"/>
                                        </p:tgtEl>
                                        <p:attrNameLst>
                                          <p:attrName>ppt_x</p:attrName>
                                        </p:attrNameLst>
                                      </p:cBhvr>
                                      <p:tavLst>
                                        <p:tav tm="0">
                                          <p:val>
                                            <p:strVal val="#ppt_x"/>
                                          </p:val>
                                        </p:tav>
                                        <p:tav tm="100000">
                                          <p:val>
                                            <p:strVal val="#ppt_x"/>
                                          </p:val>
                                        </p:tav>
                                      </p:tavLst>
                                    </p:anim>
                                    <p:anim calcmode="lin" valueType="num">
                                      <p:cBhvr>
                                        <p:cTn id="30" dur="750" fill="hold"/>
                                        <p:tgtEl>
                                          <p:spTgt spid="22"/>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150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750"/>
                                        <p:tgtEl>
                                          <p:spTgt spid="35"/>
                                        </p:tgtEl>
                                      </p:cBhvr>
                                    </p:animEffect>
                                    <p:anim calcmode="lin" valueType="num">
                                      <p:cBhvr>
                                        <p:cTn id="34" dur="750" fill="hold"/>
                                        <p:tgtEl>
                                          <p:spTgt spid="35"/>
                                        </p:tgtEl>
                                        <p:attrNameLst>
                                          <p:attrName>ppt_x</p:attrName>
                                        </p:attrNameLst>
                                      </p:cBhvr>
                                      <p:tavLst>
                                        <p:tav tm="0">
                                          <p:val>
                                            <p:strVal val="#ppt_x"/>
                                          </p:val>
                                        </p:tav>
                                        <p:tav tm="100000">
                                          <p:val>
                                            <p:strVal val="#ppt_x"/>
                                          </p:val>
                                        </p:tav>
                                      </p:tavLst>
                                    </p:anim>
                                    <p:anim calcmode="lin" valueType="num">
                                      <p:cBhvr>
                                        <p:cTn id="35" dur="750" fill="hold"/>
                                        <p:tgtEl>
                                          <p:spTgt spid="35"/>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170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750"/>
                                        <p:tgtEl>
                                          <p:spTgt spid="38"/>
                                        </p:tgtEl>
                                      </p:cBhvr>
                                    </p:animEffect>
                                    <p:anim calcmode="lin" valueType="num">
                                      <p:cBhvr>
                                        <p:cTn id="39" dur="750" fill="hold"/>
                                        <p:tgtEl>
                                          <p:spTgt spid="38"/>
                                        </p:tgtEl>
                                        <p:attrNameLst>
                                          <p:attrName>ppt_x</p:attrName>
                                        </p:attrNameLst>
                                      </p:cBhvr>
                                      <p:tavLst>
                                        <p:tav tm="0">
                                          <p:val>
                                            <p:strVal val="#ppt_x"/>
                                          </p:val>
                                        </p:tav>
                                        <p:tav tm="100000">
                                          <p:val>
                                            <p:strVal val="#ppt_x"/>
                                          </p:val>
                                        </p:tav>
                                      </p:tavLst>
                                    </p:anim>
                                    <p:anim calcmode="lin" valueType="num">
                                      <p:cBhvr>
                                        <p:cTn id="40" dur="750" fill="hold"/>
                                        <p:tgtEl>
                                          <p:spTgt spid="38"/>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200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750"/>
                                        <p:tgtEl>
                                          <p:spTgt spid="41"/>
                                        </p:tgtEl>
                                      </p:cBhvr>
                                    </p:animEffect>
                                    <p:anim calcmode="lin" valueType="num">
                                      <p:cBhvr>
                                        <p:cTn id="44" dur="750" fill="hold"/>
                                        <p:tgtEl>
                                          <p:spTgt spid="41"/>
                                        </p:tgtEl>
                                        <p:attrNameLst>
                                          <p:attrName>ppt_x</p:attrName>
                                        </p:attrNameLst>
                                      </p:cBhvr>
                                      <p:tavLst>
                                        <p:tav tm="0">
                                          <p:val>
                                            <p:strVal val="#ppt_x"/>
                                          </p:val>
                                        </p:tav>
                                        <p:tav tm="100000">
                                          <p:val>
                                            <p:strVal val="#ppt_x"/>
                                          </p:val>
                                        </p:tav>
                                      </p:tavLst>
                                    </p:anim>
                                    <p:anim calcmode="lin" valueType="num">
                                      <p:cBhvr>
                                        <p:cTn id="45" dur="75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nodeType="click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barn(inVertical)">
                                      <p:cBhvr>
                                        <p:cTn id="5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E27968C4-DB2C-4609-BF49-E7BF61A77E09}"/>
              </a:ext>
            </a:extLst>
          </p:cNvPr>
          <p:cNvSpPr/>
          <p:nvPr/>
        </p:nvSpPr>
        <p:spPr>
          <a:xfrm>
            <a:off x="1344096" y="735087"/>
            <a:ext cx="3074881" cy="461665"/>
          </a:xfrm>
          <a:prstGeom prst="rect">
            <a:avLst/>
          </a:prstGeom>
        </p:spPr>
        <p:txBody>
          <a:bodyPr wrap="square">
            <a:spAutoFit/>
          </a:bodyPr>
          <a:lstStyle/>
          <a:p>
            <a:pPr lvl="0" algn="ctr"/>
            <a:r>
              <a:rPr lang="en-US" altLang="zh-CN" sz="2400" b="1" dirty="0">
                <a:solidFill>
                  <a:srgbClr val="385D8A"/>
                </a:solidFill>
                <a:cs typeface="+mn-ea"/>
                <a:sym typeface="+mn-lt"/>
              </a:rPr>
              <a:t>05 </a:t>
            </a:r>
            <a:r>
              <a:rPr lang="zh-CN" altLang="en-US" sz="2400" b="1" dirty="0">
                <a:solidFill>
                  <a:srgbClr val="385D8A"/>
                </a:solidFill>
                <a:cs typeface="+mn-ea"/>
                <a:sym typeface="+mn-lt"/>
              </a:rPr>
              <a:t>物联网发展趋势</a:t>
            </a:r>
          </a:p>
        </p:txBody>
      </p:sp>
      <p:grpSp>
        <p:nvGrpSpPr>
          <p:cNvPr id="4" name="组合 3">
            <a:extLst>
              <a:ext uri="{FF2B5EF4-FFF2-40B4-BE49-F238E27FC236}">
                <a16:creationId xmlns:a16="http://schemas.microsoft.com/office/drawing/2014/main" id="{E9763927-9F6C-4EB0-9356-2DC5450F37D5}"/>
              </a:ext>
            </a:extLst>
          </p:cNvPr>
          <p:cNvGrpSpPr/>
          <p:nvPr/>
        </p:nvGrpSpPr>
        <p:grpSpPr>
          <a:xfrm>
            <a:off x="707232" y="662608"/>
            <a:ext cx="492224" cy="492224"/>
            <a:chOff x="1965186" y="1419622"/>
            <a:chExt cx="302558" cy="314067"/>
          </a:xfrm>
          <a:solidFill>
            <a:srgbClr val="385D8A"/>
          </a:solidFill>
        </p:grpSpPr>
        <p:sp>
          <p:nvSpPr>
            <p:cNvPr id="5" name="矩形 4">
              <a:extLst>
                <a:ext uri="{FF2B5EF4-FFF2-40B4-BE49-F238E27FC236}">
                  <a16:creationId xmlns:a16="http://schemas.microsoft.com/office/drawing/2014/main" id="{06AE2298-320D-46B8-AD33-844B8BD3F050}"/>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a:extLst>
                <a:ext uri="{FF2B5EF4-FFF2-40B4-BE49-F238E27FC236}">
                  <a16:creationId xmlns:a16="http://schemas.microsoft.com/office/drawing/2014/main" id="{3BD092D6-6D0D-4851-AC00-E2736AED3AB8}"/>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8" name="组合 17">
            <a:extLst>
              <a:ext uri="{FF2B5EF4-FFF2-40B4-BE49-F238E27FC236}">
                <a16:creationId xmlns:a16="http://schemas.microsoft.com/office/drawing/2014/main" id="{927EE3B3-C322-4AA4-A218-6CB85F920DBC}"/>
              </a:ext>
            </a:extLst>
          </p:cNvPr>
          <p:cNvGrpSpPr/>
          <p:nvPr/>
        </p:nvGrpSpPr>
        <p:grpSpPr>
          <a:xfrm>
            <a:off x="1703512" y="3743071"/>
            <a:ext cx="9133184" cy="2122489"/>
            <a:chOff x="1949871" y="3645024"/>
            <a:chExt cx="7890545" cy="2122489"/>
          </a:xfrm>
        </p:grpSpPr>
        <p:grpSp>
          <p:nvGrpSpPr>
            <p:cNvPr id="7" name="组合 6">
              <a:extLst>
                <a:ext uri="{FF2B5EF4-FFF2-40B4-BE49-F238E27FC236}">
                  <a16:creationId xmlns:a16="http://schemas.microsoft.com/office/drawing/2014/main" id="{AEA6AEA2-311A-448C-BB4A-711AC4F0A899}"/>
                </a:ext>
              </a:extLst>
            </p:cNvPr>
            <p:cNvGrpSpPr/>
            <p:nvPr/>
          </p:nvGrpSpPr>
          <p:grpSpPr>
            <a:xfrm>
              <a:off x="1949871" y="3645024"/>
              <a:ext cx="7890545" cy="2122489"/>
              <a:chOff x="1162907" y="2401888"/>
              <a:chExt cx="6907149" cy="2122489"/>
            </a:xfrm>
            <a:solidFill>
              <a:srgbClr val="385D8A"/>
            </a:solidFill>
          </p:grpSpPr>
          <p:grpSp>
            <p:nvGrpSpPr>
              <p:cNvPr id="8" name="组合 7">
                <a:extLst>
                  <a:ext uri="{FF2B5EF4-FFF2-40B4-BE49-F238E27FC236}">
                    <a16:creationId xmlns:a16="http://schemas.microsoft.com/office/drawing/2014/main" id="{64D7AB3A-4548-4DDE-A529-31319E50D3B1}"/>
                  </a:ext>
                </a:extLst>
              </p:cNvPr>
              <p:cNvGrpSpPr/>
              <p:nvPr/>
            </p:nvGrpSpPr>
            <p:grpSpPr>
              <a:xfrm>
                <a:off x="1162907" y="2401888"/>
                <a:ext cx="6907149" cy="2122489"/>
                <a:chOff x="1162907" y="2300288"/>
                <a:chExt cx="6907149" cy="2122489"/>
              </a:xfrm>
              <a:grpFill/>
            </p:grpSpPr>
            <p:sp>
              <p:nvSpPr>
                <p:cNvPr id="10" name="任意多边形 21">
                  <a:extLst>
                    <a:ext uri="{FF2B5EF4-FFF2-40B4-BE49-F238E27FC236}">
                      <a16:creationId xmlns:a16="http://schemas.microsoft.com/office/drawing/2014/main" id="{7074E46E-F74F-4643-9565-8024DCA2468A}"/>
                    </a:ext>
                  </a:extLst>
                </p:cNvPr>
                <p:cNvSpPr/>
                <p:nvPr/>
              </p:nvSpPr>
              <p:spPr>
                <a:xfrm>
                  <a:off x="7967663" y="3529013"/>
                  <a:ext cx="102393" cy="130968"/>
                </a:xfrm>
                <a:custGeom>
                  <a:avLst/>
                  <a:gdLst>
                    <a:gd name="connsiteX0" fmla="*/ 102393 w 102393"/>
                    <a:gd name="connsiteY0" fmla="*/ 130968 h 130968"/>
                    <a:gd name="connsiteX1" fmla="*/ 0 w 102393"/>
                    <a:gd name="connsiteY1" fmla="*/ 130968 h 130968"/>
                    <a:gd name="connsiteX2" fmla="*/ 0 w 102393"/>
                    <a:gd name="connsiteY2" fmla="*/ 0 h 130968"/>
                    <a:gd name="connsiteX3" fmla="*/ 102393 w 102393"/>
                    <a:gd name="connsiteY3" fmla="*/ 130968 h 130968"/>
                  </a:gdLst>
                  <a:ahLst/>
                  <a:cxnLst>
                    <a:cxn ang="0">
                      <a:pos x="connsiteX0" y="connsiteY0"/>
                    </a:cxn>
                    <a:cxn ang="0">
                      <a:pos x="connsiteX1" y="connsiteY1"/>
                    </a:cxn>
                    <a:cxn ang="0">
                      <a:pos x="connsiteX2" y="connsiteY2"/>
                    </a:cxn>
                    <a:cxn ang="0">
                      <a:pos x="connsiteX3" y="connsiteY3"/>
                    </a:cxn>
                  </a:cxnLst>
                  <a:rect l="l" t="t" r="r" b="b"/>
                  <a:pathLst>
                    <a:path w="102393" h="130968">
                      <a:moveTo>
                        <a:pt x="102393" y="130968"/>
                      </a:moveTo>
                      <a:lnTo>
                        <a:pt x="0" y="130968"/>
                      </a:lnTo>
                      <a:lnTo>
                        <a:pt x="0" y="0"/>
                      </a:lnTo>
                      <a:lnTo>
                        <a:pt x="102393" y="13096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grpSp>
              <p:nvGrpSpPr>
                <p:cNvPr id="11" name="组合 10">
                  <a:extLst>
                    <a:ext uri="{FF2B5EF4-FFF2-40B4-BE49-F238E27FC236}">
                      <a16:creationId xmlns:a16="http://schemas.microsoft.com/office/drawing/2014/main" id="{D9D6D322-7511-4CC4-94C2-76C61D0E2480}"/>
                    </a:ext>
                  </a:extLst>
                </p:cNvPr>
                <p:cNvGrpSpPr/>
                <p:nvPr/>
              </p:nvGrpSpPr>
              <p:grpSpPr>
                <a:xfrm>
                  <a:off x="1162907" y="2300288"/>
                  <a:ext cx="6840760" cy="2122489"/>
                  <a:chOff x="1162907" y="2300288"/>
                  <a:chExt cx="6840760" cy="2122489"/>
                </a:xfrm>
                <a:grpFill/>
              </p:grpSpPr>
              <p:sp>
                <p:nvSpPr>
                  <p:cNvPr id="12" name="任意多边形 23">
                    <a:extLst>
                      <a:ext uri="{FF2B5EF4-FFF2-40B4-BE49-F238E27FC236}">
                        <a16:creationId xmlns:a16="http://schemas.microsoft.com/office/drawing/2014/main" id="{86B610BB-EEEA-41F7-9662-80AA4F2790C2}"/>
                      </a:ext>
                    </a:extLst>
                  </p:cNvPr>
                  <p:cNvSpPr/>
                  <p:nvPr/>
                </p:nvSpPr>
                <p:spPr>
                  <a:xfrm>
                    <a:off x="6847705" y="2300288"/>
                    <a:ext cx="114300" cy="71437"/>
                  </a:xfrm>
                  <a:custGeom>
                    <a:avLst/>
                    <a:gdLst>
                      <a:gd name="connsiteX0" fmla="*/ 19050 w 114300"/>
                      <a:gd name="connsiteY0" fmla="*/ 0 h 71437"/>
                      <a:gd name="connsiteX1" fmla="*/ 0 w 114300"/>
                      <a:gd name="connsiteY1" fmla="*/ 71437 h 71437"/>
                      <a:gd name="connsiteX2" fmla="*/ 114300 w 114300"/>
                      <a:gd name="connsiteY2" fmla="*/ 71437 h 71437"/>
                      <a:gd name="connsiteX3" fmla="*/ 19050 w 114300"/>
                      <a:gd name="connsiteY3" fmla="*/ 0 h 71437"/>
                    </a:gdLst>
                    <a:ahLst/>
                    <a:cxnLst>
                      <a:cxn ang="0">
                        <a:pos x="connsiteX0" y="connsiteY0"/>
                      </a:cxn>
                      <a:cxn ang="0">
                        <a:pos x="connsiteX1" y="connsiteY1"/>
                      </a:cxn>
                      <a:cxn ang="0">
                        <a:pos x="connsiteX2" y="connsiteY2"/>
                      </a:cxn>
                      <a:cxn ang="0">
                        <a:pos x="connsiteX3" y="connsiteY3"/>
                      </a:cxn>
                    </a:cxnLst>
                    <a:rect l="l" t="t" r="r" b="b"/>
                    <a:pathLst>
                      <a:path w="114300" h="71437">
                        <a:moveTo>
                          <a:pt x="19050" y="0"/>
                        </a:moveTo>
                        <a:lnTo>
                          <a:pt x="0" y="71437"/>
                        </a:lnTo>
                        <a:lnTo>
                          <a:pt x="114300" y="71437"/>
                        </a:lnTo>
                        <a:lnTo>
                          <a:pt x="1905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矩形 12">
                    <a:extLst>
                      <a:ext uri="{FF2B5EF4-FFF2-40B4-BE49-F238E27FC236}">
                        <a16:creationId xmlns:a16="http://schemas.microsoft.com/office/drawing/2014/main" id="{5B87046F-9D78-4CDF-9F96-B01E1F408236}"/>
                      </a:ext>
                    </a:extLst>
                  </p:cNvPr>
                  <p:cNvSpPr/>
                  <p:nvPr/>
                </p:nvSpPr>
                <p:spPr>
                  <a:xfrm>
                    <a:off x="1162907" y="2359707"/>
                    <a:ext cx="6840760" cy="2063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grpSp>
          </p:grpSp>
          <p:sp>
            <p:nvSpPr>
              <p:cNvPr id="9" name="矩形 8">
                <a:extLst>
                  <a:ext uri="{FF2B5EF4-FFF2-40B4-BE49-F238E27FC236}">
                    <a16:creationId xmlns:a16="http://schemas.microsoft.com/office/drawing/2014/main" id="{80CB5B17-E42B-46B7-AC9B-E48753C29A23}"/>
                  </a:ext>
                </a:extLst>
              </p:cNvPr>
              <p:cNvSpPr>
                <a:spLocks noChangeArrowheads="1"/>
              </p:cNvSpPr>
              <p:nvPr/>
            </p:nvSpPr>
            <p:spPr bwMode="auto">
              <a:xfrm>
                <a:off x="1259631" y="2950076"/>
                <a:ext cx="5969971" cy="106452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400" dirty="0">
                    <a:solidFill>
                      <a:schemeClr val="bg1"/>
                    </a:solidFill>
                    <a:cs typeface="+mn-ea"/>
                    <a:sym typeface="+mn-lt"/>
                  </a:rPr>
                  <a:t>业内专家认为，物联网一方面可以提高经济效益，大大节约成本；另一方面可以为全球经济的复苏提供技术动力。目前，美国、欧盟等都在投入巨资深入研究探索物联网。我国也正在高度关注、重视物联网的研究</a:t>
                </a:r>
                <a:r>
                  <a:rPr lang="zh-CN" altLang="en-US" sz="1600" dirty="0">
                    <a:solidFill>
                      <a:schemeClr val="bg1"/>
                    </a:solidFill>
                    <a:cs typeface="+mn-ea"/>
                    <a:sym typeface="+mn-lt"/>
                  </a:rPr>
                  <a:t>。</a:t>
                </a:r>
                <a:endParaRPr lang="zh-CN" altLang="en-US" sz="1400" dirty="0">
                  <a:solidFill>
                    <a:schemeClr val="bg1"/>
                  </a:solidFill>
                  <a:cs typeface="+mn-ea"/>
                  <a:sym typeface="+mn-lt"/>
                </a:endParaRPr>
              </a:p>
            </p:txBody>
          </p:sp>
        </p:grpSp>
        <p:grpSp>
          <p:nvGrpSpPr>
            <p:cNvPr id="14" name="组合 13">
              <a:extLst>
                <a:ext uri="{FF2B5EF4-FFF2-40B4-BE49-F238E27FC236}">
                  <a16:creationId xmlns:a16="http://schemas.microsoft.com/office/drawing/2014/main" id="{8E8502F2-407A-489F-9F4D-D2B160C615E9}"/>
                </a:ext>
              </a:extLst>
            </p:cNvPr>
            <p:cNvGrpSpPr/>
            <p:nvPr/>
          </p:nvGrpSpPr>
          <p:grpSpPr>
            <a:xfrm>
              <a:off x="8430591" y="3645024"/>
              <a:ext cx="1396955" cy="1358900"/>
              <a:chOff x="6919459" y="2300288"/>
              <a:chExt cx="1396955" cy="1358900"/>
            </a:xfrm>
          </p:grpSpPr>
          <p:sp>
            <p:nvSpPr>
              <p:cNvPr id="15" name="任意多边形 26">
                <a:extLst>
                  <a:ext uri="{FF2B5EF4-FFF2-40B4-BE49-F238E27FC236}">
                    <a16:creationId xmlns:a16="http://schemas.microsoft.com/office/drawing/2014/main" id="{5A887E6C-9B4F-4740-8235-93F066311B93}"/>
                  </a:ext>
                </a:extLst>
              </p:cNvPr>
              <p:cNvSpPr/>
              <p:nvPr/>
            </p:nvSpPr>
            <p:spPr>
              <a:xfrm>
                <a:off x="6919459" y="2300288"/>
                <a:ext cx="1396955" cy="1358900"/>
              </a:xfrm>
              <a:custGeom>
                <a:avLst/>
                <a:gdLst>
                  <a:gd name="connsiteX0" fmla="*/ 0 w 1319348"/>
                  <a:gd name="connsiteY0" fmla="*/ 0 h 1293223"/>
                  <a:gd name="connsiteX1" fmla="*/ 1319348 w 1319348"/>
                  <a:gd name="connsiteY1" fmla="*/ 1293223 h 1293223"/>
                  <a:gd name="connsiteX2" fmla="*/ 1319348 w 1319348"/>
                  <a:gd name="connsiteY2" fmla="*/ 391886 h 1293223"/>
                  <a:gd name="connsiteX3" fmla="*/ 927463 w 1319348"/>
                  <a:gd name="connsiteY3" fmla="*/ 13063 h 1293223"/>
                  <a:gd name="connsiteX4" fmla="*/ 0 w 1319348"/>
                  <a:gd name="connsiteY4" fmla="*/ 0 h 1293223"/>
                  <a:gd name="connsiteX0" fmla="*/ 0 w 1319348"/>
                  <a:gd name="connsiteY0" fmla="*/ 5987 h 1299210"/>
                  <a:gd name="connsiteX1" fmla="*/ 1319348 w 1319348"/>
                  <a:gd name="connsiteY1" fmla="*/ 1299210 h 1299210"/>
                  <a:gd name="connsiteX2" fmla="*/ 1319348 w 1319348"/>
                  <a:gd name="connsiteY2" fmla="*/ 397873 h 1299210"/>
                  <a:gd name="connsiteX3" fmla="*/ 908413 w 1319348"/>
                  <a:gd name="connsiteY3" fmla="*/ 0 h 1299210"/>
                  <a:gd name="connsiteX4" fmla="*/ 0 w 1319348"/>
                  <a:gd name="connsiteY4" fmla="*/ 5987 h 1299210"/>
                  <a:gd name="connsiteX0" fmla="*/ 0 w 1333635"/>
                  <a:gd name="connsiteY0" fmla="*/ 1225 h 1299210"/>
                  <a:gd name="connsiteX1" fmla="*/ 1333635 w 1333635"/>
                  <a:gd name="connsiteY1" fmla="*/ 1299210 h 1299210"/>
                  <a:gd name="connsiteX2" fmla="*/ 1333635 w 1333635"/>
                  <a:gd name="connsiteY2" fmla="*/ 397873 h 1299210"/>
                  <a:gd name="connsiteX3" fmla="*/ 922700 w 1333635"/>
                  <a:gd name="connsiteY3" fmla="*/ 0 h 1299210"/>
                  <a:gd name="connsiteX4" fmla="*/ 0 w 1333635"/>
                  <a:gd name="connsiteY4" fmla="*/ 1225 h 1299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635" h="1299210">
                    <a:moveTo>
                      <a:pt x="0" y="1225"/>
                    </a:moveTo>
                    <a:lnTo>
                      <a:pt x="1333635" y="1299210"/>
                    </a:lnTo>
                    <a:lnTo>
                      <a:pt x="1333635" y="397873"/>
                    </a:lnTo>
                    <a:lnTo>
                      <a:pt x="922700" y="0"/>
                    </a:lnTo>
                    <a:lnTo>
                      <a:pt x="0" y="1225"/>
                    </a:lnTo>
                    <a:close/>
                  </a:path>
                </a:pathLst>
              </a:custGeom>
              <a:solidFill>
                <a:srgbClr val="686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sp>
            <p:nvSpPr>
              <p:cNvPr id="16" name="矩形 15">
                <a:extLst>
                  <a:ext uri="{FF2B5EF4-FFF2-40B4-BE49-F238E27FC236}">
                    <a16:creationId xmlns:a16="http://schemas.microsoft.com/office/drawing/2014/main" id="{759D3943-97D5-47CA-90C3-283F22B68507}"/>
                  </a:ext>
                </a:extLst>
              </p:cNvPr>
              <p:cNvSpPr/>
              <p:nvPr/>
            </p:nvSpPr>
            <p:spPr>
              <a:xfrm rot="2637414">
                <a:off x="7221815" y="2597343"/>
                <a:ext cx="779977" cy="307777"/>
              </a:xfrm>
              <a:prstGeom prst="rect">
                <a:avLst/>
              </a:prstGeom>
            </p:spPr>
            <p:txBody>
              <a:bodyPr wrap="none">
                <a:spAutoFit/>
              </a:bodyPr>
              <a:lstStyle/>
              <a:p>
                <a:r>
                  <a:rPr lang="zh-CN" altLang="en-US" sz="1400" dirty="0">
                    <a:solidFill>
                      <a:schemeClr val="bg1"/>
                    </a:solidFill>
                    <a:cs typeface="+mn-ea"/>
                    <a:sym typeface="+mn-lt"/>
                  </a:rPr>
                  <a:t>发展趋势</a:t>
                </a:r>
              </a:p>
            </p:txBody>
          </p:sp>
        </p:grpSp>
      </p:grpSp>
      <p:pic>
        <p:nvPicPr>
          <p:cNvPr id="17" name="图片 16">
            <a:extLst>
              <a:ext uri="{FF2B5EF4-FFF2-40B4-BE49-F238E27FC236}">
                <a16:creationId xmlns:a16="http://schemas.microsoft.com/office/drawing/2014/main" id="{6CC4F5A8-A7D7-423D-8ABD-EFDF7B3BC9A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 r="-1989"/>
          <a:stretch/>
        </p:blipFill>
        <p:spPr>
          <a:xfrm>
            <a:off x="1437923" y="1704797"/>
            <a:ext cx="9418679" cy="1568737"/>
          </a:xfrm>
          <a:prstGeom prst="rect">
            <a:avLst/>
          </a:prstGeom>
        </p:spPr>
      </p:pic>
    </p:spTree>
    <p:extLst>
      <p:ext uri="{BB962C8B-B14F-4D97-AF65-F5344CB8AC3E}">
        <p14:creationId xmlns:p14="http://schemas.microsoft.com/office/powerpoint/2010/main" val="95048826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50" fill="hold"/>
                                        <p:tgtEl>
                                          <p:spTgt spid="4"/>
                                        </p:tgtEl>
                                        <p:attrNameLst>
                                          <p:attrName>ppt_w</p:attrName>
                                        </p:attrNameLst>
                                      </p:cBhvr>
                                      <p:tavLst>
                                        <p:tav tm="0">
                                          <p:val>
                                            <p:fltVal val="0"/>
                                          </p:val>
                                        </p:tav>
                                        <p:tav tm="100000">
                                          <p:val>
                                            <p:strVal val="#ppt_w"/>
                                          </p:val>
                                        </p:tav>
                                      </p:tavLst>
                                    </p:anim>
                                    <p:anim calcmode="lin" valueType="num">
                                      <p:cBhvr>
                                        <p:cTn id="8" dur="35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from="(-#ppt_w/2)" to="(#ppt_x)" calcmode="lin" valueType="num">
                                      <p:cBhvr>
                                        <p:cTn id="12" dur="600" fill="hold">
                                          <p:stCondLst>
                                            <p:cond delay="0"/>
                                          </p:stCondLst>
                                        </p:cTn>
                                        <p:tgtEl>
                                          <p:spTgt spid="3"/>
                                        </p:tgtEl>
                                        <p:attrNameLst>
                                          <p:attrName>ppt_x</p:attrName>
                                        </p:attrNameLst>
                                      </p:cBhvr>
                                    </p:anim>
                                    <p:anim from="0" to="-1.0" calcmode="lin" valueType="num">
                                      <p:cBhvr>
                                        <p:cTn id="13" dur="200" decel="50000" autoRev="1" fill="hold">
                                          <p:stCondLst>
                                            <p:cond delay="600"/>
                                          </p:stCondLst>
                                        </p:cTn>
                                        <p:tgtEl>
                                          <p:spTgt spid="3"/>
                                        </p:tgtEl>
                                        <p:attrNameLst>
                                          <p:attrName>xshear</p:attrName>
                                        </p:attrNameLst>
                                      </p:cBhvr>
                                    </p:anim>
                                    <p:animScale>
                                      <p:cBhvr>
                                        <p:cTn id="14" dur="200" decel="100000" autoRev="1" fill="hold">
                                          <p:stCondLst>
                                            <p:cond delay="600"/>
                                          </p:stCondLst>
                                        </p:cTn>
                                        <p:tgtEl>
                                          <p:spTgt spid="3"/>
                                        </p:tgtEl>
                                      </p:cBhvr>
                                      <p:from x="100000" y="100000"/>
                                      <p:to x="80000" y="100000"/>
                                    </p:animScale>
                                    <p:anim by="(#ppt_h/3+#ppt_w*0.1)" calcmode="lin" valueType="num">
                                      <p:cBhvr additive="sum">
                                        <p:cTn id="15" dur="200" decel="100000" autoRev="1" fill="hold">
                                          <p:stCondLst>
                                            <p:cond delay="600"/>
                                          </p:stCondLst>
                                        </p:cTn>
                                        <p:tgtEl>
                                          <p:spTgt spid="3"/>
                                        </p:tgtEl>
                                        <p:attrNameLst>
                                          <p:attrName>ppt_x</p:attrName>
                                        </p:attrNameLst>
                                      </p:cBhvr>
                                    </p:anim>
                                  </p:childTnLst>
                                </p:cTn>
                              </p:par>
                            </p:childTnLst>
                          </p:cTn>
                        </p:par>
                        <p:par>
                          <p:cTn id="16" fill="hold">
                            <p:stCondLst>
                              <p:cond delay="1350"/>
                            </p:stCondLst>
                            <p:childTnLst>
                              <p:par>
                                <p:cTn id="17" presetID="16" presetClass="entr" presetSubtype="21"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arn(inVertical)">
                                      <p:cBhvr>
                                        <p:cTn id="19" dur="500"/>
                                        <p:tgtEl>
                                          <p:spTgt spid="17"/>
                                        </p:tgtEl>
                                      </p:cBhvr>
                                    </p:animEffect>
                                  </p:childTnLst>
                                </p:cTn>
                              </p:par>
                            </p:childTnLst>
                          </p:cTn>
                        </p:par>
                        <p:par>
                          <p:cTn id="20" fill="hold">
                            <p:stCondLst>
                              <p:cond delay="1850"/>
                            </p:stCondLst>
                            <p:childTnLst>
                              <p:par>
                                <p:cTn id="21" presetID="16" presetClass="entr" presetSubtype="21"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barn(inVertical)">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E27968C4-DB2C-4609-BF49-E7BF61A77E09}"/>
              </a:ext>
            </a:extLst>
          </p:cNvPr>
          <p:cNvSpPr/>
          <p:nvPr/>
        </p:nvSpPr>
        <p:spPr>
          <a:xfrm>
            <a:off x="1344096" y="735087"/>
            <a:ext cx="3074881" cy="461665"/>
          </a:xfrm>
          <a:prstGeom prst="rect">
            <a:avLst/>
          </a:prstGeom>
        </p:spPr>
        <p:txBody>
          <a:bodyPr wrap="square">
            <a:spAutoFit/>
          </a:bodyPr>
          <a:lstStyle/>
          <a:p>
            <a:pPr lvl="0" algn="ctr"/>
            <a:r>
              <a:rPr lang="en-US" altLang="zh-CN" sz="2400" b="1" dirty="0">
                <a:solidFill>
                  <a:srgbClr val="385D8A"/>
                </a:solidFill>
                <a:cs typeface="+mn-ea"/>
                <a:sym typeface="+mn-lt"/>
              </a:rPr>
              <a:t>05 </a:t>
            </a:r>
            <a:r>
              <a:rPr lang="zh-CN" altLang="en-US" sz="2400" b="1" dirty="0">
                <a:solidFill>
                  <a:srgbClr val="385D8A"/>
                </a:solidFill>
                <a:cs typeface="+mn-ea"/>
                <a:sym typeface="+mn-lt"/>
              </a:rPr>
              <a:t>物联网发展思考</a:t>
            </a:r>
          </a:p>
        </p:txBody>
      </p:sp>
      <p:grpSp>
        <p:nvGrpSpPr>
          <p:cNvPr id="4" name="组合 3">
            <a:extLst>
              <a:ext uri="{FF2B5EF4-FFF2-40B4-BE49-F238E27FC236}">
                <a16:creationId xmlns:a16="http://schemas.microsoft.com/office/drawing/2014/main" id="{E9763927-9F6C-4EB0-9356-2DC5450F37D5}"/>
              </a:ext>
            </a:extLst>
          </p:cNvPr>
          <p:cNvGrpSpPr/>
          <p:nvPr/>
        </p:nvGrpSpPr>
        <p:grpSpPr>
          <a:xfrm>
            <a:off x="707232" y="662608"/>
            <a:ext cx="492224" cy="492224"/>
            <a:chOff x="1965186" y="1419622"/>
            <a:chExt cx="302558" cy="314067"/>
          </a:xfrm>
          <a:solidFill>
            <a:srgbClr val="385D8A"/>
          </a:solidFill>
        </p:grpSpPr>
        <p:sp>
          <p:nvSpPr>
            <p:cNvPr id="5" name="矩形 4">
              <a:extLst>
                <a:ext uri="{FF2B5EF4-FFF2-40B4-BE49-F238E27FC236}">
                  <a16:creationId xmlns:a16="http://schemas.microsoft.com/office/drawing/2014/main" id="{06AE2298-320D-46B8-AD33-844B8BD3F050}"/>
                </a:ext>
              </a:extLst>
            </p:cNvPr>
            <p:cNvSpPr/>
            <p:nvPr userDrawn="1"/>
          </p:nvSpPr>
          <p:spPr>
            <a:xfrm>
              <a:off x="1965186" y="1419622"/>
              <a:ext cx="252000"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a:extLst>
                <a:ext uri="{FF2B5EF4-FFF2-40B4-BE49-F238E27FC236}">
                  <a16:creationId xmlns:a16="http://schemas.microsoft.com/office/drawing/2014/main" id="{3BD092D6-6D0D-4851-AC00-E2736AED3AB8}"/>
                </a:ext>
              </a:extLst>
            </p:cNvPr>
            <p:cNvSpPr/>
            <p:nvPr userDrawn="1"/>
          </p:nvSpPr>
          <p:spPr>
            <a:xfrm>
              <a:off x="2087744" y="1553689"/>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7" name="图片 6">
            <a:extLst>
              <a:ext uri="{FF2B5EF4-FFF2-40B4-BE49-F238E27FC236}">
                <a16:creationId xmlns:a16="http://schemas.microsoft.com/office/drawing/2014/main" id="{F6886F22-BA0D-46A7-8A12-681BA95B62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55840" y="1484784"/>
            <a:ext cx="6978953" cy="4285973"/>
          </a:xfrm>
          <a:prstGeom prst="rect">
            <a:avLst/>
          </a:prstGeom>
        </p:spPr>
      </p:pic>
      <p:sp>
        <p:nvSpPr>
          <p:cNvPr id="8" name="矩形 7">
            <a:extLst>
              <a:ext uri="{FF2B5EF4-FFF2-40B4-BE49-F238E27FC236}">
                <a16:creationId xmlns:a16="http://schemas.microsoft.com/office/drawing/2014/main" id="{29272A0D-43DA-41B9-AA9A-334BAE26986A}"/>
              </a:ext>
            </a:extLst>
          </p:cNvPr>
          <p:cNvSpPr/>
          <p:nvPr/>
        </p:nvSpPr>
        <p:spPr>
          <a:xfrm>
            <a:off x="906619" y="1924985"/>
            <a:ext cx="3883583" cy="1569660"/>
          </a:xfrm>
          <a:prstGeom prst="rect">
            <a:avLst/>
          </a:prstGeom>
        </p:spPr>
        <p:txBody>
          <a:bodyPr wrap="square">
            <a:spAutoFit/>
          </a:bodyPr>
          <a:lstStyle/>
          <a:p>
            <a:pPr>
              <a:lnSpc>
                <a:spcPct val="150000"/>
              </a:lnSpc>
            </a:pPr>
            <a:r>
              <a:rPr lang="zh-CN" altLang="en-US" sz="1600" dirty="0">
                <a:solidFill>
                  <a:srgbClr val="385D8A"/>
                </a:solidFill>
                <a:cs typeface="+mn-ea"/>
                <a:sym typeface="+mn-lt"/>
              </a:rPr>
              <a:t>      物联网产业的崛起，仅靠“锦上添花”是不够的，必须靠“雪中送炭”式的应用所产生的巨大的经济效益和社会效益才有可能成功，智能化应用是成功的关键</a:t>
            </a:r>
          </a:p>
        </p:txBody>
      </p:sp>
      <p:sp>
        <p:nvSpPr>
          <p:cNvPr id="10" name="矩形 9">
            <a:extLst>
              <a:ext uri="{FF2B5EF4-FFF2-40B4-BE49-F238E27FC236}">
                <a16:creationId xmlns:a16="http://schemas.microsoft.com/office/drawing/2014/main" id="{32D6F5F0-A2C9-4A2D-A49F-4ECFD41F84E3}"/>
              </a:ext>
            </a:extLst>
          </p:cNvPr>
          <p:cNvSpPr/>
          <p:nvPr/>
        </p:nvSpPr>
        <p:spPr>
          <a:xfrm>
            <a:off x="906619" y="3842495"/>
            <a:ext cx="3883583" cy="1938992"/>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385D8A"/>
                </a:solidFill>
                <a:effectLst/>
                <a:uLnTx/>
                <a:uFillTx/>
                <a:cs typeface="+mn-ea"/>
                <a:sym typeface="+mn-lt"/>
              </a:rPr>
              <a:t>      企业是物联网产业发展的主体，以官产学研结合为纽带，以应用为核心，政府推动的高水平的产业规划和有效的资源集聚和整合是成功的催化剂，强调“应用先行、技术突破、产业同步”。</a:t>
            </a:r>
          </a:p>
        </p:txBody>
      </p:sp>
    </p:spTree>
    <p:extLst>
      <p:ext uri="{BB962C8B-B14F-4D97-AF65-F5344CB8AC3E}">
        <p14:creationId xmlns:p14="http://schemas.microsoft.com/office/powerpoint/2010/main" val="330206127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50" fill="hold"/>
                                        <p:tgtEl>
                                          <p:spTgt spid="4"/>
                                        </p:tgtEl>
                                        <p:attrNameLst>
                                          <p:attrName>ppt_w</p:attrName>
                                        </p:attrNameLst>
                                      </p:cBhvr>
                                      <p:tavLst>
                                        <p:tav tm="0">
                                          <p:val>
                                            <p:fltVal val="0"/>
                                          </p:val>
                                        </p:tav>
                                        <p:tav tm="100000">
                                          <p:val>
                                            <p:strVal val="#ppt_w"/>
                                          </p:val>
                                        </p:tav>
                                      </p:tavLst>
                                    </p:anim>
                                    <p:anim calcmode="lin" valueType="num">
                                      <p:cBhvr>
                                        <p:cTn id="8" dur="35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350"/>
                            </p:stCondLst>
                            <p:childTnLst>
                              <p:par>
                                <p:cTn id="10" presetID="34"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from="(-#ppt_w/2)" to="(#ppt_x)" calcmode="lin" valueType="num">
                                      <p:cBhvr>
                                        <p:cTn id="12" dur="600" fill="hold">
                                          <p:stCondLst>
                                            <p:cond delay="0"/>
                                          </p:stCondLst>
                                        </p:cTn>
                                        <p:tgtEl>
                                          <p:spTgt spid="3"/>
                                        </p:tgtEl>
                                        <p:attrNameLst>
                                          <p:attrName>ppt_x</p:attrName>
                                        </p:attrNameLst>
                                      </p:cBhvr>
                                    </p:anim>
                                    <p:anim from="0" to="-1.0" calcmode="lin" valueType="num">
                                      <p:cBhvr>
                                        <p:cTn id="13" dur="200" decel="50000" autoRev="1" fill="hold">
                                          <p:stCondLst>
                                            <p:cond delay="600"/>
                                          </p:stCondLst>
                                        </p:cTn>
                                        <p:tgtEl>
                                          <p:spTgt spid="3"/>
                                        </p:tgtEl>
                                        <p:attrNameLst>
                                          <p:attrName>xshear</p:attrName>
                                        </p:attrNameLst>
                                      </p:cBhvr>
                                    </p:anim>
                                    <p:animScale>
                                      <p:cBhvr>
                                        <p:cTn id="14" dur="200" decel="100000" autoRev="1" fill="hold">
                                          <p:stCondLst>
                                            <p:cond delay="600"/>
                                          </p:stCondLst>
                                        </p:cTn>
                                        <p:tgtEl>
                                          <p:spTgt spid="3"/>
                                        </p:tgtEl>
                                      </p:cBhvr>
                                      <p:from x="100000" y="100000"/>
                                      <p:to x="80000" y="100000"/>
                                    </p:animScale>
                                    <p:anim by="(#ppt_h/3+#ppt_w*0.1)" calcmode="lin" valueType="num">
                                      <p:cBhvr additive="sum">
                                        <p:cTn id="15" dur="200" decel="100000" autoRev="1" fill="hold">
                                          <p:stCondLst>
                                            <p:cond delay="600"/>
                                          </p:stCondLst>
                                        </p:cTn>
                                        <p:tgtEl>
                                          <p:spTgt spid="3"/>
                                        </p:tgtEl>
                                        <p:attrNameLst>
                                          <p:attrName>ppt_x</p:attrName>
                                        </p:attrNameLst>
                                      </p:cBhvr>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A0A51F79-E9B4-49C3-B9AE-AB29529D12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675456"/>
            <a:ext cx="6048672" cy="6858000"/>
          </a:xfrm>
          <a:prstGeom prst="rect">
            <a:avLst/>
          </a:prstGeom>
        </p:spPr>
      </p:pic>
      <p:grpSp>
        <p:nvGrpSpPr>
          <p:cNvPr id="4" name="组合 3">
            <a:extLst>
              <a:ext uri="{FF2B5EF4-FFF2-40B4-BE49-F238E27FC236}">
                <a16:creationId xmlns:a16="http://schemas.microsoft.com/office/drawing/2014/main" id="{7984BDE0-2228-4114-BEF4-C793BA30FAE3}"/>
              </a:ext>
            </a:extLst>
          </p:cNvPr>
          <p:cNvGrpSpPr/>
          <p:nvPr/>
        </p:nvGrpSpPr>
        <p:grpSpPr>
          <a:xfrm>
            <a:off x="1008622" y="620688"/>
            <a:ext cx="3863242" cy="5598859"/>
            <a:chOff x="1559496" y="764704"/>
            <a:chExt cx="3849496" cy="5578937"/>
          </a:xfrm>
        </p:grpSpPr>
        <p:pic>
          <p:nvPicPr>
            <p:cNvPr id="5" name="图片 4">
              <a:extLst>
                <a:ext uri="{FF2B5EF4-FFF2-40B4-BE49-F238E27FC236}">
                  <a16:creationId xmlns:a16="http://schemas.microsoft.com/office/drawing/2014/main" id="{C3EE1289-56A5-4356-BDDF-8A0C8A739AC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59496" y="764704"/>
              <a:ext cx="3849496" cy="5027851"/>
            </a:xfrm>
            <a:prstGeom prst="rect">
              <a:avLst/>
            </a:prstGeom>
          </p:spPr>
        </p:pic>
        <p:pic>
          <p:nvPicPr>
            <p:cNvPr id="6" name="图片 5">
              <a:extLst>
                <a:ext uri="{FF2B5EF4-FFF2-40B4-BE49-F238E27FC236}">
                  <a16:creationId xmlns:a16="http://schemas.microsoft.com/office/drawing/2014/main" id="{E73BDC87-593C-431B-8DE5-864075668CC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91544" y="3573016"/>
              <a:ext cx="2839740" cy="2770625"/>
            </a:xfrm>
            <a:prstGeom prst="rect">
              <a:avLst/>
            </a:prstGeom>
          </p:spPr>
        </p:pic>
      </p:grpSp>
      <p:pic>
        <p:nvPicPr>
          <p:cNvPr id="7" name="图片 6">
            <a:extLst>
              <a:ext uri="{FF2B5EF4-FFF2-40B4-BE49-F238E27FC236}">
                <a16:creationId xmlns:a16="http://schemas.microsoft.com/office/drawing/2014/main" id="{684806CF-92E7-4ADF-9BDF-01248A63099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23992" y="1800385"/>
            <a:ext cx="5071899" cy="1844639"/>
          </a:xfrm>
          <a:prstGeom prst="rect">
            <a:avLst/>
          </a:prstGeom>
        </p:spPr>
      </p:pic>
      <p:sp>
        <p:nvSpPr>
          <p:cNvPr id="8" name="矩形 7">
            <a:extLst>
              <a:ext uri="{FF2B5EF4-FFF2-40B4-BE49-F238E27FC236}">
                <a16:creationId xmlns:a16="http://schemas.microsoft.com/office/drawing/2014/main" id="{BAE7521F-38FF-4A38-B110-E6D1B2A540F4}"/>
              </a:ext>
            </a:extLst>
          </p:cNvPr>
          <p:cNvSpPr/>
          <p:nvPr/>
        </p:nvSpPr>
        <p:spPr>
          <a:xfrm>
            <a:off x="5519936" y="4147690"/>
            <a:ext cx="6340197" cy="830997"/>
          </a:xfrm>
          <a:prstGeom prst="rect">
            <a:avLst/>
          </a:prstGeom>
        </p:spPr>
        <p:txBody>
          <a:bodyPr wrap="none">
            <a:spAutoFit/>
          </a:bodyPr>
          <a:lstStyle/>
          <a:p>
            <a:pPr algn="ctr"/>
            <a:r>
              <a:rPr lang="zh-CN" altLang="en-US" sz="4800" dirty="0">
                <a:solidFill>
                  <a:srgbClr val="1D5BA4"/>
                </a:solidFill>
                <a:cs typeface="+mn-ea"/>
                <a:sym typeface="+mn-lt"/>
              </a:rPr>
              <a:t>演示完毕，谢谢观看！</a:t>
            </a:r>
          </a:p>
        </p:txBody>
      </p:sp>
      <p:pic>
        <p:nvPicPr>
          <p:cNvPr id="10" name="图片 9">
            <a:extLst>
              <a:ext uri="{FF2B5EF4-FFF2-40B4-BE49-F238E27FC236}">
                <a16:creationId xmlns:a16="http://schemas.microsoft.com/office/drawing/2014/main" id="{C13BC9FF-5059-4C61-B9D9-D3527D26E62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a:off x="47328" y="675456"/>
            <a:ext cx="6408712" cy="6858000"/>
          </a:xfrm>
          <a:prstGeom prst="rect">
            <a:avLst/>
          </a:prstGeom>
        </p:spPr>
      </p:pic>
    </p:spTree>
    <p:extLst>
      <p:ext uri="{BB962C8B-B14F-4D97-AF65-F5344CB8AC3E}">
        <p14:creationId xmlns:p14="http://schemas.microsoft.com/office/powerpoint/2010/main" val="247337044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800"/>
                                        <p:tgtEl>
                                          <p:spTgt spid="4"/>
                                        </p:tgtEl>
                                      </p:cBhvr>
                                    </p:animEffect>
                                  </p:childTnLst>
                                </p:cTn>
                              </p:par>
                            </p:childTnLst>
                          </p:cTn>
                        </p:par>
                        <p:par>
                          <p:cTn id="8" fill="hold">
                            <p:stCondLst>
                              <p:cond delay="800"/>
                            </p:stCondLst>
                            <p:childTnLst>
                              <p:par>
                                <p:cTn id="9" presetID="16" presetClass="entr" presetSubtype="2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800"/>
                                        <p:tgtEl>
                                          <p:spTgt spid="7"/>
                                        </p:tgtEl>
                                      </p:cBhvr>
                                    </p:animEffect>
                                  </p:childTnLst>
                                </p:cTn>
                              </p:par>
                            </p:childTnLst>
                          </p:cTn>
                        </p:par>
                        <p:par>
                          <p:cTn id="12" fill="hold">
                            <p:stCondLst>
                              <p:cond delay="1600"/>
                            </p:stCondLst>
                            <p:childTnLst>
                              <p:par>
                                <p:cTn id="13" presetID="4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600"/>
                                        <p:tgtEl>
                                          <p:spTgt spid="8"/>
                                        </p:tgtEl>
                                      </p:cBhvr>
                                    </p:animEffect>
                                    <p:anim calcmode="lin" valueType="num">
                                      <p:cBhvr>
                                        <p:cTn id="16" dur="1600" fill="hold"/>
                                        <p:tgtEl>
                                          <p:spTgt spid="8"/>
                                        </p:tgtEl>
                                        <p:attrNameLst>
                                          <p:attrName>ppt_x</p:attrName>
                                        </p:attrNameLst>
                                      </p:cBhvr>
                                      <p:tavLst>
                                        <p:tav tm="0">
                                          <p:val>
                                            <p:strVal val="#ppt_x"/>
                                          </p:val>
                                        </p:tav>
                                        <p:tav tm="100000">
                                          <p:val>
                                            <p:strVal val="#ppt_x"/>
                                          </p:val>
                                        </p:tav>
                                      </p:tavLst>
                                    </p:anim>
                                    <p:anim calcmode="lin" valueType="num">
                                      <p:cBhvr>
                                        <p:cTn id="17" dur="1600" fill="hold"/>
                                        <p:tgtEl>
                                          <p:spTgt spid="8"/>
                                        </p:tgtEl>
                                        <p:attrNameLst>
                                          <p:attrName>ppt_y</p:attrName>
                                        </p:attrNameLst>
                                      </p:cBhvr>
                                      <p:tavLst>
                                        <p:tav tm="0">
                                          <p:val>
                                            <p:strVal val="#ppt_y+.1"/>
                                          </p:val>
                                        </p:tav>
                                        <p:tav tm="100000">
                                          <p:val>
                                            <p:strVal val="#ppt_y"/>
                                          </p:val>
                                        </p:tav>
                                      </p:tavLst>
                                    </p:anim>
                                  </p:childTnLst>
                                </p:cTn>
                              </p:par>
                            </p:childTnLst>
                          </p:cTn>
                        </p:par>
                        <p:par>
                          <p:cTn id="18" fill="hold">
                            <p:stCondLst>
                              <p:cond delay="3200"/>
                            </p:stCondLst>
                            <p:childTnLst>
                              <p:par>
                                <p:cTn id="19" presetID="26" presetClass="emph" presetSubtype="0" fill="hold" nodeType="afterEffect">
                                  <p:stCondLst>
                                    <p:cond delay="0"/>
                                  </p:stCondLst>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3700"/>
                            </p:stCondLst>
                            <p:childTnLst>
                              <p:par>
                                <p:cTn id="23" presetID="26" presetClass="emph" presetSubtype="0" fill="hold" grpId="1" nodeType="afterEffect">
                                  <p:stCondLst>
                                    <p:cond delay="0"/>
                                  </p:stCondLst>
                                  <p:childTnLst>
                                    <p:animEffect transition="out" filter="fade">
                                      <p:cBhvr>
                                        <p:cTn id="24" dur="500" tmFilter="0, 0; .2, .5; .8, .5; 1, 0"/>
                                        <p:tgtEl>
                                          <p:spTgt spid="8"/>
                                        </p:tgtEl>
                                      </p:cBhvr>
                                    </p:animEffect>
                                    <p:animScale>
                                      <p:cBhvr>
                                        <p:cTn id="25"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063553" y="4437112"/>
            <a:ext cx="9025003" cy="21602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2"/>
              </a:rPr>
              <a:t>www.1ppt.com/moban/</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行业</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3"/>
              </a:rPr>
              <a:t>www.1ppt.com/hangye/</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4"/>
              </a:rPr>
              <a:t>www.1ppt.com/jieri/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素材：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5"/>
              </a:rPr>
              <a:t>www.1ppt.com/sucai/</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6"/>
              </a:rPr>
              <a:t>www.1ppt.com/beijing/</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图表：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7"/>
              </a:rPr>
              <a:t>www.1ppt.com/tubiao/</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优秀</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8"/>
              </a:rPr>
              <a:t>www.1ppt.com/xiazai/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9"/>
              </a:rPr>
              <a:t>www.1ppt.com/powerpoint/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en-US" altLang="zh-CN" sz="1100" dirty="0">
                <a:solidFill>
                  <a:srgbClr val="EEECE1">
                    <a:lumMod val="25000"/>
                  </a:srgbClr>
                </a:solidFill>
                <a:latin typeface="微软雅黑" panose="020B0503020204020204" pitchFamily="34" charset="-122"/>
                <a:ea typeface="微软雅黑" panose="020B0503020204020204" pitchFamily="34" charset="-122"/>
              </a:rPr>
              <a:t>Word</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0"/>
              </a:rPr>
              <a:t>www.1ppt.com/word/</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Excel</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1"/>
              </a:rPr>
              <a:t>www.1ppt.com/excel/</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2"/>
              </a:rPr>
              <a:t>www.1ppt.com/jianli/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课件：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3"/>
              </a:rPr>
              <a:t>www.1ppt.com/kejian/</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4"/>
              </a:rPr>
              <a:t>www.1ppt.com/shouchaobao/</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5"/>
              </a:rPr>
              <a:t>www.1ppt.com/shiti/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6"/>
              </a:rPr>
              <a:t>www.1ppt.com/jiaoan/</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7"/>
              </a:rPr>
              <a:t>www.1ppt.com/ziti/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endParaRPr lang="zh-CN" altLang="en-US" sz="1100" dirty="0">
              <a:solidFill>
                <a:srgbClr val="EEECE1">
                  <a:lumMod val="25000"/>
                </a:srgbClr>
              </a:solidFill>
              <a:latin typeface="微软雅黑" panose="020B0503020204020204" pitchFamily="34" charset="-122"/>
              <a:ea typeface="微软雅黑" panose="020B0503020204020204" pitchFamily="34" charset="-122"/>
            </a:endParaRPr>
          </a:p>
        </p:txBody>
      </p:sp>
      <p:sp>
        <p:nvSpPr>
          <p:cNvPr id="3" name="Rectangle 17"/>
          <p:cNvSpPr>
            <a:spLocks noChangeArrowheads="1"/>
          </p:cNvSpPr>
          <p:nvPr/>
        </p:nvSpPr>
        <p:spPr bwMode="gray">
          <a:xfrm>
            <a:off x="0" y="2998275"/>
            <a:ext cx="12192000" cy="1366829"/>
          </a:xfrm>
          <a:prstGeom prst="rect">
            <a:avLst/>
          </a:prstGeom>
          <a:solidFill>
            <a:schemeClr val="tx2">
              <a:lumMod val="75000"/>
            </a:schemeClr>
          </a:solidFill>
          <a:ln w="9525">
            <a:noFill/>
            <a:miter lim="800000"/>
            <a:headEnd/>
            <a:tailEnd/>
          </a:ln>
        </p:spPr>
        <p:txBody>
          <a:bodyPr wrap="none" anchor="ctr"/>
          <a:lstStyle/>
          <a:p>
            <a:pPr>
              <a:defRPr/>
            </a:pPr>
            <a:endParaRPr lang="zh-CN" altLang="en-US" kern="0" dirty="0">
              <a:solidFill>
                <a:srgbClr val="005397"/>
              </a:solidFill>
              <a:latin typeface="Arial"/>
              <a:ea typeface="微软雅黑"/>
            </a:endParaRPr>
          </a:p>
        </p:txBody>
      </p:sp>
      <p:sp>
        <p:nvSpPr>
          <p:cNvPr id="15" name="Rectangle 3"/>
          <p:cNvSpPr>
            <a:spLocks noChangeArrowheads="1"/>
          </p:cNvSpPr>
          <p:nvPr/>
        </p:nvSpPr>
        <p:spPr bwMode="auto">
          <a:xfrm>
            <a:off x="528408" y="3097348"/>
            <a:ext cx="5471583" cy="1195751"/>
          </a:xfrm>
          <a:prstGeom prst="rect">
            <a:avLst/>
          </a:prstGeom>
          <a:noFill/>
          <a:ln w="3175" algn="ctr">
            <a:no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ct val="20000"/>
              </a:spcBef>
              <a:buClr>
                <a:srgbClr val="5B8CC1"/>
              </a:buClr>
              <a:buFont typeface="Wingdings" pitchFamily="2" charset="2"/>
              <a:buNone/>
              <a:defRPr/>
            </a:pPr>
            <a:r>
              <a:rPr lang="zh-CN" altLang="en-US" sz="2000" b="1" kern="0" dirty="0">
                <a:solidFill>
                  <a:prstClr val="white"/>
                </a:solidFill>
                <a:latin typeface="微软雅黑" pitchFamily="34" charset="-122"/>
                <a:ea typeface="微软雅黑" pitchFamily="34" charset="-122"/>
              </a:rPr>
              <a:t>可以在下列情况使用</a:t>
            </a:r>
            <a:endParaRPr lang="zh-CN" altLang="en-US" sz="1200" kern="0" dirty="0">
              <a:solidFill>
                <a:prstClr val="white"/>
              </a:solidFill>
              <a:latin typeface="微软雅黑" pitchFamily="34" charset="-122"/>
              <a:ea typeface="微软雅黑" pitchFamily="34" charset="-122"/>
            </a:endParaRPr>
          </a:p>
          <a:p>
            <a:pPr>
              <a:lnSpc>
                <a:spcPct val="150000"/>
              </a:lnSpc>
              <a:buClr>
                <a:srgbClr val="5B8CC1"/>
              </a:buClr>
              <a:buFont typeface="Wingdings" pitchFamily="2" charset="2"/>
              <a:buChar char="n"/>
              <a:defRPr/>
            </a:pPr>
            <a:r>
              <a:rPr lang="zh-CN" altLang="en-US" sz="1200" kern="0" dirty="0">
                <a:solidFill>
                  <a:prstClr val="white"/>
                </a:solidFill>
                <a:latin typeface="微软雅黑" pitchFamily="34" charset="-122"/>
                <a:ea typeface="微软雅黑" pitchFamily="34" charset="-122"/>
              </a:rPr>
              <a:t>个人学习、研究。</a:t>
            </a:r>
          </a:p>
          <a:p>
            <a:pPr>
              <a:lnSpc>
                <a:spcPct val="150000"/>
              </a:lnSpc>
              <a:buClr>
                <a:srgbClr val="5B8CC1"/>
              </a:buClr>
              <a:buFont typeface="Wingdings" pitchFamily="2" charset="2"/>
              <a:buChar char="n"/>
              <a:defRPr/>
            </a:pPr>
            <a:r>
              <a:rPr lang="zh-CN" altLang="en-US" sz="1200" kern="0" dirty="0">
                <a:solidFill>
                  <a:prstClr val="white"/>
                </a:solidFill>
                <a:latin typeface="微软雅黑" pitchFamily="34" charset="-122"/>
                <a:ea typeface="微软雅黑" pitchFamily="34" charset="-122"/>
              </a:rPr>
              <a:t>拷贝模板中的内容用于其它幻灯片母版中使用。</a:t>
            </a:r>
          </a:p>
        </p:txBody>
      </p:sp>
      <p:sp>
        <p:nvSpPr>
          <p:cNvPr id="16" name="Rectangle 4"/>
          <p:cNvSpPr>
            <a:spLocks noChangeArrowheads="1"/>
          </p:cNvSpPr>
          <p:nvPr/>
        </p:nvSpPr>
        <p:spPr bwMode="auto">
          <a:xfrm>
            <a:off x="6096000" y="3097348"/>
            <a:ext cx="5471584" cy="1195751"/>
          </a:xfrm>
          <a:prstGeom prst="rect">
            <a:avLst/>
          </a:prstGeom>
          <a:noFill/>
          <a:ln w="3175" algn="ctr">
            <a:no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ct val="20000"/>
              </a:spcBef>
              <a:buClr>
                <a:srgbClr val="5B8CC1"/>
              </a:buClr>
              <a:buFont typeface="Wingdings" pitchFamily="2" charset="2"/>
              <a:buNone/>
              <a:defRPr/>
            </a:pPr>
            <a:r>
              <a:rPr lang="zh-CN" altLang="en-US" sz="2000" b="1" kern="0" dirty="0">
                <a:solidFill>
                  <a:prstClr val="white"/>
                </a:solidFill>
                <a:latin typeface="微软雅黑" pitchFamily="34" charset="-122"/>
                <a:ea typeface="微软雅黑" pitchFamily="34" charset="-122"/>
              </a:rPr>
              <a:t>不可以在以下情况使用</a:t>
            </a:r>
            <a:endParaRPr lang="zh-CN" altLang="en-US" sz="1050" b="1" kern="0" dirty="0">
              <a:solidFill>
                <a:prstClr val="white"/>
              </a:solidFill>
              <a:latin typeface="微软雅黑" pitchFamily="34" charset="-122"/>
              <a:ea typeface="微软雅黑" pitchFamily="34" charset="-122"/>
            </a:endParaRPr>
          </a:p>
          <a:p>
            <a:pPr>
              <a:lnSpc>
                <a:spcPct val="150000"/>
              </a:lnSpc>
              <a:buClr>
                <a:srgbClr val="5B8CC1"/>
              </a:buClr>
              <a:buFont typeface="Wingdings" pitchFamily="2" charset="2"/>
              <a:buChar char="n"/>
              <a:defRPr/>
            </a:pPr>
            <a:r>
              <a:rPr lang="zh-CN" altLang="en-US" sz="1200" kern="0" dirty="0">
                <a:solidFill>
                  <a:prstClr val="white"/>
                </a:solidFill>
                <a:latin typeface="微软雅黑" pitchFamily="34" charset="-122"/>
                <a:ea typeface="微软雅黑" pitchFamily="34" charset="-122"/>
              </a:rPr>
              <a:t>任何形式的在线付费下载。</a:t>
            </a:r>
          </a:p>
          <a:p>
            <a:pPr>
              <a:lnSpc>
                <a:spcPct val="150000"/>
              </a:lnSpc>
              <a:buClr>
                <a:srgbClr val="5B8CC1"/>
              </a:buClr>
              <a:buFont typeface="Wingdings" pitchFamily="2" charset="2"/>
              <a:buChar char="n"/>
              <a:defRPr/>
            </a:pPr>
            <a:r>
              <a:rPr lang="zh-CN" altLang="en-US" sz="1200" kern="0" dirty="0">
                <a:solidFill>
                  <a:prstClr val="white"/>
                </a:solidFill>
                <a:latin typeface="微软雅黑" pitchFamily="34" charset="-122"/>
                <a:ea typeface="微软雅黑" pitchFamily="34" charset="-122"/>
              </a:rPr>
              <a:t>网络转</a:t>
            </a:r>
            <a:r>
              <a:rPr lang="zh-CN" altLang="en-US" sz="1200" kern="0">
                <a:solidFill>
                  <a:prstClr val="white"/>
                </a:solidFill>
                <a:latin typeface="微软雅黑" pitchFamily="34" charset="-122"/>
                <a:ea typeface="微软雅黑" pitchFamily="34" charset="-122"/>
              </a:rPr>
              <a:t>载、线上线下传</a:t>
            </a:r>
            <a:r>
              <a:rPr lang="zh-CN" altLang="en-US" sz="1200" kern="0" dirty="0">
                <a:solidFill>
                  <a:prstClr val="white"/>
                </a:solidFill>
                <a:latin typeface="微软雅黑" pitchFamily="34" charset="-122"/>
                <a:ea typeface="微软雅黑" pitchFamily="34" charset="-122"/>
              </a:rPr>
              <a:t>播。</a:t>
            </a:r>
            <a:endParaRPr lang="zh-CN" altLang="en-GB" sz="1200" kern="0" dirty="0">
              <a:solidFill>
                <a:prstClr val="white"/>
              </a:solidFill>
              <a:latin typeface="微软雅黑" pitchFamily="34" charset="-122"/>
              <a:ea typeface="微软雅黑" pitchFamily="34" charset="-122"/>
            </a:endParaRPr>
          </a:p>
        </p:txBody>
      </p:sp>
      <p:pic>
        <p:nvPicPr>
          <p:cNvPr id="1027" name="Picture 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947369" y="356248"/>
            <a:ext cx="7893049"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69022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0fs4aqcf">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593</TotalTime>
  <Words>1819</Words>
  <Application>Microsoft Office PowerPoint</Application>
  <PresentationFormat>宽屏</PresentationFormat>
  <Paragraphs>241</Paragraphs>
  <Slides>30</Slides>
  <Notes>28</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30</vt:i4>
      </vt:variant>
    </vt:vector>
  </HeadingPairs>
  <TitlesOfParts>
    <vt:vector size="39" baseType="lpstr">
      <vt:lpstr>等线</vt:lpstr>
      <vt:lpstr>宋体</vt:lpstr>
      <vt:lpstr>微软雅黑</vt:lpstr>
      <vt:lpstr>Agency FB</vt:lpstr>
      <vt:lpstr>Arial</vt:lpstr>
      <vt:lpstr>Calibri</vt:lpstr>
      <vt:lpstr>Wingdings</vt:lpstr>
      <vt:lpstr>第一PPT，www.1ppt.com</vt:lpstr>
      <vt:lpstr>自定义设计方案</vt:lpstr>
      <vt:lpstr>PowerPoint 演示文稿</vt:lpstr>
      <vt:lpstr>PowerPoint 演示文稿</vt:lpstr>
      <vt:lpstr>首页说明补充</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第一PPT</Manager>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物联网</dc:title>
  <dc:creator>第一PPT</dc:creator>
  <cp:keywords>www.1ppt.com</cp:keywords>
  <dc:description>www.1ppt.com</dc:description>
  <cp:lastModifiedBy>shu_kai@jiuyv.com</cp:lastModifiedBy>
  <cp:revision>81</cp:revision>
  <dcterms:modified xsi:type="dcterms:W3CDTF">2023-02-14T10:44:59Z</dcterms:modified>
</cp:coreProperties>
</file>