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706" r:id="rId2"/>
    <p:sldId id="4053" r:id="rId3"/>
    <p:sldId id="2007578656" r:id="rId4"/>
    <p:sldId id="828" r:id="rId5"/>
    <p:sldId id="4056" r:id="rId6"/>
    <p:sldId id="832" r:id="rId7"/>
    <p:sldId id="4057" r:id="rId8"/>
    <p:sldId id="258" r:id="rId9"/>
    <p:sldId id="2007578657" r:id="rId10"/>
    <p:sldId id="4055" r:id="rId11"/>
    <p:sldId id="200757865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2" autoAdjust="0"/>
    <p:restoredTop sz="91542" autoAdjust="0"/>
  </p:normalViewPr>
  <p:slideViewPr>
    <p:cSldViewPr snapToGrid="0" showGuides="1">
      <p:cViewPr varScale="1">
        <p:scale>
          <a:sx n="104" d="100"/>
          <a:sy n="104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E9104-7955-48AE-B9CE-0EE43C0BDF64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8C376-C131-4447-9AC6-911CA19675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49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、平台放在哪里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、数据抽取渠道，数据流转链路：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、数据治理、质量把控从模块及功能上有涉及。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、数据输出，接口化输出方式，数据生产环境（沙箱？数据服务载体）</a:t>
            </a:r>
            <a:endParaRPr lang="en-US" altLang="zh-CN" dirty="0"/>
          </a:p>
          <a:p>
            <a:r>
              <a:rPr lang="zh-CN" altLang="en-US" dirty="0">
                <a:sym typeface="Wingdings" panose="05000000000000000000" pitchFamily="2" charset="2"/>
              </a:rPr>
              <a:t>（</a:t>
            </a:r>
            <a:r>
              <a:rPr lang="en-US" altLang="zh-CN" dirty="0">
                <a:sym typeface="Wingdings" panose="05000000000000000000" pitchFamily="2" charset="2"/>
              </a:rPr>
              <a:t>1</a:t>
            </a:r>
            <a:r>
              <a:rPr lang="zh-CN" altLang="en-US" dirty="0">
                <a:sym typeface="Wingdings" panose="05000000000000000000" pitchFamily="2" charset="2"/>
              </a:rPr>
              <a:t>）测试环境：需求方通过样例数据测试模型，模型上传后给需求方输出结果</a:t>
            </a:r>
            <a:r>
              <a:rPr lang="en-US" altLang="zh-CN" dirty="0">
                <a:sym typeface="Wingdings" panose="05000000000000000000" pitchFamily="2" charset="2"/>
              </a:rPr>
              <a:t>【</a:t>
            </a:r>
            <a:r>
              <a:rPr lang="zh-CN" altLang="en-US" dirty="0">
                <a:sym typeface="Wingdings" panose="05000000000000000000" pitchFamily="2" charset="2"/>
              </a:rPr>
              <a:t>要求数据质量高</a:t>
            </a:r>
            <a:r>
              <a:rPr lang="en-US" altLang="zh-CN" dirty="0">
                <a:sym typeface="Wingdings" panose="05000000000000000000" pitchFamily="2" charset="2"/>
              </a:rPr>
              <a:t>】</a:t>
            </a:r>
            <a:r>
              <a:rPr lang="zh-CN" altLang="en-US" dirty="0">
                <a:sym typeface="Wingdings" panose="05000000000000000000" pitchFamily="2" charset="2"/>
              </a:rPr>
              <a:t>（</a:t>
            </a:r>
            <a:r>
              <a:rPr lang="en-US" altLang="zh-CN" dirty="0">
                <a:sym typeface="Wingdings" panose="05000000000000000000" pitchFamily="2" charset="2"/>
              </a:rPr>
              <a:t>2</a:t>
            </a:r>
            <a:r>
              <a:rPr lang="zh-CN" altLang="en-US" dirty="0">
                <a:sym typeface="Wingdings" panose="05000000000000000000" pitchFamily="2" charset="2"/>
              </a:rPr>
              <a:t>）数据可用不可见，数据监控功能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5</a:t>
            </a:r>
            <a:r>
              <a:rPr lang="zh-CN" altLang="en-US" dirty="0">
                <a:sym typeface="Wingdings" panose="05000000000000000000" pitchFamily="2" charset="2"/>
              </a:rPr>
              <a:t>、成果展示（</a:t>
            </a:r>
            <a:r>
              <a:rPr lang="en-US" altLang="zh-CN" dirty="0">
                <a:sym typeface="Wingdings" panose="05000000000000000000" pitchFamily="2" charset="2"/>
              </a:rPr>
              <a:t>1</a:t>
            </a:r>
            <a:r>
              <a:rPr lang="zh-CN" altLang="en-US" dirty="0">
                <a:sym typeface="Wingdings" panose="05000000000000000000" pitchFamily="2" charset="2"/>
              </a:rPr>
              <a:t>）数据中台</a:t>
            </a:r>
            <a:r>
              <a:rPr lang="en-US" altLang="zh-CN" dirty="0">
                <a:sym typeface="Wingdings" panose="05000000000000000000" pitchFamily="2" charset="2"/>
              </a:rPr>
              <a:t>/</a:t>
            </a:r>
            <a:r>
              <a:rPr lang="zh-CN" altLang="en-US" dirty="0">
                <a:sym typeface="Wingdings" panose="05000000000000000000" pitchFamily="2" charset="2"/>
              </a:rPr>
              <a:t>公交  大屏展示</a:t>
            </a:r>
            <a:r>
              <a:rPr lang="en-US" altLang="zh-CN" dirty="0">
                <a:sym typeface="Wingdings" panose="05000000000000000000" pitchFamily="2" charset="2"/>
              </a:rPr>
              <a:t>【</a:t>
            </a:r>
            <a:r>
              <a:rPr lang="zh-CN" altLang="en-US" dirty="0">
                <a:sym typeface="Wingdings" panose="05000000000000000000" pitchFamily="2" charset="2"/>
              </a:rPr>
              <a:t>客流查询功能 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6</a:t>
            </a:r>
            <a:r>
              <a:rPr lang="zh-CN" altLang="en-US" dirty="0">
                <a:sym typeface="Wingdings" panose="05000000000000000000" pitchFamily="2" charset="2"/>
              </a:rPr>
              <a:t>、推广，从久事公交推广至全行业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7</a:t>
            </a:r>
            <a:r>
              <a:rPr lang="zh-CN" altLang="en-US" dirty="0">
                <a:sym typeface="Wingdings" panose="05000000000000000000" pitchFamily="2" charset="2"/>
              </a:rPr>
              <a:t>、二卡合一</a:t>
            </a:r>
            <a:endParaRPr lang="en-US" altLang="zh-CN" dirty="0">
              <a:sym typeface="Wingdings" panose="05000000000000000000" pitchFamily="2" charset="2"/>
            </a:endParaRP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（</a:t>
            </a:r>
            <a:r>
              <a:rPr lang="en-US" altLang="zh-CN" dirty="0">
                <a:sym typeface="Wingdings" panose="05000000000000000000" pitchFamily="2" charset="2"/>
              </a:rPr>
              <a:t>1</a:t>
            </a:r>
            <a:r>
              <a:rPr lang="zh-CN" altLang="en-US" dirty="0">
                <a:sym typeface="Wingdings" panose="05000000000000000000" pitchFamily="2" charset="2"/>
              </a:rPr>
              <a:t>）输出的内容梳理，例如：客流</a:t>
            </a:r>
            <a:r>
              <a:rPr lang="en-US" altLang="zh-CN" dirty="0">
                <a:sym typeface="Wingdings" panose="05000000000000000000" pitchFamily="2" charset="2"/>
              </a:rPr>
              <a:t>OD</a:t>
            </a:r>
            <a:r>
              <a:rPr lang="zh-CN" altLang="en-US" dirty="0">
                <a:sym typeface="Wingdings" panose="05000000000000000000" pitchFamily="2" charset="2"/>
              </a:rPr>
              <a:t>呈现形式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（</a:t>
            </a:r>
            <a:r>
              <a:rPr lang="en-US" altLang="zh-CN" dirty="0">
                <a:sym typeface="Wingdings" panose="05000000000000000000" pitchFamily="2" charset="2"/>
              </a:rPr>
              <a:t>2</a:t>
            </a:r>
            <a:r>
              <a:rPr lang="zh-CN" altLang="en-US" dirty="0">
                <a:sym typeface="Wingdings" panose="05000000000000000000" pitchFamily="2" charset="2"/>
              </a:rPr>
              <a:t>）中台和客流宝的边界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/>
              <a:t>计算载体在中台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/>
              <a:t>讲清楚数据流关系，客流宝出来之后的输出</a:t>
            </a:r>
            <a:endParaRPr lang="en-US" altLang="zh-CN" sz="1200" dirty="0"/>
          </a:p>
          <a:p>
            <a:r>
              <a:rPr lang="en-US" altLang="zh-CN" sz="1200" dirty="0"/>
              <a:t>【</a:t>
            </a:r>
            <a:r>
              <a:rPr lang="zh-CN" altLang="en-US" sz="1200" dirty="0"/>
              <a:t>数据实验室、</a:t>
            </a:r>
            <a:r>
              <a:rPr lang="en-US" altLang="zh-CN" sz="1200" dirty="0"/>
              <a:t>API</a:t>
            </a:r>
            <a:r>
              <a:rPr lang="zh-CN" altLang="en-US" sz="1200" dirty="0"/>
              <a:t>接口调用</a:t>
            </a:r>
            <a:r>
              <a:rPr lang="en-US" altLang="zh-CN" sz="1200" dirty="0"/>
              <a:t>】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8C376-C131-4447-9AC6-911CA19675D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9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AAFE6B-52E9-3B70-B07B-0440F53AD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2CFEA0-5514-38DF-FB49-83A149C1E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F8E214-4D25-F6C6-55A4-5AFBF3B67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E65EF1-2478-5BB9-FF85-333D9AF1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A99686-40A0-6BBF-D6EE-219406F3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76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AA148-B3A8-DFCF-355B-F14285DB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14C772-BB41-E2EB-0AE6-3D9ECB675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5A7069-1055-A615-B64F-271907985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DF2963-321B-A1BB-BB1D-B7778FD6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A15DE7-ECDE-0EB0-AA2D-852A8FBE5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02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4DFE6F-350B-A428-D5E8-2BB691A3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439BEA-D149-21C4-BDAC-8CDAA8D6A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2DC7D7-DBD7-18B3-7B7B-7502A807C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2A77D0-5BB5-6802-B300-205D52C7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AC99B8-5687-7FF0-C329-3CD9BF5E4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67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472652-794A-CCCF-B106-486DF157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36E55-A9C6-1DCC-E288-67A665F7E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C46D9F-1F74-2224-D5A1-CDDDAB1CF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B627E07-FFC4-772D-0C7D-7881053A3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1686E2-58BC-1F9F-218F-1415034F8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464FDF-445A-2FF3-8841-8B918E6E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84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B8ABF7-F654-543D-034C-0FDF4AF5F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434093-E1E3-65B8-FA3F-76A469ECB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1BFD343-3737-9BF2-A0A0-36A49AF7A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41CD72-5F62-56C0-5400-B635D9FAA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AE942D8-DB7A-74DD-01BB-26AF21D9D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FFEA0CC-D8FE-54CA-9EE5-A18831F5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D899B3E-F0E6-9229-4D99-8747402B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F38E777-BEA5-C275-A87F-6CCF2B530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87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FEF750-10FE-1907-96BF-DD717C62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4645386-EB50-7099-B398-FC5CF4C8F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80D552-7956-1ADD-F0CB-26D05BF5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A3F106-0D0D-F1C6-188A-C8D2555F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19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87C33E9-9D9D-A29E-F0E5-F186FDB7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942BBD-D421-3CBB-75BD-A96C4246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F23F5F-6712-0330-D5C2-E4F0E67D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56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6F314E-582C-BFC0-4A17-2A4B9CE2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2448E0-5653-9F15-60F6-3B13D4A1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2129355-B675-8011-23C1-9841871F2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046771-0CDB-CDCA-F0AB-3706D93D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76EB37-7417-D2BC-7AE3-E9154D55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A92F37-4F2E-38BA-F077-B85B70B31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63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D706C4-745C-7D5F-339E-0E435228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44DA316-361A-7604-E8D2-4A892D1C98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C27F9A-A9AF-4964-2126-63FB1333A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C6694F-E5F8-D767-1287-70811752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ECAA490-FAB6-833B-69BC-BC879BB7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5F0683-C244-D3B6-29B1-42756368A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82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FEC59A-1A58-34D1-2326-E1571A7F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729042-039B-C338-64C9-5B97919F4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324FB1-64C5-FBC1-AD8E-69CC0D4E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EFA2CE-21CD-D39D-C629-15F53B3C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2EB38-7F09-3438-1F91-A2E3BA69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658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A43BF58-7C24-3654-80C4-E3EF73290C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4892F-696A-7D50-5B56-1E1FD253A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BA463F-0FB1-7B4D-4EB7-785A4A54A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24D12E-1860-F139-F740-F1F2E2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B40014-FDB7-16CF-6978-77D63B72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088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21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CC7A536-E6C5-188B-E506-E02A3848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CCFA89-75B7-6BE5-C227-6A3AABDF0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C97D62-6F7F-33DD-9839-856EDCA1DC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D809C-AC46-437F-9A81-6E9530B9DBF3}" type="datetimeFigureOut">
              <a:rPr lang="zh-CN" altLang="en-US" smtClean="0"/>
              <a:t>2023/5/18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66FA42-CDB4-19F1-F3B9-6BA354F8A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AF47C0-D30C-EEC8-EA7F-73A9D6ED2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D323E-E524-43C6-AB49-2810328BB2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66"/>
            <a:ext cx="6862763" cy="685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直角三角形 12"/>
          <p:cNvSpPr/>
          <p:nvPr/>
        </p:nvSpPr>
        <p:spPr>
          <a:xfrm rot="10800000">
            <a:off x="10374313" y="-12700"/>
            <a:ext cx="1817687" cy="1828800"/>
          </a:xfrm>
          <a:prstGeom prst="rtTriangle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斜纹 14"/>
          <p:cNvSpPr/>
          <p:nvPr/>
        </p:nvSpPr>
        <p:spPr>
          <a:xfrm rot="10800000">
            <a:off x="8166100" y="3033713"/>
            <a:ext cx="4025900" cy="3817937"/>
          </a:xfrm>
          <a:prstGeom prst="diagStripe">
            <a:avLst>
              <a:gd name="adj" fmla="val 84290"/>
            </a:avLst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斜纹 15"/>
          <p:cNvSpPr/>
          <p:nvPr/>
        </p:nvSpPr>
        <p:spPr>
          <a:xfrm rot="5400000">
            <a:off x="1174477" y="7144"/>
            <a:ext cx="3430588" cy="3448050"/>
          </a:xfrm>
          <a:prstGeom prst="diagStripe">
            <a:avLst>
              <a:gd name="adj" fmla="val 84290"/>
            </a:avLst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50" name="文本框 17"/>
          <p:cNvSpPr txBox="1">
            <a:spLocks noChangeArrowheads="1"/>
          </p:cNvSpPr>
          <p:nvPr/>
        </p:nvSpPr>
        <p:spPr bwMode="auto">
          <a:xfrm>
            <a:off x="4765964" y="2265796"/>
            <a:ext cx="6677367" cy="78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D4948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D4948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ts val="5800"/>
              </a:lnSpc>
              <a:spcBef>
                <a:spcPct val="0"/>
              </a:spcBef>
              <a:buNone/>
              <a:defRPr/>
            </a:pPr>
            <a:r>
              <a:rPr lang="zh-CN" altLang="en-US" sz="4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rPr>
              <a:t>“客流宝”落地开发计划</a:t>
            </a:r>
            <a:endParaRPr lang="en-US" altLang="zh-CN" sz="44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1B4CDD-F5DF-43BA-2A40-A90FAF78ED5A}"/>
              </a:ext>
            </a:extLst>
          </p:cNvPr>
          <p:cNvSpPr txBox="1"/>
          <p:nvPr/>
        </p:nvSpPr>
        <p:spPr>
          <a:xfrm>
            <a:off x="5519936" y="405127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交通卡公司</a:t>
            </a:r>
          </a:p>
        </p:txBody>
      </p:sp>
    </p:spTree>
  </p:cSld>
  <p:clrMapOvr>
    <a:masterClrMapping/>
  </p:clrMapOvr>
  <p:transition spd="slow" advTm="6184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39BF49C-F84C-C3D9-6CB0-CCC5BF1BAE6E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8BEDA9-C914-C5DD-ACDB-23D5471A76A9}"/>
              </a:ext>
            </a:extLst>
          </p:cNvPr>
          <p:cNvSpPr txBox="1"/>
          <p:nvPr/>
        </p:nvSpPr>
        <p:spPr>
          <a:xfrm>
            <a:off x="739100" y="179929"/>
            <a:ext cx="2201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168973-633D-55B3-4609-85B754AE9056}"/>
              </a:ext>
            </a:extLst>
          </p:cNvPr>
          <p:cNvSpPr txBox="1">
            <a:spLocks/>
          </p:cNvSpPr>
          <p:nvPr/>
        </p:nvSpPr>
        <p:spPr>
          <a:xfrm>
            <a:off x="716692" y="132778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zh-CN" altLang="zh-CN" sz="2200" kern="100" dirty="0">
                <a:cs typeface="+mn-ea"/>
                <a:sym typeface="+mn-lt"/>
              </a:rPr>
              <a:t>通过对</a:t>
            </a:r>
            <a:r>
              <a:rPr lang="zh-CN" altLang="zh-CN" sz="2200" b="1" kern="1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公交营运</a:t>
            </a:r>
            <a:r>
              <a:rPr lang="zh-CN" altLang="zh-CN" sz="2200" kern="100" dirty="0">
                <a:cs typeface="+mn-ea"/>
                <a:sym typeface="+mn-lt"/>
              </a:rPr>
              <a:t>数据和</a:t>
            </a:r>
            <a:r>
              <a:rPr lang="zh-CN" altLang="zh-CN" sz="2200" b="1" kern="1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交通卡交易</a:t>
            </a:r>
            <a:r>
              <a:rPr lang="zh-CN" altLang="zh-CN" sz="2200" kern="100" dirty="0">
                <a:cs typeface="+mn-ea"/>
                <a:sym typeface="+mn-lt"/>
              </a:rPr>
              <a:t>数据的</a:t>
            </a:r>
            <a:r>
              <a:rPr lang="zh-CN" altLang="en-US" sz="2200" kern="100" dirty="0">
                <a:cs typeface="+mn-ea"/>
                <a:sym typeface="+mn-lt"/>
              </a:rPr>
              <a:t>融合加工，完成线路级客流、班次级客流、车辆级客流、站点级客流的常态化加工计算。</a:t>
            </a:r>
            <a:endParaRPr lang="en-US" altLang="zh-CN" sz="2200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zh-CN" altLang="en-US" sz="2200" kern="100" dirty="0">
                <a:cs typeface="+mn-ea"/>
                <a:sym typeface="+mn-lt"/>
              </a:rPr>
              <a:t>建立涉及到的基础数据常态化维护机制。</a:t>
            </a:r>
            <a:endParaRPr lang="zh-CN" altLang="zh-CN" sz="2200" kern="1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690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FF0DDAA-D5E1-A9DC-200C-F9D4D21D5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43" y="2100930"/>
            <a:ext cx="9948872" cy="265613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290BFE1-1450-5409-9CB4-18612694CCD7}"/>
              </a:ext>
            </a:extLst>
          </p:cNvPr>
          <p:cNvSpPr txBox="1"/>
          <p:nvPr/>
        </p:nvSpPr>
        <p:spPr>
          <a:xfrm>
            <a:off x="729864" y="179929"/>
            <a:ext cx="3021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数据处理逻辑</a:t>
            </a:r>
          </a:p>
        </p:txBody>
      </p:sp>
    </p:spTree>
    <p:extLst>
      <p:ext uri="{BB962C8B-B14F-4D97-AF65-F5344CB8AC3E}">
        <p14:creationId xmlns:p14="http://schemas.microsoft.com/office/powerpoint/2010/main" val="3555132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48011C5A-5817-5D88-05C5-698ACC14C873}"/>
              </a:ext>
            </a:extLst>
          </p:cNvPr>
          <p:cNvSpPr txBox="1"/>
          <p:nvPr/>
        </p:nvSpPr>
        <p:spPr>
          <a:xfrm>
            <a:off x="579658" y="1503971"/>
            <a:ext cx="7049097" cy="2453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2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在常态化生成的车机表完成开发前的做法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首先，通过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POSID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关联车机表和交易数据；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其次，通过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司机工号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关联人卡表和电子路单，得到车牌和司售卡的对应关系；再通过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司售卡号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关联人卡表和交易数据，对第一步的匹配结果进行补充。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只能对一一对应的车机和人卡表进行处理。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F5DEC07-FFE8-E2EC-5EB3-126F6DAC996B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6C54A9D-466A-525F-FEE2-4D9FB7910581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1ACAE8D-A7EC-DA94-8B95-70824166A9C3}"/>
              </a:ext>
            </a:extLst>
          </p:cNvPr>
          <p:cNvSpPr txBox="1"/>
          <p:nvPr/>
        </p:nvSpPr>
        <p:spPr>
          <a:xfrm>
            <a:off x="739100" y="17992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上车站点推算算法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A2F15AD-9E04-BF04-5118-21B4CD2815C0}"/>
              </a:ext>
            </a:extLst>
          </p:cNvPr>
          <p:cNvSpPr txBox="1"/>
          <p:nvPr/>
        </p:nvSpPr>
        <p:spPr>
          <a:xfrm>
            <a:off x="503596" y="836955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）挂车牌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0541480-142C-02D1-0721-F4C0ED51704A}"/>
              </a:ext>
            </a:extLst>
          </p:cNvPr>
          <p:cNvSpPr txBox="1"/>
          <p:nvPr/>
        </p:nvSpPr>
        <p:spPr>
          <a:xfrm>
            <a:off x="503596" y="4162622"/>
            <a:ext cx="7049097" cy="2453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2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常态化车机表落地后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从久事公交接口处可以取得车辆进出场记录表，带上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车辆实际出场时间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要求车辆实际出场时间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交易时间的前提下，通过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POSID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进行关联，若存在一个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POSID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对应多辆车的情况，则优先选择出场时间较晚的车辆。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FCACEA1-6C9E-D86F-80EC-73D80D04F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416" y="649858"/>
            <a:ext cx="4239480" cy="346405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8C4618E-FC78-F20C-F449-AF6BBA032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026" y="4694534"/>
            <a:ext cx="4366260" cy="17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02995"/>
      </p:ext>
    </p:extLst>
  </p:cSld>
  <p:clrMapOvr>
    <a:masterClrMapping/>
  </p:clrMapOvr>
  <p:transition spd="slow" advTm="5769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:a16="http://schemas.microsoft.com/office/drawing/2014/main" id="{6F5DEC07-FFE8-E2EC-5EB3-126F6DAC996B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6C54A9D-466A-525F-FEE2-4D9FB7910581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1ACAE8D-A7EC-DA94-8B95-70824166A9C3}"/>
              </a:ext>
            </a:extLst>
          </p:cNvPr>
          <p:cNvSpPr txBox="1"/>
          <p:nvPr/>
        </p:nvSpPr>
        <p:spPr>
          <a:xfrm>
            <a:off x="739100" y="17992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上车站点推算算法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B79EE70-42DB-2185-9A34-F4540F36A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80" y="1675671"/>
            <a:ext cx="8940800" cy="25971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DD85AFD-14DF-9126-C0A8-5631C74424F2}"/>
              </a:ext>
            </a:extLst>
          </p:cNvPr>
          <p:cNvSpPr txBox="1"/>
          <p:nvPr/>
        </p:nvSpPr>
        <p:spPr>
          <a:xfrm>
            <a:off x="503596" y="4620491"/>
            <a:ext cx="11787196" cy="1710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l" rtl="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sz="1800" i="0" u="none" strike="noStrike" baseline="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电子路单数据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按照车牌和实际发车时间顺序排列</a:t>
            </a:r>
            <a:endParaRPr lang="en-US" altLang="zh-CN" sz="1800" i="0" u="none" strike="noStrike" baseline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indent="-285750" algn="l" rtl="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sz="1800" i="0" u="none" strike="noStrike" baseline="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挂车牌的交易数据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按照车牌和刷卡时间进行顺序排列</a:t>
            </a:r>
          </a:p>
          <a:p>
            <a:pPr marL="285750" marR="0" indent="-285750" algn="l" rtl="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根据电子路单车辆</a:t>
            </a:r>
            <a:r>
              <a:rPr lang="zh-CN" altLang="en-US" sz="1800" i="0" u="none" strike="noStrike" baseline="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到达时间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进行班次切片，落在班次</a:t>
            </a:r>
            <a:r>
              <a:rPr lang="en-US" altLang="zh-CN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到达时间和班次</a:t>
            </a:r>
            <a:r>
              <a:rPr lang="en-US" altLang="zh-CN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到达时间之间的交易视作发生在班次</a:t>
            </a:r>
            <a:r>
              <a:rPr lang="en-US" altLang="zh-CN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indent="-285750" algn="l" rtl="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对于当天从站点而非车场出发的车辆，用实际发车时间</a:t>
            </a:r>
            <a:r>
              <a:rPr lang="en-US" altLang="zh-CN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-30min</a:t>
            </a:r>
            <a:r>
              <a:rPr lang="zh-CN" altLang="en-US" sz="180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近似作为首个班次时间切片的左端点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F66A0F-85E5-8B9D-6702-4708A9ACDCF6}"/>
              </a:ext>
            </a:extLst>
          </p:cNvPr>
          <p:cNvSpPr txBox="1"/>
          <p:nvPr/>
        </p:nvSpPr>
        <p:spPr>
          <a:xfrm>
            <a:off x="655996" y="989355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）挂方向</a:t>
            </a:r>
          </a:p>
        </p:txBody>
      </p:sp>
    </p:spTree>
    <p:extLst>
      <p:ext uri="{BB962C8B-B14F-4D97-AF65-F5344CB8AC3E}">
        <p14:creationId xmlns:p14="http://schemas.microsoft.com/office/powerpoint/2010/main" val="2943623754"/>
      </p:ext>
    </p:extLst>
  </p:cSld>
  <p:clrMapOvr>
    <a:masterClrMapping/>
  </p:clrMapOvr>
  <p:transition spd="slow" advTm="5769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48011C5A-5817-5D88-05C5-698ACC14C873}"/>
              </a:ext>
            </a:extLst>
          </p:cNvPr>
          <p:cNvSpPr txBox="1"/>
          <p:nvPr/>
        </p:nvSpPr>
        <p:spPr>
          <a:xfrm>
            <a:off x="7569843" y="1188696"/>
            <a:ext cx="4664916" cy="2951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时间片段有效性判定</a:t>
            </a:r>
            <a:endParaRPr lang="en-US" altLang="zh-CN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到离站数据中存在部分脏数据，在匹配前首先需要对时间片段的有效性进行标记。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若当前到站记录与下一条相邻到站记录，行车方向相同，营运线路相同，且站级序号相同或相差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，停站时间不超过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，则记作该时间片段有效，可进行后续匹配。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2A188BE-7328-4D3A-4A8F-6D67F136E199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EA3221-6566-7DD8-75E6-61C329D55A3D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24549D4-D6A3-3AF1-9B29-19B62439300A}"/>
              </a:ext>
            </a:extLst>
          </p:cNvPr>
          <p:cNvSpPr txBox="1"/>
          <p:nvPr/>
        </p:nvSpPr>
        <p:spPr>
          <a:xfrm>
            <a:off x="739100" y="17992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上车站点推算算法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1073A5-1C9C-DC5D-C176-C5C8A50E9594}"/>
              </a:ext>
            </a:extLst>
          </p:cNvPr>
          <p:cNvSpPr txBox="1"/>
          <p:nvPr/>
        </p:nvSpPr>
        <p:spPr>
          <a:xfrm>
            <a:off x="503596" y="836955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）挂站点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F4C9763-8E4B-F88B-6884-CC73C8EA55FB}"/>
              </a:ext>
            </a:extLst>
          </p:cNvPr>
          <p:cNvSpPr txBox="1"/>
          <p:nvPr/>
        </p:nvSpPr>
        <p:spPr>
          <a:xfrm>
            <a:off x="441612" y="4392429"/>
            <a:ext cx="11308776" cy="21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0"/>
              </a:spcBef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筛选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到站数据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（到站标识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），按照车牌和到站时间顺序排序，根据到站时间进行切片；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挂班次的交易数据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按照车牌和刷卡时间进行顺序排列，若刷卡时间落在站点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到站时间和站点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到站时间之间的交易视作发生在站点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  <a:p>
            <a:pPr marL="285750" indent="-285750">
              <a:lnSpc>
                <a:spcPct val="150000"/>
              </a:lnSpc>
              <a:buSzPts val="1200"/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对于在车辆首个班次发车时间之前刷卡上车的交易记录进行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补充匹配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，若发车时间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刷卡时间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&lt;=30min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，则判定该交易发生在班次首发站。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EA7DDB0-8124-A91B-2E6E-AC2253D40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5" y="1805124"/>
            <a:ext cx="7002780" cy="221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59401"/>
      </p:ext>
    </p:extLst>
  </p:cSld>
  <p:clrMapOvr>
    <a:masterClrMapping/>
  </p:clrMapOvr>
  <p:transition spd="slow" advTm="5769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2A188BE-7328-4D3A-4A8F-6D67F136E199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EA3221-6566-7DD8-75E6-61C329D55A3D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24549D4-D6A3-3AF1-9B29-19B62439300A}"/>
              </a:ext>
            </a:extLst>
          </p:cNvPr>
          <p:cNvSpPr txBox="1"/>
          <p:nvPr/>
        </p:nvSpPr>
        <p:spPr>
          <a:xfrm>
            <a:off x="739100" y="17992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上车站点推算算法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1073A5-1C9C-DC5D-C176-C5C8A50E9594}"/>
              </a:ext>
            </a:extLst>
          </p:cNvPr>
          <p:cNvSpPr txBox="1"/>
          <p:nvPr/>
        </p:nvSpPr>
        <p:spPr>
          <a:xfrm>
            <a:off x="503596" y="836955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20221021</a:t>
            </a:r>
            <a:r>
              <a:rPr lang="zh-CN" altLang="en-US" sz="24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数据推算结果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71716D3-1DD4-E57B-7FA7-24298E4395AF}"/>
              </a:ext>
            </a:extLst>
          </p:cNvPr>
          <p:cNvSpPr/>
          <p:nvPr/>
        </p:nvSpPr>
        <p:spPr>
          <a:xfrm>
            <a:off x="971142" y="1370871"/>
            <a:ext cx="2678280" cy="85455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公交日交易量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1,073,509</a:t>
            </a: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831F70A-7870-1642-9AF6-89FF02BDA62D}"/>
              </a:ext>
            </a:extLst>
          </p:cNvPr>
          <p:cNvSpPr/>
          <p:nvPr/>
        </p:nvSpPr>
        <p:spPr>
          <a:xfrm>
            <a:off x="5068475" y="1982672"/>
            <a:ext cx="2138348" cy="739893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通过车机表</a:t>
            </a:r>
            <a:endParaRPr lang="en-US" altLang="zh-CN" sz="16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993,905</a:t>
            </a:r>
            <a:r>
              <a:rPr lang="zh-CN" altLang="en-US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4EBF0FA-2A0C-BA57-BAB5-C1CE76E28E46}"/>
              </a:ext>
            </a:extLst>
          </p:cNvPr>
          <p:cNvSpPr/>
          <p:nvPr/>
        </p:nvSpPr>
        <p:spPr>
          <a:xfrm>
            <a:off x="5066747" y="2889598"/>
            <a:ext cx="2137962" cy="74368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通过人卡表补充匹配</a:t>
            </a:r>
            <a:endParaRPr lang="en-US" altLang="zh-CN" sz="16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1,057,413</a:t>
            </a:r>
            <a:r>
              <a:rPr lang="zh-CN" altLang="en-US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21543F5-F2F7-97AB-1DC0-A38E7913893F}"/>
              </a:ext>
            </a:extLst>
          </p:cNvPr>
          <p:cNvSpPr/>
          <p:nvPr/>
        </p:nvSpPr>
        <p:spPr>
          <a:xfrm>
            <a:off x="971141" y="3027489"/>
            <a:ext cx="2692241" cy="87808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交易数据挂车牌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1,057,413</a:t>
            </a: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A8025F-6440-7AE1-0392-16C24D25C03F}"/>
              </a:ext>
            </a:extLst>
          </p:cNvPr>
          <p:cNvSpPr/>
          <p:nvPr/>
        </p:nvSpPr>
        <p:spPr>
          <a:xfrm>
            <a:off x="977737" y="4330160"/>
            <a:ext cx="2678280" cy="87808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交易数据挂方向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1,057,413</a:t>
            </a: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75D0C8-0A86-4C4B-450B-F70CD2D37AA2}"/>
              </a:ext>
            </a:extLst>
          </p:cNvPr>
          <p:cNvSpPr/>
          <p:nvPr/>
        </p:nvSpPr>
        <p:spPr>
          <a:xfrm>
            <a:off x="975914" y="5677363"/>
            <a:ext cx="2682696" cy="87808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交易数据挂站点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1,022,707</a:t>
            </a:r>
            <a:r>
              <a:rPr lang="zh-CN" altLang="en-US" sz="20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</a:t>
            </a:r>
            <a:endParaRPr lang="en-US" altLang="zh-CN" sz="20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B497D14-75E5-754E-4F33-2C614293E8AE}"/>
              </a:ext>
            </a:extLst>
          </p:cNvPr>
          <p:cNvCxnSpPr>
            <a:stCxn id="3" idx="2"/>
            <a:endCxn id="6" idx="0"/>
          </p:cNvCxnSpPr>
          <p:nvPr/>
        </p:nvCxnSpPr>
        <p:spPr>
          <a:xfrm>
            <a:off x="2310282" y="2225421"/>
            <a:ext cx="6980" cy="802068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DCC0DBD6-B52B-F9FD-35A1-5FEBBF82E62E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2316877" y="3905570"/>
            <a:ext cx="385" cy="42459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C953D79-9BAF-A2CB-CEF8-57C1835C088D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2316877" y="5208244"/>
            <a:ext cx="385" cy="469119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16">
            <a:extLst>
              <a:ext uri="{FF2B5EF4-FFF2-40B4-BE49-F238E27FC236}">
                <a16:creationId xmlns:a16="http://schemas.microsoft.com/office/drawing/2014/main" id="{6A9A6A26-978A-655A-6C70-1500ED002F12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321315" y="2352619"/>
            <a:ext cx="2747160" cy="293607"/>
          </a:xfrm>
          <a:prstGeom prst="bentConnector3">
            <a:avLst>
              <a:gd name="adj1" fmla="val 58654"/>
            </a:avLst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肘形 17">
            <a:extLst>
              <a:ext uri="{FF2B5EF4-FFF2-40B4-BE49-F238E27FC236}">
                <a16:creationId xmlns:a16="http://schemas.microsoft.com/office/drawing/2014/main" id="{FC3ED186-4884-7B79-3EBA-E1852ACB4A74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306229" y="2650011"/>
            <a:ext cx="2760518" cy="611429"/>
          </a:xfrm>
          <a:prstGeom prst="bentConnector3">
            <a:avLst>
              <a:gd name="adj1" fmla="val 58616"/>
            </a:avLst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D823697-D5CB-63F5-FC37-52AB4C27656F}"/>
              </a:ext>
            </a:extLst>
          </p:cNvPr>
          <p:cNvSpPr txBox="1"/>
          <p:nvPr/>
        </p:nvSpPr>
        <p:spPr>
          <a:xfrm>
            <a:off x="1268488" y="3973483"/>
            <a:ext cx="1761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8.50%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F93FAC6-2AC0-BC0A-46B8-668316C2D636}"/>
              </a:ext>
            </a:extLst>
          </p:cNvPr>
          <p:cNvSpPr txBox="1"/>
          <p:nvPr/>
        </p:nvSpPr>
        <p:spPr>
          <a:xfrm>
            <a:off x="1173596" y="5321045"/>
            <a:ext cx="1951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95.27%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73FD108-6444-27FD-50FA-858C10F575E5}"/>
              </a:ext>
            </a:extLst>
          </p:cNvPr>
          <p:cNvSpPr txBox="1"/>
          <p:nvPr/>
        </p:nvSpPr>
        <p:spPr>
          <a:xfrm>
            <a:off x="3966463" y="196759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92.58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</a:rPr>
              <a:t>%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F25D835-C812-B9E1-F958-EB4C5BFE95F2}"/>
              </a:ext>
            </a:extLst>
          </p:cNvPr>
          <p:cNvSpPr txBox="1"/>
          <p:nvPr/>
        </p:nvSpPr>
        <p:spPr>
          <a:xfrm>
            <a:off x="3966463" y="3335670"/>
            <a:ext cx="1248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</a:rPr>
              <a:t>98.50</a:t>
            </a:r>
            <a:r>
              <a:rPr lang="en-US" altLang="zh-CN" sz="1800" b="1" dirty="0">
                <a:solidFill>
                  <a:schemeClr val="accent2">
                    <a:lumMod val="75000"/>
                  </a:schemeClr>
                </a:solidFill>
              </a:rPr>
              <a:t>%</a:t>
            </a:r>
            <a:endParaRPr lang="zh-CN" altLang="en-US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6A7A071-3F17-BAE5-65F9-1B418301496F}"/>
              </a:ext>
            </a:extLst>
          </p:cNvPr>
          <p:cNvSpPr txBox="1"/>
          <p:nvPr/>
        </p:nvSpPr>
        <p:spPr>
          <a:xfrm>
            <a:off x="1173596" y="2442105"/>
            <a:ext cx="1248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0000"/>
                </a:solidFill>
              </a:defRPr>
            </a:lvl1pPr>
          </a:lstStyle>
          <a:p>
            <a:r>
              <a:rPr lang="en-US" altLang="zh-CN" dirty="0"/>
              <a:t>98.50%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F162206-CB76-0CF7-9AC3-FF9CEA4DAF1D}"/>
              </a:ext>
            </a:extLst>
          </p:cNvPr>
          <p:cNvSpPr/>
          <p:nvPr/>
        </p:nvSpPr>
        <p:spPr>
          <a:xfrm>
            <a:off x="5066747" y="4362635"/>
            <a:ext cx="2137962" cy="81088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线路编码不一致率</a:t>
            </a:r>
            <a:endParaRPr lang="en-US" altLang="zh-CN" sz="16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2F51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7.05%</a:t>
            </a:r>
            <a:endParaRPr lang="zh-CN" altLang="en-US" sz="1600" b="1" dirty="0">
              <a:solidFill>
                <a:srgbClr val="2F516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id="{4A20A8A1-F3F4-FCC0-DD4C-DDB707E103FC}"/>
              </a:ext>
            </a:extLst>
          </p:cNvPr>
          <p:cNvCxnSpPr>
            <a:cxnSpLocks/>
            <a:stCxn id="7" idx="3"/>
            <a:endCxn id="25" idx="1"/>
          </p:cNvCxnSpPr>
          <p:nvPr/>
        </p:nvCxnSpPr>
        <p:spPr>
          <a:xfrm flipV="1">
            <a:off x="3656017" y="4768077"/>
            <a:ext cx="1410730" cy="1125"/>
          </a:xfrm>
          <a:prstGeom prst="bentConnector3">
            <a:avLst>
              <a:gd name="adj1" fmla="val 50000"/>
            </a:avLst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CFF2E1D-C9CA-9DEB-FACC-3E9A997D7B50}"/>
              </a:ext>
            </a:extLst>
          </p:cNvPr>
          <p:cNvSpPr txBox="1"/>
          <p:nvPr/>
        </p:nvSpPr>
        <p:spPr>
          <a:xfrm>
            <a:off x="8042776" y="6116405"/>
            <a:ext cx="3407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*百分比表示匹配率≠准确率</a:t>
            </a:r>
          </a:p>
        </p:txBody>
      </p:sp>
    </p:spTree>
    <p:extLst>
      <p:ext uri="{BB962C8B-B14F-4D97-AF65-F5344CB8AC3E}">
        <p14:creationId xmlns:p14="http://schemas.microsoft.com/office/powerpoint/2010/main" val="3494683199"/>
      </p:ext>
    </p:extLst>
  </p:cSld>
  <p:clrMapOvr>
    <a:masterClrMapping/>
  </p:clrMapOvr>
  <p:transition spd="slow" advTm="5769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8407D10B-F059-DE76-0D02-33EFA8604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887448"/>
              </p:ext>
            </p:extLst>
          </p:nvPr>
        </p:nvGraphicFramePr>
        <p:xfrm>
          <a:off x="817962" y="1126836"/>
          <a:ext cx="10855876" cy="4554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6939">
                  <a:extLst>
                    <a:ext uri="{9D8B030D-6E8A-4147-A177-3AD203B41FA5}">
                      <a16:colId xmlns:a16="http://schemas.microsoft.com/office/drawing/2014/main" val="1290117658"/>
                    </a:ext>
                  </a:extLst>
                </a:gridCol>
                <a:gridCol w="1864237">
                  <a:extLst>
                    <a:ext uri="{9D8B030D-6E8A-4147-A177-3AD203B41FA5}">
                      <a16:colId xmlns:a16="http://schemas.microsoft.com/office/drawing/2014/main" val="1834461078"/>
                    </a:ext>
                  </a:extLst>
                </a:gridCol>
                <a:gridCol w="1864237">
                  <a:extLst>
                    <a:ext uri="{9D8B030D-6E8A-4147-A177-3AD203B41FA5}">
                      <a16:colId xmlns:a16="http://schemas.microsoft.com/office/drawing/2014/main" val="2299370636"/>
                    </a:ext>
                  </a:extLst>
                </a:gridCol>
                <a:gridCol w="6210463">
                  <a:extLst>
                    <a:ext uri="{9D8B030D-6E8A-4147-A177-3AD203B41FA5}">
                      <a16:colId xmlns:a16="http://schemas.microsoft.com/office/drawing/2014/main" val="84020539"/>
                    </a:ext>
                  </a:extLst>
                </a:gridCol>
              </a:tblGrid>
              <a:tr h="515973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序号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表名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责任单位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93516009"/>
                  </a:ext>
                </a:extLst>
              </a:tr>
              <a:tr h="68383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电子营运路单信息表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包含每辆车每天运营任务（起终点、首末站出发时间及到达时间）</a:t>
                      </a: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的信息。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2954748"/>
                  </a:ext>
                </a:extLst>
              </a:tr>
              <a:tr h="574093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车辆到离站信息表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包含每辆车在营运过程中，停靠每个公交站点的进站及出站时间信息</a:t>
                      </a: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。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6138906"/>
                  </a:ext>
                </a:extLst>
              </a:tr>
              <a:tr h="465418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交通卡交易信息表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包含交易发生时间、刷卡</a:t>
                      </a: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POS</a:t>
                      </a: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机、线路卡、司售卡信息。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6978753"/>
                  </a:ext>
                </a:extLst>
              </a:tr>
              <a:tr h="667105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POS</a:t>
                      </a: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与车辆对应关系表（车机表）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目前已完成开发（暂时存在监控系统中），根据公交车辆进出场记录表和人卡表每天生成一张车机表。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921366"/>
                  </a:ext>
                </a:extLst>
              </a:tr>
              <a:tr h="465418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公交线路基础信息表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包含线路起终点信息。</a:t>
                      </a: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0384005"/>
                  </a:ext>
                </a:extLst>
              </a:tr>
              <a:tr h="465418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公交站点基础信息表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包含每条线路每个站级的序号、名称和经纬度信息。</a:t>
                      </a: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lang="zh-CN" alt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4077485"/>
                  </a:ext>
                </a:extLst>
              </a:tr>
              <a:tr h="574093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公交与交通卡线路编码对应关系表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公交线路五位代码（交易数据中）和六位代码（公交的数据中）的对应关系表。</a:t>
                      </a:r>
                      <a:r>
                        <a:rPr lang="en-US" sz="1600" kern="10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 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1887221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4B30302C-1023-93EC-9479-40C2918B51D0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31D8C2-3105-82FC-C3D2-CA6EE6102305}"/>
              </a:ext>
            </a:extLst>
          </p:cNvPr>
          <p:cNvSpPr txBox="1"/>
          <p:nvPr/>
        </p:nvSpPr>
        <p:spPr>
          <a:xfrm>
            <a:off x="739100" y="179929"/>
            <a:ext cx="4253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涉及到的基础数据表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CDD47CF-FED3-CC0F-A4A9-F8B7AB2EF63B}"/>
              </a:ext>
            </a:extLst>
          </p:cNvPr>
          <p:cNvSpPr/>
          <p:nvPr/>
        </p:nvSpPr>
        <p:spPr>
          <a:xfrm>
            <a:off x="739100" y="6197780"/>
            <a:ext cx="3324900" cy="4802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明确每张表的主体单位</a:t>
            </a:r>
          </a:p>
        </p:txBody>
      </p:sp>
    </p:spTree>
    <p:extLst>
      <p:ext uri="{BB962C8B-B14F-4D97-AF65-F5344CB8AC3E}">
        <p14:creationId xmlns:p14="http://schemas.microsoft.com/office/powerpoint/2010/main" val="361913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流程图: 过程 45">
            <a:extLst>
              <a:ext uri="{FF2B5EF4-FFF2-40B4-BE49-F238E27FC236}">
                <a16:creationId xmlns:a16="http://schemas.microsoft.com/office/drawing/2014/main" id="{5BB179FB-DEC6-4565-B8F0-F2305AB57285}"/>
              </a:ext>
            </a:extLst>
          </p:cNvPr>
          <p:cNvSpPr/>
          <p:nvPr/>
        </p:nvSpPr>
        <p:spPr>
          <a:xfrm>
            <a:off x="175504" y="4491521"/>
            <a:ext cx="4804499" cy="2267497"/>
          </a:xfrm>
          <a:prstGeom prst="flowChartProcess">
            <a:avLst/>
          </a:prstGeom>
          <a:noFill/>
          <a:ln w="19050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过程 26">
            <a:extLst>
              <a:ext uri="{FF2B5EF4-FFF2-40B4-BE49-F238E27FC236}">
                <a16:creationId xmlns:a16="http://schemas.microsoft.com/office/drawing/2014/main" id="{78E8C10A-5FE8-45A0-A38A-5C6181FE1069}"/>
              </a:ext>
            </a:extLst>
          </p:cNvPr>
          <p:cNvSpPr/>
          <p:nvPr/>
        </p:nvSpPr>
        <p:spPr>
          <a:xfrm>
            <a:off x="175505" y="1453314"/>
            <a:ext cx="9125978" cy="2717467"/>
          </a:xfrm>
          <a:prstGeom prst="flowChartProcess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30302C-1023-93EC-9479-40C2918B51D0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31D8C2-3105-82FC-C3D2-CA6EE6102305}"/>
              </a:ext>
            </a:extLst>
          </p:cNvPr>
          <p:cNvSpPr txBox="1"/>
          <p:nvPr/>
        </p:nvSpPr>
        <p:spPr>
          <a:xfrm>
            <a:off x="739100" y="179929"/>
            <a:ext cx="3021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系统逻辑架构</a:t>
            </a:r>
          </a:p>
        </p:txBody>
      </p:sp>
      <p:sp>
        <p:nvSpPr>
          <p:cNvPr id="7" name="流程图: 过程 6">
            <a:extLst>
              <a:ext uri="{FF2B5EF4-FFF2-40B4-BE49-F238E27FC236}">
                <a16:creationId xmlns:a16="http://schemas.microsoft.com/office/drawing/2014/main" id="{F87479E5-DBCB-41F5-9E44-BADB8A56698D}"/>
              </a:ext>
            </a:extLst>
          </p:cNvPr>
          <p:cNvSpPr/>
          <p:nvPr/>
        </p:nvSpPr>
        <p:spPr>
          <a:xfrm>
            <a:off x="741873" y="5880317"/>
            <a:ext cx="3996653" cy="797754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100" b="1" dirty="0"/>
              <a:t>业</a:t>
            </a:r>
            <a:endParaRPr lang="en-US" altLang="zh-CN" sz="1100" b="1" dirty="0"/>
          </a:p>
          <a:p>
            <a:r>
              <a:rPr lang="zh-CN" altLang="en-US" sz="1100" b="1" dirty="0"/>
              <a:t>务</a:t>
            </a:r>
            <a:endParaRPr lang="en-US" altLang="zh-CN" sz="1100" b="1" dirty="0"/>
          </a:p>
          <a:p>
            <a:r>
              <a:rPr lang="zh-CN" altLang="en-US" sz="1100" b="1" dirty="0"/>
              <a:t>系</a:t>
            </a:r>
            <a:endParaRPr lang="en-US" altLang="zh-CN" sz="1100" b="1" dirty="0"/>
          </a:p>
          <a:p>
            <a:r>
              <a:rPr lang="zh-CN" altLang="en-US" sz="1100" b="1" dirty="0"/>
              <a:t>统</a:t>
            </a:r>
            <a:endParaRPr lang="en-US" altLang="zh-CN" sz="1100" b="1" dirty="0"/>
          </a:p>
        </p:txBody>
      </p:sp>
      <p:sp>
        <p:nvSpPr>
          <p:cNvPr id="8" name="流程图: 过程 7">
            <a:extLst>
              <a:ext uri="{FF2B5EF4-FFF2-40B4-BE49-F238E27FC236}">
                <a16:creationId xmlns:a16="http://schemas.microsoft.com/office/drawing/2014/main" id="{67354D2B-38E1-4E7B-8439-19C4379ED606}"/>
              </a:ext>
            </a:extLst>
          </p:cNvPr>
          <p:cNvSpPr/>
          <p:nvPr/>
        </p:nvSpPr>
        <p:spPr>
          <a:xfrm>
            <a:off x="5108405" y="5932944"/>
            <a:ext cx="4141989" cy="835732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200" b="1" dirty="0"/>
              <a:t>久</a:t>
            </a:r>
            <a:endParaRPr lang="en-US" altLang="zh-CN" sz="1200" b="1" dirty="0"/>
          </a:p>
          <a:p>
            <a:r>
              <a:rPr lang="zh-CN" altLang="en-US" sz="1200" b="1" dirty="0"/>
              <a:t>事</a:t>
            </a:r>
            <a:endParaRPr lang="en-US" altLang="zh-CN" sz="1200" b="1" dirty="0"/>
          </a:p>
          <a:p>
            <a:r>
              <a:rPr lang="zh-CN" altLang="en-US" sz="1200" b="1" dirty="0"/>
              <a:t>公</a:t>
            </a:r>
            <a:endParaRPr lang="en-US" altLang="zh-CN" sz="1200" b="1" dirty="0"/>
          </a:p>
          <a:p>
            <a:r>
              <a:rPr lang="zh-CN" altLang="en-US" sz="1200" b="1" dirty="0"/>
              <a:t>交</a:t>
            </a:r>
          </a:p>
        </p:txBody>
      </p:sp>
      <p:sp>
        <p:nvSpPr>
          <p:cNvPr id="9" name="流程图: 过程 8">
            <a:extLst>
              <a:ext uri="{FF2B5EF4-FFF2-40B4-BE49-F238E27FC236}">
                <a16:creationId xmlns:a16="http://schemas.microsoft.com/office/drawing/2014/main" id="{D0A97F21-00C1-40D9-90CD-E36A777BA4C1}"/>
              </a:ext>
            </a:extLst>
          </p:cNvPr>
          <p:cNvSpPr/>
          <p:nvPr/>
        </p:nvSpPr>
        <p:spPr>
          <a:xfrm>
            <a:off x="741873" y="4692283"/>
            <a:ext cx="4017615" cy="1041889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数据中台</a:t>
            </a:r>
            <a:endParaRPr lang="en-US" altLang="zh-CN" dirty="0"/>
          </a:p>
        </p:txBody>
      </p:sp>
      <p:sp>
        <p:nvSpPr>
          <p:cNvPr id="10" name="流程图: 过程 9">
            <a:extLst>
              <a:ext uri="{FF2B5EF4-FFF2-40B4-BE49-F238E27FC236}">
                <a16:creationId xmlns:a16="http://schemas.microsoft.com/office/drawing/2014/main" id="{1DB8D0DE-2135-44C4-B274-159CBCA62C16}"/>
              </a:ext>
            </a:extLst>
          </p:cNvPr>
          <p:cNvSpPr/>
          <p:nvPr/>
        </p:nvSpPr>
        <p:spPr>
          <a:xfrm>
            <a:off x="5117150" y="4387076"/>
            <a:ext cx="4184334" cy="1318548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久</a:t>
            </a:r>
            <a:endParaRPr lang="en-US" altLang="zh-CN" dirty="0"/>
          </a:p>
          <a:p>
            <a:r>
              <a:rPr lang="zh-CN" altLang="en-US" dirty="0"/>
              <a:t>事</a:t>
            </a:r>
            <a:endParaRPr lang="en-US" altLang="zh-CN" dirty="0"/>
          </a:p>
          <a:p>
            <a:r>
              <a:rPr lang="zh-CN" altLang="en-US" dirty="0"/>
              <a:t>云</a:t>
            </a:r>
            <a:endParaRPr lang="en-US" altLang="zh-CN" dirty="0"/>
          </a:p>
        </p:txBody>
      </p: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95CEDB02-C864-42BF-B127-2D33D935B71F}"/>
              </a:ext>
            </a:extLst>
          </p:cNvPr>
          <p:cNvSpPr/>
          <p:nvPr/>
        </p:nvSpPr>
        <p:spPr>
          <a:xfrm>
            <a:off x="3067277" y="6013581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400" kern="100" dirty="0">
                <a:cs typeface="+mn-ea"/>
                <a:sym typeface="+mn-lt"/>
              </a:rPr>
              <a:t>对应关系表</a:t>
            </a:r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92CC378B-3267-4F0B-950D-46BB78386FF5}"/>
              </a:ext>
            </a:extLst>
          </p:cNvPr>
          <p:cNvSpPr/>
          <p:nvPr/>
        </p:nvSpPr>
        <p:spPr>
          <a:xfrm>
            <a:off x="1001086" y="6013581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交易流失</a:t>
            </a:r>
          </a:p>
        </p:txBody>
      </p: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BBE9AB4D-C149-45C4-8E30-B2C6735605D1}"/>
              </a:ext>
            </a:extLst>
          </p:cNvPr>
          <p:cNvSpPr/>
          <p:nvPr/>
        </p:nvSpPr>
        <p:spPr>
          <a:xfrm>
            <a:off x="2039350" y="6013581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车机表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75E7ED21-91B2-4EBD-A3B7-47AEC4989E9B}"/>
              </a:ext>
            </a:extLst>
          </p:cNvPr>
          <p:cNvSpPr/>
          <p:nvPr/>
        </p:nvSpPr>
        <p:spPr>
          <a:xfrm>
            <a:off x="5432081" y="6079070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营运路单</a:t>
            </a:r>
          </a:p>
        </p:txBody>
      </p:sp>
      <p:sp>
        <p:nvSpPr>
          <p:cNvPr id="15" name="流程图: 可选过程 14">
            <a:extLst>
              <a:ext uri="{FF2B5EF4-FFF2-40B4-BE49-F238E27FC236}">
                <a16:creationId xmlns:a16="http://schemas.microsoft.com/office/drawing/2014/main" id="{08301EBE-8C7B-4159-B211-CD4CE580705A}"/>
              </a:ext>
            </a:extLst>
          </p:cNvPr>
          <p:cNvSpPr/>
          <p:nvPr/>
        </p:nvSpPr>
        <p:spPr>
          <a:xfrm>
            <a:off x="6387923" y="6079070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车站到离站</a:t>
            </a:r>
          </a:p>
        </p:txBody>
      </p:sp>
      <p:sp>
        <p:nvSpPr>
          <p:cNvPr id="16" name="流程图: 可选过程 15">
            <a:extLst>
              <a:ext uri="{FF2B5EF4-FFF2-40B4-BE49-F238E27FC236}">
                <a16:creationId xmlns:a16="http://schemas.microsoft.com/office/drawing/2014/main" id="{03DD0D80-F34B-40D5-ADE6-4BF1701CE18A}"/>
              </a:ext>
            </a:extLst>
          </p:cNvPr>
          <p:cNvSpPr/>
          <p:nvPr/>
        </p:nvSpPr>
        <p:spPr>
          <a:xfrm>
            <a:off x="7343765" y="6088068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公交基础信息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672E59B-AEC0-4979-8AB0-827A3FD6875F}"/>
              </a:ext>
            </a:extLst>
          </p:cNvPr>
          <p:cNvSpPr/>
          <p:nvPr/>
        </p:nvSpPr>
        <p:spPr>
          <a:xfrm>
            <a:off x="1001083" y="2728022"/>
            <a:ext cx="8032093" cy="13406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生产层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5795199-9F26-44E4-BABE-555969478704}"/>
              </a:ext>
            </a:extLst>
          </p:cNvPr>
          <p:cNvSpPr/>
          <p:nvPr/>
        </p:nvSpPr>
        <p:spPr>
          <a:xfrm>
            <a:off x="1001083" y="1837959"/>
            <a:ext cx="8032093" cy="7567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服务层</a:t>
            </a:r>
          </a:p>
        </p:txBody>
      </p:sp>
      <p:sp>
        <p:nvSpPr>
          <p:cNvPr id="20" name="流程图: 过程 19">
            <a:extLst>
              <a:ext uri="{FF2B5EF4-FFF2-40B4-BE49-F238E27FC236}">
                <a16:creationId xmlns:a16="http://schemas.microsoft.com/office/drawing/2014/main" id="{2141AB7E-45EF-4659-BC17-F8C8DA5F7DAB}"/>
              </a:ext>
            </a:extLst>
          </p:cNvPr>
          <p:cNvSpPr/>
          <p:nvPr/>
        </p:nvSpPr>
        <p:spPr>
          <a:xfrm>
            <a:off x="1863284" y="3524577"/>
            <a:ext cx="6138721" cy="4637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客流宝产品生产模块</a:t>
            </a:r>
          </a:p>
        </p:txBody>
      </p:sp>
      <p:sp>
        <p:nvSpPr>
          <p:cNvPr id="21" name="流程图: 过程 20">
            <a:extLst>
              <a:ext uri="{FF2B5EF4-FFF2-40B4-BE49-F238E27FC236}">
                <a16:creationId xmlns:a16="http://schemas.microsoft.com/office/drawing/2014/main" id="{67C44E5D-E381-4833-A9B6-DEF9CB340231}"/>
              </a:ext>
            </a:extLst>
          </p:cNvPr>
          <p:cNvSpPr/>
          <p:nvPr/>
        </p:nvSpPr>
        <p:spPr>
          <a:xfrm>
            <a:off x="1799301" y="2851844"/>
            <a:ext cx="6138721" cy="4637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客流宝服务支撑</a:t>
            </a:r>
          </a:p>
        </p:txBody>
      </p:sp>
      <p:sp>
        <p:nvSpPr>
          <p:cNvPr id="22" name="流程图: 过程 21">
            <a:extLst>
              <a:ext uri="{FF2B5EF4-FFF2-40B4-BE49-F238E27FC236}">
                <a16:creationId xmlns:a16="http://schemas.microsoft.com/office/drawing/2014/main" id="{E842EB5D-8221-40DE-A2E5-90A725358372}"/>
              </a:ext>
            </a:extLst>
          </p:cNvPr>
          <p:cNvSpPr/>
          <p:nvPr/>
        </p:nvSpPr>
        <p:spPr>
          <a:xfrm>
            <a:off x="5831046" y="5050449"/>
            <a:ext cx="2950214" cy="5792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前置</a:t>
            </a:r>
          </a:p>
        </p:txBody>
      </p:sp>
      <p:sp>
        <p:nvSpPr>
          <p:cNvPr id="23" name="流程图: 过程 22">
            <a:extLst>
              <a:ext uri="{FF2B5EF4-FFF2-40B4-BE49-F238E27FC236}">
                <a16:creationId xmlns:a16="http://schemas.microsoft.com/office/drawing/2014/main" id="{B0773956-3E6D-433C-8F06-848F974C760A}"/>
              </a:ext>
            </a:extLst>
          </p:cNvPr>
          <p:cNvSpPr/>
          <p:nvPr/>
        </p:nvSpPr>
        <p:spPr>
          <a:xfrm>
            <a:off x="5848620" y="4441003"/>
            <a:ext cx="2950214" cy="33375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大数据平台</a:t>
            </a:r>
          </a:p>
        </p:txBody>
      </p:sp>
      <p:sp>
        <p:nvSpPr>
          <p:cNvPr id="24" name="流程图: 过程 23">
            <a:extLst>
              <a:ext uri="{FF2B5EF4-FFF2-40B4-BE49-F238E27FC236}">
                <a16:creationId xmlns:a16="http://schemas.microsoft.com/office/drawing/2014/main" id="{1A5244EA-3996-4570-BA79-5E1A81551C59}"/>
              </a:ext>
            </a:extLst>
          </p:cNvPr>
          <p:cNvSpPr/>
          <p:nvPr/>
        </p:nvSpPr>
        <p:spPr>
          <a:xfrm>
            <a:off x="2293036" y="2019725"/>
            <a:ext cx="783445" cy="42812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API</a:t>
            </a:r>
            <a:r>
              <a:rPr lang="zh-CN" altLang="en-US" sz="1400" dirty="0"/>
              <a:t>网关</a:t>
            </a:r>
          </a:p>
        </p:txBody>
      </p:sp>
      <p:sp>
        <p:nvSpPr>
          <p:cNvPr id="25" name="流程图: 过程 24">
            <a:extLst>
              <a:ext uri="{FF2B5EF4-FFF2-40B4-BE49-F238E27FC236}">
                <a16:creationId xmlns:a16="http://schemas.microsoft.com/office/drawing/2014/main" id="{8F3CB450-69DD-4358-8F46-A760889A96EA}"/>
              </a:ext>
            </a:extLst>
          </p:cNvPr>
          <p:cNvSpPr/>
          <p:nvPr/>
        </p:nvSpPr>
        <p:spPr>
          <a:xfrm>
            <a:off x="3775173" y="2019725"/>
            <a:ext cx="783445" cy="42812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数据实验室</a:t>
            </a:r>
          </a:p>
        </p:txBody>
      </p:sp>
      <p:sp>
        <p:nvSpPr>
          <p:cNvPr id="26" name="流程图: 过程 25">
            <a:extLst>
              <a:ext uri="{FF2B5EF4-FFF2-40B4-BE49-F238E27FC236}">
                <a16:creationId xmlns:a16="http://schemas.microsoft.com/office/drawing/2014/main" id="{1CDE3BBB-7489-4771-AB9D-9A0AF13BF311}"/>
              </a:ext>
            </a:extLst>
          </p:cNvPr>
          <p:cNvSpPr/>
          <p:nvPr/>
        </p:nvSpPr>
        <p:spPr>
          <a:xfrm>
            <a:off x="5245167" y="2019725"/>
            <a:ext cx="783445" cy="42812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文件服务</a:t>
            </a:r>
          </a:p>
        </p:txBody>
      </p:sp>
      <p:sp>
        <p:nvSpPr>
          <p:cNvPr id="30" name="流程图: 可选过程 29">
            <a:extLst>
              <a:ext uri="{FF2B5EF4-FFF2-40B4-BE49-F238E27FC236}">
                <a16:creationId xmlns:a16="http://schemas.microsoft.com/office/drawing/2014/main" id="{26FDCBD2-C919-408C-B8A5-EFEC0C64F10E}"/>
              </a:ext>
            </a:extLst>
          </p:cNvPr>
          <p:cNvSpPr/>
          <p:nvPr/>
        </p:nvSpPr>
        <p:spPr>
          <a:xfrm>
            <a:off x="6628909" y="5101261"/>
            <a:ext cx="765006" cy="458375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公交前置</a:t>
            </a:r>
          </a:p>
        </p:txBody>
      </p:sp>
      <p:sp>
        <p:nvSpPr>
          <p:cNvPr id="31" name="流程图: 可选过程 30">
            <a:extLst>
              <a:ext uri="{FF2B5EF4-FFF2-40B4-BE49-F238E27FC236}">
                <a16:creationId xmlns:a16="http://schemas.microsoft.com/office/drawing/2014/main" id="{EF7009FA-DE72-48A9-94E5-0682D5DFD0E0}"/>
              </a:ext>
            </a:extLst>
          </p:cNvPr>
          <p:cNvSpPr/>
          <p:nvPr/>
        </p:nvSpPr>
        <p:spPr>
          <a:xfrm>
            <a:off x="7658254" y="5111563"/>
            <a:ext cx="765006" cy="458375"/>
          </a:xfrm>
          <a:prstGeom prst="flowChartAlternateProcess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客流宝前置</a:t>
            </a:r>
          </a:p>
        </p:txBody>
      </p:sp>
      <p:sp>
        <p:nvSpPr>
          <p:cNvPr id="32" name="流程图: 可选过程 31">
            <a:extLst>
              <a:ext uri="{FF2B5EF4-FFF2-40B4-BE49-F238E27FC236}">
                <a16:creationId xmlns:a16="http://schemas.microsoft.com/office/drawing/2014/main" id="{3D18B45F-249A-4F88-8FCE-7E982ABC6985}"/>
              </a:ext>
            </a:extLst>
          </p:cNvPr>
          <p:cNvSpPr/>
          <p:nvPr/>
        </p:nvSpPr>
        <p:spPr>
          <a:xfrm>
            <a:off x="8331497" y="6079070"/>
            <a:ext cx="899525" cy="561858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公交站点</a:t>
            </a:r>
          </a:p>
        </p:txBody>
      </p:sp>
      <p:cxnSp>
        <p:nvCxnSpPr>
          <p:cNvPr id="37" name="连接符: 肘形 36">
            <a:extLst>
              <a:ext uri="{FF2B5EF4-FFF2-40B4-BE49-F238E27FC236}">
                <a16:creationId xmlns:a16="http://schemas.microsoft.com/office/drawing/2014/main" id="{F614B491-59EE-4D4F-B8DC-37EC0628C262}"/>
              </a:ext>
            </a:extLst>
          </p:cNvPr>
          <p:cNvCxnSpPr>
            <a:cxnSpLocks/>
            <a:endCxn id="30" idx="2"/>
          </p:cNvCxnSpPr>
          <p:nvPr/>
        </p:nvCxnSpPr>
        <p:spPr>
          <a:xfrm rot="16200000" flipV="1">
            <a:off x="6790805" y="5780243"/>
            <a:ext cx="441216" cy="1"/>
          </a:xfrm>
          <a:prstGeom prst="bentConnector3">
            <a:avLst>
              <a:gd name="adj1" fmla="val 50000"/>
            </a:avLst>
          </a:prstGeom>
          <a:ln w="603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连接符: 肘形 40">
            <a:extLst>
              <a:ext uri="{FF2B5EF4-FFF2-40B4-BE49-F238E27FC236}">
                <a16:creationId xmlns:a16="http://schemas.microsoft.com/office/drawing/2014/main" id="{B01E8CEF-DF65-4DF8-B5ED-52FB6349532A}"/>
              </a:ext>
            </a:extLst>
          </p:cNvPr>
          <p:cNvCxnSpPr>
            <a:cxnSpLocks/>
            <a:stCxn id="30" idx="0"/>
          </p:cNvCxnSpPr>
          <p:nvPr/>
        </p:nvCxnSpPr>
        <p:spPr>
          <a:xfrm rot="16200000" flipV="1">
            <a:off x="6845758" y="4935606"/>
            <a:ext cx="328538" cy="2771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连接符: 肘形 50">
            <a:extLst>
              <a:ext uri="{FF2B5EF4-FFF2-40B4-BE49-F238E27FC236}">
                <a16:creationId xmlns:a16="http://schemas.microsoft.com/office/drawing/2014/main" id="{48B2539D-3634-4253-85F2-C3F0BAE40976}"/>
              </a:ext>
            </a:extLst>
          </p:cNvPr>
          <p:cNvCxnSpPr>
            <a:cxnSpLocks/>
            <a:endCxn id="31" idx="0"/>
          </p:cNvCxnSpPr>
          <p:nvPr/>
        </p:nvCxnSpPr>
        <p:spPr>
          <a:xfrm rot="5400000">
            <a:off x="7873483" y="4937960"/>
            <a:ext cx="340877" cy="6328"/>
          </a:xfrm>
          <a:prstGeom prst="bentConnector3">
            <a:avLst/>
          </a:prstGeom>
          <a:ln w="28575">
            <a:solidFill>
              <a:srgbClr val="FFFF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连接符: 肘形 51">
            <a:extLst>
              <a:ext uri="{FF2B5EF4-FFF2-40B4-BE49-F238E27FC236}">
                <a16:creationId xmlns:a16="http://schemas.microsoft.com/office/drawing/2014/main" id="{5AACEE19-1AF6-4704-91D5-CDDBCF099676}"/>
              </a:ext>
            </a:extLst>
          </p:cNvPr>
          <p:cNvCxnSpPr>
            <a:cxnSpLocks/>
            <a:stCxn id="31" idx="3"/>
            <a:endCxn id="20" idx="3"/>
          </p:cNvCxnSpPr>
          <p:nvPr/>
        </p:nvCxnSpPr>
        <p:spPr>
          <a:xfrm flipH="1" flipV="1">
            <a:off x="8002005" y="3756461"/>
            <a:ext cx="421255" cy="1584290"/>
          </a:xfrm>
          <a:prstGeom prst="bentConnector3">
            <a:avLst>
              <a:gd name="adj1" fmla="val -54266"/>
            </a:avLst>
          </a:prstGeom>
          <a:ln w="28575">
            <a:solidFill>
              <a:srgbClr val="FFFF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箭头: 上 58">
            <a:extLst>
              <a:ext uri="{FF2B5EF4-FFF2-40B4-BE49-F238E27FC236}">
                <a16:creationId xmlns:a16="http://schemas.microsoft.com/office/drawing/2014/main" id="{F9B02E73-7510-48F2-B89D-699492EFF679}"/>
              </a:ext>
            </a:extLst>
          </p:cNvPr>
          <p:cNvSpPr/>
          <p:nvPr/>
        </p:nvSpPr>
        <p:spPr>
          <a:xfrm>
            <a:off x="4790060" y="3326958"/>
            <a:ext cx="265870" cy="1838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流程图: 过程 68">
            <a:extLst>
              <a:ext uri="{FF2B5EF4-FFF2-40B4-BE49-F238E27FC236}">
                <a16:creationId xmlns:a16="http://schemas.microsoft.com/office/drawing/2014/main" id="{4DA35D2E-0716-4BE7-99E3-20C96C6975A9}"/>
              </a:ext>
            </a:extLst>
          </p:cNvPr>
          <p:cNvSpPr/>
          <p:nvPr/>
        </p:nvSpPr>
        <p:spPr>
          <a:xfrm>
            <a:off x="242016" y="4692282"/>
            <a:ext cx="444775" cy="1985789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久事交通卡</a:t>
            </a:r>
            <a:endParaRPr lang="en-US" altLang="zh-CN" dirty="0"/>
          </a:p>
        </p:txBody>
      </p:sp>
      <p:sp>
        <p:nvSpPr>
          <p:cNvPr id="71" name="流程图: 可选过程 70">
            <a:extLst>
              <a:ext uri="{FF2B5EF4-FFF2-40B4-BE49-F238E27FC236}">
                <a16:creationId xmlns:a16="http://schemas.microsoft.com/office/drawing/2014/main" id="{7569FAE7-32A0-4128-AD49-9CEC08B8EE27}"/>
              </a:ext>
            </a:extLst>
          </p:cNvPr>
          <p:cNvSpPr/>
          <p:nvPr/>
        </p:nvSpPr>
        <p:spPr>
          <a:xfrm>
            <a:off x="1879273" y="4822382"/>
            <a:ext cx="2301061" cy="470695"/>
          </a:xfrm>
          <a:prstGeom prst="flowChartAlternateProcess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kern="100" dirty="0">
                <a:cs typeface="+mn-ea"/>
                <a:sym typeface="+mn-lt"/>
              </a:rPr>
              <a:t>数据底座</a:t>
            </a:r>
            <a:endParaRPr lang="zh-CN" altLang="zh-CN" sz="1400" kern="100" dirty="0">
              <a:cs typeface="+mn-ea"/>
              <a:sym typeface="+mn-lt"/>
            </a:endParaRPr>
          </a:p>
        </p:txBody>
      </p:sp>
      <p:cxnSp>
        <p:nvCxnSpPr>
          <p:cNvPr id="73" name="连接符: 肘形 72">
            <a:extLst>
              <a:ext uri="{FF2B5EF4-FFF2-40B4-BE49-F238E27FC236}">
                <a16:creationId xmlns:a16="http://schemas.microsoft.com/office/drawing/2014/main" id="{2DCB927D-A9DE-4F41-BF15-62D8574C86F1}"/>
              </a:ext>
            </a:extLst>
          </p:cNvPr>
          <p:cNvCxnSpPr>
            <a:stCxn id="12" idx="0"/>
            <a:endCxn id="71" idx="2"/>
          </p:cNvCxnSpPr>
          <p:nvPr/>
        </p:nvCxnSpPr>
        <p:spPr>
          <a:xfrm rot="5400000" flipH="1" flipV="1">
            <a:off x="1880074" y="4863852"/>
            <a:ext cx="720504" cy="1578955"/>
          </a:xfrm>
          <a:prstGeom prst="bentConnector3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连接符: 肘形 76">
            <a:extLst>
              <a:ext uri="{FF2B5EF4-FFF2-40B4-BE49-F238E27FC236}">
                <a16:creationId xmlns:a16="http://schemas.microsoft.com/office/drawing/2014/main" id="{0165794F-F19E-4D94-AE7E-B17BB711CC94}"/>
              </a:ext>
            </a:extLst>
          </p:cNvPr>
          <p:cNvCxnSpPr>
            <a:cxnSpLocks/>
            <a:stCxn id="13" idx="0"/>
            <a:endCxn id="71" idx="2"/>
          </p:cNvCxnSpPr>
          <p:nvPr/>
        </p:nvCxnSpPr>
        <p:spPr>
          <a:xfrm rot="5400000" flipH="1" flipV="1">
            <a:off x="2399206" y="5382984"/>
            <a:ext cx="720504" cy="540691"/>
          </a:xfrm>
          <a:prstGeom prst="bentConnector3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连接符: 肘形 78">
            <a:extLst>
              <a:ext uri="{FF2B5EF4-FFF2-40B4-BE49-F238E27FC236}">
                <a16:creationId xmlns:a16="http://schemas.microsoft.com/office/drawing/2014/main" id="{BF5BE073-6679-4D40-B612-7834426AB5AC}"/>
              </a:ext>
            </a:extLst>
          </p:cNvPr>
          <p:cNvCxnSpPr>
            <a:cxnSpLocks/>
            <a:stCxn id="11" idx="0"/>
            <a:endCxn id="71" idx="2"/>
          </p:cNvCxnSpPr>
          <p:nvPr/>
        </p:nvCxnSpPr>
        <p:spPr>
          <a:xfrm rot="16200000" flipV="1">
            <a:off x="2913170" y="5409711"/>
            <a:ext cx="720504" cy="487236"/>
          </a:xfrm>
          <a:prstGeom prst="bentConnector3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连接符: 肘形 82">
            <a:extLst>
              <a:ext uri="{FF2B5EF4-FFF2-40B4-BE49-F238E27FC236}">
                <a16:creationId xmlns:a16="http://schemas.microsoft.com/office/drawing/2014/main" id="{915A72DE-5427-427A-81C3-DE0BE9E5FDFB}"/>
              </a:ext>
            </a:extLst>
          </p:cNvPr>
          <p:cNvCxnSpPr>
            <a:stCxn id="71" idx="0"/>
            <a:endCxn id="20" idx="2"/>
          </p:cNvCxnSpPr>
          <p:nvPr/>
        </p:nvCxnSpPr>
        <p:spPr>
          <a:xfrm rot="5400000" flipH="1" flipV="1">
            <a:off x="3564206" y="3453944"/>
            <a:ext cx="834037" cy="1902841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DC598CCA-B3E9-4B3A-A6A6-FE3F2394063F}"/>
              </a:ext>
            </a:extLst>
          </p:cNvPr>
          <p:cNvSpPr/>
          <p:nvPr/>
        </p:nvSpPr>
        <p:spPr>
          <a:xfrm>
            <a:off x="343139" y="1757964"/>
            <a:ext cx="540976" cy="23197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客流宝</a:t>
            </a:r>
          </a:p>
        </p:txBody>
      </p:sp>
      <p:sp>
        <p:nvSpPr>
          <p:cNvPr id="85" name="流程图: 过程 84">
            <a:extLst>
              <a:ext uri="{FF2B5EF4-FFF2-40B4-BE49-F238E27FC236}">
                <a16:creationId xmlns:a16="http://schemas.microsoft.com/office/drawing/2014/main" id="{5EFA07A4-85FA-4653-BBF5-8F7E60374515}"/>
              </a:ext>
            </a:extLst>
          </p:cNvPr>
          <p:cNvSpPr/>
          <p:nvPr/>
        </p:nvSpPr>
        <p:spPr>
          <a:xfrm>
            <a:off x="6637804" y="1985632"/>
            <a:ext cx="783445" cy="42812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管控台</a:t>
            </a:r>
          </a:p>
        </p:txBody>
      </p:sp>
      <p:pic>
        <p:nvPicPr>
          <p:cNvPr id="93" name="图片 92">
            <a:extLst>
              <a:ext uri="{FF2B5EF4-FFF2-40B4-BE49-F238E27FC236}">
                <a16:creationId xmlns:a16="http://schemas.microsoft.com/office/drawing/2014/main" id="{6E7BFF35-0CFE-4FB1-B544-676A73024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799" y="1199873"/>
            <a:ext cx="440392" cy="356062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EBE3BFDB-71BA-4FFF-99ED-A862F328D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279" y="655835"/>
            <a:ext cx="619125" cy="447675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BDA47461-0860-4CF6-889C-6A489EF1E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038" y="2483493"/>
            <a:ext cx="440392" cy="318531"/>
          </a:xfrm>
          <a:prstGeom prst="rect">
            <a:avLst/>
          </a:prstGeom>
        </p:spPr>
      </p:pic>
      <p:sp>
        <p:nvSpPr>
          <p:cNvPr id="97" name="箭头: 上 96">
            <a:extLst>
              <a:ext uri="{FF2B5EF4-FFF2-40B4-BE49-F238E27FC236}">
                <a16:creationId xmlns:a16="http://schemas.microsoft.com/office/drawing/2014/main" id="{0128798B-F4A7-463A-9B40-E2AF5FAF748B}"/>
              </a:ext>
            </a:extLst>
          </p:cNvPr>
          <p:cNvSpPr/>
          <p:nvPr/>
        </p:nvSpPr>
        <p:spPr>
          <a:xfrm>
            <a:off x="4790060" y="2501800"/>
            <a:ext cx="222682" cy="2697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9" name="连接符: 肘形 98">
            <a:extLst>
              <a:ext uri="{FF2B5EF4-FFF2-40B4-BE49-F238E27FC236}">
                <a16:creationId xmlns:a16="http://schemas.microsoft.com/office/drawing/2014/main" id="{214708DA-D9FF-47A8-A229-8D3634E782D4}"/>
              </a:ext>
            </a:extLst>
          </p:cNvPr>
          <p:cNvCxnSpPr>
            <a:cxnSpLocks/>
            <a:stCxn id="24" idx="0"/>
            <a:endCxn id="93" idx="2"/>
          </p:cNvCxnSpPr>
          <p:nvPr/>
        </p:nvCxnSpPr>
        <p:spPr>
          <a:xfrm rot="5400000" flipH="1" flipV="1">
            <a:off x="3571982" y="668712"/>
            <a:ext cx="463790" cy="22382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连接符: 肘形 103">
            <a:extLst>
              <a:ext uri="{FF2B5EF4-FFF2-40B4-BE49-F238E27FC236}">
                <a16:creationId xmlns:a16="http://schemas.microsoft.com/office/drawing/2014/main" id="{25F50B81-9567-440A-8CF0-04CEBAB064F3}"/>
              </a:ext>
            </a:extLst>
          </p:cNvPr>
          <p:cNvCxnSpPr>
            <a:cxnSpLocks/>
            <a:stCxn id="26" idx="0"/>
            <a:endCxn id="93" idx="2"/>
          </p:cNvCxnSpPr>
          <p:nvPr/>
        </p:nvCxnSpPr>
        <p:spPr>
          <a:xfrm rot="16200000" flipV="1">
            <a:off x="5048048" y="1430882"/>
            <a:ext cx="463790" cy="71389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连接符: 肘形 110">
            <a:extLst>
              <a:ext uri="{FF2B5EF4-FFF2-40B4-BE49-F238E27FC236}">
                <a16:creationId xmlns:a16="http://schemas.microsoft.com/office/drawing/2014/main" id="{4C813F2E-538C-445C-9202-D4D0A82C5A28}"/>
              </a:ext>
            </a:extLst>
          </p:cNvPr>
          <p:cNvCxnSpPr>
            <a:cxnSpLocks/>
            <a:stCxn id="25" idx="0"/>
            <a:endCxn id="93" idx="2"/>
          </p:cNvCxnSpPr>
          <p:nvPr/>
        </p:nvCxnSpPr>
        <p:spPr>
          <a:xfrm rot="5400000" flipH="1" flipV="1">
            <a:off x="4313050" y="1409781"/>
            <a:ext cx="463790" cy="75609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连接符: 肘形 128">
            <a:extLst>
              <a:ext uri="{FF2B5EF4-FFF2-40B4-BE49-F238E27FC236}">
                <a16:creationId xmlns:a16="http://schemas.microsoft.com/office/drawing/2014/main" id="{316650D0-1232-4E35-9AA4-FA92A91A374C}"/>
              </a:ext>
            </a:extLst>
          </p:cNvPr>
          <p:cNvCxnSpPr>
            <a:cxnSpLocks/>
            <a:stCxn id="93" idx="0"/>
            <a:endCxn id="94" idx="1"/>
          </p:cNvCxnSpPr>
          <p:nvPr/>
        </p:nvCxnSpPr>
        <p:spPr>
          <a:xfrm rot="5400000" flipH="1" flipV="1">
            <a:off x="5170537" y="632131"/>
            <a:ext cx="320200" cy="8152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本框 130">
            <a:extLst>
              <a:ext uri="{FF2B5EF4-FFF2-40B4-BE49-F238E27FC236}">
                <a16:creationId xmlns:a16="http://schemas.microsoft.com/office/drawing/2014/main" id="{7DD4D0E9-1230-4D60-9709-11E020AFF186}"/>
              </a:ext>
            </a:extLst>
          </p:cNvPr>
          <p:cNvSpPr txBox="1"/>
          <p:nvPr/>
        </p:nvSpPr>
        <p:spPr>
          <a:xfrm>
            <a:off x="9476468" y="1453314"/>
            <a:ext cx="2616521" cy="39703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/>
              <a:t>如图所示，整个整个流程分</a:t>
            </a:r>
            <a:r>
              <a:rPr lang="en-US" altLang="zh-CN" sz="1400" dirty="0"/>
              <a:t>3</a:t>
            </a:r>
            <a:r>
              <a:rPr lang="zh-CN" altLang="en-US" sz="1400" dirty="0"/>
              <a:t>个流程：</a:t>
            </a:r>
            <a:endParaRPr lang="en-US" altLang="zh-CN" sz="1400" dirty="0"/>
          </a:p>
          <a:p>
            <a:endParaRPr lang="en-US" altLang="zh-CN" sz="1400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sz="1400" dirty="0"/>
              <a:t>公交数据：使用公交已有专线将数据上送到久事云大数据平台，客流宝模块通过交通卡专线获取公交数据</a:t>
            </a:r>
            <a:endParaRPr lang="en-US" altLang="zh-CN" sz="1400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sz="1400" dirty="0"/>
              <a:t>交通卡数据：数据中台获取个业务系统数据，客流宝通过交通卡数据中台获取客流宝相关数据</a:t>
            </a:r>
            <a:endParaRPr lang="en-US" altLang="zh-CN" sz="1400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sz="1400" dirty="0"/>
              <a:t>数据服务：对加工的数据提供各种服务，其中公网服务有</a:t>
            </a:r>
            <a:r>
              <a:rPr lang="en-US" altLang="zh-CN" sz="1400" dirty="0"/>
              <a:t>3</a:t>
            </a:r>
            <a:r>
              <a:rPr lang="zh-CN" altLang="en-US" sz="1400" dirty="0"/>
              <a:t>种：</a:t>
            </a:r>
            <a:endParaRPr lang="en-US" altLang="zh-CN" sz="1400" dirty="0"/>
          </a:p>
          <a:p>
            <a:pPr marL="800100" lvl="1" indent="-342900">
              <a:buFont typeface="+mj-ea"/>
              <a:buAutoNum type="circleNumDbPlain"/>
            </a:pPr>
            <a:r>
              <a:rPr lang="en-US" altLang="zh-CN" sz="1400" dirty="0"/>
              <a:t>API</a:t>
            </a:r>
            <a:r>
              <a:rPr lang="zh-CN" altLang="en-US" sz="1400" dirty="0"/>
              <a:t>数据服务：</a:t>
            </a:r>
            <a:r>
              <a:rPr lang="en-US" altLang="zh-CN" sz="1400" dirty="0"/>
              <a:t>https</a:t>
            </a:r>
          </a:p>
          <a:p>
            <a:pPr marL="800100" lvl="1" indent="-342900">
              <a:buFont typeface="+mj-ea"/>
              <a:buAutoNum type="circleNumDbPlain"/>
            </a:pPr>
            <a:r>
              <a:rPr lang="zh-CN" altLang="en-US" sz="1400" dirty="0"/>
              <a:t>数据实验室：</a:t>
            </a:r>
            <a:r>
              <a:rPr lang="en-US" altLang="zh-CN" sz="1400" dirty="0"/>
              <a:t>VPN</a:t>
            </a:r>
          </a:p>
          <a:p>
            <a:pPr marL="800100" lvl="1" indent="-342900">
              <a:buFont typeface="+mj-ea"/>
              <a:buAutoNum type="circleNumDbPlain"/>
            </a:pPr>
            <a:r>
              <a:rPr lang="zh-CN" altLang="en-US" sz="1400" dirty="0"/>
              <a:t>文件服务器：</a:t>
            </a:r>
            <a:r>
              <a:rPr lang="en-US" altLang="zh-CN" sz="1400" dirty="0"/>
              <a:t>sftp</a:t>
            </a: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0EDB7858-2B68-4C38-B595-4102EB7C597E}"/>
              </a:ext>
            </a:extLst>
          </p:cNvPr>
          <p:cNvSpPr txBox="1"/>
          <p:nvPr/>
        </p:nvSpPr>
        <p:spPr>
          <a:xfrm>
            <a:off x="2005806" y="1776282"/>
            <a:ext cx="713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FF0000"/>
                </a:solidFill>
              </a:rPr>
              <a:t>HTTPS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228D2E04-10BF-4506-B591-0B00FAD8365C}"/>
              </a:ext>
            </a:extLst>
          </p:cNvPr>
          <p:cNvSpPr txBox="1"/>
          <p:nvPr/>
        </p:nvSpPr>
        <p:spPr>
          <a:xfrm>
            <a:off x="4107332" y="1794440"/>
            <a:ext cx="566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FF0000"/>
                </a:solidFill>
              </a:rPr>
              <a:t>VPN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E0B1CC4A-134E-4B80-AC1D-85B3FA892742}"/>
              </a:ext>
            </a:extLst>
          </p:cNvPr>
          <p:cNvSpPr txBox="1"/>
          <p:nvPr/>
        </p:nvSpPr>
        <p:spPr>
          <a:xfrm>
            <a:off x="5571718" y="1782213"/>
            <a:ext cx="583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FF0000"/>
                </a:solidFill>
              </a:rPr>
              <a:t>SFTP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0F537468-7C3F-442D-9B3C-D86039D9F310}"/>
              </a:ext>
            </a:extLst>
          </p:cNvPr>
          <p:cNvSpPr txBox="1"/>
          <p:nvPr/>
        </p:nvSpPr>
        <p:spPr>
          <a:xfrm>
            <a:off x="5117150" y="1216655"/>
            <a:ext cx="713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防火墙</a:t>
            </a: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497DE730-EDC4-4E5C-9077-3D8464F87024}"/>
              </a:ext>
            </a:extLst>
          </p:cNvPr>
          <p:cNvSpPr txBox="1"/>
          <p:nvPr/>
        </p:nvSpPr>
        <p:spPr>
          <a:xfrm>
            <a:off x="5024383" y="2524003"/>
            <a:ext cx="713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防火墙</a:t>
            </a:r>
          </a:p>
        </p:txBody>
      </p:sp>
      <p:sp>
        <p:nvSpPr>
          <p:cNvPr id="137" name="文本框 134">
            <a:extLst>
              <a:ext uri="{FF2B5EF4-FFF2-40B4-BE49-F238E27FC236}">
                <a16:creationId xmlns:a16="http://schemas.microsoft.com/office/drawing/2014/main" id="{0F537468-7C3F-442D-9B3C-D86039D9F310}"/>
              </a:ext>
            </a:extLst>
          </p:cNvPr>
          <p:cNvSpPr txBox="1"/>
          <p:nvPr/>
        </p:nvSpPr>
        <p:spPr>
          <a:xfrm>
            <a:off x="7008641" y="5703651"/>
            <a:ext cx="112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FF0000"/>
                </a:solidFill>
              </a:rPr>
              <a:t>使用已有专线</a:t>
            </a:r>
          </a:p>
        </p:txBody>
      </p:sp>
      <p:sp>
        <p:nvSpPr>
          <p:cNvPr id="138" name="文本框 134">
            <a:extLst>
              <a:ext uri="{FF2B5EF4-FFF2-40B4-BE49-F238E27FC236}">
                <a16:creationId xmlns:a16="http://schemas.microsoft.com/office/drawing/2014/main" id="{260C2CD6-862F-4F3B-B3B4-DE6634181D10}"/>
              </a:ext>
            </a:extLst>
          </p:cNvPr>
          <p:cNvSpPr txBox="1"/>
          <p:nvPr/>
        </p:nvSpPr>
        <p:spPr>
          <a:xfrm>
            <a:off x="8311829" y="4174596"/>
            <a:ext cx="112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FF0000"/>
                </a:solidFill>
              </a:rPr>
              <a:t>使用已有专线</a:t>
            </a: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10749C21-E53D-45EE-A5ED-A29957CAFB4D}"/>
              </a:ext>
            </a:extLst>
          </p:cNvPr>
          <p:cNvSpPr txBox="1"/>
          <p:nvPr/>
        </p:nvSpPr>
        <p:spPr>
          <a:xfrm>
            <a:off x="6383099" y="692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公网用户</a:t>
            </a:r>
          </a:p>
        </p:txBody>
      </p:sp>
    </p:spTree>
    <p:extLst>
      <p:ext uri="{BB962C8B-B14F-4D97-AF65-F5344CB8AC3E}">
        <p14:creationId xmlns:p14="http://schemas.microsoft.com/office/powerpoint/2010/main" val="701250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6B9A100-8D92-953C-D8BF-4F031B91F662}"/>
              </a:ext>
            </a:extLst>
          </p:cNvPr>
          <p:cNvSpPr/>
          <p:nvPr/>
        </p:nvSpPr>
        <p:spPr>
          <a:xfrm>
            <a:off x="503596" y="344669"/>
            <a:ext cx="45719" cy="25200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2965891-27DB-EAC9-38A1-20FBC59F1926}"/>
              </a:ext>
            </a:extLst>
          </p:cNvPr>
          <p:cNvSpPr txBox="1"/>
          <p:nvPr/>
        </p:nvSpPr>
        <p:spPr>
          <a:xfrm>
            <a:off x="739100" y="179929"/>
            <a:ext cx="2201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3200" b="1" dirty="0">
                <a:solidFill>
                  <a:srgbClr val="4D49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进度计划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C07E23D-3134-4AA7-8069-0AA05CD2FEA5}"/>
              </a:ext>
            </a:extLst>
          </p:cNvPr>
          <p:cNvSpPr txBox="1"/>
          <p:nvPr/>
        </p:nvSpPr>
        <p:spPr>
          <a:xfrm>
            <a:off x="877646" y="1043709"/>
            <a:ext cx="917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整体工作进度：</a:t>
            </a:r>
            <a:endParaRPr lang="en-US" altLang="zh-CN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30E21F6-8425-4E0E-B0D7-CC9207ED997D}"/>
              </a:ext>
            </a:extLst>
          </p:cNvPr>
          <p:cNvSpPr txBox="1"/>
          <p:nvPr/>
        </p:nvSpPr>
        <p:spPr>
          <a:xfrm>
            <a:off x="942301" y="4472602"/>
            <a:ext cx="8063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近期的工作：</a:t>
            </a:r>
            <a:endParaRPr lang="en-US" altLang="zh-CN" b="1" dirty="0"/>
          </a:p>
          <a:p>
            <a:r>
              <a:rPr lang="en-US" altLang="zh-CN" dirty="0"/>
              <a:t>1.</a:t>
            </a:r>
            <a:r>
              <a:rPr lang="zh-CN" altLang="en-US" dirty="0"/>
              <a:t>客流宝数据收集：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表结构确认，表数据主题单位确认，表数据上送流程确认，算法确认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原型图确认：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原型图设计和功能的确认，业务数据表结构的设计。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久事云资源申请：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测四客流宝前置系统获取久事云大数据大数据</a:t>
            </a:r>
            <a:endParaRPr lang="en-US" altLang="zh-CN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BDE4FB0-C9B8-407E-9C27-53510D8E2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05944"/>
              </p:ext>
            </p:extLst>
          </p:nvPr>
        </p:nvGraphicFramePr>
        <p:xfrm>
          <a:off x="942301" y="1517977"/>
          <a:ext cx="7289108" cy="2306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4703">
                  <a:extLst>
                    <a:ext uri="{9D8B030D-6E8A-4147-A177-3AD203B41FA5}">
                      <a16:colId xmlns:a16="http://schemas.microsoft.com/office/drawing/2014/main" val="2982223168"/>
                    </a:ext>
                  </a:extLst>
                </a:gridCol>
                <a:gridCol w="4304405">
                  <a:extLst>
                    <a:ext uri="{9D8B030D-6E8A-4147-A177-3AD203B41FA5}">
                      <a16:colId xmlns:a16="http://schemas.microsoft.com/office/drawing/2014/main" val="3704526010"/>
                    </a:ext>
                  </a:extLst>
                </a:gridCol>
              </a:tblGrid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时间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任务计划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0550693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2023</a:t>
                      </a:r>
                      <a:r>
                        <a:rPr lang="zh-CN" sz="1600" kern="100" dirty="0">
                          <a:effectLst/>
                        </a:rPr>
                        <a:t>年</a:t>
                      </a:r>
                      <a:r>
                        <a:rPr lang="en-US" altLang="zh-CN" sz="1600" kern="100" dirty="0">
                          <a:effectLst/>
                        </a:rPr>
                        <a:t>5</a:t>
                      </a:r>
                      <a:r>
                        <a:rPr lang="zh-CN" sz="1600" kern="100" dirty="0">
                          <a:effectLst/>
                        </a:rPr>
                        <a:t>月底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系统和原型设计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700588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2023</a:t>
                      </a:r>
                      <a:r>
                        <a:rPr lang="zh-CN" sz="1600" kern="100" dirty="0">
                          <a:effectLst/>
                        </a:rPr>
                        <a:t>年</a:t>
                      </a:r>
                      <a:r>
                        <a:rPr lang="en-US" altLang="zh-CN" sz="1600" kern="100" dirty="0">
                          <a:effectLst/>
                        </a:rPr>
                        <a:t>7</a:t>
                      </a:r>
                      <a:r>
                        <a:rPr lang="zh-CN" sz="1600" kern="100" dirty="0">
                          <a:effectLst/>
                        </a:rPr>
                        <a:t>月底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门户网站和数据实验室完成开发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6256044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2023</a:t>
                      </a:r>
                      <a:r>
                        <a:rPr lang="zh-CN" sz="1600" kern="100">
                          <a:effectLst/>
                        </a:rPr>
                        <a:t>年</a:t>
                      </a:r>
                      <a:r>
                        <a:rPr lang="en-US" sz="1600" kern="100">
                          <a:effectLst/>
                        </a:rPr>
                        <a:t>8</a:t>
                      </a:r>
                      <a:r>
                        <a:rPr lang="zh-CN" sz="1600" kern="100">
                          <a:effectLst/>
                        </a:rPr>
                        <a:t>月底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管控台完成开发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8201383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2023</a:t>
                      </a:r>
                      <a:r>
                        <a:rPr lang="zh-CN" sz="1600" kern="100" dirty="0">
                          <a:effectLst/>
                        </a:rPr>
                        <a:t>年</a:t>
                      </a:r>
                      <a:r>
                        <a:rPr lang="en-US" sz="1600" kern="100" dirty="0">
                          <a:effectLst/>
                        </a:rPr>
                        <a:t>9</a:t>
                      </a:r>
                      <a:r>
                        <a:rPr lang="zh-CN" sz="1600" kern="100" dirty="0">
                          <a:effectLst/>
                        </a:rPr>
                        <a:t>月底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完成服务网关搭建完成开发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3679361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2023</a:t>
                      </a:r>
                      <a:r>
                        <a:rPr lang="zh-CN" sz="1600" kern="100" dirty="0">
                          <a:effectLst/>
                        </a:rPr>
                        <a:t>年</a:t>
                      </a:r>
                      <a:r>
                        <a:rPr lang="en-US" sz="1600" kern="100" dirty="0">
                          <a:effectLst/>
                        </a:rPr>
                        <a:t>10</a:t>
                      </a:r>
                      <a:r>
                        <a:rPr lang="zh-CN" sz="1600" kern="100" dirty="0">
                          <a:effectLst/>
                        </a:rPr>
                        <a:t>月底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完成监控平台搭建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516482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2023</a:t>
                      </a:r>
                      <a:r>
                        <a:rPr lang="zh-CN" sz="1600" kern="100">
                          <a:effectLst/>
                        </a:rPr>
                        <a:t>年</a:t>
                      </a:r>
                      <a:r>
                        <a:rPr lang="en-US" sz="1600" kern="100">
                          <a:effectLst/>
                        </a:rPr>
                        <a:t>11</a:t>
                      </a:r>
                      <a:r>
                        <a:rPr lang="zh-CN" sz="1600" kern="100">
                          <a:effectLst/>
                        </a:rPr>
                        <a:t>月底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系统联调测试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9456267"/>
                  </a:ext>
                </a:extLst>
              </a:tr>
              <a:tr h="288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2023</a:t>
                      </a:r>
                      <a:r>
                        <a:rPr lang="zh-CN" sz="1600" kern="100">
                          <a:effectLst/>
                        </a:rPr>
                        <a:t>年</a:t>
                      </a:r>
                      <a:r>
                        <a:rPr lang="en-US" sz="1600" kern="100">
                          <a:effectLst/>
                        </a:rPr>
                        <a:t>12</a:t>
                      </a:r>
                      <a:r>
                        <a:rPr lang="zh-CN" sz="1600" kern="100">
                          <a:effectLst/>
                        </a:rPr>
                        <a:t>月底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系统上线试运行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5680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30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48882-069B-D1F3-AA6D-D4599AC3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 </a:t>
            </a:r>
            <a:r>
              <a:rPr lang="zh-CN" altLang="en-US" dirty="0"/>
              <a:t>推进机制建议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E6947E-2E7F-9CDE-7EF1-1B9D9D249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4411"/>
          </a:xfrm>
        </p:spPr>
        <p:txBody>
          <a:bodyPr/>
          <a:lstStyle/>
          <a:p>
            <a:r>
              <a:rPr lang="zh-CN" altLang="en-US" dirty="0"/>
              <a:t>明确联络人，建立推进小组，形成定期例会制度。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4C8B94F-461A-4235-B875-1E76C1B12423}"/>
              </a:ext>
            </a:extLst>
          </p:cNvPr>
          <p:cNvSpPr txBox="1"/>
          <p:nvPr/>
        </p:nvSpPr>
        <p:spPr>
          <a:xfrm>
            <a:off x="5138236" y="5209707"/>
            <a:ext cx="5178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数据链路</a:t>
            </a:r>
            <a:endParaRPr lang="en-US" altLang="zh-CN" dirty="0"/>
          </a:p>
          <a:p>
            <a:r>
              <a:rPr lang="zh-CN" altLang="en-US" dirty="0"/>
              <a:t>输出数据：</a:t>
            </a:r>
            <a:r>
              <a:rPr lang="en-US" altLang="zh-CN" dirty="0"/>
              <a:t>API</a:t>
            </a:r>
            <a:r>
              <a:rPr lang="zh-CN" altLang="en-US" dirty="0"/>
              <a:t>、</a:t>
            </a:r>
            <a:r>
              <a:rPr lang="en-US" altLang="zh-CN" dirty="0"/>
              <a:t>SFTP</a:t>
            </a:r>
            <a:r>
              <a:rPr lang="zh-CN" altLang="en-US" dirty="0"/>
              <a:t>、</a:t>
            </a:r>
            <a:endParaRPr lang="en-US" altLang="zh-CN" dirty="0"/>
          </a:p>
          <a:p>
            <a:r>
              <a:rPr lang="zh-CN" altLang="en-US" dirty="0"/>
              <a:t>久事大数据平台： 网络问题、数据加工问题、应用部署问题， 公网安全问题。</a:t>
            </a:r>
          </a:p>
        </p:txBody>
      </p:sp>
    </p:spTree>
    <p:extLst>
      <p:ext uri="{BB962C8B-B14F-4D97-AF65-F5344CB8AC3E}">
        <p14:creationId xmlns:p14="http://schemas.microsoft.com/office/powerpoint/2010/main" val="17214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kitigd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1338</Words>
  <Application>Microsoft Office PowerPoint</Application>
  <PresentationFormat>宽屏</PresentationFormat>
  <Paragraphs>174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等线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 推进机制建议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lin lin</dc:creator>
  <cp:lastModifiedBy>shu_kai@jiuyv.com</cp:lastModifiedBy>
  <cp:revision>47</cp:revision>
  <dcterms:created xsi:type="dcterms:W3CDTF">2022-12-08T07:54:53Z</dcterms:created>
  <dcterms:modified xsi:type="dcterms:W3CDTF">2023-05-18T08:35:35Z</dcterms:modified>
</cp:coreProperties>
</file>