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等线"/>
      </a:defRPr>
    </a:lvl1pPr>
    <a:lvl2pPr indent="228600" latinLnBrk="0">
      <a:defRPr sz="1200">
        <a:latin typeface="+mn-lt"/>
        <a:ea typeface="+mn-ea"/>
        <a:cs typeface="+mn-cs"/>
        <a:sym typeface="等线"/>
      </a:defRPr>
    </a:lvl2pPr>
    <a:lvl3pPr indent="457200" latinLnBrk="0">
      <a:defRPr sz="1200">
        <a:latin typeface="+mn-lt"/>
        <a:ea typeface="+mn-ea"/>
        <a:cs typeface="+mn-cs"/>
        <a:sym typeface="等线"/>
      </a:defRPr>
    </a:lvl3pPr>
    <a:lvl4pPr indent="685800" latinLnBrk="0">
      <a:defRPr sz="1200">
        <a:latin typeface="+mn-lt"/>
        <a:ea typeface="+mn-ea"/>
        <a:cs typeface="+mn-cs"/>
        <a:sym typeface="等线"/>
      </a:defRPr>
    </a:lvl4pPr>
    <a:lvl5pPr indent="914400" latinLnBrk="0">
      <a:defRPr sz="1200">
        <a:latin typeface="+mn-lt"/>
        <a:ea typeface="+mn-ea"/>
        <a:cs typeface="+mn-cs"/>
        <a:sym typeface="等线"/>
      </a:defRPr>
    </a:lvl5pPr>
    <a:lvl6pPr indent="1143000" latinLnBrk="0">
      <a:defRPr sz="1200">
        <a:latin typeface="+mn-lt"/>
        <a:ea typeface="+mn-ea"/>
        <a:cs typeface="+mn-cs"/>
        <a:sym typeface="等线"/>
      </a:defRPr>
    </a:lvl6pPr>
    <a:lvl7pPr indent="1371600" latinLnBrk="0">
      <a:defRPr sz="1200">
        <a:latin typeface="+mn-lt"/>
        <a:ea typeface="+mn-ea"/>
        <a:cs typeface="+mn-cs"/>
        <a:sym typeface="等线"/>
      </a:defRPr>
    </a:lvl7pPr>
    <a:lvl8pPr indent="1600200" latinLnBrk="0">
      <a:defRPr sz="1200">
        <a:latin typeface="+mn-lt"/>
        <a:ea typeface="+mn-ea"/>
        <a:cs typeface="+mn-cs"/>
        <a:sym typeface="等线"/>
      </a:defRPr>
    </a:lvl8pPr>
    <a:lvl9pPr indent="1828800" latinLnBrk="0">
      <a:defRPr sz="1200">
        <a:latin typeface="+mn-lt"/>
        <a:ea typeface="+mn-ea"/>
        <a:cs typeface="+mn-cs"/>
        <a:sym typeface="等线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457200">
              <a:buSzTx/>
              <a:buFontTx/>
              <a:buNone/>
              <a:defRPr b="1" sz="2400"/>
            </a:lvl2pPr>
            <a:lvl3pPr marL="0" indent="914400">
              <a:buSzTx/>
              <a:buFontTx/>
              <a:buNone/>
              <a:defRPr b="1" sz="2400"/>
            </a:lvl3pPr>
            <a:lvl4pPr marL="0" indent="1371600">
              <a:buSzTx/>
              <a:buFontTx/>
              <a:buNone/>
              <a:defRPr b="1" sz="2400"/>
            </a:lvl4pPr>
            <a:lvl5pPr marL="0" indent="1828800"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文本占位符 4"/>
          <p:cNvSpPr/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文本占位符 3"/>
          <p:cNvSpPr/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图片占位符 2"/>
          <p:cNvSpPr/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leetcode.cn/problems/maximum-frequency-stack/" TargetMode="External"/><Relationship Id="rId3" Type="http://schemas.openxmlformats.org/officeDocument/2006/relationships/image" Target="../media/image1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leetcode.cn/problems/insert-delete-getrandom-o1/" TargetMode="External"/><Relationship Id="rId3" Type="http://schemas.openxmlformats.org/officeDocument/2006/relationships/image" Target="../media/image1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95" name="标题 1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2023金三银四突击课</a:t>
            </a:r>
          </a:p>
          <a:p>
            <a:pPr/>
            <a:r>
              <a:t>Mca突击课第3期</a:t>
            </a:r>
          </a:p>
        </p:txBody>
      </p:sp>
      <p:sp>
        <p:nvSpPr>
          <p:cNvPr id="96" name="副标题 2"/>
          <p:cNvSpPr txBox="1"/>
          <p:nvPr>
            <p:ph type="subTitle" sz="quarter" idx="1"/>
          </p:nvPr>
        </p:nvSpPr>
        <p:spPr>
          <a:xfrm>
            <a:off x="1466594" y="4299113"/>
            <a:ext cx="9144001" cy="165576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1000"/>
              </a:lnSpc>
            </a:pPr>
            <a:r>
              <a:t>第08节 </a:t>
            </a:r>
          </a:p>
          <a:p>
            <a:pPr>
              <a:lnSpc>
                <a:spcPct val="81000"/>
              </a:lnSpc>
            </a:pPr>
            <a:r>
              <a:t>前缀树、数据结构设计题、嵌套递归模型</a:t>
            </a:r>
          </a:p>
          <a:p>
            <a:pPr>
              <a:lnSpc>
                <a:spcPct val="81000"/>
              </a:lnSpc>
            </a:pPr>
            <a:r>
              <a:t>左程云</a:t>
            </a:r>
          </a:p>
        </p:txBody>
      </p:sp>
      <p:pic>
        <p:nvPicPr>
          <p:cNvPr id="97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00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/>
          <a:p>
            <a:pPr>
              <a:defRPr sz="3200"/>
            </a:pPr>
            <a:r>
              <a:t>前缀树（</a:t>
            </a:r>
            <a:r>
              <a:t>trie</a:t>
            </a:r>
            <a:r>
              <a:t>）</a:t>
            </a:r>
          </a:p>
        </p:txBody>
      </p:sp>
      <p:sp>
        <p:nvSpPr>
          <p:cNvPr id="101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1</a:t>
            </a:r>
            <a:r>
              <a:t>）单个字符串中，字符从前到后的加到一棵多叉树上</a:t>
            </a:r>
            <a:endParaRPr sz="2400"/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2</a:t>
            </a:r>
            <a:r>
              <a:t>）字符放在路上，节点上有专属的数据项（常见的是</a:t>
            </a:r>
            <a:r>
              <a:t>pass</a:t>
            </a:r>
            <a:r>
              <a:t>和</a:t>
            </a:r>
            <a:r>
              <a:t>end</a:t>
            </a:r>
            <a:r>
              <a:t>值）</a:t>
            </a:r>
            <a:endParaRPr sz="2400"/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3</a:t>
            </a:r>
            <a:r>
              <a:t>）所有样本都这样添加，如果没有路就新建，如有路就复用</a:t>
            </a:r>
            <a:endParaRPr sz="2400"/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4</a:t>
            </a:r>
            <a:r>
              <a:t>）沿途节点的</a:t>
            </a:r>
            <a:r>
              <a:t>pass</a:t>
            </a:r>
            <a:r>
              <a:t>值增加</a:t>
            </a:r>
            <a:r>
              <a:t>1</a:t>
            </a:r>
            <a:r>
              <a:t>，每个字符串结束时来到的节点</a:t>
            </a:r>
            <a:r>
              <a:t>end</a:t>
            </a:r>
            <a:r>
              <a:t>值增加</a:t>
            </a: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可以完成前缀相关的查询</a:t>
            </a:r>
          </a:p>
        </p:txBody>
      </p:sp>
      <p:pic>
        <p:nvPicPr>
          <p:cNvPr id="102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05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/>
          <a:p>
            <a:pPr>
              <a:defRPr sz="3200"/>
            </a:pPr>
            <a:r>
              <a:t>前缀树（</a:t>
            </a:r>
            <a:r>
              <a:t>trie</a:t>
            </a:r>
            <a:r>
              <a:t>）</a:t>
            </a:r>
          </a:p>
        </p:txBody>
      </p:sp>
      <p:sp>
        <p:nvSpPr>
          <p:cNvPr id="106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/>
          <a:p>
            <a:pPr marL="0" indent="0" defTabSz="37033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10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设计一种结构。用户可以：</a:t>
            </a:r>
            <a:endParaRPr sz="1944"/>
          </a:p>
          <a:p>
            <a:pPr marL="0" indent="0" defTabSz="37033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10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1</a:t>
            </a:r>
            <a:r>
              <a:t>）</a:t>
            </a:r>
            <a:r>
              <a:t>void insert(String str)</a:t>
            </a:r>
          </a:p>
          <a:p>
            <a:pPr marL="0" indent="0" defTabSz="37033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10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    添加str，可以重复添加，每次加</a:t>
            </a:r>
            <a:r>
              <a:t>1</a:t>
            </a:r>
            <a:r>
              <a:t>个</a:t>
            </a:r>
            <a:endParaRPr sz="1944"/>
          </a:p>
          <a:p>
            <a:pPr marL="0" indent="0" defTabSz="37033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10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2</a:t>
            </a:r>
            <a:r>
              <a:t>）</a:t>
            </a:r>
            <a:r>
              <a:t>int countWordsEqualTo(String str)</a:t>
            </a:r>
          </a:p>
          <a:p>
            <a:pPr marL="0" indent="0" defTabSz="37033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10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    </a:t>
            </a:r>
            <a:r>
              <a:t>查询str有几个</a:t>
            </a:r>
            <a:endParaRPr sz="1944"/>
          </a:p>
          <a:p>
            <a:pPr marL="0" indent="0" defTabSz="37033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10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3) void erase(String str)</a:t>
            </a:r>
          </a:p>
          <a:p>
            <a:pPr marL="0" indent="0" defTabSz="37033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10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    </a:t>
            </a:r>
            <a:r>
              <a:t>删掉str，每次删</a:t>
            </a:r>
            <a:r>
              <a:t>1</a:t>
            </a:r>
            <a:r>
              <a:t>个</a:t>
            </a:r>
            <a:endParaRPr sz="1944"/>
          </a:p>
          <a:p>
            <a:pPr marL="0" indent="0" defTabSz="37033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10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4</a:t>
            </a:r>
            <a:r>
              <a:t>）</a:t>
            </a:r>
            <a:r>
              <a:t>int</a:t>
            </a:r>
            <a:r>
              <a:t> </a:t>
            </a:r>
            <a:r>
              <a:t>countWordsStartingWith(String str) </a:t>
            </a:r>
          </a:p>
          <a:p>
            <a:pPr marL="0" indent="0" defTabSz="37033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10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    </a:t>
            </a:r>
            <a:r>
              <a:t>查询有多少个字符串，是以</a:t>
            </a:r>
            <a:r>
              <a:t>str</a:t>
            </a:r>
            <a:r>
              <a:t>做前缀的</a:t>
            </a:r>
          </a:p>
        </p:txBody>
      </p:sp>
      <p:pic>
        <p:nvPicPr>
          <p:cNvPr id="107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10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题目01</a:t>
            </a:r>
          </a:p>
        </p:txBody>
      </p:sp>
      <p:sp>
        <p:nvSpPr>
          <p:cNvPr id="111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>
            <a:lvl1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前缀树的数组实现方法</a:t>
            </a:r>
          </a:p>
        </p:txBody>
      </p:sp>
      <p:pic>
        <p:nvPicPr>
          <p:cNvPr id="112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15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题目02</a:t>
            </a:r>
          </a:p>
        </p:txBody>
      </p:sp>
      <p:sp>
        <p:nvSpPr>
          <p:cNvPr id="116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>
            <a:lvl1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前缀树的哈希表实现方法</a:t>
            </a:r>
          </a:p>
        </p:txBody>
      </p:sp>
      <p:pic>
        <p:nvPicPr>
          <p:cNvPr id="117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20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题目03</a:t>
            </a:r>
          </a:p>
        </p:txBody>
      </p:sp>
      <p:sp>
        <p:nvSpPr>
          <p:cNvPr id="121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/>
          <a:p>
            <a:pPr marL="0" indent="0" defTabSz="37490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设计一个包含一些单词的特殊词典，并能够通过前缀和后缀来检索单词。</a:t>
            </a:r>
            <a:endParaRPr>
              <a:solidFill>
                <a:srgbClr val="000000"/>
              </a:solidFill>
            </a:endParaRPr>
          </a:p>
          <a:p>
            <a:pPr marL="0" indent="0" defTabSz="37490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实现 WordFilter 类：</a:t>
            </a:r>
            <a:endParaRPr>
              <a:solidFill>
                <a:srgbClr val="000000"/>
              </a:solidFill>
            </a:endParaRPr>
          </a:p>
          <a:p>
            <a:pPr marL="0" indent="0" defTabSz="37490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WordFilter(string[] words) 使用词典中的单词 words 初始化对象</a:t>
            </a:r>
            <a:endParaRPr>
              <a:solidFill>
                <a:srgbClr val="000000"/>
              </a:solidFill>
            </a:endParaRPr>
          </a:p>
          <a:p>
            <a:pPr marL="0" indent="0" defTabSz="37490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f(string </a:t>
            </a:r>
            <a:r>
              <a:rPr u="sng"/>
              <a:t>pref</a:t>
            </a:r>
            <a:r>
              <a:t>, string </a:t>
            </a:r>
            <a:r>
              <a:rPr u="sng"/>
              <a:t>suff</a:t>
            </a:r>
            <a:r>
              <a:t>) </a:t>
            </a:r>
            <a:endParaRPr>
              <a:solidFill>
                <a:srgbClr val="000000"/>
              </a:solidFill>
            </a:endParaRPr>
          </a:p>
          <a:p>
            <a:pPr marL="0" indent="0" defTabSz="37490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返回词典中具有前缀 prefix 和后缀 </a:t>
            </a:r>
            <a:r>
              <a:rPr u="sng"/>
              <a:t>suff</a:t>
            </a:r>
            <a:r>
              <a:t> 的单词的下标</a:t>
            </a:r>
            <a:endParaRPr>
              <a:solidFill>
                <a:srgbClr val="000000"/>
              </a:solidFill>
            </a:endParaRPr>
          </a:p>
          <a:p>
            <a:pPr marL="0" indent="0" defTabSz="37490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如果存在不止一个满足要求的下标，返回其中 最大的下标</a:t>
            </a:r>
            <a:endParaRPr>
              <a:solidFill>
                <a:srgbClr val="000000"/>
              </a:solidFill>
            </a:endParaRPr>
          </a:p>
          <a:p>
            <a:pPr marL="0" indent="0" defTabSz="37490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如果不存在这样的单词，返回 -1 。</a:t>
            </a:r>
            <a:endParaRPr>
              <a:solidFill>
                <a:srgbClr val="000000"/>
              </a:solidFill>
            </a:endParaRPr>
          </a:p>
          <a:p>
            <a:pPr marL="0" indent="0" defTabSz="37490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测试链接 : </a:t>
            </a:r>
          </a:p>
          <a:p>
            <a:pPr marL="0" indent="0" defTabSz="37490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https://leetcode.cn/problems/prefix-and-suffix-search/</a:t>
            </a:r>
          </a:p>
        </p:txBody>
      </p:sp>
      <p:pic>
        <p:nvPicPr>
          <p:cNvPr id="122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25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题目04</a:t>
            </a:r>
          </a:p>
        </p:txBody>
      </p:sp>
      <p:sp>
        <p:nvSpPr>
          <p:cNvPr id="126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/>
          <a:p>
            <a:pPr marL="0" indent="0" defTabSz="37490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来自字节飞书团队笔试</a:t>
            </a:r>
          </a:p>
          <a:p>
            <a:pPr marL="0" indent="0" defTabSz="37490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所有数组的的长度都&gt;=2</a:t>
            </a:r>
            <a:endParaRPr>
              <a:solidFill>
                <a:srgbClr val="000000"/>
              </a:solidFill>
            </a:endParaRPr>
          </a:p>
          <a:p>
            <a:pPr marL="0" indent="0" defTabSz="37490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假设数组a和数组b为两组信号</a:t>
            </a:r>
            <a:endParaRPr>
              <a:solidFill>
                <a:srgbClr val="000000"/>
              </a:solidFill>
            </a:endParaRPr>
          </a:p>
          <a:p>
            <a:pPr marL="0" indent="0" defTabSz="37490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1) length(b) &lt;= length(a)</a:t>
            </a:r>
            <a:endParaRPr>
              <a:solidFill>
                <a:srgbClr val="000000"/>
              </a:solidFill>
            </a:endParaRPr>
          </a:p>
          <a:p>
            <a:pPr marL="0" indent="0" defTabSz="37490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2) 对于任意0&lt;=i&lt;length(b), 有b[i+1] - b[i] == a[i+1] - a[i]</a:t>
            </a:r>
            <a:endParaRPr>
              <a:solidFill>
                <a:srgbClr val="000000"/>
              </a:solidFill>
            </a:endParaRPr>
          </a:p>
          <a:p>
            <a:pPr marL="0" indent="0" defTabSz="37490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那么就称信号b和信号a一致，记为b==a</a:t>
            </a:r>
            <a:endParaRPr>
              <a:solidFill>
                <a:srgbClr val="000000"/>
              </a:solidFill>
            </a:endParaRPr>
          </a:p>
          <a:p>
            <a:pPr marL="0" indent="0" defTabSz="37490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给你好多b数组，假设有m个: b0数组、b1数组...</a:t>
            </a:r>
            <a:endParaRPr>
              <a:solidFill>
                <a:srgbClr val="000000"/>
              </a:solidFill>
            </a:endParaRPr>
          </a:p>
          <a:p>
            <a:pPr marL="0" indent="0" defTabSz="37490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给你好多a数组，假设有n个: a0数组、a1数组...</a:t>
            </a:r>
            <a:endParaRPr>
              <a:solidFill>
                <a:srgbClr val="000000"/>
              </a:solidFill>
            </a:endParaRPr>
          </a:p>
          <a:p>
            <a:pPr marL="0" indent="0" defTabSz="37490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返回一个长度为m的结果数组</a:t>
            </a:r>
            <a:r>
              <a:rPr u="sng"/>
              <a:t>ans</a:t>
            </a:r>
            <a:r>
              <a:t>，</a:t>
            </a:r>
            <a:r>
              <a:rPr u="sng"/>
              <a:t>ans</a:t>
            </a:r>
            <a:r>
              <a:t>[i]表示 : </a:t>
            </a:r>
            <a:r>
              <a:rPr u="sng"/>
              <a:t>bi</a:t>
            </a:r>
            <a:r>
              <a:t>数组和多少个a数组一致</a:t>
            </a:r>
          </a:p>
        </p:txBody>
      </p:sp>
      <p:pic>
        <p:nvPicPr>
          <p:cNvPr id="127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30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题目05</a:t>
            </a:r>
          </a:p>
        </p:txBody>
      </p:sp>
      <p:sp>
        <p:nvSpPr>
          <p:cNvPr id="131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/>
          <a:p>
            <a:pPr marL="0" indent="0" defTabSz="37490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设计一个类似堆栈的数据结构，将元素推入堆栈，</a:t>
            </a:r>
          </a:p>
          <a:p>
            <a:pPr marL="0" indent="0" defTabSz="37490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并从堆栈中弹出出现频率最高的元素。</a:t>
            </a:r>
            <a:endParaRPr>
              <a:solidFill>
                <a:srgbClr val="000000"/>
              </a:solidFill>
            </a:endParaRPr>
          </a:p>
          <a:p>
            <a:pPr marL="0" indent="0" defTabSz="37490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实现 FreqStack 类:</a:t>
            </a:r>
            <a:endParaRPr>
              <a:solidFill>
                <a:srgbClr val="000000"/>
              </a:solidFill>
            </a:endParaRPr>
          </a:p>
          <a:p>
            <a:pPr marL="0" indent="0" defTabSz="37490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FreqStack() 构造一个空的堆栈。</a:t>
            </a:r>
            <a:endParaRPr>
              <a:solidFill>
                <a:srgbClr val="000000"/>
              </a:solidFill>
            </a:endParaRPr>
          </a:p>
          <a:p>
            <a:pPr marL="0" indent="0" defTabSz="37490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void push(</a:t>
            </a:r>
            <a:r>
              <a:rPr u="sng"/>
              <a:t>int</a:t>
            </a:r>
            <a:r>
              <a:t> </a:t>
            </a:r>
            <a:r>
              <a:rPr u="sng"/>
              <a:t>val</a:t>
            </a:r>
            <a:r>
              <a:t>) 将一个整数 </a:t>
            </a:r>
            <a:r>
              <a:rPr u="sng"/>
              <a:t>val</a:t>
            </a:r>
            <a:r>
              <a:t> 压入栈顶。</a:t>
            </a:r>
            <a:endParaRPr>
              <a:solidFill>
                <a:srgbClr val="000000"/>
              </a:solidFill>
            </a:endParaRPr>
          </a:p>
          <a:p>
            <a:pPr marL="0" indent="0" defTabSz="37490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rPr u="sng"/>
              <a:t>int</a:t>
            </a:r>
            <a:r>
              <a:t> pop() 删除并返回堆栈中出现频率最高的元素。</a:t>
            </a:r>
            <a:endParaRPr>
              <a:solidFill>
                <a:srgbClr val="000000"/>
              </a:solidFill>
            </a:endParaRPr>
          </a:p>
          <a:p>
            <a:pPr marL="0" indent="0" defTabSz="37490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如果出现频率最高的元素不只一个，则移除并返回最接近栈顶的元素。</a:t>
            </a:r>
            <a:endParaRPr>
              <a:solidFill>
                <a:srgbClr val="000000"/>
              </a:solidFill>
            </a:endParaRPr>
          </a:p>
          <a:p>
            <a:pPr marL="0" indent="0" defTabSz="37490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测试链接 : </a:t>
            </a:r>
          </a:p>
          <a:p>
            <a:pPr marL="0" indent="0" defTabSz="37490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2" invalidUrl="" action="" tgtFrame="" tooltip="" history="1" highlightClick="0" endSnd="0"/>
              </a:rPr>
              <a:t>https://leetcode.cn/problems/maximum-frequency-stack/</a:t>
            </a:r>
          </a:p>
        </p:txBody>
      </p:sp>
      <p:pic>
        <p:nvPicPr>
          <p:cNvPr id="132" name="图片 4" descr="图片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35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题目06</a:t>
            </a:r>
          </a:p>
        </p:txBody>
      </p:sp>
      <p:sp>
        <p:nvSpPr>
          <p:cNvPr id="136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/>
          <a:p>
            <a:pPr marL="0" indent="0" defTabSz="283463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3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实现RandomizedSet 类：</a:t>
            </a:r>
            <a:endParaRPr>
              <a:solidFill>
                <a:srgbClr val="000000"/>
              </a:solidFill>
            </a:endParaRPr>
          </a:p>
          <a:p>
            <a:pPr marL="0" indent="0" defTabSz="283463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3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RandomizedSet() 初始化 RandomizedSet 对象</a:t>
            </a:r>
            <a:endParaRPr>
              <a:solidFill>
                <a:srgbClr val="000000"/>
              </a:solidFill>
            </a:endParaRPr>
          </a:p>
          <a:p>
            <a:pPr marL="0" indent="0" defTabSz="283463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3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rPr u="sng"/>
              <a:t>bool</a:t>
            </a:r>
            <a:r>
              <a:t> insert(</a:t>
            </a:r>
            <a:r>
              <a:rPr u="sng"/>
              <a:t>int</a:t>
            </a:r>
            <a:r>
              <a:t> </a:t>
            </a:r>
            <a:r>
              <a:rPr u="sng"/>
              <a:t>val</a:t>
            </a:r>
            <a:r>
              <a:t>) </a:t>
            </a:r>
            <a:endParaRPr>
              <a:solidFill>
                <a:srgbClr val="000000"/>
              </a:solidFill>
            </a:endParaRPr>
          </a:p>
          <a:p>
            <a:pPr marL="0" indent="0" defTabSz="283463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3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     当元素 </a:t>
            </a:r>
            <a:r>
              <a:rPr u="sng"/>
              <a:t>val</a:t>
            </a:r>
            <a:r>
              <a:t> 不存在时，向集合中插入该项，并返回 true</a:t>
            </a:r>
            <a:endParaRPr>
              <a:solidFill>
                <a:srgbClr val="000000"/>
              </a:solidFill>
            </a:endParaRPr>
          </a:p>
          <a:p>
            <a:pPr marL="0" indent="0" defTabSz="283463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3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     否则，返回 false</a:t>
            </a:r>
            <a:endParaRPr>
              <a:solidFill>
                <a:srgbClr val="000000"/>
              </a:solidFill>
            </a:endParaRPr>
          </a:p>
          <a:p>
            <a:pPr marL="0" indent="0" defTabSz="283463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3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rPr u="sng"/>
              <a:t>bool</a:t>
            </a:r>
            <a:r>
              <a:t> remove(</a:t>
            </a:r>
            <a:r>
              <a:rPr u="sng"/>
              <a:t>int</a:t>
            </a:r>
            <a:r>
              <a:t> </a:t>
            </a:r>
            <a:r>
              <a:rPr u="sng"/>
              <a:t>val</a:t>
            </a:r>
            <a:r>
              <a:t>) </a:t>
            </a:r>
            <a:endParaRPr>
              <a:solidFill>
                <a:srgbClr val="000000"/>
              </a:solidFill>
            </a:endParaRPr>
          </a:p>
          <a:p>
            <a:pPr marL="0" indent="0" defTabSz="283463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3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     当元素 </a:t>
            </a:r>
            <a:r>
              <a:rPr u="sng"/>
              <a:t>val</a:t>
            </a:r>
            <a:r>
              <a:t> 存在时，从集合中移除该项，并返回 true</a:t>
            </a:r>
            <a:endParaRPr>
              <a:solidFill>
                <a:srgbClr val="000000"/>
              </a:solidFill>
            </a:endParaRPr>
          </a:p>
          <a:p>
            <a:pPr marL="0" indent="0" defTabSz="283463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3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     否则，返回 false</a:t>
            </a:r>
            <a:endParaRPr>
              <a:solidFill>
                <a:srgbClr val="000000"/>
              </a:solidFill>
            </a:endParaRPr>
          </a:p>
          <a:p>
            <a:pPr marL="0" indent="0" defTabSz="283463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3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rPr u="sng"/>
              <a:t>int</a:t>
            </a:r>
            <a:r>
              <a:t> getRandom() 随机返回现有集合中的一项</a:t>
            </a:r>
            <a:endParaRPr>
              <a:solidFill>
                <a:srgbClr val="000000"/>
              </a:solidFill>
            </a:endParaRPr>
          </a:p>
          <a:p>
            <a:pPr marL="0" indent="0" defTabSz="283463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3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     每个元素应该有 相同的概率 被返回</a:t>
            </a:r>
            <a:endParaRPr>
              <a:solidFill>
                <a:srgbClr val="000000"/>
              </a:solidFill>
            </a:endParaRPr>
          </a:p>
          <a:p>
            <a:pPr marL="0" indent="0" defTabSz="283463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3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你必须实现类的所有函数，并满足每个函数的 平均 时间复杂度为 O(1)</a:t>
            </a:r>
          </a:p>
          <a:p>
            <a:pPr marL="0" indent="0" defTabSz="283463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3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测试链接 : 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2" invalidUrl="" action="" tgtFrame="" tooltip="" history="1" highlightClick="0" endSnd="0"/>
              </a:rPr>
              <a:t>https://leetcode.cn/problems/insert-delete-getrandom-o1/</a:t>
            </a:r>
          </a:p>
        </p:txBody>
      </p:sp>
      <p:pic>
        <p:nvPicPr>
          <p:cNvPr id="137" name="图片 4" descr="图片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40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题目07</a:t>
            </a:r>
          </a:p>
        </p:txBody>
      </p:sp>
      <p:sp>
        <p:nvSpPr>
          <p:cNvPr id="141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解决一切嵌套计算问题的递归模型</a:t>
            </a:r>
          </a:p>
        </p:txBody>
      </p:sp>
      <p:pic>
        <p:nvPicPr>
          <p:cNvPr id="142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主题​​">
  <a:themeElements>
    <a:clrScheme name="Office 主题​​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主题​​">
      <a:majorFont>
        <a:latin typeface="Helvetica"/>
        <a:ea typeface="Helvetica"/>
        <a:cs typeface="Helvetica"/>
      </a:majorFont>
      <a:minorFont>
        <a:latin typeface="等线"/>
        <a:ea typeface="等线"/>
        <a:cs typeface="等线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主题​​">
  <a:themeElements>
    <a:clrScheme name="Office 主题​​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主题​​">
      <a:majorFont>
        <a:latin typeface="Helvetica"/>
        <a:ea typeface="Helvetica"/>
        <a:cs typeface="Helvetica"/>
      </a:majorFont>
      <a:minorFont>
        <a:latin typeface="等线"/>
        <a:ea typeface="等线"/>
        <a:cs typeface="等线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