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图片占位符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nowcoder.com/questionTerminal/88f7e156ca7d43a1a535f619cd3f495c" TargetMode="External"/><Relationship Id="rId3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nowcoder.com/questionTerminal/c23eab7bb39748b6b224a8a3afbe396b" TargetMode="External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eetcode.cn/problems/optimize-water-distribution-in-a-village/" TargetMode="External"/><Relationship Id="rId3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eetcode.cn/problems/network-delay-time" TargetMode="External"/><Relationship Id="rId3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eetcode.cn/problems/maximum-frequency-stack/" TargetMode="External"/><Relationship Id="rId3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eetcode.cn/problems/insert-delete-getrandom-o1/" TargetMode="External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95" name="标题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2023金三银四突击课</a:t>
            </a:r>
          </a:p>
          <a:p>
            <a:pPr/>
            <a:r>
              <a:t>Mca突击课第3期</a:t>
            </a:r>
          </a:p>
        </p:txBody>
      </p:sp>
      <p:sp>
        <p:nvSpPr>
          <p:cNvPr id="96" name="副标题 2"/>
          <p:cNvSpPr txBox="1"/>
          <p:nvPr>
            <p:ph type="subTitle" sz="quarter" idx="1"/>
          </p:nvPr>
        </p:nvSpPr>
        <p:spPr>
          <a:xfrm>
            <a:off x="1466594" y="4299113"/>
            <a:ext cx="9144001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第07节 </a:t>
            </a:r>
          </a:p>
          <a:p>
            <a:pPr>
              <a:lnSpc>
                <a:spcPct val="81000"/>
              </a:lnSpc>
            </a:pPr>
            <a:r>
              <a:t>图的经典算法、数据结构设计题</a:t>
            </a:r>
          </a:p>
          <a:p>
            <a:pPr>
              <a:lnSpc>
                <a:spcPct val="81000"/>
              </a:lnSpc>
            </a:pPr>
            <a:r>
              <a:t>左程云</a:t>
            </a:r>
          </a:p>
        </p:txBody>
      </p:sp>
      <p:pic>
        <p:nvPicPr>
          <p:cNvPr id="9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图</a:t>
            </a:r>
          </a:p>
        </p:txBody>
      </p:sp>
      <p:sp>
        <p:nvSpPr>
          <p:cNvPr id="10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图的表达方式：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1）邻接表法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2）邻接矩阵法</a:t>
            </a:r>
          </a:p>
        </p:txBody>
      </p:sp>
      <p:pic>
        <p:nvPicPr>
          <p:cNvPr id="10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</a:t>
            </a:r>
          </a:p>
        </p:txBody>
      </p:sp>
      <p:sp>
        <p:nvSpPr>
          <p:cNvPr id="10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图的拓扑排序</a:t>
            </a:r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1）</a:t>
            </a:r>
            <a:r>
              <a:t>在图中找到所有入度为</a:t>
            </a:r>
            <a:r>
              <a:t>0</a:t>
            </a:r>
            <a:r>
              <a:t>的点</a:t>
            </a:r>
            <a:endParaRPr sz="1944"/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sz="1944"/>
              <a:t>2）</a:t>
            </a:r>
            <a:r>
              <a:t>把所有入度为</a:t>
            </a:r>
            <a:r>
              <a:t>0</a:t>
            </a:r>
            <a:r>
              <a:t>的点在图中删掉，同时删除它们的出边</a:t>
            </a:r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3）继续找入度为</a:t>
            </a:r>
            <a:r>
              <a:t>0</a:t>
            </a:r>
            <a:r>
              <a:t>的点输出，周而复始</a:t>
            </a:r>
            <a:endParaRPr sz="1944"/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sz="1944"/>
              <a:t>4）</a:t>
            </a:r>
            <a:r>
              <a:t>图的所有点都被删除后，依次删掉的顺序就是拓扑排序</a:t>
            </a:r>
            <a:endParaRPr sz="1944"/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要求：有向图且其中没有环</a:t>
            </a:r>
            <a:endParaRPr sz="1944"/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应用：事件安排、编译顺序</a:t>
            </a:r>
          </a:p>
          <a:p>
            <a:pPr marL="0" indent="0" defTabSz="3703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10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https://www.nowcoder.com/questionTerminal/88f7e156ca7d43a1a535f619cd3f495c</a:t>
            </a:r>
          </a:p>
        </p:txBody>
      </p:sp>
      <p:pic>
        <p:nvPicPr>
          <p:cNvPr id="107" name="图片 4" descr="图片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题目02</a:t>
            </a:r>
          </a:p>
        </p:txBody>
      </p:sp>
      <p:sp>
        <p:nvSpPr>
          <p:cNvPr id="11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5204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最小生成树算法之</a:t>
            </a:r>
            <a:r>
              <a:rPr sz="3387"/>
              <a:t>Kruskal</a:t>
            </a:r>
          </a:p>
          <a:p>
            <a:pPr marL="0" indent="0" defTabSz="35204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</a:p>
          <a:p>
            <a:pPr marL="0" indent="0" defTabSz="35204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</a:t>
            </a:r>
            <a:r>
              <a:t>）总是从权值最小的边开始考虑，依次考察权值依次变大的边</a:t>
            </a:r>
            <a:endParaRPr sz="1848"/>
          </a:p>
          <a:p>
            <a:pPr marL="0" indent="0" defTabSz="35204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</a:t>
            </a:r>
            <a:r>
              <a:t>）当前的边要么进入最小生成树的集合，要么丢弃</a:t>
            </a:r>
            <a:endParaRPr sz="1848"/>
          </a:p>
          <a:p>
            <a:pPr marL="0" indent="0" defTabSz="35204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</a:t>
            </a:r>
            <a:r>
              <a:t>）如果当前的边进入最小生成树的集合中不会形成环，就要当前边</a:t>
            </a:r>
            <a:endParaRPr sz="1848"/>
          </a:p>
          <a:p>
            <a:pPr marL="0" indent="0" defTabSz="35204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4</a:t>
            </a:r>
            <a:r>
              <a:t>）如果当前的边进入最小生成树的集合中会形成环，就不要当前边</a:t>
            </a:r>
            <a:endParaRPr sz="1848"/>
          </a:p>
          <a:p>
            <a:pPr marL="0" indent="0" defTabSz="35204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5</a:t>
            </a:r>
            <a:r>
              <a:t>）考察完所有边之后，最小生成树的集合也得到了</a:t>
            </a:r>
          </a:p>
          <a:p>
            <a:pPr marL="0" indent="0" defTabSz="35204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2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https://www.nowcoder.com/questionTerminal/c23eab7bb39748b6b224a8a3afbe396b</a:t>
            </a:r>
          </a:p>
        </p:txBody>
      </p:sp>
      <p:pic>
        <p:nvPicPr>
          <p:cNvPr id="112" name="图片 4" descr="图片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题目03</a:t>
            </a:r>
          </a:p>
        </p:txBody>
      </p:sp>
      <p:sp>
        <p:nvSpPr>
          <p:cNvPr id="11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村里面一共有 n 栋房子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我们希望通过建造水井和铺设管道来为所有房子供水。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对于每个房子 i，我们有两种可选的供水方案：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一种是直接在房子内建造水井，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成本为 wells[i - 1](注意 -1 ，因为 索引从0开始)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另一种是从另一口井铺设管道引水，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数组 pipes 给出了在房子间铺设管道的成本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其中每个 pipes[j] = [house1j, house2j, </a:t>
            </a:r>
            <a:r>
              <a:rPr u="sng"/>
              <a:t>costj</a:t>
            </a:r>
            <a:r>
              <a:t>]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代表用管道将 house1j 和 house2j连接在一起的成本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连接是双向的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请返回 为所有房子都供水的最低总成本</a:t>
            </a:r>
            <a:endParaRPr>
              <a:solidFill>
                <a:srgbClr val="000000"/>
              </a:solidFill>
            </a:endParaRPr>
          </a:p>
          <a:p>
            <a:pPr marL="0" indent="0" defTabSz="27889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08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https://leetcode.cn/problems/optimize-water-distribution-in-a-village/</a:t>
            </a:r>
          </a:p>
        </p:txBody>
      </p:sp>
      <p:pic>
        <p:nvPicPr>
          <p:cNvPr id="117" name="图片 4" descr="图片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题目04</a:t>
            </a:r>
          </a:p>
        </p:txBody>
      </p:sp>
      <p:sp>
        <p:nvSpPr>
          <p:cNvPr id="12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Dijkstra</a:t>
            </a:r>
            <a:r>
              <a:t>算法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1</a:t>
            </a:r>
            <a:r>
              <a:t>）</a:t>
            </a:r>
            <a:r>
              <a:t>Dijkstra</a:t>
            </a:r>
            <a:r>
              <a:t>算法必须指定一个源点</a:t>
            </a:r>
            <a:endParaRPr sz="1968"/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2</a:t>
            </a:r>
            <a:r>
              <a:t>）生成一个源点到各个点的最小距离表，一开始只有一条记录，即原点到自己的最小距离为</a:t>
            </a:r>
            <a:r>
              <a:t>0</a:t>
            </a:r>
            <a:r>
              <a:t>，源点到其他所有点的最小距离都为正无穷大</a:t>
            </a:r>
            <a:endParaRPr sz="1968"/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3</a:t>
            </a:r>
            <a:r>
              <a:t>）从距离表中拿出没拿过的节点里，距离最小的记录，通过这个点发出的边，更新源点到各个点的最小距离表，当前点的记录以后永不再碰</a:t>
            </a: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4）不断重复上一步的过程，直到到所有的点记录都被拿过一遍</a:t>
            </a: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5）最小距离表得到了</a:t>
            </a: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https://leetcode.cn/problems/network-delay-time</a:t>
            </a:r>
          </a:p>
        </p:txBody>
      </p:sp>
      <p:pic>
        <p:nvPicPr>
          <p:cNvPr id="122" name="图片 4" descr="图片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题目05</a:t>
            </a:r>
          </a:p>
        </p:txBody>
      </p:sp>
      <p:sp>
        <p:nvSpPr>
          <p:cNvPr id="126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设计一个类似堆栈的数据结构，将元素推入堆栈，</a:t>
            </a: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并从堆栈中弹出出现频率最高的元素。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实现 FreqStack 类: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FreqStack() 构造一个空的堆栈。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void push(</a:t>
            </a:r>
            <a:r>
              <a:rPr u="sng"/>
              <a:t>int</a:t>
            </a:r>
            <a:r>
              <a:t> </a:t>
            </a:r>
            <a:r>
              <a:rPr u="sng"/>
              <a:t>val</a:t>
            </a:r>
            <a:r>
              <a:t>) 将一个整数 </a:t>
            </a:r>
            <a:r>
              <a:rPr u="sng"/>
              <a:t>val</a:t>
            </a:r>
            <a:r>
              <a:t> 压入栈顶。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/>
              <a:t>int</a:t>
            </a:r>
            <a:r>
              <a:t> pop() 删除并返回堆栈中出现频率最高的元素。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如果出现频率最高的元素不只一个，则移除并返回最接近栈顶的元素。</a:t>
            </a:r>
            <a:endParaRPr>
              <a:solidFill>
                <a:srgbClr val="000000"/>
              </a:solidFill>
            </a:endParaRP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</a:p>
          <a:p>
            <a:pPr marL="0" indent="0" defTabSz="3749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9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https://leetcode.cn/problems/maximum-frequency-stack/</a:t>
            </a:r>
          </a:p>
        </p:txBody>
      </p:sp>
      <p:pic>
        <p:nvPicPr>
          <p:cNvPr id="127" name="图片 4" descr="图片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3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题目06</a:t>
            </a:r>
          </a:p>
        </p:txBody>
      </p:sp>
      <p:sp>
        <p:nvSpPr>
          <p:cNvPr id="131" name="内容占位符 2"/>
          <p:cNvSpPr txBox="1"/>
          <p:nvPr>
            <p:ph type="body" idx="1"/>
          </p:nvPr>
        </p:nvSpPr>
        <p:spPr>
          <a:xfrm>
            <a:off x="838200" y="2038410"/>
            <a:ext cx="10515600" cy="3919611"/>
          </a:xfrm>
          <a:prstGeom prst="rect">
            <a:avLst/>
          </a:prstGeom>
        </p:spPr>
        <p:txBody>
          <a:bodyPr/>
          <a:lstStyle/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实现RandomizedSet 类：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RandomizedSet() 初始化 RandomizedSet 对象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/>
              <a:t>bool</a:t>
            </a:r>
            <a:r>
              <a:t> insert(</a:t>
            </a:r>
            <a:r>
              <a:rPr u="sng"/>
              <a:t>int</a:t>
            </a:r>
            <a:r>
              <a:t> </a:t>
            </a:r>
            <a:r>
              <a:rPr u="sng"/>
              <a:t>val</a:t>
            </a:r>
            <a:r>
              <a:t>) 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 当元素 </a:t>
            </a:r>
            <a:r>
              <a:rPr u="sng"/>
              <a:t>val</a:t>
            </a:r>
            <a:r>
              <a:t> 不存在时，向集合中插入该项，并返回 true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 否则，返回 false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/>
              <a:t>bool</a:t>
            </a:r>
            <a:r>
              <a:t> remove(</a:t>
            </a:r>
            <a:r>
              <a:rPr u="sng"/>
              <a:t>int</a:t>
            </a:r>
            <a:r>
              <a:t> </a:t>
            </a:r>
            <a:r>
              <a:rPr u="sng"/>
              <a:t>val</a:t>
            </a:r>
            <a:r>
              <a:t>) 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 当元素 </a:t>
            </a:r>
            <a:r>
              <a:rPr u="sng"/>
              <a:t>val</a:t>
            </a:r>
            <a:r>
              <a:t> 存在时，从集合中移除该项，并返回 true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 否则，返回 false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u="sng"/>
              <a:t>int</a:t>
            </a:r>
            <a:r>
              <a:t> getRandom() 随机返回现有集合中的一项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     每个元素应该有 相同的概率 被返回</a:t>
            </a:r>
            <a:endParaRPr>
              <a:solidFill>
                <a:srgbClr val="000000"/>
              </a:solidFill>
            </a:endParaRP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你必须实现类的所有函数，并满足每个函数的 平均 时间复杂度为 O(1)</a:t>
            </a:r>
          </a:p>
          <a:p>
            <a:pPr marL="0" indent="0" defTabSz="28346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36">
                <a:solidFill>
                  <a:srgbClr val="4E9072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t>测试链接 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https://leetcode.cn/problems/insert-delete-getrandom-o1/</a:t>
            </a:r>
          </a:p>
        </p:txBody>
      </p:sp>
      <p:pic>
        <p:nvPicPr>
          <p:cNvPr id="132" name="图片 4" descr="图片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