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等线"/>
      </a:defRPr>
    </a:lvl1pPr>
    <a:lvl2pPr indent="228600" latinLnBrk="0">
      <a:defRPr sz="1200">
        <a:latin typeface="+mn-lt"/>
        <a:ea typeface="+mn-ea"/>
        <a:cs typeface="+mn-cs"/>
        <a:sym typeface="等线"/>
      </a:defRPr>
    </a:lvl2pPr>
    <a:lvl3pPr indent="457200" latinLnBrk="0">
      <a:defRPr sz="1200">
        <a:latin typeface="+mn-lt"/>
        <a:ea typeface="+mn-ea"/>
        <a:cs typeface="+mn-cs"/>
        <a:sym typeface="等线"/>
      </a:defRPr>
    </a:lvl3pPr>
    <a:lvl4pPr indent="685800" latinLnBrk="0">
      <a:defRPr sz="1200">
        <a:latin typeface="+mn-lt"/>
        <a:ea typeface="+mn-ea"/>
        <a:cs typeface="+mn-cs"/>
        <a:sym typeface="等线"/>
      </a:defRPr>
    </a:lvl4pPr>
    <a:lvl5pPr indent="914400" latinLnBrk="0">
      <a:defRPr sz="1200">
        <a:latin typeface="+mn-lt"/>
        <a:ea typeface="+mn-ea"/>
        <a:cs typeface="+mn-cs"/>
        <a:sym typeface="等线"/>
      </a:defRPr>
    </a:lvl5pPr>
    <a:lvl6pPr indent="1143000" latinLnBrk="0">
      <a:defRPr sz="1200">
        <a:latin typeface="+mn-lt"/>
        <a:ea typeface="+mn-ea"/>
        <a:cs typeface="+mn-cs"/>
        <a:sym typeface="等线"/>
      </a:defRPr>
    </a:lvl6pPr>
    <a:lvl7pPr indent="1371600" latinLnBrk="0">
      <a:defRPr sz="1200">
        <a:latin typeface="+mn-lt"/>
        <a:ea typeface="+mn-ea"/>
        <a:cs typeface="+mn-cs"/>
        <a:sym typeface="等线"/>
      </a:defRPr>
    </a:lvl7pPr>
    <a:lvl8pPr indent="1600200" latinLnBrk="0">
      <a:defRPr sz="1200">
        <a:latin typeface="+mn-lt"/>
        <a:ea typeface="+mn-ea"/>
        <a:cs typeface="+mn-cs"/>
        <a:sym typeface="等线"/>
      </a:defRPr>
    </a:lvl8pPr>
    <a:lvl9pPr indent="1828800" latinLnBrk="0">
      <a:defRPr sz="1200">
        <a:latin typeface="+mn-lt"/>
        <a:ea typeface="+mn-ea"/>
        <a:cs typeface="+mn-cs"/>
        <a:sym typeface="等线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文本占位符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文本占位符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图片占位符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95" name="标题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2023金三银四突击课</a:t>
            </a:r>
          </a:p>
          <a:p>
            <a:pPr/>
            <a:r>
              <a:t>Mca突击课第3期</a:t>
            </a:r>
          </a:p>
        </p:txBody>
      </p:sp>
      <p:sp>
        <p:nvSpPr>
          <p:cNvPr id="96" name="副标题 2"/>
          <p:cNvSpPr txBox="1"/>
          <p:nvPr>
            <p:ph type="subTitle" sz="quarter" idx="1"/>
          </p:nvPr>
        </p:nvSpPr>
        <p:spPr>
          <a:xfrm>
            <a:off x="1466594" y="4299113"/>
            <a:ext cx="9144001" cy="165576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</a:pPr>
            <a:r>
              <a:t>第04节 </a:t>
            </a:r>
          </a:p>
          <a:p>
            <a:pPr>
              <a:lnSpc>
                <a:spcPct val="81000"/>
              </a:lnSpc>
            </a:pPr>
            <a:r>
              <a:t>二叉树相关面试题（续）、最长递增子序列算法</a:t>
            </a:r>
          </a:p>
          <a:p>
            <a:pPr>
              <a:lnSpc>
                <a:spcPct val="81000"/>
              </a:lnSpc>
            </a:pPr>
            <a:r>
              <a:t>左程云</a:t>
            </a:r>
          </a:p>
        </p:txBody>
      </p:sp>
      <p:pic>
        <p:nvPicPr>
          <p:cNvPr id="9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题目01</a:t>
            </a:r>
          </a:p>
        </p:txBody>
      </p:sp>
      <p:sp>
        <p:nvSpPr>
          <p:cNvPr id="10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给你一棵 完全二叉树 的根节点 root ，求出该树的节点个数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完全二叉树 的定义如下：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在完全二叉树中，除了最底层节点可能没填满外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其余每层节点数都达到最大值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并且最下面一层的节点都集中在该层最左边的若干位置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若最底层为第 h 层，则该层包含 1~ 2h 个节点。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https://leetcode.cn/problems/count-complete-tree-nodes/</a:t>
            </a:r>
          </a:p>
        </p:txBody>
      </p:sp>
      <p:pic>
        <p:nvPicPr>
          <p:cNvPr id="10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题目02</a:t>
            </a:r>
          </a:p>
        </p:txBody>
      </p:sp>
      <p:sp>
        <p:nvSpPr>
          <p:cNvPr id="10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给定一棵二叉树，你需要计算它的直径长度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一棵二叉树的直径长度是任意两个结点路径长度中的最大值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这条路径可能穿过也可能不穿过根结点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https://leetcode.cn/problems/diameter-of-binary-tree/</a:t>
            </a:r>
          </a:p>
        </p:txBody>
      </p:sp>
      <p:pic>
        <p:nvPicPr>
          <p:cNvPr id="10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题目03</a:t>
            </a:r>
          </a:p>
        </p:txBody>
      </p:sp>
      <p:sp>
        <p:nvSpPr>
          <p:cNvPr id="11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最长递增子序列算法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O(N*logN)的实现!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https://leetcode.cn/problems/longest-increasing-subsequence</a:t>
            </a:r>
          </a:p>
        </p:txBody>
      </p:sp>
      <p:pic>
        <p:nvPicPr>
          <p:cNvPr id="11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题目04</a:t>
            </a:r>
          </a:p>
        </p:txBody>
      </p:sp>
      <p:sp>
        <p:nvSpPr>
          <p:cNvPr id="11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37947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5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给你一个二维整数数组 envelopes</a:t>
            </a:r>
            <a:endParaRPr>
              <a:solidFill>
                <a:srgbClr val="000000"/>
              </a:solidFill>
            </a:endParaRPr>
          </a:p>
          <a:p>
            <a:pPr marL="0" indent="0" defTabSz="37947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5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其中 envelopes[i] = [</a:t>
            </a:r>
            <a:r>
              <a:rPr u="sng"/>
              <a:t>wi</a:t>
            </a:r>
            <a:r>
              <a:t>, </a:t>
            </a:r>
            <a:r>
              <a:rPr u="sng"/>
              <a:t>hi</a:t>
            </a:r>
            <a:r>
              <a:t>], 表示第 i 个信封的宽度和高度。</a:t>
            </a:r>
            <a:endParaRPr>
              <a:solidFill>
                <a:srgbClr val="000000"/>
              </a:solidFill>
            </a:endParaRPr>
          </a:p>
          <a:p>
            <a:pPr marL="0" indent="0" defTabSz="37947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5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当另一个信封的宽度和高度都比这个信封大的时候，这个信封就可以放进另一个信封里</a:t>
            </a:r>
            <a:endParaRPr>
              <a:solidFill>
                <a:srgbClr val="000000"/>
              </a:solidFill>
            </a:endParaRPr>
          </a:p>
          <a:p>
            <a:pPr marL="0" indent="0" defTabSz="37947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5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如同俄罗斯套娃一样</a:t>
            </a:r>
            <a:endParaRPr>
              <a:solidFill>
                <a:srgbClr val="000000"/>
              </a:solidFill>
            </a:endParaRPr>
          </a:p>
          <a:p>
            <a:pPr marL="0" indent="0" defTabSz="37947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5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请计算 最多能有多少个 信封能组成一组“俄罗斯套娃”信封</a:t>
            </a:r>
            <a:endParaRPr>
              <a:solidFill>
                <a:srgbClr val="000000"/>
              </a:solidFill>
            </a:endParaRPr>
          </a:p>
          <a:p>
            <a:pPr marL="0" indent="0" defTabSz="37947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5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即可以把一个信封放到另一个信封里面</a:t>
            </a:r>
            <a:endParaRPr>
              <a:solidFill>
                <a:srgbClr val="000000"/>
              </a:solidFill>
            </a:endParaRPr>
          </a:p>
          <a:p>
            <a:pPr marL="0" indent="0" defTabSz="37947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5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注意：不允许旋转信封</a:t>
            </a:r>
            <a:endParaRPr>
              <a:solidFill>
                <a:srgbClr val="000000"/>
              </a:solidFill>
            </a:endParaRPr>
          </a:p>
          <a:p>
            <a:pPr marL="0" indent="0" defTabSz="37947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5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本题测试链接 : </a:t>
            </a:r>
          </a:p>
          <a:p>
            <a:pPr marL="0" indent="0" defTabSz="37947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5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https://leetcode.cn/problems/russian-doll-envelopes/</a:t>
            </a:r>
          </a:p>
        </p:txBody>
      </p:sp>
      <p:pic>
        <p:nvPicPr>
          <p:cNvPr id="11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