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等线"/>
      </a:defRPr>
    </a:lvl1pPr>
    <a:lvl2pPr indent="228600" latinLnBrk="0">
      <a:defRPr sz="1200">
        <a:latin typeface="+mn-lt"/>
        <a:ea typeface="+mn-ea"/>
        <a:cs typeface="+mn-cs"/>
        <a:sym typeface="等线"/>
      </a:defRPr>
    </a:lvl2pPr>
    <a:lvl3pPr indent="457200" latinLnBrk="0">
      <a:defRPr sz="1200">
        <a:latin typeface="+mn-lt"/>
        <a:ea typeface="+mn-ea"/>
        <a:cs typeface="+mn-cs"/>
        <a:sym typeface="等线"/>
      </a:defRPr>
    </a:lvl3pPr>
    <a:lvl4pPr indent="685800" latinLnBrk="0">
      <a:defRPr sz="1200">
        <a:latin typeface="+mn-lt"/>
        <a:ea typeface="+mn-ea"/>
        <a:cs typeface="+mn-cs"/>
        <a:sym typeface="等线"/>
      </a:defRPr>
    </a:lvl4pPr>
    <a:lvl5pPr indent="914400" latinLnBrk="0">
      <a:defRPr sz="1200">
        <a:latin typeface="+mn-lt"/>
        <a:ea typeface="+mn-ea"/>
        <a:cs typeface="+mn-cs"/>
        <a:sym typeface="等线"/>
      </a:defRPr>
    </a:lvl5pPr>
    <a:lvl6pPr indent="1143000" latinLnBrk="0">
      <a:defRPr sz="1200">
        <a:latin typeface="+mn-lt"/>
        <a:ea typeface="+mn-ea"/>
        <a:cs typeface="+mn-cs"/>
        <a:sym typeface="等线"/>
      </a:defRPr>
    </a:lvl6pPr>
    <a:lvl7pPr indent="1371600" latinLnBrk="0">
      <a:defRPr sz="1200">
        <a:latin typeface="+mn-lt"/>
        <a:ea typeface="+mn-ea"/>
        <a:cs typeface="+mn-cs"/>
        <a:sym typeface="等线"/>
      </a:defRPr>
    </a:lvl7pPr>
    <a:lvl8pPr indent="1600200" latinLnBrk="0">
      <a:defRPr sz="1200">
        <a:latin typeface="+mn-lt"/>
        <a:ea typeface="+mn-ea"/>
        <a:cs typeface="+mn-cs"/>
        <a:sym typeface="等线"/>
      </a:defRPr>
    </a:lvl8pPr>
    <a:lvl9pPr indent="1828800" latinLnBrk="0">
      <a:defRPr sz="1200">
        <a:latin typeface="+mn-lt"/>
        <a:ea typeface="+mn-ea"/>
        <a:cs typeface="+mn-cs"/>
        <a:sym typeface="等线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文本占位符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文本占位符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图片占位符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95" name="标题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2023金三银四突击课</a:t>
            </a:r>
          </a:p>
          <a:p>
            <a:pPr/>
            <a:r>
              <a:t>Mca突击课第3期</a:t>
            </a:r>
          </a:p>
        </p:txBody>
      </p:sp>
      <p:sp>
        <p:nvSpPr>
          <p:cNvPr id="96" name="副标题 2"/>
          <p:cNvSpPr txBox="1"/>
          <p:nvPr>
            <p:ph type="subTitle" sz="quarter" idx="1"/>
          </p:nvPr>
        </p:nvSpPr>
        <p:spPr>
          <a:xfrm>
            <a:off x="1466594" y="4299113"/>
            <a:ext cx="9144001" cy="165576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</a:pPr>
            <a:r>
              <a:t>第02节 </a:t>
            </a:r>
          </a:p>
          <a:p>
            <a:pPr>
              <a:lnSpc>
                <a:spcPct val="81000"/>
              </a:lnSpc>
            </a:pPr>
            <a:r>
              <a:t>堆、链表相关面试题</a:t>
            </a:r>
          </a:p>
          <a:p>
            <a:pPr>
              <a:lnSpc>
                <a:spcPct val="81000"/>
              </a:lnSpc>
            </a:pPr>
            <a:r>
              <a:t>左程云</a:t>
            </a:r>
          </a:p>
        </p:txBody>
      </p:sp>
      <p:pic>
        <p:nvPicPr>
          <p:cNvPr id="9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0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题目01</a:t>
            </a:r>
          </a:p>
        </p:txBody>
      </p:sp>
      <p:sp>
        <p:nvSpPr>
          <p:cNvPr id="101" name="内容占位符 2"/>
          <p:cNvSpPr txBox="1"/>
          <p:nvPr>
            <p:ph type="body" idx="1"/>
          </p:nvPr>
        </p:nvSpPr>
        <p:spPr>
          <a:xfrm>
            <a:off x="838200" y="2343642"/>
            <a:ext cx="10515600" cy="396542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堆的用法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>
                <a:latin typeface="Menlo Regular"/>
                <a:ea typeface="Menlo Regular"/>
                <a:cs typeface="Menlo Regular"/>
                <a:sym typeface="Menlo Regular"/>
              </a:defRPr>
            </a:p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最大线段重合问题</a:t>
            </a:r>
          </a:p>
        </p:txBody>
      </p:sp>
      <p:pic>
        <p:nvPicPr>
          <p:cNvPr id="10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0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题目02</a:t>
            </a:r>
          </a:p>
        </p:txBody>
      </p:sp>
      <p:sp>
        <p:nvSpPr>
          <p:cNvPr id="106" name="内容占位符 2"/>
          <p:cNvSpPr txBox="1"/>
          <p:nvPr>
            <p:ph type="body" idx="1"/>
          </p:nvPr>
        </p:nvSpPr>
        <p:spPr>
          <a:xfrm>
            <a:off x="838200" y="2343642"/>
            <a:ext cx="10515600" cy="396542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堆的用法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>
                <a:latin typeface="Menlo Regular"/>
                <a:ea typeface="Menlo Regular"/>
                <a:cs typeface="Menlo Regular"/>
                <a:sym typeface="Menlo Regular"/>
              </a:defRPr>
            </a:p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哈夫曼树 -&gt; 分金条问题</a:t>
            </a:r>
          </a:p>
        </p:txBody>
      </p:sp>
      <p:pic>
        <p:nvPicPr>
          <p:cNvPr id="10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1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题目03</a:t>
            </a:r>
          </a:p>
        </p:txBody>
      </p:sp>
      <p:sp>
        <p:nvSpPr>
          <p:cNvPr id="111" name="内容占位符 2"/>
          <p:cNvSpPr txBox="1"/>
          <p:nvPr>
            <p:ph type="body" idx="1"/>
          </p:nvPr>
        </p:nvSpPr>
        <p:spPr>
          <a:xfrm>
            <a:off x="838200" y="2343642"/>
            <a:ext cx="10515600" cy="3965421"/>
          </a:xfrm>
          <a:prstGeom prst="rect">
            <a:avLst/>
          </a:prstGeom>
        </p:spPr>
        <p:txBody>
          <a:bodyPr/>
          <a:lstStyle/>
          <a:p>
            <a:pPr marL="0" indent="0" defTabSz="31089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904"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堆的用法</a:t>
            </a:r>
          </a:p>
          <a:p>
            <a:pPr marL="0" indent="0" defTabSz="31089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904">
                <a:latin typeface="Menlo Regular"/>
                <a:ea typeface="Menlo Regular"/>
                <a:cs typeface="Menlo Regular"/>
                <a:sym typeface="Menlo Regular"/>
              </a:defRPr>
            </a:pPr>
          </a:p>
          <a:p>
            <a:pPr marL="0" indent="0" defTabSz="31089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904"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老6资本家问题</a:t>
            </a:r>
          </a:p>
          <a:p>
            <a:pPr marL="0" indent="0" defTabSz="31089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904">
                <a:latin typeface="Menlo Regular"/>
                <a:ea typeface="Menlo Regular"/>
                <a:cs typeface="Menlo Regular"/>
                <a:sym typeface="Menlo Regular"/>
              </a:defRPr>
            </a:pPr>
          </a:p>
          <a:p>
            <a:pPr marL="0" indent="0" defTabSz="31089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6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有 n 名工人。 给定两个数组 quality 和 wage ，</a:t>
            </a:r>
            <a:endParaRPr>
              <a:solidFill>
                <a:srgbClr val="000000"/>
              </a:solidFill>
            </a:endParaRPr>
          </a:p>
          <a:p>
            <a:pPr marL="0" indent="0" defTabSz="31089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6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其中，quality[i] 表示第 i 名工人的工作质量，其最低期望工资为 wage[i] 。</a:t>
            </a:r>
            <a:endParaRPr>
              <a:solidFill>
                <a:srgbClr val="000000"/>
              </a:solidFill>
            </a:endParaRPr>
          </a:p>
          <a:p>
            <a:pPr marL="0" indent="0" defTabSz="31089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6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现在我们想雇佣 k 名工人组成一个工资组。在雇佣 一组 k 名工人时，</a:t>
            </a:r>
            <a:endParaRPr>
              <a:solidFill>
                <a:srgbClr val="000000"/>
              </a:solidFill>
            </a:endParaRPr>
          </a:p>
          <a:p>
            <a:pPr marL="0" indent="0" defTabSz="31089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6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我们必须按照下述规则向他们支付工资：</a:t>
            </a:r>
            <a:endParaRPr>
              <a:solidFill>
                <a:srgbClr val="000000"/>
              </a:solidFill>
            </a:endParaRPr>
          </a:p>
          <a:p>
            <a:pPr marL="0" indent="0" defTabSz="31089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6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对工资组中的每名工人，应当按其工作质量与同组其他工人的工作质量的比例来支付工资。</a:t>
            </a:r>
            <a:endParaRPr>
              <a:solidFill>
                <a:srgbClr val="000000"/>
              </a:solidFill>
            </a:endParaRPr>
          </a:p>
          <a:p>
            <a:pPr marL="0" indent="0" defTabSz="31089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6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工资组中的每名工人至少应当得到他们的最低期望工资。</a:t>
            </a:r>
            <a:endParaRPr>
              <a:solidFill>
                <a:srgbClr val="000000"/>
              </a:solidFill>
            </a:endParaRPr>
          </a:p>
          <a:p>
            <a:pPr marL="0" indent="0" defTabSz="31089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6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给定整数 k ，返回 组成满足上述条件的付费群体所需的最小金额</a:t>
            </a:r>
            <a:endParaRPr>
              <a:solidFill>
                <a:srgbClr val="000000"/>
              </a:solidFill>
            </a:endParaRPr>
          </a:p>
          <a:p>
            <a:pPr marL="0" indent="0" defTabSz="31089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6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https://leetcode.cn/problems/minimum-cost-to-hire-k-workers/</a:t>
            </a:r>
          </a:p>
        </p:txBody>
      </p:sp>
      <p:pic>
        <p:nvPicPr>
          <p:cNvPr id="11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1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题目04</a:t>
            </a:r>
          </a:p>
        </p:txBody>
      </p:sp>
      <p:sp>
        <p:nvSpPr>
          <p:cNvPr id="116" name="内容占位符 2"/>
          <p:cNvSpPr txBox="1"/>
          <p:nvPr>
            <p:ph type="body" idx="1"/>
          </p:nvPr>
        </p:nvSpPr>
        <p:spPr>
          <a:xfrm>
            <a:off x="838200" y="2343642"/>
            <a:ext cx="10515600" cy="3965421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两个单链表相交的系列问题</a:t>
            </a:r>
          </a:p>
          <a:p>
            <a:pPr marL="0" indent="0">
              <a:buSzTx/>
              <a:buNone/>
            </a:pPr>
            <a:r>
              <a:t>1）判断单链表是否有环</a:t>
            </a:r>
          </a:p>
          <a:p>
            <a:pPr marL="0" indent="0">
              <a:buSzTx/>
              <a:buNone/>
            </a:pPr>
            <a:r>
              <a:t>2）两个无环单链表怎么得到第一个相交节点</a:t>
            </a:r>
          </a:p>
        </p:txBody>
      </p:sp>
      <p:pic>
        <p:nvPicPr>
          <p:cNvPr id="11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20" name="标题 1"/>
          <p:cNvSpPr txBox="1"/>
          <p:nvPr>
            <p:ph type="title"/>
          </p:nvPr>
        </p:nvSpPr>
        <p:spPr>
          <a:xfrm>
            <a:off x="838200" y="1255713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题目05</a:t>
            </a:r>
          </a:p>
        </p:txBody>
      </p:sp>
      <p:sp>
        <p:nvSpPr>
          <p:cNvPr id="121" name="内容占位符 2"/>
          <p:cNvSpPr txBox="1"/>
          <p:nvPr>
            <p:ph type="body" sz="half" idx="1"/>
          </p:nvPr>
        </p:nvSpPr>
        <p:spPr>
          <a:xfrm>
            <a:off x="838200" y="2912727"/>
            <a:ext cx="10515600" cy="2934620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</a:lvl1pPr>
          </a:lstStyle>
          <a:p>
            <a:pPr/>
            <a:r>
              <a:t>链表两数相加</a:t>
            </a:r>
          </a:p>
        </p:txBody>
      </p:sp>
      <p:pic>
        <p:nvPicPr>
          <p:cNvPr id="12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25" name="标题 1"/>
          <p:cNvSpPr txBox="1"/>
          <p:nvPr>
            <p:ph type="title"/>
          </p:nvPr>
        </p:nvSpPr>
        <p:spPr>
          <a:xfrm>
            <a:off x="838200" y="1255713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题目06</a:t>
            </a:r>
          </a:p>
        </p:txBody>
      </p:sp>
      <p:sp>
        <p:nvSpPr>
          <p:cNvPr id="126" name="内容占位符 2"/>
          <p:cNvSpPr txBox="1"/>
          <p:nvPr>
            <p:ph type="body" sz="half" idx="1"/>
          </p:nvPr>
        </p:nvSpPr>
        <p:spPr>
          <a:xfrm>
            <a:off x="838200" y="2912727"/>
            <a:ext cx="10515600" cy="2934620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</a:lvl1pPr>
          </a:lstStyle>
          <a:p>
            <a:pPr/>
            <a:r>
              <a:t>判断回文链表</a:t>
            </a:r>
          </a:p>
        </p:txBody>
      </p:sp>
      <p:pic>
        <p:nvPicPr>
          <p:cNvPr id="12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30" name="标题 1"/>
          <p:cNvSpPr txBox="1"/>
          <p:nvPr>
            <p:ph type="title"/>
          </p:nvPr>
        </p:nvSpPr>
        <p:spPr>
          <a:xfrm>
            <a:off x="838200" y="1255713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题目07</a:t>
            </a:r>
          </a:p>
        </p:txBody>
      </p:sp>
      <p:sp>
        <p:nvSpPr>
          <p:cNvPr id="131" name="内容占位符 2"/>
          <p:cNvSpPr txBox="1"/>
          <p:nvPr>
            <p:ph type="body" sz="half" idx="1"/>
          </p:nvPr>
        </p:nvSpPr>
        <p:spPr>
          <a:xfrm>
            <a:off x="838200" y="2912727"/>
            <a:ext cx="10515600" cy="2934620"/>
          </a:xfrm>
          <a:prstGeom prst="rect">
            <a:avLst/>
          </a:prstGeom>
        </p:spPr>
        <p:txBody>
          <a:bodyPr/>
          <a:lstStyle>
            <a:lvl1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>
                <a:latin typeface="Menlo Regular"/>
                <a:ea typeface="Menlo Regular"/>
                <a:cs typeface="Menlo Regular"/>
                <a:sym typeface="Menlo Regular"/>
              </a:defRPr>
            </a:lvl1pPr>
          </a:lstStyle>
          <a:p>
            <a:pPr/>
            <a:r>
              <a:t>拷贝有随机指针的链表</a:t>
            </a:r>
          </a:p>
        </p:txBody>
      </p:sp>
      <p:pic>
        <p:nvPicPr>
          <p:cNvPr id="13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