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图片占位符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mashibing.com/subject/21" TargetMode="External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95" name="标题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2023金三银四突击课</a:t>
            </a:r>
          </a:p>
          <a:p>
            <a:pPr/>
            <a:r>
              <a:t>Mca突击课第3期</a:t>
            </a:r>
          </a:p>
        </p:txBody>
      </p:sp>
      <p:sp>
        <p:nvSpPr>
          <p:cNvPr id="96" name="副标题 2"/>
          <p:cNvSpPr txBox="1"/>
          <p:nvPr>
            <p:ph type="subTitle" sz="quarter" idx="1"/>
          </p:nvPr>
        </p:nvSpPr>
        <p:spPr>
          <a:xfrm>
            <a:off x="1466594" y="4299113"/>
            <a:ext cx="9144001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第0</a:t>
            </a:r>
            <a:r>
              <a:t>1</a:t>
            </a:r>
            <a:r>
              <a:t>节 </a:t>
            </a:r>
          </a:p>
          <a:p>
            <a:pPr>
              <a:lnSpc>
                <a:spcPct val="81000"/>
              </a:lnSpc>
            </a:pPr>
            <a:r>
              <a:t>异或、二分、哈希表、有序表、堆</a:t>
            </a:r>
          </a:p>
          <a:p>
            <a:pPr>
              <a:lnSpc>
                <a:spcPct val="81000"/>
              </a:lnSpc>
            </a:pPr>
            <a:r>
              <a:t>左程云</a:t>
            </a:r>
          </a:p>
        </p:txBody>
      </p:sp>
      <p:pic>
        <p:nvPicPr>
          <p:cNvPr id="9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0" name="标题 1"/>
          <p:cNvSpPr txBox="1"/>
          <p:nvPr>
            <p:ph type="title"/>
          </p:nvPr>
        </p:nvSpPr>
        <p:spPr>
          <a:xfrm>
            <a:off x="838200" y="1255713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资料</a:t>
            </a:r>
          </a:p>
        </p:txBody>
      </p:sp>
      <p:sp>
        <p:nvSpPr>
          <p:cNvPr id="101" name="内容占位符 2"/>
          <p:cNvSpPr txBox="1"/>
          <p:nvPr>
            <p:ph type="body" sz="half" idx="1"/>
          </p:nvPr>
        </p:nvSpPr>
        <p:spPr>
          <a:xfrm>
            <a:off x="838200" y="2912727"/>
            <a:ext cx="10515600" cy="2934620"/>
          </a:xfrm>
          <a:prstGeom prst="rect">
            <a:avLst/>
          </a:prstGeom>
        </p:spPr>
        <p:txBody>
          <a:bodyPr/>
          <a:lstStyle/>
          <a:p>
            <a:pPr marL="0" indent="0" defTabSz="740663">
              <a:spcBef>
                <a:spcPts val="800"/>
              </a:spcBef>
              <a:buSzTx/>
              <a:buNone/>
              <a:defRPr sz="2268"/>
            </a:pPr>
          </a:p>
          <a:p>
            <a:pPr marL="0" indent="0" defTabSz="740663">
              <a:spcBef>
                <a:spcPts val="800"/>
              </a:spcBef>
              <a:buSzTx/>
              <a:buNone/>
              <a:defRPr sz="2268"/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https://www.mashibing.com/subject/21</a:t>
            </a:r>
          </a:p>
          <a:p>
            <a:pPr marL="0" indent="0" defTabSz="740663">
              <a:spcBef>
                <a:spcPts val="800"/>
              </a:spcBef>
              <a:buSzTx/>
              <a:buNone/>
              <a:defRPr sz="2268"/>
            </a:pPr>
          </a:p>
          <a:p>
            <a:pPr marL="0" indent="0" defTabSz="740663">
              <a:spcBef>
                <a:spcPts val="800"/>
              </a:spcBef>
              <a:buSzTx/>
              <a:buNone/>
              <a:defRPr sz="2268"/>
            </a:pPr>
            <a:r>
              <a:t>1~2月，大厂刷题班，27~28章</a:t>
            </a:r>
          </a:p>
          <a:p>
            <a:pPr marL="0" indent="0" defTabSz="740663">
              <a:spcBef>
                <a:spcPts val="800"/>
              </a:spcBef>
              <a:buSzTx/>
              <a:buNone/>
              <a:defRPr sz="2268"/>
            </a:pPr>
          </a:p>
          <a:p>
            <a:pPr marL="0" indent="0" defTabSz="740663">
              <a:spcBef>
                <a:spcPts val="800"/>
              </a:spcBef>
              <a:buSzTx/>
              <a:buNone/>
              <a:defRPr sz="2268"/>
            </a:pPr>
            <a:r>
              <a:t>https://git.mashibing.com/msb_14613/algorithm-class.git</a:t>
            </a:r>
          </a:p>
        </p:txBody>
      </p:sp>
      <p:pic>
        <p:nvPicPr>
          <p:cNvPr id="102" name="图片 4" descr="图片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05" name="标题 1"/>
          <p:cNvSpPr txBox="1"/>
          <p:nvPr>
            <p:ph type="title"/>
          </p:nvPr>
        </p:nvSpPr>
        <p:spPr>
          <a:xfrm>
            <a:off x="838200" y="1255713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题目01</a:t>
            </a:r>
          </a:p>
        </p:txBody>
      </p:sp>
      <p:sp>
        <p:nvSpPr>
          <p:cNvPr id="106" name="内容占位符 2"/>
          <p:cNvSpPr txBox="1"/>
          <p:nvPr>
            <p:ph type="body" sz="half" idx="1"/>
          </p:nvPr>
        </p:nvSpPr>
        <p:spPr>
          <a:xfrm>
            <a:off x="838200" y="2912727"/>
            <a:ext cx="10515600" cy="2934620"/>
          </a:xfrm>
          <a:prstGeom prst="rect">
            <a:avLst/>
          </a:prstGeom>
        </p:spPr>
        <p:txBody>
          <a:bodyPr/>
          <a:lstStyle/>
          <a:p>
            <a:pPr marL="0" indent="0" defTabSz="713231">
              <a:spcBef>
                <a:spcPts val="700"/>
              </a:spcBef>
              <a:buSzTx/>
              <a:buNone/>
              <a:defRPr sz="2184"/>
            </a:pPr>
            <a:r>
              <a:t>简单位运算</a:t>
            </a:r>
          </a:p>
          <a:p>
            <a:pPr marL="0" indent="0" defTabSz="713231">
              <a:spcBef>
                <a:spcPts val="700"/>
              </a:spcBef>
              <a:buSzTx/>
              <a:buNone/>
              <a:defRPr sz="2184"/>
            </a:pPr>
          </a:p>
          <a:p>
            <a:pPr marL="0" indent="0" defTabSz="713231">
              <a:spcBef>
                <a:spcPts val="700"/>
              </a:spcBef>
              <a:buSzTx/>
              <a:buNone/>
              <a:defRPr sz="2184"/>
            </a:pPr>
            <a:r>
              <a:t>异或运算性质</a:t>
            </a:r>
          </a:p>
          <a:p>
            <a:pPr marL="0" indent="0" defTabSz="713231">
              <a:spcBef>
                <a:spcPts val="700"/>
              </a:spcBef>
              <a:buSzTx/>
              <a:buNone/>
              <a:defRPr sz="2184"/>
            </a:pPr>
          </a:p>
          <a:p>
            <a:pPr marL="0" indent="0" defTabSz="713231">
              <a:spcBef>
                <a:spcPts val="700"/>
              </a:spcBef>
              <a:buSzTx/>
              <a:buNone/>
              <a:defRPr sz="2184"/>
            </a:pPr>
            <a:r>
              <a:t>用异或交换两个数</a:t>
            </a:r>
          </a:p>
          <a:p>
            <a:pPr marL="0" indent="0" defTabSz="713231">
              <a:spcBef>
                <a:spcPts val="700"/>
              </a:spcBef>
              <a:buSzTx/>
              <a:buNone/>
              <a:defRPr sz="2184"/>
            </a:pPr>
          </a:p>
        </p:txBody>
      </p:sp>
      <p:pic>
        <p:nvPicPr>
          <p:cNvPr id="10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0" name="标题 1"/>
          <p:cNvSpPr txBox="1"/>
          <p:nvPr>
            <p:ph type="title"/>
          </p:nvPr>
        </p:nvSpPr>
        <p:spPr>
          <a:xfrm>
            <a:off x="838200" y="1255713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题目02</a:t>
            </a:r>
          </a:p>
        </p:txBody>
      </p:sp>
      <p:sp>
        <p:nvSpPr>
          <p:cNvPr id="111" name="内容占位符 2"/>
          <p:cNvSpPr txBox="1"/>
          <p:nvPr>
            <p:ph type="body" sz="half" idx="1"/>
          </p:nvPr>
        </p:nvSpPr>
        <p:spPr>
          <a:xfrm>
            <a:off x="838200" y="2912727"/>
            <a:ext cx="10515600" cy="293462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已知一个数组中</a:t>
            </a:r>
          </a:p>
          <a:p>
            <a:pPr marL="0" indent="0">
              <a:buSzTx/>
              <a:buNone/>
            </a:pPr>
            <a:r>
              <a:t>只有一种数出现了奇数次</a:t>
            </a:r>
          </a:p>
          <a:p>
            <a:pPr marL="0" indent="0">
              <a:buSzTx/>
              <a:buNone/>
            </a:pPr>
            <a:r>
              <a:t>其他数都出现了偶数次</a:t>
            </a:r>
          </a:p>
          <a:p>
            <a:pPr marL="0" indent="0">
              <a:buSzTx/>
              <a:buNone/>
            </a:pPr>
            <a:r>
              <a:t>找到出现了奇数次的数</a:t>
            </a:r>
          </a:p>
        </p:txBody>
      </p:sp>
      <p:pic>
        <p:nvPicPr>
          <p:cNvPr id="11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15" name="标题 1"/>
          <p:cNvSpPr txBox="1"/>
          <p:nvPr>
            <p:ph type="title"/>
          </p:nvPr>
        </p:nvSpPr>
        <p:spPr>
          <a:xfrm>
            <a:off x="838200" y="1255713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题目03</a:t>
            </a:r>
          </a:p>
        </p:txBody>
      </p:sp>
      <p:sp>
        <p:nvSpPr>
          <p:cNvPr id="116" name="内容占位符 2"/>
          <p:cNvSpPr txBox="1"/>
          <p:nvPr>
            <p:ph type="body" sz="half" idx="1"/>
          </p:nvPr>
        </p:nvSpPr>
        <p:spPr>
          <a:xfrm>
            <a:off x="838200" y="2912727"/>
            <a:ext cx="10515600" cy="293462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各种有序数组二分</a:t>
            </a:r>
          </a:p>
          <a:p>
            <a:pPr marL="0" indent="0">
              <a:buSzTx/>
              <a:buNone/>
            </a:pPr>
            <a:r>
              <a:t>1）找数字</a:t>
            </a:r>
          </a:p>
          <a:p>
            <a:pPr marL="0" indent="0">
              <a:buSzTx/>
              <a:buNone/>
            </a:pPr>
            <a:r>
              <a:t>2）找&gt;=num且最左的位置</a:t>
            </a:r>
          </a:p>
          <a:p>
            <a:pPr marL="0" indent="0">
              <a:buSzTx/>
              <a:buNone/>
            </a:pPr>
            <a:r>
              <a:t>3）找&lt;=num且最右的位置</a:t>
            </a:r>
          </a:p>
        </p:txBody>
      </p:sp>
      <p:pic>
        <p:nvPicPr>
          <p:cNvPr id="11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0" name="标题 1"/>
          <p:cNvSpPr txBox="1"/>
          <p:nvPr>
            <p:ph type="title"/>
          </p:nvPr>
        </p:nvSpPr>
        <p:spPr>
          <a:xfrm>
            <a:off x="838200" y="1255713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题目04</a:t>
            </a:r>
          </a:p>
        </p:txBody>
      </p:sp>
      <p:sp>
        <p:nvSpPr>
          <p:cNvPr id="121" name="内容占位符 2"/>
          <p:cNvSpPr txBox="1"/>
          <p:nvPr>
            <p:ph type="body" sz="half" idx="1"/>
          </p:nvPr>
        </p:nvSpPr>
        <p:spPr>
          <a:xfrm>
            <a:off x="838200" y="2912727"/>
            <a:ext cx="10515600" cy="2934620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定义何为step sum？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比如680，680 + 68 + 6 = 754，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680的step sum叫754。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给定一个正数</a:t>
            </a:r>
            <a:r>
              <a:rPr u="sng"/>
              <a:t>num</a:t>
            </a:r>
            <a:r>
              <a:t>，判断它是不是某个数的step sum</a:t>
            </a:r>
          </a:p>
        </p:txBody>
      </p:sp>
      <p:pic>
        <p:nvPicPr>
          <p:cNvPr id="12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2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题目05</a:t>
            </a:r>
          </a:p>
        </p:txBody>
      </p:sp>
      <p:sp>
        <p:nvSpPr>
          <p:cNvPr id="126" name="内容占位符 2"/>
          <p:cNvSpPr txBox="1"/>
          <p:nvPr>
            <p:ph type="body" idx="1"/>
          </p:nvPr>
        </p:nvSpPr>
        <p:spPr>
          <a:xfrm>
            <a:off x="838200" y="2343642"/>
            <a:ext cx="10515600" cy="3965421"/>
          </a:xfrm>
          <a:prstGeom prst="rect">
            <a:avLst/>
          </a:prstGeom>
        </p:spPr>
        <p:txBody>
          <a:bodyPr/>
          <a:lstStyle/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珂珂喜欢吃香蕉。这里有 N 堆香蕉，第 i 堆中有 piles[i] 根香蕉</a:t>
            </a:r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警卫已经离开了，将在 H 小时后回来</a:t>
            </a:r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珂珂可以决定她吃香蕉的速度 K （单位：根/小时）</a:t>
            </a:r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每个小时，她将会选择一堆香蕉，从中吃掉 K 根</a:t>
            </a:r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如果这堆香蕉少于 K 根，她将吃掉这堆的所有香蕉</a:t>
            </a:r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然后这一小时内不会再吃更多的香蕉。  </a:t>
            </a:r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珂珂喜欢慢慢吃，但仍然想在警卫回来前吃掉所有的香蕉</a:t>
            </a:r>
          </a:p>
          <a:p>
            <a:pPr marL="0" indent="0" defTabSz="420623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576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返回她可以在 H 小时内吃掉所有香蕉的最小速度 K（K 为整数）</a:t>
            </a:r>
          </a:p>
        </p:txBody>
      </p:sp>
      <p:pic>
        <p:nvPicPr>
          <p:cNvPr id="12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30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题目06</a:t>
            </a:r>
          </a:p>
        </p:txBody>
      </p:sp>
      <p:sp>
        <p:nvSpPr>
          <p:cNvPr id="131" name="内容占位符 2"/>
          <p:cNvSpPr txBox="1"/>
          <p:nvPr>
            <p:ph type="body" idx="1"/>
          </p:nvPr>
        </p:nvSpPr>
        <p:spPr>
          <a:xfrm>
            <a:off x="838200" y="2343642"/>
            <a:ext cx="10515600" cy="396542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FontTx/>
              <a:buNone/>
              <a:defRPr>
                <a:solidFill>
                  <a:srgbClr val="262626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给定一个非负整数数组 </a:t>
            </a:r>
            <a:r>
              <a:rPr>
                <a:solidFill>
                  <a:srgbClr val="262626">
                    <a:alpha val="74901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rPr>
              <a:t>nums</a:t>
            </a:r>
            <a:r>
              <a:t> 和一个整数 </a:t>
            </a:r>
            <a:r>
              <a:rPr>
                <a:solidFill>
                  <a:srgbClr val="262626">
                    <a:alpha val="74901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rPr>
              <a:t>m</a:t>
            </a:r>
            <a:r>
              <a:t> ，</a:t>
            </a: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FontTx/>
              <a:buNone/>
              <a:defRPr>
                <a:solidFill>
                  <a:srgbClr val="262626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你需要将这个数组分成 </a:t>
            </a:r>
            <a:r>
              <a:rPr>
                <a:solidFill>
                  <a:srgbClr val="262626">
                    <a:alpha val="74901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rPr>
              <a:t>m</a:t>
            </a:r>
            <a:r>
              <a:rPr i="1"/>
              <a:t> </a:t>
            </a:r>
            <a:r>
              <a:t>个非空的连续子数组。</a:t>
            </a: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FontTx/>
              <a:buNone/>
              <a:defRPr>
                <a:solidFill>
                  <a:srgbClr val="262626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设计一个算法使得这 </a:t>
            </a:r>
            <a:r>
              <a:rPr>
                <a:solidFill>
                  <a:srgbClr val="262626">
                    <a:alpha val="74901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rPr>
              <a:t>m</a:t>
            </a:r>
            <a:r>
              <a:rPr i="1"/>
              <a:t> </a:t>
            </a:r>
            <a:r>
              <a:t>个子数组各自和的最大值最小</a:t>
            </a:r>
          </a:p>
        </p:txBody>
      </p:sp>
      <p:pic>
        <p:nvPicPr>
          <p:cNvPr id="132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页脚占位符 3"/>
          <p:cNvSpPr txBox="1"/>
          <p:nvPr/>
        </p:nvSpPr>
        <p:spPr>
          <a:xfrm>
            <a:off x="4084320" y="6385242"/>
            <a:ext cx="402336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</a:defRPr>
            </a:pPr>
            <a:r>
              <a:t>马士兵教育 </a:t>
            </a:r>
            <a:r>
              <a:t>http://mashibing.com</a:t>
            </a:r>
          </a:p>
        </p:txBody>
      </p:sp>
      <p:sp>
        <p:nvSpPr>
          <p:cNvPr id="135" name="标题 1"/>
          <p:cNvSpPr txBox="1"/>
          <p:nvPr>
            <p:ph type="title"/>
          </p:nvPr>
        </p:nvSpPr>
        <p:spPr>
          <a:xfrm>
            <a:off x="838200" y="900238"/>
            <a:ext cx="10515600" cy="7109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题目07</a:t>
            </a:r>
          </a:p>
        </p:txBody>
      </p:sp>
      <p:sp>
        <p:nvSpPr>
          <p:cNvPr id="136" name="内容占位符 2"/>
          <p:cNvSpPr txBox="1"/>
          <p:nvPr>
            <p:ph type="body" idx="1"/>
          </p:nvPr>
        </p:nvSpPr>
        <p:spPr>
          <a:xfrm>
            <a:off x="838200" y="2343642"/>
            <a:ext cx="10515600" cy="396542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哈希表和有序表的用法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比较器用法（排序、堆、有序表）</a:t>
            </a:r>
          </a:p>
        </p:txBody>
      </p:sp>
      <p:pic>
        <p:nvPicPr>
          <p:cNvPr id="137" name="图片 4" descr="图片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39" y="32544"/>
            <a:ext cx="1635139" cy="1043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