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3"/>
    <p:sldId id="258" r:id="rId4"/>
    <p:sldId id="261" r:id="rId6"/>
    <p:sldId id="262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66"/>
    <a:srgbClr val="FF9999"/>
    <a:srgbClr val="FF9966"/>
    <a:srgbClr val="FFFF99"/>
    <a:srgbClr val="CCFFCC"/>
    <a:srgbClr val="CCFFFF"/>
    <a:srgbClr val="C5E0B4"/>
    <a:srgbClr val="DDDAB8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" name="流程图: 可选过程 55"/>
          <p:cNvSpPr/>
          <p:nvPr/>
        </p:nvSpPr>
        <p:spPr>
          <a:xfrm>
            <a:off x="345440" y="156845"/>
            <a:ext cx="11457940" cy="638556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en-US" altLang="zh-CN" sz="2400" b="1"/>
          </a:p>
          <a:p>
            <a:pPr algn="ctr"/>
            <a:r>
              <a:rPr lang="en-US" altLang="zh-CN" sz="3200" b="1"/>
              <a:t>XXL-JOB</a:t>
            </a:r>
            <a:r>
              <a:rPr lang="zh-CN" altLang="en-US" sz="3200" b="1"/>
              <a:t>架构图 </a:t>
            </a:r>
            <a:r>
              <a:rPr lang="en-US" altLang="zh-CN" sz="3200" b="1"/>
              <a:t>v1.1</a:t>
            </a:r>
            <a:endParaRPr lang="en-US" altLang="zh-CN" sz="3200" b="1"/>
          </a:p>
        </p:txBody>
      </p:sp>
      <p:sp>
        <p:nvSpPr>
          <p:cNvPr id="6" name="流程图: 可选过程 5"/>
          <p:cNvSpPr/>
          <p:nvPr/>
        </p:nvSpPr>
        <p:spPr>
          <a:xfrm>
            <a:off x="672465" y="436245"/>
            <a:ext cx="6865620" cy="5382895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2400" b="1">
                <a:solidFill>
                  <a:schemeClr val="accent5">
                    <a:lumMod val="50000"/>
                  </a:schemeClr>
                </a:solidFill>
                <a:latin typeface="微软雅黑" charset="0"/>
                <a:ea typeface="微软雅黑" charset="0"/>
              </a:rPr>
              <a:t>调度中心</a:t>
            </a:r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1" name="圆柱形 10"/>
          <p:cNvSpPr/>
          <p:nvPr/>
        </p:nvSpPr>
        <p:spPr>
          <a:xfrm>
            <a:off x="918845" y="832485"/>
            <a:ext cx="3928745" cy="2955290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</a:rPr>
              <a:t>任务池</a:t>
            </a:r>
            <a:endParaRPr lang="zh-CN" altLang="en-US" b="1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1067435" y="1742440"/>
            <a:ext cx="3597275" cy="400685"/>
          </a:xfrm>
          <a:prstGeom prst="flowChartAlternateProcess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latin typeface="微软雅黑" charset="0"/>
                <a:ea typeface="微软雅黑" charset="0"/>
              </a:rPr>
              <a:t>宴会商户头图绑定</a:t>
            </a:r>
            <a:r>
              <a:rPr lang="en-US" altLang="zh-CN">
                <a:latin typeface="微软雅黑" charset="0"/>
                <a:ea typeface="微软雅黑" charset="0"/>
              </a:rPr>
              <a:t>JOB</a:t>
            </a:r>
            <a:endParaRPr lang="en-US" altLang="zh-CN">
              <a:latin typeface="微软雅黑" charset="0"/>
              <a:ea typeface="微软雅黑" charset="0"/>
            </a:endParaRPr>
          </a:p>
        </p:txBody>
      </p:sp>
      <p:sp>
        <p:nvSpPr>
          <p:cNvPr id="9" name="流程图: 可选过程 8"/>
          <p:cNvSpPr/>
          <p:nvPr/>
        </p:nvSpPr>
        <p:spPr>
          <a:xfrm>
            <a:off x="1068705" y="2287270"/>
            <a:ext cx="3597275" cy="39751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latin typeface="微软雅黑" charset="0"/>
                <a:ea typeface="微软雅黑" charset="0"/>
              </a:rPr>
              <a:t>婚宴默认</a:t>
            </a:r>
            <a:r>
              <a:rPr lang="zh-CN" altLang="en-US">
                <a:latin typeface="微软雅黑" charset="0"/>
                <a:ea typeface="微软雅黑" charset="0"/>
                <a:sym typeface="+mn-ea"/>
              </a:rPr>
              <a:t>搜索</a:t>
            </a:r>
            <a:r>
              <a:rPr lang="zh-CN" altLang="en-US">
                <a:latin typeface="微软雅黑" charset="0"/>
                <a:ea typeface="微软雅黑" charset="0"/>
              </a:rPr>
              <a:t>排序跑分</a:t>
            </a:r>
            <a:r>
              <a:rPr lang="en-US" altLang="zh-CN">
                <a:latin typeface="微软雅黑" charset="0"/>
                <a:ea typeface="微软雅黑" charset="0"/>
              </a:rPr>
              <a:t>JOB</a:t>
            </a:r>
            <a:endParaRPr lang="en-US" altLang="zh-CN">
              <a:latin typeface="微软雅黑" charset="0"/>
              <a:ea typeface="微软雅黑" charset="0"/>
            </a:endParaRPr>
          </a:p>
        </p:txBody>
      </p:sp>
      <p:sp>
        <p:nvSpPr>
          <p:cNvPr id="10" name="流程图: 可选过程 9"/>
          <p:cNvSpPr/>
          <p:nvPr/>
        </p:nvSpPr>
        <p:spPr>
          <a:xfrm>
            <a:off x="1071880" y="2863850"/>
            <a:ext cx="3597275" cy="34036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latin typeface="微软雅黑" charset="0"/>
                <a:ea typeface="微软雅黑" charset="0"/>
              </a:rPr>
              <a:t>……</a:t>
            </a:r>
            <a:endParaRPr lang="en-US" altLang="zh-CN">
              <a:latin typeface="微软雅黑" charset="0"/>
              <a:ea typeface="微软雅黑" charset="0"/>
            </a:endParaRPr>
          </a:p>
        </p:txBody>
      </p:sp>
      <p:sp>
        <p:nvSpPr>
          <p:cNvPr id="22" name="流程图: 可选过程 21"/>
          <p:cNvSpPr/>
          <p:nvPr/>
        </p:nvSpPr>
        <p:spPr>
          <a:xfrm>
            <a:off x="5225415" y="935355"/>
            <a:ext cx="1898015" cy="708660"/>
          </a:xfrm>
          <a:prstGeom prst="flowChartAlternateProcess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微软雅黑" charset="0"/>
                <a:ea typeface="微软雅黑" charset="0"/>
              </a:rPr>
              <a:t>调度器</a:t>
            </a:r>
            <a:r>
              <a:rPr lang="en-US" altLang="zh-CN">
                <a:latin typeface="微软雅黑" charset="0"/>
                <a:ea typeface="微软雅黑" charset="0"/>
              </a:rPr>
              <a:t>A</a:t>
            </a:r>
            <a:endParaRPr lang="en-US" altLang="zh-CN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>
                <a:latin typeface="微软雅黑" charset="0"/>
                <a:ea typeface="微软雅黑" charset="0"/>
              </a:rPr>
              <a:t>【block】</a:t>
            </a:r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29" name="流程图: 可选过程 28"/>
          <p:cNvSpPr/>
          <p:nvPr/>
        </p:nvSpPr>
        <p:spPr>
          <a:xfrm>
            <a:off x="5280025" y="1979930"/>
            <a:ext cx="1898015" cy="708660"/>
          </a:xfrm>
          <a:prstGeom prst="flowChartAlternateProcess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微软雅黑" charset="0"/>
                <a:ea typeface="微软雅黑" charset="0"/>
              </a:rPr>
              <a:t>调度器</a:t>
            </a:r>
            <a:r>
              <a:rPr lang="en-US" altLang="zh-CN">
                <a:latin typeface="微软雅黑" charset="0"/>
                <a:ea typeface="微软雅黑" charset="0"/>
              </a:rPr>
              <a:t>B</a:t>
            </a:r>
            <a:endParaRPr lang="en-US" altLang="zh-CN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>
                <a:latin typeface="微软雅黑" charset="0"/>
                <a:ea typeface="微软雅黑" charset="0"/>
                <a:sym typeface="+mn-ea"/>
              </a:rPr>
              <a:t>【block】</a:t>
            </a:r>
            <a:endParaRPr lang="en-US" altLang="zh-CN">
              <a:latin typeface="微软雅黑" charset="0"/>
              <a:ea typeface="微软雅黑" charset="0"/>
            </a:endParaRPr>
          </a:p>
        </p:txBody>
      </p:sp>
      <p:sp>
        <p:nvSpPr>
          <p:cNvPr id="35" name="流程图: 可选过程 34"/>
          <p:cNvSpPr/>
          <p:nvPr/>
        </p:nvSpPr>
        <p:spPr>
          <a:xfrm>
            <a:off x="5280025" y="2952115"/>
            <a:ext cx="1898015" cy="708660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微软雅黑" charset="0"/>
                <a:ea typeface="微软雅黑" charset="0"/>
              </a:rPr>
              <a:t>调度器</a:t>
            </a:r>
            <a:r>
              <a:rPr lang="en-US" altLang="zh-CN">
                <a:latin typeface="微软雅黑" charset="0"/>
                <a:ea typeface="微软雅黑" charset="0"/>
              </a:rPr>
              <a:t>C</a:t>
            </a:r>
            <a:endParaRPr lang="en-US" altLang="zh-CN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>
                <a:latin typeface="微软雅黑" charset="0"/>
                <a:ea typeface="微软雅黑" charset="0"/>
                <a:sym typeface="+mn-ea"/>
              </a:rPr>
              <a:t>【active】</a:t>
            </a:r>
            <a:endParaRPr lang="en-US" altLang="zh-CN">
              <a:latin typeface="微软雅黑" charset="0"/>
              <a:ea typeface="微软雅黑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1097280" y="4314190"/>
            <a:ext cx="5988050" cy="64071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</a:rPr>
              <a:t>调度日志</a:t>
            </a:r>
            <a:endParaRPr lang="zh-CN" altLang="en-US" b="1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7" name="下箭头 36"/>
          <p:cNvSpPr/>
          <p:nvPr/>
        </p:nvSpPr>
        <p:spPr>
          <a:xfrm>
            <a:off x="6210935" y="3715385"/>
            <a:ext cx="160655" cy="553720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39" name="流程图: 可选过程 38"/>
          <p:cNvSpPr/>
          <p:nvPr/>
        </p:nvSpPr>
        <p:spPr>
          <a:xfrm>
            <a:off x="8888730" y="597535"/>
            <a:ext cx="2533650" cy="520065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en-US" altLang="zh-CN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微软雅黑" charset="0"/>
                <a:ea typeface="微软雅黑" charset="0"/>
              </a:rPr>
              <a:t>执行器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43" name="右箭头 42"/>
          <p:cNvSpPr/>
          <p:nvPr/>
        </p:nvSpPr>
        <p:spPr>
          <a:xfrm>
            <a:off x="7593965" y="3176905"/>
            <a:ext cx="1267460" cy="21844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44" name="左箭头 43"/>
          <p:cNvSpPr/>
          <p:nvPr/>
        </p:nvSpPr>
        <p:spPr>
          <a:xfrm>
            <a:off x="7593965" y="4560570"/>
            <a:ext cx="1252855" cy="189230"/>
          </a:xfrm>
          <a:prstGeom prst="lef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45" name="流程图: 磁盘 44"/>
          <p:cNvSpPr/>
          <p:nvPr/>
        </p:nvSpPr>
        <p:spPr>
          <a:xfrm>
            <a:off x="9226550" y="878205"/>
            <a:ext cx="1805940" cy="2650490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1600" b="1">
                <a:latin typeface="微软雅黑" charset="0"/>
                <a:ea typeface="微软雅黑" charset="0"/>
              </a:rPr>
              <a:t>调度队列</a:t>
            </a:r>
            <a:endParaRPr lang="zh-CN" altLang="en-US" sz="1600" b="1">
              <a:latin typeface="微软雅黑" charset="0"/>
              <a:ea typeface="微软雅黑" charset="0"/>
            </a:endParaRPr>
          </a:p>
        </p:txBody>
      </p:sp>
      <p:sp>
        <p:nvSpPr>
          <p:cNvPr id="47" name="左右箭头 46"/>
          <p:cNvSpPr/>
          <p:nvPr/>
        </p:nvSpPr>
        <p:spPr>
          <a:xfrm>
            <a:off x="4885055" y="3206115"/>
            <a:ext cx="378460" cy="160020"/>
          </a:xfrm>
          <a:prstGeom prst="left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48" name="流程图: 可选过程 47"/>
          <p:cNvSpPr/>
          <p:nvPr/>
        </p:nvSpPr>
        <p:spPr>
          <a:xfrm>
            <a:off x="9370060" y="1778635"/>
            <a:ext cx="1471295" cy="291465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600">
                <a:latin typeface="微软雅黑" charset="0"/>
                <a:ea typeface="微软雅黑" charset="0"/>
              </a:rPr>
              <a:t>调度请求</a:t>
            </a:r>
            <a:endParaRPr lang="zh-CN" altLang="en-US" sz="1600">
              <a:latin typeface="微软雅黑" charset="0"/>
              <a:ea typeface="微软雅黑" charset="0"/>
            </a:endParaRPr>
          </a:p>
        </p:txBody>
      </p:sp>
      <p:sp>
        <p:nvSpPr>
          <p:cNvPr id="51" name="流程图: 可选过程 50"/>
          <p:cNvSpPr/>
          <p:nvPr/>
        </p:nvSpPr>
        <p:spPr>
          <a:xfrm>
            <a:off x="9357360" y="2185035"/>
            <a:ext cx="1471295" cy="291465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600">
                <a:latin typeface="微软雅黑" charset="0"/>
                <a:ea typeface="微软雅黑" charset="0"/>
              </a:rPr>
              <a:t>调度请求</a:t>
            </a:r>
            <a:endParaRPr lang="zh-CN" altLang="en-US" sz="1600">
              <a:latin typeface="微软雅黑" charset="0"/>
              <a:ea typeface="微软雅黑" charset="0"/>
            </a:endParaRPr>
          </a:p>
        </p:txBody>
      </p:sp>
      <p:sp>
        <p:nvSpPr>
          <p:cNvPr id="52" name="流程图: 可选过程 51"/>
          <p:cNvSpPr/>
          <p:nvPr/>
        </p:nvSpPr>
        <p:spPr>
          <a:xfrm>
            <a:off x="9358630" y="2591435"/>
            <a:ext cx="1471295" cy="291465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>
                <a:latin typeface="微软雅黑" charset="0"/>
                <a:ea typeface="微软雅黑" charset="0"/>
              </a:rPr>
              <a:t>……</a:t>
            </a:r>
            <a:endParaRPr lang="en-US" altLang="zh-CN" sz="1600">
              <a:latin typeface="微软雅黑" charset="0"/>
              <a:ea typeface="微软雅黑" charset="0"/>
            </a:endParaRPr>
          </a:p>
        </p:txBody>
      </p:sp>
      <p:sp>
        <p:nvSpPr>
          <p:cNvPr id="53" name="流程图: 可选过程 52"/>
          <p:cNvSpPr/>
          <p:nvPr/>
        </p:nvSpPr>
        <p:spPr>
          <a:xfrm>
            <a:off x="9168765" y="4139565"/>
            <a:ext cx="1850390" cy="845185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 b="1"/>
              <a:t>任务执行</a:t>
            </a:r>
            <a:endParaRPr lang="zh-CN" altLang="en-US" sz="1600" b="1"/>
          </a:p>
          <a:p>
            <a:pPr algn="ctr"/>
            <a:r>
              <a:rPr lang="zh-CN" altLang="en-US" sz="1600" b="1"/>
              <a:t>【业务逻辑】</a:t>
            </a:r>
            <a:endParaRPr lang="zh-CN" altLang="en-US" sz="16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" name="矩形 30"/>
          <p:cNvSpPr/>
          <p:nvPr/>
        </p:nvSpPr>
        <p:spPr>
          <a:xfrm>
            <a:off x="363855" y="355600"/>
            <a:ext cx="11457940" cy="614743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28575" cmpd="sng">
            <a:solidFill>
              <a:schemeClr val="accent1">
                <a:shade val="50000"/>
                <a:alpha val="98000"/>
              </a:schemeClr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en-US" altLang="zh-CN" sz="2400" b="1"/>
          </a:p>
          <a:p>
            <a:pPr algn="ctr"/>
            <a:r>
              <a:rPr lang="en-US" altLang="zh-CN" sz="3200" b="1"/>
              <a:t>XXL-JOB</a:t>
            </a:r>
            <a:r>
              <a:rPr lang="zh-CN" altLang="en-US" sz="3200" b="1"/>
              <a:t>架构图 </a:t>
            </a:r>
            <a:r>
              <a:rPr lang="en-US" altLang="zh-CN" sz="3200" b="1"/>
              <a:t>v1.3</a:t>
            </a:r>
            <a:endParaRPr lang="en-US" altLang="zh-CN" sz="3200" b="1"/>
          </a:p>
        </p:txBody>
      </p:sp>
      <p:sp>
        <p:nvSpPr>
          <p:cNvPr id="32" name="矩形 31"/>
          <p:cNvSpPr/>
          <p:nvPr/>
        </p:nvSpPr>
        <p:spPr>
          <a:xfrm>
            <a:off x="548005" y="1049020"/>
            <a:ext cx="4619625" cy="4560570"/>
          </a:xfrm>
          <a:prstGeom prst="rect">
            <a:avLst/>
          </a:prstGeom>
          <a:solidFill>
            <a:srgbClr val="FFF5D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2400" b="1">
                <a:solidFill>
                  <a:schemeClr val="accent5">
                    <a:lumMod val="50000"/>
                  </a:schemeClr>
                </a:solidFill>
                <a:latin typeface="微软雅黑" charset="0"/>
                <a:ea typeface="微软雅黑" charset="0"/>
              </a:rPr>
              <a:t>调度中心</a:t>
            </a:r>
            <a:endParaRPr lang="zh-CN" altLang="en-US" sz="2400" b="1">
              <a:solidFill>
                <a:schemeClr val="accent5">
                  <a:lumMod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05485" y="1526540"/>
            <a:ext cx="1973580" cy="2425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endParaRPr lang="zh-CN" altLang="en-US" b="1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</a:rPr>
              <a:t>调度池</a:t>
            </a:r>
            <a:endParaRPr lang="zh-CN" altLang="en-US" b="1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71855" y="1741805"/>
            <a:ext cx="1585595" cy="4368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>
                <a:latin typeface="微软雅黑" charset="0"/>
                <a:ea typeface="微软雅黑" charset="0"/>
              </a:rPr>
              <a:t>执行器地址</a:t>
            </a:r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06120" y="4370070"/>
            <a:ext cx="4196080" cy="64071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</a:rPr>
              <a:t>调度日志 </a:t>
            </a:r>
            <a:r>
              <a:rPr lang="en-US" altLang="zh-CN" b="1">
                <a:solidFill>
                  <a:schemeClr val="tx1"/>
                </a:solidFill>
                <a:latin typeface="微软雅黑" charset="0"/>
                <a:ea typeface="微软雅黑" charset="0"/>
              </a:rPr>
              <a:t>/ GLUE</a:t>
            </a:r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</a:rPr>
              <a:t>日志</a:t>
            </a:r>
            <a:endParaRPr lang="zh-CN" altLang="en-US" b="1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850380" y="1069340"/>
            <a:ext cx="4764405" cy="4487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endParaRPr lang="zh-CN" altLang="en-US" sz="2400" b="1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微软雅黑" charset="0"/>
                <a:ea typeface="微软雅黑" charset="0"/>
              </a:rPr>
              <a:t>执行器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74395" y="2331085"/>
            <a:ext cx="1549400" cy="4368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>
                <a:latin typeface="微软雅黑" charset="0"/>
                <a:ea typeface="微软雅黑" charset="0"/>
              </a:rPr>
              <a:t>JobHandler</a:t>
            </a:r>
            <a:endParaRPr lang="en-US">
              <a:latin typeface="微软雅黑" charset="0"/>
              <a:ea typeface="微软雅黑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76935" y="2902585"/>
            <a:ext cx="1530350" cy="4368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>
                <a:latin typeface="微软雅黑" charset="0"/>
                <a:ea typeface="微软雅黑" charset="0"/>
              </a:rPr>
              <a:t>……</a:t>
            </a:r>
            <a:endParaRPr lang="en-US">
              <a:latin typeface="微软雅黑" charset="0"/>
              <a:ea typeface="微软雅黑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642360" y="1754505"/>
            <a:ext cx="1257935" cy="8534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>
                <a:latin typeface="微软雅黑" charset="0"/>
                <a:ea typeface="微软雅黑" charset="0"/>
                <a:sym typeface="+mn-ea"/>
              </a:rPr>
              <a:t>调度器</a:t>
            </a:r>
            <a:endParaRPr lang="zh-CN" altLang="en-US">
              <a:latin typeface="微软雅黑" charset="0"/>
              <a:ea typeface="微软雅黑" charset="0"/>
              <a:sym typeface="+mn-ea"/>
            </a:endParaRPr>
          </a:p>
          <a:p>
            <a:pPr algn="ctr"/>
            <a:r>
              <a:rPr lang="en-US" altLang="zh-CN">
                <a:latin typeface="微软雅黑" charset="0"/>
                <a:ea typeface="微软雅黑" charset="0"/>
              </a:rPr>
              <a:t>quartz</a:t>
            </a:r>
            <a:endParaRPr lang="en-US" altLang="zh-CN">
              <a:latin typeface="微软雅黑" charset="0"/>
              <a:ea typeface="微软雅黑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642360" y="2940685"/>
            <a:ext cx="1257935" cy="8166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>
                <a:latin typeface="微软雅黑" charset="0"/>
                <a:ea typeface="微软雅黑" charset="0"/>
                <a:sym typeface="+mn-ea"/>
              </a:rPr>
              <a:t>回调服务</a:t>
            </a:r>
            <a:endParaRPr lang="en-US" altLang="zh-CN">
              <a:latin typeface="微软雅黑" charset="0"/>
              <a:ea typeface="微软雅黑" charset="0"/>
            </a:endParaRPr>
          </a:p>
        </p:txBody>
      </p:sp>
      <p:sp>
        <p:nvSpPr>
          <p:cNvPr id="81" name="上下箭头 80"/>
          <p:cNvSpPr/>
          <p:nvPr/>
        </p:nvSpPr>
        <p:spPr>
          <a:xfrm>
            <a:off x="4125595" y="3846195"/>
            <a:ext cx="238125" cy="474980"/>
          </a:xfrm>
          <a:prstGeom prst="up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左右箭头 7"/>
          <p:cNvSpPr/>
          <p:nvPr/>
        </p:nvSpPr>
        <p:spPr>
          <a:xfrm>
            <a:off x="2741295" y="2108835"/>
            <a:ext cx="877570" cy="21907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左右箭头 9"/>
          <p:cNvSpPr/>
          <p:nvPr/>
        </p:nvSpPr>
        <p:spPr>
          <a:xfrm>
            <a:off x="2726055" y="3249295"/>
            <a:ext cx="877570" cy="21907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128510" y="1635760"/>
            <a:ext cx="1535430" cy="9677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执行器服务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jetty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5227320" y="2124075"/>
            <a:ext cx="1571625" cy="0"/>
          </a:xfrm>
          <a:prstGeom prst="straightConnector1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5210175" y="3423920"/>
            <a:ext cx="1571625" cy="0"/>
          </a:xfrm>
          <a:prstGeom prst="straightConnector1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柱形 15"/>
          <p:cNvSpPr/>
          <p:nvPr/>
        </p:nvSpPr>
        <p:spPr>
          <a:xfrm>
            <a:off x="7074535" y="3006090"/>
            <a:ext cx="1499235" cy="2012950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回调日志</a:t>
            </a:r>
            <a:endParaRPr lang="zh-CN" altLang="en-US">
              <a:solidFill>
                <a:schemeClr val="tx1"/>
              </a:solidFill>
              <a:sym typeface="+mn-ea"/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queue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260840" y="1527810"/>
            <a:ext cx="2157095" cy="343471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>
              <a:solidFill>
                <a:schemeClr val="tx1"/>
              </a:solidFill>
            </a:endParaRPr>
          </a:p>
          <a:p>
            <a:pPr algn="ctr"/>
            <a:endParaRPr lang="en-US" altLang="zh-CN">
              <a:solidFill>
                <a:schemeClr val="tx1"/>
              </a:solidFill>
            </a:endParaRPr>
          </a:p>
          <a:p>
            <a:pPr algn="ctr"/>
            <a:endParaRPr lang="en-US" altLang="zh-CN">
              <a:solidFill>
                <a:schemeClr val="tx1"/>
              </a:solidFill>
            </a:endParaRPr>
          </a:p>
          <a:p>
            <a:pPr algn="ctr"/>
            <a:endParaRPr lang="en-US" altLang="zh-CN">
              <a:solidFill>
                <a:schemeClr val="tx1"/>
              </a:solidFill>
            </a:endParaRPr>
          </a:p>
          <a:p>
            <a:pPr algn="ctr"/>
            <a:endParaRPr lang="en-US" altLang="zh-CN">
              <a:solidFill>
                <a:schemeClr val="tx1"/>
              </a:solidFill>
            </a:endParaRPr>
          </a:p>
          <a:p>
            <a:pPr algn="ctr"/>
            <a:endParaRPr lang="en-US" altLang="zh-CN">
              <a:solidFill>
                <a:schemeClr val="tx1"/>
              </a:solidFill>
            </a:endParaRPr>
          </a:p>
          <a:p>
            <a:pPr algn="ctr"/>
            <a:endParaRPr lang="en-US" altLang="zh-CN">
              <a:solidFill>
                <a:schemeClr val="tx1"/>
              </a:solidFill>
            </a:endParaRPr>
          </a:p>
          <a:p>
            <a:pPr algn="ctr"/>
            <a:endParaRPr lang="en-US" altLang="zh-CN">
              <a:solidFill>
                <a:schemeClr val="tx1"/>
              </a:solidFill>
            </a:endParaRPr>
          </a:p>
          <a:p>
            <a:pPr algn="ctr"/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任务</a:t>
            </a:r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8699500" y="2127885"/>
            <a:ext cx="528955" cy="9525"/>
          </a:xfrm>
          <a:prstGeom prst="straightConnector1">
            <a:avLst/>
          </a:prstGeom>
          <a:ln w="25400" cmpd="sng">
            <a:solidFill>
              <a:schemeClr val="accent1">
                <a:shade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8629015" y="3753485"/>
            <a:ext cx="546100" cy="0"/>
          </a:xfrm>
          <a:prstGeom prst="straightConnector1">
            <a:avLst/>
          </a:prstGeom>
          <a:ln w="25400" cmpd="sng">
            <a:solidFill>
              <a:schemeClr val="accent1">
                <a:shade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柱形 20"/>
          <p:cNvSpPr/>
          <p:nvPr/>
        </p:nvSpPr>
        <p:spPr>
          <a:xfrm>
            <a:off x="9523095" y="1690370"/>
            <a:ext cx="1554480" cy="935355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调度请求</a:t>
            </a:r>
            <a:r>
              <a:rPr lang="en-US" altLang="zh-CN">
                <a:solidFill>
                  <a:schemeClr val="tx1"/>
                </a:solidFill>
              </a:rPr>
              <a:t>queue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539605" y="3342640"/>
            <a:ext cx="1517015" cy="7677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执行线程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上下箭头 22"/>
          <p:cNvSpPr/>
          <p:nvPr/>
        </p:nvSpPr>
        <p:spPr>
          <a:xfrm>
            <a:off x="10156190" y="2712085"/>
            <a:ext cx="238125" cy="474980"/>
          </a:xfrm>
          <a:prstGeom prst="up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360截图201512071518582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25" y="473075"/>
            <a:ext cx="11990070" cy="5327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360截图201512071517447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90" y="432435"/>
            <a:ext cx="12031980" cy="53460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WPS 演示</Application>
  <PresentationFormat>宽屏</PresentationFormat>
  <Paragraphs>175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360</cp:revision>
  <dcterms:created xsi:type="dcterms:W3CDTF">2015-05-05T08:02:00Z</dcterms:created>
  <dcterms:modified xsi:type="dcterms:W3CDTF">2016-05-30T13:20:55Z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